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6381"/>
  </p:normalViewPr>
  <p:slideViewPr>
    <p:cSldViewPr snapToGrid="0" snapToObjects="1">
      <p:cViewPr varScale="1">
        <p:scale>
          <a:sx n="90" d="100"/>
          <a:sy n="90" d="100"/>
        </p:scale>
        <p:origin x="232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Math Diagnostic,</a:t>
            </a:r>
            <a:r>
              <a:rPr lang="en-US" baseline="0" dirty="0"/>
              <a:t> Sample Student A, Grade 1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Numbers &amp; Operations </c:v>
                </c:pt>
                <c:pt idx="1">
                  <c:v>Algebra &amp; Algebraic Thinking</c:v>
                </c:pt>
                <c:pt idx="2">
                  <c:v>Fractions</c:v>
                </c:pt>
                <c:pt idx="3">
                  <c:v>Geometry</c:v>
                </c:pt>
                <c:pt idx="4">
                  <c:v>Measurement</c:v>
                </c:pt>
                <c:pt idx="5">
                  <c:v>Data, Statistics &amp; Probability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40</c:v>
                </c:pt>
                <c:pt idx="1">
                  <c:v>80</c:v>
                </c:pt>
                <c:pt idx="2">
                  <c:v>100</c:v>
                </c:pt>
                <c:pt idx="3">
                  <c:v>120</c:v>
                </c:pt>
                <c:pt idx="4">
                  <c:v>30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A6-B544-A410-D19C4AE5D0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Numbers &amp; Operations </c:v>
                </c:pt>
                <c:pt idx="1">
                  <c:v>Algebra &amp; Algebraic Thinking</c:v>
                </c:pt>
                <c:pt idx="2">
                  <c:v>Fractions</c:v>
                </c:pt>
                <c:pt idx="3">
                  <c:v>Geometry</c:v>
                </c:pt>
                <c:pt idx="4">
                  <c:v>Measurement</c:v>
                </c:pt>
                <c:pt idx="5">
                  <c:v>Data, Statistics &amp; Probability 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175</c:v>
                </c:pt>
                <c:pt idx="1">
                  <c:v>200</c:v>
                </c:pt>
                <c:pt idx="2">
                  <c:v>275</c:v>
                </c:pt>
                <c:pt idx="3">
                  <c:v>250</c:v>
                </c:pt>
                <c:pt idx="4">
                  <c:v>100</c:v>
                </c:pt>
                <c:pt idx="5">
                  <c:v>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A6-B544-A410-D19C4AE5D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77043135"/>
        <c:axId val="1526161855"/>
      </c:barChart>
      <c:catAx>
        <c:axId val="12770431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6161855"/>
        <c:crosses val="autoZero"/>
        <c:auto val="1"/>
        <c:lblAlgn val="ctr"/>
        <c:lblOffset val="100"/>
        <c:noMultiLvlLbl val="0"/>
      </c:catAx>
      <c:valAx>
        <c:axId val="15261618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0431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Reading Diagnostic,</a:t>
            </a:r>
            <a:r>
              <a:rPr lang="en-US" baseline="0" dirty="0"/>
              <a:t> Sample Student A, Grade 1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Sheet1!$B$11</c:f>
              <c:strCache>
                <c:ptCount val="1"/>
                <c:pt idx="0">
                  <c:v>Pre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Sheet1!$A$12:$A$17</c:f>
              <c:strCache>
                <c:ptCount val="6"/>
                <c:pt idx="0">
                  <c:v>Overall Langauage Arts Level</c:v>
                </c:pt>
                <c:pt idx="1">
                  <c:v>Overall Reading Level</c:v>
                </c:pt>
                <c:pt idx="2">
                  <c:v>Reading Strategies</c:v>
                </c:pt>
                <c:pt idx="3">
                  <c:v>Vocabulary </c:v>
                </c:pt>
                <c:pt idx="4">
                  <c:v>Writing Strategies </c:v>
                </c:pt>
                <c:pt idx="5">
                  <c:v>Grammar &amp; Mechanics</c:v>
                </c:pt>
              </c:strCache>
            </c:strRef>
          </c:cat>
          <c:val>
            <c:numRef>
              <c:f>Sheet1!$B$12:$B$17</c:f>
              <c:numCache>
                <c:formatCode>General</c:formatCode>
                <c:ptCount val="6"/>
                <c:pt idx="0">
                  <c:v>60</c:v>
                </c:pt>
                <c:pt idx="1">
                  <c:v>20</c:v>
                </c:pt>
                <c:pt idx="2">
                  <c:v>0</c:v>
                </c:pt>
                <c:pt idx="3">
                  <c:v>60</c:v>
                </c:pt>
                <c:pt idx="4">
                  <c:v>0</c:v>
                </c:pt>
                <c:pt idx="5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7A-304B-B425-FE45794D63F2}"/>
            </c:ext>
          </c:extLst>
        </c:ser>
        <c:ser>
          <c:idx val="1"/>
          <c:order val="1"/>
          <c:tx>
            <c:strRef>
              <c:f>Sheet1!$C$11</c:f>
              <c:strCache>
                <c:ptCount val="1"/>
                <c:pt idx="0">
                  <c:v>Post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Sheet1!$A$12:$A$17</c:f>
              <c:strCache>
                <c:ptCount val="6"/>
                <c:pt idx="0">
                  <c:v>Overall Langauage Arts Level</c:v>
                </c:pt>
                <c:pt idx="1">
                  <c:v>Overall Reading Level</c:v>
                </c:pt>
                <c:pt idx="2">
                  <c:v>Reading Strategies</c:v>
                </c:pt>
                <c:pt idx="3">
                  <c:v>Vocabulary </c:v>
                </c:pt>
                <c:pt idx="4">
                  <c:v>Writing Strategies </c:v>
                </c:pt>
                <c:pt idx="5">
                  <c:v>Grammar &amp; Mechanics</c:v>
                </c:pt>
              </c:strCache>
            </c:strRef>
          </c:cat>
          <c:val>
            <c:numRef>
              <c:f>Sheet1!$C$12:$C$17</c:f>
              <c:numCache>
                <c:formatCode>General</c:formatCode>
                <c:ptCount val="6"/>
                <c:pt idx="0">
                  <c:v>200</c:v>
                </c:pt>
                <c:pt idx="1">
                  <c:v>80</c:v>
                </c:pt>
                <c:pt idx="2">
                  <c:v>150</c:v>
                </c:pt>
                <c:pt idx="3">
                  <c:v>120</c:v>
                </c:pt>
                <c:pt idx="4">
                  <c:v>150</c:v>
                </c:pt>
                <c:pt idx="5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7A-304B-B425-FE45794D63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91398527"/>
        <c:axId val="1591116191"/>
      </c:barChart>
      <c:catAx>
        <c:axId val="15913985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1116191"/>
        <c:crosses val="autoZero"/>
        <c:auto val="1"/>
        <c:lblAlgn val="ctr"/>
        <c:lblOffset val="100"/>
        <c:noMultiLvlLbl val="0"/>
      </c:catAx>
      <c:valAx>
        <c:axId val="15911161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1398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Math Diagnostic, Sample</a:t>
            </a:r>
            <a:r>
              <a:rPr lang="en-US" baseline="0" dirty="0"/>
              <a:t> Student B, Grade 1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Sheet1!$B$20</c:f>
              <c:strCache>
                <c:ptCount val="1"/>
                <c:pt idx="0">
                  <c:v>Pre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Sheet1!$A$21:$A$27</c:f>
              <c:strCache>
                <c:ptCount val="7"/>
                <c:pt idx="0">
                  <c:v>Numbers &amp; Operations </c:v>
                </c:pt>
                <c:pt idx="1">
                  <c:v>Algebra &amp; Algebraic Thinking</c:v>
                </c:pt>
                <c:pt idx="2">
                  <c:v>Fractions</c:v>
                </c:pt>
                <c:pt idx="3">
                  <c:v>Geometry</c:v>
                </c:pt>
                <c:pt idx="4">
                  <c:v>Measurement</c:v>
                </c:pt>
                <c:pt idx="5">
                  <c:v>Data, Statistics &amp; Probability </c:v>
                </c:pt>
                <c:pt idx="6">
                  <c:v>Overall Math Level</c:v>
                </c:pt>
              </c:strCache>
            </c:strRef>
          </c:cat>
          <c:val>
            <c:numRef>
              <c:f>Sheet1!$B$21:$B$27</c:f>
              <c:numCache>
                <c:formatCode>General</c:formatCode>
                <c:ptCount val="7"/>
                <c:pt idx="0">
                  <c:v>10</c:v>
                </c:pt>
                <c:pt idx="1">
                  <c:v>60</c:v>
                </c:pt>
                <c:pt idx="2">
                  <c:v>100</c:v>
                </c:pt>
                <c:pt idx="3">
                  <c:v>40</c:v>
                </c:pt>
                <c:pt idx="4">
                  <c:v>80</c:v>
                </c:pt>
                <c:pt idx="5">
                  <c:v>90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7C-DF4F-B855-212D2284909B}"/>
            </c:ext>
          </c:extLst>
        </c:ser>
        <c:ser>
          <c:idx val="1"/>
          <c:order val="1"/>
          <c:tx>
            <c:strRef>
              <c:f>Sheet1!$C$20</c:f>
              <c:strCache>
                <c:ptCount val="1"/>
                <c:pt idx="0">
                  <c:v>Post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Sheet1!$A$21:$A$27</c:f>
              <c:strCache>
                <c:ptCount val="7"/>
                <c:pt idx="0">
                  <c:v>Numbers &amp; Operations </c:v>
                </c:pt>
                <c:pt idx="1">
                  <c:v>Algebra &amp; Algebraic Thinking</c:v>
                </c:pt>
                <c:pt idx="2">
                  <c:v>Fractions</c:v>
                </c:pt>
                <c:pt idx="3">
                  <c:v>Geometry</c:v>
                </c:pt>
                <c:pt idx="4">
                  <c:v>Measurement</c:v>
                </c:pt>
                <c:pt idx="5">
                  <c:v>Data, Statistics &amp; Probability </c:v>
                </c:pt>
                <c:pt idx="6">
                  <c:v>Overall Math Level</c:v>
                </c:pt>
              </c:strCache>
            </c:strRef>
          </c:cat>
          <c:val>
            <c:numRef>
              <c:f>Sheet1!$C$21:$C$27</c:f>
              <c:numCache>
                <c:formatCode>General</c:formatCode>
                <c:ptCount val="7"/>
                <c:pt idx="0">
                  <c:v>175</c:v>
                </c:pt>
                <c:pt idx="1">
                  <c:v>200</c:v>
                </c:pt>
                <c:pt idx="2">
                  <c:v>275</c:v>
                </c:pt>
                <c:pt idx="3">
                  <c:v>100</c:v>
                </c:pt>
                <c:pt idx="4">
                  <c:v>100</c:v>
                </c:pt>
                <c:pt idx="5">
                  <c:v>250</c:v>
                </c:pt>
                <c:pt idx="6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7C-DF4F-B855-212D228490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89879583"/>
        <c:axId val="1653500367"/>
      </c:barChart>
      <c:catAx>
        <c:axId val="15898795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3500367"/>
        <c:crosses val="autoZero"/>
        <c:auto val="1"/>
        <c:lblAlgn val="ctr"/>
        <c:lblOffset val="100"/>
        <c:noMultiLvlLbl val="0"/>
      </c:catAx>
      <c:valAx>
        <c:axId val="16535003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98795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Reading Diagnostic, Sample Student B, Grade 1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Sheet1!$B$30</c:f>
              <c:strCache>
                <c:ptCount val="1"/>
                <c:pt idx="0">
                  <c:v>Pre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Sheet1!$A$31:$A$36</c:f>
              <c:strCache>
                <c:ptCount val="6"/>
                <c:pt idx="0">
                  <c:v>Overall Langauage Arts Level</c:v>
                </c:pt>
                <c:pt idx="1">
                  <c:v>Overall Reading Level</c:v>
                </c:pt>
                <c:pt idx="2">
                  <c:v>Reading Strategies</c:v>
                </c:pt>
                <c:pt idx="3">
                  <c:v>Vocabulary </c:v>
                </c:pt>
                <c:pt idx="4">
                  <c:v>Writing Strategies </c:v>
                </c:pt>
                <c:pt idx="5">
                  <c:v>Grammar &amp; Mechanics</c:v>
                </c:pt>
              </c:strCache>
            </c:strRef>
          </c:cat>
          <c:val>
            <c:numRef>
              <c:f>Sheet1!$B$31:$B$36</c:f>
              <c:numCache>
                <c:formatCode>General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  <c:pt idx="5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37-3B44-8EBE-89B99635B4EC}"/>
            </c:ext>
          </c:extLst>
        </c:ser>
        <c:ser>
          <c:idx val="1"/>
          <c:order val="1"/>
          <c:tx>
            <c:strRef>
              <c:f>Sheet1!$C$30</c:f>
              <c:strCache>
                <c:ptCount val="1"/>
                <c:pt idx="0">
                  <c:v>Post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Sheet1!$A$31:$A$36</c:f>
              <c:strCache>
                <c:ptCount val="6"/>
                <c:pt idx="0">
                  <c:v>Overall Langauage Arts Level</c:v>
                </c:pt>
                <c:pt idx="1">
                  <c:v>Overall Reading Level</c:v>
                </c:pt>
                <c:pt idx="2">
                  <c:v>Reading Strategies</c:v>
                </c:pt>
                <c:pt idx="3">
                  <c:v>Vocabulary </c:v>
                </c:pt>
                <c:pt idx="4">
                  <c:v>Writing Strategies </c:v>
                </c:pt>
                <c:pt idx="5">
                  <c:v>Grammar &amp; Mechanics</c:v>
                </c:pt>
              </c:strCache>
            </c:strRef>
          </c:cat>
          <c:val>
            <c:numRef>
              <c:f>Sheet1!$C$31:$C$36</c:f>
              <c:numCache>
                <c:formatCode>General</c:formatCode>
                <c:ptCount val="6"/>
                <c:pt idx="0">
                  <c:v>200</c:v>
                </c:pt>
                <c:pt idx="1">
                  <c:v>80</c:v>
                </c:pt>
                <c:pt idx="2">
                  <c:v>120</c:v>
                </c:pt>
                <c:pt idx="3">
                  <c:v>100</c:v>
                </c:pt>
                <c:pt idx="4">
                  <c:v>100</c:v>
                </c:pt>
                <c:pt idx="5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37-3B44-8EBE-89B99635B4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47648127"/>
        <c:axId val="1361182304"/>
      </c:barChart>
      <c:catAx>
        <c:axId val="15476481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1182304"/>
        <c:crosses val="autoZero"/>
        <c:auto val="1"/>
        <c:lblAlgn val="ctr"/>
        <c:lblOffset val="100"/>
        <c:noMultiLvlLbl val="0"/>
      </c:catAx>
      <c:valAx>
        <c:axId val="1361182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7648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7/12/21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7/12/21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7/12/21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7/12/21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7/12/21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7/12/21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7/12/21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7/12/21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7/12/21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7/12/21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7/12/21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/>
              <a:pPr/>
              <a:t>7/12/21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F4AD318-2FB6-4C6E-931E-58E404FA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A118E35-1CBF-4863-8497-F4DF1A166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582" y="752748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E187274-5DC2-4BE0-AF99-925D6D973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7094" y="761999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41A1BE-0A6C-9B47-AE3C-29AF04614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9" y="1298448"/>
            <a:ext cx="7056444" cy="3255264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STUDENT DATA SAMPLING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>
                <a:solidFill>
                  <a:schemeClr val="accent1"/>
                </a:solidFill>
              </a:rPr>
              <a:t>2020-21 School  Year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421C3B-3CCE-9042-9558-23EA3601F6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28702" y="4084889"/>
            <a:ext cx="3021621" cy="1709159"/>
          </a:xfrm>
        </p:spPr>
        <p:txBody>
          <a:bodyPr>
            <a:normAutofit/>
          </a:bodyPr>
          <a:lstStyle/>
          <a:p>
            <a:pPr algn="r"/>
            <a:r>
              <a:rPr lang="en-US" sz="1800" dirty="0">
                <a:solidFill>
                  <a:srgbClr val="FFFFFF"/>
                </a:solidFill>
              </a:rPr>
              <a:t>Cohort 1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671711F9-52DF-774B-93C1-2DC42722F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425" y="888999"/>
            <a:ext cx="254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145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1DB49-CBD0-2E4D-A006-897E85134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/>
              <a:t>Sampling of Student Data from Cohort One (20-21 School Year)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CBB3B7B-00E1-A447-AB38-5B1289BCEE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070447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120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5C436-061F-E448-BDFE-C526AAB17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Diagnostic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2334F2-07D5-6848-8192-B861056C667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8411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6134A-9CCB-CE4F-A8B4-9FC21D908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Diagnostic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6233D5-7001-9546-B3E5-264417E7547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8931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978AE-79AF-1D49-ABA3-D5782D580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Readding Diagnostic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7CAFAC4-1ABE-BA4E-B42A-A1B92D167E9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0376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E65B-E415-2A46-B445-61F635071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753DE-0012-1A44-933E-F3C09E1A7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of Student Phonemic Awareness</a:t>
            </a:r>
          </a:p>
          <a:p>
            <a:r>
              <a:rPr lang="en-US" dirty="0"/>
              <a:t>Increase in Student Confidence </a:t>
            </a:r>
          </a:p>
          <a:p>
            <a:r>
              <a:rPr lang="en-US" dirty="0"/>
              <a:t>Increase in Emergent Literacy Skills</a:t>
            </a:r>
          </a:p>
          <a:p>
            <a:r>
              <a:rPr lang="en-US" dirty="0"/>
              <a:t>Improved Speaking Ability of non-verbal Pre-school Student ( three-year old); Speaks clearer</a:t>
            </a:r>
          </a:p>
          <a:p>
            <a:r>
              <a:rPr lang="en-US" dirty="0"/>
              <a:t>Improved numeracy abilities</a:t>
            </a:r>
          </a:p>
        </p:txBody>
      </p:sp>
    </p:spTree>
    <p:extLst>
      <p:ext uri="{BB962C8B-B14F-4D97-AF65-F5344CB8AC3E}">
        <p14:creationId xmlns:p14="http://schemas.microsoft.com/office/powerpoint/2010/main" val="74829287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12</TotalTime>
  <Words>95</Words>
  <Application>Microsoft Macintosh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Wingdings 2</vt:lpstr>
      <vt:lpstr>Frame</vt:lpstr>
      <vt:lpstr>STUDENT DATA SAMPLING 2020-21 School  Year</vt:lpstr>
      <vt:lpstr>Sampling of Student Data from Cohort One (20-21 School Year)</vt:lpstr>
      <vt:lpstr>Reading Diagnostic</vt:lpstr>
      <vt:lpstr>Math Diagnostic</vt:lpstr>
      <vt:lpstr>Readding Diagnostic</vt:lpstr>
      <vt:lpstr>Overall 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DATA SAMPLING</dc:title>
  <dc:creator>Dr. Claytisha Walden</dc:creator>
  <cp:lastModifiedBy>Dr. Claytisha Walden</cp:lastModifiedBy>
  <cp:revision>2</cp:revision>
  <dcterms:created xsi:type="dcterms:W3CDTF">2021-07-12T22:39:52Z</dcterms:created>
  <dcterms:modified xsi:type="dcterms:W3CDTF">2021-07-12T22:52:02Z</dcterms:modified>
</cp:coreProperties>
</file>