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78" r:id="rId4"/>
    <p:sldId id="262" r:id="rId5"/>
    <p:sldId id="282" r:id="rId6"/>
    <p:sldId id="283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BARTLETT" initials="PB" lastIdx="2" clrIdx="0">
    <p:extLst>
      <p:ext uri="{19B8F6BF-5375-455C-9EA6-DF929625EA0E}">
        <p15:presenceInfo xmlns:p15="http://schemas.microsoft.com/office/powerpoint/2012/main" userId="6c2e959f5b12f7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7-01T15:01:34.046" idx="2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" name="chimes.wav"/>
          </p:stSnd>
        </p:sndAc>
      </p:transition>
    </mc:Choice>
    <mc:Fallback xmlns="">
      <p:transition spd="med" advClick="0" advTm="8000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8000">
        <p:fade/>
        <p:sndAc>
          <p:stSnd>
            <p:snd r:embed="rId13" name="chimes.wav"/>
          </p:stSnd>
        </p:sndAc>
      </p:transition>
    </mc:Choice>
    <mc:Fallback xmlns="">
      <p:transition spd="med" advClick="0" advTm="8000">
        <p:fade/>
        <p:sndAc>
          <p:stSnd>
            <p:snd r:embed="rId14" name="chimes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1.xml"/><Relationship Id="rId5" Type="http://schemas.openxmlformats.org/officeDocument/2006/relationships/audio" Target="../media/audio1.wav"/><Relationship Id="rId4" Type="http://schemas.openxmlformats.org/officeDocument/2006/relationships/hyperlink" Target="mailto:paul@alternativelegacy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3000">
              <a:srgbClr val="0070C0"/>
            </a:gs>
            <a:gs pos="73000">
              <a:srgbClr val="FF0000"/>
            </a:gs>
            <a:gs pos="83000">
              <a:srgbClr val="0070C0"/>
            </a:gs>
            <a:gs pos="17801">
              <a:srgbClr val="FF0000"/>
            </a:gs>
            <a:gs pos="100000">
              <a:srgbClr val="FF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tanding next to a body of water&#10;&#10;Description generated with very high confidence">
            <a:extLst>
              <a:ext uri="{FF2B5EF4-FFF2-40B4-BE49-F238E27FC236}">
                <a16:creationId xmlns:a16="http://schemas.microsoft.com/office/drawing/2014/main" id="{C605B587-7800-418F-8DB3-CC499F1A62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</a:blip>
          <a:srcRect l="15832" r="1" b="1"/>
          <a:stretch/>
        </p:blipFill>
        <p:spPr>
          <a:xfrm>
            <a:off x="280567" y="111770"/>
            <a:ext cx="8129852" cy="65888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9FF3487-9E74-4499-8513-08A3D62FF197}"/>
              </a:ext>
            </a:extLst>
          </p:cNvPr>
          <p:cNvSpPr/>
          <p:nvPr/>
        </p:nvSpPr>
        <p:spPr>
          <a:xfrm>
            <a:off x="8404988" y="111770"/>
            <a:ext cx="3624452" cy="384111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subTitle" idx="4294967295"/>
          </p:nvPr>
        </p:nvSpPr>
        <p:spPr>
          <a:xfrm>
            <a:off x="8404989" y="966936"/>
            <a:ext cx="3506444" cy="3459163"/>
          </a:xfrm>
        </p:spPr>
        <p:txBody>
          <a:bodyPr anchor="t">
            <a:normAutofit/>
          </a:bodyPr>
          <a:lstStyle/>
          <a:p>
            <a:pPr marL="45720" indent="0" algn="ctr">
              <a:buNone/>
            </a:pPr>
            <a:r>
              <a:rPr lang="en-US" sz="3200" dirty="0">
                <a:solidFill>
                  <a:schemeClr val="accent3"/>
                </a:solidFill>
                <a:latin typeface="Imprint MT Shadow" panose="04020605060303030202" pitchFamily="82" charset="0"/>
              </a:rPr>
              <a:t>The Rules Have Been Rewritten</a:t>
            </a:r>
          </a:p>
          <a:p>
            <a:pPr marL="45720" indent="0" algn="ctr">
              <a:buNone/>
            </a:pPr>
            <a:r>
              <a:rPr lang="en-US" sz="3200" dirty="0">
                <a:solidFill>
                  <a:schemeClr val="accent3"/>
                </a:solidFill>
                <a:latin typeface="Imprint MT Shadow" panose="04020605060303030202" pitchFamily="82" charset="0"/>
              </a:rPr>
              <a:t>In Your Favor</a:t>
            </a:r>
          </a:p>
          <a:p>
            <a:pPr marL="45720" indent="0">
              <a:buNone/>
            </a:pPr>
            <a:r>
              <a:rPr lang="en-US" sz="1800" dirty="0">
                <a:solidFill>
                  <a:schemeClr val="bg1"/>
                </a:solidFill>
                <a:latin typeface="Imprint MT Shadow" panose="04020605060303030202" pitchFamily="82" charset="0"/>
              </a:rPr>
              <a:t>     </a:t>
            </a:r>
          </a:p>
          <a:p>
            <a:pPr marL="45720" indent="0">
              <a:buNone/>
            </a:pPr>
            <a:r>
              <a:rPr lang="en-US" sz="1800" dirty="0">
                <a:solidFill>
                  <a:schemeClr val="bg1"/>
                </a:solidFill>
                <a:latin typeface="Imprint MT Shadow" panose="04020605060303030202" pitchFamily="82" charset="0"/>
              </a:rPr>
              <a:t>     Alternative Legacy Planning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4C38F8-57C2-40D7-B3F5-ABDF445952AE}"/>
              </a:ext>
            </a:extLst>
          </p:cNvPr>
          <p:cNvCxnSpPr/>
          <p:nvPr/>
        </p:nvCxnSpPr>
        <p:spPr>
          <a:xfrm>
            <a:off x="8928667" y="2676711"/>
            <a:ext cx="2542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C75BDD25-2828-4E60-8038-00F8796EB4F8}"/>
              </a:ext>
            </a:extLst>
          </p:cNvPr>
          <p:cNvSpPr/>
          <p:nvPr/>
        </p:nvSpPr>
        <p:spPr>
          <a:xfrm>
            <a:off x="8561606" y="4402466"/>
            <a:ext cx="3276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  <a:latin typeface="Imprint MT Shadow" panose="04020605060303030202" pitchFamily="82" charset="0"/>
              </a:rPr>
              <a:t>Prepared By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Imprint MT Shadow" panose="04020605060303030202" pitchFamily="82" charset="0"/>
              </a:rPr>
              <a:t>Paul Bartlett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Imprint MT Shadow" panose="04020605060303030202" pitchFamily="82" charset="0"/>
              </a:rPr>
              <a:t>888-215-1144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  <a:latin typeface="Imprint MT Shadow" panose="04020605060303030202" pitchFamily="8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paul@alternativelegacy.com</a:t>
            </a:r>
            <a:endParaRPr lang="en-US" sz="2000" dirty="0">
              <a:solidFill>
                <a:srgbClr val="FF0000"/>
              </a:solidFill>
              <a:latin typeface="Imprint MT Shadow" panose="0402060506030303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480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"/>
          <p:cNvSpPr>
            <a:spLocks noGrp="1"/>
          </p:cNvSpPr>
          <p:nvPr>
            <p:ph idx="1"/>
          </p:nvPr>
        </p:nvSpPr>
        <p:spPr>
          <a:xfrm>
            <a:off x="1510526" y="2066925"/>
            <a:ext cx="9010186" cy="27051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We are a member of a family of Care Counselors that have contracted with a highly rated insurance group to provide a simple, economical, and lasting memorialization for our client’s final wishes. </a:t>
            </a:r>
          </a:p>
          <a:p>
            <a:pPr marL="4572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We offer a different approach of having a logical light-hearted conversation now regarding your end of life planning. So, that your loved ones don’t have to get into a high-pressured emotion sale at a time when no one should be making these decisions.</a:t>
            </a:r>
          </a:p>
          <a:p>
            <a:pPr marL="3429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  <a:p>
            <a:pPr marL="34290" indent="0">
              <a:buNone/>
            </a:pPr>
            <a:endParaRPr lang="en-US" sz="2000" dirty="0">
              <a:latin typeface="Century Schoolbook" panose="020406040505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176" y="6456556"/>
            <a:ext cx="11708780" cy="167268"/>
          </a:xfrm>
          <a:prstGeom prst="rect">
            <a:avLst/>
          </a:prstGeom>
          <a:solidFill>
            <a:srgbClr val="0070C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6B6C6C-613D-4664-9C16-600C2B82963A}"/>
              </a:ext>
            </a:extLst>
          </p:cNvPr>
          <p:cNvGrpSpPr/>
          <p:nvPr/>
        </p:nvGrpSpPr>
        <p:grpSpPr>
          <a:xfrm>
            <a:off x="3757033" y="520549"/>
            <a:ext cx="4326673" cy="1262939"/>
            <a:chOff x="3985633" y="1293539"/>
            <a:chExt cx="4326673" cy="126293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E1E8F21-58C0-4E09-9DAF-1F8D1C42A4A1}"/>
                </a:ext>
              </a:extLst>
            </p:cNvPr>
            <p:cNvSpPr/>
            <p:nvPr/>
          </p:nvSpPr>
          <p:spPr>
            <a:xfrm>
              <a:off x="3985633" y="1293539"/>
              <a:ext cx="4326673" cy="1262939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4E72E0B-35AA-45EA-A498-F127FC016438}"/>
                </a:ext>
              </a:extLst>
            </p:cNvPr>
            <p:cNvSpPr txBox="1"/>
            <p:nvPr/>
          </p:nvSpPr>
          <p:spPr>
            <a:xfrm>
              <a:off x="4303907" y="1694177"/>
              <a:ext cx="38806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chemeClr val="bg1"/>
                  </a:solidFill>
                  <a:latin typeface="Imprint MT Shadow" panose="04020605060303030202" pitchFamily="82" charset="0"/>
                </a:rPr>
                <a:t>Alterative Legacy Planning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1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22C33-E6BD-45E2-8BB4-3CF23EB5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Imprint MT Shadow" panose="04020605060303030202" pitchFamily="82" charset="0"/>
              </a:rPr>
              <a:t>Alternative Legacy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71EE1-0012-4DE0-8AD7-BB5C66E6C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5" y="1724025"/>
            <a:ext cx="9872871" cy="403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</a:t>
            </a:r>
            <a:r>
              <a:rPr lang="en-US" b="1" dirty="0"/>
              <a:t>Protecting Futures: </a:t>
            </a:r>
            <a:r>
              <a:rPr lang="en-US" dirty="0"/>
              <a:t>Since 1987, we have helped create programs and portfolios to meet long-term and short-term financial goals for individuals, families and business owners.</a:t>
            </a:r>
          </a:p>
          <a:p>
            <a:r>
              <a:rPr lang="en-US" b="1" dirty="0"/>
              <a:t>Assessing Need: </a:t>
            </a:r>
            <a:r>
              <a:rPr lang="en-US" dirty="0"/>
              <a:t>Many financial experts will tell you that unforeseen events and a lack of planning and the wrong kind of insurance can spell trouble quickly. </a:t>
            </a:r>
          </a:p>
          <a:p>
            <a:r>
              <a:rPr lang="en-US" b="1" dirty="0"/>
              <a:t>Our Approach Is Simple: </a:t>
            </a:r>
            <a:r>
              <a:rPr lang="en-US" dirty="0"/>
              <a:t>We listen to you! </a:t>
            </a:r>
          </a:p>
          <a:p>
            <a:pPr lvl="1"/>
            <a:r>
              <a:rPr lang="en-US" dirty="0"/>
              <a:t>What are your needs? </a:t>
            </a:r>
          </a:p>
          <a:p>
            <a:pPr lvl="1"/>
            <a:r>
              <a:rPr lang="en-US" dirty="0"/>
              <a:t>Where are you today regarding “Your” short term and long-term goals?</a:t>
            </a:r>
          </a:p>
          <a:p>
            <a:pPr lvl="1"/>
            <a:r>
              <a:rPr lang="en-US" dirty="0"/>
              <a:t>Have you arranged your funeral either  cremation or burial?</a:t>
            </a:r>
          </a:p>
          <a:p>
            <a:r>
              <a:rPr lang="en-US" b="1" dirty="0"/>
              <a:t>Once We Hear From You: </a:t>
            </a:r>
            <a:r>
              <a:rPr lang="en-US" dirty="0"/>
              <a:t>We have a better understanding of your risk tolerance. Then our team will outline diverse options for you to review. This sounds like a simple approach and it is, who knows you better than you?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1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standing next to a body of water&#10;&#10;Description generated with very high confidence">
            <a:extLst>
              <a:ext uri="{FF2B5EF4-FFF2-40B4-BE49-F238E27FC236}">
                <a16:creationId xmlns:a16="http://schemas.microsoft.com/office/drawing/2014/main" id="{6BE12CE3-C08C-4748-8950-2A6F735008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2478"/>
                    </a14:imgEffect>
                    <a14:imgEffect>
                      <a14:saturation sat="57000"/>
                    </a14:imgEffect>
                    <a14:imgEffect>
                      <a14:brightnessContrast bright="48000"/>
                    </a14:imgEffect>
                  </a14:imgLayer>
                </a14:imgProps>
              </a:ext>
            </a:extLst>
          </a:blip>
          <a:srcRect l="15832" r="1" b="1"/>
          <a:stretch/>
        </p:blipFill>
        <p:spPr>
          <a:xfrm>
            <a:off x="185853" y="1135125"/>
            <a:ext cx="11708781" cy="4890296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241609" y="560889"/>
            <a:ext cx="11708781" cy="695325"/>
          </a:xfrm>
          <a:prstGeom prst="rect">
            <a:avLst/>
          </a:prstGeom>
          <a:solidFill>
            <a:srgbClr val="0070C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4176" y="6456556"/>
            <a:ext cx="11708780" cy="167268"/>
          </a:xfrm>
          <a:prstGeom prst="rect">
            <a:avLst/>
          </a:prstGeom>
          <a:solidFill>
            <a:srgbClr val="0070C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>
          <a:xfrm>
            <a:off x="349404" y="580980"/>
            <a:ext cx="11545230" cy="695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Century Schoolbook" panose="02040604050505020304" pitchFamily="18" charset="0"/>
              </a:rPr>
              <a:t>WHAT IS PRE-NEED LIFE INSURANCE?</a:t>
            </a:r>
          </a:p>
          <a:p>
            <a:endParaRPr lang="en-US" sz="2400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5C7127-64F5-4D05-9027-1F3C7B9C6670}"/>
              </a:ext>
            </a:extLst>
          </p:cNvPr>
          <p:cNvSpPr/>
          <p:nvPr/>
        </p:nvSpPr>
        <p:spPr>
          <a:xfrm>
            <a:off x="587530" y="1595114"/>
            <a:ext cx="11240429" cy="3674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spc="60" dirty="0">
                <a:latin typeface="Georgia"/>
                <a:cs typeface="Georgia"/>
              </a:rPr>
              <a:t>This is a special life insurance policy that, contrary to traditional life policies, ensures the following:</a:t>
            </a:r>
          </a:p>
          <a:p>
            <a:pPr marL="457200" indent="-457200">
              <a:lnSpc>
                <a:spcPct val="120000"/>
              </a:lnSpc>
              <a:buFontTx/>
              <a:buAutoNum type="arabicPeriod"/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Your policy pays directly to a funeral home upon death without the release of a death certificate.</a:t>
            </a:r>
          </a:p>
          <a:p>
            <a:pPr marL="457200" indent="-457200">
              <a:lnSpc>
                <a:spcPct val="120000"/>
              </a:lnSpc>
              <a:buFontTx/>
              <a:buAutoNum type="arabicPeriod"/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You can lock in today’s rates for future funeral services.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Your specific funeral wishes are guaranteed.</a:t>
            </a:r>
          </a:p>
          <a:p>
            <a:pPr marL="457200" indent="-457200">
              <a:lnSpc>
                <a:spcPct val="120000"/>
              </a:lnSpc>
              <a:buAutoNum type="arabicPeriod"/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Your funeral service is pre-paid in advance.</a:t>
            </a:r>
          </a:p>
          <a:p>
            <a:pPr>
              <a:lnSpc>
                <a:spcPct val="120000"/>
              </a:lnSpc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	</a:t>
            </a:r>
            <a:r>
              <a:rPr lang="en-US" sz="2000" spc="60" dirty="0">
                <a:solidFill>
                  <a:srgbClr val="0070C0"/>
                </a:solidFill>
                <a:latin typeface="Century Schoolbook" panose="02040604050505020304" pitchFamily="18" charset="0"/>
                <a:cs typeface="Georgia"/>
              </a:rPr>
              <a:t>MOST IMPORTANT</a:t>
            </a:r>
          </a:p>
          <a:p>
            <a:pPr>
              <a:lnSpc>
                <a:spcPct val="120000"/>
              </a:lnSpc>
            </a:pPr>
            <a:r>
              <a:rPr lang="en-US" sz="2000" spc="60" dirty="0">
                <a:latin typeface="Century Schoolbook" panose="02040604050505020304" pitchFamily="18" charset="0"/>
                <a:cs typeface="Georgia"/>
              </a:rPr>
              <a:t>5.	Your loved ones will not have to make any decisions at the time of passing.</a:t>
            </a:r>
          </a:p>
        </p:txBody>
      </p:sp>
    </p:spTree>
    <p:extLst>
      <p:ext uri="{BB962C8B-B14F-4D97-AF65-F5344CB8AC3E}">
        <p14:creationId xmlns:p14="http://schemas.microsoft.com/office/powerpoint/2010/main" val="382877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5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4477-9CBC-4047-ADB7-DE4DDCED82F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Before you call or email us for a confidential review. 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Ask yourself this question?</a:t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>Do You Prefer Cremation or Burial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BC080-6BFC-46AE-AB1E-5DFB512CC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US" sz="2400" b="1" dirty="0"/>
              <a:t>Cremation</a:t>
            </a:r>
          </a:p>
          <a:p>
            <a:pPr marL="45720" indent="0" algn="ctr">
              <a:buNone/>
            </a:pPr>
            <a:endParaRPr lang="en-US" sz="2400" b="1" dirty="0"/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Cremation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Cremation with Memorial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 Cremation with Viewing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1F2099-6EB3-4308-9AA9-E323102F3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n-US" b="1" dirty="0"/>
              <a:t>Burial</a:t>
            </a:r>
          </a:p>
          <a:p>
            <a:pPr algn="ctr"/>
            <a:endParaRPr lang="en-US" b="1" dirty="0"/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Burial with Memorial 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Burial with Viewing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000" b="1" dirty="0"/>
              <a:t> Traditional Burial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630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B378E-D5FD-4528-87AD-7D879F398D5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Contact 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6E72B-3672-425F-83EC-7DF471442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2999" y="2057399"/>
            <a:ext cx="9875520" cy="402336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endParaRPr lang="en-US" sz="3200" b="1" dirty="0">
              <a:solidFill>
                <a:schemeClr val="accent2"/>
              </a:solidFill>
            </a:endParaRP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2"/>
                </a:solidFill>
              </a:rPr>
              <a:t>Just underneath this presentation click on </a:t>
            </a:r>
            <a:r>
              <a:rPr lang="en-US" sz="3200" b="1" u="sng" dirty="0">
                <a:solidFill>
                  <a:schemeClr val="accent2"/>
                </a:solidFill>
              </a:rPr>
              <a:t>Book </a:t>
            </a:r>
            <a:r>
              <a:rPr lang="en-US" sz="3200" b="1" dirty="0">
                <a:solidFill>
                  <a:schemeClr val="accent2"/>
                </a:solidFill>
              </a:rPr>
              <a:t>to schedule your confidential appointment.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2"/>
                </a:solidFill>
              </a:rPr>
              <a:t>Or Call 858-451-9309 and request a personal and confidential appointment to review your options.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2"/>
                </a:solidFill>
              </a:rPr>
              <a:t>Paul Bartlett 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2"/>
                </a:solidFill>
              </a:rPr>
              <a:t>Alternative Legacy Planning</a:t>
            </a:r>
          </a:p>
        </p:txBody>
      </p:sp>
    </p:spTree>
    <p:extLst>
      <p:ext uri="{BB962C8B-B14F-4D97-AF65-F5344CB8AC3E}">
        <p14:creationId xmlns:p14="http://schemas.microsoft.com/office/powerpoint/2010/main" val="182853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15278</TotalTime>
  <Words>244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Schoolbook</vt:lpstr>
      <vt:lpstr>Corbel</vt:lpstr>
      <vt:lpstr>Georgia</vt:lpstr>
      <vt:lpstr>Imprint MT Shadow</vt:lpstr>
      <vt:lpstr>Basis</vt:lpstr>
      <vt:lpstr>PowerPoint Presentation</vt:lpstr>
      <vt:lpstr>PowerPoint Presentation</vt:lpstr>
      <vt:lpstr>Alternative Legacy Planning</vt:lpstr>
      <vt:lpstr>PowerPoint Presentation</vt:lpstr>
      <vt:lpstr>Before you call or email us for a confidential review.  Ask yourself this question? Do You Prefer Cremation or Burial ?</vt:lpstr>
      <vt:lpstr>Contact 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paul@alternativelegacy.com</dc:creator>
  <cp:lastModifiedBy>PAUL BARTLETT</cp:lastModifiedBy>
  <cp:revision>137</cp:revision>
  <cp:lastPrinted>2017-03-27T15:29:11Z</cp:lastPrinted>
  <dcterms:created xsi:type="dcterms:W3CDTF">2017-03-17T20:25:12Z</dcterms:created>
  <dcterms:modified xsi:type="dcterms:W3CDTF">2019-07-22T20:55:28Z</dcterms:modified>
</cp:coreProperties>
</file>