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6" r:id="rId9"/>
    <p:sldId id="277" r:id="rId10"/>
    <p:sldId id="278" r:id="rId11"/>
    <p:sldId id="267" r:id="rId12"/>
    <p:sldId id="268" r:id="rId13"/>
    <p:sldId id="272" r:id="rId14"/>
    <p:sldId id="269" r:id="rId15"/>
    <p:sldId id="270" r:id="rId16"/>
    <p:sldId id="271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48" d="100"/>
          <a:sy n="48" d="100"/>
        </p:scale>
        <p:origin x="202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AA2BE-A158-4F2E-8203-A88F920E2B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B84C5F-722F-481E-B3D3-A8892E5FB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632E0-43BA-4869-B593-443C41097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CEF-B0EF-4945-A6C7-571D123A8D71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E6000-5DD2-4B34-B5E8-D1822BACE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E2259-CAC2-4CE4-B56B-A2EAB6F1E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AB17-994A-4E2A-90E8-B05BABF7A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10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59584-06EC-48C4-B4C6-60B3C9713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D8D406-A39E-462F-899A-DA94A59FF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9ACA2-EB68-4A12-9BE2-B68710B75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CEF-B0EF-4945-A6C7-571D123A8D71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35725-A27D-477E-A843-F0B3E5E6A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0CF8F-A9E1-46A6-8BA2-A7A0BC2C0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AB17-994A-4E2A-90E8-B05BABF7A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37DB41-59C7-4FBA-B4CD-CE767971D0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0390DA-584B-4102-8EF3-0DA681ACA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2E34E-6F5E-44A0-9795-C3CF948EB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CEF-B0EF-4945-A6C7-571D123A8D71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E40D0-91B5-40FB-ACAA-215916832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06335-E7FF-407E-9910-A99B3DE06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AB17-994A-4E2A-90E8-B05BABF7A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15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362C-579D-40EC-B932-218A89462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F5AB8-025A-4A7D-B383-D46A97E65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89263-459E-4562-BA40-7CAAE49C4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CEF-B0EF-4945-A6C7-571D123A8D71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AF058-AC4B-4117-BA81-E4CD577E7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F0513-258C-48EF-A52F-504E1C96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AB17-994A-4E2A-90E8-B05BABF7A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7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05AE2-A211-4CBD-8537-D3C08EB40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E1E4D-93E4-4BB9-900F-68E0A63E4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E2164-D426-43C0-AE6D-70D1DF646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CEF-B0EF-4945-A6C7-571D123A8D71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6E0C9-CF39-4EA4-AF98-0E3F5AD7E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9C78E-0647-42E3-8481-2B3E9349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AB17-994A-4E2A-90E8-B05BABF7A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83C3D-D045-47D0-A0FE-5E8999088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A1633-C2F5-4B6A-8334-BED948F992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BC05F-C5DA-4B40-B6C0-8A4E93F10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48242E-2096-4CA4-896F-72C79AB47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CEF-B0EF-4945-A6C7-571D123A8D71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986E7E-541D-4FE2-BCBB-839C254B7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1D1CB4-21CC-4A54-BD72-BE925C0B2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AB17-994A-4E2A-90E8-B05BABF7A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2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1052-97A1-4C49-93BA-FE2003BC7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B0440-973B-4607-A14C-10FF4A6BE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D4CFED-88E3-4038-8130-EB3A39138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0B6535-DDFE-4BEE-A48F-FAD87B7A1B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AE17F5-3BC3-4F18-BDD1-73517914F2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C23808-9257-4784-BC51-91698D603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CEF-B0EF-4945-A6C7-571D123A8D71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7ABE88-F326-4B3A-964A-C58A64DE9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7F56A8-C41E-4A53-8FED-E8CFEDDDF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AB17-994A-4E2A-90E8-B05BABF7A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2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7C9A2-B489-47FE-BBC3-B49556EB9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B7735F-42AB-4DA2-9AE1-1753B3234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CEF-B0EF-4945-A6C7-571D123A8D71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18EA8-66BF-4CBB-BA24-B9650D4D2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B83B8E-462B-458A-9F88-490D31FA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AB17-994A-4E2A-90E8-B05BABF7A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60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9FC432-9C2B-4698-8BCA-F7EECEF88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CEF-B0EF-4945-A6C7-571D123A8D71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83FD50-1BE2-483D-AA30-DD1EC88CE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C9E03-9F64-4712-97C4-AD823AF0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AB17-994A-4E2A-90E8-B05BABF7A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2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7111F-71E1-43D7-99C1-84809AC83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25063-B5EA-4F5A-92F6-90AAB931D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584507-88E9-4862-9673-70C10417A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4A21FB-44CE-4371-A17A-6FA254B7E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CEF-B0EF-4945-A6C7-571D123A8D71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318CC-3DFE-47D3-8966-A91421782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0D9635-1752-42EF-903F-406EFD878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AB17-994A-4E2A-90E8-B05BABF7A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2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4D87C-9ACA-428C-8C37-9EC362C63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A2FDDA-0029-4258-B024-212A685DC7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58AC52-9EA2-4685-8E78-40B9952AB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48A2D-338F-4311-A51B-FCF656448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1CEF-B0EF-4945-A6C7-571D123A8D71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F44EA8-1F42-4C35-8F27-00BC296F3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47CDD-A209-4473-89A6-E335C49B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AB17-994A-4E2A-90E8-B05BABF7A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72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D897C4-F400-44BE-9114-3D6E47AF5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A0B6E-A56A-46EB-AABB-B71CFBA03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509DA-C095-4BF1-A52B-795DAB554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11CEF-B0EF-4945-A6C7-571D123A8D71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56155-A2C0-4A20-A5D9-CCEF1F305E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11A0F-5B71-4737-8C4D-70D544093C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0AB17-994A-4E2A-90E8-B05BABF7A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4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238760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Buddhism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3602038"/>
            <a:ext cx="7593330" cy="1655762"/>
          </a:xfrm>
        </p:spPr>
        <p:txBody>
          <a:bodyPr>
            <a:normAutofit lnSpcReduction="10000"/>
          </a:bodyPr>
          <a:lstStyle/>
          <a:p>
            <a:endParaRPr lang="en-US" dirty="0">
              <a:solidFill>
                <a:srgbClr val="FFC000"/>
              </a:solidFill>
            </a:endParaRPr>
          </a:p>
          <a:p>
            <a:r>
              <a:rPr lang="en-US" dirty="0">
                <a:solidFill>
                  <a:srgbClr val="FFC000"/>
                </a:solidFill>
              </a:rPr>
              <a:t>The Basic User’s Guide</a:t>
            </a:r>
          </a:p>
          <a:p>
            <a:r>
              <a:rPr lang="en-US" dirty="0">
                <a:solidFill>
                  <a:srgbClr val="FFC000"/>
                </a:solidFill>
              </a:rPr>
              <a:t>Presented by: Rev. Dr. Sean H. Thompson</a:t>
            </a:r>
          </a:p>
          <a:p>
            <a:r>
              <a:rPr lang="en-US" dirty="0">
                <a:solidFill>
                  <a:srgbClr val="FFC000"/>
                </a:solidFill>
              </a:rPr>
              <a:t>Facilitated by:  Rev. Monty Edwards (</a:t>
            </a:r>
            <a:r>
              <a:rPr lang="en-US" dirty="0" err="1">
                <a:solidFill>
                  <a:srgbClr val="FFC000"/>
                </a:solidFill>
              </a:rPr>
              <a:t>Dhammarichi</a:t>
            </a:r>
            <a:r>
              <a:rPr lang="en-US" dirty="0">
                <a:solidFill>
                  <a:srgbClr val="FFC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9662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History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7"/>
            <a:ext cx="7593330" cy="479164"/>
          </a:xfrm>
        </p:spPr>
        <p:txBody>
          <a:bodyPr>
            <a:normAutofit lnSpcReduction="10000"/>
          </a:bodyPr>
          <a:lstStyle/>
          <a:p>
            <a:r>
              <a:rPr lang="en-US" sz="3000" dirty="0">
                <a:solidFill>
                  <a:srgbClr val="FFC000"/>
                </a:solidFill>
                <a:latin typeface="Century Gothic" panose="020B0502020202020204" pitchFamily="34" charset="0"/>
              </a:rPr>
              <a:t>Who was ‘The Buddha’???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839169" y="2929956"/>
            <a:ext cx="7593330" cy="341632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His first teaching was to his friends. </a:t>
            </a: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He almost did not continue…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He traveled throughout India teaching…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At the age of 88, he died lying under a tree…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We celebrate his birth, enlightenment and death all on one day called Vesak…</a:t>
            </a:r>
          </a:p>
        </p:txBody>
      </p:sp>
    </p:spTree>
    <p:extLst>
      <p:ext uri="{BB962C8B-B14F-4D97-AF65-F5344CB8AC3E}">
        <p14:creationId xmlns:p14="http://schemas.microsoft.com/office/powerpoint/2010/main" val="1093032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Teachings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7"/>
            <a:ext cx="7593330" cy="589914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C000"/>
                </a:solidFill>
                <a:latin typeface="Century Gothic" panose="020B0502020202020204" pitchFamily="34" charset="0"/>
              </a:rPr>
              <a:t>What is Buddhism about?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839169" y="2834641"/>
            <a:ext cx="6828831" cy="286232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We have three main parts of Buddhism known as The Triple Gem:  (basically The Buddhist Trinity)</a:t>
            </a:r>
          </a:p>
          <a:p>
            <a:pPr algn="just"/>
            <a:endParaRPr lang="en-US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The Buddha (the awakened teacher)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The Dharma (The teachings)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The Sangha (The community of monks)  It has changed recently into the group of studiers…</a:t>
            </a:r>
          </a:p>
        </p:txBody>
      </p:sp>
    </p:spTree>
    <p:extLst>
      <p:ext uri="{BB962C8B-B14F-4D97-AF65-F5344CB8AC3E}">
        <p14:creationId xmlns:p14="http://schemas.microsoft.com/office/powerpoint/2010/main" val="1660497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Teachings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7"/>
            <a:ext cx="7593330" cy="479164"/>
          </a:xfrm>
        </p:spPr>
        <p:txBody>
          <a:bodyPr>
            <a:normAutofit lnSpcReduction="10000"/>
          </a:bodyPr>
          <a:lstStyle/>
          <a:p>
            <a:r>
              <a:rPr lang="en-US" sz="3000" dirty="0">
                <a:solidFill>
                  <a:srgbClr val="FFC000"/>
                </a:solidFill>
                <a:latin typeface="Century Gothic" panose="020B0502020202020204" pitchFamily="34" charset="0"/>
              </a:rPr>
              <a:t>Buddhist basic teachings…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839169" y="2929956"/>
            <a:ext cx="6828831" cy="341632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The first ‘sermon’ that the Buddha gave was on what is called the Four Noble Truths…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That stress (suffering) exists…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That there is a cause of stress/suffering which is attachment, craving, desire…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That there is a way to stop it…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The Eight Fold Path is the way to end this suffering/stress</a:t>
            </a:r>
          </a:p>
        </p:txBody>
      </p:sp>
    </p:spTree>
    <p:extLst>
      <p:ext uri="{BB962C8B-B14F-4D97-AF65-F5344CB8AC3E}">
        <p14:creationId xmlns:p14="http://schemas.microsoft.com/office/powerpoint/2010/main" val="2777883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Teachings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7"/>
            <a:ext cx="7593330" cy="479164"/>
          </a:xfrm>
        </p:spPr>
        <p:txBody>
          <a:bodyPr>
            <a:normAutofit lnSpcReduction="10000"/>
          </a:bodyPr>
          <a:lstStyle/>
          <a:p>
            <a:r>
              <a:rPr lang="en-US" sz="3000" dirty="0">
                <a:solidFill>
                  <a:srgbClr val="FFC000"/>
                </a:solidFill>
                <a:latin typeface="Century Gothic" panose="020B0502020202020204" pitchFamily="34" charset="0"/>
              </a:rPr>
              <a:t>Buddhist basic teachings…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839169" y="2929956"/>
            <a:ext cx="6828831" cy="378565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Kinds of suffering as defined in Buddhist thought.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The suffering of pain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The suffering of change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The suffering of conditionality…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400" i="1" dirty="0">
                <a:solidFill>
                  <a:srgbClr val="FFC000"/>
                </a:solidFill>
                <a:latin typeface="Century Gothic" panose="020B0502020202020204" pitchFamily="34" charset="0"/>
              </a:rPr>
              <a:t>(Not being with those you wish to be with or being with those you do not want to be with)</a:t>
            </a:r>
          </a:p>
        </p:txBody>
      </p:sp>
    </p:spTree>
    <p:extLst>
      <p:ext uri="{BB962C8B-B14F-4D97-AF65-F5344CB8AC3E}">
        <p14:creationId xmlns:p14="http://schemas.microsoft.com/office/powerpoint/2010/main" val="3273337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Teachings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7"/>
            <a:ext cx="7593330" cy="479164"/>
          </a:xfrm>
        </p:spPr>
        <p:txBody>
          <a:bodyPr>
            <a:normAutofit lnSpcReduction="10000"/>
          </a:bodyPr>
          <a:lstStyle/>
          <a:p>
            <a:r>
              <a:rPr lang="en-US" sz="3000" dirty="0">
                <a:solidFill>
                  <a:srgbClr val="FFC000"/>
                </a:solidFill>
                <a:latin typeface="Century Gothic" panose="020B0502020202020204" pitchFamily="34" charset="0"/>
              </a:rPr>
              <a:t>Pain is inevitable, suffering… optional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839169" y="2929956"/>
            <a:ext cx="6828831" cy="341632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The Eight Fold Path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Right View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Right Intention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Right Speech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Right Action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Right Livelihood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Right Effort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Right Mindfulness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Right Concentration</a:t>
            </a:r>
          </a:p>
        </p:txBody>
      </p:sp>
    </p:spTree>
    <p:extLst>
      <p:ext uri="{BB962C8B-B14F-4D97-AF65-F5344CB8AC3E}">
        <p14:creationId xmlns:p14="http://schemas.microsoft.com/office/powerpoint/2010/main" val="905203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Teachings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7"/>
            <a:ext cx="7593330" cy="479164"/>
          </a:xfrm>
        </p:spPr>
        <p:txBody>
          <a:bodyPr>
            <a:normAutofit lnSpcReduction="10000"/>
          </a:bodyPr>
          <a:lstStyle/>
          <a:p>
            <a:r>
              <a:rPr lang="en-US" sz="3000" dirty="0">
                <a:solidFill>
                  <a:srgbClr val="FFC000"/>
                </a:solidFill>
                <a:latin typeface="Century Gothic" panose="020B0502020202020204" pitchFamily="34" charset="0"/>
              </a:rPr>
              <a:t>Buddhist basic teachings…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839169" y="2929956"/>
            <a:ext cx="6828831" cy="31700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The five precepts that lay Buddhists take.</a:t>
            </a:r>
          </a:p>
          <a:p>
            <a:pPr algn="just"/>
            <a:endParaRPr lang="en-US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Refrain from taking a life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Refrain from taking what is not given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Refrain from sexual misconduct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Refrain from harmful speech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Refrain from intoxicants that make you heedless…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000" i="1" dirty="0">
                <a:solidFill>
                  <a:srgbClr val="FFC000"/>
                </a:solidFill>
                <a:latin typeface="Century Gothic" panose="020B0502020202020204" pitchFamily="34" charset="0"/>
              </a:rPr>
              <a:t>A monk or nun will take on over 250 more rules to live by.  </a:t>
            </a:r>
          </a:p>
        </p:txBody>
      </p:sp>
    </p:spTree>
    <p:extLst>
      <p:ext uri="{BB962C8B-B14F-4D97-AF65-F5344CB8AC3E}">
        <p14:creationId xmlns:p14="http://schemas.microsoft.com/office/powerpoint/2010/main" val="3483835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Teachings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7"/>
            <a:ext cx="7593330" cy="479164"/>
          </a:xfrm>
        </p:spPr>
        <p:txBody>
          <a:bodyPr>
            <a:normAutofit lnSpcReduction="10000"/>
          </a:bodyPr>
          <a:lstStyle/>
          <a:p>
            <a:r>
              <a:rPr lang="en-US" sz="3000" dirty="0">
                <a:solidFill>
                  <a:srgbClr val="FFC000"/>
                </a:solidFill>
                <a:latin typeface="Century Gothic" panose="020B0502020202020204" pitchFamily="34" charset="0"/>
              </a:rPr>
              <a:t>Buddhist basic teachings…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839169" y="2929956"/>
            <a:ext cx="6828831" cy="304698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The three Dharma Seals…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The three marks of existence-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	1. Suffering</a:t>
            </a: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	2. Impermanence</a:t>
            </a: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	3. Non-self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16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Teachings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7"/>
            <a:ext cx="7593330" cy="479164"/>
          </a:xfrm>
        </p:spPr>
        <p:txBody>
          <a:bodyPr>
            <a:normAutofit lnSpcReduction="10000"/>
          </a:bodyPr>
          <a:lstStyle/>
          <a:p>
            <a:r>
              <a:rPr lang="en-US" sz="3000" dirty="0">
                <a:solidFill>
                  <a:srgbClr val="FFC000"/>
                </a:solidFill>
                <a:latin typeface="Century Gothic" panose="020B0502020202020204" pitchFamily="34" charset="0"/>
              </a:rPr>
              <a:t>Buddhist basic teachings…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839169" y="2929956"/>
            <a:ext cx="6828831" cy="286232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Buddhism is known for meditation and mindfulness, also known as </a:t>
            </a:r>
            <a:r>
              <a:rPr lang="en-US" sz="2000" dirty="0" err="1">
                <a:solidFill>
                  <a:srgbClr val="FFC000"/>
                </a:solidFill>
                <a:latin typeface="Century Gothic" panose="020B0502020202020204" pitchFamily="34" charset="0"/>
              </a:rPr>
              <a:t>Samatha</a:t>
            </a:r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 and Vipassana meditations.</a:t>
            </a:r>
          </a:p>
          <a:p>
            <a:pPr algn="just"/>
            <a:endParaRPr lang="en-US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We sit in contemplation and cultivation of-</a:t>
            </a:r>
          </a:p>
          <a:p>
            <a:pPr algn="just"/>
            <a:endParaRPr lang="en-US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Loving Kindness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Compassion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Sympathetic Joy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Equanimity (even mindedness)</a:t>
            </a:r>
          </a:p>
        </p:txBody>
      </p:sp>
    </p:spTree>
    <p:extLst>
      <p:ext uri="{BB962C8B-B14F-4D97-AF65-F5344CB8AC3E}">
        <p14:creationId xmlns:p14="http://schemas.microsoft.com/office/powerpoint/2010/main" val="575069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Development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7"/>
            <a:ext cx="7593330" cy="479164"/>
          </a:xfrm>
        </p:spPr>
        <p:txBody>
          <a:bodyPr>
            <a:normAutofit lnSpcReduction="10000"/>
          </a:bodyPr>
          <a:lstStyle/>
          <a:p>
            <a:r>
              <a:rPr lang="en-US" sz="3000" dirty="0">
                <a:solidFill>
                  <a:srgbClr val="FFC000"/>
                </a:solidFill>
                <a:latin typeface="Century Gothic" panose="020B0502020202020204" pitchFamily="34" charset="0"/>
              </a:rPr>
              <a:t>Buddhism is a fluid religion…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839169" y="2929956"/>
            <a:ext cx="7407951" cy="31700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“If you come across something in the Buddhist teachings that flies in the face of your own sense of reason, you are not obligated to accept it”… (</a:t>
            </a:r>
            <a:r>
              <a:rPr lang="en-US" sz="2000" dirty="0" err="1">
                <a:solidFill>
                  <a:srgbClr val="FFC000"/>
                </a:solidFill>
                <a:latin typeface="Century Gothic" panose="020B0502020202020204" pitchFamily="34" charset="0"/>
              </a:rPr>
              <a:t>Narada</a:t>
            </a:r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 Thera)</a:t>
            </a:r>
          </a:p>
          <a:p>
            <a:pPr algn="just"/>
            <a:endParaRPr lang="en-US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The Advice to the </a:t>
            </a:r>
            <a:r>
              <a:rPr lang="en-US" sz="2000" dirty="0" err="1">
                <a:solidFill>
                  <a:srgbClr val="FFC000"/>
                </a:solidFill>
                <a:latin typeface="Century Gothic" panose="020B0502020202020204" pitchFamily="34" charset="0"/>
              </a:rPr>
              <a:t>Kalamas</a:t>
            </a:r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 is a core concept and foundation of Buddhist practice… </a:t>
            </a: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Teachings are not accepted until they have been tested…</a:t>
            </a:r>
          </a:p>
          <a:p>
            <a:pPr algn="just"/>
            <a:endParaRPr lang="en-US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See, Missouri is the “Show me State”!!!</a:t>
            </a:r>
          </a:p>
        </p:txBody>
      </p:sp>
    </p:spTree>
    <p:extLst>
      <p:ext uri="{BB962C8B-B14F-4D97-AF65-F5344CB8AC3E}">
        <p14:creationId xmlns:p14="http://schemas.microsoft.com/office/powerpoint/2010/main" val="636736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Development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7"/>
            <a:ext cx="7593330" cy="479164"/>
          </a:xfrm>
        </p:spPr>
        <p:txBody>
          <a:bodyPr>
            <a:normAutofit lnSpcReduction="10000"/>
          </a:bodyPr>
          <a:lstStyle/>
          <a:p>
            <a:r>
              <a:rPr lang="en-US" sz="3000" dirty="0">
                <a:solidFill>
                  <a:srgbClr val="FFC000"/>
                </a:solidFill>
                <a:latin typeface="Century Gothic" panose="020B0502020202020204" pitchFamily="34" charset="0"/>
              </a:rPr>
              <a:t>The flavors of Buddhism…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839169" y="2929956"/>
            <a:ext cx="6828831" cy="304698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As Buddhism moved throughout the world, it began to evolve and change with the cultures it came in contact with…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	Theravada (the way of the elders)</a:t>
            </a: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	Mahayana (the greater way)</a:t>
            </a: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	Vajrayana (the Diamond vehicle)</a:t>
            </a: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	Zen (The way of no way)</a:t>
            </a:r>
          </a:p>
        </p:txBody>
      </p:sp>
    </p:spTree>
    <p:extLst>
      <p:ext uri="{BB962C8B-B14F-4D97-AF65-F5344CB8AC3E}">
        <p14:creationId xmlns:p14="http://schemas.microsoft.com/office/powerpoint/2010/main" val="3648609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6127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History of Buddhism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93495"/>
            <a:ext cx="7593330" cy="4347148"/>
          </a:xfrm>
        </p:spPr>
        <p:txBody>
          <a:bodyPr/>
          <a:lstStyle/>
          <a:p>
            <a:endParaRPr lang="en-US" dirty="0">
              <a:solidFill>
                <a:srgbClr val="FFC000"/>
              </a:solidFill>
            </a:endParaRPr>
          </a:p>
          <a:p>
            <a:pPr algn="l"/>
            <a:r>
              <a:rPr lang="en-US" dirty="0">
                <a:solidFill>
                  <a:srgbClr val="FFC000"/>
                </a:solidFill>
                <a:latin typeface="Century Gothic" panose="020B0502020202020204" pitchFamily="34" charset="0"/>
              </a:rPr>
              <a:t>Buddhism was a way of living, which began over 2,600 years ago, in what is now Southern Nepal (Northern India).</a:t>
            </a:r>
          </a:p>
          <a:p>
            <a:pPr algn="l"/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dirty="0">
                <a:solidFill>
                  <a:srgbClr val="FFC000"/>
                </a:solidFill>
                <a:latin typeface="Century Gothic" panose="020B0502020202020204" pitchFamily="34" charset="0"/>
              </a:rPr>
              <a:t>There are over 500,000,000 Buddhists world wide.</a:t>
            </a:r>
          </a:p>
          <a:p>
            <a:pPr algn="l"/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dirty="0">
                <a:solidFill>
                  <a:srgbClr val="FFC000"/>
                </a:solidFill>
                <a:latin typeface="Century Gothic" panose="020B0502020202020204" pitchFamily="34" charset="0"/>
              </a:rPr>
              <a:t>‘THE’ Buddha (an actual person) was Siddhartha Gautama of the </a:t>
            </a:r>
            <a:r>
              <a:rPr lang="en-US" dirty="0" err="1">
                <a:solidFill>
                  <a:srgbClr val="FFC000"/>
                </a:solidFill>
                <a:latin typeface="Century Gothic" panose="020B0502020202020204" pitchFamily="34" charset="0"/>
              </a:rPr>
              <a:t>Sakya</a:t>
            </a:r>
            <a:r>
              <a:rPr lang="en-US" dirty="0">
                <a:solidFill>
                  <a:srgbClr val="FFC000"/>
                </a:solidFill>
                <a:latin typeface="Century Gothic" panose="020B0502020202020204" pitchFamily="34" charset="0"/>
              </a:rPr>
              <a:t> Clan.  </a:t>
            </a:r>
          </a:p>
        </p:txBody>
      </p:sp>
    </p:spTree>
    <p:extLst>
      <p:ext uri="{BB962C8B-B14F-4D97-AF65-F5344CB8AC3E}">
        <p14:creationId xmlns:p14="http://schemas.microsoft.com/office/powerpoint/2010/main" val="29886067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Buddhism today…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7"/>
            <a:ext cx="7593330" cy="479164"/>
          </a:xfrm>
        </p:spPr>
        <p:txBody>
          <a:bodyPr>
            <a:normAutofit lnSpcReduction="10000"/>
          </a:bodyPr>
          <a:lstStyle/>
          <a:p>
            <a:r>
              <a:rPr lang="en-US" sz="3000" dirty="0">
                <a:solidFill>
                  <a:srgbClr val="FFC000"/>
                </a:solidFill>
                <a:latin typeface="Century Gothic" panose="020B0502020202020204" pitchFamily="34" charset="0"/>
              </a:rPr>
              <a:t>The West, America and Europe.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839169" y="2929956"/>
            <a:ext cx="6828831" cy="415498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There are now Buddhist centers, Temples, monasteries, and churches throughout the world.</a:t>
            </a:r>
          </a:p>
          <a:p>
            <a:pPr algn="just"/>
            <a:endParaRPr lang="en-US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Locally in Missouri-</a:t>
            </a: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	</a:t>
            </a:r>
            <a:r>
              <a:rPr lang="en-US" sz="2000" b="1" dirty="0">
                <a:solidFill>
                  <a:srgbClr val="FFC000"/>
                </a:solidFill>
                <a:latin typeface="Century Gothic" panose="020B0502020202020204" pitchFamily="34" charset="0"/>
              </a:rPr>
              <a:t>Vipassana Buddhist Church </a:t>
            </a: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(Center for Buddhist Development (Jefferson City)</a:t>
            </a:r>
          </a:p>
          <a:p>
            <a:pPr algn="just"/>
            <a:endParaRPr lang="en-US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	Mid American Buddhist Association (MABA) Augusta, MO.</a:t>
            </a:r>
          </a:p>
          <a:p>
            <a:pPr algn="just"/>
            <a:endParaRPr lang="en-US" sz="20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	‘Show me Dharma’ a meditation group in Colombia, MO. 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447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History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69" y="2244727"/>
            <a:ext cx="8122719" cy="60227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C000"/>
                </a:solidFill>
                <a:latin typeface="Century Gothic" panose="020B0502020202020204" pitchFamily="34" charset="0"/>
              </a:rPr>
              <a:t>After the death of the Buddha, Buddhism spread…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839169" y="2891117"/>
            <a:ext cx="6828831" cy="353943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  <a:latin typeface="Century Gothic" panose="020B0502020202020204" pitchFamily="34" charset="0"/>
              </a:rPr>
              <a:t>India</a:t>
            </a:r>
          </a:p>
          <a:p>
            <a:r>
              <a:rPr lang="en-US" sz="2800" dirty="0">
                <a:solidFill>
                  <a:srgbClr val="FFC000"/>
                </a:solidFill>
                <a:latin typeface="Century Gothic" panose="020B0502020202020204" pitchFamily="34" charset="0"/>
              </a:rPr>
              <a:t>Nepal</a:t>
            </a:r>
          </a:p>
          <a:p>
            <a:r>
              <a:rPr lang="en-US" sz="2800" dirty="0">
                <a:solidFill>
                  <a:srgbClr val="FFC000"/>
                </a:solidFill>
                <a:latin typeface="Century Gothic" panose="020B0502020202020204" pitchFamily="34" charset="0"/>
              </a:rPr>
              <a:t>Tibet</a:t>
            </a:r>
          </a:p>
          <a:p>
            <a:r>
              <a:rPr lang="en-US" sz="2800" dirty="0">
                <a:solidFill>
                  <a:srgbClr val="FFC000"/>
                </a:solidFill>
                <a:latin typeface="Century Gothic" panose="020B0502020202020204" pitchFamily="34" charset="0"/>
              </a:rPr>
              <a:t>China</a:t>
            </a:r>
          </a:p>
          <a:p>
            <a:r>
              <a:rPr lang="en-US" sz="2800" dirty="0">
                <a:solidFill>
                  <a:srgbClr val="FFC000"/>
                </a:solidFill>
                <a:latin typeface="Century Gothic" panose="020B0502020202020204" pitchFamily="34" charset="0"/>
              </a:rPr>
              <a:t>Sri Lanka</a:t>
            </a:r>
          </a:p>
          <a:p>
            <a:r>
              <a:rPr lang="en-US" sz="2800" dirty="0">
                <a:solidFill>
                  <a:srgbClr val="FFC000"/>
                </a:solidFill>
                <a:latin typeface="Century Gothic" panose="020B0502020202020204" pitchFamily="34" charset="0"/>
              </a:rPr>
              <a:t>Thailand </a:t>
            </a:r>
          </a:p>
          <a:p>
            <a:r>
              <a:rPr lang="en-US" sz="2800" dirty="0">
                <a:solidFill>
                  <a:srgbClr val="FFC000"/>
                </a:solidFill>
                <a:latin typeface="Century Gothic" panose="020B0502020202020204" pitchFamily="34" charset="0"/>
              </a:rPr>
              <a:t>Cambodia</a:t>
            </a:r>
          </a:p>
          <a:p>
            <a:r>
              <a:rPr lang="en-US" sz="2800" dirty="0">
                <a:solidFill>
                  <a:srgbClr val="FFC000"/>
                </a:solidFill>
                <a:latin typeface="Century Gothic" panose="020B0502020202020204" pitchFamily="34" charset="0"/>
              </a:rPr>
              <a:t>Afghanistan</a:t>
            </a:r>
          </a:p>
          <a:p>
            <a:r>
              <a:rPr lang="en-US" sz="2800" dirty="0">
                <a:solidFill>
                  <a:srgbClr val="FFC000"/>
                </a:solidFill>
                <a:latin typeface="Century Gothic" panose="020B0502020202020204" pitchFamily="34" charset="0"/>
              </a:rPr>
              <a:t>Myanmar</a:t>
            </a:r>
          </a:p>
          <a:p>
            <a:r>
              <a:rPr lang="en-US" sz="2800" dirty="0">
                <a:solidFill>
                  <a:srgbClr val="FFC000"/>
                </a:solidFill>
                <a:latin typeface="Century Gothic" panose="020B0502020202020204" pitchFamily="34" charset="0"/>
              </a:rPr>
              <a:t>Vietnam</a:t>
            </a:r>
          </a:p>
          <a:p>
            <a:r>
              <a:rPr lang="en-US" sz="2800" dirty="0">
                <a:solidFill>
                  <a:srgbClr val="FFC000"/>
                </a:solidFill>
                <a:latin typeface="Century Gothic" panose="020B0502020202020204" pitchFamily="34" charset="0"/>
              </a:rPr>
              <a:t>Korea</a:t>
            </a:r>
          </a:p>
          <a:p>
            <a:r>
              <a:rPr lang="en-US" sz="2800" dirty="0">
                <a:solidFill>
                  <a:srgbClr val="FFC000"/>
                </a:solidFill>
                <a:latin typeface="Century Gothic" panose="020B0502020202020204" pitchFamily="34" charset="0"/>
              </a:rPr>
              <a:t>Japan</a:t>
            </a:r>
          </a:p>
          <a:p>
            <a:r>
              <a:rPr lang="en-US" sz="2800" dirty="0">
                <a:solidFill>
                  <a:srgbClr val="FFC000"/>
                </a:solidFill>
                <a:latin typeface="Century Gothic" panose="020B0502020202020204" pitchFamily="34" charset="0"/>
              </a:rPr>
              <a:t>Mongolia</a:t>
            </a:r>
          </a:p>
          <a:p>
            <a:r>
              <a:rPr lang="en-US" sz="2800" dirty="0">
                <a:solidFill>
                  <a:srgbClr val="FFC000"/>
                </a:solidFill>
                <a:latin typeface="Century Gothic" panose="020B0502020202020204" pitchFamily="34" charset="0"/>
              </a:rPr>
              <a:t>The West…</a:t>
            </a:r>
          </a:p>
          <a:p>
            <a:r>
              <a:rPr lang="en-US" sz="2800" dirty="0">
                <a:solidFill>
                  <a:srgbClr val="FFC000"/>
                </a:solidFill>
                <a:latin typeface="Century Gothic" panose="020B0502020202020204" pitchFamily="34" charset="0"/>
              </a:rPr>
              <a:t>And more….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54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History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6"/>
            <a:ext cx="7593330" cy="916299"/>
          </a:xfrm>
        </p:spPr>
        <p:txBody>
          <a:bodyPr>
            <a:normAutofit fontScale="92500" lnSpcReduction="20000"/>
          </a:bodyPr>
          <a:lstStyle/>
          <a:p>
            <a:endParaRPr lang="en-US" dirty="0">
              <a:solidFill>
                <a:srgbClr val="FFC000"/>
              </a:solidFill>
            </a:endParaRPr>
          </a:p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</a:rPr>
              <a:t>Who was ‘The Buddha’???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839169" y="3367089"/>
            <a:ext cx="6828831" cy="267765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The person who became the Buddha was a prince named Siddhartha Gautama of the </a:t>
            </a:r>
            <a:r>
              <a:rPr lang="en-US" sz="2400" dirty="0" err="1">
                <a:solidFill>
                  <a:srgbClr val="FFC000"/>
                </a:solidFill>
                <a:latin typeface="Century Gothic" panose="020B0502020202020204" pitchFamily="34" charset="0"/>
              </a:rPr>
              <a:t>Sakya</a:t>
            </a: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 Clan of Northern India. He was a man, not a God, Deity or even a prophet…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He developed the system of moral living we now call Buddhism.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58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History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7"/>
            <a:ext cx="7593330" cy="562642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C000"/>
                </a:solidFill>
                <a:latin typeface="Century Gothic" panose="020B0502020202020204" pitchFamily="34" charset="0"/>
              </a:rPr>
              <a:t>Who was ‘The Buddha’???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839169" y="2959159"/>
            <a:ext cx="7385091" cy="304698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Siddhartha Gautama’s mother died shortly after he was born.  He was born under a tree.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It was prophesized after his birth that he would be a great king or a great teacher (Guru).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His father tried to prevent him from becoming a mere Guru…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86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58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History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7"/>
            <a:ext cx="7593330" cy="546600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C000"/>
                </a:solidFill>
                <a:latin typeface="Century Gothic" panose="020B0502020202020204" pitchFamily="34" charset="0"/>
              </a:rPr>
              <a:t>When did he become the Buddha?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4202430" y="2856287"/>
            <a:ext cx="5337810" cy="304698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He was a very thoughtful and compassionate child.  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He was given every luxury so he would stay and be a great king..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Then, he went out with his chariot driver </a:t>
            </a:r>
            <a:r>
              <a:rPr lang="en-US" sz="2400" dirty="0" err="1">
                <a:solidFill>
                  <a:srgbClr val="FFC000"/>
                </a:solidFill>
                <a:latin typeface="Century Gothic" panose="020B0502020202020204" pitchFamily="34" charset="0"/>
              </a:rPr>
              <a:t>Channa</a:t>
            </a: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.... </a:t>
            </a:r>
          </a:p>
        </p:txBody>
      </p:sp>
    </p:spTree>
    <p:extLst>
      <p:ext uri="{BB962C8B-B14F-4D97-AF65-F5344CB8AC3E}">
        <p14:creationId xmlns:p14="http://schemas.microsoft.com/office/powerpoint/2010/main" val="984185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History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6"/>
            <a:ext cx="7593330" cy="916299"/>
          </a:xfrm>
        </p:spPr>
        <p:txBody>
          <a:bodyPr>
            <a:normAutofit lnSpcReduction="10000"/>
          </a:bodyPr>
          <a:lstStyle/>
          <a:p>
            <a:endParaRPr lang="en-US" dirty="0">
              <a:solidFill>
                <a:srgbClr val="FFC000"/>
              </a:solidFill>
            </a:endParaRPr>
          </a:p>
          <a:p>
            <a:r>
              <a:rPr lang="en-US" sz="3000" dirty="0">
                <a:solidFill>
                  <a:srgbClr val="FFC000"/>
                </a:solidFill>
                <a:latin typeface="Century Gothic" panose="020B0502020202020204" pitchFamily="34" charset="0"/>
              </a:rPr>
              <a:t>Who was ‘The Buddha’???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839169" y="3367089"/>
            <a:ext cx="6828831" cy="267765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On his excursions with </a:t>
            </a:r>
            <a:r>
              <a:rPr lang="en-US" sz="2400" dirty="0" err="1">
                <a:solidFill>
                  <a:srgbClr val="FFC000"/>
                </a:solidFill>
                <a:latin typeface="Century Gothic" panose="020B0502020202020204" pitchFamily="34" charset="0"/>
              </a:rPr>
              <a:t>Channa</a:t>
            </a: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, he saw four things that made him think…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A sick person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An old person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A dead person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An acetic  </a:t>
            </a:r>
          </a:p>
        </p:txBody>
      </p:sp>
    </p:spTree>
    <p:extLst>
      <p:ext uri="{BB962C8B-B14F-4D97-AF65-F5344CB8AC3E}">
        <p14:creationId xmlns:p14="http://schemas.microsoft.com/office/powerpoint/2010/main" val="1176984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History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7"/>
            <a:ext cx="7593330" cy="479164"/>
          </a:xfrm>
        </p:spPr>
        <p:txBody>
          <a:bodyPr>
            <a:normAutofit lnSpcReduction="10000"/>
          </a:bodyPr>
          <a:lstStyle/>
          <a:p>
            <a:r>
              <a:rPr lang="en-US" sz="3000" dirty="0">
                <a:solidFill>
                  <a:srgbClr val="FFC000"/>
                </a:solidFill>
                <a:latin typeface="Century Gothic" panose="020B0502020202020204" pitchFamily="34" charset="0"/>
              </a:rPr>
              <a:t>Who was ‘The Buddha’???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839169" y="2800091"/>
            <a:ext cx="7593330" cy="378565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He later renounced his life of luxury for one of reflection…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He studied many forms of liberation from the suffering he saw…</a:t>
            </a:r>
          </a:p>
          <a:p>
            <a:pPr algn="just"/>
            <a:endParaRPr lang="en-US" sz="2400" dirty="0">
              <a:solidFill>
                <a:srgbClr val="FFC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At the age of 35 while sitting under a tree he attained ‘Enlightenment’ becoming “The Awakened One” : </a:t>
            </a:r>
          </a:p>
          <a:p>
            <a:pPr algn="just"/>
            <a:r>
              <a:rPr lang="en-US" sz="2400" dirty="0">
                <a:solidFill>
                  <a:srgbClr val="FFC000"/>
                </a:solidFill>
                <a:latin typeface="Century Gothic" panose="020B0502020202020204" pitchFamily="34" charset="0"/>
              </a:rPr>
              <a:t>THE BUDDHA …</a:t>
            </a:r>
          </a:p>
        </p:txBody>
      </p:sp>
    </p:spTree>
    <p:extLst>
      <p:ext uri="{BB962C8B-B14F-4D97-AF65-F5344CB8AC3E}">
        <p14:creationId xmlns:p14="http://schemas.microsoft.com/office/powerpoint/2010/main" val="1235193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1E6F55-9727-4742-8B83-8C191EBBE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266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7A040-6DCF-4E07-A8EC-814B0452A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670" y="1122363"/>
            <a:ext cx="7593330" cy="9162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Buddhist History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444F7-817F-4F34-9EDF-25624AE2F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670" y="2244727"/>
            <a:ext cx="7593330" cy="479164"/>
          </a:xfrm>
        </p:spPr>
        <p:txBody>
          <a:bodyPr>
            <a:normAutofit lnSpcReduction="10000"/>
          </a:bodyPr>
          <a:lstStyle/>
          <a:p>
            <a:r>
              <a:rPr lang="en-US" sz="3000" dirty="0">
                <a:solidFill>
                  <a:srgbClr val="FFC000"/>
                </a:solidFill>
                <a:latin typeface="Century Gothic" panose="020B0502020202020204" pitchFamily="34" charset="0"/>
              </a:rPr>
              <a:t>Who was ‘The Buddha’???</a:t>
            </a:r>
          </a:p>
          <a:p>
            <a:endParaRPr lang="en-US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577E2-CC5B-4BEA-8603-881A9878210A}"/>
              </a:ext>
            </a:extLst>
          </p:cNvPr>
          <p:cNvSpPr txBox="1"/>
          <p:nvPr/>
        </p:nvSpPr>
        <p:spPr>
          <a:xfrm>
            <a:off x="3736299" y="2929956"/>
            <a:ext cx="6828831" cy="347787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Once a young Brahmin came to the Buddha and asked…</a:t>
            </a: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“Are you a god?”</a:t>
            </a: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His answer was … “no”</a:t>
            </a: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“Are you a demon?”</a:t>
            </a: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His answer was … “no”</a:t>
            </a: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“Are you a man?”</a:t>
            </a: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His answer was … “no”</a:t>
            </a: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“Not a god, not a demon, not a man, WHAT ARE YOU?”</a:t>
            </a:r>
          </a:p>
          <a:p>
            <a:pPr algn="just"/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His answer was … “I am ‘</a:t>
            </a:r>
            <a:r>
              <a:rPr lang="en-US" sz="2000" dirty="0" err="1">
                <a:solidFill>
                  <a:srgbClr val="FFC000"/>
                </a:solidFill>
                <a:latin typeface="Century Gothic" panose="020B0502020202020204" pitchFamily="34" charset="0"/>
              </a:rPr>
              <a:t>Budha</a:t>
            </a:r>
            <a:r>
              <a:rPr lang="en-US" sz="2000" dirty="0">
                <a:solidFill>
                  <a:srgbClr val="FFC000"/>
                </a:solidFill>
                <a:latin typeface="Century Gothic" panose="020B0502020202020204" pitchFamily="34" charset="0"/>
              </a:rPr>
              <a:t>” (I am AWAKE)</a:t>
            </a:r>
          </a:p>
        </p:txBody>
      </p:sp>
    </p:spTree>
    <p:extLst>
      <p:ext uri="{BB962C8B-B14F-4D97-AF65-F5344CB8AC3E}">
        <p14:creationId xmlns:p14="http://schemas.microsoft.com/office/powerpoint/2010/main" val="1196705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957</Words>
  <Application>Microsoft Office PowerPoint</Application>
  <PresentationFormat>Widescreen</PresentationFormat>
  <Paragraphs>181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Aharoni</vt:lpstr>
      <vt:lpstr>Arial</vt:lpstr>
      <vt:lpstr>Calibri</vt:lpstr>
      <vt:lpstr>Calibri Light</vt:lpstr>
      <vt:lpstr>Century Gothic</vt:lpstr>
      <vt:lpstr>Office Theme</vt:lpstr>
      <vt:lpstr>Buddhism </vt:lpstr>
      <vt:lpstr>History of Buddhism </vt:lpstr>
      <vt:lpstr>Buddhist History </vt:lpstr>
      <vt:lpstr>Buddhist History </vt:lpstr>
      <vt:lpstr>Buddhist History </vt:lpstr>
      <vt:lpstr>Buddhist History </vt:lpstr>
      <vt:lpstr>Buddhist History </vt:lpstr>
      <vt:lpstr>Buddhist History </vt:lpstr>
      <vt:lpstr>Buddhist History </vt:lpstr>
      <vt:lpstr>Buddhist History </vt:lpstr>
      <vt:lpstr>Buddhist Teachings </vt:lpstr>
      <vt:lpstr>Buddhist Teachings </vt:lpstr>
      <vt:lpstr>Buddhist Teachings </vt:lpstr>
      <vt:lpstr>Buddhist Teachings </vt:lpstr>
      <vt:lpstr>Buddhist Teachings </vt:lpstr>
      <vt:lpstr>Buddhist Teachings </vt:lpstr>
      <vt:lpstr>Buddhist Teachings </vt:lpstr>
      <vt:lpstr>Buddhist Development </vt:lpstr>
      <vt:lpstr>Buddhist Development </vt:lpstr>
      <vt:lpstr>Buddhism today…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Buddhism</dc:title>
  <dc:creator>Sean Thompson</dc:creator>
  <cp:lastModifiedBy>Sean Thompson</cp:lastModifiedBy>
  <cp:revision>27</cp:revision>
  <dcterms:created xsi:type="dcterms:W3CDTF">2018-04-19T22:33:54Z</dcterms:created>
  <dcterms:modified xsi:type="dcterms:W3CDTF">2018-04-23T01:21:17Z</dcterms:modified>
</cp:coreProperties>
</file>