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4" r:id="rId7"/>
    <p:sldId id="265" r:id="rId8"/>
    <p:sldId id="266" r:id="rId9"/>
    <p:sldId id="277" r:id="rId10"/>
    <p:sldId id="278" r:id="rId11"/>
    <p:sldId id="267" r:id="rId12"/>
    <p:sldId id="268" r:id="rId13"/>
    <p:sldId id="272" r:id="rId14"/>
    <p:sldId id="269" r:id="rId15"/>
    <p:sldId id="270" r:id="rId16"/>
    <p:sldId id="271" r:id="rId17"/>
    <p:sldId id="273" r:id="rId18"/>
    <p:sldId id="274" r:id="rId19"/>
    <p:sldId id="275" r:id="rId20"/>
    <p:sldId id="276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48" d="100"/>
          <a:sy n="48" d="100"/>
        </p:scale>
        <p:origin x="202" y="2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CAA2BE-A158-4F2E-8203-A88F920E2B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B84C5F-722F-481E-B3D3-A8892E5FBE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4632E0-43BA-4869-B593-443C410972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11CEF-B0EF-4945-A6C7-571D123A8D71}" type="datetimeFigureOut">
              <a:rPr lang="en-US" smtClean="0"/>
              <a:t>4/22/2018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0E6000-5DD2-4B34-B5E8-D1822BACE0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2E2259-CAC2-4CE4-B56B-A2EAB6F1E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0AB17-994A-4E2A-90E8-B05BABF7A2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5108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959584-06EC-48C4-B4C6-60B3C97132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DD8D406-A39E-462F-899A-DA94A59FF5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D9ACA2-EB68-4A12-9BE2-B68710B759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11CEF-B0EF-4945-A6C7-571D123A8D71}" type="datetimeFigureOut">
              <a:rPr lang="en-US" smtClean="0"/>
              <a:t>4/22/2018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F35725-A27D-477E-A843-F0B3E5E6A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70CF8F-A9E1-46A6-8BA2-A7A0BC2C05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0AB17-994A-4E2A-90E8-B05BABF7A2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04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A37DB41-59C7-4FBA-B4CD-CE767971D0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00390DA-584B-4102-8EF3-0DA681ACA8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72E34E-6F5E-44A0-9795-C3CF948EB4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11CEF-B0EF-4945-A6C7-571D123A8D71}" type="datetimeFigureOut">
              <a:rPr lang="en-US" smtClean="0"/>
              <a:t>4/22/2018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7E40D0-91B5-40FB-ACAA-215916832E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606335-E7FF-407E-9910-A99B3DE064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0AB17-994A-4E2A-90E8-B05BABF7A2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215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1D362C-579D-40EC-B932-218A89462D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4F5AB8-025A-4A7D-B383-D46A97E65E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D89263-459E-4562-BA40-7CAAE49C4E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11CEF-B0EF-4945-A6C7-571D123A8D71}" type="datetimeFigureOut">
              <a:rPr lang="en-US" smtClean="0"/>
              <a:t>4/22/2018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AAF058-AC4B-4117-BA81-E4CD577E75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F0513-258C-48EF-A52F-504E1C965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0AB17-994A-4E2A-90E8-B05BABF7A2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475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05AE2-A211-4CBD-8537-D3C08EB40B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FE1E4D-93E4-4BB9-900F-68E0A63E4C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EE2164-D426-43C0-AE6D-70D1DF6462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11CEF-B0EF-4945-A6C7-571D123A8D71}" type="datetimeFigureOut">
              <a:rPr lang="en-US" smtClean="0"/>
              <a:t>4/22/2018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46E0C9-CF39-4EA4-AF98-0E3F5AD7E4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99C78E-0647-42E3-8481-2B3E93495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0AB17-994A-4E2A-90E8-B05BABF7A2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20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D83C3D-D045-47D0-A0FE-5E89990887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4A1633-C2F5-4B6A-8334-BED948F992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ABC05F-C5DA-4B40-B6C0-8A4E93F10B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48242E-2096-4CA4-896F-72C79AB479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11CEF-B0EF-4945-A6C7-571D123A8D71}" type="datetimeFigureOut">
              <a:rPr lang="en-US" smtClean="0"/>
              <a:t>4/22/2018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986E7E-541D-4FE2-BCBB-839C254B70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1D1CB4-21CC-4A54-BD72-BE925C0B25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0AB17-994A-4E2A-90E8-B05BABF7A2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425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B1052-97A1-4C49-93BA-FE2003BC71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FB0440-973B-4607-A14C-10FF4A6BE9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D4CFED-88E3-4038-8130-EB3A39138E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90B6535-DDFE-4BEE-A48F-FAD87B7A1B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CAE17F5-3BC3-4F18-BDD1-73517914F22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9C23808-9257-4784-BC51-91698D603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11CEF-B0EF-4945-A6C7-571D123A8D71}" type="datetimeFigureOut">
              <a:rPr lang="en-US" smtClean="0"/>
              <a:t>4/22/2018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A7ABE88-F326-4B3A-964A-C58A64DE9E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57F56A8-C41E-4A53-8FED-E8CFEDDDFB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0AB17-994A-4E2A-90E8-B05BABF7A2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521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E7C9A2-B489-47FE-BBC3-B49556EB9D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7B7735F-42AB-4DA2-9AE1-1753B32341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11CEF-B0EF-4945-A6C7-571D123A8D71}" type="datetimeFigureOut">
              <a:rPr lang="en-US" smtClean="0"/>
              <a:t>4/22/2018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818EA8-66BF-4CBB-BA24-B9650D4D21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B83B8E-462B-458A-9F88-490D31FA55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0AB17-994A-4E2A-90E8-B05BABF7A2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3604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99FC432-9C2B-4698-8BCA-F7EECEF888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11CEF-B0EF-4945-A6C7-571D123A8D71}" type="datetimeFigureOut">
              <a:rPr lang="en-US" smtClean="0"/>
              <a:t>4/22/2018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083FD50-1BE2-483D-AA30-DD1EC88CE4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DC9E03-9F64-4712-97C4-AD823AF011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0AB17-994A-4E2A-90E8-B05BABF7A2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221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17111F-71E1-43D7-99C1-84809AC83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C25063-B5EA-4F5A-92F6-90AAB931D7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584507-88E9-4862-9673-70C10417A1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4A21FB-44CE-4371-A17A-6FA254B7EF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11CEF-B0EF-4945-A6C7-571D123A8D71}" type="datetimeFigureOut">
              <a:rPr lang="en-US" smtClean="0"/>
              <a:t>4/22/2018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7318CC-3DFE-47D3-8966-A914217821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0D9635-1752-42EF-903F-406EFD878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0AB17-994A-4E2A-90E8-B05BABF7A2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327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D4D87C-9ACA-428C-8C37-9EC362C630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4A2FDDA-0029-4258-B024-212A685DC7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58AC52-9EA2-4685-8E78-40B9952ABF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248A2D-338F-4311-A51B-FCF656448E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11CEF-B0EF-4945-A6C7-571D123A8D71}" type="datetimeFigureOut">
              <a:rPr lang="en-US" smtClean="0"/>
              <a:t>4/22/2018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F44EA8-1F42-4C35-8F27-00BC296F32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347CDD-A209-4473-89A6-E335C49B1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0AB17-994A-4E2A-90E8-B05BABF7A2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272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DD897C4-F400-44BE-9114-3D6E47AF55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3A0B6E-A56A-46EB-AABB-B71CFBA038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6509DA-C095-4BF1-A52B-795DAB5543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11CEF-B0EF-4945-A6C7-571D123A8D71}" type="datetimeFigureOut">
              <a:rPr lang="en-US" smtClean="0"/>
              <a:t>4/22/2018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956155-A2C0-4A20-A5D9-CCEF1F305E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711A0F-5B71-4737-8C4D-70D544093C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0AB17-994A-4E2A-90E8-B05BABF7A2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45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61E6F55-9727-4742-8B83-8C191EBBE3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742660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C27A040-6DCF-4E07-A8EC-814B0452A2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74670" y="1122363"/>
            <a:ext cx="7593330" cy="2387600"/>
          </a:xfrm>
        </p:spPr>
        <p:txBody>
          <a:bodyPr/>
          <a:lstStyle/>
          <a:p>
            <a:r>
              <a:rPr lang="en-US" dirty="0">
                <a:solidFill>
                  <a:srgbClr val="FFC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Buddhism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C444F7-817F-4F34-9EDF-25624AE2F6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74670" y="3602038"/>
            <a:ext cx="7593330" cy="1655762"/>
          </a:xfrm>
        </p:spPr>
        <p:txBody>
          <a:bodyPr>
            <a:normAutofit lnSpcReduction="10000"/>
          </a:bodyPr>
          <a:lstStyle/>
          <a:p>
            <a:endParaRPr lang="en-US" dirty="0">
              <a:solidFill>
                <a:srgbClr val="FFC000"/>
              </a:solidFill>
            </a:endParaRPr>
          </a:p>
          <a:p>
            <a:r>
              <a:rPr lang="en-US" dirty="0">
                <a:solidFill>
                  <a:srgbClr val="FFC000"/>
                </a:solidFill>
              </a:rPr>
              <a:t>The Basic User’s Guide</a:t>
            </a:r>
          </a:p>
          <a:p>
            <a:r>
              <a:rPr lang="en-US" dirty="0">
                <a:solidFill>
                  <a:srgbClr val="FFC000"/>
                </a:solidFill>
              </a:rPr>
              <a:t>Presented by: Rev. Dr. Sean H. Thompson</a:t>
            </a:r>
          </a:p>
          <a:p>
            <a:r>
              <a:rPr lang="en-US" dirty="0">
                <a:solidFill>
                  <a:srgbClr val="FFC000"/>
                </a:solidFill>
              </a:rPr>
              <a:t>Facilitated by:  Rev. Monty Edwards (</a:t>
            </a:r>
            <a:r>
              <a:rPr lang="en-US" dirty="0" err="1">
                <a:solidFill>
                  <a:srgbClr val="FFC000"/>
                </a:solidFill>
              </a:rPr>
              <a:t>Dhammarichi</a:t>
            </a:r>
            <a:r>
              <a:rPr lang="en-US" dirty="0">
                <a:solidFill>
                  <a:srgbClr val="FFC000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0796620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61E6F55-9727-4742-8B83-8C191EBBE3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7426608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C27A040-6DCF-4E07-A8EC-814B0452A2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74670" y="1122363"/>
            <a:ext cx="7593330" cy="916299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rgbClr val="FFC000"/>
                </a:solidFill>
                <a:latin typeface="Century Gothic" panose="020B0502020202020204" pitchFamily="34" charset="0"/>
                <a:cs typeface="Aharoni" panose="02010803020104030203" pitchFamily="2" charset="-79"/>
              </a:rPr>
              <a:t>Buddhist History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C444F7-817F-4F34-9EDF-25624AE2F6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74670" y="2244727"/>
            <a:ext cx="7593330" cy="479164"/>
          </a:xfrm>
        </p:spPr>
        <p:txBody>
          <a:bodyPr>
            <a:normAutofit lnSpcReduction="10000"/>
          </a:bodyPr>
          <a:lstStyle/>
          <a:p>
            <a:r>
              <a:rPr lang="en-US" sz="3000" dirty="0">
                <a:solidFill>
                  <a:srgbClr val="FFC000"/>
                </a:solidFill>
                <a:latin typeface="Century Gothic" panose="020B0502020202020204" pitchFamily="34" charset="0"/>
              </a:rPr>
              <a:t>Who was ‘The Buddha’???</a:t>
            </a:r>
          </a:p>
          <a:p>
            <a:endParaRPr lang="en-US" dirty="0">
              <a:solidFill>
                <a:srgbClr val="FFC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BC577E2-CC5B-4BEA-8603-881A9878210A}"/>
              </a:ext>
            </a:extLst>
          </p:cNvPr>
          <p:cNvSpPr txBox="1"/>
          <p:nvPr/>
        </p:nvSpPr>
        <p:spPr>
          <a:xfrm>
            <a:off x="3839169" y="2929956"/>
            <a:ext cx="7593330" cy="3416320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algn="just"/>
            <a:r>
              <a:rPr lang="en-US" sz="2400" dirty="0">
                <a:solidFill>
                  <a:srgbClr val="FFC000"/>
                </a:solidFill>
                <a:latin typeface="Century Gothic" panose="020B0502020202020204" pitchFamily="34" charset="0"/>
              </a:rPr>
              <a:t>His first teaching was to his friends. </a:t>
            </a:r>
          </a:p>
          <a:p>
            <a:pPr algn="just"/>
            <a:r>
              <a:rPr lang="en-US" sz="2400" dirty="0">
                <a:solidFill>
                  <a:srgbClr val="FFC000"/>
                </a:solidFill>
                <a:latin typeface="Century Gothic" panose="020B0502020202020204" pitchFamily="34" charset="0"/>
              </a:rPr>
              <a:t>He almost did not continue…</a:t>
            </a:r>
          </a:p>
          <a:p>
            <a:pPr algn="just"/>
            <a:endParaRPr lang="en-US" sz="2400" dirty="0">
              <a:solidFill>
                <a:srgbClr val="FFC000"/>
              </a:solidFill>
              <a:latin typeface="Century Gothic" panose="020B0502020202020204" pitchFamily="34" charset="0"/>
            </a:endParaRPr>
          </a:p>
          <a:p>
            <a:pPr algn="just"/>
            <a:r>
              <a:rPr lang="en-US" sz="2400" dirty="0">
                <a:solidFill>
                  <a:srgbClr val="FFC000"/>
                </a:solidFill>
                <a:latin typeface="Century Gothic" panose="020B0502020202020204" pitchFamily="34" charset="0"/>
              </a:rPr>
              <a:t>He traveled throughout India teaching…</a:t>
            </a:r>
          </a:p>
          <a:p>
            <a:pPr algn="just"/>
            <a:endParaRPr lang="en-US" sz="2400" dirty="0">
              <a:solidFill>
                <a:srgbClr val="FFC000"/>
              </a:solidFill>
              <a:latin typeface="Century Gothic" panose="020B0502020202020204" pitchFamily="34" charset="0"/>
            </a:endParaRPr>
          </a:p>
          <a:p>
            <a:pPr algn="just"/>
            <a:r>
              <a:rPr lang="en-US" sz="2400" dirty="0">
                <a:solidFill>
                  <a:srgbClr val="FFC000"/>
                </a:solidFill>
                <a:latin typeface="Century Gothic" panose="020B0502020202020204" pitchFamily="34" charset="0"/>
              </a:rPr>
              <a:t>At the age of 88, he died lying under a tree…</a:t>
            </a:r>
          </a:p>
          <a:p>
            <a:pPr algn="just"/>
            <a:endParaRPr lang="en-US" sz="2400" dirty="0">
              <a:solidFill>
                <a:srgbClr val="FFC000"/>
              </a:solidFill>
              <a:latin typeface="Century Gothic" panose="020B0502020202020204" pitchFamily="34" charset="0"/>
            </a:endParaRPr>
          </a:p>
          <a:p>
            <a:pPr algn="just"/>
            <a:r>
              <a:rPr lang="en-US" sz="2400" dirty="0">
                <a:solidFill>
                  <a:srgbClr val="FFC000"/>
                </a:solidFill>
                <a:latin typeface="Century Gothic" panose="020B0502020202020204" pitchFamily="34" charset="0"/>
              </a:rPr>
              <a:t>We celebrate his birth, enlightenment and death all on one day called Vesak…</a:t>
            </a:r>
          </a:p>
        </p:txBody>
      </p:sp>
    </p:spTree>
    <p:extLst>
      <p:ext uri="{BB962C8B-B14F-4D97-AF65-F5344CB8AC3E}">
        <p14:creationId xmlns:p14="http://schemas.microsoft.com/office/powerpoint/2010/main" val="10930325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61E6F55-9727-4742-8B83-8C191EBBE3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7426608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C27A040-6DCF-4E07-A8EC-814B0452A2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74670" y="1122363"/>
            <a:ext cx="7593330" cy="916299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rgbClr val="FFC000"/>
                </a:solidFill>
                <a:latin typeface="Century Gothic" panose="020B0502020202020204" pitchFamily="34" charset="0"/>
                <a:cs typeface="Aharoni" panose="02010803020104030203" pitchFamily="2" charset="-79"/>
              </a:rPr>
              <a:t>Buddhist Teachings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C444F7-817F-4F34-9EDF-25624AE2F6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74670" y="2244727"/>
            <a:ext cx="7593330" cy="589914"/>
          </a:xfrm>
        </p:spPr>
        <p:txBody>
          <a:bodyPr>
            <a:normAutofit/>
          </a:bodyPr>
          <a:lstStyle/>
          <a:p>
            <a:r>
              <a:rPr lang="en-US" sz="3000" dirty="0">
                <a:solidFill>
                  <a:srgbClr val="FFC000"/>
                </a:solidFill>
                <a:latin typeface="Century Gothic" panose="020B0502020202020204" pitchFamily="34" charset="0"/>
              </a:rPr>
              <a:t>What is Buddhism about?</a:t>
            </a:r>
          </a:p>
          <a:p>
            <a:endParaRPr lang="en-US" dirty="0">
              <a:solidFill>
                <a:srgbClr val="FFC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BC577E2-CC5B-4BEA-8603-881A9878210A}"/>
              </a:ext>
            </a:extLst>
          </p:cNvPr>
          <p:cNvSpPr txBox="1"/>
          <p:nvPr/>
        </p:nvSpPr>
        <p:spPr>
          <a:xfrm>
            <a:off x="3839169" y="2834641"/>
            <a:ext cx="6828831" cy="2862322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algn="just"/>
            <a:r>
              <a:rPr lang="en-US" sz="2000" dirty="0">
                <a:solidFill>
                  <a:srgbClr val="FFC000"/>
                </a:solidFill>
                <a:latin typeface="Century Gothic" panose="020B0502020202020204" pitchFamily="34" charset="0"/>
              </a:rPr>
              <a:t>We have three main parts of Buddhism known as The Triple Gem:  (basically The Buddhist Trinity)</a:t>
            </a:r>
          </a:p>
          <a:p>
            <a:pPr algn="just"/>
            <a:endParaRPr lang="en-US" sz="2000" dirty="0">
              <a:solidFill>
                <a:srgbClr val="FFC000"/>
              </a:solidFill>
              <a:latin typeface="Century Gothic" panose="020B0502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C000"/>
                </a:solidFill>
                <a:latin typeface="Century Gothic" panose="020B0502020202020204" pitchFamily="34" charset="0"/>
              </a:rPr>
              <a:t>The Buddha (the awakened teacher)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FFC000"/>
              </a:solidFill>
              <a:latin typeface="Century Gothic" panose="020B0502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C000"/>
                </a:solidFill>
                <a:latin typeface="Century Gothic" panose="020B0502020202020204" pitchFamily="34" charset="0"/>
              </a:rPr>
              <a:t>The Dharma (The teachings)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FFC000"/>
              </a:solidFill>
              <a:latin typeface="Century Gothic" panose="020B0502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C000"/>
                </a:solidFill>
                <a:latin typeface="Century Gothic" panose="020B0502020202020204" pitchFamily="34" charset="0"/>
              </a:rPr>
              <a:t>The Sangha (The community of monks)  It has changed recently into the group of studiers…</a:t>
            </a:r>
          </a:p>
        </p:txBody>
      </p:sp>
    </p:spTree>
    <p:extLst>
      <p:ext uri="{BB962C8B-B14F-4D97-AF65-F5344CB8AC3E}">
        <p14:creationId xmlns:p14="http://schemas.microsoft.com/office/powerpoint/2010/main" val="16604974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61E6F55-9727-4742-8B83-8C191EBBE3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7426608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C27A040-6DCF-4E07-A8EC-814B0452A2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74670" y="1122363"/>
            <a:ext cx="7593330" cy="916299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rgbClr val="FFC000"/>
                </a:solidFill>
                <a:latin typeface="Century Gothic" panose="020B0502020202020204" pitchFamily="34" charset="0"/>
                <a:cs typeface="Aharoni" panose="02010803020104030203" pitchFamily="2" charset="-79"/>
              </a:rPr>
              <a:t>Buddhist Teachings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C444F7-817F-4F34-9EDF-25624AE2F6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74670" y="2244727"/>
            <a:ext cx="7593330" cy="479164"/>
          </a:xfrm>
        </p:spPr>
        <p:txBody>
          <a:bodyPr>
            <a:normAutofit lnSpcReduction="10000"/>
          </a:bodyPr>
          <a:lstStyle/>
          <a:p>
            <a:r>
              <a:rPr lang="en-US" sz="3000" dirty="0">
                <a:solidFill>
                  <a:srgbClr val="FFC000"/>
                </a:solidFill>
                <a:latin typeface="Century Gothic" panose="020B0502020202020204" pitchFamily="34" charset="0"/>
              </a:rPr>
              <a:t>Buddhist basic teachings…</a:t>
            </a:r>
          </a:p>
          <a:p>
            <a:endParaRPr lang="en-US" dirty="0">
              <a:solidFill>
                <a:srgbClr val="FFC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BC577E2-CC5B-4BEA-8603-881A9878210A}"/>
              </a:ext>
            </a:extLst>
          </p:cNvPr>
          <p:cNvSpPr txBox="1"/>
          <p:nvPr/>
        </p:nvSpPr>
        <p:spPr>
          <a:xfrm>
            <a:off x="3839169" y="2929956"/>
            <a:ext cx="6828831" cy="3416320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algn="just"/>
            <a:r>
              <a:rPr lang="en-US" sz="2400" dirty="0">
                <a:solidFill>
                  <a:srgbClr val="FFC000"/>
                </a:solidFill>
                <a:latin typeface="Century Gothic" panose="020B0502020202020204" pitchFamily="34" charset="0"/>
              </a:rPr>
              <a:t>The first ‘sermon’ that the Buddha gave was on what is called the Four Noble Truths…</a:t>
            </a:r>
          </a:p>
          <a:p>
            <a:pPr algn="just"/>
            <a:endParaRPr lang="en-US" sz="2400" dirty="0">
              <a:solidFill>
                <a:srgbClr val="FFC000"/>
              </a:solidFill>
              <a:latin typeface="Century Gothic" panose="020B0502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FC000"/>
                </a:solidFill>
                <a:latin typeface="Century Gothic" panose="020B0502020202020204" pitchFamily="34" charset="0"/>
              </a:rPr>
              <a:t>That stress (suffering) exists…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FC000"/>
                </a:solidFill>
                <a:latin typeface="Century Gothic" panose="020B0502020202020204" pitchFamily="34" charset="0"/>
              </a:rPr>
              <a:t>That there is a cause of stress/suffering which is attachment, craving, desire…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FC000"/>
                </a:solidFill>
                <a:latin typeface="Century Gothic" panose="020B0502020202020204" pitchFamily="34" charset="0"/>
              </a:rPr>
              <a:t>That there is a way to stop it…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FC000"/>
                </a:solidFill>
                <a:latin typeface="Century Gothic" panose="020B0502020202020204" pitchFamily="34" charset="0"/>
              </a:rPr>
              <a:t>The Eight Fold Path is the way to end this suffering/stress</a:t>
            </a:r>
          </a:p>
        </p:txBody>
      </p:sp>
    </p:spTree>
    <p:extLst>
      <p:ext uri="{BB962C8B-B14F-4D97-AF65-F5344CB8AC3E}">
        <p14:creationId xmlns:p14="http://schemas.microsoft.com/office/powerpoint/2010/main" val="27778838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61E6F55-9727-4742-8B83-8C191EBBE3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7426608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C27A040-6DCF-4E07-A8EC-814B0452A2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74670" y="1122363"/>
            <a:ext cx="7593330" cy="916299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rgbClr val="FFC000"/>
                </a:solidFill>
                <a:latin typeface="Century Gothic" panose="020B0502020202020204" pitchFamily="34" charset="0"/>
                <a:cs typeface="Aharoni" panose="02010803020104030203" pitchFamily="2" charset="-79"/>
              </a:rPr>
              <a:t>Buddhist Teachings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C444F7-817F-4F34-9EDF-25624AE2F6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74670" y="2244727"/>
            <a:ext cx="7593330" cy="479164"/>
          </a:xfrm>
        </p:spPr>
        <p:txBody>
          <a:bodyPr>
            <a:normAutofit lnSpcReduction="10000"/>
          </a:bodyPr>
          <a:lstStyle/>
          <a:p>
            <a:r>
              <a:rPr lang="en-US" sz="3000" dirty="0">
                <a:solidFill>
                  <a:srgbClr val="FFC000"/>
                </a:solidFill>
                <a:latin typeface="Century Gothic" panose="020B0502020202020204" pitchFamily="34" charset="0"/>
              </a:rPr>
              <a:t>Buddhist basic teachings…</a:t>
            </a:r>
          </a:p>
          <a:p>
            <a:endParaRPr lang="en-US" dirty="0">
              <a:solidFill>
                <a:srgbClr val="FFC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BC577E2-CC5B-4BEA-8603-881A9878210A}"/>
              </a:ext>
            </a:extLst>
          </p:cNvPr>
          <p:cNvSpPr txBox="1"/>
          <p:nvPr/>
        </p:nvSpPr>
        <p:spPr>
          <a:xfrm>
            <a:off x="3839169" y="2929956"/>
            <a:ext cx="6828831" cy="3785652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algn="just"/>
            <a:r>
              <a:rPr lang="en-US" sz="2400" dirty="0">
                <a:solidFill>
                  <a:srgbClr val="FFC000"/>
                </a:solidFill>
                <a:latin typeface="Century Gothic" panose="020B0502020202020204" pitchFamily="34" charset="0"/>
              </a:rPr>
              <a:t>Kinds of suffering as defined in Buddhist thought.</a:t>
            </a:r>
          </a:p>
          <a:p>
            <a:pPr algn="just"/>
            <a:endParaRPr lang="en-US" sz="2400" dirty="0">
              <a:solidFill>
                <a:srgbClr val="FFC000"/>
              </a:solidFill>
              <a:latin typeface="Century Gothic" panose="020B0502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FC000"/>
                </a:solidFill>
                <a:latin typeface="Century Gothic" panose="020B0502020202020204" pitchFamily="34" charset="0"/>
              </a:rPr>
              <a:t>The suffering of pain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FC000"/>
                </a:solidFill>
                <a:latin typeface="Century Gothic" panose="020B0502020202020204" pitchFamily="34" charset="0"/>
              </a:rPr>
              <a:t>The suffering of change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FC000"/>
                </a:solidFill>
                <a:latin typeface="Century Gothic" panose="020B0502020202020204" pitchFamily="34" charset="0"/>
              </a:rPr>
              <a:t>The suffering of conditionality…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FFC000"/>
              </a:solidFill>
              <a:latin typeface="Century Gothic" panose="020B0502020202020204" pitchFamily="34" charset="0"/>
            </a:endParaRPr>
          </a:p>
          <a:p>
            <a:pPr algn="just"/>
            <a:r>
              <a:rPr lang="en-US" sz="2400" i="1" dirty="0">
                <a:solidFill>
                  <a:srgbClr val="FFC000"/>
                </a:solidFill>
                <a:latin typeface="Century Gothic" panose="020B0502020202020204" pitchFamily="34" charset="0"/>
              </a:rPr>
              <a:t>(Not being with those you wish to be with or being with those you do not want to be with)</a:t>
            </a:r>
          </a:p>
        </p:txBody>
      </p:sp>
    </p:spTree>
    <p:extLst>
      <p:ext uri="{BB962C8B-B14F-4D97-AF65-F5344CB8AC3E}">
        <p14:creationId xmlns:p14="http://schemas.microsoft.com/office/powerpoint/2010/main" val="32733377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61E6F55-9727-4742-8B83-8C191EBBE3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7426608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C27A040-6DCF-4E07-A8EC-814B0452A2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74670" y="1122363"/>
            <a:ext cx="7593330" cy="916299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rgbClr val="FFC000"/>
                </a:solidFill>
                <a:latin typeface="Century Gothic" panose="020B0502020202020204" pitchFamily="34" charset="0"/>
                <a:cs typeface="Aharoni" panose="02010803020104030203" pitchFamily="2" charset="-79"/>
              </a:rPr>
              <a:t>Buddhist Teachings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C444F7-817F-4F34-9EDF-25624AE2F6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74670" y="2244727"/>
            <a:ext cx="7593330" cy="479164"/>
          </a:xfrm>
        </p:spPr>
        <p:txBody>
          <a:bodyPr>
            <a:normAutofit lnSpcReduction="10000"/>
          </a:bodyPr>
          <a:lstStyle/>
          <a:p>
            <a:r>
              <a:rPr lang="en-US" sz="3000" dirty="0">
                <a:solidFill>
                  <a:srgbClr val="FFC000"/>
                </a:solidFill>
                <a:latin typeface="Century Gothic" panose="020B0502020202020204" pitchFamily="34" charset="0"/>
              </a:rPr>
              <a:t>Pain is inevitable, suffering… optional</a:t>
            </a:r>
          </a:p>
          <a:p>
            <a:endParaRPr lang="en-US" dirty="0">
              <a:solidFill>
                <a:srgbClr val="FFC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BC577E2-CC5B-4BEA-8603-881A9878210A}"/>
              </a:ext>
            </a:extLst>
          </p:cNvPr>
          <p:cNvSpPr txBox="1"/>
          <p:nvPr/>
        </p:nvSpPr>
        <p:spPr>
          <a:xfrm>
            <a:off x="3839169" y="2929956"/>
            <a:ext cx="6828831" cy="3416320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algn="just"/>
            <a:r>
              <a:rPr lang="en-US" sz="2400" dirty="0">
                <a:solidFill>
                  <a:srgbClr val="FFC000"/>
                </a:solidFill>
                <a:latin typeface="Century Gothic" panose="020B0502020202020204" pitchFamily="34" charset="0"/>
              </a:rPr>
              <a:t>The Eight Fold Path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400" dirty="0">
                <a:solidFill>
                  <a:srgbClr val="FFC000"/>
                </a:solidFill>
                <a:latin typeface="Century Gothic" panose="020B0502020202020204" pitchFamily="34" charset="0"/>
              </a:rPr>
              <a:t>Right View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400" dirty="0">
                <a:solidFill>
                  <a:srgbClr val="FFC000"/>
                </a:solidFill>
                <a:latin typeface="Century Gothic" panose="020B0502020202020204" pitchFamily="34" charset="0"/>
              </a:rPr>
              <a:t>Right Intention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400" dirty="0">
                <a:solidFill>
                  <a:srgbClr val="FFC000"/>
                </a:solidFill>
                <a:latin typeface="Century Gothic" panose="020B0502020202020204" pitchFamily="34" charset="0"/>
              </a:rPr>
              <a:t>Right Speech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400" dirty="0">
                <a:solidFill>
                  <a:srgbClr val="FFC000"/>
                </a:solidFill>
                <a:latin typeface="Century Gothic" panose="020B0502020202020204" pitchFamily="34" charset="0"/>
              </a:rPr>
              <a:t>Right Action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400" dirty="0">
                <a:solidFill>
                  <a:srgbClr val="FFC000"/>
                </a:solidFill>
                <a:latin typeface="Century Gothic" panose="020B0502020202020204" pitchFamily="34" charset="0"/>
              </a:rPr>
              <a:t>Right Livelihood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400" dirty="0">
                <a:solidFill>
                  <a:srgbClr val="FFC000"/>
                </a:solidFill>
                <a:latin typeface="Century Gothic" panose="020B0502020202020204" pitchFamily="34" charset="0"/>
              </a:rPr>
              <a:t>Right Effort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400" dirty="0">
                <a:solidFill>
                  <a:srgbClr val="FFC000"/>
                </a:solidFill>
                <a:latin typeface="Century Gothic" panose="020B0502020202020204" pitchFamily="34" charset="0"/>
              </a:rPr>
              <a:t>Right Mindfulness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400" dirty="0">
                <a:solidFill>
                  <a:srgbClr val="FFC000"/>
                </a:solidFill>
                <a:latin typeface="Century Gothic" panose="020B0502020202020204" pitchFamily="34" charset="0"/>
              </a:rPr>
              <a:t>Right Concentration</a:t>
            </a:r>
          </a:p>
        </p:txBody>
      </p:sp>
    </p:spTree>
    <p:extLst>
      <p:ext uri="{BB962C8B-B14F-4D97-AF65-F5344CB8AC3E}">
        <p14:creationId xmlns:p14="http://schemas.microsoft.com/office/powerpoint/2010/main" val="9052037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61E6F55-9727-4742-8B83-8C191EBBE3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7426608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C27A040-6DCF-4E07-A8EC-814B0452A2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74670" y="1122363"/>
            <a:ext cx="7593330" cy="916299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rgbClr val="FFC000"/>
                </a:solidFill>
                <a:latin typeface="Century Gothic" panose="020B0502020202020204" pitchFamily="34" charset="0"/>
                <a:cs typeface="Aharoni" panose="02010803020104030203" pitchFamily="2" charset="-79"/>
              </a:rPr>
              <a:t>Buddhist Teachings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C444F7-817F-4F34-9EDF-25624AE2F6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74670" y="2244727"/>
            <a:ext cx="7593330" cy="479164"/>
          </a:xfrm>
        </p:spPr>
        <p:txBody>
          <a:bodyPr>
            <a:normAutofit lnSpcReduction="10000"/>
          </a:bodyPr>
          <a:lstStyle/>
          <a:p>
            <a:r>
              <a:rPr lang="en-US" sz="3000" dirty="0">
                <a:solidFill>
                  <a:srgbClr val="FFC000"/>
                </a:solidFill>
                <a:latin typeface="Century Gothic" panose="020B0502020202020204" pitchFamily="34" charset="0"/>
              </a:rPr>
              <a:t>Buddhist basic teachings…</a:t>
            </a:r>
          </a:p>
          <a:p>
            <a:endParaRPr lang="en-US" dirty="0">
              <a:solidFill>
                <a:srgbClr val="FFC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BC577E2-CC5B-4BEA-8603-881A9878210A}"/>
              </a:ext>
            </a:extLst>
          </p:cNvPr>
          <p:cNvSpPr txBox="1"/>
          <p:nvPr/>
        </p:nvSpPr>
        <p:spPr>
          <a:xfrm>
            <a:off x="3839169" y="2929956"/>
            <a:ext cx="6828831" cy="3170099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algn="just"/>
            <a:r>
              <a:rPr lang="en-US" sz="2000" dirty="0">
                <a:solidFill>
                  <a:srgbClr val="FFC000"/>
                </a:solidFill>
                <a:latin typeface="Century Gothic" panose="020B0502020202020204" pitchFamily="34" charset="0"/>
              </a:rPr>
              <a:t>The five precepts that lay Buddhists take.</a:t>
            </a:r>
          </a:p>
          <a:p>
            <a:pPr algn="just"/>
            <a:endParaRPr lang="en-US" sz="2000" dirty="0">
              <a:solidFill>
                <a:srgbClr val="FFC000"/>
              </a:solidFill>
              <a:latin typeface="Century Gothic" panose="020B0502020202020204" pitchFamily="34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n-US" sz="2000" dirty="0">
                <a:solidFill>
                  <a:srgbClr val="FFC000"/>
                </a:solidFill>
                <a:latin typeface="Century Gothic" panose="020B0502020202020204" pitchFamily="34" charset="0"/>
              </a:rPr>
              <a:t>Refrain from taking a life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000" dirty="0">
                <a:solidFill>
                  <a:srgbClr val="FFC000"/>
                </a:solidFill>
                <a:latin typeface="Century Gothic" panose="020B0502020202020204" pitchFamily="34" charset="0"/>
              </a:rPr>
              <a:t>Refrain from taking what is not given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000" dirty="0">
                <a:solidFill>
                  <a:srgbClr val="FFC000"/>
                </a:solidFill>
                <a:latin typeface="Century Gothic" panose="020B0502020202020204" pitchFamily="34" charset="0"/>
              </a:rPr>
              <a:t>Refrain from sexual misconduct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000" dirty="0">
                <a:solidFill>
                  <a:srgbClr val="FFC000"/>
                </a:solidFill>
                <a:latin typeface="Century Gothic" panose="020B0502020202020204" pitchFamily="34" charset="0"/>
              </a:rPr>
              <a:t>Refrain from harmful speech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000" dirty="0">
                <a:solidFill>
                  <a:srgbClr val="FFC000"/>
                </a:solidFill>
                <a:latin typeface="Century Gothic" panose="020B0502020202020204" pitchFamily="34" charset="0"/>
              </a:rPr>
              <a:t>Refrain from intoxicants that make you heedless…</a:t>
            </a:r>
          </a:p>
          <a:p>
            <a:pPr marL="457200" indent="-457200" algn="just">
              <a:buFont typeface="+mj-lt"/>
              <a:buAutoNum type="arabicPeriod"/>
            </a:pPr>
            <a:endParaRPr lang="en-US" sz="2000" dirty="0">
              <a:solidFill>
                <a:srgbClr val="FFC000"/>
              </a:solidFill>
              <a:latin typeface="Century Gothic" panose="020B0502020202020204" pitchFamily="34" charset="0"/>
            </a:endParaRPr>
          </a:p>
          <a:p>
            <a:pPr algn="just"/>
            <a:r>
              <a:rPr lang="en-US" sz="2000" i="1" dirty="0">
                <a:solidFill>
                  <a:srgbClr val="FFC000"/>
                </a:solidFill>
                <a:latin typeface="Century Gothic" panose="020B0502020202020204" pitchFamily="34" charset="0"/>
              </a:rPr>
              <a:t>A monk or nun will take on over 250 more rules to live by.  </a:t>
            </a:r>
          </a:p>
        </p:txBody>
      </p:sp>
    </p:spTree>
    <p:extLst>
      <p:ext uri="{BB962C8B-B14F-4D97-AF65-F5344CB8AC3E}">
        <p14:creationId xmlns:p14="http://schemas.microsoft.com/office/powerpoint/2010/main" val="34838357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61E6F55-9727-4742-8B83-8C191EBBE3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7426608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C27A040-6DCF-4E07-A8EC-814B0452A2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74670" y="1122363"/>
            <a:ext cx="7593330" cy="916299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rgbClr val="FFC000"/>
                </a:solidFill>
                <a:latin typeface="Century Gothic" panose="020B0502020202020204" pitchFamily="34" charset="0"/>
                <a:cs typeface="Aharoni" panose="02010803020104030203" pitchFamily="2" charset="-79"/>
              </a:rPr>
              <a:t>Buddhist Teachings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C444F7-817F-4F34-9EDF-25624AE2F6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74670" y="2244727"/>
            <a:ext cx="7593330" cy="479164"/>
          </a:xfrm>
        </p:spPr>
        <p:txBody>
          <a:bodyPr>
            <a:normAutofit lnSpcReduction="10000"/>
          </a:bodyPr>
          <a:lstStyle/>
          <a:p>
            <a:r>
              <a:rPr lang="en-US" sz="3000" dirty="0">
                <a:solidFill>
                  <a:srgbClr val="FFC000"/>
                </a:solidFill>
                <a:latin typeface="Century Gothic" panose="020B0502020202020204" pitchFamily="34" charset="0"/>
              </a:rPr>
              <a:t>Buddhist basic teachings…</a:t>
            </a:r>
          </a:p>
          <a:p>
            <a:endParaRPr lang="en-US" dirty="0">
              <a:solidFill>
                <a:srgbClr val="FFC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BC577E2-CC5B-4BEA-8603-881A9878210A}"/>
              </a:ext>
            </a:extLst>
          </p:cNvPr>
          <p:cNvSpPr txBox="1"/>
          <p:nvPr/>
        </p:nvSpPr>
        <p:spPr>
          <a:xfrm>
            <a:off x="3839169" y="2929956"/>
            <a:ext cx="6828831" cy="3046988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algn="just"/>
            <a:r>
              <a:rPr lang="en-US" sz="2400" dirty="0">
                <a:solidFill>
                  <a:srgbClr val="FFC000"/>
                </a:solidFill>
                <a:latin typeface="Century Gothic" panose="020B0502020202020204" pitchFamily="34" charset="0"/>
              </a:rPr>
              <a:t>The three Dharma Seals…</a:t>
            </a:r>
          </a:p>
          <a:p>
            <a:pPr algn="just"/>
            <a:endParaRPr lang="en-US" sz="2400" dirty="0">
              <a:solidFill>
                <a:srgbClr val="FFC000"/>
              </a:solidFill>
              <a:latin typeface="Century Gothic" panose="020B0502020202020204" pitchFamily="34" charset="0"/>
            </a:endParaRPr>
          </a:p>
          <a:p>
            <a:pPr algn="just"/>
            <a:r>
              <a:rPr lang="en-US" sz="2400" dirty="0">
                <a:solidFill>
                  <a:srgbClr val="FFC000"/>
                </a:solidFill>
                <a:latin typeface="Century Gothic" panose="020B0502020202020204" pitchFamily="34" charset="0"/>
              </a:rPr>
              <a:t>The three marks of existence-</a:t>
            </a:r>
          </a:p>
          <a:p>
            <a:pPr algn="just"/>
            <a:endParaRPr lang="en-US" sz="2400" dirty="0">
              <a:solidFill>
                <a:srgbClr val="FFC000"/>
              </a:solidFill>
              <a:latin typeface="Century Gothic" panose="020B0502020202020204" pitchFamily="34" charset="0"/>
            </a:endParaRPr>
          </a:p>
          <a:p>
            <a:pPr algn="just"/>
            <a:r>
              <a:rPr lang="en-US" sz="2400" dirty="0">
                <a:solidFill>
                  <a:srgbClr val="FFC000"/>
                </a:solidFill>
                <a:latin typeface="Century Gothic" panose="020B0502020202020204" pitchFamily="34" charset="0"/>
              </a:rPr>
              <a:t>	1. Suffering</a:t>
            </a:r>
          </a:p>
          <a:p>
            <a:pPr algn="just"/>
            <a:r>
              <a:rPr lang="en-US" sz="2400" dirty="0">
                <a:solidFill>
                  <a:srgbClr val="FFC000"/>
                </a:solidFill>
                <a:latin typeface="Century Gothic" panose="020B0502020202020204" pitchFamily="34" charset="0"/>
              </a:rPr>
              <a:t>	2. Impermanence</a:t>
            </a:r>
          </a:p>
          <a:p>
            <a:pPr algn="just"/>
            <a:r>
              <a:rPr lang="en-US" sz="2400" dirty="0">
                <a:solidFill>
                  <a:srgbClr val="FFC000"/>
                </a:solidFill>
                <a:latin typeface="Century Gothic" panose="020B0502020202020204" pitchFamily="34" charset="0"/>
              </a:rPr>
              <a:t>	3. Non-self</a:t>
            </a:r>
          </a:p>
          <a:p>
            <a:pPr algn="just"/>
            <a:endParaRPr lang="en-US" sz="2400" dirty="0">
              <a:solidFill>
                <a:srgbClr val="FFC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1166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61E6F55-9727-4742-8B83-8C191EBBE3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7426608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C27A040-6DCF-4E07-A8EC-814B0452A2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74670" y="1122363"/>
            <a:ext cx="7593330" cy="916299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rgbClr val="FFC000"/>
                </a:solidFill>
                <a:latin typeface="Century Gothic" panose="020B0502020202020204" pitchFamily="34" charset="0"/>
                <a:cs typeface="Aharoni" panose="02010803020104030203" pitchFamily="2" charset="-79"/>
              </a:rPr>
              <a:t>Buddhist Teachings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C444F7-817F-4F34-9EDF-25624AE2F6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74670" y="2244727"/>
            <a:ext cx="7593330" cy="479164"/>
          </a:xfrm>
        </p:spPr>
        <p:txBody>
          <a:bodyPr>
            <a:normAutofit lnSpcReduction="10000"/>
          </a:bodyPr>
          <a:lstStyle/>
          <a:p>
            <a:r>
              <a:rPr lang="en-US" sz="3000" dirty="0">
                <a:solidFill>
                  <a:srgbClr val="FFC000"/>
                </a:solidFill>
                <a:latin typeface="Century Gothic" panose="020B0502020202020204" pitchFamily="34" charset="0"/>
              </a:rPr>
              <a:t>Buddhist basic teachings…</a:t>
            </a:r>
          </a:p>
          <a:p>
            <a:endParaRPr lang="en-US" dirty="0">
              <a:solidFill>
                <a:srgbClr val="FFC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BC577E2-CC5B-4BEA-8603-881A9878210A}"/>
              </a:ext>
            </a:extLst>
          </p:cNvPr>
          <p:cNvSpPr txBox="1"/>
          <p:nvPr/>
        </p:nvSpPr>
        <p:spPr>
          <a:xfrm>
            <a:off x="3839169" y="2929956"/>
            <a:ext cx="6828831" cy="2862322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algn="just"/>
            <a:r>
              <a:rPr lang="en-US" sz="2000" dirty="0">
                <a:solidFill>
                  <a:srgbClr val="FFC000"/>
                </a:solidFill>
                <a:latin typeface="Century Gothic" panose="020B0502020202020204" pitchFamily="34" charset="0"/>
              </a:rPr>
              <a:t>Buddhism is known for meditation and mindfulness, also known as </a:t>
            </a:r>
            <a:r>
              <a:rPr lang="en-US" sz="2000" dirty="0" err="1">
                <a:solidFill>
                  <a:srgbClr val="FFC000"/>
                </a:solidFill>
                <a:latin typeface="Century Gothic" panose="020B0502020202020204" pitchFamily="34" charset="0"/>
              </a:rPr>
              <a:t>Samatha</a:t>
            </a:r>
            <a:r>
              <a:rPr lang="en-US" sz="2000" dirty="0">
                <a:solidFill>
                  <a:srgbClr val="FFC000"/>
                </a:solidFill>
                <a:latin typeface="Century Gothic" panose="020B0502020202020204" pitchFamily="34" charset="0"/>
              </a:rPr>
              <a:t> and Vipassana meditations.</a:t>
            </a:r>
          </a:p>
          <a:p>
            <a:pPr algn="just"/>
            <a:endParaRPr lang="en-US" sz="2000" dirty="0">
              <a:solidFill>
                <a:srgbClr val="FFC000"/>
              </a:solidFill>
              <a:latin typeface="Century Gothic" panose="020B0502020202020204" pitchFamily="34" charset="0"/>
            </a:endParaRPr>
          </a:p>
          <a:p>
            <a:pPr algn="just"/>
            <a:r>
              <a:rPr lang="en-US" sz="2000" dirty="0">
                <a:solidFill>
                  <a:srgbClr val="FFC000"/>
                </a:solidFill>
                <a:latin typeface="Century Gothic" panose="020B0502020202020204" pitchFamily="34" charset="0"/>
              </a:rPr>
              <a:t>We sit in contemplation and cultivation of-</a:t>
            </a:r>
          </a:p>
          <a:p>
            <a:pPr algn="just"/>
            <a:endParaRPr lang="en-US" sz="2000" dirty="0">
              <a:solidFill>
                <a:srgbClr val="FFC000"/>
              </a:solidFill>
              <a:latin typeface="Century Gothic" panose="020B0502020202020204" pitchFamily="34" charset="0"/>
            </a:endParaRP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C000"/>
                </a:solidFill>
                <a:latin typeface="Century Gothic" panose="020B0502020202020204" pitchFamily="34" charset="0"/>
              </a:rPr>
              <a:t>Loving Kindness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C000"/>
                </a:solidFill>
                <a:latin typeface="Century Gothic" panose="020B0502020202020204" pitchFamily="34" charset="0"/>
              </a:rPr>
              <a:t>Compassion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C000"/>
                </a:solidFill>
                <a:latin typeface="Century Gothic" panose="020B0502020202020204" pitchFamily="34" charset="0"/>
              </a:rPr>
              <a:t>Sympathetic Joy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C000"/>
                </a:solidFill>
                <a:latin typeface="Century Gothic" panose="020B0502020202020204" pitchFamily="34" charset="0"/>
              </a:rPr>
              <a:t>Equanimity (even mindedness)</a:t>
            </a:r>
          </a:p>
        </p:txBody>
      </p:sp>
    </p:spTree>
    <p:extLst>
      <p:ext uri="{BB962C8B-B14F-4D97-AF65-F5344CB8AC3E}">
        <p14:creationId xmlns:p14="http://schemas.microsoft.com/office/powerpoint/2010/main" val="5750690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61E6F55-9727-4742-8B83-8C191EBBE3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7426608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C27A040-6DCF-4E07-A8EC-814B0452A2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74670" y="1122363"/>
            <a:ext cx="7593330" cy="916299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rgbClr val="FFC000"/>
                </a:solidFill>
                <a:latin typeface="Century Gothic" panose="020B0502020202020204" pitchFamily="34" charset="0"/>
                <a:cs typeface="Aharoni" panose="02010803020104030203" pitchFamily="2" charset="-79"/>
              </a:rPr>
              <a:t>Buddhist Development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C444F7-817F-4F34-9EDF-25624AE2F6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74670" y="2244727"/>
            <a:ext cx="7593330" cy="479164"/>
          </a:xfrm>
        </p:spPr>
        <p:txBody>
          <a:bodyPr>
            <a:normAutofit lnSpcReduction="10000"/>
          </a:bodyPr>
          <a:lstStyle/>
          <a:p>
            <a:r>
              <a:rPr lang="en-US" sz="3000" dirty="0">
                <a:solidFill>
                  <a:srgbClr val="FFC000"/>
                </a:solidFill>
                <a:latin typeface="Century Gothic" panose="020B0502020202020204" pitchFamily="34" charset="0"/>
              </a:rPr>
              <a:t>Buddhism is a fluid religion…</a:t>
            </a:r>
          </a:p>
          <a:p>
            <a:endParaRPr lang="en-US" dirty="0">
              <a:solidFill>
                <a:srgbClr val="FFC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BC577E2-CC5B-4BEA-8603-881A9878210A}"/>
              </a:ext>
            </a:extLst>
          </p:cNvPr>
          <p:cNvSpPr txBox="1"/>
          <p:nvPr/>
        </p:nvSpPr>
        <p:spPr>
          <a:xfrm>
            <a:off x="3839169" y="2929956"/>
            <a:ext cx="7407951" cy="3170099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algn="just"/>
            <a:r>
              <a:rPr lang="en-US" sz="2000" dirty="0">
                <a:solidFill>
                  <a:srgbClr val="FFC000"/>
                </a:solidFill>
                <a:latin typeface="Century Gothic" panose="020B0502020202020204" pitchFamily="34" charset="0"/>
              </a:rPr>
              <a:t>“If you come across something in the Buddhist teachings that flies in the face of your own sense of reason, you are not obligated to accept it”… (</a:t>
            </a:r>
            <a:r>
              <a:rPr lang="en-US" sz="2000" dirty="0" err="1">
                <a:solidFill>
                  <a:srgbClr val="FFC000"/>
                </a:solidFill>
                <a:latin typeface="Century Gothic" panose="020B0502020202020204" pitchFamily="34" charset="0"/>
              </a:rPr>
              <a:t>Narada</a:t>
            </a:r>
            <a:r>
              <a:rPr lang="en-US" sz="2000" dirty="0">
                <a:solidFill>
                  <a:srgbClr val="FFC000"/>
                </a:solidFill>
                <a:latin typeface="Century Gothic" panose="020B0502020202020204" pitchFamily="34" charset="0"/>
              </a:rPr>
              <a:t> Thera)</a:t>
            </a:r>
          </a:p>
          <a:p>
            <a:pPr algn="just"/>
            <a:endParaRPr lang="en-US" sz="2000" dirty="0">
              <a:solidFill>
                <a:srgbClr val="FFC000"/>
              </a:solidFill>
              <a:latin typeface="Century Gothic" panose="020B0502020202020204" pitchFamily="34" charset="0"/>
            </a:endParaRPr>
          </a:p>
          <a:p>
            <a:pPr algn="just"/>
            <a:r>
              <a:rPr lang="en-US" sz="2000" dirty="0">
                <a:solidFill>
                  <a:srgbClr val="FFC000"/>
                </a:solidFill>
                <a:latin typeface="Century Gothic" panose="020B0502020202020204" pitchFamily="34" charset="0"/>
              </a:rPr>
              <a:t>The Advice to the </a:t>
            </a:r>
            <a:r>
              <a:rPr lang="en-US" sz="2000" dirty="0" err="1">
                <a:solidFill>
                  <a:srgbClr val="FFC000"/>
                </a:solidFill>
                <a:latin typeface="Century Gothic" panose="020B0502020202020204" pitchFamily="34" charset="0"/>
              </a:rPr>
              <a:t>Kalamas</a:t>
            </a:r>
            <a:r>
              <a:rPr lang="en-US" sz="2000" dirty="0">
                <a:solidFill>
                  <a:srgbClr val="FFC000"/>
                </a:solidFill>
                <a:latin typeface="Century Gothic" panose="020B0502020202020204" pitchFamily="34" charset="0"/>
              </a:rPr>
              <a:t> is a core concept and foundation of Buddhist practice… </a:t>
            </a:r>
          </a:p>
          <a:p>
            <a:pPr algn="just"/>
            <a:r>
              <a:rPr lang="en-US" sz="2000" dirty="0">
                <a:solidFill>
                  <a:srgbClr val="FFC000"/>
                </a:solidFill>
                <a:latin typeface="Century Gothic" panose="020B0502020202020204" pitchFamily="34" charset="0"/>
              </a:rPr>
              <a:t>Teachings are not accepted until they have been tested…</a:t>
            </a:r>
          </a:p>
          <a:p>
            <a:pPr algn="just"/>
            <a:endParaRPr lang="en-US" sz="2000" dirty="0">
              <a:solidFill>
                <a:srgbClr val="FFC000"/>
              </a:solidFill>
              <a:latin typeface="Century Gothic" panose="020B0502020202020204" pitchFamily="34" charset="0"/>
            </a:endParaRPr>
          </a:p>
          <a:p>
            <a:pPr algn="just"/>
            <a:r>
              <a:rPr lang="en-US" sz="2000" dirty="0">
                <a:solidFill>
                  <a:srgbClr val="FFC000"/>
                </a:solidFill>
                <a:latin typeface="Century Gothic" panose="020B0502020202020204" pitchFamily="34" charset="0"/>
              </a:rPr>
              <a:t>See, Missouri is the “Show me State”!!!</a:t>
            </a:r>
          </a:p>
        </p:txBody>
      </p:sp>
    </p:spTree>
    <p:extLst>
      <p:ext uri="{BB962C8B-B14F-4D97-AF65-F5344CB8AC3E}">
        <p14:creationId xmlns:p14="http://schemas.microsoft.com/office/powerpoint/2010/main" val="6367368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61E6F55-9727-4742-8B83-8C191EBBE3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7426608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C27A040-6DCF-4E07-A8EC-814B0452A2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74670" y="1122363"/>
            <a:ext cx="7593330" cy="916299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rgbClr val="FFC000"/>
                </a:solidFill>
                <a:latin typeface="Century Gothic" panose="020B0502020202020204" pitchFamily="34" charset="0"/>
                <a:cs typeface="Aharoni" panose="02010803020104030203" pitchFamily="2" charset="-79"/>
              </a:rPr>
              <a:t>Buddhist Development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C444F7-817F-4F34-9EDF-25624AE2F6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74670" y="2244727"/>
            <a:ext cx="7593330" cy="479164"/>
          </a:xfrm>
        </p:spPr>
        <p:txBody>
          <a:bodyPr>
            <a:normAutofit lnSpcReduction="10000"/>
          </a:bodyPr>
          <a:lstStyle/>
          <a:p>
            <a:r>
              <a:rPr lang="en-US" sz="3000" dirty="0">
                <a:solidFill>
                  <a:srgbClr val="FFC000"/>
                </a:solidFill>
                <a:latin typeface="Century Gothic" panose="020B0502020202020204" pitchFamily="34" charset="0"/>
              </a:rPr>
              <a:t>The flavors of Buddhism…</a:t>
            </a:r>
          </a:p>
          <a:p>
            <a:endParaRPr lang="en-US" dirty="0">
              <a:solidFill>
                <a:srgbClr val="FFC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BC577E2-CC5B-4BEA-8603-881A9878210A}"/>
              </a:ext>
            </a:extLst>
          </p:cNvPr>
          <p:cNvSpPr txBox="1"/>
          <p:nvPr/>
        </p:nvSpPr>
        <p:spPr>
          <a:xfrm>
            <a:off x="3839169" y="2929956"/>
            <a:ext cx="6828831" cy="3046988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algn="just"/>
            <a:r>
              <a:rPr lang="en-US" sz="2400" dirty="0">
                <a:solidFill>
                  <a:srgbClr val="FFC000"/>
                </a:solidFill>
                <a:latin typeface="Century Gothic" panose="020B0502020202020204" pitchFamily="34" charset="0"/>
              </a:rPr>
              <a:t>As Buddhism moved throughout the world, it began to evolve and change with the cultures it came in contact with…</a:t>
            </a:r>
          </a:p>
          <a:p>
            <a:pPr algn="just"/>
            <a:endParaRPr lang="en-US" sz="2400" dirty="0">
              <a:solidFill>
                <a:srgbClr val="FFC000"/>
              </a:solidFill>
              <a:latin typeface="Century Gothic" panose="020B0502020202020204" pitchFamily="34" charset="0"/>
            </a:endParaRPr>
          </a:p>
          <a:p>
            <a:pPr algn="just"/>
            <a:r>
              <a:rPr lang="en-US" sz="2400" dirty="0">
                <a:solidFill>
                  <a:srgbClr val="FFC000"/>
                </a:solidFill>
                <a:latin typeface="Century Gothic" panose="020B0502020202020204" pitchFamily="34" charset="0"/>
              </a:rPr>
              <a:t>	Theravada (the way of the elders)</a:t>
            </a:r>
          </a:p>
          <a:p>
            <a:pPr algn="just"/>
            <a:r>
              <a:rPr lang="en-US" sz="2400" dirty="0">
                <a:solidFill>
                  <a:srgbClr val="FFC000"/>
                </a:solidFill>
                <a:latin typeface="Century Gothic" panose="020B0502020202020204" pitchFamily="34" charset="0"/>
              </a:rPr>
              <a:t>	Mahayana (the greater way)</a:t>
            </a:r>
          </a:p>
          <a:p>
            <a:pPr algn="just"/>
            <a:r>
              <a:rPr lang="en-US" sz="2400" dirty="0">
                <a:solidFill>
                  <a:srgbClr val="FFC000"/>
                </a:solidFill>
                <a:latin typeface="Century Gothic" panose="020B0502020202020204" pitchFamily="34" charset="0"/>
              </a:rPr>
              <a:t>	Vajrayana (the Diamond vehicle)</a:t>
            </a:r>
          </a:p>
          <a:p>
            <a:pPr algn="just"/>
            <a:r>
              <a:rPr lang="en-US" sz="2400" dirty="0">
                <a:solidFill>
                  <a:srgbClr val="FFC000"/>
                </a:solidFill>
                <a:latin typeface="Century Gothic" panose="020B0502020202020204" pitchFamily="34" charset="0"/>
              </a:rPr>
              <a:t>	Zen (The way of no way)</a:t>
            </a:r>
          </a:p>
        </p:txBody>
      </p:sp>
    </p:spTree>
    <p:extLst>
      <p:ext uri="{BB962C8B-B14F-4D97-AF65-F5344CB8AC3E}">
        <p14:creationId xmlns:p14="http://schemas.microsoft.com/office/powerpoint/2010/main" val="36486093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61E6F55-9727-4742-8B83-8C191EBBE3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860"/>
            <a:ext cx="12192000" cy="7426608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C27A040-6DCF-4E07-A8EC-814B0452A2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74670" y="1122363"/>
            <a:ext cx="7593330" cy="961270"/>
          </a:xfrm>
        </p:spPr>
        <p:txBody>
          <a:bodyPr/>
          <a:lstStyle/>
          <a:p>
            <a:r>
              <a:rPr lang="en-US" dirty="0">
                <a:solidFill>
                  <a:srgbClr val="FFC000"/>
                </a:solidFill>
                <a:latin typeface="Century Gothic" panose="020B0502020202020204" pitchFamily="34" charset="0"/>
                <a:cs typeface="Aharoni" panose="02010803020104030203" pitchFamily="2" charset="-79"/>
              </a:rPr>
              <a:t>History of Buddhism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C444F7-817F-4F34-9EDF-25624AE2F6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74670" y="2293495"/>
            <a:ext cx="7593330" cy="4347148"/>
          </a:xfrm>
        </p:spPr>
        <p:txBody>
          <a:bodyPr/>
          <a:lstStyle/>
          <a:p>
            <a:endParaRPr lang="en-US" dirty="0">
              <a:solidFill>
                <a:srgbClr val="FFC000"/>
              </a:solidFill>
            </a:endParaRPr>
          </a:p>
          <a:p>
            <a:pPr algn="l"/>
            <a:r>
              <a:rPr lang="en-US" dirty="0">
                <a:solidFill>
                  <a:srgbClr val="FFC000"/>
                </a:solidFill>
                <a:latin typeface="Century Gothic" panose="020B0502020202020204" pitchFamily="34" charset="0"/>
              </a:rPr>
              <a:t>Buddhism was a way of living, which began over 2,600 years ago, in what is now Southern Nepal (Northern India).</a:t>
            </a:r>
          </a:p>
          <a:p>
            <a:pPr algn="l"/>
            <a:endParaRPr lang="en-US" dirty="0">
              <a:solidFill>
                <a:srgbClr val="FFC000"/>
              </a:solidFill>
              <a:latin typeface="Century Gothic" panose="020B0502020202020204" pitchFamily="34" charset="0"/>
            </a:endParaRPr>
          </a:p>
          <a:p>
            <a:pPr algn="l"/>
            <a:r>
              <a:rPr lang="en-US" dirty="0">
                <a:solidFill>
                  <a:srgbClr val="FFC000"/>
                </a:solidFill>
                <a:latin typeface="Century Gothic" panose="020B0502020202020204" pitchFamily="34" charset="0"/>
              </a:rPr>
              <a:t>There are over 500,000,000 Buddhists world wide.</a:t>
            </a:r>
          </a:p>
          <a:p>
            <a:pPr algn="l"/>
            <a:endParaRPr lang="en-US" dirty="0">
              <a:solidFill>
                <a:srgbClr val="FFC000"/>
              </a:solidFill>
              <a:latin typeface="Century Gothic" panose="020B0502020202020204" pitchFamily="34" charset="0"/>
            </a:endParaRPr>
          </a:p>
          <a:p>
            <a:pPr algn="l"/>
            <a:r>
              <a:rPr lang="en-US" dirty="0">
                <a:solidFill>
                  <a:srgbClr val="FFC000"/>
                </a:solidFill>
                <a:latin typeface="Century Gothic" panose="020B0502020202020204" pitchFamily="34" charset="0"/>
              </a:rPr>
              <a:t>‘THE’ Buddha (an actual person) was Siddhartha Gautama of the </a:t>
            </a:r>
            <a:r>
              <a:rPr lang="en-US" dirty="0" err="1">
                <a:solidFill>
                  <a:srgbClr val="FFC000"/>
                </a:solidFill>
                <a:latin typeface="Century Gothic" panose="020B0502020202020204" pitchFamily="34" charset="0"/>
              </a:rPr>
              <a:t>Sakya</a:t>
            </a:r>
            <a:r>
              <a:rPr lang="en-US" dirty="0">
                <a:solidFill>
                  <a:srgbClr val="FFC000"/>
                </a:solidFill>
                <a:latin typeface="Century Gothic" panose="020B0502020202020204" pitchFamily="34" charset="0"/>
              </a:rPr>
              <a:t> Clan.  </a:t>
            </a:r>
          </a:p>
        </p:txBody>
      </p:sp>
    </p:spTree>
    <p:extLst>
      <p:ext uri="{BB962C8B-B14F-4D97-AF65-F5344CB8AC3E}">
        <p14:creationId xmlns:p14="http://schemas.microsoft.com/office/powerpoint/2010/main" val="29886067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61E6F55-9727-4742-8B83-8C191EBBE3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7426608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C27A040-6DCF-4E07-A8EC-814B0452A2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74670" y="1122363"/>
            <a:ext cx="7593330" cy="916299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rgbClr val="FFC000"/>
                </a:solidFill>
                <a:latin typeface="Century Gothic" panose="020B0502020202020204" pitchFamily="34" charset="0"/>
                <a:cs typeface="Aharoni" panose="02010803020104030203" pitchFamily="2" charset="-79"/>
              </a:rPr>
              <a:t>Buddhism today…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C444F7-817F-4F34-9EDF-25624AE2F6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74670" y="2244727"/>
            <a:ext cx="7593330" cy="479164"/>
          </a:xfrm>
        </p:spPr>
        <p:txBody>
          <a:bodyPr>
            <a:normAutofit lnSpcReduction="10000"/>
          </a:bodyPr>
          <a:lstStyle/>
          <a:p>
            <a:r>
              <a:rPr lang="en-US" sz="3000" dirty="0">
                <a:solidFill>
                  <a:srgbClr val="FFC000"/>
                </a:solidFill>
                <a:latin typeface="Century Gothic" panose="020B0502020202020204" pitchFamily="34" charset="0"/>
              </a:rPr>
              <a:t>The West, America and Europe.</a:t>
            </a:r>
          </a:p>
          <a:p>
            <a:endParaRPr lang="en-US" dirty="0">
              <a:solidFill>
                <a:srgbClr val="FFC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BC577E2-CC5B-4BEA-8603-881A9878210A}"/>
              </a:ext>
            </a:extLst>
          </p:cNvPr>
          <p:cNvSpPr txBox="1"/>
          <p:nvPr/>
        </p:nvSpPr>
        <p:spPr>
          <a:xfrm>
            <a:off x="3839169" y="2929956"/>
            <a:ext cx="6828831" cy="4154984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algn="just"/>
            <a:r>
              <a:rPr lang="en-US" sz="2000" dirty="0">
                <a:solidFill>
                  <a:srgbClr val="FFC000"/>
                </a:solidFill>
                <a:latin typeface="Century Gothic" panose="020B0502020202020204" pitchFamily="34" charset="0"/>
              </a:rPr>
              <a:t>There are now Buddhist centers, Temples, monasteries, and churches throughout the world.</a:t>
            </a:r>
          </a:p>
          <a:p>
            <a:pPr algn="just"/>
            <a:endParaRPr lang="en-US" sz="2000" dirty="0">
              <a:solidFill>
                <a:srgbClr val="FFC000"/>
              </a:solidFill>
              <a:latin typeface="Century Gothic" panose="020B0502020202020204" pitchFamily="34" charset="0"/>
            </a:endParaRPr>
          </a:p>
          <a:p>
            <a:pPr algn="just"/>
            <a:r>
              <a:rPr lang="en-US" sz="2000" dirty="0">
                <a:solidFill>
                  <a:srgbClr val="FFC000"/>
                </a:solidFill>
                <a:latin typeface="Century Gothic" panose="020B0502020202020204" pitchFamily="34" charset="0"/>
              </a:rPr>
              <a:t>Locally in Missouri-</a:t>
            </a:r>
          </a:p>
          <a:p>
            <a:pPr algn="just"/>
            <a:r>
              <a:rPr lang="en-US" sz="2000" dirty="0">
                <a:solidFill>
                  <a:srgbClr val="FFC000"/>
                </a:solidFill>
                <a:latin typeface="Century Gothic" panose="020B0502020202020204" pitchFamily="34" charset="0"/>
              </a:rPr>
              <a:t>	</a:t>
            </a:r>
            <a:r>
              <a:rPr lang="en-US" sz="20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Vipassana Buddhist Church </a:t>
            </a:r>
          </a:p>
          <a:p>
            <a:pPr algn="just"/>
            <a:r>
              <a:rPr lang="en-US" sz="2000" dirty="0">
                <a:solidFill>
                  <a:srgbClr val="FFC000"/>
                </a:solidFill>
                <a:latin typeface="Century Gothic" panose="020B0502020202020204" pitchFamily="34" charset="0"/>
              </a:rPr>
              <a:t>(Center for Buddhist Development (Jefferson City)</a:t>
            </a:r>
          </a:p>
          <a:p>
            <a:pPr algn="just"/>
            <a:endParaRPr lang="en-US" sz="2000" dirty="0">
              <a:solidFill>
                <a:srgbClr val="FFC000"/>
              </a:solidFill>
              <a:latin typeface="Century Gothic" panose="020B0502020202020204" pitchFamily="34" charset="0"/>
            </a:endParaRPr>
          </a:p>
          <a:p>
            <a:pPr algn="just"/>
            <a:r>
              <a:rPr lang="en-US" sz="2000" dirty="0">
                <a:solidFill>
                  <a:srgbClr val="FFC000"/>
                </a:solidFill>
                <a:latin typeface="Century Gothic" panose="020B0502020202020204" pitchFamily="34" charset="0"/>
              </a:rPr>
              <a:t>	Mid American Buddhist Association (MABA) Augusta, MO.</a:t>
            </a:r>
          </a:p>
          <a:p>
            <a:pPr algn="just"/>
            <a:endParaRPr lang="en-US" sz="2000" dirty="0">
              <a:solidFill>
                <a:srgbClr val="FFC000"/>
              </a:solidFill>
              <a:latin typeface="Century Gothic" panose="020B0502020202020204" pitchFamily="34" charset="0"/>
            </a:endParaRPr>
          </a:p>
          <a:p>
            <a:pPr algn="just"/>
            <a:r>
              <a:rPr lang="en-US" sz="2000" dirty="0">
                <a:solidFill>
                  <a:srgbClr val="FFC000"/>
                </a:solidFill>
                <a:latin typeface="Century Gothic" panose="020B0502020202020204" pitchFamily="34" charset="0"/>
              </a:rPr>
              <a:t>	‘Show me Dharma’ a meditation group in Colombia, MO. </a:t>
            </a:r>
          </a:p>
          <a:p>
            <a:pPr algn="just"/>
            <a:endParaRPr lang="en-US" sz="2400" dirty="0">
              <a:solidFill>
                <a:srgbClr val="FFC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04474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61E6F55-9727-4742-8B83-8C191EBBE3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7426608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C27A040-6DCF-4E07-A8EC-814B0452A2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74670" y="1122363"/>
            <a:ext cx="7593330" cy="916299"/>
          </a:xfrm>
        </p:spPr>
        <p:txBody>
          <a:bodyPr/>
          <a:lstStyle/>
          <a:p>
            <a:r>
              <a:rPr lang="en-US" dirty="0">
                <a:solidFill>
                  <a:srgbClr val="FFC000"/>
                </a:solidFill>
                <a:latin typeface="Century Gothic" panose="020B0502020202020204" pitchFamily="34" charset="0"/>
                <a:cs typeface="Aharoni" panose="02010803020104030203" pitchFamily="2" charset="-79"/>
              </a:rPr>
              <a:t>Buddhist History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C444F7-817F-4F34-9EDF-25624AE2F6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74669" y="2244727"/>
            <a:ext cx="8122719" cy="602274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C000"/>
                </a:solidFill>
                <a:latin typeface="Century Gothic" panose="020B0502020202020204" pitchFamily="34" charset="0"/>
              </a:rPr>
              <a:t>After the death of the Buddha, Buddhism spread…</a:t>
            </a:r>
          </a:p>
          <a:p>
            <a:endParaRPr lang="en-US" dirty="0">
              <a:solidFill>
                <a:srgbClr val="FFC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BC577E2-CC5B-4BEA-8603-881A9878210A}"/>
              </a:ext>
            </a:extLst>
          </p:cNvPr>
          <p:cNvSpPr txBox="1"/>
          <p:nvPr/>
        </p:nvSpPr>
        <p:spPr>
          <a:xfrm>
            <a:off x="3839169" y="2891117"/>
            <a:ext cx="6828831" cy="3539430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r>
              <a:rPr lang="en-US" sz="2800" dirty="0">
                <a:solidFill>
                  <a:srgbClr val="FFC000"/>
                </a:solidFill>
                <a:latin typeface="Century Gothic" panose="020B0502020202020204" pitchFamily="34" charset="0"/>
              </a:rPr>
              <a:t>India</a:t>
            </a:r>
          </a:p>
          <a:p>
            <a:r>
              <a:rPr lang="en-US" sz="2800" dirty="0">
                <a:solidFill>
                  <a:srgbClr val="FFC000"/>
                </a:solidFill>
                <a:latin typeface="Century Gothic" panose="020B0502020202020204" pitchFamily="34" charset="0"/>
              </a:rPr>
              <a:t>Nepal</a:t>
            </a:r>
          </a:p>
          <a:p>
            <a:r>
              <a:rPr lang="en-US" sz="2800" dirty="0">
                <a:solidFill>
                  <a:srgbClr val="FFC000"/>
                </a:solidFill>
                <a:latin typeface="Century Gothic" panose="020B0502020202020204" pitchFamily="34" charset="0"/>
              </a:rPr>
              <a:t>Tibet</a:t>
            </a:r>
          </a:p>
          <a:p>
            <a:r>
              <a:rPr lang="en-US" sz="2800" dirty="0">
                <a:solidFill>
                  <a:srgbClr val="FFC000"/>
                </a:solidFill>
                <a:latin typeface="Century Gothic" panose="020B0502020202020204" pitchFamily="34" charset="0"/>
              </a:rPr>
              <a:t>China</a:t>
            </a:r>
          </a:p>
          <a:p>
            <a:r>
              <a:rPr lang="en-US" sz="2800" dirty="0">
                <a:solidFill>
                  <a:srgbClr val="FFC000"/>
                </a:solidFill>
                <a:latin typeface="Century Gothic" panose="020B0502020202020204" pitchFamily="34" charset="0"/>
              </a:rPr>
              <a:t>Sri Lanka</a:t>
            </a:r>
          </a:p>
          <a:p>
            <a:r>
              <a:rPr lang="en-US" sz="2800" dirty="0">
                <a:solidFill>
                  <a:srgbClr val="FFC000"/>
                </a:solidFill>
                <a:latin typeface="Century Gothic" panose="020B0502020202020204" pitchFamily="34" charset="0"/>
              </a:rPr>
              <a:t>Thailand </a:t>
            </a:r>
          </a:p>
          <a:p>
            <a:r>
              <a:rPr lang="en-US" sz="2800" dirty="0">
                <a:solidFill>
                  <a:srgbClr val="FFC000"/>
                </a:solidFill>
                <a:latin typeface="Century Gothic" panose="020B0502020202020204" pitchFamily="34" charset="0"/>
              </a:rPr>
              <a:t>Cambodia</a:t>
            </a:r>
          </a:p>
          <a:p>
            <a:r>
              <a:rPr lang="en-US" sz="2800" dirty="0">
                <a:solidFill>
                  <a:srgbClr val="FFC000"/>
                </a:solidFill>
                <a:latin typeface="Century Gothic" panose="020B0502020202020204" pitchFamily="34" charset="0"/>
              </a:rPr>
              <a:t>Afghanistan</a:t>
            </a:r>
          </a:p>
          <a:p>
            <a:r>
              <a:rPr lang="en-US" sz="2800" dirty="0">
                <a:solidFill>
                  <a:srgbClr val="FFC000"/>
                </a:solidFill>
                <a:latin typeface="Century Gothic" panose="020B0502020202020204" pitchFamily="34" charset="0"/>
              </a:rPr>
              <a:t>Myanmar</a:t>
            </a:r>
          </a:p>
          <a:p>
            <a:r>
              <a:rPr lang="en-US" sz="2800" dirty="0">
                <a:solidFill>
                  <a:srgbClr val="FFC000"/>
                </a:solidFill>
                <a:latin typeface="Century Gothic" panose="020B0502020202020204" pitchFamily="34" charset="0"/>
              </a:rPr>
              <a:t>Vietnam</a:t>
            </a:r>
          </a:p>
          <a:p>
            <a:r>
              <a:rPr lang="en-US" sz="2800" dirty="0">
                <a:solidFill>
                  <a:srgbClr val="FFC000"/>
                </a:solidFill>
                <a:latin typeface="Century Gothic" panose="020B0502020202020204" pitchFamily="34" charset="0"/>
              </a:rPr>
              <a:t>Korea</a:t>
            </a:r>
          </a:p>
          <a:p>
            <a:r>
              <a:rPr lang="en-US" sz="2800" dirty="0">
                <a:solidFill>
                  <a:srgbClr val="FFC000"/>
                </a:solidFill>
                <a:latin typeface="Century Gothic" panose="020B0502020202020204" pitchFamily="34" charset="0"/>
              </a:rPr>
              <a:t>Japan</a:t>
            </a:r>
          </a:p>
          <a:p>
            <a:r>
              <a:rPr lang="en-US" sz="2800" dirty="0">
                <a:solidFill>
                  <a:srgbClr val="FFC000"/>
                </a:solidFill>
                <a:latin typeface="Century Gothic" panose="020B0502020202020204" pitchFamily="34" charset="0"/>
              </a:rPr>
              <a:t>Mongolia</a:t>
            </a:r>
          </a:p>
          <a:p>
            <a:r>
              <a:rPr lang="en-US" sz="2800" dirty="0">
                <a:solidFill>
                  <a:srgbClr val="FFC000"/>
                </a:solidFill>
                <a:latin typeface="Century Gothic" panose="020B0502020202020204" pitchFamily="34" charset="0"/>
              </a:rPr>
              <a:t>The West…</a:t>
            </a:r>
          </a:p>
          <a:p>
            <a:r>
              <a:rPr lang="en-US" sz="2800" dirty="0">
                <a:solidFill>
                  <a:srgbClr val="FFC000"/>
                </a:solidFill>
                <a:latin typeface="Century Gothic" panose="020B0502020202020204" pitchFamily="34" charset="0"/>
              </a:rPr>
              <a:t>And more….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70548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61E6F55-9727-4742-8B83-8C191EBBE3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7426608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C27A040-6DCF-4E07-A8EC-814B0452A2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74670" y="1122363"/>
            <a:ext cx="7593330" cy="916299"/>
          </a:xfrm>
        </p:spPr>
        <p:txBody>
          <a:bodyPr/>
          <a:lstStyle/>
          <a:p>
            <a:r>
              <a:rPr lang="en-US" dirty="0">
                <a:solidFill>
                  <a:srgbClr val="FFC000"/>
                </a:solidFill>
                <a:latin typeface="Century Gothic" panose="020B0502020202020204" pitchFamily="34" charset="0"/>
                <a:cs typeface="Aharoni" panose="02010803020104030203" pitchFamily="2" charset="-79"/>
              </a:rPr>
              <a:t>Buddhist History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C444F7-817F-4F34-9EDF-25624AE2F6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74670" y="2244726"/>
            <a:ext cx="7593330" cy="916299"/>
          </a:xfrm>
        </p:spPr>
        <p:txBody>
          <a:bodyPr>
            <a:normAutofit fontScale="92500" lnSpcReduction="20000"/>
          </a:bodyPr>
          <a:lstStyle/>
          <a:p>
            <a:endParaRPr lang="en-US" dirty="0">
              <a:solidFill>
                <a:srgbClr val="FFC000"/>
              </a:solidFill>
            </a:endParaRPr>
          </a:p>
          <a:p>
            <a:r>
              <a:rPr lang="en-US" sz="4400" dirty="0">
                <a:solidFill>
                  <a:srgbClr val="FFC000"/>
                </a:solidFill>
                <a:latin typeface="Century Gothic" panose="020B0502020202020204" pitchFamily="34" charset="0"/>
              </a:rPr>
              <a:t>Who was ‘The Buddha’???</a:t>
            </a:r>
          </a:p>
          <a:p>
            <a:endParaRPr lang="en-US" dirty="0">
              <a:solidFill>
                <a:srgbClr val="FFC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BC577E2-CC5B-4BEA-8603-881A9878210A}"/>
              </a:ext>
            </a:extLst>
          </p:cNvPr>
          <p:cNvSpPr txBox="1"/>
          <p:nvPr/>
        </p:nvSpPr>
        <p:spPr>
          <a:xfrm>
            <a:off x="3839169" y="3367089"/>
            <a:ext cx="6828831" cy="2677656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algn="just"/>
            <a:r>
              <a:rPr lang="en-US" sz="2400" dirty="0">
                <a:solidFill>
                  <a:srgbClr val="FFC000"/>
                </a:solidFill>
                <a:latin typeface="Century Gothic" panose="020B0502020202020204" pitchFamily="34" charset="0"/>
              </a:rPr>
              <a:t>The person who became the Buddha was a prince named Siddhartha Gautama of the </a:t>
            </a:r>
            <a:r>
              <a:rPr lang="en-US" sz="2400" dirty="0" err="1">
                <a:solidFill>
                  <a:srgbClr val="FFC000"/>
                </a:solidFill>
                <a:latin typeface="Century Gothic" panose="020B0502020202020204" pitchFamily="34" charset="0"/>
              </a:rPr>
              <a:t>Sakya</a:t>
            </a:r>
            <a:r>
              <a:rPr lang="en-US" sz="2400" dirty="0">
                <a:solidFill>
                  <a:srgbClr val="FFC000"/>
                </a:solidFill>
                <a:latin typeface="Century Gothic" panose="020B0502020202020204" pitchFamily="34" charset="0"/>
              </a:rPr>
              <a:t> Clan of Northern India. He was a man, not a God, Deity or even a prophet…</a:t>
            </a:r>
          </a:p>
          <a:p>
            <a:pPr algn="just"/>
            <a:endParaRPr lang="en-US" sz="2400" dirty="0">
              <a:solidFill>
                <a:srgbClr val="FFC000"/>
              </a:solidFill>
              <a:latin typeface="Century Gothic" panose="020B0502020202020204" pitchFamily="34" charset="0"/>
            </a:endParaRPr>
          </a:p>
          <a:p>
            <a:pPr algn="just"/>
            <a:r>
              <a:rPr lang="en-US" sz="2400" dirty="0">
                <a:solidFill>
                  <a:srgbClr val="FFC000"/>
                </a:solidFill>
                <a:latin typeface="Century Gothic" panose="020B0502020202020204" pitchFamily="34" charset="0"/>
              </a:rPr>
              <a:t>He developed the system of moral living we now call Buddhism.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9580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61E6F55-9727-4742-8B83-8C191EBBE3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7426608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C27A040-6DCF-4E07-A8EC-814B0452A2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74670" y="1122363"/>
            <a:ext cx="7593330" cy="916299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rgbClr val="FFC000"/>
                </a:solidFill>
                <a:latin typeface="Century Gothic" panose="020B0502020202020204" pitchFamily="34" charset="0"/>
                <a:cs typeface="Aharoni" panose="02010803020104030203" pitchFamily="2" charset="-79"/>
              </a:rPr>
              <a:t>Buddhist History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C444F7-817F-4F34-9EDF-25624AE2F6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74670" y="2244727"/>
            <a:ext cx="7593330" cy="562642"/>
          </a:xfrm>
        </p:spPr>
        <p:txBody>
          <a:bodyPr>
            <a:normAutofit/>
          </a:bodyPr>
          <a:lstStyle/>
          <a:p>
            <a:r>
              <a:rPr lang="en-US" sz="3000" dirty="0">
                <a:solidFill>
                  <a:srgbClr val="FFC000"/>
                </a:solidFill>
                <a:latin typeface="Century Gothic" panose="020B0502020202020204" pitchFamily="34" charset="0"/>
              </a:rPr>
              <a:t>Who was ‘The Buddha’???</a:t>
            </a:r>
          </a:p>
          <a:p>
            <a:endParaRPr lang="en-US" dirty="0">
              <a:solidFill>
                <a:srgbClr val="FFC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BC577E2-CC5B-4BEA-8603-881A9878210A}"/>
              </a:ext>
            </a:extLst>
          </p:cNvPr>
          <p:cNvSpPr txBox="1"/>
          <p:nvPr/>
        </p:nvSpPr>
        <p:spPr>
          <a:xfrm>
            <a:off x="3839169" y="2959159"/>
            <a:ext cx="7385091" cy="3046988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algn="just"/>
            <a:r>
              <a:rPr lang="en-US" sz="2400" dirty="0">
                <a:solidFill>
                  <a:srgbClr val="FFC000"/>
                </a:solidFill>
                <a:latin typeface="Century Gothic" panose="020B0502020202020204" pitchFamily="34" charset="0"/>
              </a:rPr>
              <a:t>Siddhartha Gautama’s mother died shortly after he was born.  He was born under a tree.</a:t>
            </a:r>
          </a:p>
          <a:p>
            <a:pPr algn="just"/>
            <a:endParaRPr lang="en-US" sz="2400" dirty="0">
              <a:solidFill>
                <a:srgbClr val="FFC000"/>
              </a:solidFill>
              <a:latin typeface="Century Gothic" panose="020B0502020202020204" pitchFamily="34" charset="0"/>
            </a:endParaRPr>
          </a:p>
          <a:p>
            <a:pPr algn="just"/>
            <a:r>
              <a:rPr lang="en-US" sz="2400" dirty="0">
                <a:solidFill>
                  <a:srgbClr val="FFC000"/>
                </a:solidFill>
                <a:latin typeface="Century Gothic" panose="020B0502020202020204" pitchFamily="34" charset="0"/>
              </a:rPr>
              <a:t>It was prophesized after his birth that he would be a great king or a great teacher (Guru).</a:t>
            </a:r>
          </a:p>
          <a:p>
            <a:pPr algn="just"/>
            <a:endParaRPr lang="en-US" sz="2400" dirty="0">
              <a:solidFill>
                <a:srgbClr val="FFC000"/>
              </a:solidFill>
              <a:latin typeface="Century Gothic" panose="020B0502020202020204" pitchFamily="34" charset="0"/>
            </a:endParaRPr>
          </a:p>
          <a:p>
            <a:pPr algn="just"/>
            <a:r>
              <a:rPr lang="en-US" sz="2400" dirty="0">
                <a:solidFill>
                  <a:srgbClr val="FFC000"/>
                </a:solidFill>
                <a:latin typeface="Century Gothic" panose="020B0502020202020204" pitchFamily="34" charset="0"/>
              </a:rPr>
              <a:t>His father tried to prevent him from becoming a mere Guru…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8636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61E6F55-9727-4742-8B83-8C191EBBE3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958"/>
            <a:ext cx="12192000" cy="7426608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C27A040-6DCF-4E07-A8EC-814B0452A2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74670" y="1122363"/>
            <a:ext cx="7593330" cy="916299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rgbClr val="FFC000"/>
                </a:solidFill>
                <a:latin typeface="Century Gothic" panose="020B0502020202020204" pitchFamily="34" charset="0"/>
                <a:cs typeface="Aharoni" panose="02010803020104030203" pitchFamily="2" charset="-79"/>
              </a:rPr>
              <a:t>Buddhist History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C444F7-817F-4F34-9EDF-25624AE2F6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74670" y="2244727"/>
            <a:ext cx="7593330" cy="546600"/>
          </a:xfrm>
        </p:spPr>
        <p:txBody>
          <a:bodyPr>
            <a:normAutofit/>
          </a:bodyPr>
          <a:lstStyle/>
          <a:p>
            <a:r>
              <a:rPr lang="en-US" sz="3000" dirty="0">
                <a:solidFill>
                  <a:srgbClr val="FFC000"/>
                </a:solidFill>
                <a:latin typeface="Century Gothic" panose="020B0502020202020204" pitchFamily="34" charset="0"/>
              </a:rPr>
              <a:t>When did he become the Buddha?</a:t>
            </a:r>
          </a:p>
          <a:p>
            <a:endParaRPr lang="en-US" dirty="0">
              <a:solidFill>
                <a:srgbClr val="FFC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BC577E2-CC5B-4BEA-8603-881A9878210A}"/>
              </a:ext>
            </a:extLst>
          </p:cNvPr>
          <p:cNvSpPr txBox="1"/>
          <p:nvPr/>
        </p:nvSpPr>
        <p:spPr>
          <a:xfrm>
            <a:off x="4202430" y="2856287"/>
            <a:ext cx="5337810" cy="3046988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algn="just"/>
            <a:r>
              <a:rPr lang="en-US" sz="2400" dirty="0">
                <a:solidFill>
                  <a:srgbClr val="FFC000"/>
                </a:solidFill>
                <a:latin typeface="Century Gothic" panose="020B0502020202020204" pitchFamily="34" charset="0"/>
              </a:rPr>
              <a:t>He was a very thoughtful and compassionate child.  </a:t>
            </a:r>
          </a:p>
          <a:p>
            <a:pPr algn="just"/>
            <a:endParaRPr lang="en-US" sz="2400" dirty="0">
              <a:solidFill>
                <a:srgbClr val="FFC000"/>
              </a:solidFill>
              <a:latin typeface="Century Gothic" panose="020B0502020202020204" pitchFamily="34" charset="0"/>
            </a:endParaRPr>
          </a:p>
          <a:p>
            <a:pPr algn="just"/>
            <a:r>
              <a:rPr lang="en-US" sz="2400" dirty="0">
                <a:solidFill>
                  <a:srgbClr val="FFC000"/>
                </a:solidFill>
                <a:latin typeface="Century Gothic" panose="020B0502020202020204" pitchFamily="34" charset="0"/>
              </a:rPr>
              <a:t>He was given every luxury so he would stay and be a great king..</a:t>
            </a:r>
          </a:p>
          <a:p>
            <a:pPr algn="just"/>
            <a:endParaRPr lang="en-US" sz="2400" dirty="0">
              <a:solidFill>
                <a:srgbClr val="FFC000"/>
              </a:solidFill>
              <a:latin typeface="Century Gothic" panose="020B0502020202020204" pitchFamily="34" charset="0"/>
            </a:endParaRPr>
          </a:p>
          <a:p>
            <a:pPr algn="just"/>
            <a:r>
              <a:rPr lang="en-US" sz="2400" dirty="0">
                <a:solidFill>
                  <a:srgbClr val="FFC000"/>
                </a:solidFill>
                <a:latin typeface="Century Gothic" panose="020B0502020202020204" pitchFamily="34" charset="0"/>
              </a:rPr>
              <a:t>Then, he went out with his chariot driver </a:t>
            </a:r>
            <a:r>
              <a:rPr lang="en-US" sz="2400" dirty="0" err="1">
                <a:solidFill>
                  <a:srgbClr val="FFC000"/>
                </a:solidFill>
                <a:latin typeface="Century Gothic" panose="020B0502020202020204" pitchFamily="34" charset="0"/>
              </a:rPr>
              <a:t>Channa</a:t>
            </a:r>
            <a:r>
              <a:rPr lang="en-US" sz="2400" dirty="0">
                <a:solidFill>
                  <a:srgbClr val="FFC000"/>
                </a:solidFill>
                <a:latin typeface="Century Gothic" panose="020B0502020202020204" pitchFamily="34" charset="0"/>
              </a:rPr>
              <a:t>.... </a:t>
            </a:r>
          </a:p>
        </p:txBody>
      </p:sp>
    </p:spTree>
    <p:extLst>
      <p:ext uri="{BB962C8B-B14F-4D97-AF65-F5344CB8AC3E}">
        <p14:creationId xmlns:p14="http://schemas.microsoft.com/office/powerpoint/2010/main" val="9841858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61E6F55-9727-4742-8B83-8C191EBBE3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7426608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C27A040-6DCF-4E07-A8EC-814B0452A2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74670" y="1122363"/>
            <a:ext cx="7593330" cy="916299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rgbClr val="FFC000"/>
                </a:solidFill>
                <a:latin typeface="Century Gothic" panose="020B0502020202020204" pitchFamily="34" charset="0"/>
                <a:cs typeface="Aharoni" panose="02010803020104030203" pitchFamily="2" charset="-79"/>
              </a:rPr>
              <a:t>Buddhist History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C444F7-817F-4F34-9EDF-25624AE2F6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74670" y="2244726"/>
            <a:ext cx="7593330" cy="916299"/>
          </a:xfrm>
        </p:spPr>
        <p:txBody>
          <a:bodyPr>
            <a:normAutofit lnSpcReduction="10000"/>
          </a:bodyPr>
          <a:lstStyle/>
          <a:p>
            <a:endParaRPr lang="en-US" dirty="0">
              <a:solidFill>
                <a:srgbClr val="FFC000"/>
              </a:solidFill>
            </a:endParaRPr>
          </a:p>
          <a:p>
            <a:r>
              <a:rPr lang="en-US" sz="3000" dirty="0">
                <a:solidFill>
                  <a:srgbClr val="FFC000"/>
                </a:solidFill>
                <a:latin typeface="Century Gothic" panose="020B0502020202020204" pitchFamily="34" charset="0"/>
              </a:rPr>
              <a:t>Who was ‘The Buddha’???</a:t>
            </a:r>
          </a:p>
          <a:p>
            <a:endParaRPr lang="en-US" dirty="0">
              <a:solidFill>
                <a:srgbClr val="FFC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BC577E2-CC5B-4BEA-8603-881A9878210A}"/>
              </a:ext>
            </a:extLst>
          </p:cNvPr>
          <p:cNvSpPr txBox="1"/>
          <p:nvPr/>
        </p:nvSpPr>
        <p:spPr>
          <a:xfrm>
            <a:off x="3839169" y="3367089"/>
            <a:ext cx="6828831" cy="2677656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algn="just"/>
            <a:r>
              <a:rPr lang="en-US" sz="2400" dirty="0">
                <a:solidFill>
                  <a:srgbClr val="FFC000"/>
                </a:solidFill>
                <a:latin typeface="Century Gothic" panose="020B0502020202020204" pitchFamily="34" charset="0"/>
              </a:rPr>
              <a:t>On his excursions with </a:t>
            </a:r>
            <a:r>
              <a:rPr lang="en-US" sz="2400" dirty="0" err="1">
                <a:solidFill>
                  <a:srgbClr val="FFC000"/>
                </a:solidFill>
                <a:latin typeface="Century Gothic" panose="020B0502020202020204" pitchFamily="34" charset="0"/>
              </a:rPr>
              <a:t>Channa</a:t>
            </a:r>
            <a:r>
              <a:rPr lang="en-US" sz="2400" dirty="0">
                <a:solidFill>
                  <a:srgbClr val="FFC000"/>
                </a:solidFill>
                <a:latin typeface="Century Gothic" panose="020B0502020202020204" pitchFamily="34" charset="0"/>
              </a:rPr>
              <a:t>, he saw four things that made him think…</a:t>
            </a:r>
          </a:p>
          <a:p>
            <a:pPr algn="just"/>
            <a:endParaRPr lang="en-US" sz="2400" dirty="0">
              <a:solidFill>
                <a:srgbClr val="FFC000"/>
              </a:solidFill>
              <a:latin typeface="Century Gothic" panose="020B0502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FC000"/>
                </a:solidFill>
                <a:latin typeface="Century Gothic" panose="020B0502020202020204" pitchFamily="34" charset="0"/>
              </a:rPr>
              <a:t>A sick person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FC000"/>
                </a:solidFill>
                <a:latin typeface="Century Gothic" panose="020B0502020202020204" pitchFamily="34" charset="0"/>
              </a:rPr>
              <a:t>An old person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FC000"/>
                </a:solidFill>
                <a:latin typeface="Century Gothic" panose="020B0502020202020204" pitchFamily="34" charset="0"/>
              </a:rPr>
              <a:t>A dead person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FC000"/>
                </a:solidFill>
                <a:latin typeface="Century Gothic" panose="020B0502020202020204" pitchFamily="34" charset="0"/>
              </a:rPr>
              <a:t>An acetic  </a:t>
            </a:r>
          </a:p>
        </p:txBody>
      </p:sp>
    </p:spTree>
    <p:extLst>
      <p:ext uri="{BB962C8B-B14F-4D97-AF65-F5344CB8AC3E}">
        <p14:creationId xmlns:p14="http://schemas.microsoft.com/office/powerpoint/2010/main" val="11769846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61E6F55-9727-4742-8B83-8C191EBBE3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7426608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C27A040-6DCF-4E07-A8EC-814B0452A2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74670" y="1122363"/>
            <a:ext cx="7593330" cy="916299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rgbClr val="FFC000"/>
                </a:solidFill>
                <a:latin typeface="Century Gothic" panose="020B0502020202020204" pitchFamily="34" charset="0"/>
                <a:cs typeface="Aharoni" panose="02010803020104030203" pitchFamily="2" charset="-79"/>
              </a:rPr>
              <a:t>Buddhist History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C444F7-817F-4F34-9EDF-25624AE2F6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74670" y="2244727"/>
            <a:ext cx="7593330" cy="479164"/>
          </a:xfrm>
        </p:spPr>
        <p:txBody>
          <a:bodyPr>
            <a:normAutofit lnSpcReduction="10000"/>
          </a:bodyPr>
          <a:lstStyle/>
          <a:p>
            <a:r>
              <a:rPr lang="en-US" sz="3000" dirty="0">
                <a:solidFill>
                  <a:srgbClr val="FFC000"/>
                </a:solidFill>
                <a:latin typeface="Century Gothic" panose="020B0502020202020204" pitchFamily="34" charset="0"/>
              </a:rPr>
              <a:t>Who was ‘The Buddha’???</a:t>
            </a:r>
          </a:p>
          <a:p>
            <a:endParaRPr lang="en-US" dirty="0">
              <a:solidFill>
                <a:srgbClr val="FFC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BC577E2-CC5B-4BEA-8603-881A9878210A}"/>
              </a:ext>
            </a:extLst>
          </p:cNvPr>
          <p:cNvSpPr txBox="1"/>
          <p:nvPr/>
        </p:nvSpPr>
        <p:spPr>
          <a:xfrm>
            <a:off x="3839169" y="2800091"/>
            <a:ext cx="7593330" cy="3785652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algn="just"/>
            <a:r>
              <a:rPr lang="en-US" sz="2400" dirty="0">
                <a:solidFill>
                  <a:srgbClr val="FFC000"/>
                </a:solidFill>
                <a:latin typeface="Century Gothic" panose="020B0502020202020204" pitchFamily="34" charset="0"/>
              </a:rPr>
              <a:t>He later renounced his life of luxury for one of reflection…</a:t>
            </a:r>
          </a:p>
          <a:p>
            <a:pPr algn="just"/>
            <a:endParaRPr lang="en-US" sz="2400" dirty="0">
              <a:solidFill>
                <a:srgbClr val="FFC000"/>
              </a:solidFill>
              <a:latin typeface="Century Gothic" panose="020B0502020202020204" pitchFamily="34" charset="0"/>
            </a:endParaRPr>
          </a:p>
          <a:p>
            <a:pPr algn="just"/>
            <a:r>
              <a:rPr lang="en-US" sz="2400" dirty="0">
                <a:solidFill>
                  <a:srgbClr val="FFC000"/>
                </a:solidFill>
                <a:latin typeface="Century Gothic" panose="020B0502020202020204" pitchFamily="34" charset="0"/>
              </a:rPr>
              <a:t>He studied many forms of liberation from the suffering he saw…</a:t>
            </a:r>
          </a:p>
          <a:p>
            <a:pPr algn="just"/>
            <a:endParaRPr lang="en-US" sz="2400" dirty="0">
              <a:solidFill>
                <a:srgbClr val="FFC000"/>
              </a:solidFill>
              <a:latin typeface="Century Gothic" panose="020B0502020202020204" pitchFamily="34" charset="0"/>
            </a:endParaRPr>
          </a:p>
          <a:p>
            <a:pPr algn="just"/>
            <a:r>
              <a:rPr lang="en-US" sz="2400" dirty="0">
                <a:solidFill>
                  <a:srgbClr val="FFC000"/>
                </a:solidFill>
                <a:latin typeface="Century Gothic" panose="020B0502020202020204" pitchFamily="34" charset="0"/>
              </a:rPr>
              <a:t>At the age of 35 while sitting under a tree he attained ‘Enlightenment’ becoming “The Awakened One” : </a:t>
            </a:r>
          </a:p>
          <a:p>
            <a:pPr algn="just"/>
            <a:r>
              <a:rPr lang="en-US" sz="2400" dirty="0">
                <a:solidFill>
                  <a:srgbClr val="FFC000"/>
                </a:solidFill>
                <a:latin typeface="Century Gothic" panose="020B0502020202020204" pitchFamily="34" charset="0"/>
              </a:rPr>
              <a:t>THE BUDDHA …</a:t>
            </a:r>
          </a:p>
        </p:txBody>
      </p:sp>
    </p:spTree>
    <p:extLst>
      <p:ext uri="{BB962C8B-B14F-4D97-AF65-F5344CB8AC3E}">
        <p14:creationId xmlns:p14="http://schemas.microsoft.com/office/powerpoint/2010/main" val="12351939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61E6F55-9727-4742-8B83-8C191EBBE3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7426608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C27A040-6DCF-4E07-A8EC-814B0452A2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74670" y="1122363"/>
            <a:ext cx="7593330" cy="916299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rgbClr val="FFC000"/>
                </a:solidFill>
                <a:latin typeface="Century Gothic" panose="020B0502020202020204" pitchFamily="34" charset="0"/>
                <a:cs typeface="Aharoni" panose="02010803020104030203" pitchFamily="2" charset="-79"/>
              </a:rPr>
              <a:t>Buddhist History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C444F7-817F-4F34-9EDF-25624AE2F6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74670" y="2244727"/>
            <a:ext cx="7593330" cy="479164"/>
          </a:xfrm>
        </p:spPr>
        <p:txBody>
          <a:bodyPr>
            <a:normAutofit lnSpcReduction="10000"/>
          </a:bodyPr>
          <a:lstStyle/>
          <a:p>
            <a:r>
              <a:rPr lang="en-US" sz="3000" dirty="0">
                <a:solidFill>
                  <a:srgbClr val="FFC000"/>
                </a:solidFill>
                <a:latin typeface="Century Gothic" panose="020B0502020202020204" pitchFamily="34" charset="0"/>
              </a:rPr>
              <a:t>Who was ‘The Buddha’???</a:t>
            </a:r>
          </a:p>
          <a:p>
            <a:endParaRPr lang="en-US" dirty="0">
              <a:solidFill>
                <a:srgbClr val="FFC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BC577E2-CC5B-4BEA-8603-881A9878210A}"/>
              </a:ext>
            </a:extLst>
          </p:cNvPr>
          <p:cNvSpPr txBox="1"/>
          <p:nvPr/>
        </p:nvSpPr>
        <p:spPr>
          <a:xfrm>
            <a:off x="3736299" y="2929956"/>
            <a:ext cx="6828831" cy="3477875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algn="just"/>
            <a:r>
              <a:rPr lang="en-US" sz="2000" dirty="0">
                <a:solidFill>
                  <a:srgbClr val="FFC000"/>
                </a:solidFill>
                <a:latin typeface="Century Gothic" panose="020B0502020202020204" pitchFamily="34" charset="0"/>
              </a:rPr>
              <a:t>Once a young Brahmin came to the Buddha and asked…</a:t>
            </a:r>
          </a:p>
          <a:p>
            <a:pPr algn="just"/>
            <a:r>
              <a:rPr lang="en-US" sz="2000" dirty="0">
                <a:solidFill>
                  <a:srgbClr val="FFC000"/>
                </a:solidFill>
                <a:latin typeface="Century Gothic" panose="020B0502020202020204" pitchFamily="34" charset="0"/>
              </a:rPr>
              <a:t>“Are you a god?”</a:t>
            </a:r>
          </a:p>
          <a:p>
            <a:pPr algn="just"/>
            <a:r>
              <a:rPr lang="en-US" sz="2000" dirty="0">
                <a:solidFill>
                  <a:srgbClr val="FFC000"/>
                </a:solidFill>
                <a:latin typeface="Century Gothic" panose="020B0502020202020204" pitchFamily="34" charset="0"/>
              </a:rPr>
              <a:t>His answer was … “no”</a:t>
            </a:r>
          </a:p>
          <a:p>
            <a:pPr algn="just"/>
            <a:r>
              <a:rPr lang="en-US" sz="2000" dirty="0">
                <a:solidFill>
                  <a:srgbClr val="FFC000"/>
                </a:solidFill>
                <a:latin typeface="Century Gothic" panose="020B0502020202020204" pitchFamily="34" charset="0"/>
              </a:rPr>
              <a:t>“Are you a demon?”</a:t>
            </a:r>
          </a:p>
          <a:p>
            <a:pPr algn="just"/>
            <a:r>
              <a:rPr lang="en-US" sz="2000" dirty="0">
                <a:solidFill>
                  <a:srgbClr val="FFC000"/>
                </a:solidFill>
                <a:latin typeface="Century Gothic" panose="020B0502020202020204" pitchFamily="34" charset="0"/>
              </a:rPr>
              <a:t>His answer was … “no”</a:t>
            </a:r>
          </a:p>
          <a:p>
            <a:pPr algn="just"/>
            <a:r>
              <a:rPr lang="en-US" sz="2000" dirty="0">
                <a:solidFill>
                  <a:srgbClr val="FFC000"/>
                </a:solidFill>
                <a:latin typeface="Century Gothic" panose="020B0502020202020204" pitchFamily="34" charset="0"/>
              </a:rPr>
              <a:t>“Are you a man?”</a:t>
            </a:r>
          </a:p>
          <a:p>
            <a:pPr algn="just"/>
            <a:r>
              <a:rPr lang="en-US" sz="2000" dirty="0">
                <a:solidFill>
                  <a:srgbClr val="FFC000"/>
                </a:solidFill>
                <a:latin typeface="Century Gothic" panose="020B0502020202020204" pitchFamily="34" charset="0"/>
              </a:rPr>
              <a:t>His answer was … “no”</a:t>
            </a:r>
          </a:p>
          <a:p>
            <a:pPr algn="just"/>
            <a:r>
              <a:rPr lang="en-US" sz="2000" dirty="0">
                <a:solidFill>
                  <a:srgbClr val="FFC000"/>
                </a:solidFill>
                <a:latin typeface="Century Gothic" panose="020B0502020202020204" pitchFamily="34" charset="0"/>
              </a:rPr>
              <a:t>“Not a god, not a demon, not a man, WHAT ARE YOU?”</a:t>
            </a:r>
          </a:p>
          <a:p>
            <a:pPr algn="just"/>
            <a:r>
              <a:rPr lang="en-US" sz="2000" dirty="0">
                <a:solidFill>
                  <a:srgbClr val="FFC000"/>
                </a:solidFill>
                <a:latin typeface="Century Gothic" panose="020B0502020202020204" pitchFamily="34" charset="0"/>
              </a:rPr>
              <a:t>His answer was … “I am ‘</a:t>
            </a:r>
            <a:r>
              <a:rPr lang="en-US" sz="2000" dirty="0" err="1">
                <a:solidFill>
                  <a:srgbClr val="FFC000"/>
                </a:solidFill>
                <a:latin typeface="Century Gothic" panose="020B0502020202020204" pitchFamily="34" charset="0"/>
              </a:rPr>
              <a:t>Budha</a:t>
            </a:r>
            <a:r>
              <a:rPr lang="en-US" sz="2000" dirty="0">
                <a:solidFill>
                  <a:srgbClr val="FFC000"/>
                </a:solidFill>
                <a:latin typeface="Century Gothic" panose="020B0502020202020204" pitchFamily="34" charset="0"/>
              </a:rPr>
              <a:t>” (I am AWAKE)</a:t>
            </a:r>
          </a:p>
        </p:txBody>
      </p:sp>
    </p:spTree>
    <p:extLst>
      <p:ext uri="{BB962C8B-B14F-4D97-AF65-F5344CB8AC3E}">
        <p14:creationId xmlns:p14="http://schemas.microsoft.com/office/powerpoint/2010/main" val="11967056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</TotalTime>
  <Words>957</Words>
  <Application>Microsoft Office PowerPoint</Application>
  <PresentationFormat>Widescreen</PresentationFormat>
  <Paragraphs>181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Aharoni</vt:lpstr>
      <vt:lpstr>Arial</vt:lpstr>
      <vt:lpstr>Calibri</vt:lpstr>
      <vt:lpstr>Calibri Light</vt:lpstr>
      <vt:lpstr>Century Gothic</vt:lpstr>
      <vt:lpstr>Office Theme</vt:lpstr>
      <vt:lpstr>Buddhism </vt:lpstr>
      <vt:lpstr>History of Buddhism </vt:lpstr>
      <vt:lpstr>Buddhist History </vt:lpstr>
      <vt:lpstr>Buddhist History </vt:lpstr>
      <vt:lpstr>Buddhist History </vt:lpstr>
      <vt:lpstr>Buddhist History </vt:lpstr>
      <vt:lpstr>Buddhist History </vt:lpstr>
      <vt:lpstr>Buddhist History </vt:lpstr>
      <vt:lpstr>Buddhist History </vt:lpstr>
      <vt:lpstr>Buddhist History </vt:lpstr>
      <vt:lpstr>Buddhist Teachings </vt:lpstr>
      <vt:lpstr>Buddhist Teachings </vt:lpstr>
      <vt:lpstr>Buddhist Teachings </vt:lpstr>
      <vt:lpstr>Buddhist Teachings </vt:lpstr>
      <vt:lpstr>Buddhist Teachings </vt:lpstr>
      <vt:lpstr>Buddhist Teachings </vt:lpstr>
      <vt:lpstr>Buddhist Teachings </vt:lpstr>
      <vt:lpstr>Buddhist Development </vt:lpstr>
      <vt:lpstr>Buddhist Development </vt:lpstr>
      <vt:lpstr>Buddhism today…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Buddhism</dc:title>
  <dc:creator>Sean Thompson</dc:creator>
  <cp:lastModifiedBy>Sean Thompson</cp:lastModifiedBy>
  <cp:revision>27</cp:revision>
  <dcterms:created xsi:type="dcterms:W3CDTF">2018-04-19T22:33:54Z</dcterms:created>
  <dcterms:modified xsi:type="dcterms:W3CDTF">2018-04-23T01:21:17Z</dcterms:modified>
</cp:coreProperties>
</file>