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4/22/2020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4/22/2020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6999" y="812910"/>
            <a:ext cx="6253317" cy="3686015"/>
          </a:xfrm>
        </p:spPr>
        <p:txBody>
          <a:bodyPr>
            <a:normAutofit fontScale="90000"/>
          </a:bodyPr>
          <a:lstStyle/>
          <a:p>
            <a:r>
              <a:rPr lang="en-US" sz="8000" dirty="0"/>
              <a:t>5 Point </a:t>
            </a:r>
            <a:br>
              <a:rPr lang="en-US" sz="8000" dirty="0"/>
            </a:br>
            <a:r>
              <a:rPr lang="en-US" sz="8000" dirty="0"/>
              <a:t>“New Normal” Readiness Checklist</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974048B6-D5E2-4DB1-A038-F71CEAB42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122" y="4567688"/>
            <a:ext cx="2305877" cy="2305877"/>
          </a:xfrm>
          <a:prstGeom prst="rect">
            <a:avLst/>
          </a:prstGeom>
        </p:spPr>
      </p:pic>
      <p:pic>
        <p:nvPicPr>
          <p:cNvPr id="12" name="Picture 11" descr="A person in a black shirt&#10;&#10;Description automatically generated">
            <a:extLst>
              <a:ext uri="{FF2B5EF4-FFF2-40B4-BE49-F238E27FC236}">
                <a16:creationId xmlns:a16="http://schemas.microsoft.com/office/drawing/2014/main" id="{937DF165-C2F5-495E-AABB-37214D3A5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64"/>
            <a:ext cx="4635314"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Autofit/>
          </a:bodyPr>
          <a:lstStyle/>
          <a:p>
            <a:pPr lvl="0"/>
            <a:r>
              <a:rPr lang="en-US" sz="3600" i="1" dirty="0">
                <a:solidFill>
                  <a:srgbClr val="FFFFFF"/>
                </a:solidFill>
              </a:rPr>
              <a:t>Given the historical challenges the world and US economy is facing we are sharing our 5 Point Checklist for your brand and business. </a:t>
            </a:r>
            <a:br>
              <a:rPr lang="en-US" sz="3600" i="1" dirty="0">
                <a:solidFill>
                  <a:srgbClr val="FFFFFF"/>
                </a:solidFill>
              </a:rPr>
            </a:br>
            <a:br>
              <a:rPr lang="en-US" sz="3600" i="1" dirty="0">
                <a:solidFill>
                  <a:srgbClr val="FFFFFF"/>
                </a:solidFill>
              </a:rPr>
            </a:br>
            <a:r>
              <a:rPr lang="en-US" sz="3600" i="1" dirty="0">
                <a:solidFill>
                  <a:srgbClr val="FFFFFF"/>
                </a:solidFill>
              </a:rPr>
              <a:t>This checklist is a series of 5 questions designed to be simple and quick to implement which can be scaled no matter the size of your company.</a:t>
            </a: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66783" y="1038976"/>
            <a:ext cx="10058400" cy="3892168"/>
          </a:xfrm>
        </p:spPr>
        <p:txBody>
          <a:bodyPr anchor="ctr">
            <a:noAutofit/>
          </a:bodyPr>
          <a:lstStyle/>
          <a:p>
            <a:pPr lvl="0"/>
            <a:r>
              <a:rPr lang="en-US" sz="3600" i="1" dirty="0">
                <a:solidFill>
                  <a:srgbClr val="FFFFFF"/>
                </a:solidFill>
              </a:rPr>
              <a:t>Question 1</a:t>
            </a:r>
            <a:br>
              <a:rPr lang="en-US" sz="3600" i="1" dirty="0">
                <a:solidFill>
                  <a:srgbClr val="FFFFFF"/>
                </a:solidFill>
              </a:rPr>
            </a:br>
            <a:r>
              <a:rPr lang="en-US" sz="3600" i="1" dirty="0">
                <a:solidFill>
                  <a:srgbClr val="FFFFFF"/>
                </a:solidFill>
              </a:rPr>
              <a:t>Can you communicate with the consumers while they are indoors? </a:t>
            </a:r>
            <a:br>
              <a:rPr lang="en-US" sz="3600" i="1" dirty="0">
                <a:solidFill>
                  <a:srgbClr val="FFFFFF"/>
                </a:solidFill>
              </a:rPr>
            </a:br>
            <a:br>
              <a:rPr lang="en-US" sz="3600" i="1" dirty="0">
                <a:solidFill>
                  <a:srgbClr val="FFFFFF"/>
                </a:solidFill>
              </a:rPr>
            </a:br>
            <a:r>
              <a:rPr lang="en-US" sz="3600" i="1" dirty="0">
                <a:solidFill>
                  <a:srgbClr val="FFFFFF"/>
                </a:solidFill>
              </a:rPr>
              <a:t>Billboards, out of home advertising, and radio are out for the most part. </a:t>
            </a:r>
            <a:br>
              <a:rPr lang="en-US" sz="3600" i="1" dirty="0">
                <a:solidFill>
                  <a:srgbClr val="FFFFFF"/>
                </a:solidFill>
              </a:rPr>
            </a:br>
            <a:br>
              <a:rPr lang="en-US" sz="3600" i="1" dirty="0">
                <a:solidFill>
                  <a:srgbClr val="FFFFFF"/>
                </a:solidFill>
              </a:rPr>
            </a:br>
            <a:r>
              <a:rPr lang="en-US" sz="3600" i="1" dirty="0">
                <a:solidFill>
                  <a:srgbClr val="FFFFFF"/>
                </a:solidFill>
              </a:rPr>
              <a:t>Your media plan needs to reach consumers on digital and TV.</a:t>
            </a: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376562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66783" y="1038976"/>
            <a:ext cx="10058400" cy="3892168"/>
          </a:xfrm>
        </p:spPr>
        <p:txBody>
          <a:bodyPr anchor="ctr">
            <a:noAutofit/>
          </a:bodyPr>
          <a:lstStyle/>
          <a:p>
            <a:pPr lvl="0"/>
            <a:r>
              <a:rPr lang="en-US" sz="3600" i="1" dirty="0">
                <a:solidFill>
                  <a:srgbClr val="FFFFFF"/>
                </a:solidFill>
              </a:rPr>
              <a:t>Question 2</a:t>
            </a:r>
            <a:br>
              <a:rPr lang="en-US" sz="3600" i="1" dirty="0">
                <a:solidFill>
                  <a:srgbClr val="FFFFFF"/>
                </a:solidFill>
              </a:rPr>
            </a:br>
            <a:br>
              <a:rPr lang="en-US" sz="3600" i="1" dirty="0">
                <a:solidFill>
                  <a:srgbClr val="FFFFFF"/>
                </a:solidFill>
              </a:rPr>
            </a:br>
            <a:r>
              <a:rPr lang="en-US" sz="3600" i="1" dirty="0">
                <a:solidFill>
                  <a:srgbClr val="FFFFFF"/>
                </a:solidFill>
              </a:rPr>
              <a:t>Can consumers transact with you right from where they are? </a:t>
            </a:r>
            <a:br>
              <a:rPr lang="en-US" sz="3600" i="1" dirty="0">
                <a:solidFill>
                  <a:srgbClr val="FFFFFF"/>
                </a:solidFill>
              </a:rPr>
            </a:br>
            <a:br>
              <a:rPr lang="en-US" sz="3600" i="1" dirty="0">
                <a:solidFill>
                  <a:srgbClr val="FFFFFF"/>
                </a:solidFill>
              </a:rPr>
            </a:br>
            <a:r>
              <a:rPr lang="en-US" sz="3600" i="1" dirty="0">
                <a:solidFill>
                  <a:srgbClr val="FFFFFF"/>
                </a:solidFill>
              </a:rPr>
              <a:t>Accelerate your e-commerce platform launch, if you haven’t already.</a:t>
            </a:r>
            <a:br>
              <a:rPr lang="en-US" sz="3600" i="1" dirty="0">
                <a:solidFill>
                  <a:srgbClr val="FFFFFF"/>
                </a:solidFill>
              </a:rPr>
            </a:b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374585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66783" y="1038976"/>
            <a:ext cx="10058400" cy="3892168"/>
          </a:xfrm>
        </p:spPr>
        <p:txBody>
          <a:bodyPr anchor="ctr">
            <a:noAutofit/>
          </a:bodyPr>
          <a:lstStyle/>
          <a:p>
            <a:pPr lvl="0"/>
            <a:r>
              <a:rPr lang="en-US" sz="3600" i="1" dirty="0">
                <a:solidFill>
                  <a:srgbClr val="FFFFFF"/>
                </a:solidFill>
              </a:rPr>
              <a:t>Question 3</a:t>
            </a:r>
            <a:br>
              <a:rPr lang="en-US" sz="3600" i="1" dirty="0">
                <a:solidFill>
                  <a:srgbClr val="FFFFFF"/>
                </a:solidFill>
              </a:rPr>
            </a:br>
            <a:br>
              <a:rPr lang="en-US" sz="3600" i="1" dirty="0">
                <a:solidFill>
                  <a:srgbClr val="FFFFFF"/>
                </a:solidFill>
              </a:rPr>
            </a:br>
            <a:r>
              <a:rPr lang="en-US" sz="3600" i="1" dirty="0">
                <a:solidFill>
                  <a:srgbClr val="FFFFFF"/>
                </a:solidFill>
              </a:rPr>
              <a:t>Can your sales folks interact with consumers digitally? </a:t>
            </a:r>
            <a:br>
              <a:rPr lang="en-US" sz="3600" i="1" dirty="0">
                <a:solidFill>
                  <a:srgbClr val="FFFFFF"/>
                </a:solidFill>
              </a:rPr>
            </a:br>
            <a:br>
              <a:rPr lang="en-US" sz="3600" i="1" dirty="0">
                <a:solidFill>
                  <a:srgbClr val="FFFFFF"/>
                </a:solidFill>
              </a:rPr>
            </a:br>
            <a:r>
              <a:rPr lang="en-US" sz="3600" i="1" dirty="0">
                <a:solidFill>
                  <a:srgbClr val="FFFFFF"/>
                </a:solidFill>
              </a:rPr>
              <a:t>Deploy a robust CRM system.</a:t>
            </a: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383969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66783" y="1482916"/>
            <a:ext cx="10058400" cy="3892168"/>
          </a:xfrm>
        </p:spPr>
        <p:txBody>
          <a:bodyPr anchor="ctr">
            <a:noAutofit/>
          </a:bodyPr>
          <a:lstStyle/>
          <a:p>
            <a:pPr lvl="0"/>
            <a:r>
              <a:rPr lang="en-US" sz="3600" i="1" dirty="0">
                <a:solidFill>
                  <a:srgbClr val="FFFFFF"/>
                </a:solidFill>
              </a:rPr>
              <a:t>Question 4</a:t>
            </a:r>
            <a:br>
              <a:rPr lang="en-US" sz="3600" i="1" dirty="0">
                <a:solidFill>
                  <a:srgbClr val="FFFFFF"/>
                </a:solidFill>
              </a:rPr>
            </a:br>
            <a:br>
              <a:rPr lang="en-US" sz="3600" i="1" dirty="0">
                <a:solidFill>
                  <a:srgbClr val="FFFFFF"/>
                </a:solidFill>
              </a:rPr>
            </a:br>
            <a:r>
              <a:rPr lang="en-US" sz="3600" i="1" dirty="0">
                <a:solidFill>
                  <a:srgbClr val="FFFFFF"/>
                </a:solidFill>
              </a:rPr>
              <a:t>Can you nurture your leads digitally because you cannot “counsel” them face to face?</a:t>
            </a:r>
            <a:br>
              <a:rPr lang="en-US" sz="3600" i="1" dirty="0">
                <a:solidFill>
                  <a:srgbClr val="FFFFFF"/>
                </a:solidFill>
              </a:rPr>
            </a:br>
            <a:br>
              <a:rPr lang="en-US" sz="3600" i="1" dirty="0">
                <a:solidFill>
                  <a:srgbClr val="FFFFFF"/>
                </a:solidFill>
              </a:rPr>
            </a:br>
            <a:r>
              <a:rPr lang="en-US" sz="3600" i="1" dirty="0">
                <a:solidFill>
                  <a:srgbClr val="FFFFFF"/>
                </a:solidFill>
              </a:rPr>
              <a:t>Deploy automation systems.</a:t>
            </a: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233831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0051" y="1904572"/>
            <a:ext cx="10058400" cy="3892168"/>
          </a:xfrm>
        </p:spPr>
        <p:txBody>
          <a:bodyPr anchor="ctr">
            <a:noAutofit/>
          </a:bodyPr>
          <a:lstStyle/>
          <a:p>
            <a:pPr lvl="0"/>
            <a:r>
              <a:rPr lang="en-US" sz="3600" i="1" dirty="0">
                <a:solidFill>
                  <a:srgbClr val="FFFFFF"/>
                </a:solidFill>
              </a:rPr>
              <a:t>Question 5</a:t>
            </a:r>
            <a:br>
              <a:rPr lang="en-US" sz="3600" i="1" dirty="0">
                <a:solidFill>
                  <a:srgbClr val="FFFFFF"/>
                </a:solidFill>
              </a:rPr>
            </a:br>
            <a:br>
              <a:rPr lang="en-US" sz="3600" i="1" dirty="0">
                <a:solidFill>
                  <a:srgbClr val="FFFFFF"/>
                </a:solidFill>
              </a:rPr>
            </a:br>
            <a:r>
              <a:rPr lang="en-US" sz="3600" i="1" dirty="0">
                <a:solidFill>
                  <a:srgbClr val="FFFFFF"/>
                </a:solidFill>
              </a:rPr>
              <a:t>Can you gather consumer feedback as they consume your product or service? </a:t>
            </a:r>
            <a:br>
              <a:rPr lang="en-US" sz="3600" i="1" dirty="0">
                <a:solidFill>
                  <a:srgbClr val="FFFFFF"/>
                </a:solidFill>
              </a:rPr>
            </a:br>
            <a:br>
              <a:rPr lang="en-US" sz="3600" i="1" dirty="0">
                <a:solidFill>
                  <a:srgbClr val="FFFFFF"/>
                </a:solidFill>
              </a:rPr>
            </a:br>
            <a:r>
              <a:rPr lang="en-US" sz="3600" i="1" dirty="0">
                <a:solidFill>
                  <a:srgbClr val="FFFFFF"/>
                </a:solidFill>
              </a:rPr>
              <a:t>Deploy feedback and listening systems.</a:t>
            </a: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63250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49891" y="2534277"/>
            <a:ext cx="10058400" cy="3892168"/>
          </a:xfrm>
        </p:spPr>
        <p:txBody>
          <a:bodyPr anchor="ctr">
            <a:noAutofit/>
          </a:bodyPr>
          <a:lstStyle/>
          <a:p>
            <a:pPr lvl="0"/>
            <a:r>
              <a:rPr lang="en-US" sz="3600" i="1" dirty="0">
                <a:solidFill>
                  <a:srgbClr val="FFFFFF"/>
                </a:solidFill>
              </a:rPr>
              <a:t>Deployment of the above systems is an essential first step to prepare for recovery. </a:t>
            </a:r>
            <a:br>
              <a:rPr lang="en-US" sz="3600" i="1" dirty="0">
                <a:solidFill>
                  <a:srgbClr val="FFFFFF"/>
                </a:solidFill>
              </a:rPr>
            </a:br>
            <a:br>
              <a:rPr lang="en-US" sz="3600" i="1" dirty="0">
                <a:solidFill>
                  <a:srgbClr val="FFFFFF"/>
                </a:solidFill>
              </a:rPr>
            </a:br>
            <a:r>
              <a:rPr lang="en-US" sz="3600" i="1" dirty="0">
                <a:solidFill>
                  <a:srgbClr val="FFFFFF"/>
                </a:solidFill>
              </a:rPr>
              <a:t>It is also an incredible opportunity to make your digital initiatives another differentiator from the competition.</a:t>
            </a: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155025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49891" y="2534277"/>
            <a:ext cx="10058400" cy="3892168"/>
          </a:xfrm>
        </p:spPr>
        <p:txBody>
          <a:bodyPr anchor="ctr">
            <a:noAutofit/>
          </a:bodyPr>
          <a:lstStyle/>
          <a:p>
            <a:pPr lvl="0"/>
            <a:r>
              <a:rPr lang="en-US" sz="3600" i="1" dirty="0">
                <a:solidFill>
                  <a:srgbClr val="FFFFFF"/>
                </a:solidFill>
              </a:rPr>
              <a:t>Always remember, when it comes to marketing your business be</a:t>
            </a:r>
            <a:br>
              <a:rPr lang="en-US" sz="3600" i="1" dirty="0">
                <a:solidFill>
                  <a:srgbClr val="FFFFFF"/>
                </a:solidFill>
              </a:rPr>
            </a:br>
            <a:r>
              <a:rPr lang="en-US" sz="3600" i="1" dirty="0">
                <a:solidFill>
                  <a:srgbClr val="FFFFFF"/>
                </a:solidFill>
              </a:rPr>
              <a:t>Real, Raw, and Relevant.</a:t>
            </a:r>
            <a:br>
              <a:rPr lang="en-US" sz="3600" i="1" dirty="0">
                <a:solidFill>
                  <a:srgbClr val="FFFFFF"/>
                </a:solidFill>
              </a:rPr>
            </a:br>
            <a:br>
              <a:rPr lang="en-US" sz="3600" i="1" dirty="0">
                <a:solidFill>
                  <a:srgbClr val="FFFFFF"/>
                </a:solidFill>
              </a:rPr>
            </a:br>
            <a:r>
              <a:rPr lang="en-US" sz="3600" i="1" dirty="0">
                <a:solidFill>
                  <a:srgbClr val="FFFFFF"/>
                </a:solidFill>
              </a:rPr>
              <a:t>Consumers are begging for this type of content from their brands</a:t>
            </a: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“New Normal” Readiness Checklist</a:t>
            </a:r>
          </a:p>
        </p:txBody>
      </p:sp>
      <p:pic>
        <p:nvPicPr>
          <p:cNvPr id="9" name="Picture 8" descr="A picture containing shirt&#10;&#10;Description automatically generated">
            <a:extLst>
              <a:ext uri="{FF2B5EF4-FFF2-40B4-BE49-F238E27FC236}">
                <a16:creationId xmlns:a16="http://schemas.microsoft.com/office/drawing/2014/main" id="{43EB49EC-78A6-43CE-84EE-F00E9B085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774" y="4480361"/>
            <a:ext cx="2900685" cy="2900685"/>
          </a:xfrm>
          <a:prstGeom prst="rect">
            <a:avLst/>
          </a:prstGeom>
        </p:spPr>
      </p:pic>
    </p:spTree>
    <p:extLst>
      <p:ext uri="{BB962C8B-B14F-4D97-AF65-F5344CB8AC3E}">
        <p14:creationId xmlns:p14="http://schemas.microsoft.com/office/powerpoint/2010/main" val="243194524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{3DD210CF-E4B7-433C-B52E-6DF9375E6624}tf56160789</Template>
  <TotalTime>0</TotalTime>
  <Words>361</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Bookman Old Style</vt:lpstr>
      <vt:lpstr>Calibri</vt:lpstr>
      <vt:lpstr>Franklin Gothic Book</vt:lpstr>
      <vt:lpstr>1_RetrospectVTI</vt:lpstr>
      <vt:lpstr>5 Point  “New Normal” Readiness Checklist</vt:lpstr>
      <vt:lpstr>Given the historical challenges the world and US economy is facing we are sharing our 5 Point Checklist for your brand and business.   This checklist is a series of 5 questions designed to be simple and quick to implement which can be scaled no matter the size of your company. </vt:lpstr>
      <vt:lpstr>Question 1 Can you communicate with the consumers while they are indoors?   Billboards, out of home advertising, and radio are out for the most part.   Your media plan needs to reach consumers on digital and TV.  </vt:lpstr>
      <vt:lpstr>Question 2  Can consumers transact with you right from where they are?   Accelerate your e-commerce platform launch, if you haven’t already.   </vt:lpstr>
      <vt:lpstr>Question 3  Can your sales folks interact with consumers digitally?   Deploy a robust CRM system.    </vt:lpstr>
      <vt:lpstr>Question 4  Can you nurture your leads digitally because you cannot “counsel” them face to face?  Deploy automation systems.     </vt:lpstr>
      <vt:lpstr>Question 5  Can you gather consumer feedback as they consume your product or service?   Deploy feedback and listening systems.      </vt:lpstr>
      <vt:lpstr>Deployment of the above systems is an essential first step to prepare for recovery.   It is also an incredible opportunity to make your digital initiatives another differentiator from the competition.        </vt:lpstr>
      <vt:lpstr>Always remember, when it comes to marketing your business be Real, Raw, and Relevant.  Consumers are begging for this type of content from their brands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2020-04-22T04:16:08Z</dcterms:created>
  <dcterms:modified xsi:type="dcterms:W3CDTF">2020-04-22T04:42:03Z</dcterms:modified>
</cp:coreProperties>
</file>