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Impact" pitchFamily="34" charset="0"/>
      <p:regular r:id="rId17"/>
    </p:embeddedFont>
    <p:embeddedFont>
      <p:font typeface="Arial Black" pitchFamily="34" charset="0"/>
      <p:bold r:id="rId18"/>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2" d="100"/>
          <a:sy n="112" d="100"/>
        </p:scale>
        <p:origin x="-17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41D2859-3CE0-42E1-BA88-AC393B1469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1A09A59-727A-428A-AC3F-E779814F44D1}" type="slidenum">
              <a:rPr lang="en-US"/>
              <a:pPr/>
              <a:t>13</a:t>
            </a:fld>
            <a:endParaRPr lang="en-US"/>
          </a:p>
        </p:txBody>
      </p:sp>
      <p:sp>
        <p:nvSpPr>
          <p:cNvPr id="18435" name="Rectangle 2"/>
          <p:cNvSpPr>
            <a:spLocks noChangeArrowheads="1" noTextEdit="1"/>
          </p:cNvSpPr>
          <p:nvPr>
            <p:ph type="sldImg"/>
          </p:nvPr>
        </p:nvSpPr>
        <p:spPr>
          <a:solidFill>
            <a:srgbClr val="FFFFFF"/>
          </a:solidFill>
          <a:ln/>
        </p:spPr>
      </p:sp>
      <p:sp>
        <p:nvSpPr>
          <p:cNvPr id="18436" name="Rectangle 3"/>
          <p:cNvSpPr>
            <a:spLocks noChangeArrowheads="1"/>
          </p:cNvSpPr>
          <p:nvPr>
            <p:ph type="body" idx="1"/>
          </p:nvPr>
        </p:nvSpPr>
        <p:spPr>
          <a:solidFill>
            <a:srgbClr val="FFFFFF"/>
          </a:solidFill>
          <a:ln>
            <a:solidFill>
              <a:srgbClr val="000000"/>
            </a:solidFill>
          </a:ln>
        </p:spPr>
        <p:txBody>
          <a:bodyPr/>
          <a:lstStyle/>
          <a:p>
            <a:pPr>
              <a:spcBef>
                <a:spcPct val="0"/>
              </a:spcBef>
            </a:pPr>
            <a:endParaRPr kumimoji="0" lang="en-US" sz="24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2F5E"/>
            </a:gs>
            <a:gs pos="5000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p>
        </p:txBody>
      </p:sp>
      <p:sp>
        <p:nvSpPr>
          <p:cNvPr id="6"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717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717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smtClean="0"/>
            </a:lvl1pPr>
          </a:lstStyle>
          <a:p>
            <a:pPr>
              <a:defRPr/>
            </a:pPr>
            <a:endParaRPr lang="en-US"/>
          </a:p>
        </p:txBody>
      </p:sp>
      <p:sp>
        <p:nvSpPr>
          <p:cNvPr id="8" name="Rectangle 7"/>
          <p:cNvSpPr>
            <a:spLocks noGrp="1" noChangeArrowheads="1"/>
          </p:cNvSpPr>
          <p:nvPr>
            <p:ph type="ftr" sz="quarter" idx="11"/>
          </p:nvPr>
        </p:nvSpPr>
        <p:spPr/>
        <p:txBody>
          <a:bodyPr/>
          <a:lstStyle>
            <a:lvl1pPr>
              <a:defRPr smtClean="0"/>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p>
        </p:txBody>
      </p:sp>
      <p:sp>
        <p:nvSpPr>
          <p:cNvPr id="614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14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lang="en-US"/>
          </a:p>
        </p:txBody>
      </p:sp>
      <p:sp>
        <p:nvSpPr>
          <p:cNvPr id="614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p>
        </p:txBody>
      </p:sp>
      <p:sp>
        <p:nvSpPr>
          <p:cNvPr id="615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lvl1pPr>
          </a:lstStyle>
          <a:p>
            <a:pPr>
              <a:defRPr/>
            </a:pPr>
            <a:endParaRPr lang="en-US"/>
          </a:p>
        </p:txBody>
      </p:sp>
      <p:sp>
        <p:nvSpPr>
          <p:cNvPr id="615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vl1pPr>
          </a:lstStyle>
          <a:p>
            <a:pPr>
              <a:defRPr/>
            </a:pPr>
            <a:endParaRPr lang="en-US"/>
          </a:p>
        </p:txBody>
      </p:sp>
      <p:sp>
        <p:nvSpPr>
          <p:cNvPr id="615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7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image" Target="../media/image8.jpeg"/><Relationship Id="rId2" Type="http://schemas.openxmlformats.org/officeDocument/2006/relationships/audio" Target="file:///H:\Music\Bands\PrimalConnection\Out%20of%20Our%20Hands\capoclip.wav" TargetMode="External"/><Relationship Id="rId1" Type="http://schemas.openxmlformats.org/officeDocument/2006/relationships/video" Target="file:///G:\Music\Bands\PrimalConnection\Primal.avi" TargetMode="External"/><Relationship Id="rId6" Type="http://schemas.openxmlformats.org/officeDocument/2006/relationships/image" Target="../media/image7.png"/><Relationship Id="rId5" Type="http://schemas.openxmlformats.org/officeDocument/2006/relationships/audio" Target="../media/audio3.wav"/><Relationship Id="rId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file:///H:\Music\Bands\Nelson%20Gil\Etcetera%20Records\Some%20Fun%20Today\funClip.wav" TargetMode="External"/><Relationship Id="rId7" Type="http://schemas.openxmlformats.org/officeDocument/2006/relationships/image" Target="../media/image10.png"/><Relationship Id="rId2" Type="http://schemas.openxmlformats.org/officeDocument/2006/relationships/video" Target="file:///G:\Music\Bands\Nelson%20Gil\Gill%20Videos\BigFarm.avi" TargetMode="External"/><Relationship Id="rId1" Type="http://schemas.openxmlformats.org/officeDocument/2006/relationships/video" Target="file:///H:\EZPHOTO\PHOTO\Rogers~1.jpg" TargetMode="External"/><Relationship Id="rId6" Type="http://schemas.openxmlformats.org/officeDocument/2006/relationships/image" Target="../media/image9.png"/><Relationship Id="rId5" Type="http://schemas.openxmlformats.org/officeDocument/2006/relationships/audio" Target="../media/audio4.wav"/><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members.aol.com/ElAmin97/Index.html"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2.xml"/><Relationship Id="rId1" Type="http://schemas.openxmlformats.org/officeDocument/2006/relationships/audio" Target="file:///H:\Music\clip1.wav"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Nettie4725@aol.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hah1948@ao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438400"/>
            <a:ext cx="7772400" cy="1143000"/>
          </a:xfrm>
        </p:spPr>
        <p:txBody>
          <a:bodyPr/>
          <a:lstStyle/>
          <a:p>
            <a:pPr>
              <a:defRPr/>
            </a:pPr>
            <a:r>
              <a:rPr lang="en-US" smtClean="0"/>
              <a:t>Proposal Overview</a:t>
            </a:r>
          </a:p>
        </p:txBody>
      </p:sp>
      <p:sp>
        <p:nvSpPr>
          <p:cNvPr id="3075" name="Rectangle 3"/>
          <p:cNvSpPr>
            <a:spLocks noChangeArrowheads="1"/>
          </p:cNvSpPr>
          <p:nvPr>
            <p:ph type="subTitle" idx="1"/>
          </p:nvPr>
        </p:nvSpPr>
        <p:spPr>
          <a:xfrm>
            <a:off x="685800" y="5486400"/>
            <a:ext cx="7848600" cy="685800"/>
          </a:xfrm>
          <a:noFill/>
        </p:spPr>
        <p:txBody>
          <a:bodyPr/>
          <a:lstStyle/>
          <a:p>
            <a:pPr algn="l"/>
            <a:r>
              <a:rPr lang="en-US" b="1" smtClean="0">
                <a:solidFill>
                  <a:srgbClr val="FFCC00"/>
                </a:solidFill>
                <a:latin typeface="Arial" charset="0"/>
              </a:rPr>
              <a:t>Community Cultural Awareness Center</a:t>
            </a:r>
            <a:endParaRPr lang="en-US" smtClean="0"/>
          </a:p>
        </p:txBody>
      </p:sp>
      <p:pic>
        <p:nvPicPr>
          <p:cNvPr id="2052" name="Picture 4" descr="Mysticman_07"/>
          <p:cNvPicPr>
            <a:picLocks noChangeAspect="1" noChangeArrowheads="1"/>
          </p:cNvPicPr>
          <p:nvPr/>
        </p:nvPicPr>
        <p:blipFill>
          <a:blip r:embed="rId3" cstate="print">
            <a:lum bright="24000"/>
          </a:blip>
          <a:srcRect/>
          <a:stretch>
            <a:fillRect/>
          </a:stretch>
        </p:blipFill>
        <p:spPr bwMode="auto">
          <a:xfrm>
            <a:off x="6629400" y="381000"/>
            <a:ext cx="1763713" cy="1914525"/>
          </a:xfrm>
          <a:prstGeom prst="rect">
            <a:avLst/>
          </a:prstGeom>
          <a:noFill/>
          <a:ln w="9525">
            <a:noFill/>
            <a:miter lim="800000"/>
            <a:headEnd/>
            <a:tailEnd/>
          </a:ln>
        </p:spPr>
      </p:pic>
      <p:sp>
        <p:nvSpPr>
          <p:cNvPr id="2053" name="WordArt 5"/>
          <p:cNvSpPr>
            <a:spLocks noChangeArrowheads="1" noChangeShapeType="1" noTextEdit="1"/>
          </p:cNvSpPr>
          <p:nvPr/>
        </p:nvSpPr>
        <p:spPr bwMode="auto">
          <a:xfrm>
            <a:off x="1295400" y="990600"/>
            <a:ext cx="6553200" cy="213360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a:rPr>
              <a:t>Music Appreciation</a:t>
            </a:r>
          </a:p>
        </p:txBody>
      </p:sp>
      <p:sp>
        <p:nvSpPr>
          <p:cNvPr id="2054" name="Text Box 6"/>
          <p:cNvSpPr txBox="1">
            <a:spLocks noChangeArrowheads="1"/>
          </p:cNvSpPr>
          <p:nvPr/>
        </p:nvSpPr>
        <p:spPr bwMode="auto">
          <a:xfrm>
            <a:off x="2667000" y="4114800"/>
            <a:ext cx="5638800" cy="641350"/>
          </a:xfrm>
          <a:prstGeom prst="rect">
            <a:avLst/>
          </a:prstGeom>
          <a:noFill/>
          <a:ln w="12700" cap="sq">
            <a:noFill/>
            <a:miter lim="800000"/>
            <a:headEnd type="none" w="sm" len="sm"/>
            <a:tailEnd type="none" w="sm" len="sm"/>
          </a:ln>
        </p:spPr>
        <p:txBody>
          <a:bodyPr>
            <a:spAutoFit/>
          </a:bodyPr>
          <a:lstStyle/>
          <a:p>
            <a:pPr>
              <a:spcBef>
                <a:spcPct val="50000"/>
              </a:spcBef>
            </a:pPr>
            <a:r>
              <a:rPr lang="en-US" sz="3600" b="1">
                <a:solidFill>
                  <a:schemeClr val="hlink"/>
                </a:solidFill>
                <a:latin typeface="Arial" charset="0"/>
              </a:rPr>
              <a:t>By Muntheru S.M. Shah</a:t>
            </a:r>
            <a:endParaRPr lang="en-US" b="1">
              <a:latin typeface="Arial" charset="0"/>
            </a:endParaRPr>
          </a:p>
        </p:txBody>
      </p:sp>
    </p:spTree>
  </p:cSld>
  <p:clrMapOvr>
    <a:masterClrMapping/>
  </p:clrMapOvr>
  <p:transition advTm="73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5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shalita4.wav"/>
                                        </p:tgtEl>
                                      </p:cMediaNode>
                                    </p:audio>
                                  </p:subTnLst>
                                </p:cTn>
                              </p:par>
                            </p:childTnLst>
                          </p:cTn>
                        </p:par>
                        <p:par>
                          <p:cTn id="7" fill="hold">
                            <p:stCondLst>
                              <p:cond delay="500"/>
                            </p:stCondLst>
                            <p:childTnLst>
                              <p:par>
                                <p:cTn id="8" presetID="2" presetClass="entr" presetSubtype="1" fill="hold" grpId="0" nodeType="after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2053"/>
                                        </p:tgtEl>
                                        <p:attrNameLst>
                                          <p:attrName>style.visibility</p:attrName>
                                        </p:attrNameLst>
                                      </p:cBhvr>
                                      <p:to>
                                        <p:strVal val="visible"/>
                                      </p:to>
                                    </p:set>
                                    <p:anim calcmode="lin" valueType="num">
                                      <p:cBhvr>
                                        <p:cTn id="16" dur="500" fill="hold"/>
                                        <p:tgtEl>
                                          <p:spTgt spid="2053"/>
                                        </p:tgtEl>
                                        <p:attrNameLst>
                                          <p:attrName>ppt_w</p:attrName>
                                        </p:attrNameLst>
                                      </p:cBhvr>
                                      <p:tavLst>
                                        <p:tav tm="0">
                                          <p:val>
                                            <p:fltVal val="0"/>
                                          </p:val>
                                        </p:tav>
                                        <p:tav tm="100000">
                                          <p:val>
                                            <p:strVal val="#ppt_w"/>
                                          </p:val>
                                        </p:tav>
                                      </p:tavLst>
                                    </p:anim>
                                    <p:anim calcmode="lin" valueType="num">
                                      <p:cBhvr>
                                        <p:cTn id="17" dur="500" fill="hold"/>
                                        <p:tgtEl>
                                          <p:spTgt spid="2053"/>
                                        </p:tgtEl>
                                        <p:attrNameLst>
                                          <p:attrName>ppt_h</p:attrName>
                                        </p:attrNameLst>
                                      </p:cBhvr>
                                      <p:tavLst>
                                        <p:tav tm="0">
                                          <p:val>
                                            <p:fltVal val="0"/>
                                          </p:val>
                                        </p:tav>
                                        <p:tav tm="100000">
                                          <p:val>
                                            <p:strVal val="#ppt_h"/>
                                          </p:val>
                                        </p:tav>
                                      </p:tavLst>
                                    </p:anim>
                                    <p:anim calcmode="lin" valueType="num">
                                      <p:cBhvr>
                                        <p:cTn id="18" dur="500" fill="hold"/>
                                        <p:tgtEl>
                                          <p:spTgt spid="2053"/>
                                        </p:tgtEl>
                                        <p:attrNameLst>
                                          <p:attrName>ppt_x</p:attrName>
                                        </p:attrNameLst>
                                      </p:cBhvr>
                                      <p:tavLst>
                                        <p:tav tm="0">
                                          <p:val>
                                            <p:fltVal val="0.5"/>
                                          </p:val>
                                        </p:tav>
                                        <p:tav tm="100000">
                                          <p:val>
                                            <p:strVal val="#ppt_x"/>
                                          </p:val>
                                        </p:tav>
                                      </p:tavLst>
                                    </p:anim>
                                    <p:anim calcmode="lin" valueType="num">
                                      <p:cBhvr>
                                        <p:cTn id="19" dur="500" fill="hold"/>
                                        <p:tgtEl>
                                          <p:spTgt spid="205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2054"/>
                                        </p:tgtEl>
                                        <p:attrNameLst>
                                          <p:attrName>style.visibility</p:attrName>
                                        </p:attrNameLst>
                                      </p:cBhvr>
                                      <p:to>
                                        <p:strVal val="visible"/>
                                      </p:to>
                                    </p:set>
                                    <p:anim calcmode="lin" valueType="num">
                                      <p:cBhvr>
                                        <p:cTn id="24" dur="500" fill="hold"/>
                                        <p:tgtEl>
                                          <p:spTgt spid="2054"/>
                                        </p:tgtEl>
                                        <p:attrNameLst>
                                          <p:attrName>ppt_w</p:attrName>
                                        </p:attrNameLst>
                                      </p:cBhvr>
                                      <p:tavLst>
                                        <p:tav tm="0">
                                          <p:val>
                                            <p:fltVal val="0"/>
                                          </p:val>
                                        </p:tav>
                                        <p:tav tm="100000">
                                          <p:val>
                                            <p:strVal val="#ppt_w"/>
                                          </p:val>
                                        </p:tav>
                                      </p:tavLst>
                                    </p:anim>
                                    <p:anim calcmode="lin" valueType="num">
                                      <p:cBhvr>
                                        <p:cTn id="25" dur="500" fill="hold"/>
                                        <p:tgtEl>
                                          <p:spTgt spid="2054"/>
                                        </p:tgtEl>
                                        <p:attrNameLst>
                                          <p:attrName>ppt_h</p:attrName>
                                        </p:attrNameLst>
                                      </p:cBhvr>
                                      <p:tavLst>
                                        <p:tav tm="0">
                                          <p:val>
                                            <p:fltVal val="0"/>
                                          </p:val>
                                        </p:tav>
                                        <p:tav tm="100000">
                                          <p:val>
                                            <p:strVal val="#ppt_h"/>
                                          </p:val>
                                        </p:tav>
                                      </p:tavLst>
                                    </p:anim>
                                    <p:anim calcmode="lin" valueType="num">
                                      <p:cBhvr>
                                        <p:cTn id="26" dur="500" fill="hold"/>
                                        <p:tgtEl>
                                          <p:spTgt spid="2054"/>
                                        </p:tgtEl>
                                        <p:attrNameLst>
                                          <p:attrName>ppt_x</p:attrName>
                                        </p:attrNameLst>
                                      </p:cBhvr>
                                      <p:tavLst>
                                        <p:tav tm="0">
                                          <p:val>
                                            <p:fltVal val="0.5"/>
                                          </p:val>
                                        </p:tav>
                                        <p:tav tm="100000">
                                          <p:val>
                                            <p:strVal val="#ppt_x"/>
                                          </p:val>
                                        </p:tav>
                                      </p:tavLst>
                                    </p:anim>
                                    <p:anim calcmode="lin" valueType="num">
                                      <p:cBhvr>
                                        <p:cTn id="27" dur="500" fill="hold"/>
                                        <p:tgtEl>
                                          <p:spTgt spid="205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3" grpId="0" animBg="1"/>
      <p:bldP spid="205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mtClean="0"/>
              <a:t>Course Terms</a:t>
            </a:r>
          </a:p>
        </p:txBody>
      </p:sp>
      <p:sp>
        <p:nvSpPr>
          <p:cNvPr id="12291" name="Rectangle 3"/>
          <p:cNvSpPr>
            <a:spLocks noGrp="1" noChangeArrowheads="1"/>
          </p:cNvSpPr>
          <p:nvPr>
            <p:ph type="body" idx="1"/>
          </p:nvPr>
        </p:nvSpPr>
        <p:spPr>
          <a:xfrm>
            <a:off x="0" y="2209800"/>
            <a:ext cx="9677400" cy="2743200"/>
          </a:xfrm>
        </p:spPr>
        <p:txBody>
          <a:bodyPr/>
          <a:lstStyle/>
          <a:p>
            <a:r>
              <a:rPr kumimoji="0" lang="en-US" b="0" smtClean="0"/>
              <a:t>Winter    1</a:t>
            </a:r>
            <a:r>
              <a:rPr kumimoji="0" lang="en-US" b="0" baseline="30000" smtClean="0"/>
              <a:t>st</a:t>
            </a:r>
            <a:r>
              <a:rPr kumimoji="0" lang="en-US" b="0" smtClean="0"/>
              <a:t> Quarter  January through March</a:t>
            </a:r>
          </a:p>
          <a:p>
            <a:r>
              <a:rPr kumimoji="0" lang="en-US" b="0" smtClean="0"/>
              <a:t>Spring    2</a:t>
            </a:r>
            <a:r>
              <a:rPr kumimoji="0" lang="en-US" b="0" baseline="30000" smtClean="0"/>
              <a:t>nd</a:t>
            </a:r>
            <a:r>
              <a:rPr kumimoji="0" lang="en-US" b="0" smtClean="0"/>
              <a:t> Quarter April through June</a:t>
            </a:r>
          </a:p>
          <a:p>
            <a:r>
              <a:rPr kumimoji="0" lang="en-US" b="0" smtClean="0"/>
              <a:t>Summer 3</a:t>
            </a:r>
            <a:r>
              <a:rPr kumimoji="0" lang="en-US" b="0" baseline="30000" smtClean="0"/>
              <a:t>rd</a:t>
            </a:r>
            <a:r>
              <a:rPr kumimoji="0" lang="en-US" b="0" smtClean="0"/>
              <a:t> Quarter July through September</a:t>
            </a:r>
          </a:p>
          <a:p>
            <a:r>
              <a:rPr kumimoji="0" lang="en-US" b="0" smtClean="0"/>
              <a:t>Fall         4</a:t>
            </a:r>
            <a:r>
              <a:rPr kumimoji="0" lang="en-US" b="0" baseline="30000" smtClean="0"/>
              <a:t>th</a:t>
            </a:r>
            <a:r>
              <a:rPr kumimoji="0" lang="en-US" b="0" smtClean="0"/>
              <a:t> Quarter October through December</a:t>
            </a:r>
          </a:p>
        </p:txBody>
      </p:sp>
      <p:sp>
        <p:nvSpPr>
          <p:cNvPr id="12292" name="Text Box 4"/>
          <p:cNvSpPr txBox="1">
            <a:spLocks noChangeArrowheads="1"/>
          </p:cNvSpPr>
          <p:nvPr/>
        </p:nvSpPr>
        <p:spPr bwMode="auto">
          <a:xfrm>
            <a:off x="1219200" y="4953000"/>
            <a:ext cx="6553200" cy="1373188"/>
          </a:xfrm>
          <a:prstGeom prst="rect">
            <a:avLst/>
          </a:prstGeom>
          <a:noFill/>
          <a:ln w="12700" cap="sq">
            <a:noFill/>
            <a:miter lim="800000"/>
            <a:headEnd type="none" w="sm" len="sm"/>
            <a:tailEnd type="none" w="sm" len="sm"/>
          </a:ln>
        </p:spPr>
        <p:txBody>
          <a:bodyPr>
            <a:spAutoFit/>
          </a:bodyPr>
          <a:lstStyle/>
          <a:p>
            <a:pPr>
              <a:spcBef>
                <a:spcPct val="50000"/>
              </a:spcBef>
            </a:pPr>
            <a:r>
              <a:rPr lang="en-US" sz="2800" b="1">
                <a:solidFill>
                  <a:srgbClr val="FF3300"/>
                </a:solidFill>
                <a:latin typeface="Arial" charset="0"/>
              </a:rPr>
              <a:t>Upon the completion of each year of this course participants will  receive a certificate of achievement</a:t>
            </a:r>
            <a:endParaRPr lang="en-US"/>
          </a:p>
        </p:txBody>
      </p:sp>
      <p:pic>
        <p:nvPicPr>
          <p:cNvPr id="16389" name="Picture 5" descr="RIBBON"/>
          <p:cNvPicPr>
            <a:picLocks noChangeAspect="1" noChangeArrowheads="1"/>
          </p:cNvPicPr>
          <p:nvPr/>
        </p:nvPicPr>
        <p:blipFill>
          <a:blip r:embed="rId2" cstate="print"/>
          <a:srcRect/>
          <a:stretch>
            <a:fillRect/>
          </a:stretch>
        </p:blipFill>
        <p:spPr bwMode="auto">
          <a:xfrm>
            <a:off x="7718425" y="4821238"/>
            <a:ext cx="1425575" cy="2036762"/>
          </a:xfrm>
          <a:prstGeom prst="rect">
            <a:avLst/>
          </a:prstGeom>
          <a:noFill/>
          <a:ln w="9525">
            <a:noFill/>
            <a:miter lim="800000"/>
            <a:headEnd/>
            <a:tailEnd/>
          </a:ln>
        </p:spPr>
      </p:pic>
    </p:spTree>
  </p:cSld>
  <p:clrMapOvr>
    <a:masterClrMapping/>
  </p:clrMapOvr>
  <p:transition advTm="155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0" fill="hold"/>
                                        <p:tgtEl>
                                          <p:spTgt spid="16389"/>
                                        </p:tgtEl>
                                        <p:attrNameLst>
                                          <p:attrName>ppt_w</p:attrName>
                                        </p:attrNameLst>
                                      </p:cBhvr>
                                      <p:tavLst>
                                        <p:tav tm="0" fmla="#ppt_w*sin(2.5*pi*$)">
                                          <p:val>
                                            <p:fltVal val="0"/>
                                          </p:val>
                                        </p:tav>
                                        <p:tav tm="100000">
                                          <p:val>
                                            <p:fltVal val="1"/>
                                          </p:val>
                                        </p:tav>
                                      </p:tavLst>
                                    </p:anim>
                                    <p:anim calcmode="lin" valueType="num">
                                      <p:cBhvr>
                                        <p:cTn id="8" dur="5000" fill="hold"/>
                                        <p:tgtEl>
                                          <p:spTgt spid="163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smtClean="0"/>
              <a:t>Financial Considerations</a:t>
            </a:r>
          </a:p>
        </p:txBody>
      </p:sp>
      <p:sp>
        <p:nvSpPr>
          <p:cNvPr id="17411" name="Rectangle 3"/>
          <p:cNvSpPr>
            <a:spLocks noChangeArrowheads="1"/>
          </p:cNvSpPr>
          <p:nvPr>
            <p:ph type="body" idx="1"/>
          </p:nvPr>
        </p:nvSpPr>
        <p:spPr>
          <a:xfrm>
            <a:off x="0" y="1981200"/>
            <a:ext cx="9144000" cy="4495800"/>
          </a:xfrm>
          <a:noFill/>
        </p:spPr>
        <p:txBody>
          <a:bodyPr/>
          <a:lstStyle/>
          <a:p>
            <a:r>
              <a:rPr lang="en-US" smtClean="0">
                <a:solidFill>
                  <a:schemeClr val="hlink"/>
                </a:solidFill>
              </a:rPr>
              <a:t>Budgetary Allowances    </a:t>
            </a:r>
            <a:r>
              <a:rPr lang="en-US" smtClean="0">
                <a:solidFill>
                  <a:srgbClr val="FFCC00"/>
                </a:solidFill>
              </a:rPr>
              <a:t>$31,500.00</a:t>
            </a:r>
            <a:endParaRPr lang="en-US" smtClean="0"/>
          </a:p>
          <a:p>
            <a:pPr lvl="1"/>
            <a:r>
              <a:rPr lang="en-US" smtClean="0"/>
              <a:t>Program Director’s Salary                    -25,000.00</a:t>
            </a:r>
          </a:p>
          <a:p>
            <a:pPr lvl="1"/>
            <a:r>
              <a:rPr lang="en-US" smtClean="0"/>
              <a:t>Support &amp; Assistance Compensation   -3,000.00</a:t>
            </a:r>
          </a:p>
          <a:p>
            <a:pPr lvl="1"/>
            <a:r>
              <a:rPr lang="en-US" smtClean="0"/>
              <a:t>Activities Expense Account                   -1,500.00</a:t>
            </a:r>
          </a:p>
          <a:p>
            <a:pPr lvl="1"/>
            <a:r>
              <a:rPr lang="en-US" smtClean="0"/>
              <a:t>Equipment and Materials Cost               -2,000.00</a:t>
            </a:r>
          </a:p>
          <a:p>
            <a:r>
              <a:rPr lang="en-US" smtClean="0">
                <a:solidFill>
                  <a:schemeClr val="hlink"/>
                </a:solidFill>
              </a:rPr>
              <a:t>Programs Income            </a:t>
            </a:r>
            <a:r>
              <a:rPr lang="en-US" smtClean="0">
                <a:solidFill>
                  <a:srgbClr val="FFCC00"/>
                </a:solidFill>
              </a:rPr>
              <a:t>$41,500.00</a:t>
            </a:r>
            <a:endParaRPr lang="en-US" smtClean="0">
              <a:solidFill>
                <a:schemeClr val="hlink"/>
              </a:solidFill>
            </a:endParaRPr>
          </a:p>
          <a:p>
            <a:pPr lvl="1"/>
            <a:r>
              <a:rPr lang="en-US" smtClean="0"/>
              <a:t>Registration Fees                                  +31,500.00</a:t>
            </a:r>
          </a:p>
          <a:p>
            <a:pPr lvl="1"/>
            <a:r>
              <a:rPr lang="en-US" smtClean="0"/>
              <a:t>Grants                                                     +10.000.00</a:t>
            </a:r>
          </a:p>
          <a:p>
            <a:pPr lvl="1"/>
            <a:endParaRPr lang="en-US" smtClean="0"/>
          </a:p>
          <a:p>
            <a:pPr>
              <a:buFont typeface="Wingdings" pitchFamily="2" charset="2"/>
              <a:buNone/>
            </a:pPr>
            <a:endParaRPr lang="en-US" smtClean="0"/>
          </a:p>
        </p:txBody>
      </p:sp>
    </p:spTree>
  </p:cSld>
  <p:clrMapOvr>
    <a:masterClrMapping/>
  </p:clrMapOvr>
  <p:transition advTm="162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4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4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1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100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p:cTn id="13" dur="10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741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74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411">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100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p:cTn id="19" dur="10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74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7411">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100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p:cTn id="25" dur="10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741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741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7411">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100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p:cTn id="31" dur="10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7411">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741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741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2000"/>
                            </p:stCondLst>
                            <p:childTnLst>
                              <p:par>
                                <p:cTn id="36" presetID="15" presetClass="entr" presetSubtype="0" fill="hold" grpId="0" nodeType="afterEffect">
                                  <p:stCondLst>
                                    <p:cond delay="1000"/>
                                  </p:stCondLst>
                                  <p:childTnLst>
                                    <p:set>
                                      <p:cBhvr>
                                        <p:cTn id="37" dur="1" fill="hold">
                                          <p:stCondLst>
                                            <p:cond delay="0"/>
                                          </p:stCondLst>
                                        </p:cTn>
                                        <p:tgtEl>
                                          <p:spTgt spid="17411">
                                            <p:txEl>
                                              <p:pRg st="5" end="5"/>
                                            </p:txEl>
                                          </p:spTgt>
                                        </p:tgtEl>
                                        <p:attrNameLst>
                                          <p:attrName>style.visibility</p:attrName>
                                        </p:attrNameLst>
                                      </p:cBhvr>
                                      <p:to>
                                        <p:strVal val="visible"/>
                                      </p:to>
                                    </p:set>
                                    <p:anim calcmode="lin" valueType="num">
                                      <p:cBhvr>
                                        <p:cTn id="38" dur="1000" fill="hold"/>
                                        <p:tgtEl>
                                          <p:spTgt spid="17411">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17411">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1741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7411">
                                            <p:txEl>
                                              <p:pRg st="5" end="5"/>
                                            </p:txEl>
                                          </p:spTgt>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1000"/>
                                  </p:stCondLst>
                                  <p:childTnLst>
                                    <p:set>
                                      <p:cBhvr>
                                        <p:cTn id="43" dur="1" fill="hold">
                                          <p:stCondLst>
                                            <p:cond delay="0"/>
                                          </p:stCondLst>
                                        </p:cTn>
                                        <p:tgtEl>
                                          <p:spTgt spid="17411">
                                            <p:txEl>
                                              <p:pRg st="6" end="6"/>
                                            </p:txEl>
                                          </p:spTgt>
                                        </p:tgtEl>
                                        <p:attrNameLst>
                                          <p:attrName>style.visibility</p:attrName>
                                        </p:attrNameLst>
                                      </p:cBhvr>
                                      <p:to>
                                        <p:strVal val="visible"/>
                                      </p:to>
                                    </p:set>
                                    <p:anim calcmode="lin" valueType="num">
                                      <p:cBhvr>
                                        <p:cTn id="44" dur="1000" fill="hold"/>
                                        <p:tgtEl>
                                          <p:spTgt spid="17411">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17411">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174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411">
                                            <p:txEl>
                                              <p:pRg st="6" end="6"/>
                                            </p:txEl>
                                          </p:spTgt>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1000"/>
                                  </p:stCondLst>
                                  <p:childTnLst>
                                    <p:set>
                                      <p:cBhvr>
                                        <p:cTn id="49" dur="1" fill="hold">
                                          <p:stCondLst>
                                            <p:cond delay="0"/>
                                          </p:stCondLst>
                                        </p:cTn>
                                        <p:tgtEl>
                                          <p:spTgt spid="17411">
                                            <p:txEl>
                                              <p:pRg st="7" end="7"/>
                                            </p:txEl>
                                          </p:spTgt>
                                        </p:tgtEl>
                                        <p:attrNameLst>
                                          <p:attrName>style.visibility</p:attrName>
                                        </p:attrNameLst>
                                      </p:cBhvr>
                                      <p:to>
                                        <p:strVal val="visible"/>
                                      </p:to>
                                    </p:set>
                                    <p:anim calcmode="lin" valueType="num">
                                      <p:cBhvr>
                                        <p:cTn id="50" dur="1000" fill="hold"/>
                                        <p:tgtEl>
                                          <p:spTgt spid="17411">
                                            <p:txEl>
                                              <p:pRg st="7" end="7"/>
                                            </p:txEl>
                                          </p:spTgt>
                                        </p:tgtEl>
                                        <p:attrNameLst>
                                          <p:attrName>ppt_w</p:attrName>
                                        </p:attrNameLst>
                                      </p:cBhvr>
                                      <p:tavLst>
                                        <p:tav tm="0">
                                          <p:val>
                                            <p:fltVal val="0"/>
                                          </p:val>
                                        </p:tav>
                                        <p:tav tm="100000">
                                          <p:val>
                                            <p:strVal val="#ppt_w"/>
                                          </p:val>
                                        </p:tav>
                                      </p:tavLst>
                                    </p:anim>
                                    <p:anim calcmode="lin" valueType="num">
                                      <p:cBhvr>
                                        <p:cTn id="51" dur="1000" fill="hold"/>
                                        <p:tgtEl>
                                          <p:spTgt spid="17411">
                                            <p:txEl>
                                              <p:pRg st="7" end="7"/>
                                            </p:txEl>
                                          </p:spTgt>
                                        </p:tgtEl>
                                        <p:attrNameLst>
                                          <p:attrName>ppt_h</p:attrName>
                                        </p:attrNameLst>
                                      </p:cBhvr>
                                      <p:tavLst>
                                        <p:tav tm="0">
                                          <p:val>
                                            <p:fltVal val="0"/>
                                          </p:val>
                                        </p:tav>
                                        <p:tav tm="100000">
                                          <p:val>
                                            <p:strVal val="#ppt_h"/>
                                          </p:val>
                                        </p:tav>
                                      </p:tavLst>
                                    </p:anim>
                                    <p:anim calcmode="lin" valueType="num">
                                      <p:cBhvr>
                                        <p:cTn id="52" dur="1000" fill="hold"/>
                                        <p:tgtEl>
                                          <p:spTgt spid="1741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7411">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smtClean="0"/>
              <a:t>Program Director</a:t>
            </a:r>
          </a:p>
        </p:txBody>
      </p:sp>
      <p:sp>
        <p:nvSpPr>
          <p:cNvPr id="14339" name="Rectangle 3"/>
          <p:cNvSpPr>
            <a:spLocks noChangeArrowheads="1"/>
          </p:cNvSpPr>
          <p:nvPr>
            <p:ph type="body" idx="1"/>
          </p:nvPr>
        </p:nvSpPr>
        <p:spPr>
          <a:xfrm>
            <a:off x="457200" y="1981200"/>
            <a:ext cx="5334000" cy="4419600"/>
          </a:xfrm>
          <a:noFill/>
        </p:spPr>
        <p:txBody>
          <a:bodyPr/>
          <a:lstStyle/>
          <a:p>
            <a:r>
              <a:rPr lang="en-US" smtClean="0"/>
              <a:t>Professional Musician </a:t>
            </a:r>
            <a:r>
              <a:rPr lang="en-US" sz="2800" smtClean="0">
                <a:solidFill>
                  <a:srgbClr val="FFCC00"/>
                </a:solidFill>
              </a:rPr>
              <a:t>Yabba Griffiths &amp; Traxx Reggae Band</a:t>
            </a:r>
          </a:p>
          <a:p>
            <a:r>
              <a:rPr lang="en-US" smtClean="0"/>
              <a:t>Attended</a:t>
            </a:r>
          </a:p>
          <a:p>
            <a:pPr>
              <a:buFont typeface="Wingdings" pitchFamily="2" charset="2"/>
              <a:buNone/>
            </a:pPr>
            <a:r>
              <a:rPr lang="en-US" sz="2800" smtClean="0"/>
              <a:t>    </a:t>
            </a:r>
            <a:r>
              <a:rPr lang="en-US" sz="2800" smtClean="0">
                <a:solidFill>
                  <a:srgbClr val="FFCC00"/>
                </a:solidFill>
              </a:rPr>
              <a:t>American Conservatory Of  Music</a:t>
            </a:r>
            <a:endParaRPr lang="en-US" smtClean="0"/>
          </a:p>
          <a:p>
            <a:r>
              <a:rPr lang="en-US" smtClean="0"/>
              <a:t>Executive Director </a:t>
            </a:r>
            <a:r>
              <a:rPr lang="en-US" sz="2800" smtClean="0"/>
              <a:t>Of   </a:t>
            </a:r>
            <a:r>
              <a:rPr lang="en-US" sz="2800" smtClean="0">
                <a:solidFill>
                  <a:srgbClr val="FFCC00"/>
                </a:solidFill>
              </a:rPr>
              <a:t>El-Amin Life Productions Cultural Institute</a:t>
            </a:r>
          </a:p>
        </p:txBody>
      </p:sp>
      <p:pic>
        <p:nvPicPr>
          <p:cNvPr id="14340" name="Picture 4" descr="Spirit"/>
          <p:cNvPicPr>
            <a:picLocks noChangeAspect="1" noChangeArrowheads="1"/>
          </p:cNvPicPr>
          <p:nvPr/>
        </p:nvPicPr>
        <p:blipFill>
          <a:blip r:embed="rId2" cstate="print">
            <a:lum bright="18000"/>
          </a:blip>
          <a:srcRect/>
          <a:stretch>
            <a:fillRect/>
          </a:stretch>
        </p:blipFill>
        <p:spPr bwMode="auto">
          <a:xfrm>
            <a:off x="5791200" y="1905000"/>
            <a:ext cx="2941638" cy="4495800"/>
          </a:xfrm>
          <a:prstGeom prst="rect">
            <a:avLst/>
          </a:prstGeom>
          <a:noFill/>
          <a:ln w="9525">
            <a:noFill/>
            <a:miter lim="800000"/>
            <a:headEnd/>
            <a:tailEnd/>
          </a:ln>
        </p:spPr>
      </p:pic>
      <p:sp>
        <p:nvSpPr>
          <p:cNvPr id="14341" name="WordArt 5" descr="White marble"/>
          <p:cNvSpPr>
            <a:spLocks noChangeArrowheads="1" noChangeShapeType="1" noTextEdit="1"/>
          </p:cNvSpPr>
          <p:nvPr/>
        </p:nvSpPr>
        <p:spPr bwMode="auto">
          <a:xfrm>
            <a:off x="2057400" y="0"/>
            <a:ext cx="512445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3"/>
                  <a:srcRect/>
                  <a:tile tx="0" ty="0" sx="100000" sy="100000" flip="none" algn="tl"/>
                </a:blipFill>
                <a:latin typeface="Arial Black"/>
              </a:rPr>
              <a:t>Muntheru S. M. Shah</a:t>
            </a:r>
          </a:p>
        </p:txBody>
      </p:sp>
    </p:spTree>
  </p:cSld>
  <p:clrMapOvr>
    <a:masterClrMapping/>
  </p:clrMapOvr>
  <p:transition advTm="22224"/>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smtClean="0"/>
              <a:t>Music The Universal Language</a:t>
            </a:r>
          </a:p>
        </p:txBody>
      </p:sp>
      <p:sp>
        <p:nvSpPr>
          <p:cNvPr id="19459" name="Rectangle 3"/>
          <p:cNvSpPr>
            <a:spLocks noGrp="1" noChangeArrowheads="1"/>
          </p:cNvSpPr>
          <p:nvPr>
            <p:ph type="body" sz="half" idx="1"/>
          </p:nvPr>
        </p:nvSpPr>
        <p:spPr>
          <a:xfrm>
            <a:off x="0" y="1905000"/>
            <a:ext cx="4800600" cy="2667000"/>
          </a:xfrm>
        </p:spPr>
        <p:txBody>
          <a:bodyPr/>
          <a:lstStyle/>
          <a:p>
            <a:r>
              <a:rPr lang="en-US" sz="2800" smtClean="0"/>
              <a:t>World Beat Music</a:t>
            </a:r>
          </a:p>
          <a:p>
            <a:r>
              <a:rPr lang="en-US" sz="2800" smtClean="0"/>
              <a:t>Percussion Instruments</a:t>
            </a:r>
          </a:p>
          <a:p>
            <a:r>
              <a:rPr lang="en-US" sz="2800" smtClean="0"/>
              <a:t>Improvisation</a:t>
            </a:r>
          </a:p>
          <a:p>
            <a:r>
              <a:rPr lang="en-US" sz="2800" smtClean="0"/>
              <a:t>Music Therapy</a:t>
            </a:r>
          </a:p>
          <a:p>
            <a:r>
              <a:rPr lang="en-US" sz="2800" smtClean="0"/>
              <a:t>Algebra Project</a:t>
            </a:r>
          </a:p>
        </p:txBody>
      </p:sp>
      <p:pic>
        <p:nvPicPr>
          <p:cNvPr id="19460" name="Primal.avi"/>
          <p:cNvPicPr>
            <a:picLocks noChangeAspect="1" noChangeArrowheads="1"/>
          </p:cNvPicPr>
          <p:nvPr>
            <p:ph type="clipArt" sz="half" idx="2"/>
            <a:videoFile r:link="rId1"/>
          </p:nvPr>
        </p:nvPicPr>
        <p:blipFill>
          <a:blip r:embed="rId6" cstate="print"/>
          <a:srcRect/>
          <a:stretch>
            <a:fillRect/>
          </a:stretch>
        </p:blipFill>
        <p:spPr>
          <a:xfrm>
            <a:off x="4953000" y="2286000"/>
            <a:ext cx="3810000" cy="2857500"/>
          </a:xfrm>
        </p:spPr>
      </p:pic>
      <p:sp>
        <p:nvSpPr>
          <p:cNvPr id="19461" name="WordArt 5"/>
          <p:cNvSpPr>
            <a:spLocks noChangeArrowheads="1" noChangeShapeType="1" noTextEdit="1"/>
          </p:cNvSpPr>
          <p:nvPr/>
        </p:nvSpPr>
        <p:spPr bwMode="auto">
          <a:xfrm>
            <a:off x="5029200" y="5791200"/>
            <a:ext cx="3476625"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cap="sq">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Primal Connection</a:t>
            </a:r>
          </a:p>
        </p:txBody>
      </p:sp>
      <p:pic>
        <p:nvPicPr>
          <p:cNvPr id="15366" name="Picture 6" descr="PRIMAL~1"/>
          <p:cNvPicPr>
            <a:picLocks noChangeAspect="1" noChangeArrowheads="1"/>
          </p:cNvPicPr>
          <p:nvPr/>
        </p:nvPicPr>
        <p:blipFill>
          <a:blip r:embed="rId7" cstate="print"/>
          <a:srcRect/>
          <a:stretch>
            <a:fillRect/>
          </a:stretch>
        </p:blipFill>
        <p:spPr bwMode="auto">
          <a:xfrm>
            <a:off x="914400" y="4775200"/>
            <a:ext cx="2762250" cy="1685925"/>
          </a:xfrm>
          <a:prstGeom prst="rect">
            <a:avLst/>
          </a:prstGeom>
          <a:noFill/>
          <a:ln w="9525">
            <a:noFill/>
            <a:miter lim="800000"/>
            <a:headEnd/>
            <a:tailEnd/>
          </a:ln>
        </p:spPr>
      </p:pic>
      <p:sp>
        <p:nvSpPr>
          <p:cNvPr id="15367" name="Text Box 7"/>
          <p:cNvSpPr txBox="1">
            <a:spLocks noChangeArrowheads="1"/>
          </p:cNvSpPr>
          <p:nvPr/>
        </p:nvSpPr>
        <p:spPr bwMode="auto">
          <a:xfrm>
            <a:off x="1219200" y="6491288"/>
            <a:ext cx="2667000" cy="366712"/>
          </a:xfrm>
          <a:prstGeom prst="rect">
            <a:avLst/>
          </a:prstGeom>
          <a:noFill/>
          <a:ln w="12700" cap="sq">
            <a:noFill/>
            <a:miter lim="800000"/>
            <a:headEnd type="none" w="sm" len="sm"/>
            <a:tailEnd type="none" w="sm" len="sm"/>
          </a:ln>
        </p:spPr>
        <p:txBody>
          <a:bodyPr>
            <a:spAutoFit/>
          </a:bodyPr>
          <a:lstStyle/>
          <a:p>
            <a:pPr>
              <a:spcBef>
                <a:spcPct val="50000"/>
              </a:spcBef>
            </a:pPr>
            <a:r>
              <a:rPr lang="en-US" sz="1800"/>
              <a:t>©1997 Primal Connection</a:t>
            </a:r>
            <a:endParaRPr lang="en-US"/>
          </a:p>
        </p:txBody>
      </p:sp>
      <p:pic>
        <p:nvPicPr>
          <p:cNvPr id="19464" name="capoclip.wav">
            <a:hlinkClick r:id="" action="ppaction://media"/>
          </p:cNvPr>
          <p:cNvPicPr>
            <a:picLocks noRot="1" noChangeAspect="1" noChangeArrowheads="1"/>
          </p:cNvPicPr>
          <p:nvPr>
            <a:audioFile r:link="rId2"/>
          </p:nvPr>
        </p:nvPicPr>
        <p:blipFill>
          <a:blip r:embed="rId8" cstate="print"/>
          <a:srcRect/>
          <a:stretch>
            <a:fillRect/>
          </a:stretch>
        </p:blipFill>
        <p:spPr bwMode="auto">
          <a:xfrm>
            <a:off x="457200" y="457200"/>
            <a:ext cx="304800" cy="304800"/>
          </a:xfrm>
          <a:prstGeom prst="rect">
            <a:avLst/>
          </a:prstGeom>
          <a:noFill/>
          <a:ln w="9525">
            <a:noFill/>
            <a:miter lim="800000"/>
            <a:headEnd/>
            <a:tailEnd/>
          </a:ln>
        </p:spPr>
      </p:pic>
      <p:sp>
        <p:nvSpPr>
          <p:cNvPr id="15369" name="Rectangle 9"/>
          <p:cNvSpPr>
            <a:spLocks noChangeArrowheads="1"/>
          </p:cNvSpPr>
          <p:nvPr/>
        </p:nvSpPr>
        <p:spPr bwMode="auto">
          <a:xfrm>
            <a:off x="4876800" y="1676400"/>
            <a:ext cx="3886200" cy="381000"/>
          </a:xfrm>
          <a:prstGeom prst="rect">
            <a:avLst/>
          </a:prstGeom>
          <a:noFill/>
          <a:ln w="9525">
            <a:noFill/>
            <a:miter lim="800000"/>
            <a:headEnd/>
            <a:tailEnd/>
          </a:ln>
        </p:spPr>
        <p:txBody>
          <a:bodyPr lIns="92075" tIns="46038" rIns="92075" bIns="46038" anchor="ctr"/>
          <a:lstStyle/>
          <a:p>
            <a:r>
              <a:rPr lang="en-US" sz="2000">
                <a:solidFill>
                  <a:srgbClr val="FFCC00"/>
                </a:solidFill>
              </a:rPr>
              <a:t>Outside Assistance and Support By</a:t>
            </a:r>
            <a:endParaRPr lang="en-US"/>
          </a:p>
        </p:txBody>
      </p:sp>
    </p:spTree>
  </p:cSld>
  <p:clrMapOvr>
    <a:masterClrMapping/>
  </p:clrMapOvr>
  <p:transition advTm="1013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1946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5" name="capoclip.wav"/>
                                        </p:tgtEl>
                                      </p:cMediaNode>
                                    </p:audio>
                                  </p:subTnLst>
                                </p:cTn>
                              </p:par>
                            </p:childTnLst>
                          </p:cTn>
                        </p:par>
                        <p:par>
                          <p:cTn id="7" fill="hold">
                            <p:stCondLst>
                              <p:cond delay="1500"/>
                            </p:stCondLst>
                            <p:childTnLst>
                              <p:par>
                                <p:cTn id="8" presetID="1" presetClass="mediacall" presetSubtype="0" fill="hold" nodeType="afterEffect">
                                  <p:stCondLst>
                                    <p:cond delay="1000"/>
                                  </p:stCondLst>
                                  <p:childTnLst>
                                    <p:cmd type="call" cmd="playFrom(0.0)">
                                      <p:cBhvr>
                                        <p:cTn id="9" dur="1" fill="hold"/>
                                        <p:tgtEl>
                                          <p:spTgt spid="19464"/>
                                        </p:tgtEl>
                                      </p:cBhvr>
                                    </p:cmd>
                                  </p:childTnLst>
                                </p:cTn>
                              </p:par>
                            </p:childTnLst>
                          </p:cTn>
                        </p:par>
                      </p:childTnLst>
                    </p:cTn>
                  </p:par>
                  <p:par>
                    <p:cTn id="10" fill="hold">
                      <p:stCondLst>
                        <p:cond delay="indefinite"/>
                      </p:stCondLst>
                      <p:childTnLst>
                        <p:par>
                          <p:cTn id="11" fill="hold">
                            <p:stCondLst>
                              <p:cond delay="0"/>
                            </p:stCondLst>
                            <p:childTnLst>
                              <p:par>
                                <p:cTn id="12" presetID="23" presetClass="entr" presetSubtype="528" fill="hold" grpId="0" nodeType="clickEffect">
                                  <p:stCondLst>
                                    <p:cond delay="0"/>
                                  </p:stCondLst>
                                  <p:childTnLst>
                                    <p:set>
                                      <p:cBhvr>
                                        <p:cTn id="13" dur="1" fill="hold">
                                          <p:stCondLst>
                                            <p:cond delay="0"/>
                                          </p:stCondLst>
                                        </p:cTn>
                                        <p:tgtEl>
                                          <p:spTgt spid="19461"/>
                                        </p:tgtEl>
                                        <p:attrNameLst>
                                          <p:attrName>style.visibility</p:attrName>
                                        </p:attrNameLst>
                                      </p:cBhvr>
                                      <p:to>
                                        <p:strVal val="visible"/>
                                      </p:to>
                                    </p:set>
                                    <p:anim calcmode="lin" valueType="num">
                                      <p:cBhvr>
                                        <p:cTn id="14" dur="500" fill="hold"/>
                                        <p:tgtEl>
                                          <p:spTgt spid="19461"/>
                                        </p:tgtEl>
                                        <p:attrNameLst>
                                          <p:attrName>ppt_w</p:attrName>
                                        </p:attrNameLst>
                                      </p:cBhvr>
                                      <p:tavLst>
                                        <p:tav tm="0">
                                          <p:val>
                                            <p:fltVal val="0"/>
                                          </p:val>
                                        </p:tav>
                                        <p:tav tm="100000">
                                          <p:val>
                                            <p:strVal val="#ppt_w"/>
                                          </p:val>
                                        </p:tav>
                                      </p:tavLst>
                                    </p:anim>
                                    <p:anim calcmode="lin" valueType="num">
                                      <p:cBhvr>
                                        <p:cTn id="15" dur="500" fill="hold"/>
                                        <p:tgtEl>
                                          <p:spTgt spid="19461"/>
                                        </p:tgtEl>
                                        <p:attrNameLst>
                                          <p:attrName>ppt_h</p:attrName>
                                        </p:attrNameLst>
                                      </p:cBhvr>
                                      <p:tavLst>
                                        <p:tav tm="0">
                                          <p:val>
                                            <p:fltVal val="0"/>
                                          </p:val>
                                        </p:tav>
                                        <p:tav tm="100000">
                                          <p:val>
                                            <p:strVal val="#ppt_h"/>
                                          </p:val>
                                        </p:tav>
                                      </p:tavLst>
                                    </p:anim>
                                    <p:anim calcmode="lin" valueType="num">
                                      <p:cBhvr>
                                        <p:cTn id="16" dur="500" fill="hold"/>
                                        <p:tgtEl>
                                          <p:spTgt spid="19461"/>
                                        </p:tgtEl>
                                        <p:attrNameLst>
                                          <p:attrName>ppt_x</p:attrName>
                                        </p:attrNameLst>
                                      </p:cBhvr>
                                      <p:tavLst>
                                        <p:tav tm="0">
                                          <p:val>
                                            <p:fltVal val="0.5"/>
                                          </p:val>
                                        </p:tav>
                                        <p:tav tm="100000">
                                          <p:val>
                                            <p:strVal val="#ppt_x"/>
                                          </p:val>
                                        </p:tav>
                                      </p:tavLst>
                                    </p:anim>
                                    <p:anim calcmode="lin" valueType="num">
                                      <p:cBhvr>
                                        <p:cTn id="17" dur="500" fill="hold"/>
                                        <p:tgtEl>
                                          <p:spTgt spid="19461"/>
                                        </p:tgtEl>
                                        <p:attrNameLst>
                                          <p:attrName>ppt_y</p:attrName>
                                        </p:attrNameLst>
                                      </p:cBhvr>
                                      <p:tavLst>
                                        <p:tav tm="0">
                                          <p:val>
                                            <p:fltVal val="0.5"/>
                                          </p:val>
                                        </p:tav>
                                        <p:tav tm="100000">
                                          <p:val>
                                            <p:strVal val="#ppt_y"/>
                                          </p:val>
                                        </p:tav>
                                      </p:tavLst>
                                    </p:anim>
                                  </p:childTnLst>
                                </p:cTn>
                              </p:par>
                            </p:childTnLst>
                          </p:cTn>
                        </p:par>
                        <p:par>
                          <p:cTn id="18" fill="hold">
                            <p:stCondLst>
                              <p:cond delay="500"/>
                            </p:stCondLst>
                            <p:childTnLst>
                              <p:par>
                                <p:cTn id="19" presetID="1" presetClass="entr" presetSubtype="0" fill="hold" nodeType="afterEffect">
                                  <p:stCondLst>
                                    <p:cond delay="1000"/>
                                  </p:stCondLst>
                                  <p:childTnLst>
                                    <p:set>
                                      <p:cBhvr>
                                        <p:cTn id="20" dur="1" fill="hold">
                                          <p:stCondLst>
                                            <p:cond delay="499"/>
                                          </p:stCondLst>
                                        </p:cTn>
                                        <p:tgtEl>
                                          <p:spTgt spid="19460"/>
                                        </p:tgtEl>
                                        <p:attrNameLst>
                                          <p:attrName>style.visibility</p:attrName>
                                        </p:attrNameLst>
                                      </p:cBhvr>
                                      <p:to>
                                        <p:strVal val="visible"/>
                                      </p:to>
                                    </p:set>
                                  </p:childTnLst>
                                </p:cTn>
                              </p:par>
                            </p:childTnLst>
                          </p:cTn>
                        </p:par>
                        <p:par>
                          <p:cTn id="21" fill="hold">
                            <p:stCondLst>
                              <p:cond delay="2000"/>
                            </p:stCondLst>
                            <p:childTnLst>
                              <p:par>
                                <p:cTn id="22" presetID="1" presetClass="mediacall" presetSubtype="0" fill="hold" nodeType="afterEffect">
                                  <p:stCondLst>
                                    <p:cond delay="1000"/>
                                  </p:stCondLst>
                                  <p:childTnLst>
                                    <p:cmd type="call" cmd="playFrom(0.0)">
                                      <p:cBhvr>
                                        <p:cTn id="23" dur="1" fill="hold"/>
                                        <p:tgtEl>
                                          <p:spTgt spid="19460"/>
                                        </p:tgtEl>
                                      </p:cBhvr>
                                    </p:cmd>
                                  </p:childTnLst>
                                </p:cTn>
                              </p:par>
                            </p:childTnLst>
                          </p:cTn>
                        </p:par>
                        <p:par>
                          <p:cTn id="24" fill="hold">
                            <p:stCondLst>
                              <p:cond delay="3001"/>
                            </p:stCondLst>
                            <p:childTnLst>
                              <p:par>
                                <p:cTn id="25" presetID="7" presetClass="entr" presetSubtype="4" fill="hold" grpId="0" nodeType="afterEffect">
                                  <p:stCondLst>
                                    <p:cond delay="1000"/>
                                  </p:stCondLst>
                                  <p:childTnLst>
                                    <p:set>
                                      <p:cBhvr>
                                        <p:cTn id="26" dur="1" fill="hold">
                                          <p:stCondLst>
                                            <p:cond delay="0"/>
                                          </p:stCondLst>
                                        </p:cTn>
                                        <p:tgtEl>
                                          <p:spTgt spid="19459">
                                            <p:txEl>
                                              <p:pRg st="0" end="0"/>
                                            </p:txEl>
                                          </p:spTgt>
                                        </p:tgtEl>
                                        <p:attrNameLst>
                                          <p:attrName>style.visibility</p:attrName>
                                        </p:attrNameLst>
                                      </p:cBhvr>
                                      <p:to>
                                        <p:strVal val="visible"/>
                                      </p:to>
                                    </p:set>
                                    <p:anim calcmode="lin" valueType="num">
                                      <p:cBhvr additive="base">
                                        <p:cTn id="27" dur="5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9001"/>
                            </p:stCondLst>
                            <p:childTnLst>
                              <p:par>
                                <p:cTn id="30" presetID="7" presetClass="entr" presetSubtype="4" fill="hold" grpId="0" nodeType="afterEffect">
                                  <p:stCondLst>
                                    <p:cond delay="1000"/>
                                  </p:stCondLst>
                                  <p:childTnLst>
                                    <p:set>
                                      <p:cBhvr>
                                        <p:cTn id="31" dur="1" fill="hold">
                                          <p:stCondLst>
                                            <p:cond delay="0"/>
                                          </p:stCondLst>
                                        </p:cTn>
                                        <p:tgtEl>
                                          <p:spTgt spid="19459">
                                            <p:txEl>
                                              <p:pRg st="1" end="1"/>
                                            </p:txEl>
                                          </p:spTgt>
                                        </p:tgtEl>
                                        <p:attrNameLst>
                                          <p:attrName>style.visibility</p:attrName>
                                        </p:attrNameLst>
                                      </p:cBhvr>
                                      <p:to>
                                        <p:strVal val="visible"/>
                                      </p:to>
                                    </p:set>
                                    <p:anim calcmode="lin" valueType="num">
                                      <p:cBhvr additive="base">
                                        <p:cTn id="32" dur="5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1"/>
                            </p:stCondLst>
                            <p:childTnLst>
                              <p:par>
                                <p:cTn id="35" presetID="7" presetClass="entr" presetSubtype="4" fill="hold" grpId="0" nodeType="afterEffect">
                                  <p:stCondLst>
                                    <p:cond delay="1000"/>
                                  </p:stCondLst>
                                  <p:childTnLst>
                                    <p:set>
                                      <p:cBhvr>
                                        <p:cTn id="36" dur="1" fill="hold">
                                          <p:stCondLst>
                                            <p:cond delay="0"/>
                                          </p:stCondLst>
                                        </p:cTn>
                                        <p:tgtEl>
                                          <p:spTgt spid="19459">
                                            <p:txEl>
                                              <p:pRg st="2" end="2"/>
                                            </p:txEl>
                                          </p:spTgt>
                                        </p:tgtEl>
                                        <p:attrNameLst>
                                          <p:attrName>style.visibility</p:attrName>
                                        </p:attrNameLst>
                                      </p:cBhvr>
                                      <p:to>
                                        <p:strVal val="visible"/>
                                      </p:to>
                                    </p:set>
                                    <p:anim calcmode="lin" valueType="num">
                                      <p:cBhvr additive="base">
                                        <p:cTn id="37" dur="5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1001"/>
                            </p:stCondLst>
                            <p:childTnLst>
                              <p:par>
                                <p:cTn id="40" presetID="7" presetClass="entr" presetSubtype="4" fill="hold" grpId="0" nodeType="afterEffect">
                                  <p:stCondLst>
                                    <p:cond delay="1000"/>
                                  </p:stCondLst>
                                  <p:childTnLst>
                                    <p:set>
                                      <p:cBhvr>
                                        <p:cTn id="41" dur="1" fill="hold">
                                          <p:stCondLst>
                                            <p:cond delay="0"/>
                                          </p:stCondLst>
                                        </p:cTn>
                                        <p:tgtEl>
                                          <p:spTgt spid="19459">
                                            <p:txEl>
                                              <p:pRg st="3" end="3"/>
                                            </p:txEl>
                                          </p:spTgt>
                                        </p:tgtEl>
                                        <p:attrNameLst>
                                          <p:attrName>style.visibility</p:attrName>
                                        </p:attrNameLst>
                                      </p:cBhvr>
                                      <p:to>
                                        <p:strVal val="visible"/>
                                      </p:to>
                                    </p:set>
                                    <p:anim calcmode="lin" valueType="num">
                                      <p:cBhvr additive="base">
                                        <p:cTn id="42" dur="5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7001"/>
                            </p:stCondLst>
                            <p:childTnLst>
                              <p:par>
                                <p:cTn id="45" presetID="7" presetClass="entr" presetSubtype="4" fill="hold" grpId="0" nodeType="afterEffect">
                                  <p:stCondLst>
                                    <p:cond delay="1000"/>
                                  </p:stCondLst>
                                  <p:childTnLst>
                                    <p:set>
                                      <p:cBhvr>
                                        <p:cTn id="46" dur="1" fill="hold">
                                          <p:stCondLst>
                                            <p:cond delay="0"/>
                                          </p:stCondLst>
                                        </p:cTn>
                                        <p:tgtEl>
                                          <p:spTgt spid="19459">
                                            <p:txEl>
                                              <p:pRg st="4" end="4"/>
                                            </p:txEl>
                                          </p:spTgt>
                                        </p:tgtEl>
                                        <p:attrNameLst>
                                          <p:attrName>style.visibility</p:attrName>
                                        </p:attrNameLst>
                                      </p:cBhvr>
                                      <p:to>
                                        <p:strVal val="visible"/>
                                      </p:to>
                                    </p:set>
                                    <p:anim calcmode="lin" valueType="num">
                                      <p:cBhvr additive="base">
                                        <p:cTn id="47" dur="5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9" fill="hold" display="0">
                  <p:stCondLst>
                    <p:cond delay="indefinite"/>
                  </p:stCondLst>
                  <p:endCondLst>
                    <p:cond evt="onPrev" delay="0">
                      <p:tgtEl>
                        <p:sldTgt/>
                      </p:tgtEl>
                    </p:cond>
                    <p:cond evt="onStopAudio" delay="0">
                      <p:tgtEl>
                        <p:sldTgt/>
                      </p:tgtEl>
                    </p:cond>
                  </p:endCondLst>
                </p:cTn>
                <p:tgtEl>
                  <p:spTgt spid="19464"/>
                </p:tgtEl>
              </p:cMediaNode>
            </p:audio>
            <p:video>
              <p:cMediaNode>
                <p:cTn id="50" fill="hold" display="0">
                  <p:stCondLst>
                    <p:cond delay="indefinite"/>
                  </p:stCondLst>
                  <p:endCondLst>
                    <p:cond evt="onNext" delay="0">
                      <p:tgtEl>
                        <p:sldTgt/>
                      </p:tgtEl>
                    </p:cond>
                    <p:cond evt="onPrev" delay="0">
                      <p:tgtEl>
                        <p:sldTgt/>
                      </p:tgtEl>
                    </p:cond>
                  </p:endCondLst>
                </p:cTn>
                <p:tgtEl>
                  <p:spTgt spid="19460"/>
                </p:tgtEl>
              </p:cMediaNode>
            </p:video>
            <p:seq concurrent="1" nextAc="seek">
              <p:cTn id="51" restart="whenNotActive" fill="hold" evtFilter="cancelBubble" nodeType="interactiveSeq">
                <p:stCondLst>
                  <p:cond evt="onClick" delay="0">
                    <p:tgtEl>
                      <p:spTgt spid="19460"/>
                    </p:tgtEl>
                  </p:cond>
                </p:stCondLst>
                <p:endSync evt="end" delay="0">
                  <p:rtn val="all"/>
                </p:endSync>
                <p:childTnLst>
                  <p:par>
                    <p:cTn id="52" fill="hold">
                      <p:stCondLst>
                        <p:cond delay="0"/>
                      </p:stCondLst>
                      <p:childTnLst>
                        <p:par>
                          <p:cTn id="53" fill="hold">
                            <p:stCondLst>
                              <p:cond delay="0"/>
                            </p:stCondLst>
                            <p:childTnLst>
                              <p:par>
                                <p:cTn id="54" presetID="2" presetClass="mediacall" presetSubtype="0" fill="hold" nodeType="clickEffect">
                                  <p:stCondLst>
                                    <p:cond delay="0"/>
                                  </p:stCondLst>
                                  <p:childTnLst>
                                    <p:cmd type="call" cmd="togglePause">
                                      <p:cBhvr>
                                        <p:cTn id="55" dur="1" fill="hold"/>
                                        <p:tgtEl>
                                          <p:spTgt spid="19460"/>
                                        </p:tgtEl>
                                      </p:cBhvr>
                                    </p:cmd>
                                  </p:childTnLst>
                                </p:cTn>
                              </p:par>
                            </p:childTnLst>
                          </p:cTn>
                        </p:par>
                      </p:childTnLst>
                    </p:cTn>
                  </p:par>
                </p:childTnLst>
              </p:cTn>
              <p:nextCondLst>
                <p:cond evt="onClick" delay="0">
                  <p:tgtEl>
                    <p:spTgt spid="19460"/>
                  </p:tgtEl>
                </p:cond>
              </p:nextCondLst>
            </p:seq>
          </p:childTnLst>
        </p:cTn>
      </p:par>
    </p:tnLst>
    <p:bldLst>
      <p:bldP spid="19459" grpId="0" build="p" autoUpdateAnimBg="0" advAuto="1000"/>
      <p:bldP spid="1946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smtClean="0"/>
              <a:t>Unity through song and dance</a:t>
            </a:r>
          </a:p>
        </p:txBody>
      </p:sp>
      <p:sp>
        <p:nvSpPr>
          <p:cNvPr id="22531" name="Rectangle 3"/>
          <p:cNvSpPr>
            <a:spLocks noGrp="1" noChangeArrowheads="1"/>
          </p:cNvSpPr>
          <p:nvPr>
            <p:ph type="body" sz="half" idx="2"/>
          </p:nvPr>
        </p:nvSpPr>
        <p:spPr>
          <a:xfrm>
            <a:off x="5715000" y="1828800"/>
            <a:ext cx="3048000" cy="2590800"/>
          </a:xfrm>
        </p:spPr>
        <p:txBody>
          <a:bodyPr/>
          <a:lstStyle/>
          <a:p>
            <a:r>
              <a:rPr lang="en-US" sz="2800" smtClean="0"/>
              <a:t>Traditional </a:t>
            </a:r>
          </a:p>
          <a:p>
            <a:r>
              <a:rPr lang="en-US" sz="2800" smtClean="0"/>
              <a:t>Folk</a:t>
            </a:r>
          </a:p>
          <a:p>
            <a:r>
              <a:rPr lang="en-US" sz="2800" smtClean="0"/>
              <a:t>Ceremonial</a:t>
            </a:r>
          </a:p>
          <a:p>
            <a:r>
              <a:rPr lang="en-US" sz="2800" smtClean="0"/>
              <a:t>Festive</a:t>
            </a:r>
          </a:p>
          <a:p>
            <a:r>
              <a:rPr lang="en-US" sz="2800" smtClean="0"/>
              <a:t>Contemporary</a:t>
            </a:r>
          </a:p>
        </p:txBody>
      </p:sp>
      <p:pic>
        <p:nvPicPr>
          <p:cNvPr id="16388" name="Rogers~1.jpg">
            <a:hlinkClick r:id="" action="ppaction://media"/>
          </p:cNvPr>
          <p:cNvPicPr>
            <a:picLocks noGrp="1" noChangeAspect="1" noChangeArrowheads="1"/>
          </p:cNvPicPr>
          <p:nvPr>
            <p:ph type="clipArt" sz="half" idx="1"/>
            <a:videoFile r:link="rId1"/>
          </p:nvPr>
        </p:nvPicPr>
        <p:blipFill>
          <a:blip r:embed="rId6" cstate="print"/>
          <a:srcRect/>
          <a:stretch>
            <a:fillRect/>
          </a:stretch>
        </p:blipFill>
        <p:spPr>
          <a:xfrm>
            <a:off x="381000" y="1981200"/>
            <a:ext cx="5067300" cy="3589338"/>
          </a:xfrm>
        </p:spPr>
      </p:pic>
      <p:sp>
        <p:nvSpPr>
          <p:cNvPr id="22533" name="WordArt 5"/>
          <p:cNvSpPr>
            <a:spLocks noChangeArrowheads="1" noChangeShapeType="1" noTextEdit="1"/>
          </p:cNvSpPr>
          <p:nvPr/>
        </p:nvSpPr>
        <p:spPr bwMode="auto">
          <a:xfrm>
            <a:off x="457200" y="5943600"/>
            <a:ext cx="8686800" cy="498475"/>
          </a:xfrm>
          <a:prstGeom prst="rect">
            <a:avLst/>
          </a:prstGeom>
        </p:spPr>
        <p:txBody>
          <a:bodyPr wrap="none" fromWordArt="1">
            <a:prstTxWarp prst="textPlain">
              <a:avLst>
                <a:gd name="adj" fmla="val 50000"/>
              </a:avLst>
            </a:prstTxWarp>
          </a:bodyPr>
          <a:lstStyle/>
          <a:p>
            <a:pPr algn="ctr"/>
            <a:r>
              <a:rPr lang="en-US" sz="1800" kern="10">
                <a:ln w="9525" cap="sq">
                  <a:noFill/>
                  <a:round/>
                  <a:headEnd type="none" w="sm" len="sm"/>
                  <a:tailEnd type="none" w="sm" len="sm"/>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NELSON GILL “We’re Gonna Have Some Fun Today”</a:t>
            </a:r>
          </a:p>
        </p:txBody>
      </p:sp>
      <p:sp>
        <p:nvSpPr>
          <p:cNvPr id="16390" name="Text Box 6"/>
          <p:cNvSpPr txBox="1">
            <a:spLocks noChangeArrowheads="1"/>
          </p:cNvSpPr>
          <p:nvPr/>
        </p:nvSpPr>
        <p:spPr bwMode="auto">
          <a:xfrm>
            <a:off x="990600" y="6491288"/>
            <a:ext cx="3429000" cy="366712"/>
          </a:xfrm>
          <a:prstGeom prst="rect">
            <a:avLst/>
          </a:prstGeom>
          <a:noFill/>
          <a:ln w="12700" cap="sq">
            <a:noFill/>
            <a:miter lim="800000"/>
            <a:headEnd type="none" w="sm" len="sm"/>
            <a:tailEnd type="none" w="sm" len="sm"/>
          </a:ln>
        </p:spPr>
        <p:txBody>
          <a:bodyPr>
            <a:spAutoFit/>
          </a:bodyPr>
          <a:lstStyle/>
          <a:p>
            <a:pPr>
              <a:spcBef>
                <a:spcPct val="50000"/>
              </a:spcBef>
            </a:pPr>
            <a:r>
              <a:rPr lang="en-US" sz="1800"/>
              <a:t>©1995 Etcetera Records</a:t>
            </a:r>
            <a:endParaRPr lang="en-US"/>
          </a:p>
        </p:txBody>
      </p:sp>
      <p:sp>
        <p:nvSpPr>
          <p:cNvPr id="16391" name="WordArt 7"/>
          <p:cNvSpPr>
            <a:spLocks noChangeArrowheads="1" noChangeShapeType="1" noTextEdit="1"/>
          </p:cNvSpPr>
          <p:nvPr/>
        </p:nvSpPr>
        <p:spPr bwMode="auto">
          <a:xfrm>
            <a:off x="5943600" y="4495800"/>
            <a:ext cx="2590800" cy="106680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MUSIC</a:t>
            </a:r>
          </a:p>
        </p:txBody>
      </p:sp>
      <p:pic>
        <p:nvPicPr>
          <p:cNvPr id="22536" name="BigFarm.avi"/>
          <p:cNvPicPr>
            <a:picLocks noRot="1" noChangeAspect="1" noChangeArrowheads="1"/>
          </p:cNvPicPr>
          <p:nvPr>
            <a:videoFile r:link="rId2"/>
          </p:nvPr>
        </p:nvPicPr>
        <p:blipFill>
          <a:blip r:embed="rId7" cstate="print"/>
          <a:srcRect/>
          <a:stretch>
            <a:fillRect/>
          </a:stretch>
        </p:blipFill>
        <p:spPr bwMode="auto">
          <a:xfrm>
            <a:off x="5486400" y="1981200"/>
            <a:ext cx="3200400" cy="2363788"/>
          </a:xfrm>
          <a:prstGeom prst="rect">
            <a:avLst/>
          </a:prstGeom>
          <a:noFill/>
          <a:ln w="9525">
            <a:noFill/>
            <a:miter lim="800000"/>
            <a:headEnd/>
            <a:tailEnd/>
          </a:ln>
        </p:spPr>
      </p:pic>
      <p:sp>
        <p:nvSpPr>
          <p:cNvPr id="16393" name="Rectangle 9"/>
          <p:cNvSpPr>
            <a:spLocks noChangeArrowheads="1"/>
          </p:cNvSpPr>
          <p:nvPr/>
        </p:nvSpPr>
        <p:spPr bwMode="auto">
          <a:xfrm>
            <a:off x="4876800" y="1600200"/>
            <a:ext cx="3886200" cy="381000"/>
          </a:xfrm>
          <a:prstGeom prst="rect">
            <a:avLst/>
          </a:prstGeom>
          <a:noFill/>
          <a:ln w="9525">
            <a:noFill/>
            <a:miter lim="800000"/>
            <a:headEnd/>
            <a:tailEnd/>
          </a:ln>
        </p:spPr>
        <p:txBody>
          <a:bodyPr lIns="92075" tIns="46038" rIns="92075" bIns="46038" anchor="ctr"/>
          <a:lstStyle/>
          <a:p>
            <a:r>
              <a:rPr lang="en-US" sz="2000">
                <a:solidFill>
                  <a:srgbClr val="FFCC00"/>
                </a:solidFill>
              </a:rPr>
              <a:t>Outside Assistance and Support By</a:t>
            </a:r>
            <a:endParaRPr lang="en-US"/>
          </a:p>
        </p:txBody>
      </p:sp>
      <p:sp>
        <p:nvSpPr>
          <p:cNvPr id="22538" name="WordArt 10"/>
          <p:cNvSpPr>
            <a:spLocks noChangeArrowheads="1" noChangeShapeType="1" noTextEdit="1"/>
          </p:cNvSpPr>
          <p:nvPr/>
        </p:nvSpPr>
        <p:spPr bwMode="auto">
          <a:xfrm>
            <a:off x="914400" y="1981200"/>
            <a:ext cx="4191000" cy="593725"/>
          </a:xfrm>
          <a:prstGeom prst="rect">
            <a:avLst/>
          </a:prstGeom>
        </p:spPr>
        <p:txBody>
          <a:bodyPr wrap="none" fromWordArt="1">
            <a:prstTxWarp prst="textPlain">
              <a:avLst>
                <a:gd name="adj" fmla="val 50000"/>
              </a:avLst>
            </a:prstTxWarp>
          </a:bodyPr>
          <a:lstStyle/>
          <a:p>
            <a:pPr algn="ctr"/>
            <a:r>
              <a:rPr lang="en-US" sz="36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Nelson Gill</a:t>
            </a:r>
          </a:p>
        </p:txBody>
      </p:sp>
      <p:pic>
        <p:nvPicPr>
          <p:cNvPr id="22539" name="funClip.wav">
            <a:hlinkClick r:id="" action="ppaction://media"/>
          </p:cNvPr>
          <p:cNvPicPr>
            <a:picLocks noRot="1" noChangeAspect="1" noChangeArrowheads="1"/>
          </p:cNvPicPr>
          <p:nvPr>
            <a:audioFile r:link="rId3"/>
          </p:nvPr>
        </p:nvPicPr>
        <p:blipFill>
          <a:blip r:embed="rId8" cstate="print"/>
          <a:srcRect/>
          <a:stretch>
            <a:fillRect/>
          </a:stretch>
        </p:blipFill>
        <p:spPr bwMode="auto">
          <a:xfrm>
            <a:off x="685800" y="457200"/>
            <a:ext cx="304800" cy="304800"/>
          </a:xfrm>
          <a:prstGeom prst="rect">
            <a:avLst/>
          </a:prstGeom>
          <a:noFill/>
          <a:ln w="9525">
            <a:noFill/>
            <a:miter lim="800000"/>
            <a:headEnd/>
            <a:tailEnd/>
          </a:ln>
        </p:spPr>
      </p:pic>
    </p:spTree>
  </p:cSld>
  <p:clrMapOvr>
    <a:masterClrMapping/>
  </p:clrMapOvr>
  <p:transition advTm="1144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funClip.wav"/>
                                        </p:tgtEl>
                                      </p:cMediaNode>
                                    </p:audio>
                                  </p:sub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22531">
                                            <p:txEl>
                                              <p:pRg st="1" end="1"/>
                                            </p:txEl>
                                          </p:spTgt>
                                        </p:tgtEl>
                                        <p:attrNameLst>
                                          <p:attrName>style.visibility</p:attrName>
                                        </p:attrNameLst>
                                      </p:cBhvr>
                                      <p:to>
                                        <p:strVal val="visible"/>
                                      </p:to>
                                    </p:set>
                                    <p:anim calcmode="lin" valueType="num">
                                      <p:cBhvr additive="base">
                                        <p:cTn id="12"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5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funClip.wav"/>
                                        </p:tgtEl>
                                      </p:cMediaNode>
                                    </p:audio>
                                  </p:sub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funClip.wav"/>
                                        </p:tgtEl>
                                      </p:cMediaNode>
                                    </p:audio>
                                  </p:subTnLst>
                                </p:cTn>
                              </p:par>
                            </p:childTnLst>
                          </p:cTn>
                        </p:par>
                        <p:par>
                          <p:cTn id="19" fill="hold">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22531">
                                            <p:txEl>
                                              <p:pRg st="3" end="3"/>
                                            </p:txEl>
                                          </p:spTgt>
                                        </p:tgtEl>
                                        <p:attrNameLst>
                                          <p:attrName>style.visibility</p:attrName>
                                        </p:attrNameLst>
                                      </p:cBhvr>
                                      <p:to>
                                        <p:strVal val="visible"/>
                                      </p:to>
                                    </p:set>
                                    <p:anim calcmode="lin" valueType="num">
                                      <p:cBhvr additive="base">
                                        <p:cTn id="22"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25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funClip.wav"/>
                                        </p:tgtEl>
                                      </p:cMediaNode>
                                    </p:audio>
                                  </p:subTnLst>
                                </p:cTn>
                              </p:par>
                            </p:childTnLst>
                          </p:cTn>
                        </p:par>
                        <p:par>
                          <p:cTn id="24" fill="hold">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22531">
                                            <p:txEl>
                                              <p:pRg st="4" end="4"/>
                                            </p:txEl>
                                          </p:spTgt>
                                        </p:tgtEl>
                                        <p:attrNameLst>
                                          <p:attrName>style.visibility</p:attrName>
                                        </p:attrNameLst>
                                      </p:cBhvr>
                                      <p:to>
                                        <p:strVal val="visible"/>
                                      </p:to>
                                    </p:set>
                                    <p:anim calcmode="lin" valueType="num">
                                      <p:cBhvr additive="base">
                                        <p:cTn id="27"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25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funClip.wav"/>
                                        </p:tgtEl>
                                      </p:cMediaNode>
                                    </p:audio>
                                  </p:subTnLst>
                                </p:cTn>
                              </p:par>
                            </p:childTnLst>
                          </p:cTn>
                        </p:par>
                        <p:par>
                          <p:cTn id="29" fill="hold">
                            <p:stCondLst>
                              <p:cond delay="7500"/>
                            </p:stCondLst>
                            <p:childTnLst>
                              <p:par>
                                <p:cTn id="30" presetID="7" presetClass="entr" presetSubtype="8" fill="hold" grpId="0" nodeType="afterEffect">
                                  <p:stCondLst>
                                    <p:cond delay="2000"/>
                                  </p:stCondLst>
                                  <p:childTnLst>
                                    <p:set>
                                      <p:cBhvr>
                                        <p:cTn id="31" dur="1" fill="hold">
                                          <p:stCondLst>
                                            <p:cond delay="0"/>
                                          </p:stCondLst>
                                        </p:cTn>
                                        <p:tgtEl>
                                          <p:spTgt spid="22533"/>
                                        </p:tgtEl>
                                        <p:attrNameLst>
                                          <p:attrName>style.visibility</p:attrName>
                                        </p:attrNameLst>
                                      </p:cBhvr>
                                      <p:to>
                                        <p:strVal val="visible"/>
                                      </p:to>
                                    </p:set>
                                    <p:anim calcmode="lin" valueType="num">
                                      <p:cBhvr additive="base">
                                        <p:cTn id="32" dur="5000" fill="hold"/>
                                        <p:tgtEl>
                                          <p:spTgt spid="22533"/>
                                        </p:tgtEl>
                                        <p:attrNameLst>
                                          <p:attrName>ppt_x</p:attrName>
                                        </p:attrNameLst>
                                      </p:cBhvr>
                                      <p:tavLst>
                                        <p:tav tm="0">
                                          <p:val>
                                            <p:strVal val="0-#ppt_w/2"/>
                                          </p:val>
                                        </p:tav>
                                        <p:tav tm="100000">
                                          <p:val>
                                            <p:strVal val="#ppt_x"/>
                                          </p:val>
                                        </p:tav>
                                      </p:tavLst>
                                    </p:anim>
                                    <p:anim calcmode="lin" valueType="num">
                                      <p:cBhvr additive="base">
                                        <p:cTn id="33" dur="50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528" fill="hold" nodeType="clickEffect">
                                  <p:stCondLst>
                                    <p:cond delay="0"/>
                                  </p:stCondLst>
                                  <p:childTnLst>
                                    <p:set>
                                      <p:cBhvr>
                                        <p:cTn id="37" dur="1" fill="hold">
                                          <p:stCondLst>
                                            <p:cond delay="0"/>
                                          </p:stCondLst>
                                        </p:cTn>
                                        <p:tgtEl>
                                          <p:spTgt spid="22536"/>
                                        </p:tgtEl>
                                        <p:attrNameLst>
                                          <p:attrName>style.visibility</p:attrName>
                                        </p:attrNameLst>
                                      </p:cBhvr>
                                      <p:to>
                                        <p:strVal val="visible"/>
                                      </p:to>
                                    </p:set>
                                    <p:anim calcmode="lin" valueType="num">
                                      <p:cBhvr>
                                        <p:cTn id="38" dur="500" fill="hold"/>
                                        <p:tgtEl>
                                          <p:spTgt spid="22536"/>
                                        </p:tgtEl>
                                        <p:attrNameLst>
                                          <p:attrName>ppt_w</p:attrName>
                                        </p:attrNameLst>
                                      </p:cBhvr>
                                      <p:tavLst>
                                        <p:tav tm="0">
                                          <p:val>
                                            <p:fltVal val="0"/>
                                          </p:val>
                                        </p:tav>
                                        <p:tav tm="100000">
                                          <p:val>
                                            <p:strVal val="#ppt_w"/>
                                          </p:val>
                                        </p:tav>
                                      </p:tavLst>
                                    </p:anim>
                                    <p:anim calcmode="lin" valueType="num">
                                      <p:cBhvr>
                                        <p:cTn id="39" dur="500" fill="hold"/>
                                        <p:tgtEl>
                                          <p:spTgt spid="22536"/>
                                        </p:tgtEl>
                                        <p:attrNameLst>
                                          <p:attrName>ppt_h</p:attrName>
                                        </p:attrNameLst>
                                      </p:cBhvr>
                                      <p:tavLst>
                                        <p:tav tm="0">
                                          <p:val>
                                            <p:fltVal val="0"/>
                                          </p:val>
                                        </p:tav>
                                        <p:tav tm="100000">
                                          <p:val>
                                            <p:strVal val="#ppt_h"/>
                                          </p:val>
                                        </p:tav>
                                      </p:tavLst>
                                    </p:anim>
                                    <p:anim calcmode="lin" valueType="num">
                                      <p:cBhvr>
                                        <p:cTn id="40" dur="500" fill="hold"/>
                                        <p:tgtEl>
                                          <p:spTgt spid="22536"/>
                                        </p:tgtEl>
                                        <p:attrNameLst>
                                          <p:attrName>ppt_x</p:attrName>
                                        </p:attrNameLst>
                                      </p:cBhvr>
                                      <p:tavLst>
                                        <p:tav tm="0">
                                          <p:val>
                                            <p:fltVal val="0.5"/>
                                          </p:val>
                                        </p:tav>
                                        <p:tav tm="100000">
                                          <p:val>
                                            <p:strVal val="#ppt_x"/>
                                          </p:val>
                                        </p:tav>
                                      </p:tavLst>
                                    </p:anim>
                                    <p:anim calcmode="lin" valueType="num">
                                      <p:cBhvr>
                                        <p:cTn id="41" dur="500" fill="hold"/>
                                        <p:tgtEl>
                                          <p:spTgt spid="22536"/>
                                        </p:tgtEl>
                                        <p:attrNameLst>
                                          <p:attrName>ppt_y</p:attrName>
                                        </p:attrNameLst>
                                      </p:cBhvr>
                                      <p:tavLst>
                                        <p:tav tm="0">
                                          <p:val>
                                            <p:fltVal val="0.5"/>
                                          </p:val>
                                        </p:tav>
                                        <p:tav tm="100000">
                                          <p:val>
                                            <p:strVal val="#ppt_y"/>
                                          </p:val>
                                        </p:tav>
                                      </p:tavLst>
                                    </p:anim>
                                  </p:childTnLst>
                                </p:cTn>
                              </p:par>
                            </p:childTnLst>
                          </p:cTn>
                        </p:par>
                        <p:par>
                          <p:cTn id="42" fill="hold">
                            <p:stCondLst>
                              <p:cond delay="500"/>
                            </p:stCondLst>
                            <p:childTnLst>
                              <p:par>
                                <p:cTn id="43" presetID="1" presetClass="mediacall" presetSubtype="0" fill="hold" nodeType="afterEffect">
                                  <p:stCondLst>
                                    <p:cond delay="0"/>
                                  </p:stCondLst>
                                  <p:childTnLst>
                                    <p:cmd type="call" cmd="playFrom(0.0)">
                                      <p:cBhvr>
                                        <p:cTn id="44" dur="1" fill="hold"/>
                                        <p:tgtEl>
                                          <p:spTgt spid="22536"/>
                                        </p:tgtEl>
                                      </p:cBhvr>
                                    </p:cmd>
                                  </p:childTnLst>
                                </p:cTn>
                              </p:par>
                              <p:par>
                                <p:cTn id="45" presetID="23" presetClass="entr" presetSubtype="32" fill="hold" grpId="0" nodeType="withEffect">
                                  <p:stCondLst>
                                    <p:cond delay="5000"/>
                                  </p:stCondLst>
                                  <p:childTnLst>
                                    <p:set>
                                      <p:cBhvr>
                                        <p:cTn id="46" dur="1" fill="hold">
                                          <p:stCondLst>
                                            <p:cond delay="0"/>
                                          </p:stCondLst>
                                        </p:cTn>
                                        <p:tgtEl>
                                          <p:spTgt spid="22538"/>
                                        </p:tgtEl>
                                        <p:attrNameLst>
                                          <p:attrName>style.visibility</p:attrName>
                                        </p:attrNameLst>
                                      </p:cBhvr>
                                      <p:to>
                                        <p:strVal val="visible"/>
                                      </p:to>
                                    </p:set>
                                    <p:anim calcmode="lin" valueType="num">
                                      <p:cBhvr>
                                        <p:cTn id="47" dur="500" fill="hold"/>
                                        <p:tgtEl>
                                          <p:spTgt spid="22538"/>
                                        </p:tgtEl>
                                        <p:attrNameLst>
                                          <p:attrName>ppt_w</p:attrName>
                                        </p:attrNameLst>
                                      </p:cBhvr>
                                      <p:tavLst>
                                        <p:tav tm="0">
                                          <p:val>
                                            <p:strVal val="4*#ppt_w"/>
                                          </p:val>
                                        </p:tav>
                                        <p:tav tm="100000">
                                          <p:val>
                                            <p:strVal val="#ppt_w"/>
                                          </p:val>
                                        </p:tav>
                                      </p:tavLst>
                                    </p:anim>
                                    <p:anim calcmode="lin" valueType="num">
                                      <p:cBhvr>
                                        <p:cTn id="48" dur="500" fill="hold"/>
                                        <p:tgtEl>
                                          <p:spTgt spid="2253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2539"/>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1" fill="hold"/>
                                        <p:tgtEl>
                                          <p:spTgt spid="22539"/>
                                        </p:tgtEl>
                                      </p:cBhvr>
                                    </p:cmd>
                                  </p:childTnLst>
                                </p:cTn>
                              </p:par>
                            </p:childTnLst>
                          </p:cTn>
                        </p:par>
                      </p:childTnLst>
                    </p:cTn>
                  </p:par>
                </p:childTnLst>
              </p:cTn>
              <p:nextCondLst>
                <p:cond evt="onClick" delay="0">
                  <p:tgtEl>
                    <p:spTgt spid="22539"/>
                  </p:tgtEl>
                </p:cond>
              </p:nextCondLst>
            </p:seq>
            <p:audio>
              <p:cMediaNode>
                <p:cTn id="54" fill="hold" display="0">
                  <p:stCondLst>
                    <p:cond delay="indefinite"/>
                  </p:stCondLst>
                  <p:endCondLst>
                    <p:cond evt="onNext" delay="0">
                      <p:tgtEl>
                        <p:sldTgt/>
                      </p:tgtEl>
                    </p:cond>
                    <p:cond evt="onPrev" delay="0">
                      <p:tgtEl>
                        <p:sldTgt/>
                      </p:tgtEl>
                    </p:cond>
                    <p:cond evt="onStopAudio" delay="0">
                      <p:tgtEl>
                        <p:sldTgt/>
                      </p:tgtEl>
                    </p:cond>
                  </p:endCondLst>
                </p:cTn>
                <p:tgtEl>
                  <p:spTgt spid="22539"/>
                </p:tgtEl>
              </p:cMediaNode>
            </p:audio>
            <p:video>
              <p:cMediaNode showWhenStopped="0">
                <p:cTn id="55" fill="hold" display="0">
                  <p:stCondLst>
                    <p:cond delay="indefinite"/>
                  </p:stCondLst>
                  <p:endCondLst>
                    <p:cond evt="onPrev" delay="0">
                      <p:tgtEl>
                        <p:sldTgt/>
                      </p:tgtEl>
                    </p:cond>
                  </p:endCondLst>
                </p:cTn>
                <p:tgtEl>
                  <p:spTgt spid="22536"/>
                </p:tgtEl>
              </p:cMediaNode>
            </p:video>
            <p:seq concurrent="1" nextAc="seek">
              <p:cTn id="56" restart="whenNotActive" fill="hold" evtFilter="cancelBubble" nodeType="interactiveSeq">
                <p:stCondLst>
                  <p:cond evt="onClick" delay="0">
                    <p:tgtEl>
                      <p:spTgt spid="22536"/>
                    </p:tgtEl>
                  </p:cond>
                </p:stCondLst>
                <p:endSync evt="end" delay="0">
                  <p:rtn val="all"/>
                </p:endSync>
                <p:childTnLst>
                  <p:par>
                    <p:cTn id="57" fill="hold">
                      <p:stCondLst>
                        <p:cond delay="0"/>
                      </p:stCondLst>
                      <p:childTnLst>
                        <p:par>
                          <p:cTn id="58" fill="hold">
                            <p:stCondLst>
                              <p:cond delay="0"/>
                            </p:stCondLst>
                            <p:childTnLst>
                              <p:par>
                                <p:cTn id="59" presetID="2" presetClass="mediacall" presetSubtype="0" fill="hold" nodeType="clickEffect">
                                  <p:stCondLst>
                                    <p:cond delay="0"/>
                                  </p:stCondLst>
                                  <p:childTnLst>
                                    <p:cmd type="call" cmd="togglePause">
                                      <p:cBhvr>
                                        <p:cTn id="60" dur="1" fill="hold"/>
                                        <p:tgtEl>
                                          <p:spTgt spid="22536"/>
                                        </p:tgtEl>
                                      </p:cBhvr>
                                    </p:cmd>
                                  </p:childTnLst>
                                </p:cTn>
                              </p:par>
                            </p:childTnLst>
                          </p:cTn>
                        </p:par>
                      </p:childTnLst>
                    </p:cTn>
                  </p:par>
                </p:childTnLst>
              </p:cTn>
              <p:nextCondLst>
                <p:cond evt="onClick" delay="0">
                  <p:tgtEl>
                    <p:spTgt spid="22536"/>
                  </p:tgtEl>
                </p:cond>
              </p:nextCondLst>
            </p:seq>
          </p:childTnLst>
        </p:cTn>
      </p:par>
    </p:tnLst>
    <p:bldLst>
      <p:bldP spid="22531" grpId="0" build="p" autoUpdateAnimBg="0" advAuto="1000"/>
      <p:bldP spid="22533" grpId="0" animBg="1"/>
      <p:bldP spid="2253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smtClean="0"/>
              <a:t>Proposed Goals</a:t>
            </a:r>
          </a:p>
        </p:txBody>
      </p:sp>
      <p:sp>
        <p:nvSpPr>
          <p:cNvPr id="8195" name="Rectangle 3"/>
          <p:cNvSpPr>
            <a:spLocks noChangeArrowheads="1"/>
          </p:cNvSpPr>
          <p:nvPr>
            <p:ph type="body" idx="1"/>
          </p:nvPr>
        </p:nvSpPr>
        <p:spPr>
          <a:xfrm>
            <a:off x="381000" y="2052638"/>
            <a:ext cx="8305800" cy="4119562"/>
          </a:xfrm>
          <a:noFill/>
        </p:spPr>
        <p:txBody>
          <a:bodyPr/>
          <a:lstStyle/>
          <a:p>
            <a:r>
              <a:rPr lang="en-US" smtClean="0"/>
              <a:t>Stimulate better understanding of music</a:t>
            </a:r>
          </a:p>
          <a:p>
            <a:r>
              <a:rPr lang="en-US" smtClean="0"/>
              <a:t>Development of good study habits</a:t>
            </a:r>
          </a:p>
          <a:p>
            <a:r>
              <a:rPr lang="en-US" smtClean="0"/>
              <a:t>Establish a sense of order</a:t>
            </a:r>
          </a:p>
          <a:p>
            <a:r>
              <a:rPr lang="en-US" smtClean="0"/>
              <a:t>Create a positive mental attitude</a:t>
            </a:r>
          </a:p>
          <a:p>
            <a:r>
              <a:rPr lang="en-US" smtClean="0"/>
              <a:t>Encourage cultural awareness</a:t>
            </a:r>
          </a:p>
          <a:p>
            <a:r>
              <a:rPr lang="en-US" smtClean="0"/>
              <a:t>Performance and achievement</a:t>
            </a:r>
          </a:p>
        </p:txBody>
      </p:sp>
    </p:spTree>
  </p:cSld>
  <p:clrMapOvr>
    <a:masterClrMapping/>
  </p:clrMapOvr>
  <p:transition advTm="68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1000"/>
                                  </p:stCondLst>
                                  <p:childTnLst>
                                    <p:set>
                                      <p:cBhvr>
                                        <p:cTn id="11" dur="1" fill="hold">
                                          <p:stCondLst>
                                            <p:cond delay="0"/>
                                          </p:stCondLst>
                                        </p:cTn>
                                        <p:tgtEl>
                                          <p:spTgt spid="8195">
                                            <p:txEl>
                                              <p:pRg st="1" end="1"/>
                                            </p:txEl>
                                          </p:spTgt>
                                        </p:tgtEl>
                                        <p:attrNameLst>
                                          <p:attrName>style.visibility</p:attrName>
                                        </p:attrNameLst>
                                      </p:cBhvr>
                                      <p:to>
                                        <p:strVal val="visible"/>
                                      </p:to>
                                    </p:set>
                                    <p:anim calcmode="lin" valueType="num">
                                      <p:cBhvr additive="base">
                                        <p:cTn id="12"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grpId="0" nodeType="afterEffect">
                                  <p:stCondLst>
                                    <p:cond delay="100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grpId="0" nodeType="afterEffect">
                                  <p:stCondLst>
                                    <p:cond delay="1000"/>
                                  </p:stCondLst>
                                  <p:childTnLst>
                                    <p:set>
                                      <p:cBhvr>
                                        <p:cTn id="21" dur="1" fill="hold">
                                          <p:stCondLst>
                                            <p:cond delay="0"/>
                                          </p:stCondLst>
                                        </p:cTn>
                                        <p:tgtEl>
                                          <p:spTgt spid="8195">
                                            <p:txEl>
                                              <p:pRg st="3" end="3"/>
                                            </p:txEl>
                                          </p:spTgt>
                                        </p:tgtEl>
                                        <p:attrNameLst>
                                          <p:attrName>style.visibility</p:attrName>
                                        </p:attrNameLst>
                                      </p:cBhvr>
                                      <p:to>
                                        <p:strVal val="visible"/>
                                      </p:to>
                                    </p:set>
                                    <p:anim calcmode="lin" valueType="num">
                                      <p:cBhvr additive="base">
                                        <p:cTn id="22"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grpId="0" nodeType="afterEffect">
                                  <p:stCondLst>
                                    <p:cond delay="100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2" fill="hold" grpId="0" nodeType="afterEffect">
                                  <p:stCondLst>
                                    <p:cond delay="1000"/>
                                  </p:stCondLst>
                                  <p:childTnLst>
                                    <p:set>
                                      <p:cBhvr>
                                        <p:cTn id="31" dur="1" fill="hold">
                                          <p:stCondLst>
                                            <p:cond delay="0"/>
                                          </p:stCondLst>
                                        </p:cTn>
                                        <p:tgtEl>
                                          <p:spTgt spid="8195">
                                            <p:txEl>
                                              <p:pRg st="5" end="5"/>
                                            </p:txEl>
                                          </p:spTgt>
                                        </p:tgtEl>
                                        <p:attrNameLst>
                                          <p:attrName>style.visibility</p:attrName>
                                        </p:attrNameLst>
                                      </p:cBhvr>
                                      <p:to>
                                        <p:strVal val="visible"/>
                                      </p:to>
                                    </p:set>
                                    <p:anim calcmode="lin" valueType="num">
                                      <p:cBhvr additive="base">
                                        <p:cTn id="32" dur="500" fill="hold"/>
                                        <p:tgtEl>
                                          <p:spTgt spid="8195">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smtClean="0"/>
              <a:t>Description</a:t>
            </a:r>
          </a:p>
        </p:txBody>
      </p:sp>
      <p:sp>
        <p:nvSpPr>
          <p:cNvPr id="9219" name="Rectangle 3"/>
          <p:cNvSpPr>
            <a:spLocks noChangeArrowheads="1"/>
          </p:cNvSpPr>
          <p:nvPr>
            <p:ph type="body" sz="half" idx="1"/>
          </p:nvPr>
        </p:nvSpPr>
        <p:spPr>
          <a:xfrm>
            <a:off x="685800" y="1981200"/>
            <a:ext cx="7772400" cy="3200400"/>
          </a:xfrm>
          <a:noFill/>
        </p:spPr>
        <p:txBody>
          <a:bodyPr/>
          <a:lstStyle/>
          <a:p>
            <a:r>
              <a:rPr kumimoji="0" lang="en-US" sz="2800" b="0" smtClean="0"/>
              <a:t> </a:t>
            </a:r>
            <a:r>
              <a:rPr kumimoji="0" lang="en-US" sz="2800" smtClean="0"/>
              <a:t>Music</a:t>
            </a:r>
            <a:r>
              <a:rPr kumimoji="0" lang="en-US" sz="2800" b="0" smtClean="0"/>
              <a:t> can be a bright and shining light of knowledge, culture, and tradition that is indicative of the life, growth, and achievements of our society. </a:t>
            </a:r>
          </a:p>
          <a:p>
            <a:r>
              <a:rPr kumimoji="0" lang="en-US" sz="2800" b="0" smtClean="0"/>
              <a:t>It can be expressive of the values, morals, and disciplines that we hold sacred for our human existence.</a:t>
            </a:r>
          </a:p>
        </p:txBody>
      </p:sp>
      <p:sp>
        <p:nvSpPr>
          <p:cNvPr id="5124" name="Rectangle 4"/>
          <p:cNvSpPr>
            <a:spLocks noChangeArrowheads="1"/>
          </p:cNvSpPr>
          <p:nvPr>
            <p:ph sz="half" idx="2"/>
          </p:nvPr>
        </p:nvSpPr>
        <p:spPr>
          <a:xfrm>
            <a:off x="609600" y="5562600"/>
            <a:ext cx="8229600" cy="685800"/>
          </a:xfrm>
        </p:spPr>
        <p:txBody>
          <a:bodyPr/>
          <a:lstStyle/>
          <a:p>
            <a:pPr>
              <a:buFont typeface="Wingdings" pitchFamily="2" charset="2"/>
              <a:buNone/>
            </a:pPr>
            <a:r>
              <a:rPr lang="en-US" sz="2000" smtClean="0">
                <a:solidFill>
                  <a:srgbClr val="FFCC00"/>
                </a:solidFill>
              </a:rPr>
              <a:t>Elamin Life Productions Cultural Institute M</a:t>
            </a:r>
            <a:r>
              <a:rPr lang="en-US" sz="1800" b="0" smtClean="0">
                <a:solidFill>
                  <a:srgbClr val="FFCC00"/>
                </a:solidFill>
              </a:rPr>
              <a:t>untheru S.M. Shah</a:t>
            </a:r>
            <a:r>
              <a:rPr lang="en-US" sz="2000" b="0" smtClean="0">
                <a:solidFill>
                  <a:srgbClr val="FFCC00"/>
                </a:solidFill>
              </a:rPr>
              <a:t> </a:t>
            </a:r>
          </a:p>
          <a:p>
            <a:pPr>
              <a:buFont typeface="Wingdings" pitchFamily="2" charset="2"/>
              <a:buNone/>
            </a:pPr>
            <a:r>
              <a:rPr lang="en-US" sz="2000" b="0" smtClean="0">
                <a:solidFill>
                  <a:srgbClr val="FFCC00"/>
                </a:solidFill>
              </a:rPr>
              <a:t>1501 E. Central Road, Suite 318 Arlington Heights, Illinois 60005-3373</a:t>
            </a:r>
          </a:p>
          <a:p>
            <a:pPr>
              <a:buFont typeface="Wingdings" pitchFamily="2" charset="2"/>
              <a:buNone/>
            </a:pPr>
            <a:r>
              <a:rPr lang="en-US" sz="1800" b="0" smtClean="0">
                <a:solidFill>
                  <a:srgbClr val="FFCC00"/>
                </a:solidFill>
              </a:rPr>
              <a:t>(847) 690-1532 Website URL </a:t>
            </a:r>
            <a:r>
              <a:rPr lang="en-US" sz="1800" b="0" smtClean="0">
                <a:solidFill>
                  <a:srgbClr val="FFCC00"/>
                </a:solidFill>
                <a:hlinkClick r:id="rId2"/>
              </a:rPr>
              <a:t>http://members.aol.com/ElAmin97/Index.html</a:t>
            </a:r>
            <a:endParaRPr lang="en-US" sz="2800" b="0" smtClean="0"/>
          </a:p>
        </p:txBody>
      </p:sp>
      <p:sp>
        <p:nvSpPr>
          <p:cNvPr id="9221"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wrap="none" lIns="46038" tIns="46038" rIns="46038" bIns="46038" anchor="ctr"/>
          <a:lstStyle/>
          <a:p>
            <a:pPr algn="r">
              <a:defRPr/>
            </a:pPr>
            <a:r>
              <a:rPr lang="en-US" sz="1600" b="1">
                <a:latin typeface="Arial" charset="0"/>
              </a:rPr>
              <a:t>FOR MORE INFO...</a:t>
            </a:r>
            <a:endParaRPr lang="en-US"/>
          </a:p>
        </p:txBody>
      </p:sp>
    </p:spTree>
  </p:cSld>
  <p:clrMapOvr>
    <a:masterClrMapping/>
  </p:clrMapOvr>
  <p:transition advTm="105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smtClean="0"/>
              <a:t>Description</a:t>
            </a:r>
          </a:p>
        </p:txBody>
      </p:sp>
      <p:sp>
        <p:nvSpPr>
          <p:cNvPr id="6147" name="Text Box 3"/>
          <p:cNvSpPr txBox="1">
            <a:spLocks noChangeArrowheads="1"/>
          </p:cNvSpPr>
          <p:nvPr/>
        </p:nvSpPr>
        <p:spPr bwMode="auto">
          <a:xfrm>
            <a:off x="609600" y="2459038"/>
            <a:ext cx="7162800" cy="641350"/>
          </a:xfrm>
          <a:prstGeom prst="rect">
            <a:avLst/>
          </a:prstGeom>
          <a:noFill/>
          <a:ln w="12700" cap="sq">
            <a:noFill/>
            <a:miter lim="800000"/>
            <a:headEnd type="none" w="sm" len="sm"/>
            <a:tailEnd type="none" w="sm" len="sm"/>
          </a:ln>
        </p:spPr>
        <p:txBody>
          <a:bodyPr>
            <a:spAutoFit/>
          </a:bodyPr>
          <a:lstStyle/>
          <a:p>
            <a:pPr>
              <a:spcBef>
                <a:spcPct val="50000"/>
              </a:spcBef>
              <a:buFontTx/>
              <a:buChar char="•"/>
            </a:pPr>
            <a:endParaRPr lang="en-US" sz="3600"/>
          </a:p>
        </p:txBody>
      </p:sp>
      <p:sp>
        <p:nvSpPr>
          <p:cNvPr id="10244" name="Rectangle 4"/>
          <p:cNvSpPr>
            <a:spLocks noGrp="1" noChangeArrowheads="1"/>
          </p:cNvSpPr>
          <p:nvPr>
            <p:ph type="body" idx="1"/>
          </p:nvPr>
        </p:nvSpPr>
        <p:spPr/>
        <p:txBody>
          <a:bodyPr/>
          <a:lstStyle/>
          <a:p>
            <a:r>
              <a:rPr kumimoji="0" lang="en-US" sz="2400" b="0" smtClean="0"/>
              <a:t>Our world can be filled with the melodies, harmonies, and rhythms that reflect the concern and attention that we devote to the intellectual and artistic development  of the young mind that are fostered by our community.</a:t>
            </a:r>
          </a:p>
          <a:p>
            <a:r>
              <a:rPr kumimoji="0" lang="en-US" sz="2400" b="0" smtClean="0"/>
              <a:t>With the proper guidance and direction upcoming generations of future leaders, builders, and administrators may have a better sense of purpose due to an enlightened awareness of how music and civilization are bound by similar rules, laws and disciplines.</a:t>
            </a:r>
            <a:endParaRPr kumimoji="0" lang="en-US" b="0" smtClean="0"/>
          </a:p>
        </p:txBody>
      </p:sp>
    </p:spTree>
  </p:cSld>
  <p:clrMapOvr>
    <a:masterClrMapping/>
  </p:clrMapOvr>
  <p:transition advTm="1060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0" fill="hold"/>
                                        <p:tgtEl>
                                          <p:spTgt spid="10244">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0244">
                                            <p:txEl>
                                              <p:pRg st="1" end="1"/>
                                            </p:txEl>
                                          </p:spTgt>
                                        </p:tgtEl>
                                        <p:attrNameLst>
                                          <p:attrName>style.visibility</p:attrName>
                                        </p:attrNameLst>
                                      </p:cBhvr>
                                      <p:to>
                                        <p:strVal val="visible"/>
                                      </p:to>
                                    </p:set>
                                    <p:anim calcmode="lin" valueType="num">
                                      <p:cBhvr additive="base">
                                        <p:cTn id="13" dur="5000" fill="hold"/>
                                        <p:tgtEl>
                                          <p:spTgt spid="10244">
                                            <p:txEl>
                                              <p:pRg st="1" end="1"/>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smtClean="0"/>
              <a:t>Competitive Analysis</a:t>
            </a:r>
          </a:p>
        </p:txBody>
      </p:sp>
      <p:sp>
        <p:nvSpPr>
          <p:cNvPr id="7171" name="Rectangle 3"/>
          <p:cNvSpPr>
            <a:spLocks noChangeArrowheads="1"/>
          </p:cNvSpPr>
          <p:nvPr>
            <p:ph type="body" idx="1"/>
          </p:nvPr>
        </p:nvSpPr>
        <p:spPr>
          <a:noFill/>
        </p:spPr>
        <p:txBody>
          <a:bodyPr/>
          <a:lstStyle/>
          <a:p>
            <a:pPr>
              <a:buFont typeface="Wingdings" pitchFamily="2" charset="2"/>
              <a:buNone/>
            </a:pPr>
            <a:r>
              <a:rPr lang="en-US" sz="2800" smtClean="0"/>
              <a:t>Competitors </a:t>
            </a:r>
          </a:p>
          <a:p>
            <a:r>
              <a:rPr kumimoji="0" lang="en-US" sz="1800" b="0" smtClean="0"/>
              <a:t>This will not be an academic or accredited course that is accepted or recognized by any school system.</a:t>
            </a:r>
            <a:r>
              <a:rPr kumimoji="0" lang="en-US" b="0" smtClean="0"/>
              <a:t> </a:t>
            </a:r>
          </a:p>
          <a:p>
            <a:pPr>
              <a:buFont typeface="Wingdings" pitchFamily="2" charset="2"/>
              <a:buNone/>
            </a:pPr>
            <a:r>
              <a:rPr lang="en-US" sz="2800" smtClean="0"/>
              <a:t>Strengths </a:t>
            </a:r>
          </a:p>
          <a:p>
            <a:r>
              <a:rPr kumimoji="0" lang="en-US" sz="1800" b="0" smtClean="0"/>
              <a:t>It will be more like a workshop where students can come to get a better understanding of  the world of music.</a:t>
            </a:r>
          </a:p>
          <a:p>
            <a:r>
              <a:rPr kumimoji="0" lang="en-US" sz="1800" b="0" smtClean="0"/>
              <a:t>The class size will allow each member to receive the special attention that they may need.</a:t>
            </a:r>
            <a:endParaRPr lang="en-US" smtClean="0"/>
          </a:p>
          <a:p>
            <a:pPr>
              <a:buFont typeface="Wingdings" pitchFamily="2" charset="2"/>
              <a:buNone/>
            </a:pPr>
            <a:r>
              <a:rPr lang="en-US" sz="2800" smtClean="0"/>
              <a:t>Weaknesses</a:t>
            </a:r>
          </a:p>
          <a:p>
            <a:r>
              <a:rPr kumimoji="0" lang="en-US" sz="1800" b="0" smtClean="0"/>
              <a:t>No musical instruments will be required for the students participation; however, in some assignments inexpensive learning aids may be necessary for the student to grasp independent techniques.</a:t>
            </a:r>
            <a:r>
              <a:rPr kumimoji="0" lang="en-US" b="0" smtClean="0"/>
              <a:t> </a:t>
            </a:r>
          </a:p>
        </p:txBody>
      </p:sp>
    </p:spTree>
  </p:cSld>
  <p:clrMapOvr>
    <a:masterClrMapping/>
  </p:clrMapOvr>
  <p:transition advTm="1060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smtClean="0"/>
              <a:t>Music Adds Quality To Life</a:t>
            </a:r>
          </a:p>
        </p:txBody>
      </p:sp>
      <p:sp>
        <p:nvSpPr>
          <p:cNvPr id="8195" name="Rectangle 3"/>
          <p:cNvSpPr>
            <a:spLocks noChangeArrowheads="1"/>
          </p:cNvSpPr>
          <p:nvPr>
            <p:ph type="body" sz="half" idx="1"/>
          </p:nvPr>
        </p:nvSpPr>
        <p:spPr>
          <a:xfrm>
            <a:off x="685800" y="1981200"/>
            <a:ext cx="7772400" cy="3200400"/>
          </a:xfrm>
          <a:noFill/>
        </p:spPr>
        <p:txBody>
          <a:bodyPr/>
          <a:lstStyle/>
          <a:p>
            <a:r>
              <a:rPr lang="en-US" sz="2800" smtClean="0"/>
              <a:t>Self-Esteem</a:t>
            </a:r>
          </a:p>
          <a:p>
            <a:r>
              <a:rPr lang="en-US" sz="2800" smtClean="0"/>
              <a:t>Confidence</a:t>
            </a:r>
          </a:p>
          <a:p>
            <a:r>
              <a:rPr lang="en-US" sz="2800" smtClean="0"/>
              <a:t>Discipline</a:t>
            </a:r>
          </a:p>
          <a:p>
            <a:r>
              <a:rPr lang="en-US" sz="2800" smtClean="0"/>
              <a:t>Teamwork</a:t>
            </a:r>
          </a:p>
        </p:txBody>
      </p:sp>
      <p:sp>
        <p:nvSpPr>
          <p:cNvPr id="8196" name="Rectangle 4"/>
          <p:cNvSpPr>
            <a:spLocks noChangeArrowheads="1"/>
          </p:cNvSpPr>
          <p:nvPr>
            <p:ph sz="half" idx="2"/>
          </p:nvPr>
        </p:nvSpPr>
        <p:spPr>
          <a:xfrm>
            <a:off x="685800" y="5715000"/>
            <a:ext cx="7772400" cy="685800"/>
          </a:xfrm>
        </p:spPr>
        <p:txBody>
          <a:bodyPr/>
          <a:lstStyle/>
          <a:p>
            <a:pPr>
              <a:buFont typeface="Wingdings" pitchFamily="2" charset="2"/>
              <a:buNone/>
            </a:pPr>
            <a:r>
              <a:rPr lang="en-US" sz="2000" smtClean="0">
                <a:solidFill>
                  <a:srgbClr val="FFCC00"/>
                </a:solidFill>
              </a:rPr>
              <a:t>NET Effect Consultant </a:t>
            </a:r>
            <a:r>
              <a:rPr lang="en-US" sz="1800" b="0" smtClean="0">
                <a:solidFill>
                  <a:srgbClr val="FFCC00"/>
                </a:solidFill>
              </a:rPr>
              <a:t>Director</a:t>
            </a:r>
            <a:r>
              <a:rPr lang="en-US" sz="1800" smtClean="0">
                <a:solidFill>
                  <a:srgbClr val="FFCC00"/>
                </a:solidFill>
              </a:rPr>
              <a:t>,</a:t>
            </a:r>
            <a:r>
              <a:rPr lang="en-US" sz="2000" smtClean="0">
                <a:solidFill>
                  <a:srgbClr val="FFCC00"/>
                </a:solidFill>
              </a:rPr>
              <a:t> </a:t>
            </a:r>
            <a:r>
              <a:rPr lang="en-US" sz="1800" b="0" smtClean="0">
                <a:solidFill>
                  <a:srgbClr val="FFCC00"/>
                </a:solidFill>
              </a:rPr>
              <a:t>Nettie E. Shah P.O. Box 5489 Evanston, Illinois 60204 1(847) 640-1227 e-mail </a:t>
            </a:r>
            <a:r>
              <a:rPr lang="en-US" sz="1800" b="0" smtClean="0">
                <a:solidFill>
                  <a:srgbClr val="FFCC00"/>
                </a:solidFill>
                <a:hlinkClick r:id="rId4"/>
              </a:rPr>
              <a:t>Nettie4725@aol.com</a:t>
            </a:r>
            <a:endParaRPr lang="en-US" sz="2800" smtClean="0"/>
          </a:p>
        </p:txBody>
      </p:sp>
      <p:sp>
        <p:nvSpPr>
          <p:cNvPr id="12293"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wrap="none" lIns="46038" tIns="46038" rIns="46038" bIns="46038" anchor="ctr"/>
          <a:lstStyle/>
          <a:p>
            <a:pPr algn="r">
              <a:defRPr/>
            </a:pPr>
            <a:r>
              <a:rPr lang="en-US" sz="1600" b="1">
                <a:latin typeface="Arial" charset="0"/>
              </a:rPr>
              <a:t>FOR MORE INFO...</a:t>
            </a:r>
            <a:endParaRPr lang="en-US"/>
          </a:p>
        </p:txBody>
      </p:sp>
      <p:pic>
        <p:nvPicPr>
          <p:cNvPr id="8198" name="Picture 6" descr="blkMadonna031997_19"/>
          <p:cNvPicPr>
            <a:picLocks noChangeAspect="1" noChangeArrowheads="1"/>
          </p:cNvPicPr>
          <p:nvPr/>
        </p:nvPicPr>
        <p:blipFill>
          <a:blip r:embed="rId5" cstate="print">
            <a:lum bright="12000"/>
          </a:blip>
          <a:srcRect/>
          <a:stretch>
            <a:fillRect/>
          </a:stretch>
        </p:blipFill>
        <p:spPr bwMode="auto">
          <a:xfrm>
            <a:off x="3429000" y="1981200"/>
            <a:ext cx="5114925" cy="3673475"/>
          </a:xfrm>
          <a:prstGeom prst="rect">
            <a:avLst/>
          </a:prstGeom>
          <a:noFill/>
          <a:ln w="9525">
            <a:noFill/>
            <a:miter lim="800000"/>
            <a:headEnd/>
            <a:tailEnd/>
          </a:ln>
        </p:spPr>
      </p:pic>
      <p:pic>
        <p:nvPicPr>
          <p:cNvPr id="12295" name="clip1.wav"/>
          <p:cNvPicPr>
            <a:picLocks noRot="1" noChangeAspect="1" noChangeArrowheads="1"/>
          </p:cNvPicPr>
          <p:nvPr>
            <a:audioFile r:link="rId1"/>
          </p:nvPr>
        </p:nvPicPr>
        <p:blipFill>
          <a:blip r:embed="rId6" cstate="print"/>
          <a:srcRect/>
          <a:stretch>
            <a:fillRect/>
          </a:stretch>
        </p:blipFill>
        <p:spPr bwMode="auto">
          <a:xfrm>
            <a:off x="990600" y="533400"/>
            <a:ext cx="304800" cy="304800"/>
          </a:xfrm>
          <a:prstGeom prst="rect">
            <a:avLst/>
          </a:prstGeom>
          <a:noFill/>
          <a:ln w="9525">
            <a:noFill/>
            <a:miter lim="800000"/>
            <a:headEnd/>
            <a:tailEnd/>
          </a:ln>
        </p:spPr>
      </p:pic>
    </p:spTree>
  </p:cSld>
  <p:clrMapOvr>
    <a:masterClrMapping/>
  </p:clrMapOvr>
  <p:transition advTm="152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29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p4.wav"/>
                                        </p:tgtEl>
                                      </p:cMediaNode>
                                    </p:audio>
                                  </p:subTnLst>
                                </p:cTn>
                              </p:par>
                            </p:childTnLst>
                          </p:cTn>
                        </p:par>
                        <p:par>
                          <p:cTn id="7" fill="hold">
                            <p:stCondLst>
                              <p:cond delay="500"/>
                            </p:stCondLst>
                            <p:childTnLst>
                              <p:par>
                                <p:cTn id="8" presetID="1" presetClass="mediacall" presetSubtype="0" fill="hold" nodeType="afterEffect">
                                  <p:stCondLst>
                                    <p:cond delay="0"/>
                                  </p:stCondLst>
                                  <p:childTnLst>
                                    <p:cmd type="call" cmd="playFrom(0.0)">
                                      <p:cBhvr>
                                        <p:cTn id="9" dur="1" fill="hold"/>
                                        <p:tgtEl>
                                          <p:spTgt spid="122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229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smtClean="0"/>
              <a:t>Projects</a:t>
            </a:r>
          </a:p>
        </p:txBody>
      </p:sp>
      <p:sp>
        <p:nvSpPr>
          <p:cNvPr id="9219" name="Rectangle 3"/>
          <p:cNvSpPr>
            <a:spLocks noChangeArrowheads="1"/>
          </p:cNvSpPr>
          <p:nvPr>
            <p:ph type="body" idx="1"/>
          </p:nvPr>
        </p:nvSpPr>
        <p:spPr>
          <a:xfrm>
            <a:off x="609600" y="2895600"/>
            <a:ext cx="7772400" cy="3505200"/>
          </a:xfrm>
          <a:noFill/>
        </p:spPr>
        <p:txBody>
          <a:bodyPr/>
          <a:lstStyle/>
          <a:p>
            <a:pPr>
              <a:lnSpc>
                <a:spcPct val="90000"/>
              </a:lnSpc>
            </a:pPr>
            <a:r>
              <a:rPr kumimoji="0" lang="en-US" b="0" smtClean="0"/>
              <a:t>Stimulate</a:t>
            </a:r>
            <a:r>
              <a:rPr kumimoji="0" lang="en-US" sz="2400" b="0" smtClean="0"/>
              <a:t> young mind towards achievement through active involvement.</a:t>
            </a:r>
            <a:r>
              <a:rPr kumimoji="0" lang="en-US" b="0" smtClean="0"/>
              <a:t> </a:t>
            </a:r>
          </a:p>
          <a:p>
            <a:pPr>
              <a:lnSpc>
                <a:spcPct val="90000"/>
              </a:lnSpc>
            </a:pPr>
            <a:r>
              <a:rPr kumimoji="0" lang="en-US" b="0" smtClean="0"/>
              <a:t>Exhibit Progress </a:t>
            </a:r>
            <a:r>
              <a:rPr kumimoji="0" lang="en-US" sz="2400" b="0" smtClean="0"/>
              <a:t>made by the student;</a:t>
            </a:r>
            <a:r>
              <a:rPr kumimoji="0" lang="en-US" b="0" smtClean="0"/>
              <a:t> </a:t>
            </a:r>
          </a:p>
          <a:p>
            <a:pPr>
              <a:lnSpc>
                <a:spcPct val="90000"/>
              </a:lnSpc>
            </a:pPr>
            <a:r>
              <a:rPr kumimoji="0" lang="en-US" b="0" smtClean="0"/>
              <a:t>Performances, Recitals, &amp; Shows </a:t>
            </a:r>
            <a:r>
              <a:rPr kumimoji="0" lang="en-US" sz="2400" b="0" smtClean="0"/>
              <a:t> conducted at the end of the year.</a:t>
            </a:r>
          </a:p>
          <a:p>
            <a:pPr>
              <a:lnSpc>
                <a:spcPct val="90000"/>
              </a:lnSpc>
            </a:pPr>
            <a:r>
              <a:rPr kumimoji="0" lang="en-US" b="0" smtClean="0"/>
              <a:t>Students’ Talents &amp; Abilities </a:t>
            </a:r>
            <a:r>
              <a:rPr kumimoji="0" lang="en-US" sz="2400" b="0" smtClean="0"/>
              <a:t>will have an opportunity to be displayed.</a:t>
            </a:r>
            <a:r>
              <a:rPr kumimoji="0" lang="en-US" b="0" smtClean="0"/>
              <a:t> </a:t>
            </a:r>
          </a:p>
        </p:txBody>
      </p:sp>
      <p:sp>
        <p:nvSpPr>
          <p:cNvPr id="9220" name="Text Box 4"/>
          <p:cNvSpPr txBox="1">
            <a:spLocks noChangeArrowheads="1"/>
          </p:cNvSpPr>
          <p:nvPr/>
        </p:nvSpPr>
        <p:spPr bwMode="auto">
          <a:xfrm>
            <a:off x="0" y="1905000"/>
            <a:ext cx="8763000" cy="1066800"/>
          </a:xfrm>
          <a:prstGeom prst="rect">
            <a:avLst/>
          </a:prstGeom>
          <a:noFill/>
          <a:ln w="12700" cap="sq">
            <a:noFill/>
            <a:miter lim="800000"/>
            <a:headEnd type="none" w="sm" len="sm"/>
            <a:tailEnd type="none" w="sm" len="sm"/>
          </a:ln>
        </p:spPr>
        <p:txBody>
          <a:bodyPr>
            <a:spAutoFit/>
          </a:bodyPr>
          <a:lstStyle/>
          <a:p>
            <a:pPr algn="ctr">
              <a:spcBef>
                <a:spcPct val="50000"/>
              </a:spcBef>
            </a:pPr>
            <a:r>
              <a:rPr lang="en-US" sz="3200" b="1">
                <a:solidFill>
                  <a:schemeClr val="hlink"/>
                </a:solidFill>
              </a:rPr>
              <a:t>Choir, </a:t>
            </a:r>
            <a:r>
              <a:rPr lang="en-US" sz="3200">
                <a:solidFill>
                  <a:schemeClr val="hlink"/>
                </a:solidFill>
              </a:rPr>
              <a:t> </a:t>
            </a:r>
            <a:r>
              <a:rPr lang="en-US" sz="3200" b="1">
                <a:solidFill>
                  <a:schemeClr val="hlink"/>
                </a:solidFill>
              </a:rPr>
              <a:t>Percussion  Ensemble, Concert Band, Group Music</a:t>
            </a:r>
          </a:p>
        </p:txBody>
      </p:sp>
    </p:spTree>
  </p:cSld>
  <p:clrMapOvr>
    <a:masterClrMapping/>
  </p:clrMapOvr>
  <p:transition advTm="1635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smtClean="0"/>
              <a:t>Team/Resources</a:t>
            </a:r>
          </a:p>
        </p:txBody>
      </p:sp>
      <p:sp>
        <p:nvSpPr>
          <p:cNvPr id="10243" name="Rectangle 3"/>
          <p:cNvSpPr>
            <a:spLocks noChangeArrowheads="1"/>
          </p:cNvSpPr>
          <p:nvPr>
            <p:ph type="body" idx="1"/>
          </p:nvPr>
        </p:nvSpPr>
        <p:spPr>
          <a:xfrm>
            <a:off x="0" y="2057400"/>
            <a:ext cx="9144000" cy="4419600"/>
          </a:xfrm>
          <a:noFill/>
        </p:spPr>
        <p:txBody>
          <a:bodyPr/>
          <a:lstStyle/>
          <a:p>
            <a:pPr lvl="1">
              <a:lnSpc>
                <a:spcPct val="90000"/>
              </a:lnSpc>
            </a:pPr>
            <a:r>
              <a:rPr lang="en-US" smtClean="0"/>
              <a:t>People</a:t>
            </a:r>
          </a:p>
          <a:p>
            <a:pPr lvl="1">
              <a:lnSpc>
                <a:spcPct val="90000"/>
              </a:lnSpc>
              <a:buFontTx/>
              <a:buNone/>
            </a:pPr>
            <a:r>
              <a:rPr lang="en-US" smtClean="0"/>
              <a:t>   </a:t>
            </a:r>
            <a:r>
              <a:rPr kumimoji="0" lang="en-US" sz="2000" b="0" smtClean="0"/>
              <a:t>Maximum class size (15) students  total number of  enrollment (45)</a:t>
            </a:r>
            <a:r>
              <a:rPr kumimoji="0" lang="en-US" b="0" smtClean="0"/>
              <a:t> </a:t>
            </a:r>
            <a:endParaRPr lang="en-US" smtClean="0"/>
          </a:p>
          <a:p>
            <a:pPr lvl="1">
              <a:lnSpc>
                <a:spcPct val="90000"/>
              </a:lnSpc>
            </a:pPr>
            <a:r>
              <a:rPr lang="en-US" smtClean="0"/>
              <a:t>Equipment</a:t>
            </a:r>
          </a:p>
          <a:p>
            <a:pPr lvl="1">
              <a:lnSpc>
                <a:spcPct val="90000"/>
              </a:lnSpc>
              <a:buFontTx/>
              <a:buNone/>
            </a:pPr>
            <a:r>
              <a:rPr lang="en-US" sz="2000" smtClean="0"/>
              <a:t>   </a:t>
            </a:r>
            <a:r>
              <a:rPr lang="en-US" sz="2000" b="0" smtClean="0"/>
              <a:t>Audio</a:t>
            </a:r>
            <a:r>
              <a:rPr lang="en-US" sz="2000" smtClean="0"/>
              <a:t> </a:t>
            </a:r>
            <a:r>
              <a:rPr lang="en-US" sz="2000" b="0" smtClean="0"/>
              <a:t>Cassette Tape Recorder, Video Cassette Recorder, Television</a:t>
            </a:r>
            <a:endParaRPr lang="en-US" smtClean="0"/>
          </a:p>
          <a:p>
            <a:pPr lvl="1">
              <a:lnSpc>
                <a:spcPct val="90000"/>
              </a:lnSpc>
            </a:pPr>
            <a:r>
              <a:rPr lang="en-US" smtClean="0"/>
              <a:t>Field Trip Locations</a:t>
            </a:r>
          </a:p>
          <a:p>
            <a:pPr lvl="1">
              <a:lnSpc>
                <a:spcPct val="90000"/>
              </a:lnSpc>
              <a:buFontTx/>
              <a:buNone/>
            </a:pPr>
            <a:r>
              <a:rPr lang="en-US" sz="2000" smtClean="0"/>
              <a:t>   </a:t>
            </a:r>
            <a:r>
              <a:rPr lang="en-US" sz="2000" b="0" smtClean="0"/>
              <a:t>Chicago Cultural Center, Orchestra Hall, American Conservatory Of Music</a:t>
            </a:r>
            <a:endParaRPr lang="en-US" b="0" smtClean="0"/>
          </a:p>
          <a:p>
            <a:pPr lvl="1">
              <a:lnSpc>
                <a:spcPct val="90000"/>
              </a:lnSpc>
            </a:pPr>
            <a:r>
              <a:rPr lang="en-US" smtClean="0"/>
              <a:t>Professional Support &amp; Outside Services</a:t>
            </a:r>
          </a:p>
          <a:p>
            <a:pPr lvl="1">
              <a:lnSpc>
                <a:spcPct val="90000"/>
              </a:lnSpc>
              <a:buFontTx/>
              <a:buNone/>
            </a:pPr>
            <a:r>
              <a:rPr lang="en-US" smtClean="0"/>
              <a:t>   </a:t>
            </a:r>
            <a:r>
              <a:rPr lang="en-US" sz="2000" b="0" smtClean="0"/>
              <a:t>Nelson Gill, Primal Connection, Harry Grant, Mantuila Nyomo, Abdul Hakeem</a:t>
            </a:r>
            <a:endParaRPr lang="en-US" smtClean="0"/>
          </a:p>
        </p:txBody>
      </p:sp>
    </p:spTree>
  </p:cSld>
  <p:clrMapOvr>
    <a:masterClrMapping/>
  </p:clrMapOvr>
  <p:transition advTm="15888"/>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smtClean="0"/>
              <a:t>Class Schedule</a:t>
            </a:r>
          </a:p>
        </p:txBody>
      </p:sp>
      <p:sp>
        <p:nvSpPr>
          <p:cNvPr id="15363" name="Rectangle 3"/>
          <p:cNvSpPr>
            <a:spLocks noChangeArrowheads="1"/>
          </p:cNvSpPr>
          <p:nvPr>
            <p:ph type="body" idx="1"/>
          </p:nvPr>
        </p:nvSpPr>
        <p:spPr>
          <a:xfrm>
            <a:off x="685800" y="1981200"/>
            <a:ext cx="7772400" cy="3276600"/>
          </a:xfrm>
          <a:noFill/>
        </p:spPr>
        <p:txBody>
          <a:bodyPr/>
          <a:lstStyle/>
          <a:p>
            <a:r>
              <a:rPr kumimoji="0" lang="en-US" smtClean="0"/>
              <a:t>Elementary Class</a:t>
            </a:r>
            <a:r>
              <a:rPr kumimoji="0" lang="en-US" sz="2800" b="0" smtClean="0"/>
              <a:t> ages 8-12 years old               </a:t>
            </a:r>
            <a:r>
              <a:rPr kumimoji="0" lang="en-US" sz="2800" b="0" i="1" smtClean="0"/>
              <a:t>4:00-5:00 P.M. Monday and Wednesday</a:t>
            </a:r>
            <a:endParaRPr kumimoji="0" lang="en-US" sz="2400" b="0" i="1" smtClean="0"/>
          </a:p>
          <a:p>
            <a:r>
              <a:rPr kumimoji="0" lang="en-US" smtClean="0"/>
              <a:t>Adolescent Class</a:t>
            </a:r>
            <a:r>
              <a:rPr kumimoji="0" lang="en-US" b="0" smtClean="0"/>
              <a:t> </a:t>
            </a:r>
            <a:r>
              <a:rPr kumimoji="0" lang="en-US" sz="2800" b="0" smtClean="0"/>
              <a:t>ages 13-17 years</a:t>
            </a:r>
            <a:r>
              <a:rPr kumimoji="0" lang="en-US" b="0" smtClean="0"/>
              <a:t> </a:t>
            </a:r>
            <a:r>
              <a:rPr kumimoji="0" lang="en-US" sz="2800" b="0" smtClean="0"/>
              <a:t>old</a:t>
            </a:r>
            <a:r>
              <a:rPr kumimoji="0" lang="en-US" b="0" smtClean="0"/>
              <a:t>   </a:t>
            </a:r>
            <a:r>
              <a:rPr kumimoji="0" lang="en-US" sz="2800" b="0" i="1" smtClean="0"/>
              <a:t>5:30-6:30 P.M  Tuesday and Thursday</a:t>
            </a:r>
          </a:p>
          <a:p>
            <a:r>
              <a:rPr kumimoji="0" lang="en-US" smtClean="0"/>
              <a:t>Adult Class</a:t>
            </a:r>
            <a:r>
              <a:rPr kumimoji="0" lang="en-US" b="0" smtClean="0"/>
              <a:t>  </a:t>
            </a:r>
            <a:r>
              <a:rPr kumimoji="0" lang="en-US" sz="2800" b="0" smtClean="0"/>
              <a:t>ages  18 and older</a:t>
            </a:r>
            <a:r>
              <a:rPr kumimoji="0" lang="en-US" b="0" smtClean="0"/>
              <a:t>               </a:t>
            </a:r>
            <a:r>
              <a:rPr kumimoji="0" lang="en-US" sz="2800" b="0" i="1" smtClean="0"/>
              <a:t>7:00-8:00 P.M.  Tuesday and Wednesday</a:t>
            </a:r>
            <a:endParaRPr kumimoji="0" lang="en-US" b="0" i="1" smtClean="0"/>
          </a:p>
        </p:txBody>
      </p:sp>
      <p:sp>
        <p:nvSpPr>
          <p:cNvPr id="11268" name="Rectangle 4"/>
          <p:cNvSpPr>
            <a:spLocks noChangeArrowheads="1"/>
          </p:cNvSpPr>
          <p:nvPr/>
        </p:nvSpPr>
        <p:spPr bwMode="auto">
          <a:xfrm>
            <a:off x="685800" y="5715000"/>
            <a:ext cx="7772400" cy="685800"/>
          </a:xfrm>
          <a:prstGeom prst="rect">
            <a:avLst/>
          </a:prstGeom>
          <a:noFill/>
          <a:ln w="9525">
            <a:noFill/>
            <a:miter lim="800000"/>
            <a:headEnd/>
            <a:tailEnd/>
          </a:ln>
        </p:spPr>
        <p:txBody>
          <a:bodyPr lIns="92075" tIns="46038" rIns="92075" bIns="46038"/>
          <a:lstStyle/>
          <a:p>
            <a:pPr marL="342900" indent="-342900" algn="ctr">
              <a:spcBef>
                <a:spcPct val="20000"/>
              </a:spcBef>
            </a:pPr>
            <a:endParaRPr lang="en-US"/>
          </a:p>
        </p:txBody>
      </p:sp>
      <p:sp>
        <p:nvSpPr>
          <p:cNvPr id="15365"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w="9525">
            <a:noFill/>
            <a:miter lim="800000"/>
            <a:headEnd/>
            <a:tailEnd/>
          </a:ln>
          <a:effectLst/>
        </p:spPr>
        <p:txBody>
          <a:bodyPr wrap="none" lIns="46038" tIns="46038" rIns="46038" bIns="46038" anchor="ctr"/>
          <a:lstStyle/>
          <a:p>
            <a:pPr algn="r">
              <a:defRPr/>
            </a:pPr>
            <a:r>
              <a:rPr lang="en-US" sz="1600" b="1">
                <a:latin typeface="Arial" charset="0"/>
              </a:rPr>
              <a:t>FOR MORE INFO...</a:t>
            </a:r>
            <a:endParaRPr lang="en-US"/>
          </a:p>
        </p:txBody>
      </p:sp>
      <p:sp>
        <p:nvSpPr>
          <p:cNvPr id="11270" name="Text Box 6"/>
          <p:cNvSpPr txBox="1">
            <a:spLocks noChangeArrowheads="1"/>
          </p:cNvSpPr>
          <p:nvPr/>
        </p:nvSpPr>
        <p:spPr bwMode="auto">
          <a:xfrm>
            <a:off x="2286000" y="5943600"/>
            <a:ext cx="4038600" cy="457200"/>
          </a:xfrm>
          <a:prstGeom prst="rect">
            <a:avLst/>
          </a:prstGeom>
          <a:noFill/>
          <a:ln w="12700" cap="sq">
            <a:noFill/>
            <a:miter lim="800000"/>
            <a:headEnd type="none" w="sm" len="sm"/>
            <a:tailEnd type="none" w="sm" len="sm"/>
          </a:ln>
        </p:spPr>
        <p:txBody>
          <a:bodyPr>
            <a:spAutoFit/>
          </a:bodyPr>
          <a:lstStyle/>
          <a:p>
            <a:pPr>
              <a:spcBef>
                <a:spcPct val="50000"/>
              </a:spcBef>
            </a:pPr>
            <a:r>
              <a:rPr lang="en-US">
                <a:latin typeface="Arial" charset="0"/>
              </a:rPr>
              <a:t>E-mail: </a:t>
            </a:r>
            <a:r>
              <a:rPr lang="en-US">
                <a:latin typeface="Arial" charset="0"/>
                <a:hlinkClick r:id="rId2"/>
              </a:rPr>
              <a:t>Shah1948@aol.com</a:t>
            </a:r>
            <a:endParaRPr lang="en-US">
              <a:latin typeface="Arial" charset="0"/>
            </a:endParaRPr>
          </a:p>
        </p:txBody>
      </p:sp>
    </p:spTree>
  </p:cSld>
  <p:clrMapOvr>
    <a:masterClrMapping/>
  </p:clrMapOvr>
  <p:transition advTm="163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theme/theme1.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Office\Templates\Presentations\Project Overview (Standard).pot</Template>
  <TotalTime>118</TotalTime>
  <Words>671</Words>
  <Application>Microsoft Office PowerPoint</Application>
  <PresentationFormat>On-screen Show (4:3)</PresentationFormat>
  <Paragraphs>99</Paragraphs>
  <Slides>14</Slides>
  <Notes>1</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Arial</vt:lpstr>
      <vt:lpstr>Wingdings</vt:lpstr>
      <vt:lpstr>Impact</vt:lpstr>
      <vt:lpstr>Arial Black</vt:lpstr>
      <vt:lpstr>Project Overview (Standard)</vt:lpstr>
      <vt:lpstr>Proposal Overview</vt:lpstr>
      <vt:lpstr>Proposed Goals</vt:lpstr>
      <vt:lpstr>Description</vt:lpstr>
      <vt:lpstr>Description</vt:lpstr>
      <vt:lpstr>Competitive Analysis</vt:lpstr>
      <vt:lpstr>Music Adds Quality To Life</vt:lpstr>
      <vt:lpstr>Projects</vt:lpstr>
      <vt:lpstr>Team/Resources</vt:lpstr>
      <vt:lpstr>Class Schedule</vt:lpstr>
      <vt:lpstr>Course Terms</vt:lpstr>
      <vt:lpstr>Financial Considerations</vt:lpstr>
      <vt:lpstr>Program Director</vt:lpstr>
      <vt:lpstr>Music The Universal Language</vt:lpstr>
      <vt:lpstr>Unity through song and dance</vt:lpstr>
    </vt:vector>
  </TitlesOfParts>
  <Company>El-Amin Life Productions, "Cultural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Overview</dc:title>
  <dc:creator>Muntheru Shah</dc:creator>
  <cp:lastModifiedBy>Muntheru_Admin</cp:lastModifiedBy>
  <cp:revision>21</cp:revision>
  <dcterms:created xsi:type="dcterms:W3CDTF">1998-10-01T17:30:05Z</dcterms:created>
  <dcterms:modified xsi:type="dcterms:W3CDTF">2015-03-15T04:15:35Z</dcterms:modified>
</cp:coreProperties>
</file>