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2" r:id="rId4"/>
    <p:sldId id="259" r:id="rId5"/>
    <p:sldId id="260" r:id="rId6"/>
    <p:sldId id="263" r:id="rId7"/>
    <p:sldId id="273" r:id="rId8"/>
    <p:sldId id="261" r:id="rId9"/>
    <p:sldId id="264" r:id="rId10"/>
    <p:sldId id="265" r:id="rId11"/>
    <p:sldId id="266" r:id="rId12"/>
    <p:sldId id="262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5CCA63-50BC-4748-A5E3-1F572B038E9E}" v="19" dt="2026-10-15T21:36:15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33" autoAdjust="0"/>
  </p:normalViewPr>
  <p:slideViewPr>
    <p:cSldViewPr snapToGrid="0" snapToObjects="1">
      <p:cViewPr varScale="1">
        <p:scale>
          <a:sx n="147" d="100"/>
          <a:sy n="147" d="100"/>
        </p:scale>
        <p:origin x="77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dd Snyder" userId="d7cf17c5-a85d-4623-b95d-f56f622313a3" providerId="ADAL" clId="{B1C25F3B-7708-43B2-8322-4BED955AE9A1}"/>
    <pc:docChg chg="undo custSel addSld delSld modSld sldOrd">
      <pc:chgData name="Todd Snyder" userId="d7cf17c5-a85d-4623-b95d-f56f622313a3" providerId="ADAL" clId="{B1C25F3B-7708-43B2-8322-4BED955AE9A1}" dt="2026-10-15T21:41:32.922" v="1007" actId="6549"/>
      <pc:docMkLst>
        <pc:docMk/>
      </pc:docMkLst>
      <pc:sldChg chg="modSp mod modNotesTx">
        <pc:chgData name="Todd Snyder" userId="d7cf17c5-a85d-4623-b95d-f56f622313a3" providerId="ADAL" clId="{B1C25F3B-7708-43B2-8322-4BED955AE9A1}" dt="2026-10-15T21:38:40.499" v="1005" actId="6549"/>
        <pc:sldMkLst>
          <pc:docMk/>
          <pc:sldMk cId="0" sldId="257"/>
        </pc:sldMkLst>
        <pc:spChg chg="mod">
          <ac:chgData name="Todd Snyder" userId="d7cf17c5-a85d-4623-b95d-f56f622313a3" providerId="ADAL" clId="{B1C25F3B-7708-43B2-8322-4BED955AE9A1}" dt="2026-10-15T14:18:06.659" v="21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5:34.929" v="659" actId="20577"/>
          <ac:spMkLst>
            <pc:docMk/>
            <pc:sldMk cId="0" sldId="257"/>
            <ac:spMk id="30" creationId="{00000000-0000-0000-0000-000000000000}"/>
          </ac:spMkLst>
        </pc:spChg>
      </pc:sldChg>
      <pc:sldChg chg="modNotesTx">
        <pc:chgData name="Todd Snyder" userId="d7cf17c5-a85d-4623-b95d-f56f622313a3" providerId="ADAL" clId="{B1C25F3B-7708-43B2-8322-4BED955AE9A1}" dt="2026-10-15T21:41:32.922" v="1007" actId="6549"/>
        <pc:sldMkLst>
          <pc:docMk/>
          <pc:sldMk cId="0" sldId="259"/>
        </pc:sldMkLst>
      </pc:sldChg>
      <pc:sldChg chg="addSp delSp modSp mod modShow">
        <pc:chgData name="Todd Snyder" userId="d7cf17c5-a85d-4623-b95d-f56f622313a3" providerId="ADAL" clId="{B1C25F3B-7708-43B2-8322-4BED955AE9A1}" dt="2026-10-15T15:41:49.041" v="140" actId="729"/>
        <pc:sldMkLst>
          <pc:docMk/>
          <pc:sldMk cId="0" sldId="261"/>
        </pc:sldMkLst>
        <pc:spChg chg="mod">
          <ac:chgData name="Todd Snyder" userId="d7cf17c5-a85d-4623-b95d-f56f622313a3" providerId="ADAL" clId="{B1C25F3B-7708-43B2-8322-4BED955AE9A1}" dt="2026-10-15T14:54:43.082" v="42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15:00:56.825" v="123" actId="107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15:00:52.159" v="122" actId="107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14:56:22.247" v="59" actId="1076"/>
          <ac:spMkLst>
            <pc:docMk/>
            <pc:sldMk cId="0" sldId="261"/>
            <ac:spMk id="15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14:58:49.830" v="92" actId="6549"/>
          <ac:spMkLst>
            <pc:docMk/>
            <pc:sldMk cId="0" sldId="261"/>
            <ac:spMk id="18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15:02:56.282" v="131" actId="1076"/>
          <ac:spMkLst>
            <pc:docMk/>
            <pc:sldMk cId="0" sldId="261"/>
            <ac:spMk id="19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15:03:41.361" v="134" actId="27107"/>
          <ac:spMkLst>
            <pc:docMk/>
            <pc:sldMk cId="0" sldId="261"/>
            <ac:spMk id="29" creationId="{00000000-0000-0000-0000-000000000000}"/>
          </ac:spMkLst>
        </pc:spChg>
        <pc:spChg chg="add mod">
          <ac:chgData name="Todd Snyder" userId="d7cf17c5-a85d-4623-b95d-f56f622313a3" providerId="ADAL" clId="{B1C25F3B-7708-43B2-8322-4BED955AE9A1}" dt="2026-10-15T14:59:07.913" v="94" actId="1076"/>
          <ac:spMkLst>
            <pc:docMk/>
            <pc:sldMk cId="0" sldId="261"/>
            <ac:spMk id="30" creationId="{FCFB4CBD-C5A6-C07B-AC78-84B7F56D14F4}"/>
          </ac:spMkLst>
        </pc:spChg>
        <pc:spChg chg="add del mod">
          <ac:chgData name="Todd Snyder" userId="d7cf17c5-a85d-4623-b95d-f56f622313a3" providerId="ADAL" clId="{B1C25F3B-7708-43B2-8322-4BED955AE9A1}" dt="2026-10-15T14:59:32.743" v="97"/>
          <ac:spMkLst>
            <pc:docMk/>
            <pc:sldMk cId="0" sldId="261"/>
            <ac:spMk id="31" creationId="{5CC1D4D6-1AAF-8BC0-50BA-AC6A58D6381A}"/>
          </ac:spMkLst>
        </pc:spChg>
        <pc:spChg chg="add mod">
          <ac:chgData name="Todd Snyder" userId="d7cf17c5-a85d-4623-b95d-f56f622313a3" providerId="ADAL" clId="{B1C25F3B-7708-43B2-8322-4BED955AE9A1}" dt="2026-10-15T15:03:18.120" v="133" actId="1076"/>
          <ac:spMkLst>
            <pc:docMk/>
            <pc:sldMk cId="0" sldId="261"/>
            <ac:spMk id="32" creationId="{601DD454-8541-DDAB-212A-9A907C064E94}"/>
          </ac:spMkLst>
        </pc:spChg>
        <pc:spChg chg="add mod">
          <ac:chgData name="Todd Snyder" userId="d7cf17c5-a85d-4623-b95d-f56f622313a3" providerId="ADAL" clId="{B1C25F3B-7708-43B2-8322-4BED955AE9A1}" dt="2026-10-15T15:03:05.290" v="132" actId="1076"/>
          <ac:spMkLst>
            <pc:docMk/>
            <pc:sldMk cId="0" sldId="261"/>
            <ac:spMk id="33" creationId="{C6066848-89BC-E00D-3818-52D42DD00DDA}"/>
          </ac:spMkLst>
        </pc:spChg>
      </pc:sldChg>
      <pc:sldChg chg="modSp mod">
        <pc:chgData name="Todd Snyder" userId="d7cf17c5-a85d-4623-b95d-f56f622313a3" providerId="ADAL" clId="{B1C25F3B-7708-43B2-8322-4BED955AE9A1}" dt="2026-10-15T21:32:36.485" v="783" actId="20577"/>
        <pc:sldMkLst>
          <pc:docMk/>
          <pc:sldMk cId="0" sldId="262"/>
        </pc:sldMkLst>
        <pc:spChg chg="mod">
          <ac:chgData name="Todd Snyder" userId="d7cf17c5-a85d-4623-b95d-f56f622313a3" providerId="ADAL" clId="{B1C25F3B-7708-43B2-8322-4BED955AE9A1}" dt="2026-10-15T21:32:36.485" v="783" actId="20577"/>
          <ac:spMkLst>
            <pc:docMk/>
            <pc:sldMk cId="0" sldId="262"/>
            <ac:spMk id="14" creationId="{00000000-0000-0000-0000-000000000000}"/>
          </ac:spMkLst>
        </pc:spChg>
      </pc:sldChg>
      <pc:sldChg chg="addSp delSp mod">
        <pc:chgData name="Todd Snyder" userId="d7cf17c5-a85d-4623-b95d-f56f622313a3" providerId="ADAL" clId="{B1C25F3B-7708-43B2-8322-4BED955AE9A1}" dt="2026-10-15T15:40:39.410" v="136" actId="22"/>
        <pc:sldMkLst>
          <pc:docMk/>
          <pc:sldMk cId="0" sldId="263"/>
        </pc:sldMkLst>
        <pc:picChg chg="add del">
          <ac:chgData name="Todd Snyder" userId="d7cf17c5-a85d-4623-b95d-f56f622313a3" providerId="ADAL" clId="{B1C25F3B-7708-43B2-8322-4BED955AE9A1}" dt="2026-10-15T15:40:39.410" v="136" actId="22"/>
          <ac:picMkLst>
            <pc:docMk/>
            <pc:sldMk cId="0" sldId="263"/>
            <ac:picMk id="14" creationId="{11A18E61-9545-AAF9-9EB5-D094F44C7779}"/>
          </ac:picMkLst>
        </pc:picChg>
      </pc:sldChg>
      <pc:sldChg chg="modSp mod">
        <pc:chgData name="Todd Snyder" userId="d7cf17c5-a85d-4623-b95d-f56f622313a3" providerId="ADAL" clId="{B1C25F3B-7708-43B2-8322-4BED955AE9A1}" dt="2026-10-15T21:36:39.363" v="997" actId="20577"/>
        <pc:sldMkLst>
          <pc:docMk/>
          <pc:sldMk cId="0" sldId="268"/>
        </pc:sldMkLst>
        <pc:spChg chg="mod">
          <ac:chgData name="Todd Snyder" userId="d7cf17c5-a85d-4623-b95d-f56f622313a3" providerId="ADAL" clId="{B1C25F3B-7708-43B2-8322-4BED955AE9A1}" dt="2026-10-15T21:36:39.363" v="997" actId="20577"/>
          <ac:spMkLst>
            <pc:docMk/>
            <pc:sldMk cId="0" sldId="268"/>
            <ac:spMk id="10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36:20.910" v="990" actId="6549"/>
          <ac:spMkLst>
            <pc:docMk/>
            <pc:sldMk cId="0" sldId="268"/>
            <ac:spMk id="14" creationId="{00000000-0000-0000-0000-000000000000}"/>
          </ac:spMkLst>
        </pc:spChg>
      </pc:sldChg>
      <pc:sldChg chg="addSp delSp modSp new del mod setBg">
        <pc:chgData name="Todd Snyder" userId="d7cf17c5-a85d-4623-b95d-f56f622313a3" providerId="ADAL" clId="{B1C25F3B-7708-43B2-8322-4BED955AE9A1}" dt="2026-10-15T17:32:12.686" v="567" actId="2696"/>
        <pc:sldMkLst>
          <pc:docMk/>
          <pc:sldMk cId="3142903201" sldId="271"/>
        </pc:sldMkLst>
        <pc:spChg chg="add del mod">
          <ac:chgData name="Todd Snyder" userId="d7cf17c5-a85d-4623-b95d-f56f622313a3" providerId="ADAL" clId="{B1C25F3B-7708-43B2-8322-4BED955AE9A1}" dt="2026-10-15T15:46:05.176" v="287"/>
          <ac:spMkLst>
            <pc:docMk/>
            <pc:sldMk cId="3142903201" sldId="271"/>
            <ac:spMk id="4" creationId="{A037C039-A6C5-8D9D-42BF-71008A594690}"/>
          </ac:spMkLst>
        </pc:spChg>
        <pc:spChg chg="add">
          <ac:chgData name="Todd Snyder" userId="d7cf17c5-a85d-4623-b95d-f56f622313a3" providerId="ADAL" clId="{B1C25F3B-7708-43B2-8322-4BED955AE9A1}" dt="2026-10-15T15:41:01.863" v="139" actId="26606"/>
          <ac:spMkLst>
            <pc:docMk/>
            <pc:sldMk cId="3142903201" sldId="271"/>
            <ac:spMk id="8" creationId="{42A4FC2C-047E-45A5-965D-8E1E3BF09BC6}"/>
          </ac:spMkLst>
        </pc:spChg>
        <pc:picChg chg="add mod">
          <ac:chgData name="Todd Snyder" userId="d7cf17c5-a85d-4623-b95d-f56f622313a3" providerId="ADAL" clId="{B1C25F3B-7708-43B2-8322-4BED955AE9A1}" dt="2026-10-15T17:29:33.152" v="565" actId="1076"/>
          <ac:picMkLst>
            <pc:docMk/>
            <pc:sldMk cId="3142903201" sldId="271"/>
            <ac:picMk id="3" creationId="{B6CD46EC-ADA2-4FC2-93DF-790B6E540F14}"/>
          </ac:picMkLst>
        </pc:picChg>
      </pc:sldChg>
      <pc:sldChg chg="modSp add mod ord setBg">
        <pc:chgData name="Todd Snyder" userId="d7cf17c5-a85d-4623-b95d-f56f622313a3" providerId="ADAL" clId="{B1C25F3B-7708-43B2-8322-4BED955AE9A1}" dt="2026-10-15T21:29:26.974" v="679" actId="1076"/>
        <pc:sldMkLst>
          <pc:docMk/>
          <pc:sldMk cId="0" sldId="272"/>
        </pc:sldMkLst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0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1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2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3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4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5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6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7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9:26.974" v="679" actId="1076"/>
          <ac:spMkLst>
            <pc:docMk/>
            <pc:sldMk cId="0" sldId="272"/>
            <ac:spMk id="18" creationId="{00000000-0000-0000-0000-000000000000}"/>
          </ac:spMkLst>
        </pc:spChg>
      </pc:sldChg>
      <pc:sldChg chg="addSp modSp add mod setBg">
        <pc:chgData name="Todd Snyder" userId="d7cf17c5-a85d-4623-b95d-f56f622313a3" providerId="ADAL" clId="{B1C25F3B-7708-43B2-8322-4BED955AE9A1}" dt="2026-10-15T21:31:57.082" v="774" actId="207"/>
        <pc:sldMkLst>
          <pc:docMk/>
          <pc:sldMk cId="0" sldId="273"/>
        </pc:sldMkLst>
        <pc:spChg chg="mod">
          <ac:chgData name="Todd Snyder" userId="d7cf17c5-a85d-4623-b95d-f56f622313a3" providerId="ADAL" clId="{B1C25F3B-7708-43B2-8322-4BED955AE9A1}" dt="2026-10-15T17:33:04.950" v="570" actId="20577"/>
          <ac:spMkLst>
            <pc:docMk/>
            <pc:sldMk cId="0" sldId="273"/>
            <ac:spMk id="50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43.844" v="662" actId="1076"/>
          <ac:spMkLst>
            <pc:docMk/>
            <pc:sldMk cId="0" sldId="273"/>
            <ac:spMk id="151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43.844" v="662" actId="1076"/>
          <ac:spMkLst>
            <pc:docMk/>
            <pc:sldMk cId="0" sldId="273"/>
            <ac:spMk id="152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43.844" v="662" actId="1076"/>
          <ac:spMkLst>
            <pc:docMk/>
            <pc:sldMk cId="0" sldId="273"/>
            <ac:spMk id="153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43.844" v="662" actId="1076"/>
          <ac:spMkLst>
            <pc:docMk/>
            <pc:sldMk cId="0" sldId="273"/>
            <ac:spMk id="154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43.844" v="662" actId="1076"/>
          <ac:spMkLst>
            <pc:docMk/>
            <pc:sldMk cId="0" sldId="273"/>
            <ac:spMk id="155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53.813" v="663" actId="1076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53.813" v="663" actId="1076"/>
          <ac:spMkLst>
            <pc:docMk/>
            <pc:sldMk cId="0" sldId="273"/>
            <ac:spMk id="157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53.813" v="663" actId="1076"/>
          <ac:spMkLst>
            <pc:docMk/>
            <pc:sldMk cId="0" sldId="273"/>
            <ac:spMk id="158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53.813" v="663" actId="1076"/>
          <ac:spMkLst>
            <pc:docMk/>
            <pc:sldMk cId="0" sldId="273"/>
            <ac:spMk id="159" creationId="{00000000-0000-0000-0000-000000000000}"/>
          </ac:spMkLst>
        </pc:spChg>
        <pc:spChg chg="mod">
          <ac:chgData name="Todd Snyder" userId="d7cf17c5-a85d-4623-b95d-f56f622313a3" providerId="ADAL" clId="{B1C25F3B-7708-43B2-8322-4BED955AE9A1}" dt="2026-10-15T21:26:53.813" v="663" actId="1076"/>
          <ac:spMkLst>
            <pc:docMk/>
            <pc:sldMk cId="0" sldId="273"/>
            <ac:spMk id="160" creationId="{00000000-0000-0000-0000-000000000000}"/>
          </ac:spMkLst>
        </pc:spChg>
        <pc:spChg chg="add mod">
          <ac:chgData name="Todd Snyder" userId="d7cf17c5-a85d-4623-b95d-f56f622313a3" providerId="ADAL" clId="{B1C25F3B-7708-43B2-8322-4BED955AE9A1}" dt="2026-10-15T21:31:57.082" v="774" actId="207"/>
          <ac:spMkLst>
            <pc:docMk/>
            <pc:sldMk cId="0" sldId="273"/>
            <ac:spMk id="163" creationId="{EE0488C2-07B9-3084-8BCA-3511D563D5C8}"/>
          </ac:spMkLst>
        </pc:spChg>
      </pc:sldChg>
    </pc:docChg>
  </pc:docChgLst>
  <pc:docChgLst>
    <pc:chgData name="Todd Snyder" userId="d7cf17c5-a85d-4623-b95d-f56f622313a3" providerId="ADAL" clId="{2A7A3BE5-AFF2-41CB-A9E2-BC6DACC5EF09}"/>
    <pc:docChg chg="undo custSel modSld">
      <pc:chgData name="Todd Snyder" userId="d7cf17c5-a85d-4623-b95d-f56f622313a3" providerId="ADAL" clId="{2A7A3BE5-AFF2-41CB-A9E2-BC6DACC5EF09}" dt="2026-09-23T17:06:20.385" v="81" actId="478"/>
      <pc:docMkLst>
        <pc:docMk/>
      </pc:docMkLst>
      <pc:sldChg chg="addSp delSp modSp mod">
        <pc:chgData name="Todd Snyder" userId="d7cf17c5-a85d-4623-b95d-f56f622313a3" providerId="ADAL" clId="{2A7A3BE5-AFF2-41CB-A9E2-BC6DACC5EF09}" dt="2026-09-23T17:06:20.385" v="81" actId="478"/>
        <pc:sldMkLst>
          <pc:docMk/>
          <pc:sldMk cId="0" sldId="256"/>
        </pc:sldMkLst>
        <pc:picChg chg="add mod">
          <ac:chgData name="Todd Snyder" userId="d7cf17c5-a85d-4623-b95d-f56f622313a3" providerId="ADAL" clId="{2A7A3BE5-AFF2-41CB-A9E2-BC6DACC5EF09}" dt="2026-09-23T17:06:06.806" v="79" actId="339"/>
          <ac:picMkLst>
            <pc:docMk/>
            <pc:sldMk cId="0" sldId="256"/>
            <ac:picMk id="14" creationId="{D58999F3-E0BE-0A91-0678-BA70CA771478}"/>
          </ac:picMkLst>
        </pc:picChg>
      </pc:sldChg>
      <pc:sldChg chg="addSp delSp modSp mod">
        <pc:chgData name="Todd Snyder" userId="d7cf17c5-a85d-4623-b95d-f56f622313a3" providerId="ADAL" clId="{2A7A3BE5-AFF2-41CB-A9E2-BC6DACC5EF09}" dt="2026-09-23T16:55:01.124" v="71" actId="1076"/>
        <pc:sldMkLst>
          <pc:docMk/>
          <pc:sldMk cId="0" sldId="259"/>
        </pc:sldMkLst>
        <pc:picChg chg="add mod">
          <ac:chgData name="Todd Snyder" userId="d7cf17c5-a85d-4623-b95d-f56f622313a3" providerId="ADAL" clId="{2A7A3BE5-AFF2-41CB-A9E2-BC6DACC5EF09}" dt="2026-09-23T16:36:47.511" v="9" actId="1076"/>
          <ac:picMkLst>
            <pc:docMk/>
            <pc:sldMk cId="0" sldId="259"/>
            <ac:picMk id="13" creationId="{50C5603E-C4BB-6331-C42A-EACD2E7F29AA}"/>
          </ac:picMkLst>
        </pc:picChg>
        <pc:picChg chg="add mod">
          <ac:chgData name="Todd Snyder" userId="d7cf17c5-a85d-4623-b95d-f56f622313a3" providerId="ADAL" clId="{2A7A3BE5-AFF2-41CB-A9E2-BC6DACC5EF09}" dt="2026-09-23T16:38:14.139" v="15" actId="1076"/>
          <ac:picMkLst>
            <pc:docMk/>
            <pc:sldMk cId="0" sldId="259"/>
            <ac:picMk id="26" creationId="{CE818E13-D954-6F59-BBDC-FFE9E5E46630}"/>
          </ac:picMkLst>
        </pc:picChg>
        <pc:picChg chg="mod">
          <ac:chgData name="Todd Snyder" userId="d7cf17c5-a85d-4623-b95d-f56f622313a3" providerId="ADAL" clId="{2A7A3BE5-AFF2-41CB-A9E2-BC6DACC5EF09}" dt="2026-09-23T16:38:19.030" v="16" actId="1076"/>
          <ac:picMkLst>
            <pc:docMk/>
            <pc:sldMk cId="0" sldId="259"/>
            <ac:picMk id="29" creationId="{A9811CF9-7110-4DC3-7986-9FF61F9E3CE2}"/>
          </ac:picMkLst>
        </pc:picChg>
        <pc:picChg chg="add mod">
          <ac:chgData name="Todd Snyder" userId="d7cf17c5-a85d-4623-b95d-f56f622313a3" providerId="ADAL" clId="{2A7A3BE5-AFF2-41CB-A9E2-BC6DACC5EF09}" dt="2026-09-23T16:55:01.124" v="71" actId="1076"/>
          <ac:picMkLst>
            <pc:docMk/>
            <pc:sldMk cId="0" sldId="259"/>
            <ac:picMk id="30" creationId="{3091FB02-0BE4-4DBD-2FCD-1D6819275DA5}"/>
          </ac:picMkLst>
        </pc:picChg>
        <pc:picChg chg="mod">
          <ac:chgData name="Todd Snyder" userId="d7cf17c5-a85d-4623-b95d-f56f622313a3" providerId="ADAL" clId="{2A7A3BE5-AFF2-41CB-A9E2-BC6DACC5EF09}" dt="2026-09-23T16:54:52.412" v="70" actId="1076"/>
          <ac:picMkLst>
            <pc:docMk/>
            <pc:sldMk cId="0" sldId="259"/>
            <ac:picMk id="33" creationId="{4EA3615E-0E20-0297-72B9-36607300A1DA}"/>
          </ac:picMkLst>
        </pc:picChg>
        <pc:picChg chg="mod">
          <ac:chgData name="Todd Snyder" userId="d7cf17c5-a85d-4623-b95d-f56f622313a3" providerId="ADAL" clId="{2A7A3BE5-AFF2-41CB-A9E2-BC6DACC5EF09}" dt="2026-09-23T16:38:08.744" v="14" actId="1076"/>
          <ac:picMkLst>
            <pc:docMk/>
            <pc:sldMk cId="0" sldId="259"/>
            <ac:picMk id="37" creationId="{449DA490-F11A-749C-CB45-7C46EF9553D0}"/>
          </ac:picMkLst>
        </pc:picChg>
      </pc:sldChg>
      <pc:sldChg chg="modSp mod">
        <pc:chgData name="Todd Snyder" userId="d7cf17c5-a85d-4623-b95d-f56f622313a3" providerId="ADAL" clId="{2A7A3BE5-AFF2-41CB-A9E2-BC6DACC5EF09}" dt="2026-09-23T13:20:57.873" v="5" actId="1076"/>
        <pc:sldMkLst>
          <pc:docMk/>
          <pc:sldMk cId="0" sldId="266"/>
        </pc:sldMkLst>
        <pc:spChg chg="mod">
          <ac:chgData name="Todd Snyder" userId="d7cf17c5-a85d-4623-b95d-f56f622313a3" providerId="ADAL" clId="{2A7A3BE5-AFF2-41CB-A9E2-BC6DACC5EF09}" dt="2026-09-23T13:20:57.873" v="5" actId="107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Todd Snyder" userId="d7cf17c5-a85d-4623-b95d-f56f622313a3" providerId="ADAL" clId="{2A7A3BE5-AFF2-41CB-A9E2-BC6DACC5EF09}" dt="2026-09-23T13:20:35.696" v="2" actId="1076"/>
          <ac:spMkLst>
            <pc:docMk/>
            <pc:sldMk cId="0" sldId="266"/>
            <ac:spMk id="12" creationId="{00000000-0000-0000-0000-000000000000}"/>
          </ac:spMkLst>
        </pc:spChg>
        <pc:spChg chg="mod">
          <ac:chgData name="Todd Snyder" userId="d7cf17c5-a85d-4623-b95d-f56f622313a3" providerId="ADAL" clId="{2A7A3BE5-AFF2-41CB-A9E2-BC6DACC5EF09}" dt="2026-09-23T13:20:39.892" v="3" actId="1076"/>
          <ac:spMkLst>
            <pc:docMk/>
            <pc:sldMk cId="0" sldId="266"/>
            <ac:spMk id="13" creationId="{00000000-0000-0000-0000-000000000000}"/>
          </ac:spMkLst>
        </pc:spChg>
      </pc:sldChg>
      <pc:sldChg chg="delSp mod">
        <pc:chgData name="Todd Snyder" userId="d7cf17c5-a85d-4623-b95d-f56f622313a3" providerId="ADAL" clId="{2A7A3BE5-AFF2-41CB-A9E2-BC6DACC5EF09}" dt="2026-09-23T14:01:54.434" v="6" actId="478"/>
        <pc:sldMkLst>
          <pc:docMk/>
          <pc:sldMk cId="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987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ARRIVAL SCREEN. Insert current front-entry photograph and leave displayed while homeowners arrive.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TARGET: 4 minutes. Position </a:t>
            </a:r>
            <a:r>
              <a:rPr lang="en-US" dirty="0"/>
              <a:t>AC-1</a:t>
            </a:r>
            <a:r>
              <a:rPr dirty="0"/>
              <a:t> is shown as open. Review the agenda briefly.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3–4 minutes. Discuss neighborhood storm damage, especially damaged fence sections and entrance column lights. Escambia County guidance from the supplied county announcement: do not bag debris; residential debris only; separate vegetative from construction/demolition debris. County information line 850-332-1226 (7 a.m.–7 p.m. per supplied announcement). Avoid implying the county will repair HOA structures.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TARGET: 4 minutes. Use the photos to tell the story quickly and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5 minutes. Jump to the live website. Have it already open. Show the home page, events, contacts/emails and key information. Ask for feedback on navigation and improvements.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TARGET: 3 minutes. Keep this brief and respectful. Recommend showing an image of the actual Property Review form on this slide during the final homeowner version; for Board review, the current process graphic keeps the slide cleaner. The process begins with a Friendly Reminder.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13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5–6 minutes. Fill in 2024, 2025 and projected 2026 carryover cash. Attendees receive the detailed budget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3 minutes. Discussion: existing lettering and column lights will be repainted black. Ask about large rocks at the edge of the curved entry.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2 minutes. Show how matching two-rail fencing can visually connect both sides of the entrance. Keep this visual; do not get into construction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3 minutes. Discuss rust staining on concrete, areas where grass will not grow, and removing old-looking hedges.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5 minutes. Explain proposed one-time $100 assessment, approximately $7,200 in added funding, and show the project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4 minutes. Construction sign: remove following completion of local construction projects and ask residents to report construction vehicles. Message board: ask whether homeowners prefer it to current announcement boards; explain portable boards can be removed when not in use but secured to the ground; discuss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2–3 minutes. Highlight retention pond fence/area maintenance, neighborhood engagement and document retention.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2–3 minutes. Discuss recommended contractors on the website and homeowner businesses as ideas, not finalized features.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TARGET: 15–18 minutes. Leave this slide on screen. Adjourn by 7:30 so cleanup can be completed by 7:45.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154680"/>
            <a:ext cx="117317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666B6E"/>
                </a:solidFill>
                <a:latin typeface="Aptos"/>
              </a:rPr>
              <a:t>INSERT FRONT ENTRY PHOTO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8999F3-E0BE-0A91-0678-BA70CA771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34" y="294791"/>
            <a:ext cx="11137931" cy="62684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Welcome &amp; Board Introductions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Meet your Board — seven positions serving White Cedar Gardens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61872"/>
            <a:ext cx="67208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44E42"/>
                </a:solidFill>
                <a:latin typeface="Aptos"/>
              </a:rPr>
              <a:t>Your Board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64208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86384" y="1755648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22374B"/>
                </a:solidFill>
                <a:latin typeface="Aptos"/>
              </a:rPr>
              <a:t>Todd Snyder - President</a:t>
            </a:r>
            <a:endParaRPr sz="1350" b="1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384" y="2057400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69" b="0" dirty="0">
                <a:solidFill>
                  <a:schemeClr val="accent1"/>
                </a:solidFill>
                <a:latin typeface="Aptos"/>
              </a:rPr>
              <a:t>pres@wcghoa.com</a:t>
            </a:r>
            <a:endParaRPr sz="869" b="0" dirty="0">
              <a:solidFill>
                <a:schemeClr val="accent1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40080" y="2606040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2697480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22374B"/>
                </a:solidFill>
                <a:latin typeface="Aptos"/>
              </a:rPr>
              <a:t>Rick Wheeler – Vice President</a:t>
            </a:r>
            <a:endParaRPr sz="1350" b="1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6384" y="2999232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69" b="0" dirty="0">
                <a:solidFill>
                  <a:schemeClr val="accent1"/>
                </a:solidFill>
                <a:latin typeface="Aptos"/>
              </a:rPr>
              <a:t>vpres@wcghoa.com</a:t>
            </a:r>
            <a:endParaRPr sz="869" b="0" dirty="0">
              <a:solidFill>
                <a:schemeClr val="accent1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40080" y="3547872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6384" y="3639312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22374B"/>
                </a:solidFill>
                <a:latin typeface="Aptos"/>
              </a:rPr>
              <a:t>Kari Dunham - Secretary</a:t>
            </a:r>
            <a:endParaRPr sz="1350" b="1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6384" y="3941063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69" b="0" dirty="0">
                <a:solidFill>
                  <a:schemeClr val="accent1"/>
                </a:solidFill>
                <a:latin typeface="Aptos"/>
              </a:rPr>
              <a:t>secretary@wcghoa.com</a:t>
            </a:r>
            <a:endParaRPr sz="869" b="0" dirty="0">
              <a:solidFill>
                <a:schemeClr val="accent1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40080" y="4489704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86384" y="4581144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22374B"/>
                </a:solidFill>
                <a:latin typeface="Aptos"/>
              </a:rPr>
              <a:t>Carol Madison - Treasurer</a:t>
            </a:r>
            <a:endParaRPr sz="1350" b="1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6384" y="4882896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69" b="0" dirty="0">
                <a:solidFill>
                  <a:schemeClr val="accent1"/>
                </a:solidFill>
                <a:latin typeface="Aptos"/>
              </a:rPr>
              <a:t>treasurer@wcghoa.com</a:t>
            </a:r>
            <a:endParaRPr sz="869" b="0" dirty="0">
              <a:solidFill>
                <a:schemeClr val="accent1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86200" y="1664208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000500" y="1755648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350" b="1" dirty="0">
                <a:solidFill>
                  <a:srgbClr val="22374B"/>
                </a:solidFill>
                <a:latin typeface="Aptos"/>
              </a:rPr>
              <a:t>(OPEN Position) - AC1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08102" y="2052414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869" dirty="0">
                <a:solidFill>
                  <a:schemeClr val="accent1"/>
                </a:solidFill>
                <a:latin typeface="Aptos"/>
              </a:rPr>
              <a:t>ac1@wcghoa.com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86200" y="2606040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032504" y="2697480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22374B"/>
                </a:solidFill>
                <a:latin typeface="Aptos"/>
              </a:rPr>
              <a:t>Will Gilliam – AC2</a:t>
            </a:r>
            <a:endParaRPr sz="1350" b="1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2504" y="2999232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869" dirty="0">
                <a:solidFill>
                  <a:schemeClr val="accent1"/>
                </a:solidFill>
                <a:latin typeface="Aptos"/>
              </a:rPr>
              <a:t>ac2@wcghoa.com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886200" y="3547872"/>
            <a:ext cx="2880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032504" y="3657600"/>
            <a:ext cx="2578608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22374B"/>
                </a:solidFill>
                <a:latin typeface="Aptos"/>
              </a:rPr>
              <a:t>Jimmy Greer – AC3</a:t>
            </a:r>
            <a:endParaRPr sz="1350" b="1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504" y="3959352"/>
            <a:ext cx="2578608" cy="226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869" dirty="0">
                <a:solidFill>
                  <a:schemeClr val="accent1"/>
                </a:solidFill>
                <a:latin typeface="Aptos"/>
              </a:rPr>
              <a:t>ac3@wcghoa.com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35240" y="1261872"/>
            <a:ext cx="34290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800" b="1" dirty="0">
                <a:solidFill>
                  <a:srgbClr val="044E42"/>
                </a:solidFill>
                <a:latin typeface="Aptos"/>
              </a:rPr>
              <a:t>Tonight’s Agenda</a:t>
            </a:r>
            <a:endParaRPr sz="1800" b="1" dirty="0">
              <a:solidFill>
                <a:srgbClr val="044E42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35240" y="1691640"/>
            <a:ext cx="3474720" cy="2264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Election of 2027 Board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lang="en-US" dirty="0"/>
              <a:t>• Hurricane Update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lang="en-US" dirty="0"/>
              <a:t>• Year in Review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lang="en-US" dirty="0"/>
              <a:t>• Website &amp; Neighborhood Updates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lang="en-US" dirty="0"/>
              <a:t>• Financial Overview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lang="en-US" dirty="0"/>
              <a:t>• Entrance improvements / Funding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r>
              <a:rPr lang="en-US" dirty="0"/>
              <a:t>• Homeowner Discussion</a:t>
            </a:r>
          </a:p>
          <a:p>
            <a:pPr>
              <a:spcAft>
                <a:spcPts val="500"/>
              </a:spcAft>
              <a:defRPr sz="1400">
                <a:solidFill>
                  <a:srgbClr val="222526"/>
                </a:solidFill>
                <a:latin typeface="Aptos"/>
              </a:defRPr>
            </a:pPr>
            <a:endParaRPr dirty="0"/>
          </a:p>
        </p:txBody>
      </p:sp>
      <p:sp>
        <p:nvSpPr>
          <p:cNvPr id="31" name="TextBox 30"/>
          <p:cNvSpPr txBox="1"/>
          <p:nvPr/>
        </p:nvSpPr>
        <p:spPr>
          <a:xfrm>
            <a:off x="7635240" y="4297680"/>
            <a:ext cx="35204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>
                <a:solidFill>
                  <a:srgbClr val="044E42"/>
                </a:solidFill>
                <a:latin typeface="Aptos"/>
              </a:rPr>
              <a:t>You don’t have to be on the Board to help your neighborhood.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7185220-74DD-A96F-24BE-3A39BF5DA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252" y="4432874"/>
            <a:ext cx="2938308" cy="20776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22374B"/>
                </a:solidFill>
                <a:latin typeface="Aptos"/>
              </a:defRPr>
            </a:pPr>
            <a:r>
              <a:t>Hurricane Damage &amp; Debris Collection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58952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F6869"/>
                </a:solidFill>
                <a:latin typeface="Aptos"/>
              </a:defRPr>
            </a:pPr>
            <a:r>
              <a:t>Neighborhood impacts  |  Escambia County residential debris pickup guidance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09728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_hurricane_crop_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3108960" cy="2788920"/>
          </a:xfrm>
          <a:prstGeom prst="rect">
            <a:avLst/>
          </a:prstGeom>
        </p:spPr>
      </p:pic>
      <p:pic>
        <p:nvPicPr>
          <p:cNvPr id="6" name="Picture 5" descr="_hurricane_crop_4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039" y="1417320"/>
            <a:ext cx="3108960" cy="2788920"/>
          </a:xfrm>
          <a:prstGeom prst="rect">
            <a:avLst/>
          </a:prstGeom>
        </p:spPr>
      </p:pic>
      <p:pic>
        <p:nvPicPr>
          <p:cNvPr id="7" name="Picture 6" descr="_hurricane_crop_5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4315968"/>
            <a:ext cx="3108960" cy="1417320"/>
          </a:xfrm>
          <a:prstGeom prst="rect">
            <a:avLst/>
          </a:prstGeom>
        </p:spPr>
      </p:pic>
      <p:pic>
        <p:nvPicPr>
          <p:cNvPr id="8" name="Picture 7" descr="_hurricane_crop_40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039" y="4315968"/>
            <a:ext cx="3108960" cy="1417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1207" y="5852160"/>
            <a:ext cx="6400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F6869"/>
                </a:solidFill>
                <a:latin typeface="Aptos"/>
              </a:defRPr>
            </a:pPr>
            <a:r>
              <a:t>Photos: neighborhood fence and entrance-light damage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96328" y="1088135"/>
            <a:ext cx="4553712" cy="5175504"/>
          </a:xfrm>
          <a:prstGeom prst="roundRect">
            <a:avLst/>
          </a:prstGeom>
          <a:solidFill>
            <a:srgbClr val="FFFFFF"/>
          </a:solidFill>
          <a:ln>
            <a:solidFill>
              <a:srgbClr val="D4DA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61504" y="1298447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44E42"/>
                </a:solidFill>
                <a:latin typeface="Aptos"/>
              </a:defRPr>
            </a:pPr>
            <a:r>
              <a:t>COUNTY PICKUP GUIDELINES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61504" y="1792223"/>
            <a:ext cx="4069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B5312D"/>
                </a:solidFill>
                <a:latin typeface="Aptos"/>
              </a:defRPr>
            </a:pPr>
            <a:r>
              <a:t>DO NOT BAG DEBRIS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1504" y="2169635"/>
            <a:ext cx="40690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22374B"/>
                </a:solidFill>
                <a:latin typeface="Aptos"/>
              </a:defRPr>
            </a:pPr>
            <a:r>
              <a:rPr i="1" dirty="0"/>
              <a:t>Residential storm debris only — no commercial debris.</a:t>
            </a:r>
            <a:r>
              <a:rPr lang="en-US" i="1" dirty="0"/>
              <a:t> – Debris pickup has begun, will take weeks, please be patient.</a:t>
            </a:r>
            <a:endParaRPr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7461504" y="2916935"/>
            <a:ext cx="40690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22374B"/>
                </a:solidFill>
                <a:latin typeface="Aptos"/>
              </a:defRPr>
            </a:pPr>
            <a:r>
              <a:t>Separate into two categories: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7223" y="3346702"/>
            <a:ext cx="3977639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22374B"/>
                </a:solidFill>
                <a:latin typeface="Aptos"/>
              </a:defRPr>
            </a:pPr>
            <a:r>
              <a:rPr dirty="0"/>
              <a:t>1. Vegetative: trees, stumps, branches, trunks and leafy material.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07223" y="4169663"/>
            <a:ext cx="3977639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22374B"/>
                </a:solidFill>
                <a:latin typeface="Aptos"/>
              </a:defRPr>
            </a:pPr>
            <a:r>
              <a:t>2. Construction / demolition: damaged lumber, wallboard, glass, metal, roofing, tile, furnishings and fixtures.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1504" y="5230367"/>
            <a:ext cx="4069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44E42"/>
                </a:solidFill>
                <a:latin typeface="Aptos"/>
              </a:defRPr>
            </a:pPr>
            <a:r>
              <a:rPr dirty="0"/>
              <a:t>County debris information: 850-332-1226</a:t>
            </a:r>
            <a:r>
              <a:rPr lang="en-US" dirty="0"/>
              <a:t> </a:t>
            </a:r>
            <a:r>
              <a:rPr lang="en-US" sz="1000" i="1" dirty="0"/>
              <a:t>(7am – 7pm)</a:t>
            </a:r>
            <a:endParaRPr sz="10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7461504" y="5724143"/>
            <a:ext cx="4114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5F6869"/>
                </a:solidFill>
                <a:latin typeface="Aptos"/>
              </a:defRPr>
            </a:pPr>
            <a:r>
              <a:t>Discussion: damage, cleanup and next steps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2026 — Getting Things Done Together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Projects completed, problems solved and HOA dollars stretched further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325880"/>
            <a:ext cx="2606040" cy="1737360"/>
          </a:xfrm>
          <a:prstGeom prst="roundRect">
            <a:avLst/>
          </a:prstGeom>
          <a:solidFill>
            <a:srgbClr val="EEF4F7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1920240"/>
            <a:ext cx="2331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666B6E"/>
                </a:solidFill>
                <a:latin typeface="Aptos"/>
              </a:rPr>
              <a:t>PHOTO — Entry Trees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6432" y="1920240"/>
            <a:ext cx="2331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666B6E"/>
                </a:solidFill>
                <a:latin typeface="Aptos"/>
              </a:rPr>
              <a:t>PHOTO — Retention Pond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08776" y="1920240"/>
            <a:ext cx="2331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666B6E"/>
                </a:solidFill>
                <a:latin typeface="Aptos"/>
              </a:rPr>
              <a:t>PHOTO — Well Repair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1920240"/>
            <a:ext cx="2468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666B6E"/>
                </a:solidFill>
                <a:latin typeface="Aptos"/>
              </a:rPr>
              <a:t>PHOTO — Lights / Mailboxes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246120"/>
            <a:ext cx="2468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22374B"/>
                </a:solidFill>
                <a:latin typeface="Aptos"/>
              </a:rPr>
              <a:t>Tree trimming</a:t>
            </a:r>
            <a:br/>
            <a:r>
              <a:rPr sz="1300" b="1">
                <a:solidFill>
                  <a:srgbClr val="22374B"/>
                </a:solidFill>
                <a:latin typeface="Aptos"/>
              </a:rPr>
              <a:t>$3,200 savings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92424" y="3246120"/>
            <a:ext cx="2468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22374B"/>
                </a:solidFill>
                <a:latin typeface="Aptos"/>
              </a:rPr>
              <a:t>Fence cleanup</a:t>
            </a:r>
            <a:br/>
            <a:r>
              <a:rPr sz="1300" b="1">
                <a:solidFill>
                  <a:srgbClr val="22374B"/>
                </a:solidFill>
                <a:latin typeface="Aptos"/>
              </a:rPr>
              <a:t>$1,900 savings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4768" y="3246120"/>
            <a:ext cx="2468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22374B"/>
                </a:solidFill>
                <a:latin typeface="Aptos"/>
              </a:rPr>
              <a:t>Well repairs</a:t>
            </a:r>
            <a:br/>
            <a:r>
              <a:rPr sz="1300" b="1">
                <a:solidFill>
                  <a:srgbClr val="22374B"/>
                </a:solidFill>
                <a:latin typeface="Aptos"/>
              </a:rPr>
              <a:t>$700+ avoided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97112" y="3246120"/>
            <a:ext cx="2468880" cy="8925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300" b="1" dirty="0">
                <a:solidFill>
                  <a:srgbClr val="22374B"/>
                </a:solidFill>
                <a:latin typeface="Aptos"/>
              </a:rPr>
              <a:t>Mailbox Install – Volunteer</a:t>
            </a:r>
          </a:p>
          <a:p>
            <a:pPr algn="ctr"/>
            <a:endParaRPr lang="en-US" sz="1300" b="1" dirty="0">
              <a:solidFill>
                <a:srgbClr val="22374B"/>
              </a:solidFill>
              <a:latin typeface="Aptos"/>
            </a:endParaRPr>
          </a:p>
          <a:p>
            <a:pPr algn="ctr"/>
            <a:r>
              <a:rPr sz="1300" b="1" dirty="0">
                <a:solidFill>
                  <a:srgbClr val="22374B"/>
                </a:solidFill>
                <a:latin typeface="Aptos"/>
              </a:rPr>
              <a:t>Vandalized lights</a:t>
            </a:r>
            <a:r>
              <a:rPr lang="en-US" sz="1300" b="1" dirty="0">
                <a:solidFill>
                  <a:srgbClr val="22374B"/>
                </a:solidFill>
                <a:latin typeface="Aptos"/>
              </a:rPr>
              <a:t> Repair</a:t>
            </a:r>
            <a:br>
              <a:rPr dirty="0"/>
            </a:br>
            <a:r>
              <a:rPr sz="1300" b="1" dirty="0">
                <a:solidFill>
                  <a:srgbClr val="22374B"/>
                </a:solidFill>
                <a:latin typeface="Aptos"/>
              </a:rPr>
              <a:t>$250 value / $48 cost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4434840"/>
            <a:ext cx="33375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500" b="1">
                <a:solidFill>
                  <a:srgbClr val="044E42"/>
                </a:solidFill>
                <a:latin typeface="Aptos"/>
              </a:rPr>
              <a:t>$9,000+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60520" y="4526280"/>
            <a:ext cx="66294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22526"/>
                </a:solidFill>
                <a:latin typeface="Aptos"/>
              </a:rPr>
              <a:t>identified savings / avoided costs, including approximately $3,000 per year in outside website-management expense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623560"/>
            <a:ext cx="102412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044E42"/>
                </a:solidFill>
                <a:latin typeface="Aptos"/>
              </a:rPr>
              <a:t>The point isn’t who gets credit — it’s what neighbors can accomplish when we work together.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3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18CE83-E5B7-B4D2-2E28-86BDB82A5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0" y="1130069"/>
            <a:ext cx="910937" cy="12145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4FA6460-E83B-AE61-8CFF-FF1354304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6609" y="666444"/>
            <a:ext cx="857824" cy="12145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9811CF9-7110-4DC3-7986-9FF61F9E3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9086" y="1289304"/>
            <a:ext cx="909658" cy="121458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101872-DADA-81AA-ACBF-0B79364035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7453" y="1727107"/>
            <a:ext cx="1123644" cy="148354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EA3615E-0E20-0297-72B9-36607300A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8595" y="1826355"/>
            <a:ext cx="1082357" cy="144719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354886D-C322-7679-7906-0FE416E368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2446" y="2281998"/>
            <a:ext cx="1234953" cy="88969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49DA490-F11A-749C-CB45-7C46EF9553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2057" y="1848218"/>
            <a:ext cx="641234" cy="12904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C5603E-C4BB-6331-C42A-EACD2E7F29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0108" y="1380023"/>
            <a:ext cx="2239594" cy="16832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E818E13-D954-6F59-BBDC-FFE9E5E466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60143" y="2489668"/>
            <a:ext cx="906269" cy="70270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091FB02-0BE4-4DBD-2FCD-1D6819275D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1915" y="1152144"/>
            <a:ext cx="1809216" cy="955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Our New HOA Website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A first step — and we want homeowner feedback to make it better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19272"/>
            <a:ext cx="55321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666B6E"/>
                </a:solidFill>
                <a:latin typeface="Aptos"/>
              </a:rPr>
              <a:t>SCREENSHOT — www.wcghoa.com HOME PAGE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353312"/>
            <a:ext cx="4526280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766560" y="1353312"/>
            <a:ext cx="64008" cy="1115568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49440" y="1508760"/>
            <a:ext cx="417880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Why We Built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1920240"/>
            <a:ext cx="4178808" cy="411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A central place for HOA information, documents, events and neighborhood communication.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66560" y="2651760"/>
            <a:ext cx="4526280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766560" y="2651760"/>
            <a:ext cx="64008" cy="1115568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49440" y="2807208"/>
            <a:ext cx="417880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Stay Involved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0" y="3218688"/>
            <a:ext cx="4178808" cy="411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You do not need to be on the Board to help. Check the website for upcoming neighborhood events and opportunities.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766560" y="3950208"/>
            <a:ext cx="4526280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766560" y="3950208"/>
            <a:ext cx="64008" cy="1115568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949440" y="4105656"/>
            <a:ext cx="417880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Help Us Improve 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4517136"/>
            <a:ext cx="4178808" cy="411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This is our first HOA website. What information, navigation or features would make it more useful?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0065" y="4857845"/>
            <a:ext cx="42519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 dirty="0">
                <a:solidFill>
                  <a:schemeClr val="accent1"/>
                </a:solidFill>
                <a:latin typeface="Aptos"/>
              </a:rPr>
              <a:t>www.wcghoa.com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4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23AB6E8-855C-DD80-8600-48E82843A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31" y="1353312"/>
            <a:ext cx="6303829" cy="33282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Maintaining Our Neighborhood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A few reminders — shared responsibility, consistent standards and communication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48006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Lawns &amp; landscaping</a:t>
            </a:r>
          </a:p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Grass clippings / street debris</a:t>
            </a:r>
          </a:p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Mailboxes &amp; posts</a:t>
            </a:r>
          </a:p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Curbs &amp; sidewalks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1417320"/>
            <a:ext cx="48006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Trash / yard debris / bulk pickup</a:t>
            </a:r>
          </a:p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General exterior maintenance</a:t>
            </a:r>
          </a:p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Same standards for everyone</a:t>
            </a:r>
          </a:p>
          <a:p>
            <a:pPr>
              <a:spcAft>
                <a:spcPts val="800"/>
              </a:spcAft>
              <a:defRPr sz="1700">
                <a:solidFill>
                  <a:srgbClr val="222526"/>
                </a:solidFill>
                <a:latin typeface="Aptos"/>
              </a:defRPr>
            </a:pPr>
            <a:r>
              <a:t>• Communication before escalation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251960"/>
            <a:ext cx="10561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2374B"/>
                </a:solidFill>
                <a:latin typeface="Aptos"/>
              </a:rPr>
              <a:t>Friendly Reminder  →  Second Notice  →  Final Notice  →  Further Action if Required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07492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044E42"/>
                </a:solidFill>
                <a:latin typeface="Aptos"/>
              </a:rPr>
              <a:t>The objective is compliance — not punishment.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77724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Financial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7772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96E70"/>
                </a:solidFill>
                <a:latin typeface="Aptos"/>
              </a:rPr>
              <a:t>2023–2026 | White Cedar Gardens Homeowners Association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24128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261872"/>
            <a:ext cx="25146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07592"/>
            <a:ext cx="23317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044E42"/>
                </a:solidFill>
                <a:latin typeface="Aptos"/>
              </a:rPr>
              <a:t>2026 Bank Balance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517904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22374B"/>
                </a:solidFill>
                <a:latin typeface="Aptos"/>
              </a:rPr>
              <a:t>$42,547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088"/>
            <a:ext cx="23317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696E70"/>
                </a:solidFill>
                <a:latin typeface="Aptos"/>
              </a:rPr>
              <a:t>Checking + CD Reserve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1261872"/>
            <a:ext cx="25146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337560" y="1307592"/>
            <a:ext cx="23317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044E42"/>
                </a:solidFill>
                <a:latin typeface="Aptos"/>
              </a:rPr>
              <a:t>2026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37560" y="1517904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22374B"/>
                </a:solidFill>
                <a:latin typeface="Aptos"/>
              </a:rPr>
              <a:t>$33,989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1847088"/>
            <a:ext cx="23317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696E70"/>
                </a:solidFill>
                <a:latin typeface="Aptos"/>
              </a:rPr>
              <a:t>Total income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97880" y="1261872"/>
            <a:ext cx="25146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89320" y="1307592"/>
            <a:ext cx="23317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044E42"/>
                </a:solidFill>
                <a:latin typeface="Aptos"/>
              </a:rPr>
              <a:t>2026 Expenses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9320" y="1517904"/>
            <a:ext cx="2331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22374B"/>
                </a:solidFill>
                <a:latin typeface="Aptos"/>
              </a:rPr>
              <a:t>$23,185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9320" y="1847088"/>
            <a:ext cx="23317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696E70"/>
                </a:solidFill>
                <a:latin typeface="Aptos"/>
              </a:rPr>
              <a:t>Estimated through year-end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49640" y="1261872"/>
            <a:ext cx="30175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41080" y="1307592"/>
            <a:ext cx="2834639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044E42"/>
                </a:solidFill>
                <a:latin typeface="Aptos"/>
              </a:rPr>
              <a:t>2026 Excess / Carryover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41080" y="1517904"/>
            <a:ext cx="2834639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22374B"/>
                </a:solidFill>
                <a:latin typeface="Aptos"/>
              </a:rPr>
              <a:t>$10,804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41080" y="1847088"/>
            <a:ext cx="2834639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0">
                <a:solidFill>
                  <a:srgbClr val="696E70"/>
                </a:solidFill>
                <a:latin typeface="Aptos"/>
              </a:rPr>
              <a:t>Projected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2395728"/>
            <a:ext cx="274320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" y="2404872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Bank Balances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37560" y="2395728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383279" y="240487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FFFFFF"/>
                </a:solidFill>
                <a:latin typeface="Aptos"/>
              </a:rPr>
              <a:t>2023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0" y="2395728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17720" y="240487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FFFFFF"/>
                </a:solidFill>
                <a:latin typeface="Aptos"/>
              </a:rPr>
              <a:t>2024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6440" y="2395728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852159" y="240487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FFFFFF"/>
                </a:solidFill>
                <a:latin typeface="Aptos"/>
              </a:rPr>
              <a:t>2025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40880" y="2395728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086600" y="240487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FFFFFF"/>
                </a:solidFill>
                <a:latin typeface="Aptos"/>
              </a:rPr>
              <a:t>2026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2679192"/>
            <a:ext cx="274320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0080" y="2688336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22374B"/>
                </a:solidFill>
                <a:latin typeface="Aptos"/>
              </a:rPr>
              <a:t>Checking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37560" y="2679192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383279" y="268833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$28,494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0" y="2679192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617720" y="268833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$8,621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06440" y="2679192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852159" y="268833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$11,939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040880" y="2679192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086600" y="268833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$12,000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4360" y="2962656"/>
            <a:ext cx="274320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080" y="2971800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22374B"/>
                </a:solidFill>
                <a:latin typeface="Aptos"/>
              </a:rPr>
              <a:t>CD – Reserve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337560" y="2962656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383279" y="297180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0" y="2962656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4617720" y="297180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$28,887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06440" y="2962656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852159" y="297180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$29,785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040880" y="2962656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086600" y="2992819"/>
            <a:ext cx="1143000" cy="22313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 dirty="0">
                <a:solidFill>
                  <a:srgbClr val="22374B"/>
                </a:solidFill>
                <a:latin typeface="Aptos"/>
              </a:rPr>
              <a:t>$30,</a:t>
            </a:r>
            <a:r>
              <a:rPr lang="en-US" sz="850" b="0" dirty="0">
                <a:solidFill>
                  <a:srgbClr val="22374B"/>
                </a:solidFill>
                <a:latin typeface="Aptos"/>
              </a:rPr>
              <a:t>547</a:t>
            </a:r>
            <a:endParaRPr sz="850" b="0" dirty="0">
              <a:solidFill>
                <a:srgbClr val="22374B"/>
              </a:solidFill>
              <a:latin typeface="Apto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94360" y="3246120"/>
            <a:ext cx="274320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40080" y="3255263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2374B"/>
                </a:solidFill>
                <a:latin typeface="Aptos"/>
              </a:rPr>
              <a:t>Total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337560" y="3246120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3383279" y="325526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$28,494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0" y="3246120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617720" y="325526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$37,508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806440" y="3246120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5852159" y="325526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$41,724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040880" y="3246120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7086600" y="325526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$42,547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94360" y="3529584"/>
            <a:ext cx="274320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40080" y="3538728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Income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337560" y="3529584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3383279" y="353872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4572000" y="3529584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617720" y="353872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5806440" y="3529584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5852159" y="353872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7040880" y="3529584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7086600" y="353872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594360" y="3813048"/>
            <a:ext cx="274320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640080" y="3822191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22374B"/>
                </a:solidFill>
                <a:latin typeface="Aptos"/>
              </a:rPr>
              <a:t>Dues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337560" y="381304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3383279" y="3822191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$32,850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72000" y="381304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4617720" y="3822191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$32,850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806440" y="381304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5852159" y="3822191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$31,970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40880" y="381304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7086600" y="3822191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$33,287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94360" y="4096512"/>
            <a:ext cx="274320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640080" y="4105656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2374B"/>
                </a:solidFill>
                <a:latin typeface="Aptos"/>
              </a:rPr>
              <a:t>Total Income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337560" y="409651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3383279" y="410565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$32,850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572000" y="409651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4617720" y="410565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$35,930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806440" y="409651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5852159" y="410565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$33,317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040880" y="409651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7086600" y="410565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$33,989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94360" y="4379976"/>
            <a:ext cx="274320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640080" y="4389120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Expenses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337560" y="4379976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3383279" y="438912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4572000" y="4379976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4617720" y="438912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5806440" y="4379976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5852159" y="438912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7040880" y="4379976"/>
            <a:ext cx="1234440" cy="283464"/>
          </a:xfrm>
          <a:prstGeom prst="rect">
            <a:avLst/>
          </a:prstGeom>
          <a:solidFill>
            <a:srgbClr val="044E42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7086600" y="438912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594360" y="4663440"/>
            <a:ext cx="274320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640080" y="4672583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22374B"/>
                </a:solidFill>
                <a:latin typeface="Aptos"/>
              </a:rPr>
              <a:t>Electricity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337560" y="4663440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3383279" y="467258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$8,603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572000" y="4663440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4617720" y="467258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$9,579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5806440" y="4663440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5852159" y="467258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$11,054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7040880" y="4663440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7086600" y="4672583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$11,427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94360" y="4946904"/>
            <a:ext cx="274320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640080" y="4956048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22374B"/>
                </a:solidFill>
                <a:latin typeface="Aptos"/>
              </a:rPr>
              <a:t>Insurance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337560" y="4946904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3383279" y="495604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$969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572000" y="4946904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4617720" y="495604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$1,123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5806440" y="4946904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5852159" y="495604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$1,396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7040880" y="4946904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119"/>
          <p:cNvSpPr txBox="1"/>
          <p:nvPr/>
        </p:nvSpPr>
        <p:spPr>
          <a:xfrm>
            <a:off x="7086600" y="4956048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$1,965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594360" y="5230368"/>
            <a:ext cx="274320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640080" y="5239512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22374B"/>
                </a:solidFill>
                <a:latin typeface="Aptos"/>
              </a:rPr>
              <a:t>Landscaping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3337560" y="523036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3383279" y="523951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$11,695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572000" y="523036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4617720" y="523951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$8,076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806440" y="523036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5852159" y="523951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$8,186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7040880" y="5230368"/>
            <a:ext cx="1234440" cy="283464"/>
          </a:xfrm>
          <a:prstGeom prst="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7086600" y="5239512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22374B"/>
                </a:solidFill>
                <a:latin typeface="Aptos"/>
              </a:rPr>
              <a:t>$6,746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94360" y="5513832"/>
            <a:ext cx="274320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640080" y="5522976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2374B"/>
                </a:solidFill>
                <a:latin typeface="Aptos"/>
              </a:rPr>
              <a:t>Total Expense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337560" y="551383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3383279" y="552297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$34,756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572000" y="551383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4617720" y="552297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$27,858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5806440" y="551383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8" name="TextBox 137"/>
          <p:cNvSpPr txBox="1"/>
          <p:nvPr/>
        </p:nvSpPr>
        <p:spPr>
          <a:xfrm>
            <a:off x="5852159" y="552297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$29,495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7040880" y="5513832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/>
          <p:cNvSpPr txBox="1"/>
          <p:nvPr/>
        </p:nvSpPr>
        <p:spPr>
          <a:xfrm>
            <a:off x="7086600" y="5522976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$23,185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594360" y="5797296"/>
            <a:ext cx="274320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640080" y="5806440"/>
            <a:ext cx="26517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2374B"/>
                </a:solidFill>
                <a:latin typeface="Aptos"/>
              </a:rPr>
              <a:t>Excess / Shortage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337560" y="5797296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TextBox 143"/>
          <p:cNvSpPr txBox="1"/>
          <p:nvPr/>
        </p:nvSpPr>
        <p:spPr>
          <a:xfrm>
            <a:off x="3383279" y="580644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BE2323"/>
                </a:solidFill>
                <a:latin typeface="Aptos"/>
              </a:rPr>
              <a:t>($1,906)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4572000" y="5797296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6" name="TextBox 145"/>
          <p:cNvSpPr txBox="1"/>
          <p:nvPr/>
        </p:nvSpPr>
        <p:spPr>
          <a:xfrm>
            <a:off x="4617720" y="580644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$8,072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5806440" y="5797296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TextBox 147"/>
          <p:cNvSpPr txBox="1"/>
          <p:nvPr/>
        </p:nvSpPr>
        <p:spPr>
          <a:xfrm>
            <a:off x="5852159" y="580644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$3,822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7040880" y="5797296"/>
            <a:ext cx="1234440" cy="283464"/>
          </a:xfrm>
          <a:prstGeom prst="rect">
            <a:avLst/>
          </a:prstGeom>
          <a:solidFill>
            <a:srgbClr val="EEF3F1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7086600" y="5806440"/>
            <a:ext cx="114300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>
                <a:solidFill>
                  <a:srgbClr val="22374B"/>
                </a:solidFill>
                <a:latin typeface="Aptos"/>
              </a:rPr>
              <a:t>$10,804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8938260" y="2788920"/>
            <a:ext cx="1051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TextBox 151"/>
          <p:cNvSpPr txBox="1"/>
          <p:nvPr/>
        </p:nvSpPr>
        <p:spPr>
          <a:xfrm>
            <a:off x="8983980" y="2852928"/>
            <a:ext cx="9601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 dirty="0">
                <a:solidFill>
                  <a:srgbClr val="22374B"/>
                </a:solidFill>
                <a:latin typeface="Aptos"/>
              </a:rPr>
              <a:t>Electricity</a:t>
            </a:r>
          </a:p>
        </p:txBody>
      </p:sp>
      <p:sp>
        <p:nvSpPr>
          <p:cNvPr id="153" name="Up Arrow 152"/>
          <p:cNvSpPr/>
          <p:nvPr/>
        </p:nvSpPr>
        <p:spPr>
          <a:xfrm>
            <a:off x="9029700" y="3154680"/>
            <a:ext cx="320040" cy="438912"/>
          </a:xfrm>
          <a:prstGeom prst="upArrow">
            <a:avLst/>
          </a:prstGeom>
          <a:solidFill>
            <a:srgbClr val="BE2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TextBox 153"/>
          <p:cNvSpPr txBox="1"/>
          <p:nvPr/>
        </p:nvSpPr>
        <p:spPr>
          <a:xfrm>
            <a:off x="9331452" y="3207072"/>
            <a:ext cx="594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BE2323"/>
                </a:solidFill>
                <a:latin typeface="Aptos"/>
              </a:rPr>
              <a:t>15%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9011412" y="3621024"/>
            <a:ext cx="9144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0" dirty="0">
                <a:solidFill>
                  <a:srgbClr val="696E70"/>
                </a:solidFill>
                <a:latin typeface="Aptos"/>
              </a:rPr>
              <a:t>increase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10309860" y="2788920"/>
            <a:ext cx="10515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CDD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7" name="TextBox 156"/>
          <p:cNvSpPr txBox="1"/>
          <p:nvPr/>
        </p:nvSpPr>
        <p:spPr>
          <a:xfrm>
            <a:off x="10355580" y="2852928"/>
            <a:ext cx="9601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22374B"/>
                </a:solidFill>
                <a:latin typeface="Aptos"/>
              </a:rPr>
              <a:t>Insurance</a:t>
            </a:r>
          </a:p>
        </p:txBody>
      </p:sp>
      <p:sp>
        <p:nvSpPr>
          <p:cNvPr id="158" name="Up Arrow 157"/>
          <p:cNvSpPr/>
          <p:nvPr/>
        </p:nvSpPr>
        <p:spPr>
          <a:xfrm>
            <a:off x="10401300" y="3154680"/>
            <a:ext cx="320040" cy="438912"/>
          </a:xfrm>
          <a:prstGeom prst="upArrow">
            <a:avLst/>
          </a:prstGeom>
          <a:solidFill>
            <a:srgbClr val="BE2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" name="TextBox 158"/>
          <p:cNvSpPr txBox="1"/>
          <p:nvPr/>
        </p:nvSpPr>
        <p:spPr>
          <a:xfrm>
            <a:off x="10693908" y="3207072"/>
            <a:ext cx="594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rgbClr val="BE2323"/>
                </a:solidFill>
                <a:latin typeface="Aptos"/>
              </a:rPr>
              <a:t>40%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0383012" y="3621024"/>
            <a:ext cx="9144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0">
                <a:solidFill>
                  <a:srgbClr val="696E70"/>
                </a:solidFill>
                <a:latin typeface="Aptos"/>
              </a:rPr>
              <a:t>increase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640080" y="6245352"/>
            <a:ext cx="109728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696E70"/>
                </a:solidFill>
                <a:latin typeface="Aptos"/>
              </a:rPr>
              <a:t>* 2026 expenses through year-end are estimated. Detailed budget will be provided as a handout.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E0488C2-07B9-3084-8BCA-3511D563D5C8}"/>
              </a:ext>
            </a:extLst>
          </p:cNvPr>
          <p:cNvSpPr txBox="1"/>
          <p:nvPr/>
        </p:nvSpPr>
        <p:spPr>
          <a:xfrm>
            <a:off x="8708363" y="4255856"/>
            <a:ext cx="3294434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r>
              <a:rPr lang="en-US" sz="1600" dirty="0"/>
              <a:t>• Recurring operating costs are increasing.</a:t>
            </a:r>
          </a:p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r>
              <a:rPr lang="en-US" sz="1600" dirty="0"/>
              <a:t>• Carryover cash helps show our starting position and ability to plan for the future.</a:t>
            </a:r>
          </a:p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r>
              <a:rPr lang="en-US" sz="1600" dirty="0"/>
              <a:t>• </a:t>
            </a:r>
            <a:r>
              <a:rPr lang="en-US" sz="1600" b="1" dirty="0">
                <a:solidFill>
                  <a:srgbClr val="C00000"/>
                </a:solidFill>
              </a:rPr>
              <a:t>HOA Dues for 2027 will remain at $450/per lot</a:t>
            </a:r>
          </a:p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9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2026 Financial Overview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Broad overview only — attendees will receive the detailed budget as a handout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61872"/>
            <a:ext cx="50292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44E42"/>
                </a:solidFill>
                <a:latin typeface="Aptos"/>
              </a:rPr>
              <a:t>Carryover Cash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91640"/>
            <a:ext cx="1600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" y="1691640"/>
            <a:ext cx="64008" cy="1417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3275" y="2472169"/>
            <a:ext cx="125272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22374B"/>
                </a:solidFill>
                <a:latin typeface="Aptos"/>
              </a:rPr>
              <a:t>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997" y="2696707"/>
            <a:ext cx="1252728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00B050"/>
                </a:solidFill>
                <a:latin typeface="Aptos"/>
              </a:rPr>
              <a:t>$</a:t>
            </a:r>
            <a:r>
              <a:rPr lang="en-US" b="1" dirty="0">
                <a:solidFill>
                  <a:srgbClr val="00B050"/>
                </a:solidFill>
                <a:latin typeface="Aptos"/>
              </a:rPr>
              <a:t> 8,072.00</a:t>
            </a:r>
            <a:endParaRPr b="1" dirty="0">
              <a:solidFill>
                <a:srgbClr val="00B050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468880" y="1691640"/>
            <a:ext cx="1600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468880" y="1691640"/>
            <a:ext cx="64008" cy="1417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51760" y="1837944"/>
            <a:ext cx="125272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11196" y="2148840"/>
            <a:ext cx="1252728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ptos"/>
              </a:rPr>
              <a:t>$ 3,822.00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1691640"/>
            <a:ext cx="1600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4297680" y="1691640"/>
            <a:ext cx="64008" cy="1417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480560" y="1837944"/>
            <a:ext cx="125272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22374B"/>
                </a:solidFill>
                <a:latin typeface="Aptos"/>
              </a:rPr>
              <a:t>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0278" y="2106421"/>
            <a:ext cx="1367028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00B050"/>
                </a:solidFill>
                <a:latin typeface="Aptos"/>
              </a:rPr>
              <a:t>$</a:t>
            </a:r>
            <a:r>
              <a:rPr lang="en-US" b="1" dirty="0">
                <a:solidFill>
                  <a:srgbClr val="00B050"/>
                </a:solidFill>
                <a:latin typeface="Aptos"/>
              </a:rPr>
              <a:t> 10,000.00</a:t>
            </a:r>
            <a:endParaRPr b="1" dirty="0">
              <a:solidFill>
                <a:srgbClr val="00B050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446520" y="1417320"/>
            <a:ext cx="214884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83680" y="1600200"/>
            <a:ext cx="187451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22374B"/>
                </a:solidFill>
                <a:latin typeface="Aptos"/>
              </a:rPr>
              <a:t>Electricity</a:t>
            </a:r>
          </a:p>
        </p:txBody>
      </p:sp>
      <p:sp>
        <p:nvSpPr>
          <p:cNvPr id="22" name="Up Arrow 21"/>
          <p:cNvSpPr/>
          <p:nvPr/>
        </p:nvSpPr>
        <p:spPr>
          <a:xfrm>
            <a:off x="6675120" y="2011680"/>
            <a:ext cx="685800" cy="822960"/>
          </a:xfrm>
          <a:prstGeom prst="upArrow">
            <a:avLst/>
          </a:prstGeom>
          <a:solidFill>
            <a:srgbClr val="BE2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360920" y="2084831"/>
            <a:ext cx="1005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900" b="1">
                <a:solidFill>
                  <a:srgbClr val="BE2323"/>
                </a:solidFill>
                <a:latin typeface="Aptos"/>
              </a:rPr>
              <a:t>15%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15400" y="1417320"/>
            <a:ext cx="214884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052560" y="1600200"/>
            <a:ext cx="1874519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22374B"/>
                </a:solidFill>
                <a:latin typeface="Aptos"/>
              </a:rPr>
              <a:t>Insurance</a:t>
            </a:r>
          </a:p>
        </p:txBody>
      </p:sp>
      <p:sp>
        <p:nvSpPr>
          <p:cNvPr id="26" name="Up Arrow 25"/>
          <p:cNvSpPr/>
          <p:nvPr/>
        </p:nvSpPr>
        <p:spPr>
          <a:xfrm>
            <a:off x="9144000" y="2011680"/>
            <a:ext cx="685800" cy="822960"/>
          </a:xfrm>
          <a:prstGeom prst="upArrow">
            <a:avLst/>
          </a:prstGeom>
          <a:solidFill>
            <a:srgbClr val="BE2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829800" y="2084831"/>
            <a:ext cx="1005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900" b="1">
                <a:solidFill>
                  <a:srgbClr val="BE2323"/>
                </a:solidFill>
                <a:latin typeface="Aptos"/>
              </a:rPr>
              <a:t>40%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3611880"/>
            <a:ext cx="10652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044E42"/>
                </a:solidFill>
                <a:latin typeface="Aptos"/>
              </a:rPr>
              <a:t>What homeowners should take away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06908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r>
              <a:rPr dirty="0"/>
              <a:t>• Recurring operating costs are increasing.</a:t>
            </a:r>
          </a:p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r>
              <a:rPr dirty="0"/>
              <a:t>• Carryover cash helps show our starting position and ability to plan ahead.</a:t>
            </a:r>
          </a:p>
          <a:p>
            <a:pPr>
              <a:spcAft>
                <a:spcPts val="600"/>
              </a:spcAft>
              <a:defRPr sz="1600">
                <a:solidFill>
                  <a:srgbClr val="222526"/>
                </a:solidFill>
                <a:latin typeface="Aptos"/>
              </a:defRPr>
            </a:pPr>
            <a:r>
              <a:rPr dirty="0"/>
              <a:t>• The detailed 2027 budget will be provided as a handout for review.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FB4CBD-C5A6-C07B-AC78-84B7F56D14F4}"/>
              </a:ext>
            </a:extLst>
          </p:cNvPr>
          <p:cNvSpPr txBox="1"/>
          <p:nvPr/>
        </p:nvSpPr>
        <p:spPr>
          <a:xfrm>
            <a:off x="4928616" y="2395850"/>
            <a:ext cx="1205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22374B"/>
                </a:solidFill>
                <a:latin typeface="Aptos"/>
              </a:rPr>
              <a:t>Projected</a:t>
            </a:r>
            <a:endParaRPr lang="en-US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1DD454-8541-DDAB-212A-9A907C064E94}"/>
              </a:ext>
            </a:extLst>
          </p:cNvPr>
          <p:cNvSpPr txBox="1"/>
          <p:nvPr/>
        </p:nvSpPr>
        <p:spPr>
          <a:xfrm>
            <a:off x="803275" y="1840634"/>
            <a:ext cx="7683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2023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066848-89BC-E00D-3818-52D42DD00DDA}"/>
              </a:ext>
            </a:extLst>
          </p:cNvPr>
          <p:cNvSpPr txBox="1"/>
          <p:nvPr/>
        </p:nvSpPr>
        <p:spPr>
          <a:xfrm>
            <a:off x="882396" y="2102837"/>
            <a:ext cx="1350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$ 1,906.00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Front Entry Revitalization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C79B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DCE1DE"/>
                </a:solidFill>
                <a:latin typeface="Aptos"/>
              </a:rPr>
              <a:t>Preferred direction: stronger visibility, coordinated landscaping and warm lighting</a:t>
            </a:r>
          </a:p>
        </p:txBody>
      </p:sp>
      <p:pic>
        <p:nvPicPr>
          <p:cNvPr id="5" name="Picture 4" descr="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98448"/>
            <a:ext cx="10972800" cy="480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D7DCD9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D7DCD9"/>
                </a:solidFill>
                <a:latin typeface="Aptos"/>
              </a:rP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4846320"/>
            <a:ext cx="3703320" cy="1051560"/>
          </a:xfrm>
          <a:prstGeom prst="roundRect">
            <a:avLst/>
          </a:prstGeom>
          <a:solidFill>
            <a:srgbClr val="22374B"/>
          </a:solidFill>
          <a:ln>
            <a:solidFill>
              <a:srgbClr val="C79B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73568" y="4956048"/>
            <a:ext cx="3383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C79B47"/>
                </a:solidFill>
                <a:latin typeface="Aptos"/>
              </a:rPr>
              <a:t>DISCUSSION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73568" y="5230368"/>
            <a:ext cx="33375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• Existing lettering &amp; column lights repainted black</a:t>
            </a:r>
            <a:br/>
            <a:r>
              <a:rPr sz="1100" b="0">
                <a:solidFill>
                  <a:srgbClr val="FFFFFF"/>
                </a:solidFill>
                <a:latin typeface="Aptos"/>
              </a:rPr>
              <a:t>• Large rocks at edge of curved entry?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Coordinated Entrance — Both Sides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C79B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DCE1DE"/>
                </a:solidFill>
                <a:latin typeface="Aptos"/>
              </a:rPr>
              <a:t>Matching split-rail fencing extends the entrance without closing it in</a:t>
            </a:r>
          </a:p>
        </p:txBody>
      </p:sp>
      <p:pic>
        <p:nvPicPr>
          <p:cNvPr id="5" name="Picture 4" descr="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98448"/>
            <a:ext cx="10972800" cy="480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D7DCD9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D7DCD9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Carrying the Look Through the Entrance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C79B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DCE1DE"/>
                </a:solidFill>
                <a:latin typeface="Aptos"/>
              </a:rPr>
              <a:t>Center island and shaded middle divider concepts</a:t>
            </a:r>
          </a:p>
        </p:txBody>
      </p:sp>
      <p:pic>
        <p:nvPicPr>
          <p:cNvPr id="5" name="Picture 4" descr="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298448"/>
            <a:ext cx="5532120" cy="4800600"/>
          </a:xfrm>
          <a:prstGeom prst="rect">
            <a:avLst/>
          </a:prstGeom>
        </p:spPr>
      </p:pic>
      <p:pic>
        <p:nvPicPr>
          <p:cNvPr id="6" name="Picture 5" descr="slide-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912" y="1298448"/>
            <a:ext cx="5532120" cy="4800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D7DCD9"/>
                </a:solidFill>
                <a:latin typeface="Aptos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D7DCD9"/>
                </a:solidFill>
                <a:latin typeface="Aptos"/>
              </a:rPr>
              <a:t>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4499864"/>
            <a:ext cx="3124200" cy="987298"/>
          </a:xfrm>
          <a:prstGeom prst="roundRect">
            <a:avLst/>
          </a:prstGeom>
          <a:solidFill>
            <a:srgbClr val="22374B"/>
          </a:solidFill>
          <a:ln>
            <a:solidFill>
              <a:srgbClr val="C79B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4594860"/>
            <a:ext cx="35661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C79B47"/>
                </a:solidFill>
                <a:latin typeface="Aptos"/>
              </a:rPr>
              <a:t>DISCUSSION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4814062"/>
            <a:ext cx="35204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FFFFFF"/>
                </a:solidFill>
                <a:latin typeface="Aptos"/>
              </a:rPr>
              <a:t>• Rust stain on concrete</a:t>
            </a:r>
            <a:br>
              <a:rPr dirty="0"/>
            </a:br>
            <a:r>
              <a:rPr sz="1050" b="0" dirty="0">
                <a:solidFill>
                  <a:srgbClr val="FFFFFF"/>
                </a:solidFill>
                <a:latin typeface="Aptos"/>
              </a:rPr>
              <a:t>• Help areas where grass won’t grow</a:t>
            </a:r>
            <a:br>
              <a:rPr dirty="0"/>
            </a:br>
            <a:r>
              <a:rPr sz="1050" b="0" dirty="0">
                <a:solidFill>
                  <a:srgbClr val="FFFFFF"/>
                </a:solidFill>
                <a:latin typeface="Aptos"/>
              </a:rPr>
              <a:t>• Remove old-looking hedges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Proposed 2027 One-Time Assessment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Now that we’ve seen the improvement concepts — here is the funding proposal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280160"/>
            <a:ext cx="32461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rgbClr val="22374B"/>
                </a:solidFill>
                <a:latin typeface="Aptos"/>
              </a:rPr>
              <a:t>$100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011680"/>
            <a:ext cx="3246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44E42"/>
                </a:solidFill>
                <a:latin typeface="Aptos"/>
              </a:rPr>
              <a:t>one-time assessment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280160"/>
            <a:ext cx="32461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rgbClr val="22374B"/>
                </a:solidFill>
                <a:latin typeface="Aptos"/>
              </a:rPr>
              <a:t>$7,200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2011680"/>
            <a:ext cx="3246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44E42"/>
                </a:solidFill>
                <a:latin typeface="Aptos"/>
              </a:rPr>
              <a:t>additional project funding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6679" y="1280160"/>
            <a:ext cx="3246120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rgbClr val="22374B"/>
                </a:solidFill>
                <a:latin typeface="Aptos"/>
              </a:rPr>
              <a:t>≈ 1 SIDE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26679" y="2011680"/>
            <a:ext cx="3246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44E42"/>
                </a:solidFill>
                <a:latin typeface="Aptos"/>
              </a:rPr>
              <a:t>estimated landscape cost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2788920"/>
            <a:ext cx="4892040" cy="2514600"/>
          </a:xfrm>
          <a:prstGeom prst="roundRect">
            <a:avLst/>
          </a:prstGeom>
          <a:solidFill>
            <a:srgbClr val="EEF4F7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3599945"/>
            <a:ext cx="4617720" cy="892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>
                <a:solidFill>
                  <a:srgbClr val="666B6E"/>
                </a:solidFill>
                <a:latin typeface="Aptos"/>
              </a:rPr>
              <a:t>PASTE ENTRY PROJECT BUDGET / COST BREAKDOWN</a:t>
            </a:r>
            <a:endParaRPr lang="en-US" sz="1300" b="1" dirty="0">
              <a:solidFill>
                <a:srgbClr val="666B6E"/>
              </a:solidFill>
              <a:latin typeface="Aptos"/>
            </a:endParaRPr>
          </a:p>
          <a:p>
            <a:pPr algn="ctr"/>
            <a:endParaRPr lang="en-US" sz="1300" b="1" dirty="0">
              <a:solidFill>
                <a:srgbClr val="666B6E"/>
              </a:solidFill>
              <a:latin typeface="Aptos"/>
            </a:endParaRPr>
          </a:p>
          <a:p>
            <a:pPr algn="ctr"/>
            <a:r>
              <a:rPr lang="en-US" sz="1300" b="1" i="1" dirty="0">
                <a:solidFill>
                  <a:srgbClr val="C00000"/>
                </a:solidFill>
                <a:latin typeface="Aptos"/>
              </a:rPr>
              <a:t>(Estimates were due last Thursday, due to hurricane, response on returned quotes is slow)</a:t>
            </a:r>
            <a:endParaRPr sz="1300" b="1" i="1" dirty="0">
              <a:solidFill>
                <a:srgbClr val="C00000"/>
              </a:solidFill>
              <a:latin typeface="Aptos"/>
            </a:endParaRPr>
          </a:p>
        </p:txBody>
      </p:sp>
      <p:pic>
        <p:nvPicPr>
          <p:cNvPr id="15" name="Picture 14" descr="_fc_image1.jpeg_638_3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872" y="2788920"/>
            <a:ext cx="5440680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2960" y="5623560"/>
            <a:ext cx="10515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2526"/>
                </a:solidFill>
                <a:latin typeface="Aptos"/>
              </a:rPr>
              <a:t>Goal: make it possible to revitalize both sides of the entrance rather than completing only one side.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Entrance Communication &amp; Protection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Installed construction control + proposed removable community message 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11</a:t>
            </a:r>
          </a:p>
        </p:txBody>
      </p:sp>
      <p:pic>
        <p:nvPicPr>
          <p:cNvPr id="7" name="Picture 6" descr="_last_RFQ-Const.png_65_1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170432"/>
            <a:ext cx="5257800" cy="4160520"/>
          </a:xfrm>
          <a:prstGeom prst="rect">
            <a:avLst/>
          </a:prstGeom>
        </p:spPr>
      </p:pic>
      <p:pic>
        <p:nvPicPr>
          <p:cNvPr id="8" name="Picture 7" descr="_last_RFQ-Message.png_692_1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648" y="1170432"/>
            <a:ext cx="5257800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40080" y="5468112"/>
            <a:ext cx="109270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5559552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44E42"/>
                </a:solidFill>
                <a:latin typeface="Aptos"/>
              </a:rPr>
              <a:t>DISCUSSION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5504688"/>
            <a:ext cx="92811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0">
                <a:solidFill>
                  <a:srgbClr val="222526"/>
                </a:solidFill>
                <a:latin typeface="Aptos"/>
              </a:rPr>
              <a:t>Construction sign removed after local construction • Report construction vehicles • Message board vs. current announcement signs • Portable / removable but secured • Discuss cost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Looking Ahead — 2027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Need • Cost • Board review • Homeowner input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417320"/>
            <a:ext cx="2578608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417320"/>
            <a:ext cx="64008" cy="3703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1563624"/>
            <a:ext cx="22311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MAINTAIN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1975104"/>
            <a:ext cx="2231136" cy="18928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22526"/>
                </a:solidFill>
                <a:latin typeface="Aptos"/>
              </a:rPr>
              <a:t>Common areas &amp; HOA assets</a:t>
            </a:r>
            <a:br>
              <a:rPr dirty="0"/>
            </a:br>
            <a:br>
              <a:rPr dirty="0"/>
            </a:br>
            <a:r>
              <a:rPr sz="1100" b="0" dirty="0">
                <a:solidFill>
                  <a:srgbClr val="222526"/>
                </a:solidFill>
                <a:latin typeface="Aptos"/>
              </a:rPr>
              <a:t>Retention pond fence clean</a:t>
            </a:r>
            <a:r>
              <a:rPr lang="en-US" sz="1100" b="0" dirty="0">
                <a:solidFill>
                  <a:srgbClr val="222526"/>
                </a:solidFill>
                <a:latin typeface="Aptos"/>
              </a:rPr>
              <a:t>/ replace</a:t>
            </a:r>
            <a:r>
              <a:rPr sz="1100" b="0" dirty="0">
                <a:solidFill>
                  <a:srgbClr val="222526"/>
                </a:solidFill>
                <a:latin typeface="Aptos"/>
              </a:rPr>
              <a:t> and maintaining area behind it</a:t>
            </a:r>
            <a:endParaRPr lang="en-US" sz="1100" b="0" dirty="0">
              <a:solidFill>
                <a:srgbClr val="222526"/>
              </a:solidFill>
              <a:latin typeface="Aptos"/>
            </a:endParaRPr>
          </a:p>
          <a:p>
            <a:pPr algn="l"/>
            <a:endParaRPr lang="en-US" sz="1100" dirty="0">
              <a:solidFill>
                <a:srgbClr val="222526"/>
              </a:solidFill>
              <a:latin typeface="Aptos"/>
            </a:endParaRPr>
          </a:p>
          <a:p>
            <a:pPr algn="l"/>
            <a:r>
              <a:rPr lang="en-US" sz="1100" b="0" dirty="0">
                <a:solidFill>
                  <a:srgbClr val="222526"/>
                </a:solidFill>
                <a:latin typeface="Aptos"/>
              </a:rPr>
              <a:t>Fence along Cody needs addressed from hurricane damage</a:t>
            </a:r>
          </a:p>
          <a:p>
            <a:pPr algn="l"/>
            <a:endParaRPr lang="en-US" sz="1100" dirty="0">
              <a:solidFill>
                <a:srgbClr val="222526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38728" y="1417320"/>
            <a:ext cx="2578608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38728" y="1417320"/>
            <a:ext cx="64008" cy="3703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21608" y="1563624"/>
            <a:ext cx="22311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IMPROVE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8" y="1975104"/>
            <a:ext cx="2231136" cy="1446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22526"/>
                </a:solidFill>
                <a:latin typeface="Aptos"/>
              </a:rPr>
              <a:t>Entrance &amp; landscaping</a:t>
            </a:r>
            <a:endParaRPr lang="en-US" sz="1100" b="0" dirty="0">
              <a:solidFill>
                <a:srgbClr val="222526"/>
              </a:solidFill>
              <a:latin typeface="Aptos"/>
            </a:endParaRPr>
          </a:p>
          <a:p>
            <a:pPr algn="l"/>
            <a:endParaRPr lang="en-US" sz="1100" dirty="0">
              <a:solidFill>
                <a:srgbClr val="222526"/>
              </a:solidFill>
              <a:latin typeface="Aptos"/>
            </a:endParaRPr>
          </a:p>
          <a:p>
            <a:pPr algn="l"/>
            <a:r>
              <a:rPr sz="1100" b="0" dirty="0">
                <a:solidFill>
                  <a:srgbClr val="222526"/>
                </a:solidFill>
                <a:latin typeface="Aptos"/>
              </a:rPr>
              <a:t>Neighborhood Engagement</a:t>
            </a:r>
            <a:endParaRPr lang="en-US" sz="1100" b="0" dirty="0">
              <a:solidFill>
                <a:srgbClr val="222526"/>
              </a:solidFill>
              <a:latin typeface="Aptos"/>
            </a:endParaRPr>
          </a:p>
          <a:p>
            <a:pPr algn="l"/>
            <a:endParaRPr lang="en-US" sz="1100" dirty="0">
              <a:solidFill>
                <a:srgbClr val="222526"/>
              </a:solidFill>
              <a:latin typeface="Aptos"/>
            </a:endParaRPr>
          </a:p>
          <a:p>
            <a:r>
              <a:rPr lang="en-US" sz="1100" dirty="0">
                <a:solidFill>
                  <a:srgbClr val="222526"/>
                </a:solidFill>
                <a:latin typeface="Aptos"/>
              </a:rPr>
              <a:t>Common area at entrance needs addressed due to fallen trees from hurricane</a:t>
            </a:r>
          </a:p>
          <a:p>
            <a:pPr algn="l"/>
            <a:endParaRPr sz="1100" b="0" dirty="0">
              <a:solidFill>
                <a:srgbClr val="222526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19088" y="1417320"/>
            <a:ext cx="2578608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19088" y="1417320"/>
            <a:ext cx="64008" cy="3703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01968" y="1563624"/>
            <a:ext cx="22311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PROTECT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1968" y="1975104"/>
            <a:ext cx="2231136" cy="30083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Finances, roads &amp; standards</a:t>
            </a:r>
            <a:br/>
            <a:br/>
            <a:r>
              <a:rPr sz="1100" b="0">
                <a:solidFill>
                  <a:srgbClr val="222526"/>
                </a:solidFill>
                <a:latin typeface="Aptos"/>
              </a:rPr>
              <a:t>Document Retention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99448" y="1417320"/>
            <a:ext cx="2578608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299448" y="1417320"/>
            <a:ext cx="64008" cy="370332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82328" y="1563624"/>
            <a:ext cx="22311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CONNECT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82328" y="1975104"/>
            <a:ext cx="2231136" cy="30083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Website, events &amp; participation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5440680"/>
            <a:ext cx="10149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044E42"/>
                </a:solidFill>
                <a:latin typeface="Aptos"/>
              </a:rPr>
              <a:t>Do the right projects — in the right order — while spending responsibly.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10642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2374B"/>
                </a:solidFill>
                <a:latin typeface="Aptos"/>
              </a:rPr>
              <a:t>We’re Here to Help Each Other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804672"/>
            <a:ext cx="1143000" cy="50292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6B6E"/>
                </a:solidFill>
                <a:latin typeface="Aptos"/>
              </a:rPr>
              <a:t>You do not have to be on the Board to make a difference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666B6E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B6E"/>
                </a:solidFill>
                <a:latin typeface="Aptos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234440"/>
            <a:ext cx="106070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22374B"/>
                </a:solidFill>
                <a:latin typeface="Aptos"/>
              </a:rPr>
              <a:t>If you need something — or see a neighbor who may need a hand — please reach out to a Board member.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240280"/>
            <a:ext cx="25146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2240280"/>
            <a:ext cx="64008" cy="160020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386584"/>
            <a:ext cx="216712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TOOLS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98064"/>
            <a:ext cx="2167128" cy="9052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We may already have the equipment needed.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3280" y="2240280"/>
            <a:ext cx="25146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83280" y="2240280"/>
            <a:ext cx="64008" cy="160020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66160" y="2386584"/>
            <a:ext cx="216712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KNOWLEDGE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2798064"/>
            <a:ext cx="2167128" cy="9052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A neighbor may know how to handle it.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80760" y="2240280"/>
            <a:ext cx="25146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80760" y="2240280"/>
            <a:ext cx="64008" cy="160020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63640" y="2386584"/>
            <a:ext cx="216712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CONNECTIONS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2798064"/>
            <a:ext cx="2167128" cy="9052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We may know someone who can help.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78240" y="2240280"/>
            <a:ext cx="25146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CCD3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778240" y="2240280"/>
            <a:ext cx="64008" cy="1600200"/>
          </a:xfrm>
          <a:prstGeom prst="rect">
            <a:avLst/>
          </a:prstGeom>
          <a:solidFill>
            <a:srgbClr val="044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61119" y="2386584"/>
            <a:ext cx="216712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374B"/>
                </a:solidFill>
                <a:latin typeface="Aptos"/>
              </a:rPr>
              <a:t>WEBSITE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19" y="2798064"/>
            <a:ext cx="2167128" cy="9052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22526"/>
                </a:solidFill>
                <a:latin typeface="Aptos"/>
              </a:rPr>
              <a:t>Check upcoming events and ways to participate.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251960"/>
            <a:ext cx="4846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rgbClr val="044E42"/>
                </a:solidFill>
                <a:latin typeface="Aptos"/>
              </a:rPr>
              <a:t>Discussion Topics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4617720"/>
            <a:ext cx="5029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22526"/>
                </a:solidFill>
                <a:latin typeface="Aptos"/>
              </a:defRPr>
            </a:pPr>
            <a:r>
              <a:rPr dirty="0"/>
              <a:t>• Recommended contractors on website</a:t>
            </a:r>
          </a:p>
          <a:p>
            <a:pPr>
              <a:spcAft>
                <a:spcPts val="600"/>
              </a:spcAft>
              <a:defRPr sz="1500">
                <a:solidFill>
                  <a:srgbClr val="222526"/>
                </a:solidFill>
                <a:latin typeface="Aptos"/>
              </a:defRPr>
            </a:pPr>
            <a:r>
              <a:rPr dirty="0"/>
              <a:t>• Homeowner Businesses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60720" y="4617720"/>
            <a:ext cx="5120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22374B"/>
                </a:solidFill>
                <a:latin typeface="Aptos"/>
              </a:rPr>
              <a:t>Neighbors Working to Help Neighbors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60720" y="5349240"/>
            <a:ext cx="5120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44E42"/>
                </a:solidFill>
                <a:latin typeface="Aptos"/>
              </a:rPr>
              <a:t>www.wcghoa.com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49808"/>
            <a:ext cx="105613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EBF2EC"/>
                </a:solidFill>
                <a:latin typeface="Aptos"/>
              </a:rPr>
              <a:t>HOMEOWNER 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ptos"/>
              </a:rPr>
              <a:t>Questions • Ideas • Feedback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5146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Aptos"/>
              </a:rPr>
              <a:t>What can we do better together?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20440"/>
            <a:ext cx="103327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EBF2EC"/>
                </a:solidFill>
                <a:latin typeface="Aptos"/>
              </a:rPr>
              <a:t>Neighbors Working to Help Neighbors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4348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Aptos"/>
              </a:rPr>
              <a:t>Maintain  •  Improve  •  Protect  •  Connect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EBF2EC"/>
                </a:solidFill>
                <a:latin typeface="Aptos"/>
              </a:rPr>
              <a:t>www.wcghoa.com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833872"/>
            <a:ext cx="10332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Aptos"/>
              </a:rPr>
              <a:t>Thank you for helping make White Cedar Gardens a community we are proud to call home.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510528"/>
            <a:ext cx="64008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D7DCD9"/>
                </a:solidFill>
                <a:latin typeface="Aptos"/>
              </a:rPr>
              <a:t>WHITE CEDAR GARDENS  |  2026 ANNUAL MEETING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48288" y="6492240"/>
            <a:ext cx="1828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dirty="0">
                <a:solidFill>
                  <a:srgbClr val="D7DCD9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54f3080-1c57-4968-943a-9928cb641438}" enabled="1" method="Privileged" siteId="{ff0084b1-36df-4166-bb9a-b442f142d6e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1838</Words>
  <Application>Microsoft Office PowerPoint</Application>
  <PresentationFormat>Widescreen</PresentationFormat>
  <Paragraphs>295</Paragraphs>
  <Slides>16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Todd Snyder</cp:lastModifiedBy>
  <cp:revision>6</cp:revision>
  <dcterms:created xsi:type="dcterms:W3CDTF">2013-01-27T09:14:16Z</dcterms:created>
  <dcterms:modified xsi:type="dcterms:W3CDTF">2026-10-15T21:42:52Z</dcterms:modified>
  <cp:category/>
</cp:coreProperties>
</file>