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57" r:id="rId3"/>
    <p:sldId id="258" r:id="rId4"/>
    <p:sldId id="264" r:id="rId5"/>
    <p:sldId id="259" r:id="rId6"/>
    <p:sldId id="260" r:id="rId7"/>
    <p:sldId id="261" r:id="rId8"/>
    <p:sldId id="262" r:id="rId9"/>
    <p:sldId id="263" r:id="rId1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87868" autoAdjust="0"/>
  </p:normalViewPr>
  <p:slideViewPr>
    <p:cSldViewPr>
      <p:cViewPr varScale="1">
        <p:scale>
          <a:sx n="56" d="100"/>
          <a:sy n="56" d="100"/>
        </p:scale>
        <p:origin x="-110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A492DA93-5266-4B7C-97B7-26E59AF64253}" type="datetimeFigureOut">
              <a:rPr lang="en-US" smtClean="0"/>
              <a:t>1/24/2018</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1A4E5ABA-15BE-4E1A-A92B-D134E7DC21DD}" type="slidenum">
              <a:rPr lang="en-US" smtClean="0"/>
              <a:t>‹#›</a:t>
            </a:fld>
            <a:endParaRPr lang="en-US" dirty="0"/>
          </a:p>
        </p:txBody>
      </p:sp>
    </p:spTree>
    <p:extLst>
      <p:ext uri="{BB962C8B-B14F-4D97-AF65-F5344CB8AC3E}">
        <p14:creationId xmlns:p14="http://schemas.microsoft.com/office/powerpoint/2010/main" val="2109311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This is intended</a:t>
            </a:r>
            <a:r>
              <a:rPr lang="en-US" sz="1600" baseline="0" dirty="0" smtClean="0"/>
              <a:t> as a thought piece.</a:t>
            </a:r>
          </a:p>
          <a:p>
            <a:endParaRPr lang="en-US" sz="1600" baseline="0" dirty="0" smtClean="0"/>
          </a:p>
          <a:p>
            <a:r>
              <a:rPr lang="en-US" sz="1600" baseline="0" dirty="0" smtClean="0"/>
              <a:t>An attempt to think about the subject and provide some timelines and suggestions of issues to consider.</a:t>
            </a:r>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1</a:t>
            </a:fld>
            <a:endParaRPr lang="en-US" dirty="0"/>
          </a:p>
        </p:txBody>
      </p:sp>
    </p:spTree>
    <p:extLst>
      <p:ext uri="{BB962C8B-B14F-4D97-AF65-F5344CB8AC3E}">
        <p14:creationId xmlns:p14="http://schemas.microsoft.com/office/powerpoint/2010/main" val="190219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Frequently hear a debate that goes like; AV is here already, AV won’t be here for 30 years, past our career.</a:t>
            </a:r>
            <a:r>
              <a:rPr lang="en-US" sz="1600" baseline="0" dirty="0" smtClean="0"/>
              <a:t> Is this a fruitful discussion?</a:t>
            </a:r>
          </a:p>
          <a:p>
            <a:endParaRPr lang="en-US" sz="1600" dirty="0" smtClean="0"/>
          </a:p>
          <a:p>
            <a:r>
              <a:rPr lang="en-US" sz="1600" dirty="0" smtClean="0"/>
              <a:t>When we say AV what does it mean? We have some guidelines on the levels of AV</a:t>
            </a:r>
            <a:r>
              <a:rPr lang="en-US" sz="1600" baseline="0" dirty="0" smtClean="0"/>
              <a:t> from the National Highway and Traffic Safety Administration.</a:t>
            </a:r>
          </a:p>
          <a:p>
            <a:endParaRPr lang="en-US" sz="1600" baseline="0" dirty="0" smtClean="0"/>
          </a:p>
          <a:p>
            <a:r>
              <a:rPr lang="en-US" sz="1600" baseline="0" dirty="0" smtClean="0"/>
              <a:t>When will AV become significant enough for us to begin redesigning our highways?</a:t>
            </a:r>
          </a:p>
          <a:p>
            <a:endParaRPr lang="en-US" sz="1600" baseline="0" dirty="0" smtClean="0"/>
          </a:p>
          <a:p>
            <a:r>
              <a:rPr lang="en-US" sz="1600" baseline="0" dirty="0" smtClean="0"/>
              <a:t>What about policies, insurance, enforcement etc.?</a:t>
            </a:r>
          </a:p>
          <a:p>
            <a:endParaRPr lang="en-US" sz="1600" baseline="0" dirty="0" smtClean="0"/>
          </a:p>
          <a:p>
            <a:r>
              <a:rPr lang="en-US" sz="1600" baseline="0" dirty="0" smtClean="0"/>
              <a:t>What are some of the changes that may be needed?</a:t>
            </a:r>
          </a:p>
          <a:p>
            <a:endParaRPr lang="en-US" sz="1600" baseline="0" dirty="0" smtClean="0"/>
          </a:p>
          <a:p>
            <a:r>
              <a:rPr lang="en-US" sz="1600" baseline="0" dirty="0" smtClean="0"/>
              <a:t>Should we be addressing the changes now and if so which ones first?</a:t>
            </a:r>
          </a:p>
          <a:p>
            <a:endParaRPr lang="en-US" dirty="0"/>
          </a:p>
        </p:txBody>
      </p:sp>
      <p:sp>
        <p:nvSpPr>
          <p:cNvPr id="4" name="Slide Number Placeholder 3"/>
          <p:cNvSpPr>
            <a:spLocks noGrp="1"/>
          </p:cNvSpPr>
          <p:nvPr>
            <p:ph type="sldNum" sz="quarter" idx="10"/>
          </p:nvPr>
        </p:nvSpPr>
        <p:spPr/>
        <p:txBody>
          <a:bodyPr/>
          <a:lstStyle/>
          <a:p>
            <a:fld id="{1A4E5ABA-15BE-4E1A-A92B-D134E7DC21DD}" type="slidenum">
              <a:rPr lang="en-US" smtClean="0"/>
              <a:t>2</a:t>
            </a:fld>
            <a:endParaRPr lang="en-US" dirty="0"/>
          </a:p>
        </p:txBody>
      </p:sp>
    </p:spTree>
    <p:extLst>
      <p:ext uri="{BB962C8B-B14F-4D97-AF65-F5344CB8AC3E}">
        <p14:creationId xmlns:p14="http://schemas.microsoft.com/office/powerpoint/2010/main" val="4078836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 through them.</a:t>
            </a:r>
          </a:p>
          <a:p>
            <a:endParaRPr lang="en-US" sz="1600" dirty="0" smtClean="0"/>
          </a:p>
          <a:p>
            <a:r>
              <a:rPr lang="en-US" sz="1600" dirty="0" smtClean="0"/>
              <a:t>Imagine</a:t>
            </a:r>
            <a:r>
              <a:rPr lang="en-US" sz="1600" baseline="0" dirty="0" smtClean="0"/>
              <a:t> level 1 on city streets, I would rather have this capability on limited access like level 2. We may want to think about skipping level 1.</a:t>
            </a:r>
          </a:p>
          <a:p>
            <a:endParaRPr lang="en-US" sz="1600" baseline="0" dirty="0" smtClean="0"/>
          </a:p>
          <a:p>
            <a:r>
              <a:rPr lang="en-US" sz="1600" baseline="0" dirty="0" smtClean="0"/>
              <a:t>It has been suggested to skip level 3 altogether because the human driver can not be relied upon to perform in a timely and adequate manner. Several manufacturers are proposing going directly from level 1 or 2 to level 4.</a:t>
            </a:r>
          </a:p>
          <a:p>
            <a:endParaRPr lang="en-US" sz="1600" baseline="0" dirty="0" smtClean="0"/>
          </a:p>
          <a:p>
            <a:r>
              <a:rPr lang="en-US" sz="1600" baseline="0" dirty="0" smtClean="0"/>
              <a:t>Several researchers have suggested that level 5 will be available in designated areas only. Think of level 5 on the Lynx Limo distributors in downtown Orlando. Much more doable than level 5 for all of the City or the metro area or the state or the entire United States.</a:t>
            </a:r>
          </a:p>
        </p:txBody>
      </p:sp>
      <p:sp>
        <p:nvSpPr>
          <p:cNvPr id="4" name="Slide Number Placeholder 3"/>
          <p:cNvSpPr>
            <a:spLocks noGrp="1"/>
          </p:cNvSpPr>
          <p:nvPr>
            <p:ph type="sldNum" sz="quarter" idx="10"/>
          </p:nvPr>
        </p:nvSpPr>
        <p:spPr/>
        <p:txBody>
          <a:bodyPr/>
          <a:lstStyle/>
          <a:p>
            <a:fld id="{1A4E5ABA-15BE-4E1A-A92B-D134E7DC21DD}" type="slidenum">
              <a:rPr lang="en-US" smtClean="0"/>
              <a:t>3</a:t>
            </a:fld>
            <a:endParaRPr lang="en-US" dirty="0"/>
          </a:p>
        </p:txBody>
      </p:sp>
    </p:spTree>
    <p:extLst>
      <p:ext uri="{BB962C8B-B14F-4D97-AF65-F5344CB8AC3E}">
        <p14:creationId xmlns:p14="http://schemas.microsoft.com/office/powerpoint/2010/main" val="2490533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1999 ITSA autonomous lane driving, government</a:t>
            </a:r>
            <a:r>
              <a:rPr lang="en-US" sz="1600" baseline="0" dirty="0" smtClean="0"/>
              <a:t> backed off of development</a:t>
            </a:r>
          </a:p>
          <a:p>
            <a:endParaRPr lang="en-US" sz="1600" baseline="0" dirty="0" smtClean="0"/>
          </a:p>
          <a:p>
            <a:r>
              <a:rPr lang="en-US" sz="1600" baseline="0" dirty="0" smtClean="0"/>
              <a:t>Manufacturers and computer companies continued development</a:t>
            </a:r>
          </a:p>
          <a:p>
            <a:endParaRPr lang="en-US" sz="1600" baseline="0" dirty="0" smtClean="0"/>
          </a:p>
          <a:p>
            <a:r>
              <a:rPr lang="en-US" sz="1600" baseline="0" dirty="0" smtClean="0"/>
              <a:t>Safety is the “wind in the sails” that will drive adoption</a:t>
            </a:r>
          </a:p>
          <a:p>
            <a:endParaRPr lang="en-US" sz="1600" baseline="0" dirty="0" smtClean="0"/>
          </a:p>
          <a:p>
            <a:r>
              <a:rPr lang="en-US" sz="1600" baseline="0" dirty="0" smtClean="0"/>
              <a:t>Manufacturers realize that the importance of AV is “survival level”</a:t>
            </a:r>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4</a:t>
            </a:fld>
            <a:endParaRPr lang="en-US" dirty="0"/>
          </a:p>
        </p:txBody>
      </p:sp>
    </p:spTree>
    <p:extLst>
      <p:ext uri="{BB962C8B-B14F-4D97-AF65-F5344CB8AC3E}">
        <p14:creationId xmlns:p14="http://schemas.microsoft.com/office/powerpoint/2010/main" val="2815138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 through the points.</a:t>
            </a:r>
          </a:p>
          <a:p>
            <a:endParaRPr lang="en-US" sz="1600" dirty="0" smtClean="0"/>
          </a:p>
          <a:p>
            <a:r>
              <a:rPr lang="en-US" sz="1600" dirty="0" smtClean="0"/>
              <a:t>This would indicate that five</a:t>
            </a:r>
            <a:r>
              <a:rPr lang="en-US" sz="1600" baseline="0" dirty="0" smtClean="0"/>
              <a:t> years after the introduction of a level of AV there would be 30% saturation fives years after.</a:t>
            </a:r>
          </a:p>
          <a:p>
            <a:endParaRPr lang="en-US" sz="1600" baseline="0" dirty="0" smtClean="0"/>
          </a:p>
          <a:p>
            <a:r>
              <a:rPr lang="en-US" sz="1600" baseline="0" dirty="0" smtClean="0"/>
              <a:t>While five years sounds like a long time, consider the time frame for designing &amp; constructing a set of express lanes, or a sign plan (especially if electronics are involved). Perhaps we will be doing signing in the future by communicating with the vehicle and it will display, audibly communicate with the driver or accept the instructions as a computer input.</a:t>
            </a:r>
          </a:p>
          <a:p>
            <a:endParaRPr lang="en-US" sz="1600" baseline="0" dirty="0" smtClean="0"/>
          </a:p>
          <a:p>
            <a:r>
              <a:rPr lang="en-US" sz="1600" baseline="0" dirty="0" smtClean="0"/>
              <a:t>Consider the five year cycle for policy development, insurance modifications etc.</a:t>
            </a:r>
          </a:p>
          <a:p>
            <a:endParaRPr lang="en-US" sz="1600" baseline="0" dirty="0" smtClean="0"/>
          </a:p>
          <a:p>
            <a:r>
              <a:rPr lang="en-US" sz="1600" baseline="0" dirty="0" smtClean="0"/>
              <a:t>GM, Tesla, Hyundai announced after I did this presentation that they will introduce level 4 AV commercially in 2021.</a:t>
            </a:r>
          </a:p>
          <a:p>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5</a:t>
            </a:fld>
            <a:endParaRPr lang="en-US" dirty="0"/>
          </a:p>
        </p:txBody>
      </p:sp>
    </p:spTree>
    <p:extLst>
      <p:ext uri="{BB962C8B-B14F-4D97-AF65-F5344CB8AC3E}">
        <p14:creationId xmlns:p14="http://schemas.microsoft.com/office/powerpoint/2010/main" val="2518509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a:t>
            </a:r>
            <a:r>
              <a:rPr lang="en-US" sz="1600" baseline="0" dirty="0" smtClean="0"/>
              <a:t> through first point.</a:t>
            </a:r>
          </a:p>
          <a:p>
            <a:endParaRPr lang="en-US" sz="1600" baseline="0" dirty="0" smtClean="0"/>
          </a:p>
          <a:p>
            <a:r>
              <a:rPr lang="en-US" sz="1600" baseline="0" dirty="0" smtClean="0"/>
              <a:t>Second point, accessories are used to sell the basic car, sound systems, lighting, GPS originally, AV will do the same. It is not about which manufacturer has the sexist accessories, AV is about increasing the probability of keeping you and your loved ones alive.</a:t>
            </a:r>
          </a:p>
          <a:p>
            <a:endParaRPr lang="en-US" sz="1600" baseline="0" dirty="0" smtClean="0"/>
          </a:p>
          <a:p>
            <a:r>
              <a:rPr lang="en-US" sz="1600" baseline="0" dirty="0" smtClean="0"/>
              <a:t>ITSA set a goal several years ago to have zero vehicle fatalities. It is a goal that now has a possibility of become a reality. There will be a ground swell of support for AV just from a safety perspective.</a:t>
            </a:r>
          </a:p>
          <a:p>
            <a:endParaRPr lang="en-US" sz="1600" baseline="0" dirty="0" smtClean="0"/>
          </a:p>
          <a:p>
            <a:r>
              <a:rPr lang="en-US" sz="1600" baseline="0" dirty="0" smtClean="0"/>
              <a:t>We will not be setting around waiting for FHWA, NHTSA, state DOTs or any other regulatory processes to codify the standards. Technical developments and manufacturers will be the standard setters.</a:t>
            </a:r>
          </a:p>
          <a:p>
            <a:endParaRPr lang="en-US" dirty="0"/>
          </a:p>
        </p:txBody>
      </p:sp>
      <p:sp>
        <p:nvSpPr>
          <p:cNvPr id="4" name="Slide Number Placeholder 3"/>
          <p:cNvSpPr>
            <a:spLocks noGrp="1"/>
          </p:cNvSpPr>
          <p:nvPr>
            <p:ph type="sldNum" sz="quarter" idx="10"/>
          </p:nvPr>
        </p:nvSpPr>
        <p:spPr/>
        <p:txBody>
          <a:bodyPr/>
          <a:lstStyle/>
          <a:p>
            <a:fld id="{1A4E5ABA-15BE-4E1A-A92B-D134E7DC21DD}" type="slidenum">
              <a:rPr lang="en-US" smtClean="0"/>
              <a:t>6</a:t>
            </a:fld>
            <a:endParaRPr lang="en-US" dirty="0"/>
          </a:p>
        </p:txBody>
      </p:sp>
    </p:spTree>
    <p:extLst>
      <p:ext uri="{BB962C8B-B14F-4D97-AF65-F5344CB8AC3E}">
        <p14:creationId xmlns:p14="http://schemas.microsoft.com/office/powerpoint/2010/main" val="1198086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Put some dates to shoot</a:t>
            </a:r>
            <a:r>
              <a:rPr lang="en-US" sz="1600" baseline="0" dirty="0" smtClean="0"/>
              <a:t> for (as a starting point) in terms of 30% fleet saturation based on brief research of current announcements.</a:t>
            </a:r>
          </a:p>
          <a:p>
            <a:endParaRPr lang="en-US" sz="1600" baseline="0" dirty="0" smtClean="0"/>
          </a:p>
          <a:p>
            <a:r>
              <a:rPr lang="en-US" sz="1600" baseline="0" dirty="0" smtClean="0"/>
              <a:t>However after taking a second look it is probably too conservative. It is more likely:</a:t>
            </a:r>
          </a:p>
          <a:p>
            <a:r>
              <a:rPr lang="en-US" sz="1600" baseline="0" dirty="0" smtClean="0"/>
              <a:t>	Level 1-now</a:t>
            </a:r>
          </a:p>
          <a:p>
            <a:r>
              <a:rPr lang="en-US" sz="1600" baseline="0" dirty="0" smtClean="0"/>
              <a:t>	Level 2-somewhat irrelevant</a:t>
            </a:r>
          </a:p>
          <a:p>
            <a:r>
              <a:rPr lang="en-US" sz="1600" baseline="0" dirty="0" smtClean="0"/>
              <a:t>	Level 3-almost conjunctive to level 2</a:t>
            </a:r>
          </a:p>
          <a:p>
            <a:r>
              <a:rPr lang="en-US" sz="1600" baseline="0" dirty="0" smtClean="0"/>
              <a:t>	Level 4-2025</a:t>
            </a:r>
          </a:p>
          <a:p>
            <a:r>
              <a:rPr lang="en-US" sz="1600" baseline="0" dirty="0" smtClean="0"/>
              <a:t>	Level 5-by area</a:t>
            </a:r>
          </a:p>
          <a:p>
            <a:endParaRPr lang="en-US" sz="1600" baseline="0" dirty="0" smtClean="0"/>
          </a:p>
          <a:p>
            <a:r>
              <a:rPr lang="en-US" sz="1600" baseline="0" dirty="0" smtClean="0"/>
              <a:t>However, upon review </a:t>
            </a:r>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7</a:t>
            </a:fld>
            <a:endParaRPr lang="en-US" dirty="0"/>
          </a:p>
        </p:txBody>
      </p:sp>
    </p:spTree>
    <p:extLst>
      <p:ext uri="{BB962C8B-B14F-4D97-AF65-F5344CB8AC3E}">
        <p14:creationId xmlns:p14="http://schemas.microsoft.com/office/powerpoint/2010/main" val="4222108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 through the chart</a:t>
            </a:r>
          </a:p>
          <a:p>
            <a:endParaRPr lang="en-US" sz="1600" dirty="0" smtClean="0"/>
          </a:p>
          <a:p>
            <a:r>
              <a:rPr lang="en-US" sz="1600" dirty="0" smtClean="0"/>
              <a:t>This chart should be added to,</a:t>
            </a:r>
            <a:r>
              <a:rPr lang="en-US" sz="1600" baseline="0" dirty="0" smtClean="0"/>
              <a:t> additional columns to consider, update of dates as developments occur etc.</a:t>
            </a:r>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8</a:t>
            </a:fld>
            <a:endParaRPr lang="en-US" dirty="0"/>
          </a:p>
        </p:txBody>
      </p:sp>
    </p:spTree>
    <p:extLst>
      <p:ext uri="{BB962C8B-B14F-4D97-AF65-F5344CB8AC3E}">
        <p14:creationId xmlns:p14="http://schemas.microsoft.com/office/powerpoint/2010/main" val="3074242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Just some thoughts in specific areas that might affect policy, insurance requirements</a:t>
            </a:r>
            <a:r>
              <a:rPr lang="en-US" sz="1600" baseline="0" dirty="0" smtClean="0"/>
              <a:t> etc. there are many more and we need to start thinking about what they are and sharing them with policy makers, insurance carriers etc.</a:t>
            </a:r>
          </a:p>
          <a:p>
            <a:endParaRPr lang="en-US" sz="1600" baseline="0" dirty="0" smtClean="0"/>
          </a:p>
          <a:p>
            <a:r>
              <a:rPr lang="en-US" sz="1600" baseline="0" dirty="0" smtClean="0"/>
              <a:t>One area that seems significant to me is roadside to vehicle communications for “signing”. Are we communicating with the driver, the vehicle or both. Will it be done via vehicle display messaging, audible messaging, direct vehicle communications etc.</a:t>
            </a:r>
          </a:p>
          <a:p>
            <a:endParaRPr lang="en-US" sz="1600" baseline="0" dirty="0" smtClean="0"/>
          </a:p>
          <a:p>
            <a:r>
              <a:rPr lang="en-US" sz="1600" baseline="0" dirty="0" smtClean="0"/>
              <a:t>Thank you for your attention. It has been enlightening for me to research this issue.</a:t>
            </a:r>
            <a:endParaRPr lang="en-US" sz="1600" dirty="0"/>
          </a:p>
        </p:txBody>
      </p:sp>
      <p:sp>
        <p:nvSpPr>
          <p:cNvPr id="4" name="Slide Number Placeholder 3"/>
          <p:cNvSpPr>
            <a:spLocks noGrp="1"/>
          </p:cNvSpPr>
          <p:nvPr>
            <p:ph type="sldNum" sz="quarter" idx="10"/>
          </p:nvPr>
        </p:nvSpPr>
        <p:spPr/>
        <p:txBody>
          <a:bodyPr/>
          <a:lstStyle/>
          <a:p>
            <a:fld id="{1A4E5ABA-15BE-4E1A-A92B-D134E7DC21DD}" type="slidenum">
              <a:rPr lang="en-US" smtClean="0"/>
              <a:t>9</a:t>
            </a:fld>
            <a:endParaRPr lang="en-US" dirty="0"/>
          </a:p>
        </p:txBody>
      </p:sp>
    </p:spTree>
    <p:extLst>
      <p:ext uri="{BB962C8B-B14F-4D97-AF65-F5344CB8AC3E}">
        <p14:creationId xmlns:p14="http://schemas.microsoft.com/office/powerpoint/2010/main" val="2322598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87E40E9-9D9D-43E8-A77C-321E26C6B71C}" type="datetime1">
              <a:rPr lang="en-US" smtClean="0"/>
              <a:t>1/24/2018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D4D39309-AD51-48A4-8D0A-5CA44FDEA450}" type="slidenum">
              <a:rPr lang="en-US" smtClean="0"/>
              <a:t>‹#›</a:t>
            </a:fld>
            <a:endParaRPr lang="en-US" dirty="0"/>
          </a:p>
        </p:txBody>
      </p:sp>
      <p:pic>
        <p:nvPicPr>
          <p:cNvPr id="9" name="Picture 8" descr="http://www.teamfl.org/publishImages/~master~master~~master38.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58000" y="304800"/>
            <a:ext cx="1905000" cy="6096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E03E3E-E4D9-4052-BDDC-77FA0C0F14AE}" type="datetime1">
              <a:rPr lang="en-US" smtClean="0"/>
              <a:t>1/24/2018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3F06A8-E99D-422A-B846-A79E149830A1}" type="datetime1">
              <a:rPr lang="en-US" smtClean="0"/>
              <a:t>1/24/2018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C7B0F0-240B-4742-B825-F8E310135BAA}" type="datetime1">
              <a:rPr lang="en-US" smtClean="0"/>
              <a:t>1/24/2018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FC3FF40-5C5F-4F77-9522-F576C1D6730E}" type="datetime1">
              <a:rPr lang="en-US" smtClean="0"/>
              <a:t>1/24/2018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82ADAA-4492-4914-B09A-CC7E24B18598}" type="datetime1">
              <a:rPr lang="en-US" smtClean="0"/>
              <a:t>1/24/2018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4D06EC-250E-4381-9569-9ACBAC4B2149}" type="datetime1">
              <a:rPr lang="en-US" smtClean="0"/>
              <a:t>1/24/2018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2C38F09-B928-421D-9447-33BD9E80D235}" type="datetime1">
              <a:rPr lang="en-US" smtClean="0"/>
              <a:t>1/24/2018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B0242A13-5E9A-4DD4-8D45-16280CD22EF2}" type="datetime1">
              <a:rPr lang="en-US" smtClean="0"/>
              <a:t>1/24/2018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8180D6-D25C-4282-890A-D4D653C142A0}" type="datetime1">
              <a:rPr lang="en-US" smtClean="0"/>
              <a:t>1/24/2018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4D39309-AD51-48A4-8D0A-5CA44FDEA45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5257EC-3439-4D31-B8CC-AB77AE0AA911}" type="datetime1">
              <a:rPr lang="en-US" smtClean="0"/>
              <a:t>1/24/2018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4D39309-AD51-48A4-8D0A-5CA44FDEA450}" type="slidenum">
              <a:rPr lang="en-US" smtClean="0"/>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3690906-5E71-4541-A8DF-52778E666072}" type="datetime1">
              <a:rPr lang="en-US" smtClean="0"/>
              <a:t>1/24/2018</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4D39309-AD51-48A4-8D0A-5CA44FDEA45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Autonomous Vehicular Travel in the US and its Effects</a:t>
            </a:r>
            <a:endParaRPr lang="en-US" dirty="0"/>
          </a:p>
        </p:txBody>
      </p:sp>
      <p:sp>
        <p:nvSpPr>
          <p:cNvPr id="3" name="Subtitle 2"/>
          <p:cNvSpPr>
            <a:spLocks noGrp="1"/>
          </p:cNvSpPr>
          <p:nvPr>
            <p:ph type="subTitle" idx="1"/>
          </p:nvPr>
        </p:nvSpPr>
        <p:spPr/>
        <p:txBody>
          <a:bodyPr/>
          <a:lstStyle/>
          <a:p>
            <a:r>
              <a:rPr lang="en-US" dirty="0" smtClean="0"/>
              <a:t>January 25, 2018</a:t>
            </a:r>
          </a:p>
          <a:p>
            <a:r>
              <a:rPr lang="en-US" dirty="0" smtClean="0"/>
              <a:t>Annual Meeting TeamFL</a:t>
            </a:r>
          </a:p>
        </p:txBody>
      </p:sp>
      <p:sp>
        <p:nvSpPr>
          <p:cNvPr id="4" name="Date Placeholder 3"/>
          <p:cNvSpPr>
            <a:spLocks noGrp="1"/>
          </p:cNvSpPr>
          <p:nvPr>
            <p:ph type="dt" sz="half" idx="10"/>
          </p:nvPr>
        </p:nvSpPr>
        <p:spPr/>
        <p:txBody>
          <a:bodyPr/>
          <a:lstStyle/>
          <a:p>
            <a:fld id="{E3ECF42E-57E6-4EAA-BC1F-0A5DC54E04DC}"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1</a:t>
            </a:fld>
            <a:endParaRPr lang="en-US" dirty="0"/>
          </a:p>
        </p:txBody>
      </p:sp>
    </p:spTree>
    <p:extLst>
      <p:ext uri="{BB962C8B-B14F-4D97-AF65-F5344CB8AC3E}">
        <p14:creationId xmlns:p14="http://schemas.microsoft.com/office/powerpoint/2010/main" val="1088445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 and its Effects</a:t>
            </a:r>
            <a:endParaRPr lang="en-US" dirty="0"/>
          </a:p>
        </p:txBody>
      </p:sp>
      <p:sp>
        <p:nvSpPr>
          <p:cNvPr id="3" name="Content Placeholder 2"/>
          <p:cNvSpPr>
            <a:spLocks noGrp="1"/>
          </p:cNvSpPr>
          <p:nvPr>
            <p:ph idx="1"/>
          </p:nvPr>
        </p:nvSpPr>
        <p:spPr>
          <a:xfrm>
            <a:off x="533400" y="1066800"/>
            <a:ext cx="8183880" cy="4187952"/>
          </a:xfrm>
        </p:spPr>
        <p:txBody>
          <a:bodyPr>
            <a:normAutofit/>
          </a:bodyPr>
          <a:lstStyle/>
          <a:p>
            <a:r>
              <a:rPr lang="en-US" dirty="0" smtClean="0"/>
              <a:t>What is AV?</a:t>
            </a:r>
          </a:p>
          <a:p>
            <a:r>
              <a:rPr lang="en-US" dirty="0" smtClean="0"/>
              <a:t>What is driving the adoption of AV?</a:t>
            </a:r>
          </a:p>
          <a:p>
            <a:r>
              <a:rPr lang="en-US" dirty="0" smtClean="0"/>
              <a:t>What factors affect AV adoption rate?</a:t>
            </a:r>
          </a:p>
          <a:p>
            <a:r>
              <a:rPr lang="en-US" dirty="0" smtClean="0"/>
              <a:t>When will AV be of sufficient presence to require modifications in transportation policies and design?</a:t>
            </a:r>
          </a:p>
          <a:p>
            <a:r>
              <a:rPr lang="en-US" dirty="0" smtClean="0"/>
              <a:t>What changes may be necessary?</a:t>
            </a:r>
          </a:p>
          <a:p>
            <a:pPr lvl="1"/>
            <a:r>
              <a:rPr lang="en-US" dirty="0" smtClean="0"/>
              <a:t>To policy, infrastructure, insurance etc.</a:t>
            </a:r>
          </a:p>
          <a:p>
            <a:r>
              <a:rPr lang="en-US" dirty="0" smtClean="0"/>
              <a:t>Should we be doing something now?</a:t>
            </a:r>
          </a:p>
          <a:p>
            <a:endParaRPr lang="en-US" dirty="0"/>
          </a:p>
          <a:p>
            <a:endParaRPr lang="en-US" dirty="0" smtClean="0"/>
          </a:p>
          <a:p>
            <a:endParaRPr lang="en-US" dirty="0"/>
          </a:p>
        </p:txBody>
      </p:sp>
      <p:sp>
        <p:nvSpPr>
          <p:cNvPr id="5" name="Date Placeholder 4"/>
          <p:cNvSpPr>
            <a:spLocks noGrp="1"/>
          </p:cNvSpPr>
          <p:nvPr>
            <p:ph type="dt" sz="half" idx="10"/>
          </p:nvPr>
        </p:nvSpPr>
        <p:spPr/>
        <p:txBody>
          <a:bodyPr/>
          <a:lstStyle/>
          <a:p>
            <a:fld id="{80B94D36-4139-42B2-B2B2-9E570F9765FD}" type="datetime1">
              <a:rPr lang="en-US" smtClean="0"/>
              <a:t>1/24/2018</a:t>
            </a:fld>
            <a:endParaRPr lang="en-US" dirty="0"/>
          </a:p>
        </p:txBody>
      </p:sp>
      <p:sp>
        <p:nvSpPr>
          <p:cNvPr id="6" name="Slide Number Placeholder 5"/>
          <p:cNvSpPr>
            <a:spLocks noGrp="1"/>
          </p:cNvSpPr>
          <p:nvPr>
            <p:ph type="sldNum" sz="quarter" idx="12"/>
          </p:nvPr>
        </p:nvSpPr>
        <p:spPr/>
        <p:txBody>
          <a:bodyPr/>
          <a:lstStyle/>
          <a:p>
            <a:fld id="{D4D39309-AD51-48A4-8D0A-5CA44FDEA450}" type="slidenum">
              <a:rPr lang="en-US" smtClean="0"/>
              <a:t>2</a:t>
            </a:fld>
            <a:endParaRPr lang="en-US" dirty="0"/>
          </a:p>
        </p:txBody>
      </p:sp>
      <p:pic>
        <p:nvPicPr>
          <p:cNvPr id="4" name="Picture 3"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28600"/>
            <a:ext cx="1905000" cy="609600"/>
          </a:xfrm>
          <a:prstGeom prst="rect">
            <a:avLst/>
          </a:prstGeom>
          <a:noFill/>
          <a:ln>
            <a:noFill/>
          </a:ln>
        </p:spPr>
      </p:pic>
    </p:spTree>
    <p:extLst>
      <p:ext uri="{BB962C8B-B14F-4D97-AF65-F5344CB8AC3E}">
        <p14:creationId xmlns:p14="http://schemas.microsoft.com/office/powerpoint/2010/main" val="3879926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a:t>
            </a:r>
            <a:r>
              <a:rPr lang="en-US" dirty="0" smtClean="0"/>
              <a:t>Levels of AV</a:t>
            </a:r>
            <a:endParaRPr lang="en-US" dirty="0"/>
          </a:p>
        </p:txBody>
      </p:sp>
      <p:sp>
        <p:nvSpPr>
          <p:cNvPr id="3" name="Content Placeholder 2"/>
          <p:cNvSpPr>
            <a:spLocks noGrp="1"/>
          </p:cNvSpPr>
          <p:nvPr>
            <p:ph idx="1"/>
          </p:nvPr>
        </p:nvSpPr>
        <p:spPr>
          <a:xfrm>
            <a:off x="533400" y="1143000"/>
            <a:ext cx="8183880" cy="4187952"/>
          </a:xfrm>
        </p:spPr>
        <p:txBody>
          <a:bodyPr>
            <a:normAutofit fontScale="92500" lnSpcReduction="10000"/>
          </a:bodyPr>
          <a:lstStyle/>
          <a:p>
            <a:r>
              <a:rPr lang="en-US" dirty="0" smtClean="0"/>
              <a:t>Level 0-</a:t>
            </a:r>
            <a:r>
              <a:rPr lang="en-US" u="sng" dirty="0" smtClean="0"/>
              <a:t>no AV</a:t>
            </a:r>
          </a:p>
          <a:p>
            <a:r>
              <a:rPr lang="en-US" dirty="0" smtClean="0"/>
              <a:t>Level 1-</a:t>
            </a:r>
            <a:r>
              <a:rPr lang="en-US" u="sng" dirty="0" smtClean="0"/>
              <a:t>Driver assistance</a:t>
            </a:r>
            <a:r>
              <a:rPr lang="en-US" dirty="0" smtClean="0"/>
              <a:t>, cruise speed control or lane position</a:t>
            </a:r>
          </a:p>
          <a:p>
            <a:r>
              <a:rPr lang="en-US" dirty="0" smtClean="0"/>
              <a:t>Level 2-</a:t>
            </a:r>
            <a:r>
              <a:rPr lang="en-US" u="sng" dirty="0" smtClean="0"/>
              <a:t>Occasional AV</a:t>
            </a:r>
            <a:r>
              <a:rPr lang="en-US" dirty="0" smtClean="0"/>
              <a:t>, vehicle controls in some situations, limited access</a:t>
            </a:r>
          </a:p>
          <a:p>
            <a:r>
              <a:rPr lang="en-US" dirty="0" smtClean="0"/>
              <a:t>Level 3-</a:t>
            </a:r>
            <a:r>
              <a:rPr lang="en-US" u="sng" dirty="0" smtClean="0"/>
              <a:t>Limited AV</a:t>
            </a:r>
            <a:r>
              <a:rPr lang="en-US" dirty="0" smtClean="0"/>
              <a:t>, vehicle control, informs driver when to take over</a:t>
            </a:r>
          </a:p>
          <a:p>
            <a:r>
              <a:rPr lang="en-US" dirty="0" smtClean="0"/>
              <a:t>Level 4-</a:t>
            </a:r>
            <a:r>
              <a:rPr lang="en-US" u="sng" dirty="0" smtClean="0"/>
              <a:t>Full AV</a:t>
            </a:r>
            <a:r>
              <a:rPr lang="en-US" dirty="0" smtClean="0"/>
              <a:t>, vehicle control for entire trip</a:t>
            </a:r>
          </a:p>
          <a:p>
            <a:r>
              <a:rPr lang="en-US" dirty="0" smtClean="0"/>
              <a:t>Level 5-</a:t>
            </a:r>
            <a:r>
              <a:rPr lang="en-US" u="sng" dirty="0" smtClean="0"/>
              <a:t>Full AV all conditions</a:t>
            </a:r>
            <a:r>
              <a:rPr lang="en-US" dirty="0" smtClean="0"/>
              <a:t>, no driver necessary</a:t>
            </a:r>
            <a:endParaRPr lang="en-US" dirty="0"/>
          </a:p>
        </p:txBody>
      </p:sp>
      <p:sp>
        <p:nvSpPr>
          <p:cNvPr id="4" name="Date Placeholder 3"/>
          <p:cNvSpPr>
            <a:spLocks noGrp="1"/>
          </p:cNvSpPr>
          <p:nvPr>
            <p:ph type="dt" sz="half" idx="10"/>
          </p:nvPr>
        </p:nvSpPr>
        <p:spPr/>
        <p:txBody>
          <a:bodyPr/>
          <a:lstStyle/>
          <a:p>
            <a:fld id="{7EEC362D-BC6B-4933-B123-0F82E35EEAB7}"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3</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152400"/>
            <a:ext cx="1905000" cy="609600"/>
          </a:xfrm>
          <a:prstGeom prst="rect">
            <a:avLst/>
          </a:prstGeom>
          <a:noFill/>
          <a:ln>
            <a:noFill/>
          </a:ln>
        </p:spPr>
      </p:pic>
    </p:spTree>
    <p:extLst>
      <p:ext uri="{BB962C8B-B14F-4D97-AF65-F5344CB8AC3E}">
        <p14:creationId xmlns:p14="http://schemas.microsoft.com/office/powerpoint/2010/main" val="1498125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 Drivers of AV</a:t>
            </a:r>
            <a:endParaRPr lang="en-US" dirty="0"/>
          </a:p>
        </p:txBody>
      </p:sp>
      <p:sp>
        <p:nvSpPr>
          <p:cNvPr id="3" name="Content Placeholder 2"/>
          <p:cNvSpPr>
            <a:spLocks noGrp="1"/>
          </p:cNvSpPr>
          <p:nvPr>
            <p:ph idx="1"/>
          </p:nvPr>
        </p:nvSpPr>
        <p:spPr/>
        <p:txBody>
          <a:bodyPr/>
          <a:lstStyle/>
          <a:p>
            <a:r>
              <a:rPr lang="en-US" dirty="0" smtClean="0"/>
              <a:t>Safety</a:t>
            </a:r>
          </a:p>
          <a:p>
            <a:pPr lvl="1"/>
            <a:r>
              <a:rPr lang="en-US" dirty="0" smtClean="0"/>
              <a:t>GPS accident calls</a:t>
            </a:r>
          </a:p>
          <a:p>
            <a:pPr lvl="1"/>
            <a:r>
              <a:rPr lang="en-US" dirty="0" smtClean="0"/>
              <a:t>GPS Medical alerts</a:t>
            </a:r>
          </a:p>
          <a:p>
            <a:pPr lvl="1"/>
            <a:r>
              <a:rPr lang="en-US" dirty="0" smtClean="0"/>
              <a:t>Vehicle emergency stopping</a:t>
            </a:r>
          </a:p>
          <a:p>
            <a:pPr lvl="1"/>
            <a:r>
              <a:rPr lang="en-US" dirty="0" smtClean="0"/>
              <a:t>Theft and vehicle location</a:t>
            </a:r>
          </a:p>
          <a:p>
            <a:r>
              <a:rPr lang="en-US" dirty="0" smtClean="0"/>
              <a:t>Manufacturer’s sale of vehicles</a:t>
            </a:r>
          </a:p>
          <a:p>
            <a:pPr lvl="1"/>
            <a:r>
              <a:rPr lang="en-US" dirty="0" smtClean="0"/>
              <a:t>Need to sell cars, not a recurring revenue business</a:t>
            </a:r>
          </a:p>
          <a:p>
            <a:pPr lvl="1"/>
            <a:r>
              <a:rPr lang="en-US" dirty="0" smtClean="0"/>
              <a:t>Need a reason for owners to upgrade</a:t>
            </a:r>
          </a:p>
          <a:p>
            <a:pPr lvl="1"/>
            <a:endParaRPr lang="en-US" dirty="0" smtClean="0"/>
          </a:p>
          <a:p>
            <a:pPr lvl="2"/>
            <a:endParaRPr lang="en-US" dirty="0" smtClean="0"/>
          </a:p>
        </p:txBody>
      </p:sp>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4</a:t>
            </a:fld>
            <a:endParaRPr lang="en-US" dirty="0"/>
          </a:p>
        </p:txBody>
      </p:sp>
    </p:spTree>
    <p:extLst>
      <p:ext uri="{BB962C8B-B14F-4D97-AF65-F5344CB8AC3E}">
        <p14:creationId xmlns:p14="http://schemas.microsoft.com/office/powerpoint/2010/main" val="135112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Factors to Consider</a:t>
            </a:r>
            <a:endParaRPr lang="en-US" dirty="0"/>
          </a:p>
        </p:txBody>
      </p:sp>
      <p:sp>
        <p:nvSpPr>
          <p:cNvPr id="3" name="Content Placeholder 2"/>
          <p:cNvSpPr>
            <a:spLocks noGrp="1"/>
          </p:cNvSpPr>
          <p:nvPr>
            <p:ph idx="1"/>
          </p:nvPr>
        </p:nvSpPr>
        <p:spPr>
          <a:xfrm>
            <a:off x="457200" y="1143000"/>
            <a:ext cx="8183880" cy="4187952"/>
          </a:xfrm>
        </p:spPr>
        <p:txBody>
          <a:bodyPr>
            <a:normAutofit lnSpcReduction="10000"/>
          </a:bodyPr>
          <a:lstStyle/>
          <a:p>
            <a:r>
              <a:rPr lang="en-US" dirty="0" smtClean="0"/>
              <a:t>263.6 mm US light duty vehicular fleet</a:t>
            </a:r>
          </a:p>
          <a:p>
            <a:r>
              <a:rPr lang="en-US" dirty="0" smtClean="0"/>
              <a:t>17.7 mm light duty sales per year</a:t>
            </a:r>
          </a:p>
          <a:p>
            <a:r>
              <a:rPr lang="en-US" dirty="0" smtClean="0"/>
              <a:t>Fleet turnover approximately every 14 years</a:t>
            </a:r>
          </a:p>
          <a:p>
            <a:r>
              <a:rPr lang="en-US" dirty="0" smtClean="0"/>
              <a:t>Market driven adoption, not policy driven</a:t>
            </a:r>
          </a:p>
          <a:p>
            <a:pPr lvl="1"/>
            <a:r>
              <a:rPr lang="en-US" dirty="0" smtClean="0"/>
              <a:t>Central to automotive competitiveness strategies</a:t>
            </a:r>
          </a:p>
          <a:p>
            <a:pPr lvl="1"/>
            <a:r>
              <a:rPr lang="en-US" dirty="0" smtClean="0"/>
              <a:t>GM, Ford say they will have “autonomous” vehicles available by 2020</a:t>
            </a:r>
          </a:p>
          <a:p>
            <a:pPr lvl="1"/>
            <a:r>
              <a:rPr lang="en-US" dirty="0" smtClean="0"/>
              <a:t>Tesla, all vehicles are fully “autonomous”</a:t>
            </a:r>
          </a:p>
          <a:p>
            <a:endParaRPr lang="en-US" dirty="0" smtClean="0"/>
          </a:p>
          <a:p>
            <a:endParaRPr lang="en-US" dirty="0"/>
          </a:p>
        </p:txBody>
      </p:sp>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5</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107576"/>
            <a:ext cx="1905000" cy="609600"/>
          </a:xfrm>
          <a:prstGeom prst="rect">
            <a:avLst/>
          </a:prstGeom>
          <a:noFill/>
          <a:ln>
            <a:noFill/>
          </a:ln>
        </p:spPr>
      </p:pic>
    </p:spTree>
    <p:extLst>
      <p:ext uri="{BB962C8B-B14F-4D97-AF65-F5344CB8AC3E}">
        <p14:creationId xmlns:p14="http://schemas.microsoft.com/office/powerpoint/2010/main" val="3208439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About AV Effects</a:t>
            </a:r>
            <a:endParaRPr lang="en-US" dirty="0"/>
          </a:p>
        </p:txBody>
      </p:sp>
      <p:sp>
        <p:nvSpPr>
          <p:cNvPr id="3" name="Content Placeholder 2"/>
          <p:cNvSpPr>
            <a:spLocks noGrp="1"/>
          </p:cNvSpPr>
          <p:nvPr>
            <p:ph idx="1"/>
          </p:nvPr>
        </p:nvSpPr>
        <p:spPr>
          <a:xfrm>
            <a:off x="457200" y="1143000"/>
            <a:ext cx="8183880" cy="4187952"/>
          </a:xfrm>
        </p:spPr>
        <p:txBody>
          <a:bodyPr/>
          <a:lstStyle/>
          <a:p>
            <a:r>
              <a:rPr lang="en-US" dirty="0" smtClean="0"/>
              <a:t>We will need to be prepared to respond to AV effects when 30% of the fleet reaches a given AV level</a:t>
            </a:r>
          </a:p>
          <a:p>
            <a:r>
              <a:rPr lang="en-US" dirty="0" smtClean="0"/>
              <a:t>AV capabilities will be standard rather than accessories, integral to vehicle’s manufacture</a:t>
            </a:r>
          </a:p>
          <a:p>
            <a:r>
              <a:rPr lang="en-US" dirty="0" smtClean="0"/>
              <a:t>“Wind in the sails” of adoption is safety</a:t>
            </a:r>
          </a:p>
          <a:p>
            <a:r>
              <a:rPr lang="en-US" dirty="0" smtClean="0"/>
              <a:t>Regulation which slows adoption can not be seen to slow improvements in safety</a:t>
            </a:r>
            <a:endParaRPr lang="en-US" dirty="0"/>
          </a:p>
        </p:txBody>
      </p:sp>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6</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2106" y="76200"/>
            <a:ext cx="1905000" cy="609600"/>
          </a:xfrm>
          <a:prstGeom prst="rect">
            <a:avLst/>
          </a:prstGeom>
          <a:noFill/>
          <a:ln>
            <a:noFill/>
          </a:ln>
        </p:spPr>
      </p:pic>
    </p:spTree>
    <p:extLst>
      <p:ext uri="{BB962C8B-B14F-4D97-AF65-F5344CB8AC3E}">
        <p14:creationId xmlns:p14="http://schemas.microsoft.com/office/powerpoint/2010/main" val="959683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Probable 30% Light Duty                  Fleet Adoption</a:t>
            </a:r>
            <a:endParaRPr lang="en-US" dirty="0"/>
          </a:p>
        </p:txBody>
      </p:sp>
      <p:sp>
        <p:nvSpPr>
          <p:cNvPr id="3" name="Content Placeholder 2"/>
          <p:cNvSpPr>
            <a:spLocks noGrp="1"/>
          </p:cNvSpPr>
          <p:nvPr>
            <p:ph idx="1"/>
          </p:nvPr>
        </p:nvSpPr>
        <p:spPr>
          <a:xfrm>
            <a:off x="457200" y="1524000"/>
            <a:ext cx="8183880" cy="4187952"/>
          </a:xfrm>
        </p:spPr>
        <p:txBody>
          <a:bodyPr/>
          <a:lstStyle/>
          <a:p>
            <a:r>
              <a:rPr lang="en-US" dirty="0" smtClean="0"/>
              <a:t>Level 1-Driver Assistance, 2018</a:t>
            </a:r>
          </a:p>
          <a:p>
            <a:r>
              <a:rPr lang="en-US" dirty="0" smtClean="0"/>
              <a:t>Level 2-Occasional AV, 2022</a:t>
            </a:r>
          </a:p>
          <a:p>
            <a:r>
              <a:rPr lang="en-US" dirty="0" smtClean="0"/>
              <a:t>Level 3-Limited AV, 2025</a:t>
            </a:r>
          </a:p>
          <a:p>
            <a:r>
              <a:rPr lang="en-US" dirty="0" smtClean="0"/>
              <a:t>Level 4-Full AV, 2030</a:t>
            </a:r>
          </a:p>
          <a:p>
            <a:r>
              <a:rPr lang="en-US" dirty="0" smtClean="0"/>
              <a:t>Level 5-Full AV all conditions, 2040</a:t>
            </a:r>
            <a:endParaRPr lang="en-US" dirty="0"/>
          </a:p>
        </p:txBody>
      </p:sp>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7</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52400"/>
            <a:ext cx="1905000" cy="609600"/>
          </a:xfrm>
          <a:prstGeom prst="rect">
            <a:avLst/>
          </a:prstGeom>
          <a:noFill/>
          <a:ln>
            <a:noFill/>
          </a:ln>
        </p:spPr>
      </p:pic>
    </p:spTree>
    <p:extLst>
      <p:ext uri="{BB962C8B-B14F-4D97-AF65-F5344CB8AC3E}">
        <p14:creationId xmlns:p14="http://schemas.microsoft.com/office/powerpoint/2010/main" val="2085184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AV</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01303365"/>
              </p:ext>
            </p:extLst>
          </p:nvPr>
        </p:nvGraphicFramePr>
        <p:xfrm>
          <a:off x="762000" y="2057400"/>
          <a:ext cx="7619999" cy="2286000"/>
        </p:xfrm>
        <a:graphic>
          <a:graphicData uri="http://schemas.openxmlformats.org/drawingml/2006/table">
            <a:tbl>
              <a:tblPr>
                <a:tableStyleId>{5C22544A-7EE6-4342-B048-85BDC9FD1C3A}</a:tableStyleId>
              </a:tblPr>
              <a:tblGrid>
                <a:gridCol w="2514599"/>
                <a:gridCol w="838200"/>
                <a:gridCol w="1143000"/>
                <a:gridCol w="838200"/>
                <a:gridCol w="762001"/>
                <a:gridCol w="762000"/>
                <a:gridCol w="761999"/>
              </a:tblGrid>
              <a:tr h="698212">
                <a:tc>
                  <a:txBody>
                    <a:bodyPr/>
                    <a:lstStyle/>
                    <a:p>
                      <a:pPr algn="ctr" fontAlgn="b"/>
                      <a:r>
                        <a:rPr lang="en-US" sz="1800" b="1" u="none" strike="noStrike" dirty="0">
                          <a:effectLst/>
                        </a:rPr>
                        <a:t>AV Level</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30% </a:t>
                      </a:r>
                      <a:r>
                        <a:rPr lang="en-US" sz="1800" b="1" u="none" strike="noStrike" dirty="0" smtClean="0">
                          <a:effectLst/>
                        </a:rPr>
                        <a:t>Fleet</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effectLst/>
                        </a:rPr>
                        <a:t>Signs</a:t>
                      </a:r>
                      <a:r>
                        <a:rPr lang="en-US" sz="1800" b="1" u="none" strike="noStrike" dirty="0">
                          <a:effectLst/>
                        </a:rPr>
                        <a:t>, </a:t>
                      </a:r>
                      <a:r>
                        <a:rPr lang="en-US" sz="1800" b="1" u="none" strike="noStrike" dirty="0" smtClean="0">
                          <a:effectLst/>
                        </a:rPr>
                        <a:t>Striping</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effectLst/>
                        </a:rPr>
                        <a:t>Lane Usage </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effectLst/>
                        </a:rPr>
                        <a:t>Reg.</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effectLst/>
                        </a:rPr>
                        <a:t>Lit. </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effectLst/>
                        </a:rPr>
                        <a:t>Ins.</a:t>
                      </a:r>
                      <a:endParaRPr lang="en-US" sz="1800" b="1" i="0" u="none" strike="noStrike" dirty="0">
                        <a:solidFill>
                          <a:srgbClr val="000000"/>
                        </a:solidFill>
                        <a:effectLst/>
                        <a:latin typeface="Calibri"/>
                      </a:endParaRPr>
                    </a:p>
                  </a:txBody>
                  <a:tcPr marL="5443" marR="5443" marT="5443" marB="0" anchor="b"/>
                </a:tc>
              </a:tr>
              <a:tr h="368589">
                <a:tc>
                  <a:txBody>
                    <a:bodyPr/>
                    <a:lstStyle/>
                    <a:p>
                      <a:pPr algn="l" fontAlgn="b"/>
                      <a:r>
                        <a:rPr lang="en-US" sz="1800" b="1" u="none" strike="noStrike" dirty="0" smtClean="0">
                          <a:effectLst/>
                        </a:rPr>
                        <a:t>1-Driver </a:t>
                      </a:r>
                      <a:r>
                        <a:rPr lang="en-US" sz="1800" b="1" u="none" strike="noStrike" dirty="0">
                          <a:effectLst/>
                        </a:rPr>
                        <a:t>assistance</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2017</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solidFill>
                            <a:srgbClr val="00B050"/>
                          </a:solidFill>
                          <a:effectLst/>
                        </a:rPr>
                        <a:t>low</a:t>
                      </a:r>
                      <a:endParaRPr lang="en-US" sz="1800" b="1" i="0" u="none" strike="noStrike" dirty="0">
                        <a:solidFill>
                          <a:srgbClr val="00B050"/>
                        </a:solidFill>
                        <a:effectLst/>
                        <a:latin typeface="Calibri"/>
                      </a:endParaRPr>
                    </a:p>
                  </a:txBody>
                  <a:tcPr marL="5443" marR="5443" marT="5443" marB="0" anchor="b"/>
                </a:tc>
                <a:tc>
                  <a:txBody>
                    <a:bodyPr/>
                    <a:lstStyle/>
                    <a:p>
                      <a:pPr algn="ctr" fontAlgn="b"/>
                      <a:r>
                        <a:rPr lang="en-US" sz="1800" b="1" u="none" strike="noStrike" dirty="0">
                          <a:solidFill>
                            <a:srgbClr val="00B050"/>
                          </a:solidFill>
                          <a:effectLst/>
                        </a:rPr>
                        <a:t>low</a:t>
                      </a:r>
                      <a:endParaRPr lang="en-US" sz="1800" b="1" i="0" u="none" strike="noStrike" dirty="0">
                        <a:solidFill>
                          <a:srgbClr val="00B05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r>
              <a:tr h="298595">
                <a:tc>
                  <a:txBody>
                    <a:bodyPr/>
                    <a:lstStyle/>
                    <a:p>
                      <a:pPr algn="l" fontAlgn="b"/>
                      <a:r>
                        <a:rPr lang="en-US" sz="1800" b="1" u="none" strike="noStrike" dirty="0" smtClean="0">
                          <a:effectLst/>
                        </a:rPr>
                        <a:t>2-Occasional </a:t>
                      </a:r>
                      <a:r>
                        <a:rPr lang="en-US" sz="1800" b="1" u="none" strike="noStrike" dirty="0">
                          <a:effectLst/>
                        </a:rPr>
                        <a:t>AV</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2022</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00B050"/>
                          </a:solidFill>
                          <a:effectLst/>
                        </a:rPr>
                        <a:t>low</a:t>
                      </a:r>
                      <a:endParaRPr lang="en-US" sz="1800" b="1" i="0" u="none" strike="noStrike" dirty="0">
                        <a:solidFill>
                          <a:srgbClr val="00B05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00B050"/>
                          </a:solidFill>
                          <a:effectLst/>
                        </a:rPr>
                        <a:t>low</a:t>
                      </a:r>
                      <a:endParaRPr lang="en-US" sz="1800" b="1" i="0" u="none" strike="noStrike" dirty="0">
                        <a:solidFill>
                          <a:srgbClr val="00B050"/>
                        </a:solidFill>
                        <a:effectLst/>
                        <a:latin typeface="Calibri"/>
                      </a:endParaRPr>
                    </a:p>
                  </a:txBody>
                  <a:tcPr marL="5443" marR="5443" marT="5443" marB="0" anchor="b"/>
                </a:tc>
                <a:tc>
                  <a:txBody>
                    <a:bodyPr/>
                    <a:lstStyle/>
                    <a:p>
                      <a:pPr algn="ctr" fontAlgn="b"/>
                      <a:r>
                        <a:rPr lang="en-US" sz="1800" b="1" u="none" strike="noStrike" dirty="0" smtClean="0">
                          <a:solidFill>
                            <a:srgbClr val="00B050"/>
                          </a:solidFill>
                          <a:effectLst/>
                        </a:rPr>
                        <a:t>Low</a:t>
                      </a:r>
                      <a:endParaRPr lang="en-US" sz="1800" b="1" i="0" u="none" strike="noStrike" dirty="0">
                        <a:solidFill>
                          <a:srgbClr val="00B050"/>
                        </a:solidFill>
                        <a:effectLst/>
                        <a:latin typeface="Calibri"/>
                      </a:endParaRPr>
                    </a:p>
                  </a:txBody>
                  <a:tcPr marL="5443" marR="5443" marT="5443" marB="0" anchor="b"/>
                </a:tc>
              </a:tr>
              <a:tr h="304801">
                <a:tc>
                  <a:txBody>
                    <a:bodyPr/>
                    <a:lstStyle/>
                    <a:p>
                      <a:pPr algn="l" fontAlgn="b"/>
                      <a:r>
                        <a:rPr lang="en-US" sz="1800" b="1" u="none" strike="noStrike" dirty="0" smtClean="0">
                          <a:effectLst/>
                        </a:rPr>
                        <a:t>3-Limited </a:t>
                      </a:r>
                      <a:r>
                        <a:rPr lang="en-US" sz="1800" b="1" u="none" strike="noStrike" dirty="0">
                          <a:effectLst/>
                        </a:rPr>
                        <a:t>AV</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2025</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r>
              <a:tr h="311007">
                <a:tc>
                  <a:txBody>
                    <a:bodyPr/>
                    <a:lstStyle/>
                    <a:p>
                      <a:pPr algn="l" fontAlgn="b"/>
                      <a:r>
                        <a:rPr lang="en-US" sz="1800" b="1" u="none" strike="noStrike" dirty="0" smtClean="0">
                          <a:effectLst/>
                        </a:rPr>
                        <a:t>4-Full </a:t>
                      </a:r>
                      <a:r>
                        <a:rPr lang="en-US" sz="1800" b="1" u="none" strike="noStrike" dirty="0">
                          <a:effectLst/>
                        </a:rPr>
                        <a:t>AV</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2030</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r>
              <a:tr h="304796">
                <a:tc>
                  <a:txBody>
                    <a:bodyPr/>
                    <a:lstStyle/>
                    <a:p>
                      <a:pPr algn="l" fontAlgn="b"/>
                      <a:r>
                        <a:rPr lang="en-US" sz="1800" b="1" u="none" strike="noStrike" dirty="0" smtClean="0">
                          <a:effectLst/>
                        </a:rPr>
                        <a:t>5-All </a:t>
                      </a:r>
                      <a:r>
                        <a:rPr lang="en-US" sz="1800" b="1" u="none" strike="noStrike" dirty="0">
                          <a:effectLst/>
                        </a:rPr>
                        <a:t>Conditions</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effectLst/>
                        </a:rPr>
                        <a:t>2040</a:t>
                      </a:r>
                      <a:endParaRPr lang="en-US" sz="1800" b="1" i="0" u="none" strike="noStrike" dirty="0">
                        <a:solidFill>
                          <a:srgbClr val="000000"/>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c>
                  <a:txBody>
                    <a:bodyPr/>
                    <a:lstStyle/>
                    <a:p>
                      <a:pPr algn="ctr" fontAlgn="b"/>
                      <a:r>
                        <a:rPr lang="en-US" sz="1800" b="1" u="none" strike="noStrike" dirty="0" smtClean="0">
                          <a:solidFill>
                            <a:schemeClr val="tx2">
                              <a:lumMod val="60000"/>
                              <a:lumOff val="40000"/>
                            </a:schemeClr>
                          </a:solidFill>
                          <a:effectLst/>
                        </a:rPr>
                        <a:t>med</a:t>
                      </a:r>
                      <a:endParaRPr lang="en-US" sz="1800" b="1" i="0" u="none" strike="noStrike" dirty="0">
                        <a:solidFill>
                          <a:schemeClr val="tx2">
                            <a:lumMod val="60000"/>
                            <a:lumOff val="40000"/>
                          </a:schemeClr>
                        </a:solidFill>
                        <a:effectLst/>
                        <a:latin typeface="Calibri"/>
                      </a:endParaRPr>
                    </a:p>
                  </a:txBody>
                  <a:tcPr marL="5443" marR="5443" marT="5443" marB="0" anchor="b"/>
                </a:tc>
                <a:tc>
                  <a:txBody>
                    <a:bodyPr/>
                    <a:lstStyle/>
                    <a:p>
                      <a:pPr algn="ctr" fontAlgn="b"/>
                      <a:r>
                        <a:rPr lang="en-US" sz="1800" b="1" u="none" strike="noStrike" dirty="0">
                          <a:solidFill>
                            <a:srgbClr val="FF0000"/>
                          </a:solidFill>
                          <a:effectLst/>
                        </a:rPr>
                        <a:t>high</a:t>
                      </a:r>
                      <a:endParaRPr lang="en-US" sz="1800" b="1" i="0" u="none" strike="noStrike" dirty="0">
                        <a:solidFill>
                          <a:srgbClr val="FF0000"/>
                        </a:solidFill>
                        <a:effectLst/>
                        <a:latin typeface="Calibri"/>
                      </a:endParaRPr>
                    </a:p>
                  </a:txBody>
                  <a:tcPr marL="5443" marR="5443" marT="5443" marB="0" anchor="b"/>
                </a:tc>
              </a:tr>
            </a:tbl>
          </a:graphicData>
        </a:graphic>
      </p:graphicFrame>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8</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52400"/>
            <a:ext cx="1905000" cy="609600"/>
          </a:xfrm>
          <a:prstGeom prst="rect">
            <a:avLst/>
          </a:prstGeom>
          <a:noFill/>
          <a:ln>
            <a:noFill/>
          </a:ln>
        </p:spPr>
      </p:pic>
    </p:spTree>
    <p:extLst>
      <p:ext uri="{BB962C8B-B14F-4D97-AF65-F5344CB8AC3E}">
        <p14:creationId xmlns:p14="http://schemas.microsoft.com/office/powerpoint/2010/main" val="2521848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Considerations</a:t>
            </a:r>
            <a:endParaRPr lang="en-US" dirty="0"/>
          </a:p>
        </p:txBody>
      </p:sp>
      <p:sp>
        <p:nvSpPr>
          <p:cNvPr id="3" name="Content Placeholder 2"/>
          <p:cNvSpPr>
            <a:spLocks noGrp="1"/>
          </p:cNvSpPr>
          <p:nvPr>
            <p:ph idx="1"/>
          </p:nvPr>
        </p:nvSpPr>
        <p:spPr>
          <a:xfrm>
            <a:off x="457200" y="1371600"/>
            <a:ext cx="8183880" cy="4187952"/>
          </a:xfrm>
        </p:spPr>
        <p:txBody>
          <a:bodyPr/>
          <a:lstStyle/>
          <a:p>
            <a:r>
              <a:rPr lang="en-US" dirty="0" smtClean="0"/>
              <a:t>The mix of AV and human drivers</a:t>
            </a:r>
          </a:p>
          <a:p>
            <a:pPr lvl="1"/>
            <a:r>
              <a:rPr lang="en-US" dirty="0" smtClean="0"/>
              <a:t>How far back should an AV vehicle travel from a vehicle in front?</a:t>
            </a:r>
          </a:p>
          <a:p>
            <a:pPr lvl="1"/>
            <a:r>
              <a:rPr lang="en-US" dirty="0" smtClean="0"/>
              <a:t>What is the maximum deceleration that should be allowed for an AV vehicle?</a:t>
            </a:r>
          </a:p>
          <a:p>
            <a:pPr lvl="1"/>
            <a:r>
              <a:rPr lang="en-US" dirty="0" smtClean="0"/>
              <a:t>How does an AV vehicle respond to </a:t>
            </a:r>
            <a:r>
              <a:rPr lang="en-US" dirty="0"/>
              <a:t>e</a:t>
            </a:r>
            <a:r>
              <a:rPr lang="en-US" dirty="0" smtClean="0"/>
              <a:t>rratic human behavior?</a:t>
            </a:r>
          </a:p>
          <a:p>
            <a:r>
              <a:rPr lang="en-US" dirty="0" smtClean="0"/>
              <a:t>Roadside to vehicle communications will become more electronic than visual.</a:t>
            </a:r>
          </a:p>
          <a:p>
            <a:pPr lvl="1"/>
            <a:endParaRPr lang="en-US" dirty="0"/>
          </a:p>
        </p:txBody>
      </p:sp>
      <p:sp>
        <p:nvSpPr>
          <p:cNvPr id="4" name="Date Placeholder 3"/>
          <p:cNvSpPr>
            <a:spLocks noGrp="1"/>
          </p:cNvSpPr>
          <p:nvPr>
            <p:ph type="dt" sz="half" idx="10"/>
          </p:nvPr>
        </p:nvSpPr>
        <p:spPr/>
        <p:txBody>
          <a:bodyPr/>
          <a:lstStyle/>
          <a:p>
            <a:fld id="{01C7B0F0-240B-4742-B825-F8E310135BAA}" type="datetime1">
              <a:rPr lang="en-US" smtClean="0"/>
              <a:t>1/24/2018</a:t>
            </a:fld>
            <a:endParaRPr lang="en-US" dirty="0"/>
          </a:p>
        </p:txBody>
      </p:sp>
      <p:sp>
        <p:nvSpPr>
          <p:cNvPr id="5" name="Slide Number Placeholder 4"/>
          <p:cNvSpPr>
            <a:spLocks noGrp="1"/>
          </p:cNvSpPr>
          <p:nvPr>
            <p:ph type="sldNum" sz="quarter" idx="12"/>
          </p:nvPr>
        </p:nvSpPr>
        <p:spPr/>
        <p:txBody>
          <a:bodyPr/>
          <a:lstStyle/>
          <a:p>
            <a:fld id="{D4D39309-AD51-48A4-8D0A-5CA44FDEA450}" type="slidenum">
              <a:rPr lang="en-US" smtClean="0"/>
              <a:t>9</a:t>
            </a:fld>
            <a:endParaRPr lang="en-US" dirty="0"/>
          </a:p>
        </p:txBody>
      </p:sp>
      <p:pic>
        <p:nvPicPr>
          <p:cNvPr id="6" name="Picture 5" descr="http://www.teamfl.org/publishImages/~master~master~~master3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52400"/>
            <a:ext cx="1905000" cy="609600"/>
          </a:xfrm>
          <a:prstGeom prst="rect">
            <a:avLst/>
          </a:prstGeom>
          <a:noFill/>
          <a:ln>
            <a:noFill/>
          </a:ln>
        </p:spPr>
      </p:pic>
    </p:spTree>
    <p:extLst>
      <p:ext uri="{BB962C8B-B14F-4D97-AF65-F5344CB8AC3E}">
        <p14:creationId xmlns:p14="http://schemas.microsoft.com/office/powerpoint/2010/main" val="3530149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7343</TotalTime>
  <Words>1212</Words>
  <Application>Microsoft Office PowerPoint</Application>
  <PresentationFormat>On-screen Show (4:3)</PresentationFormat>
  <Paragraphs>185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Autonomous Vehicular Travel in the US and its Effects</vt:lpstr>
      <vt:lpstr>AV and its Effects</vt:lpstr>
      <vt:lpstr>NHTSA Levels of AV</vt:lpstr>
      <vt:lpstr>Prime Drivers of AV</vt:lpstr>
      <vt:lpstr>Adoption Factors to Consider</vt:lpstr>
      <vt:lpstr>Assumptions About AV Effects</vt:lpstr>
      <vt:lpstr>Probable 30% Light Duty                  Fleet Adoption</vt:lpstr>
      <vt:lpstr>Effects of AV</vt:lpstr>
      <vt:lpstr>Other Considerations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Autonomous Vehicular Travel and its Effects</dc:title>
  <dc:creator>Hal Worrall4</dc:creator>
  <cp:lastModifiedBy>Hal Worrall4</cp:lastModifiedBy>
  <cp:revision>25</cp:revision>
  <cp:lastPrinted>2018-01-11T16:55:01Z</cp:lastPrinted>
  <dcterms:created xsi:type="dcterms:W3CDTF">2018-01-01T18:04:15Z</dcterms:created>
  <dcterms:modified xsi:type="dcterms:W3CDTF">2018-01-24T19:03:57Z</dcterms:modified>
</cp:coreProperties>
</file>