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7" r:id="rId3"/>
    <p:sldId id="260" r:id="rId4"/>
    <p:sldId id="277" r:id="rId5"/>
    <p:sldId id="262" r:id="rId6"/>
    <p:sldId id="264" r:id="rId7"/>
    <p:sldId id="266" r:id="rId8"/>
    <p:sldId id="268" r:id="rId9"/>
    <p:sldId id="270" r:id="rId10"/>
    <p:sldId id="272" r:id="rId11"/>
    <p:sldId id="274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2A8B"/>
    <a:srgbClr val="F7A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1" autoAdjust="0"/>
    <p:restoredTop sz="86455" autoAdjust="0"/>
  </p:normalViewPr>
  <p:slideViewPr>
    <p:cSldViewPr snapToGrid="0" showGuides="1">
      <p:cViewPr>
        <p:scale>
          <a:sx n="69" d="100"/>
          <a:sy n="69" d="100"/>
        </p:scale>
        <p:origin x="0" y="50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5" y="1111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55194-835C-4838-8B3E-5DD17AAF080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3D863-6EEE-479B-AF67-7B7E859E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5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 smtClean="0"/>
              <a:t>Not recognized Menlo Park (computer screen with mouse) different</a:t>
            </a:r>
            <a:r>
              <a:rPr lang="en-US" baseline="0" dirty="0" smtClean="0"/>
              <a:t> interaction with the computer</a:t>
            </a:r>
            <a:r>
              <a:rPr lang="en-US" dirty="0" smtClean="0"/>
              <a:t>, </a:t>
            </a:r>
            <a:r>
              <a:rPr lang="en-US" dirty="0" err="1" smtClean="0"/>
              <a:t>Zerox</a:t>
            </a:r>
            <a:r>
              <a:rPr lang="en-US" dirty="0" smtClean="0"/>
              <a:t> (We are in the copying business), Jobs (founded Apple)</a:t>
            </a:r>
          </a:p>
          <a:p>
            <a:pPr marL="228600" indent="-228600">
              <a:buAutoNum type="arabicParenR"/>
            </a:pPr>
            <a:endParaRPr lang="en-US" dirty="0" smtClean="0"/>
          </a:p>
          <a:p>
            <a:r>
              <a:rPr lang="en-US" dirty="0" smtClean="0"/>
              <a:t>2) Toll</a:t>
            </a:r>
            <a:r>
              <a:rPr lang="en-US" baseline="0" dirty="0" smtClean="0"/>
              <a:t> revenue stream is most critical to make bond payments, maintain the highway, expand the network etc., can not put the revenue at risk</a:t>
            </a:r>
          </a:p>
          <a:p>
            <a:endParaRPr lang="en-US" baseline="0" dirty="0" smtClean="0"/>
          </a:p>
          <a:p>
            <a:r>
              <a:rPr lang="en-US" baseline="0" dirty="0" smtClean="0"/>
              <a:t>3) Just doesn’t seem right, more on this later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4) What do we do with existing toll booths, coin machines, toll collectors?</a:t>
            </a:r>
          </a:p>
          <a:p>
            <a:endParaRPr lang="en-US" baseline="0" dirty="0" smtClean="0"/>
          </a:p>
          <a:p>
            <a:r>
              <a:rPr lang="en-US" baseline="0" dirty="0" smtClean="0"/>
              <a:t>5) The existing system has been working, what is the rush to change it?</a:t>
            </a:r>
          </a:p>
          <a:p>
            <a:endParaRPr lang="en-US" baseline="0" dirty="0" smtClean="0"/>
          </a:p>
          <a:p>
            <a:r>
              <a:rPr lang="en-US" baseline="0" dirty="0" smtClean="0"/>
              <a:t>6) We are all proud of our organizations and our accomplishments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7) Business is concerned with profitability and may resist innovation if they don’t have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8CE7D-0757-4F4C-8810-6798527B5A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0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Big</a:t>
            </a:r>
            <a:r>
              <a:rPr lang="en-US" baseline="0" dirty="0" smtClean="0"/>
              <a:t> risks on collection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Lots of technology that is not proven, very complicated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many more vehicles would we move through the tolling point?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Would customers accept ETC?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total replacement was required, great risk involved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8CE7D-0757-4F4C-8810-6798527B5A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69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8CE7D-0757-4F4C-8810-6798527B5A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75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 the issue</a:t>
            </a:r>
            <a:r>
              <a:rPr lang="en-US" baseline="0" dirty="0" smtClean="0"/>
              <a:t> of intuitiveness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Dan </a:t>
            </a:r>
            <a:r>
              <a:rPr lang="en-US" baseline="0" dirty="0" err="1" smtClean="0"/>
              <a:t>Greenbaum</a:t>
            </a:r>
            <a:r>
              <a:rPr lang="en-US" baseline="0" dirty="0" smtClean="0"/>
              <a:t> surveys on NYSTA for 50 years and identified the deep skew in toll usage</a:t>
            </a:r>
          </a:p>
          <a:p>
            <a:endParaRPr lang="en-US" baseline="0" dirty="0" smtClean="0"/>
          </a:p>
          <a:p>
            <a:r>
              <a:rPr lang="en-US" baseline="0" dirty="0" smtClean="0"/>
              <a:t>Saw his presentation at IBTTA in early 1990s, I just didn’t believe it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Those who convert to AETC frequently don’t accept this data and find that most of the back office cost is spent in chasing the smallest amount of money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8CE7D-0757-4F4C-8810-6798527B5A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75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Lower toll cost, convenient, automatic billing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 familiar with ETC, establishing an account, keeping the account data current (credit card numbers, license plate numbers, addresses etc.)</a:t>
            </a:r>
          </a:p>
          <a:p>
            <a:endParaRPr lang="en-US" dirty="0" smtClean="0"/>
          </a:p>
          <a:p>
            <a:r>
              <a:rPr lang="en-US" dirty="0" smtClean="0"/>
              <a:t>Oklahoma experience setting up an account and getting a transponder</a:t>
            </a:r>
          </a:p>
          <a:p>
            <a:r>
              <a:rPr lang="en-US" dirty="0" smtClean="0"/>
              <a:t>	entered drivers</a:t>
            </a:r>
            <a:r>
              <a:rPr lang="en-US" baseline="0" dirty="0" smtClean="0"/>
              <a:t> license 4 times</a:t>
            </a:r>
          </a:p>
          <a:p>
            <a:r>
              <a:rPr lang="en-US" baseline="0" dirty="0" smtClean="0"/>
              <a:t>	had to find a place to pick up the transponder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There are those that have never experienced a toll road and are very dissatisfied with the extent of penalties, the complexity and inconvenience of dealing with violations and the size of penalties.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8CE7D-0757-4F4C-8810-6798527B5A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71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8CE7D-0757-4F4C-8810-6798527B5A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7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70FD02-3D99-462C-8715-A75D48957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428999"/>
            <a:ext cx="9582150" cy="1433513"/>
          </a:xfrm>
        </p:spPr>
        <p:txBody>
          <a:bodyPr anchor="b">
            <a:normAutofit/>
          </a:bodyPr>
          <a:lstStyle>
            <a:lvl1pPr algn="l">
              <a:defRPr sz="5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B40C8A-5136-4FCC-825A-3F2E7BBBB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954588"/>
            <a:ext cx="958215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E24DCDBF-4D63-47B7-872F-A3BA78E0D212}"/>
              </a:ext>
            </a:extLst>
          </p:cNvPr>
          <p:cNvCxnSpPr>
            <a:cxnSpLocks/>
          </p:cNvCxnSpPr>
          <p:nvPr userDrawn="1"/>
        </p:nvCxnSpPr>
        <p:spPr>
          <a:xfrm>
            <a:off x="1085850" y="4915168"/>
            <a:ext cx="9582150" cy="0"/>
          </a:xfrm>
          <a:prstGeom prst="line">
            <a:avLst/>
          </a:prstGeom>
          <a:ln w="19050">
            <a:solidFill>
              <a:srgbClr val="742A8B"/>
            </a:solidFill>
          </a:ln>
          <a:effectLst>
            <a:outerShdw blurRad="762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8637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6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70FD02-3D99-462C-8715-A75D48957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5850" y="1122363"/>
            <a:ext cx="9582150" cy="2387600"/>
          </a:xfrm>
        </p:spPr>
        <p:txBody>
          <a:bodyPr anchor="b">
            <a:normAutofit/>
          </a:bodyPr>
          <a:lstStyle>
            <a:lvl1pPr algn="l">
              <a:defRPr sz="5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B40C8A-5136-4FCC-825A-3F2E7BBBB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5850" y="3602038"/>
            <a:ext cx="958215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6342397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7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70FD02-3D99-462C-8715-A75D489579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5850" y="1122363"/>
            <a:ext cx="9582150" cy="2387600"/>
          </a:xfrm>
        </p:spPr>
        <p:txBody>
          <a:bodyPr anchor="b">
            <a:normAutofit/>
          </a:bodyPr>
          <a:lstStyle>
            <a:lvl1pPr algn="l">
              <a:defRPr sz="5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BB40C8A-5136-4FCC-825A-3F2E7BBBB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5850" y="3602038"/>
            <a:ext cx="958215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69619E00-96A4-4173-A254-0852AFD30194}"/>
              </a:ext>
            </a:extLst>
          </p:cNvPr>
          <p:cNvCxnSpPr>
            <a:cxnSpLocks/>
          </p:cNvCxnSpPr>
          <p:nvPr userDrawn="1"/>
        </p:nvCxnSpPr>
        <p:spPr>
          <a:xfrm>
            <a:off x="1085850" y="3553093"/>
            <a:ext cx="9582150" cy="0"/>
          </a:xfrm>
          <a:prstGeom prst="line">
            <a:avLst/>
          </a:prstGeom>
          <a:ln w="19050">
            <a:solidFill>
              <a:srgbClr val="742A8B"/>
            </a:solidFill>
          </a:ln>
          <a:effectLst>
            <a:outerShdw blurRad="76200" dist="254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32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4E9B45-FCDC-4ACB-94C5-803F5B751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365125"/>
            <a:ext cx="10914033" cy="9202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80C0E0C-9F6A-48BD-A749-7180193A1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375" y="1466491"/>
            <a:ext cx="10914033" cy="47104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2">
            <a:extLst>
              <a:ext uri="{FF2B5EF4-FFF2-40B4-BE49-F238E27FC236}">
                <a16:creationId xmlns="" xmlns:a16="http://schemas.microsoft.com/office/drawing/2014/main" id="{E8EA0952-F84D-490A-9A51-E2F1D0F8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4208" y="6364976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="" xmlns:a16="http://schemas.microsoft.com/office/drawing/2014/main" id="{19D9D3E2-A4E8-4DD4-B473-011C880A7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6208" y="63649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07D8070A-BCB4-4A4B-BF3A-E1D8495FE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6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092691-E9EB-4346-876C-08602AEC1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0A79A94-32CC-4966-96D8-DE07073C1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4180" y="1476375"/>
            <a:ext cx="5410920" cy="4700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A8719E5-0D20-48C1-B734-C0FBE3DA6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8488" y="1476375"/>
            <a:ext cx="5410920" cy="4700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8B825CC2-97EA-4B36-8C64-1C237E43C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4208" y="6364976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="" xmlns:a16="http://schemas.microsoft.com/office/drawing/2014/main" id="{ACCD7CA6-F41E-46C6-882F-F3115C938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6208" y="63649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07D8070A-BCB4-4A4B-BF3A-E1D8495FE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1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BAF2B6-6C95-4258-83F5-3D11FF19F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="" xmlns:a16="http://schemas.microsoft.com/office/drawing/2014/main" id="{A23C1056-DE8D-464A-BB22-3CAA0F1DF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4208" y="6364976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="" xmlns:a16="http://schemas.microsoft.com/office/drawing/2014/main" id="{73332AAF-F5CC-41B9-AC6A-299171FA1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6208" y="63649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07D8070A-BCB4-4A4B-BF3A-E1D8495FE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2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33296E2-5FAF-4EB9-ADC5-D27A32846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4208" y="6364976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49660A5-DEE2-48BA-A807-53940030B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6208" y="63649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07D8070A-BCB4-4A4B-BF3A-E1D8495FE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9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33296E2-5FAF-4EB9-ADC5-D27A32846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94208" y="6364976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49660A5-DEE2-48BA-A807-53940030B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6208" y="63649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07D8070A-BCB4-4A4B-BF3A-E1D8495FEB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FD18ABFE-093D-4E23-969C-5CA2EAA2A3BE}"/>
              </a:ext>
            </a:extLst>
          </p:cNvPr>
          <p:cNvSpPr/>
          <p:nvPr userDrawn="1"/>
        </p:nvSpPr>
        <p:spPr>
          <a:xfrm>
            <a:off x="0" y="0"/>
            <a:ext cx="14573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5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D144B35-784D-4C48-B75D-DDDA1759C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180" y="365125"/>
            <a:ext cx="10575986" cy="920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647A9F2-0BFA-47A4-99D4-00CB46E8D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180" y="1466491"/>
            <a:ext cx="10575986" cy="4710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="" xmlns:a16="http://schemas.microsoft.com/office/drawing/2014/main" id="{5F9D79CD-9AC7-4523-833F-0DF291F35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94208" y="6364976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="" xmlns:a16="http://schemas.microsoft.com/office/drawing/2014/main" id="{BACC9FC7-B02C-4C1B-85AC-6BA8EB3A8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6208" y="63649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fld id="{07D8070A-BCB4-4A4B-BF3A-E1D8495FEB5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146F1EA-1C36-4F62-8B9F-1777C6DC9EA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991642" y="2986462"/>
            <a:ext cx="6863180" cy="87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606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6" r:id="rId3"/>
    <p:sldLayoutId id="2147483650" r:id="rId4"/>
    <p:sldLayoutId id="2147483652" r:id="rId5"/>
    <p:sldLayoutId id="2147483654" r:id="rId6"/>
    <p:sldLayoutId id="2147483655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>
            <a:lumMod val="75000"/>
          </a:schemeClr>
        </a:buClr>
        <a:buSzPct val="80000"/>
        <a:buFont typeface="Arial" panose="020B0604020202020204" pitchFamily="34" charset="0"/>
        <a:buChar char="‒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8001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8585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638A95-844B-486D-A971-1BCA92661F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Recognizing and Adapting to Innovative Technologies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FDAB3E5-05AA-4792-A4C1-5206B9F78E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What’s after ETC?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3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Customer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u="sng" dirty="0"/>
              <a:t>F</a:t>
            </a:r>
            <a:r>
              <a:rPr lang="en-US" u="sng" dirty="0" smtClean="0"/>
              <a:t>requent</a:t>
            </a:r>
            <a:r>
              <a:rPr lang="en-US" dirty="0" smtClean="0"/>
              <a:t> ETC customer “</a:t>
            </a:r>
            <a:r>
              <a:rPr lang="en-US" u="sng" dirty="0" smtClean="0"/>
              <a:t>happy camper</a:t>
            </a:r>
            <a:r>
              <a:rPr lang="en-US" dirty="0" smtClean="0"/>
              <a:t>”</a:t>
            </a:r>
          </a:p>
          <a:p>
            <a:r>
              <a:rPr lang="en-US" u="sng" dirty="0" smtClean="0"/>
              <a:t>Occasional</a:t>
            </a:r>
            <a:r>
              <a:rPr lang="en-US" dirty="0" smtClean="0"/>
              <a:t> ETC customer “</a:t>
            </a:r>
            <a:r>
              <a:rPr lang="en-US" u="sng" dirty="0" smtClean="0"/>
              <a:t>more</a:t>
            </a:r>
            <a:r>
              <a:rPr lang="en-US" u="sng" baseline="0" dirty="0" smtClean="0"/>
              <a:t> convenient processes</a:t>
            </a:r>
            <a:r>
              <a:rPr lang="en-US" baseline="0" dirty="0" smtClean="0"/>
              <a:t>”</a:t>
            </a:r>
            <a:endParaRPr lang="en-US" dirty="0" smtClean="0"/>
          </a:p>
          <a:p>
            <a:r>
              <a:rPr lang="en-US" dirty="0" smtClean="0"/>
              <a:t>Pay by plate customers</a:t>
            </a:r>
          </a:p>
          <a:p>
            <a:pPr lvl="1"/>
            <a:r>
              <a:rPr lang="en-US" dirty="0" smtClean="0"/>
              <a:t>Transaction fee, plate read errors</a:t>
            </a:r>
          </a:p>
          <a:p>
            <a:r>
              <a:rPr lang="en-US" dirty="0" smtClean="0"/>
              <a:t>Non ETC customers</a:t>
            </a:r>
          </a:p>
          <a:p>
            <a:pPr lvl="1"/>
            <a:r>
              <a:rPr lang="en-US" dirty="0" smtClean="0"/>
              <a:t>Violations, huge penalties</a:t>
            </a:r>
          </a:p>
          <a:p>
            <a:r>
              <a:rPr lang="en-US" dirty="0" smtClean="0"/>
              <a:t>A new set of tools are needed for the Occasional user </a:t>
            </a:r>
          </a:p>
        </p:txBody>
      </p:sp>
    </p:spTree>
    <p:extLst>
      <p:ext uri="{BB962C8B-B14F-4D97-AF65-F5344CB8AC3E}">
        <p14:creationId xmlns:p14="http://schemas.microsoft.com/office/powerpoint/2010/main" val="59386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Smart phone systems</a:t>
            </a:r>
          </a:p>
          <a:p>
            <a:pPr lvl="1"/>
            <a:r>
              <a:rPr lang="en-US" dirty="0" smtClean="0"/>
              <a:t>Customer communications by text/email</a:t>
            </a:r>
          </a:p>
          <a:p>
            <a:pPr lvl="1"/>
            <a:r>
              <a:rPr lang="en-US" dirty="0" smtClean="0"/>
              <a:t>More appropriate for occasional users</a:t>
            </a:r>
          </a:p>
          <a:p>
            <a:pPr lvl="1"/>
            <a:r>
              <a:rPr lang="en-US" dirty="0" smtClean="0"/>
              <a:t>Reduces agency back office costs</a:t>
            </a:r>
          </a:p>
          <a:p>
            <a:pPr lvl="1"/>
            <a:r>
              <a:rPr lang="en-US" dirty="0" smtClean="0"/>
              <a:t>Removes the pain points of ETC overall</a:t>
            </a:r>
          </a:p>
          <a:p>
            <a:r>
              <a:rPr lang="en-US" dirty="0" smtClean="0"/>
              <a:t>Outsourcing occasional ETC customers to the private sector</a:t>
            </a:r>
          </a:p>
          <a:p>
            <a:r>
              <a:rPr lang="en-US" dirty="0" smtClean="0"/>
              <a:t>Outsourcing violations processing </a:t>
            </a:r>
          </a:p>
          <a:p>
            <a:r>
              <a:rPr lang="en-US" dirty="0" smtClean="0"/>
              <a:t>Outsourcing back-office operations entirely</a:t>
            </a:r>
          </a:p>
        </p:txBody>
      </p:sp>
    </p:spTree>
    <p:extLst>
      <p:ext uri="{BB962C8B-B14F-4D97-AF65-F5344CB8AC3E}">
        <p14:creationId xmlns:p14="http://schemas.microsoft.com/office/powerpoint/2010/main" val="305288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Recognizing and adapting to innovative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with the problem</a:t>
            </a:r>
          </a:p>
          <a:p>
            <a:r>
              <a:rPr lang="en-US" dirty="0"/>
              <a:t>C</a:t>
            </a:r>
            <a:r>
              <a:rPr lang="en-US" dirty="0" smtClean="0"/>
              <a:t>onsider tested and proven technologies</a:t>
            </a:r>
          </a:p>
          <a:p>
            <a:r>
              <a:rPr lang="en-US" dirty="0" smtClean="0"/>
              <a:t>Recognize and document inefficiencies </a:t>
            </a:r>
            <a:r>
              <a:rPr lang="en-US" smtClean="0"/>
              <a:t>and needed </a:t>
            </a:r>
            <a:r>
              <a:rPr lang="en-US" dirty="0" smtClean="0"/>
              <a:t>customer </a:t>
            </a:r>
            <a:r>
              <a:rPr lang="en-US" smtClean="0"/>
              <a:t>relationship improvements</a:t>
            </a:r>
            <a:endParaRPr lang="en-US" dirty="0" smtClean="0"/>
          </a:p>
          <a:p>
            <a:r>
              <a:rPr lang="en-US" baseline="0" dirty="0" smtClean="0"/>
              <a:t>Not all customers are the same and one process (ETC) does not satisfy the universe of customers</a:t>
            </a:r>
          </a:p>
          <a:p>
            <a:r>
              <a:rPr lang="en-US" baseline="0" dirty="0" smtClean="0"/>
              <a:t>ETC has been great but it can be improved and complemented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28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64AF427F-DE8C-42D6-8816-529DDA40E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or Invention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3E2BB5B5-0D4D-486E-B9E2-E4949657B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Invention</a:t>
            </a:r>
          </a:p>
          <a:p>
            <a:pPr lvl="1"/>
            <a:r>
              <a:rPr lang="en-US" dirty="0"/>
              <a:t>Creating something not previously in existence</a:t>
            </a:r>
          </a:p>
          <a:p>
            <a:pPr lvl="0"/>
            <a:r>
              <a:rPr lang="en-US" dirty="0"/>
              <a:t>Innovation</a:t>
            </a:r>
          </a:p>
          <a:p>
            <a:pPr lvl="1"/>
            <a:r>
              <a:rPr lang="en-US" dirty="0"/>
              <a:t>Change in an existing product/process</a:t>
            </a:r>
          </a:p>
          <a:p>
            <a:r>
              <a:rPr lang="en-US" dirty="0"/>
              <a:t>The following discussion is appropriate to </a:t>
            </a:r>
            <a:r>
              <a:rPr lang="en-US" dirty="0" smtClean="0"/>
              <a:t>either</a:t>
            </a:r>
          </a:p>
        </p:txBody>
      </p:sp>
    </p:spTree>
    <p:extLst>
      <p:ext uri="{BB962C8B-B14F-4D97-AF65-F5344CB8AC3E}">
        <p14:creationId xmlns:p14="http://schemas.microsoft.com/office/powerpoint/2010/main" val="41097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</a:t>
            </a:r>
            <a:r>
              <a:rPr lang="en-US" baseline="0" dirty="0" smtClean="0"/>
              <a:t>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Sometimes it is not recognized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Risks are too great!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</a:t>
            </a:r>
            <a:r>
              <a:rPr lang="en-US" dirty="0" smtClean="0"/>
              <a:t>ot intuitive, doesn’t seem possible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0" dirty="0" smtClean="0"/>
              <a:t>Concern about existing investment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it </a:t>
            </a:r>
            <a:r>
              <a:rPr lang="en-US" dirty="0" err="1" smtClean="0"/>
              <a:t>ain’t</a:t>
            </a:r>
            <a:r>
              <a:rPr lang="en-US" dirty="0" smtClean="0"/>
              <a:t> broken don’t fix it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0" dirty="0" smtClean="0"/>
              <a:t>Not invented here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Businesses may resist, existing profitability</a:t>
            </a:r>
          </a:p>
        </p:txBody>
      </p:sp>
    </p:spTree>
    <p:extLst>
      <p:ext uri="{BB962C8B-B14F-4D97-AF65-F5344CB8AC3E}">
        <p14:creationId xmlns:p14="http://schemas.microsoft.com/office/powerpoint/2010/main" val="249731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IBM once said</a:t>
            </a:r>
            <a:r>
              <a:rPr lang="en-US" baseline="0" dirty="0" smtClean="0"/>
              <a:t> “we only expect to sell a few hundred desktop computers”</a:t>
            </a:r>
          </a:p>
          <a:p>
            <a:r>
              <a:rPr lang="en-US" baseline="0" dirty="0" smtClean="0"/>
              <a:t>US Forestry service about the chainsaw “a cumbersome device unlikely to catch on”</a:t>
            </a:r>
          </a:p>
          <a:p>
            <a:r>
              <a:rPr lang="en-US" baseline="0" dirty="0" smtClean="0"/>
              <a:t>Western Union about the telephone “too many shortcomings to be considered ….. as a means of communication</a:t>
            </a:r>
          </a:p>
          <a:p>
            <a:r>
              <a:rPr lang="en-US" baseline="0" dirty="0" smtClean="0"/>
              <a:t>Einstein in 1932 “there is not the slightest indication that nuclear energy will ever be obtainable…. atoms would have to be shattered at will”</a:t>
            </a:r>
          </a:p>
          <a:p>
            <a:r>
              <a:rPr lang="en-US" baseline="0" dirty="0" smtClean="0"/>
              <a:t>Innovation can be difficult to recognize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03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introduction to the innovation of 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first exposure to ETC, 1991 Texas and Oklahoma, answer not at this time. </a:t>
            </a:r>
            <a:endParaRPr lang="en-US" sz="3200" dirty="0" smtClean="0">
              <a:effectLst/>
            </a:endParaRPr>
          </a:p>
          <a:p>
            <a:r>
              <a:rPr lang="en-US" dirty="0" smtClean="0"/>
              <a:t>What problem are we  addressing?</a:t>
            </a:r>
          </a:p>
          <a:p>
            <a:r>
              <a:rPr lang="en-US" dirty="0" smtClean="0"/>
              <a:t>Does the technology </a:t>
            </a:r>
            <a:r>
              <a:rPr lang="en-US" u="sng" dirty="0" smtClean="0"/>
              <a:t>significantly</a:t>
            </a:r>
            <a:r>
              <a:rPr lang="en-US" dirty="0" smtClean="0"/>
              <a:t> improve </a:t>
            </a:r>
            <a:r>
              <a:rPr lang="en-US" u="sng" dirty="0" smtClean="0"/>
              <a:t>efficiency</a:t>
            </a:r>
            <a:r>
              <a:rPr lang="en-US" dirty="0" smtClean="0"/>
              <a:t> or </a:t>
            </a:r>
            <a:r>
              <a:rPr lang="en-US" u="sng" dirty="0" smtClean="0"/>
              <a:t>service level</a:t>
            </a:r>
            <a:r>
              <a:rPr lang="en-US" dirty="0" smtClean="0"/>
              <a:t> to make it worth the risk?</a:t>
            </a:r>
          </a:p>
          <a:p>
            <a:r>
              <a:rPr lang="en-US" dirty="0" smtClean="0"/>
              <a:t>Does it compliment existing technology and procedures or is a replacement strategy required?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year later I was in Orlando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30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review of ETC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Manual toll collection - gates/barriers ensured collection of tolls on every car</a:t>
            </a:r>
          </a:p>
          <a:p>
            <a:r>
              <a:rPr lang="en-US" dirty="0" smtClean="0"/>
              <a:t>ETC with gates – some throughput improvement but there were stop and go safety issues</a:t>
            </a:r>
          </a:p>
          <a:p>
            <a:r>
              <a:rPr lang="en-US" dirty="0" smtClean="0"/>
              <a:t>Dedicated lanes with gates – more throughput but we had traffic weaving issues</a:t>
            </a:r>
          </a:p>
          <a:p>
            <a:r>
              <a:rPr lang="en-US" dirty="0" smtClean="0"/>
              <a:t>Gate/barrier removal – huge throughput improvement but how could we be sure we got all the revenue</a:t>
            </a:r>
          </a:p>
          <a:p>
            <a:r>
              <a:rPr lang="en-US" dirty="0" smtClean="0"/>
              <a:t>All Electronic Toll Collection – back office costs grew</a:t>
            </a:r>
          </a:p>
          <a:p>
            <a:r>
              <a:rPr lang="en-US" dirty="0" smtClean="0"/>
              <a:t>What’s the next innovation?</a:t>
            </a:r>
          </a:p>
        </p:txBody>
      </p:sp>
    </p:spTree>
    <p:extLst>
      <p:ext uri="{BB962C8B-B14F-4D97-AF65-F5344CB8AC3E}">
        <p14:creationId xmlns:p14="http://schemas.microsoft.com/office/powerpoint/2010/main" val="253087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Euphoria of AETC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Many positive benefits to focus on and positive press releases</a:t>
            </a:r>
          </a:p>
          <a:p>
            <a:pPr lvl="1"/>
            <a:r>
              <a:rPr lang="en-US" dirty="0" smtClean="0"/>
              <a:t>Faster</a:t>
            </a:r>
          </a:p>
          <a:p>
            <a:pPr lvl="1"/>
            <a:r>
              <a:rPr lang="en-US" dirty="0" smtClean="0"/>
              <a:t>Safer</a:t>
            </a:r>
          </a:p>
          <a:p>
            <a:pPr lvl="1"/>
            <a:r>
              <a:rPr lang="en-US" dirty="0" smtClean="0"/>
              <a:t>Higher level of overall customer satisfaction</a:t>
            </a:r>
          </a:p>
          <a:p>
            <a:pPr lvl="1"/>
            <a:r>
              <a:rPr lang="en-US" dirty="0" smtClean="0"/>
              <a:t>Greater use of tolling</a:t>
            </a:r>
          </a:p>
          <a:p>
            <a:pPr lvl="0"/>
            <a:r>
              <a:rPr lang="en-US" dirty="0" smtClean="0"/>
              <a:t>Why do we need to improve? Are we now reluctant to consider i</a:t>
            </a:r>
            <a:r>
              <a:rPr lang="en-US" baseline="0" dirty="0" smtClean="0"/>
              <a:t>mprovements? What’s the problems</a:t>
            </a:r>
            <a:r>
              <a:rPr lang="en-US" dirty="0" smtClean="0"/>
              <a:t> that need solving?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47360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Innovation after 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ETC is working well</a:t>
            </a:r>
          </a:p>
          <a:p>
            <a:r>
              <a:rPr lang="en-US" dirty="0" smtClean="0"/>
              <a:t>Issues to consider</a:t>
            </a:r>
          </a:p>
          <a:p>
            <a:pPr lvl="1"/>
            <a:r>
              <a:rPr lang="en-US" dirty="0" smtClean="0"/>
              <a:t>How can we address growing back office costs </a:t>
            </a:r>
          </a:p>
          <a:p>
            <a:pPr lvl="1"/>
            <a:r>
              <a:rPr lang="en-US" dirty="0" smtClean="0"/>
              <a:t>How can we improve customer transaction communications?</a:t>
            </a:r>
          </a:p>
          <a:p>
            <a:pPr lvl="1"/>
            <a:r>
              <a:rPr lang="en-US" dirty="0" smtClean="0"/>
              <a:t>Are we servicing all of our customers at a high level of service? </a:t>
            </a:r>
          </a:p>
          <a:p>
            <a:pPr lvl="1"/>
            <a:r>
              <a:rPr lang="en-US" dirty="0" smtClean="0"/>
              <a:t>Are transponders the only lane transaction solution?</a:t>
            </a:r>
          </a:p>
          <a:p>
            <a:r>
              <a:rPr lang="en-US" dirty="0" smtClean="0"/>
              <a:t>Outside influences</a:t>
            </a:r>
          </a:p>
          <a:p>
            <a:pPr lvl="1"/>
            <a:r>
              <a:rPr lang="en-US" dirty="0" smtClean="0"/>
              <a:t>Automobile manufacturer’s integrated toll payment</a:t>
            </a:r>
          </a:p>
          <a:p>
            <a:pPr lvl="1"/>
            <a:r>
              <a:rPr lang="en-US" smtClean="0"/>
              <a:t>Others-credit </a:t>
            </a:r>
            <a:r>
              <a:rPr lang="en-US" dirty="0" smtClean="0"/>
              <a:t>card companies, parking/transit payment</a:t>
            </a:r>
          </a:p>
        </p:txBody>
      </p:sp>
    </p:spTree>
    <p:extLst>
      <p:ext uri="{BB962C8B-B14F-4D97-AF65-F5344CB8AC3E}">
        <p14:creationId xmlns:p14="http://schemas.microsoft.com/office/powerpoint/2010/main" val="322700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all customers are equal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Ballooning back office costs</a:t>
            </a:r>
          </a:p>
          <a:p>
            <a:r>
              <a:rPr lang="en-US" dirty="0"/>
              <a:t>M</a:t>
            </a:r>
            <a:r>
              <a:rPr lang="en-US" dirty="0" smtClean="0"/>
              <a:t>ore occasional users, smaller revenue/customer, larger back office cost/$ of revenue, PR issues are mostly with occasional users, cascading backlogs from unresolved transactions, growing public concern 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546232"/>
              </p:ext>
            </p:extLst>
          </p:nvPr>
        </p:nvGraphicFramePr>
        <p:xfrm>
          <a:off x="1219200" y="3505200"/>
          <a:ext cx="9601203" cy="283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0400"/>
                <a:gridCol w="1320800"/>
                <a:gridCol w="2064913"/>
                <a:gridCol w="1186287"/>
                <a:gridCol w="2032000"/>
                <a:gridCol w="1066803"/>
              </a:tblGrid>
              <a:tr h="397510"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% Customers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% Revenue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</a:tr>
              <a:tr h="397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Frequency</a:t>
                      </a:r>
                      <a:endParaRPr lang="en-US" sz="2400" b="1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Group</a:t>
                      </a:r>
                      <a:endParaRPr lang="en-US" sz="24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Cumulative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Group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Cumulative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Cost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</a:tr>
              <a:tr h="3924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Daily</a:t>
                      </a:r>
                      <a:endParaRPr lang="en-US" sz="2400" b="1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2%</a:t>
                      </a:r>
                      <a:endParaRPr lang="en-US" sz="24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2%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33%</a:t>
                      </a:r>
                      <a:endParaRPr lang="en-US" sz="2400" b="1" i="0" u="none" strike="noStrike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33%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Little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</a:tr>
              <a:tr h="3924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1/WK</a:t>
                      </a:r>
                      <a:endParaRPr lang="en-US" sz="2400" b="1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9%</a:t>
                      </a:r>
                      <a:endParaRPr lang="en-US" sz="24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11%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27%</a:t>
                      </a:r>
                      <a:endParaRPr lang="en-US" sz="2400" b="1" i="0" u="none" strike="noStrike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60%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</a:tr>
              <a:tr h="397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2/WK</a:t>
                      </a:r>
                      <a:endParaRPr lang="en-US" sz="2400" b="1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14%</a:t>
                      </a:r>
                      <a:endParaRPr lang="en-US" sz="24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25%</a:t>
                      </a:r>
                      <a:endParaRPr lang="en-US" sz="2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20%</a:t>
                      </a:r>
                      <a:endParaRPr lang="en-US" sz="2400" b="1" i="0" u="none" strike="noStrike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80%</a:t>
                      </a:r>
                      <a:endParaRPr lang="en-US" sz="24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</a:tr>
              <a:tr h="397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1/MO</a:t>
                      </a:r>
                      <a:endParaRPr lang="en-US" sz="2400" b="1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42%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13%</a:t>
                      </a:r>
                      <a:endParaRPr lang="en-US" sz="2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93%</a:t>
                      </a:r>
                      <a:endParaRPr lang="en-US" sz="2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2/YR</a:t>
                      </a:r>
                      <a:endParaRPr lang="en-US" sz="2400" b="1" i="0" u="none" strike="noStrike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58%</a:t>
                      </a:r>
                      <a:endParaRPr lang="en-US" sz="2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Most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7" marR="7257" marT="5443" marB="0" anchor="b"/>
                </a:tc>
              </a:tr>
            </a:tbl>
          </a:graphicData>
        </a:graphic>
      </p:graphicFrame>
      <p:sp>
        <p:nvSpPr>
          <p:cNvPr id="27" name="Down Arrow 26"/>
          <p:cNvSpPr/>
          <p:nvPr/>
        </p:nvSpPr>
        <p:spPr>
          <a:xfrm>
            <a:off x="10160000" y="4800600"/>
            <a:ext cx="3048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4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931</Words>
  <Application>Microsoft Office PowerPoint</Application>
  <PresentationFormat>Custom</PresentationFormat>
  <Paragraphs>158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Recognizing and Adapting to Innovative Technologies</vt:lpstr>
      <vt:lpstr>Innovation or Invention</vt:lpstr>
      <vt:lpstr>Issues with innovation</vt:lpstr>
      <vt:lpstr>Recognizing innovation</vt:lpstr>
      <vt:lpstr>My introduction to the innovation of ETC</vt:lpstr>
      <vt:lpstr>A review of ETC history</vt:lpstr>
      <vt:lpstr>Euphoria of AETC</vt:lpstr>
      <vt:lpstr>Innovation after ETC</vt:lpstr>
      <vt:lpstr>Not all customers are equal</vt:lpstr>
      <vt:lpstr>Customer perspective</vt:lpstr>
      <vt:lpstr>Innovations to consider</vt:lpstr>
      <vt:lpstr>Recognizing and adapting to innovative technologies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Cheryle Arnold</dc:creator>
  <cp:lastModifiedBy>Hal Worrall4</cp:lastModifiedBy>
  <cp:revision>15</cp:revision>
  <dcterms:created xsi:type="dcterms:W3CDTF">2017-08-02T20:00:46Z</dcterms:created>
  <dcterms:modified xsi:type="dcterms:W3CDTF">2017-08-18T17:27:35Z</dcterms:modified>
</cp:coreProperties>
</file>