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6" r:id="rId7"/>
    <p:sldId id="268" r:id="rId8"/>
    <p:sldId id="263" r:id="rId9"/>
    <p:sldId id="267" r:id="rId10"/>
    <p:sldId id="262" r:id="rId11"/>
    <p:sldId id="265" r:id="rId12"/>
    <p:sldId id="26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8"/>
    <a:srgbClr val="D8191C"/>
    <a:srgbClr val="FFDD00"/>
    <a:srgbClr val="871E38"/>
    <a:srgbClr val="B8B9BB"/>
    <a:srgbClr val="B8C0CB"/>
    <a:srgbClr val="772572"/>
    <a:srgbClr val="8C4B86"/>
    <a:srgbClr val="F3C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84322-E3BB-D612-F83F-3D76A6666FC2}" v="7" dt="2025-02-06T06:46:07.415"/>
    <p1510:client id="{F7786062-CC32-4277-84C3-1879DB925990}" v="109" dt="2025-02-04T19:38:1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140" autoAdjust="0"/>
  </p:normalViewPr>
  <p:slideViewPr>
    <p:cSldViewPr snapToGrid="0">
      <p:cViewPr varScale="1">
        <p:scale>
          <a:sx n="151" d="100"/>
          <a:sy n="151" d="100"/>
        </p:scale>
        <p:origin x="70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43D89-16F6-46EB-92AD-9BFFFE42343B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388E0-AE53-41E8-B388-83B96339CE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11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388E0-AE53-41E8-B388-83B96339CE1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04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8FFE5-524D-F27B-CAF2-49D39483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20767-7EDD-1125-081C-99589C040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0E319-B0F3-9C93-4D97-DD029C2AA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7D61D-79B6-BA05-6382-0B349AE05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388E0-AE53-41E8-B388-83B96339CE1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41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4FE4-C269-C153-5E4F-ABC23CDCE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66AF4-F819-B0F5-FAB0-0CB06B34F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98BF-2ABD-4AFE-9E7E-4657DC9E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91CE-6FC9-6199-AFBD-7E988C38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4735-8B2C-55C2-62F5-DB151CD4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3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1EB1-EB69-3E68-F1D5-E5F2BFEA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98D26-30A0-4ECF-2A0A-5BA9EBB39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B979-249F-FFFB-24BA-10AAF240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3046-D898-7B76-4E90-54AF5ED6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DBDF-72B3-2CBB-3223-515FF847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85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F062F-FE28-E4A2-EF7D-BE294CF30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62342-1F50-5703-C9D0-2FE78BEBE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D268-687E-ACB2-E9B5-147DCA19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5233-3B15-21F8-D29D-24C7D5AC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9CE96-02D7-4B1E-CDF2-2A0DB3C4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79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74DB-99D9-6B64-16AF-F8C9FDD3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66358-19BE-2BBA-3B3D-066C1FB1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B90D-11C3-88D9-C240-E66A721C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5FD0-C802-975F-83C5-6203F76D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C09FE-AAE7-FBC6-1665-92F0D358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29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09B3-C06C-ECBE-A747-815870AF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E764D-EF99-7E96-17A6-97C451957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0E60-AB5B-DDE3-6E51-56FD5E8C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09F-FD4E-223A-99CB-6BA3D851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AF886-7DC1-0F6D-C668-34C8EEE5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60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96FF-7B17-7548-1FBF-53231D1B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95221-6C6E-EA19-223E-16E7AEEB7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99266-7AA7-AE38-0186-7F825AD3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A7DB3-3554-CFBB-FEAD-9B81E918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ACBDA-3C23-E768-DEF7-FEE7403F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6520C-EC5B-D70F-73C3-DAC51526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51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412B-5A7D-10DD-AE7F-4A58F009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281D0-492A-09D1-872E-1D7A1A49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F833D-AA5D-A46B-ECE3-77764B67C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DDC7D-107F-30D7-EC92-30D732AA9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18FF9-B51D-152C-94FF-261BE7B30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588D2-93CD-FA3B-FC85-B8F5873D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E0263-996D-4131-483D-BD59A6A2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6C94F-FBA6-0ADC-4C58-F84E8A82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4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6D96-0029-4C83-8083-DDF91FE5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4F93E-57D7-DC51-F550-6890E318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FEF23-19C4-9B41-E186-05D1C386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4AE29-10AD-56F7-6634-BF70B390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BF42C-727D-4877-5C50-7B41C612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513D8-7F61-3EC2-AF90-7F56B0BD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55EE2-A8D0-7BDE-983E-06AAB462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2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2327-B6F8-FAFB-5309-34F09C4C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6C7C-DD52-1352-2581-D3DCDF64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4952B-3305-59D7-2259-97D47BDC0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72F33-FA49-8CB4-B616-18E7EF04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1A93B-374A-68CF-3E33-923907E8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F884-7B40-8242-B9AD-23297CB5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F95F-586E-54F2-C6F4-0BB1A98D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9F002-2B2C-A2FC-A045-9D771918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A8637-4D0E-28A3-28E9-6B4E607F2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6DF93-49CC-5C2F-C384-0AC61356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4CEFD-E71C-8053-E76E-B3D55C57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2B6F6-35C4-86F7-6E64-65898D11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74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4E6CD-CA05-5D35-BB8C-99C215F1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5B98-1EF9-16EF-DAF9-FC332E4B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C9AEF-4262-EEC1-C7D5-03771D8C6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88B9-107D-46B9-A39D-50051D704A82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7A7D-9733-9649-5DEE-E677B01CB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43639-6D7F-53D2-DA08-6CD8F256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F90-E243-4720-BA6B-4994779C3D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67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7D2E8-5F8A-4E0B-9647-8072A94A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-187063" y="-11028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blue circle with white text and a red and white logo with a check mark and a box with a paper and stars&#10;&#10;Description automatically generated">
            <a:extLst>
              <a:ext uri="{FF2B5EF4-FFF2-40B4-BE49-F238E27FC236}">
                <a16:creationId xmlns:a16="http://schemas.microsoft.com/office/drawing/2014/main" id="{C6F501AE-9B0A-E7A7-03AD-7540AEF12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08" y="965651"/>
            <a:ext cx="4060683" cy="4060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E0852B-A548-5F5F-3106-5FFFF5FB9B89}"/>
              </a:ext>
            </a:extLst>
          </p:cNvPr>
          <p:cNvSpPr/>
          <p:nvPr/>
        </p:nvSpPr>
        <p:spPr>
          <a:xfrm>
            <a:off x="-14231" y="6471261"/>
            <a:ext cx="12250681" cy="472906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707CBC-A649-E5C1-59F3-7E7E27FC0BF4}"/>
              </a:ext>
            </a:extLst>
          </p:cNvPr>
          <p:cNvSpPr>
            <a:spLocks noGrp="1"/>
          </p:cNvSpPr>
          <p:nvPr/>
        </p:nvSpPr>
        <p:spPr>
          <a:xfrm>
            <a:off x="5767" y="5249517"/>
            <a:ext cx="12186233" cy="65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/>
                </a:solidFill>
                <a:latin typeface="News Gothic MT"/>
                <a:ea typeface="Batang"/>
              </a:rPr>
              <a:t>ELECTION TRUTH ALLIANCE</a:t>
            </a:r>
            <a:br>
              <a:rPr lang="en-US" sz="1500" dirty="0">
                <a:solidFill>
                  <a:schemeClr val="tx1"/>
                </a:solidFill>
                <a:latin typeface="News Gothic MT"/>
                <a:ea typeface="Batang"/>
              </a:rPr>
            </a:br>
            <a:r>
              <a:rPr lang="en-US" sz="1500" dirty="0">
                <a:solidFill>
                  <a:schemeClr val="tx1"/>
                </a:solidFill>
                <a:latin typeface="News Gothic MT"/>
                <a:ea typeface="Batang"/>
              </a:rPr>
              <a:t>2024 Presidential Election </a:t>
            </a:r>
            <a:br>
              <a:rPr lang="en-US" sz="1500" dirty="0">
                <a:solidFill>
                  <a:schemeClr val="tx1"/>
                </a:solidFill>
                <a:latin typeface="News Gothic MT"/>
                <a:ea typeface="Batang"/>
              </a:rPr>
            </a:br>
            <a:r>
              <a:rPr lang="en-US" sz="1500" dirty="0">
                <a:solidFill>
                  <a:schemeClr val="tx1"/>
                </a:solidFill>
                <a:latin typeface="News Gothic MT"/>
                <a:ea typeface="Batang"/>
              </a:rPr>
              <a:t>Feb 4, 2025</a:t>
            </a:r>
            <a:endParaRPr lang="en-US" sz="1500" dirty="0">
              <a:solidFill>
                <a:schemeClr val="tx1"/>
              </a:solidFill>
              <a:latin typeface="News Gothic M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6F143-B4EC-CD77-E533-71533040E72F}"/>
              </a:ext>
            </a:extLst>
          </p:cNvPr>
          <p:cNvSpPr/>
          <p:nvPr/>
        </p:nvSpPr>
        <p:spPr>
          <a:xfrm>
            <a:off x="-14231" y="-30101"/>
            <a:ext cx="12250682" cy="604109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28DB0-080B-B2BF-667F-DB6DCB9774DF}"/>
              </a:ext>
            </a:extLst>
          </p:cNvPr>
          <p:cNvSpPr/>
          <p:nvPr/>
        </p:nvSpPr>
        <p:spPr>
          <a:xfrm>
            <a:off x="-7565" y="557572"/>
            <a:ext cx="12199565" cy="117832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BEC36E-69EF-ED6C-E4EC-343790CA2326}"/>
              </a:ext>
            </a:extLst>
          </p:cNvPr>
          <p:cNvSpPr/>
          <p:nvPr/>
        </p:nvSpPr>
        <p:spPr>
          <a:xfrm flipV="1">
            <a:off x="-14232" y="6345241"/>
            <a:ext cx="12250681" cy="152463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7537DF-01F0-1400-8834-C9DBC7CCF8A9}"/>
              </a:ext>
            </a:extLst>
          </p:cNvPr>
          <p:cNvSpPr/>
          <p:nvPr/>
        </p:nvSpPr>
        <p:spPr>
          <a:xfrm>
            <a:off x="-14231" y="679389"/>
            <a:ext cx="12198666" cy="97411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EE1077-A838-1318-7FA9-7C5CAA51B115}"/>
              </a:ext>
            </a:extLst>
          </p:cNvPr>
          <p:cNvSpPr/>
          <p:nvPr/>
        </p:nvSpPr>
        <p:spPr>
          <a:xfrm>
            <a:off x="-14232" y="6252034"/>
            <a:ext cx="12250682" cy="117832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D65459-3F15-3D9E-740E-9D41E1C2580A}"/>
              </a:ext>
            </a:extLst>
          </p:cNvPr>
          <p:cNvSpPr/>
          <p:nvPr/>
        </p:nvSpPr>
        <p:spPr>
          <a:xfrm>
            <a:off x="-20879" y="-44450"/>
            <a:ext cx="12282729" cy="6920644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A8F10E-8955-D0B4-0D77-D6855E95EA26}"/>
              </a:ext>
            </a:extLst>
          </p:cNvPr>
          <p:cNvSpPr/>
          <p:nvPr/>
        </p:nvSpPr>
        <p:spPr>
          <a:xfrm>
            <a:off x="3580356" y="4530247"/>
            <a:ext cx="4263521" cy="1501333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circle with white text and a red and white logo with a check mark and a box with a paper and stars&#10;&#10;Description automatically generated">
            <a:extLst>
              <a:ext uri="{FF2B5EF4-FFF2-40B4-BE49-F238E27FC236}">
                <a16:creationId xmlns:a16="http://schemas.microsoft.com/office/drawing/2014/main" id="{25BA645F-C91F-CF6E-54B6-2F9F8DA1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12" y="1359714"/>
            <a:ext cx="3871316" cy="3850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317942-0E84-66BA-F997-8779A10248FE}"/>
              </a:ext>
            </a:extLst>
          </p:cNvPr>
          <p:cNvSpPr txBox="1"/>
          <p:nvPr/>
        </p:nvSpPr>
        <p:spPr>
          <a:xfrm>
            <a:off x="3701818" y="1742280"/>
            <a:ext cx="340364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FFDD00"/>
                </a:solidFill>
                <a:ea typeface="Calibri"/>
                <a:cs typeface="Calibri"/>
              </a:rPr>
              <a:t>#</a:t>
            </a:r>
            <a:r>
              <a:rPr lang="en-US" sz="6600" b="1" dirty="0">
                <a:solidFill>
                  <a:schemeClr val="bg1"/>
                </a:solidFill>
                <a:ea typeface="Calibri"/>
                <a:cs typeface="Calibri"/>
              </a:rPr>
              <a:t>VERIFY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268C0-0BDE-684C-C4AC-DFCDB17B4402}"/>
              </a:ext>
            </a:extLst>
          </p:cNvPr>
          <p:cNvSpPr txBox="1"/>
          <p:nvPr/>
        </p:nvSpPr>
        <p:spPr>
          <a:xfrm>
            <a:off x="4250163" y="2380208"/>
            <a:ext cx="340364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a typeface="Calibri"/>
                <a:cs typeface="Calibri"/>
              </a:rPr>
              <a:t>VOTE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1870D-15FA-7738-4416-A1E3C64F017F}"/>
              </a:ext>
            </a:extLst>
          </p:cNvPr>
          <p:cNvSpPr txBox="1"/>
          <p:nvPr/>
        </p:nvSpPr>
        <p:spPr>
          <a:xfrm>
            <a:off x="3652537" y="2543956"/>
            <a:ext cx="21992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THE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A0354-C904-5060-940B-E34D0EBC2741}"/>
              </a:ext>
            </a:extLst>
          </p:cNvPr>
          <p:cNvSpPr txBox="1"/>
          <p:nvPr/>
        </p:nvSpPr>
        <p:spPr>
          <a:xfrm>
            <a:off x="3567055" y="3422856"/>
            <a:ext cx="340364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FFDD00"/>
                </a:solidFill>
                <a:ea typeface="Calibri"/>
                <a:cs typeface="Calibri"/>
              </a:rPr>
              <a:t>#</a:t>
            </a:r>
            <a:r>
              <a:rPr lang="en-US" sz="6600" b="1" dirty="0">
                <a:solidFill>
                  <a:schemeClr val="bg1"/>
                </a:solidFill>
                <a:ea typeface="Calibri"/>
                <a:cs typeface="Calibri"/>
              </a:rPr>
              <a:t>TRUTH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40E17-90D5-57C5-AAD6-3DAFFA9CD07E}"/>
              </a:ext>
            </a:extLst>
          </p:cNvPr>
          <p:cNvSpPr txBox="1"/>
          <p:nvPr/>
        </p:nvSpPr>
        <p:spPr>
          <a:xfrm>
            <a:off x="3889706" y="4101346"/>
            <a:ext cx="378986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a typeface="Calibri"/>
                <a:cs typeface="Calibri"/>
              </a:rPr>
              <a:t>MATTERS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C29F7B-EFF9-AFA9-6DF1-918146E72B91}"/>
              </a:ext>
            </a:extLst>
          </p:cNvPr>
          <p:cNvSpPr/>
          <p:nvPr/>
        </p:nvSpPr>
        <p:spPr>
          <a:xfrm>
            <a:off x="-69849" y="0"/>
            <a:ext cx="12331699" cy="103570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EC7E85-7C14-F4B3-43D0-EBD666A9D682}"/>
              </a:ext>
            </a:extLst>
          </p:cNvPr>
          <p:cNvSpPr/>
          <p:nvPr/>
        </p:nvSpPr>
        <p:spPr>
          <a:xfrm>
            <a:off x="-10439" y="6815352"/>
            <a:ext cx="12282728" cy="60842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8F7C7-0DDF-D83C-3DC0-AA4C252F54BD}"/>
              </a:ext>
            </a:extLst>
          </p:cNvPr>
          <p:cNvSpPr/>
          <p:nvPr/>
        </p:nvSpPr>
        <p:spPr>
          <a:xfrm>
            <a:off x="-69849" y="104382"/>
            <a:ext cx="12331700" cy="8437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E6D9CA-59BC-3BA8-A563-A81B145CA032}"/>
              </a:ext>
            </a:extLst>
          </p:cNvPr>
          <p:cNvSpPr/>
          <p:nvPr/>
        </p:nvSpPr>
        <p:spPr>
          <a:xfrm>
            <a:off x="-10439" y="6722300"/>
            <a:ext cx="12282728" cy="93051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3B81B-2390-FAE1-5752-06DEB20F94A9}"/>
              </a:ext>
            </a:extLst>
          </p:cNvPr>
          <p:cNvSpPr txBox="1"/>
          <p:nvPr/>
        </p:nvSpPr>
        <p:spPr>
          <a:xfrm>
            <a:off x="782932" y="2516392"/>
            <a:ext cx="282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Scan to Donate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C2A728C-AFF4-BC21-6BA7-8D46D5B55FAC}"/>
              </a:ext>
            </a:extLst>
          </p:cNvPr>
          <p:cNvSpPr txBox="1"/>
          <p:nvPr/>
        </p:nvSpPr>
        <p:spPr>
          <a:xfrm>
            <a:off x="9846311" y="6471506"/>
            <a:ext cx="23359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err="1">
                <a:solidFill>
                  <a:schemeClr val="bg1"/>
                </a:solidFill>
                <a:latin typeface="News Gothic MT"/>
              </a:rPr>
              <a:t>Board@ElectionTruthAlliance.Org</a:t>
            </a:r>
            <a:endParaRPr lang="en-US" sz="1050">
              <a:solidFill>
                <a:schemeClr val="bg1"/>
              </a:solidFill>
              <a:latin typeface="News Gothic MT"/>
            </a:endParaRPr>
          </a:p>
        </p:txBody>
      </p:sp>
      <p:pic>
        <p:nvPicPr>
          <p:cNvPr id="20" name="Picture 1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9C7C2F7-C2A4-183B-6BA7-D3AA5403C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47976" r="34346" b="20699"/>
          <a:stretch/>
        </p:blipFill>
        <p:spPr>
          <a:xfrm>
            <a:off x="1405145" y="3064292"/>
            <a:ext cx="1581967" cy="1591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E77A0-FA75-2248-3A90-FEE5CFC8149F}"/>
              </a:ext>
            </a:extLst>
          </p:cNvPr>
          <p:cNvSpPr txBox="1"/>
          <p:nvPr/>
        </p:nvSpPr>
        <p:spPr>
          <a:xfrm>
            <a:off x="1913" y="6475892"/>
            <a:ext cx="4674227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solidFill>
                  <a:schemeClr val="bg1"/>
                </a:solidFill>
                <a:latin typeface="News Gothic MT"/>
                <a:ea typeface="Calibri"/>
                <a:cs typeface="Calibri"/>
              </a:rPr>
              <a:t>ElectionTruthAlliance.Org</a:t>
            </a:r>
            <a:endParaRPr lang="en-US" sz="1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62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B0E3-66EF-B785-5898-259D9F46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2FD649E-32C3-4C8F-469D-4AC6CFD9C871}"/>
              </a:ext>
            </a:extLst>
          </p:cNvPr>
          <p:cNvSpPr/>
          <p:nvPr/>
        </p:nvSpPr>
        <p:spPr>
          <a:xfrm>
            <a:off x="-44450" y="-57150"/>
            <a:ext cx="5613843" cy="6930008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645AFB-0DA6-CF5A-5AA5-1308B210578C}"/>
              </a:ext>
            </a:extLst>
          </p:cNvPr>
          <p:cNvSpPr/>
          <p:nvPr/>
        </p:nvSpPr>
        <p:spPr>
          <a:xfrm rot="16200000">
            <a:off x="2133397" y="3375534"/>
            <a:ext cx="6930013" cy="64634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31EAC-A213-B428-ED0A-414B6824DDDA}"/>
              </a:ext>
            </a:extLst>
          </p:cNvPr>
          <p:cNvSpPr/>
          <p:nvPr/>
        </p:nvSpPr>
        <p:spPr>
          <a:xfrm rot="16200000" flipV="1">
            <a:off x="2077335" y="3384107"/>
            <a:ext cx="6930011" cy="47490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1AF952-1680-ACFC-20F6-680117349C82}"/>
              </a:ext>
            </a:extLst>
          </p:cNvPr>
          <p:cNvSpPr>
            <a:spLocks noGrp="1"/>
          </p:cNvSpPr>
          <p:nvPr/>
        </p:nvSpPr>
        <p:spPr>
          <a:xfrm>
            <a:off x="712756" y="514524"/>
            <a:ext cx="4162820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News Gothic MT"/>
                <a:ea typeface="Batang"/>
              </a:rPr>
              <a:t>WHO WE ARE</a:t>
            </a:r>
            <a:endParaRPr lang="en-US" sz="36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8238D-1DF6-EDFB-C29B-DA3D18ADB663}"/>
              </a:ext>
            </a:extLst>
          </p:cNvPr>
          <p:cNvSpPr txBox="1"/>
          <p:nvPr/>
        </p:nvSpPr>
        <p:spPr>
          <a:xfrm>
            <a:off x="1" y="1365726"/>
            <a:ext cx="545396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News Gothic MT"/>
              </a:rPr>
              <a:t>We are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News Gothic M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ews Gothic MT"/>
              </a:rPr>
              <a:t>a group of passionate volunteers with a broad skillset that includes data analysis, statistics, and cybersecurity backgrounds. </a:t>
            </a:r>
            <a:br>
              <a:rPr lang="en-US" sz="1600" dirty="0"/>
            </a:br>
            <a:endParaRPr lang="en-US" sz="2000" dirty="0">
              <a:solidFill>
                <a:schemeClr val="bg1"/>
              </a:solidFill>
              <a:latin typeface="News Gothic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News Gothic MT"/>
              </a:rPr>
              <a:t>Our non-partisan organization is run by a three-person board with personal backgrounds in cybersecurity, political science, auditing, and fraud detection.</a:t>
            </a:r>
            <a:endParaRPr lang="en-US" sz="2000" dirty="0">
              <a:solidFill>
                <a:schemeClr val="bg1"/>
              </a:solidFill>
              <a:latin typeface="News Gothic MT" panose="020B0504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News Gothic MT" panose="020B0504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News Gothic MT"/>
              </a:rPr>
              <a:t>We are a non-profit organization founded in December 2024 and incorporated in January 2025. Our membership has grown to over 20 part-time volunteers.</a:t>
            </a:r>
            <a:endParaRPr lang="en-US" sz="2000" dirty="0">
              <a:solidFill>
                <a:schemeClr val="bg1"/>
              </a:solidFill>
              <a:latin typeface="News Gothic MT" panose="020B0504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News Gothic MT" panose="020B0504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News Gothic MT" panose="020B0504020203020204" pitchFamily="34" charset="0"/>
            </a:endParaRP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1279F5A0-99D4-8300-C64B-3A1B37DA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9" t="17107" r="14516" b="6067"/>
          <a:stretch/>
        </p:blipFill>
        <p:spPr>
          <a:xfrm>
            <a:off x="6731788" y="3143250"/>
            <a:ext cx="4674236" cy="3517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0AB710-50CF-59FF-19DC-5C32401DFE34}"/>
              </a:ext>
            </a:extLst>
          </p:cNvPr>
          <p:cNvSpPr txBox="1"/>
          <p:nvPr/>
        </p:nvSpPr>
        <p:spPr>
          <a:xfrm>
            <a:off x="5846907" y="512746"/>
            <a:ext cx="622622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 panose="020F0502020204030204"/>
              </a:rPr>
              <a:t>As a data-driven team, we are committed to the principle that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 panose="020F0502020204030204"/>
              </a:rPr>
              <a:t>every eligible voter has the right to vote and have their vote counted accurately. </a:t>
            </a:r>
            <a:endParaRPr lang="en-US" sz="2400" dirty="0">
              <a:ea typeface="Calibri"/>
              <a:cs typeface="Calibri"/>
            </a:endParaRPr>
          </a:p>
          <a:p>
            <a:pPr algn="ctr"/>
            <a:endParaRPr lang="en-US" sz="2400" dirty="0">
              <a:ea typeface="Calibri"/>
              <a:cs typeface="Calibri"/>
            </a:endParaRPr>
          </a:p>
          <a:p>
            <a:pPr algn="ctr"/>
            <a:r>
              <a:rPr lang="en-US" sz="2400" dirty="0">
                <a:ea typeface="Calibri"/>
                <a:cs typeface="Calibri"/>
              </a:rPr>
              <a:t>Our current priority is sharing our analysis of the 2024 U.S. Presidential Election and seeking to #VerifyTheVote in key counties. </a:t>
            </a:r>
          </a:p>
        </p:txBody>
      </p:sp>
    </p:spTree>
    <p:extLst>
      <p:ext uri="{BB962C8B-B14F-4D97-AF65-F5344CB8AC3E}">
        <p14:creationId xmlns:p14="http://schemas.microsoft.com/office/powerpoint/2010/main" val="18042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CB0566-FB14-E781-9DA3-E132A6076464}"/>
              </a:ext>
            </a:extLst>
          </p:cNvPr>
          <p:cNvSpPr/>
          <p:nvPr/>
        </p:nvSpPr>
        <p:spPr>
          <a:xfrm>
            <a:off x="-50800" y="-50800"/>
            <a:ext cx="12253237" cy="572719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B74DA-F10D-61F3-B84F-54095E5C53ED}"/>
              </a:ext>
            </a:extLst>
          </p:cNvPr>
          <p:cNvSpPr/>
          <p:nvPr/>
        </p:nvSpPr>
        <p:spPr>
          <a:xfrm>
            <a:off x="-50799" y="494941"/>
            <a:ext cx="12257010" cy="74088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1AE33-2923-21AE-29C7-6DE0070DB465}"/>
              </a:ext>
            </a:extLst>
          </p:cNvPr>
          <p:cNvSpPr/>
          <p:nvPr/>
        </p:nvSpPr>
        <p:spPr>
          <a:xfrm>
            <a:off x="-50799" y="564568"/>
            <a:ext cx="12250344" cy="82042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08F786-40CF-1CD2-3C75-3D658FDD76C6}"/>
              </a:ext>
            </a:extLst>
          </p:cNvPr>
          <p:cNvSpPr/>
          <p:nvPr/>
        </p:nvSpPr>
        <p:spPr>
          <a:xfrm>
            <a:off x="-50799" y="6389487"/>
            <a:ext cx="12271218" cy="505920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CF42A-8B7E-4D2B-D80A-C9EB94FED6EB}"/>
              </a:ext>
            </a:extLst>
          </p:cNvPr>
          <p:cNvSpPr/>
          <p:nvPr/>
        </p:nvSpPr>
        <p:spPr>
          <a:xfrm>
            <a:off x="-50866" y="6340420"/>
            <a:ext cx="12257076" cy="74088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30A6F4-8C34-7D37-D105-1494D44E0770}"/>
              </a:ext>
            </a:extLst>
          </p:cNvPr>
          <p:cNvSpPr/>
          <p:nvPr/>
        </p:nvSpPr>
        <p:spPr>
          <a:xfrm flipV="1">
            <a:off x="-36656" y="6266361"/>
            <a:ext cx="12257075" cy="70614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19B422-329B-2F6A-C313-E71A910AEB5B}"/>
              </a:ext>
            </a:extLst>
          </p:cNvPr>
          <p:cNvSpPr>
            <a:spLocks noGrp="1"/>
          </p:cNvSpPr>
          <p:nvPr/>
        </p:nvSpPr>
        <p:spPr>
          <a:xfrm>
            <a:off x="1370253" y="670553"/>
            <a:ext cx="4162820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News Gothic MT"/>
                <a:ea typeface="Batang"/>
              </a:rPr>
              <a:t>WHAT WE DO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63BFF-0137-6B20-3D62-924AE82BB71D}"/>
              </a:ext>
            </a:extLst>
          </p:cNvPr>
          <p:cNvSpPr txBox="1"/>
          <p:nvPr/>
        </p:nvSpPr>
        <p:spPr>
          <a:xfrm>
            <a:off x="374285" y="1377179"/>
            <a:ext cx="5748428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>
                <a:ea typeface="Calibri"/>
                <a:cs typeface="Calibri"/>
              </a:rPr>
              <a:t>ANALYSIS – </a:t>
            </a:r>
            <a:r>
              <a:rPr lang="en-US" sz="2200" dirty="0">
                <a:ea typeface="Calibri"/>
                <a:cs typeface="Calibri"/>
              </a:rPr>
              <a:t>Analyze election result data, visually represent that data, and assess the information for any concerning or unexpected patterns.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ea typeface="Calibri"/>
                <a:cs typeface="Calibri"/>
              </a:rPr>
              <a:t>COMMUNICATION – </a:t>
            </a:r>
            <a:r>
              <a:rPr lang="en-US" sz="2200" dirty="0">
                <a:ea typeface="Calibri"/>
                <a:cs typeface="Calibri"/>
              </a:rPr>
              <a:t>Convey complex technical findings about potential election manipulation in a more accessible manner to a broader, non-technical audience.</a:t>
            </a:r>
            <a:br>
              <a:rPr lang="en-US" sz="2200" dirty="0">
                <a:ea typeface="Calibri"/>
                <a:cs typeface="Calibri"/>
              </a:rPr>
            </a:br>
            <a:endParaRPr lang="en-US" sz="2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ea typeface="Calibri"/>
                <a:cs typeface="Calibri"/>
              </a:rPr>
              <a:t>ADVOCACY – </a:t>
            </a:r>
            <a:r>
              <a:rPr lang="en-US" sz="2200" dirty="0">
                <a:ea typeface="Calibri"/>
                <a:cs typeface="Calibri"/>
              </a:rPr>
              <a:t>Use appropriate mechanisms to urge for hand recounts of paper ballots and/or investigations into results that are statistically improbable or otherwise concerning.</a:t>
            </a:r>
            <a:endParaRPr lang="en-US" sz="2200" dirty="0"/>
          </a:p>
        </p:txBody>
      </p:sp>
      <p:pic>
        <p:nvPicPr>
          <p:cNvPr id="7" name="Picture 6" descr="A chart with red blue and white dots&#10;&#10;AI-generated content may be incorrect.">
            <a:extLst>
              <a:ext uri="{FF2B5EF4-FFF2-40B4-BE49-F238E27FC236}">
                <a16:creationId xmlns:a16="http://schemas.microsoft.com/office/drawing/2014/main" id="{9D98F149-E1F2-C77F-DF3B-9B426B0BA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" t="-357" r="971" b="-53"/>
          <a:stretch/>
        </p:blipFill>
        <p:spPr>
          <a:xfrm>
            <a:off x="6441655" y="668981"/>
            <a:ext cx="5550039" cy="55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D84A7-3C55-7681-52E1-B917A494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92E9F4-CC16-E52E-9A0E-83DD82297905}"/>
              </a:ext>
            </a:extLst>
          </p:cNvPr>
          <p:cNvSpPr/>
          <p:nvPr/>
        </p:nvSpPr>
        <p:spPr>
          <a:xfrm>
            <a:off x="-9856" y="-34348"/>
            <a:ext cx="12278056" cy="6926695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133C2A-2184-3B29-7599-494A0EF8C87D}"/>
              </a:ext>
            </a:extLst>
          </p:cNvPr>
          <p:cNvSpPr>
            <a:spLocks noGrp="1"/>
          </p:cNvSpPr>
          <p:nvPr/>
        </p:nvSpPr>
        <p:spPr>
          <a:xfrm>
            <a:off x="504261" y="458868"/>
            <a:ext cx="11313093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News Gothic MT"/>
                <a:ea typeface="Batang"/>
              </a:rPr>
              <a:t>WHAT PROMPTED </a:t>
            </a:r>
            <a:br>
              <a:rPr lang="en-US" sz="3600" b="1" dirty="0">
                <a:solidFill>
                  <a:schemeClr val="bg1"/>
                </a:solidFill>
                <a:latin typeface="News Gothic MT"/>
                <a:ea typeface="Batang"/>
              </a:rPr>
            </a:br>
            <a:r>
              <a:rPr lang="en-US" sz="3600" b="1" dirty="0">
                <a:solidFill>
                  <a:schemeClr val="bg1"/>
                </a:solidFill>
                <a:latin typeface="News Gothic MT"/>
                <a:ea typeface="Batang"/>
              </a:rPr>
              <a:t>OUR ANALYSIS?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1766A4-6DC6-E900-FF5C-D0958A8C5621}"/>
              </a:ext>
            </a:extLst>
          </p:cNvPr>
          <p:cNvSpPr>
            <a:spLocks noGrp="1"/>
          </p:cNvSpPr>
          <p:nvPr/>
        </p:nvSpPr>
        <p:spPr>
          <a:xfrm>
            <a:off x="1763059" y="1929438"/>
            <a:ext cx="10354358" cy="68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DD00"/>
                </a:solidFill>
                <a:latin typeface="News Gothic MT"/>
                <a:ea typeface="Batang"/>
              </a:rPr>
              <a:t>Over 200 BOMB THREATS</a:t>
            </a:r>
            <a:r>
              <a:rPr lang="en-US" sz="3200" b="1" dirty="0">
                <a:solidFill>
                  <a:srgbClr val="FFDD00"/>
                </a:solidFill>
                <a:latin typeface="News Gothic MT"/>
                <a:ea typeface="Batang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ws Gothic MT"/>
                <a:ea typeface="Batang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News Gothic MT"/>
                <a:ea typeface="Batang"/>
              </a:rPr>
            </a:br>
            <a:r>
              <a:rPr lang="en-US" sz="1800" b="1" dirty="0">
                <a:solidFill>
                  <a:schemeClr val="bg1"/>
                </a:solidFill>
                <a:latin typeface="News Gothic MT"/>
                <a:ea typeface="Batang"/>
              </a:rPr>
              <a:t>ON Election day, particularly in swing states</a:t>
            </a:r>
            <a:endParaRPr lang="en-US" sz="1800" b="1" dirty="0">
              <a:solidFill>
                <a:schemeClr val="bg1"/>
              </a:solidFill>
              <a:latin typeface="News Gothic MT"/>
            </a:endParaRPr>
          </a:p>
        </p:txBody>
      </p:sp>
      <p:pic>
        <p:nvPicPr>
          <p:cNvPr id="9" name="Picture 8" descr="A white line drawing of a phone and a bomb&#10;&#10;AI-generated content may be incorrect.">
            <a:extLst>
              <a:ext uri="{FF2B5EF4-FFF2-40B4-BE49-F238E27FC236}">
                <a16:creationId xmlns:a16="http://schemas.microsoft.com/office/drawing/2014/main" id="{83FD006C-4CDA-94BC-FCC0-B7CF6942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2" y="1840643"/>
            <a:ext cx="798719" cy="85833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5FA6E5-6397-6A3B-1005-E0FD970B4669}"/>
              </a:ext>
            </a:extLst>
          </p:cNvPr>
          <p:cNvSpPr>
            <a:spLocks noGrp="1"/>
          </p:cNvSpPr>
          <p:nvPr/>
        </p:nvSpPr>
        <p:spPr>
          <a:xfrm>
            <a:off x="1766325" y="3099066"/>
            <a:ext cx="10014240" cy="68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DD00"/>
                </a:solidFill>
                <a:latin typeface="News Gothic MT"/>
                <a:ea typeface="Batang"/>
              </a:rPr>
              <a:t>70% of VOTING EQUIPMENT</a:t>
            </a:r>
            <a:r>
              <a:rPr lang="en-US" sz="1800" b="1" dirty="0">
                <a:solidFill>
                  <a:schemeClr val="bg1"/>
                </a:solidFill>
                <a:latin typeface="News Gothic MT"/>
                <a:ea typeface="Batang"/>
              </a:rPr>
              <a:t> </a:t>
            </a:r>
            <a:br>
              <a:rPr lang="en-US" sz="1800" b="1" dirty="0">
                <a:solidFill>
                  <a:schemeClr val="bg1"/>
                </a:solidFill>
                <a:latin typeface="News Gothic MT"/>
                <a:ea typeface="Batang"/>
              </a:rPr>
            </a:br>
            <a:r>
              <a:rPr lang="en-US" sz="1800" b="1" dirty="0" err="1">
                <a:solidFill>
                  <a:schemeClr val="bg1"/>
                </a:solidFill>
                <a:latin typeface="News Gothic MT"/>
                <a:ea typeface="Batang"/>
              </a:rPr>
              <a:t>COMprOMISED</a:t>
            </a:r>
            <a:r>
              <a:rPr lang="en-US" sz="1800" b="1" dirty="0">
                <a:solidFill>
                  <a:schemeClr val="bg1"/>
                </a:solidFill>
                <a:latin typeface="News Gothic MT"/>
                <a:ea typeface="Batang"/>
              </a:rPr>
              <a:t> in 2020-2024 SECURITY BREACH </a:t>
            </a:r>
            <a:endParaRPr lang="en-US" sz="1800" b="1" dirty="0">
              <a:solidFill>
                <a:schemeClr val="bg1"/>
              </a:solidFill>
              <a:latin typeface="News Gothic MT"/>
            </a:endParaRPr>
          </a:p>
        </p:txBody>
      </p:sp>
      <p:pic>
        <p:nvPicPr>
          <p:cNvPr id="2" name="Graphic 1" descr="Unlock with solid fill">
            <a:extLst>
              <a:ext uri="{FF2B5EF4-FFF2-40B4-BE49-F238E27FC236}">
                <a16:creationId xmlns:a16="http://schemas.microsoft.com/office/drawing/2014/main" id="{C11368D0-888E-D0BD-E436-84A3AD414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943" y="2996834"/>
            <a:ext cx="900545" cy="8543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F38A48-BF8E-7B6C-D2CF-2AB29C6BF97E}"/>
              </a:ext>
            </a:extLst>
          </p:cNvPr>
          <p:cNvCxnSpPr/>
          <p:nvPr/>
        </p:nvCxnSpPr>
        <p:spPr>
          <a:xfrm>
            <a:off x="3642979" y="1447787"/>
            <a:ext cx="4644574" cy="7947"/>
          </a:xfrm>
          <a:prstGeom prst="straightConnector1">
            <a:avLst/>
          </a:prstGeom>
          <a:ln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adge 7 with solid fill">
            <a:extLst>
              <a:ext uri="{FF2B5EF4-FFF2-40B4-BE49-F238E27FC236}">
                <a16:creationId xmlns:a16="http://schemas.microsoft.com/office/drawing/2014/main" id="{6C82E852-34D5-7DC5-079B-DE333CE68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532" y="4262687"/>
            <a:ext cx="858520" cy="8294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C50D3D-5B41-D97B-5590-CD9AE4DF8228}"/>
              </a:ext>
            </a:extLst>
          </p:cNvPr>
          <p:cNvSpPr>
            <a:spLocks noGrp="1"/>
          </p:cNvSpPr>
          <p:nvPr/>
        </p:nvSpPr>
        <p:spPr>
          <a:xfrm>
            <a:off x="1763059" y="4330892"/>
            <a:ext cx="10042631" cy="68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DD00"/>
                </a:solidFill>
                <a:latin typeface="News Gothic MT"/>
                <a:ea typeface="Batang"/>
              </a:rPr>
              <a:t>ALL SEVEN SWING STATES</a:t>
            </a:r>
            <a:r>
              <a:rPr lang="en-US" sz="2400" b="1" dirty="0">
                <a:solidFill>
                  <a:schemeClr val="bg1"/>
                </a:solidFill>
                <a:latin typeface="News Gothic MT"/>
                <a:ea typeface="Batang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News Gothic MT"/>
                <a:ea typeface="Batang"/>
              </a:rPr>
            </a:br>
            <a:r>
              <a:rPr lang="en-US" sz="1800" b="1" dirty="0">
                <a:solidFill>
                  <a:schemeClr val="bg1"/>
                </a:solidFill>
                <a:latin typeface="News Gothic MT"/>
                <a:ea typeface="Batang"/>
              </a:rPr>
              <a:t>won by one party, ALL outside recount margins</a:t>
            </a:r>
            <a:endParaRPr lang="en-US" dirty="0">
              <a:solidFill>
                <a:schemeClr val="bg1"/>
              </a:solidFill>
              <a:cs typeface="Calibri Light" panose="020F0302020204030204"/>
            </a:endParaRPr>
          </a:p>
        </p:txBody>
      </p:sp>
      <p:pic>
        <p:nvPicPr>
          <p:cNvPr id="12" name="Picture 11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1ABB9544-DC0E-7FA2-2D7C-A6C1A8C98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359" y="5607039"/>
            <a:ext cx="674254" cy="69734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FB4F0A6-4CB3-3990-2E35-F4016300C388}"/>
              </a:ext>
            </a:extLst>
          </p:cNvPr>
          <p:cNvSpPr>
            <a:spLocks noGrp="1"/>
          </p:cNvSpPr>
          <p:nvPr/>
        </p:nvSpPr>
        <p:spPr>
          <a:xfrm>
            <a:off x="1728422" y="5612437"/>
            <a:ext cx="10042631" cy="68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DD00"/>
                </a:solidFill>
                <a:latin typeface="News Gothic MT"/>
                <a:ea typeface="Batang"/>
              </a:rPr>
              <a:t>ALL 88 COUNTIES THAT FLIPPED</a:t>
            </a:r>
            <a:br>
              <a:rPr lang="en-US" sz="2400" b="1" dirty="0">
                <a:solidFill>
                  <a:schemeClr val="bg1"/>
                </a:solidFill>
                <a:latin typeface="News Gothic MT"/>
                <a:ea typeface="Batang"/>
              </a:rPr>
            </a:br>
            <a:r>
              <a:rPr lang="en-US" sz="1800" b="1" dirty="0">
                <a:solidFill>
                  <a:schemeClr val="bg1"/>
                </a:solidFill>
                <a:latin typeface="News Gothic MT"/>
                <a:ea typeface="Batang"/>
              </a:rPr>
              <a:t>won by one party FOR FIRST TIME SINCE 1930s</a:t>
            </a:r>
            <a:endParaRPr lang="en-US" dirty="0">
              <a:solidFill>
                <a:schemeClr val="bg1"/>
              </a:solidFill>
              <a:cs typeface="Calibri Light" panose="020F0302020204030204"/>
            </a:endParaRPr>
          </a:p>
        </p:txBody>
      </p:sp>
      <p:pic>
        <p:nvPicPr>
          <p:cNvPr id="3" name="Picture 2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081E16B8-651C-886E-EE39-7DA74D83E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979" y="7934489"/>
            <a:ext cx="674254" cy="6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6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C8DC3C-C1E2-D2DC-9327-67F933850B95}"/>
              </a:ext>
            </a:extLst>
          </p:cNvPr>
          <p:cNvSpPr/>
          <p:nvPr/>
        </p:nvSpPr>
        <p:spPr>
          <a:xfrm>
            <a:off x="4637546" y="1401361"/>
            <a:ext cx="329457" cy="3991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EC050-EAD2-D8EA-CC83-C78FB628FD9B}"/>
              </a:ext>
            </a:extLst>
          </p:cNvPr>
          <p:cNvSpPr/>
          <p:nvPr/>
        </p:nvSpPr>
        <p:spPr>
          <a:xfrm rot="5400000" flipH="1">
            <a:off x="10577620" y="4506769"/>
            <a:ext cx="56761" cy="1215194"/>
          </a:xfrm>
          <a:prstGeom prst="rect">
            <a:avLst/>
          </a:prstGeom>
          <a:solidFill>
            <a:srgbClr val="B8B9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6BC537-7517-AB66-1708-5A9B834DA540}"/>
              </a:ext>
            </a:extLst>
          </p:cNvPr>
          <p:cNvGrpSpPr/>
          <p:nvPr/>
        </p:nvGrpSpPr>
        <p:grpSpPr>
          <a:xfrm>
            <a:off x="4632809" y="1403727"/>
            <a:ext cx="7499084" cy="4425748"/>
            <a:chOff x="4632429" y="1109087"/>
            <a:chExt cx="7499084" cy="44257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8C3AFC-3DBB-8F34-5722-7311888D77C3}"/>
                </a:ext>
              </a:extLst>
            </p:cNvPr>
            <p:cNvGrpSpPr/>
            <p:nvPr/>
          </p:nvGrpSpPr>
          <p:grpSpPr>
            <a:xfrm>
              <a:off x="4632429" y="1109087"/>
              <a:ext cx="7499084" cy="4425748"/>
              <a:chOff x="4632429" y="1109087"/>
              <a:chExt cx="7499084" cy="4425748"/>
            </a:xfrm>
          </p:grpSpPr>
          <p:pic>
            <p:nvPicPr>
              <p:cNvPr id="4" name="Picture 3" descr="r/MapPorn - Map of over 200 bomb threats that occurred during the 2024 US Presidential Elections (link in comments)">
                <a:extLst>
                  <a:ext uri="{FF2B5EF4-FFF2-40B4-BE49-F238E27FC236}">
                    <a16:creationId xmlns:a16="http://schemas.microsoft.com/office/drawing/2014/main" id="{75888279-AA42-1001-E5FD-32D94480D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348" b="401"/>
              <a:stretch/>
            </p:blipFill>
            <p:spPr>
              <a:xfrm>
                <a:off x="4734838" y="1325613"/>
                <a:ext cx="7140011" cy="412328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D3CBC7-7A24-1B58-E356-922C206BED86}"/>
                  </a:ext>
                </a:extLst>
              </p:cNvPr>
              <p:cNvSpPr/>
              <p:nvPr/>
            </p:nvSpPr>
            <p:spPr>
              <a:xfrm>
                <a:off x="11651465" y="1411799"/>
                <a:ext cx="381648" cy="4033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059905-8232-C4D2-B7C6-81268EE60E1D}"/>
                  </a:ext>
                </a:extLst>
              </p:cNvPr>
              <p:cNvSpPr/>
              <p:nvPr/>
            </p:nvSpPr>
            <p:spPr>
              <a:xfrm rot="5400000">
                <a:off x="8217242" y="-2398200"/>
                <a:ext cx="329458" cy="7499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7B6C7D-FCBA-20C9-B607-34997FBB26A2}"/>
                  </a:ext>
                </a:extLst>
              </p:cNvPr>
              <p:cNvSpPr/>
              <p:nvPr/>
            </p:nvSpPr>
            <p:spPr>
              <a:xfrm>
                <a:off x="4730832" y="1109087"/>
                <a:ext cx="235512" cy="4378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CF01D8D-B7C7-6772-1263-16B74FB9EAA7}"/>
                  </a:ext>
                </a:extLst>
              </p:cNvPr>
              <p:cNvSpPr/>
              <p:nvPr/>
            </p:nvSpPr>
            <p:spPr>
              <a:xfrm rot="5400000">
                <a:off x="8170270" y="1636223"/>
                <a:ext cx="402525" cy="7394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6945BA-4118-D344-7876-E3679AD9CBE3}"/>
                </a:ext>
              </a:extLst>
            </p:cNvPr>
            <p:cNvSpPr/>
            <p:nvPr/>
          </p:nvSpPr>
          <p:spPr>
            <a:xfrm>
              <a:off x="4982569" y="1517623"/>
              <a:ext cx="6668081" cy="3592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E8E28A-AF45-BD35-E1DE-34C2081CEF52}"/>
              </a:ext>
            </a:extLst>
          </p:cNvPr>
          <p:cNvSpPr txBox="1"/>
          <p:nvPr/>
        </p:nvSpPr>
        <p:spPr>
          <a:xfrm>
            <a:off x="205974" y="1279458"/>
            <a:ext cx="4598351" cy="5345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The FBI confirmed that </a:t>
            </a:r>
            <a:r>
              <a:rPr lang="en-US" sz="1900" b="1" dirty="0">
                <a:ea typeface="Calibri"/>
                <a:cs typeface="Calibri"/>
              </a:rPr>
              <a:t>multiple bomb threats </a:t>
            </a:r>
            <a:r>
              <a:rPr lang="en-US" sz="1900" dirty="0">
                <a:ea typeface="Calibri"/>
                <a:cs typeface="Calibri"/>
              </a:rPr>
              <a:t>were made to polling places on Election Day. These threats appeared to originate primarily from Russian email domains. </a:t>
            </a:r>
            <a:endParaRPr lang="en-US" dirty="0"/>
          </a:p>
          <a:p>
            <a:endParaRPr lang="en-US" sz="19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The number of bomb threats was initially under-reported. Post-election, </a:t>
            </a:r>
            <a:r>
              <a:rPr lang="en-US" sz="1900" b="1" dirty="0">
                <a:ea typeface="Calibri"/>
                <a:cs typeface="Calibri"/>
              </a:rPr>
              <a:t>over 200 bomb threats </a:t>
            </a:r>
            <a:r>
              <a:rPr lang="en-US" sz="1900" dirty="0">
                <a:ea typeface="Calibri"/>
                <a:cs typeface="Calibri"/>
              </a:rPr>
              <a:t>were documented impacting PA (34 counties), AZ (10 counties), GA (5 counties), MI (4 counties), and WI (2 counties).</a:t>
            </a:r>
            <a:br>
              <a:rPr lang="en-US" sz="1900" dirty="0">
                <a:ea typeface="Calibri"/>
                <a:cs typeface="Calibri"/>
              </a:rPr>
            </a:br>
            <a:endParaRPr lang="en-US" sz="19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The intended purpose of these threats remains unclear, but could this include disruption of the paper ballot chain of custody?</a:t>
            </a:r>
          </a:p>
          <a:p>
            <a:pPr marL="285750" indent="-285750">
              <a:buFont typeface="Arial"/>
              <a:buChar char="•"/>
            </a:pPr>
            <a:endParaRPr lang="en-US" sz="1900" dirty="0">
              <a:ea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AB461-667C-45C0-C801-480841A27521}"/>
              </a:ext>
            </a:extLst>
          </p:cNvPr>
          <p:cNvSpPr/>
          <p:nvPr/>
        </p:nvSpPr>
        <p:spPr>
          <a:xfrm>
            <a:off x="-4014" y="-23121"/>
            <a:ext cx="12210604" cy="860000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B5A870-F6E9-96AF-A88D-8DCE8AE27342}"/>
              </a:ext>
            </a:extLst>
          </p:cNvPr>
          <p:cNvSpPr/>
          <p:nvPr/>
        </p:nvSpPr>
        <p:spPr>
          <a:xfrm>
            <a:off x="-14729" y="821633"/>
            <a:ext cx="12221319" cy="72515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CBD5A2-9177-D759-189D-61D7F95C5C5F}"/>
              </a:ext>
            </a:extLst>
          </p:cNvPr>
          <p:cNvSpPr/>
          <p:nvPr/>
        </p:nvSpPr>
        <p:spPr>
          <a:xfrm>
            <a:off x="-14729" y="869368"/>
            <a:ext cx="12214653" cy="5369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219498-C383-5DD2-D20D-44481C74ACF5}"/>
              </a:ext>
            </a:extLst>
          </p:cNvPr>
          <p:cNvSpPr/>
          <p:nvPr/>
        </p:nvSpPr>
        <p:spPr>
          <a:xfrm>
            <a:off x="-4013" y="6389487"/>
            <a:ext cx="12210603" cy="478968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224F29-35FB-7AEC-0636-C663CF2B9698}"/>
              </a:ext>
            </a:extLst>
          </p:cNvPr>
          <p:cNvSpPr/>
          <p:nvPr/>
        </p:nvSpPr>
        <p:spPr>
          <a:xfrm>
            <a:off x="-4014" y="6340420"/>
            <a:ext cx="12200443" cy="74088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E0C5E2-16C6-92D3-F297-D27301D1C1F0}"/>
              </a:ext>
            </a:extLst>
          </p:cNvPr>
          <p:cNvSpPr/>
          <p:nvPr/>
        </p:nvSpPr>
        <p:spPr>
          <a:xfrm flipV="1">
            <a:off x="-4014" y="6285646"/>
            <a:ext cx="12214653" cy="56997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9" name="Picture 28" descr="A yellow triangle with a black exclamation mark&#10;&#10;AI-generated content may be incorrect.">
            <a:extLst>
              <a:ext uri="{FF2B5EF4-FFF2-40B4-BE49-F238E27FC236}">
                <a16:creationId xmlns:a16="http://schemas.microsoft.com/office/drawing/2014/main" id="{B41B53E4-4DDB-C80D-F997-FC62560E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79" y="5589669"/>
            <a:ext cx="346555" cy="3778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FE9795C-3924-2446-BD60-51C349CE0C63}"/>
              </a:ext>
            </a:extLst>
          </p:cNvPr>
          <p:cNvSpPr txBox="1"/>
          <p:nvPr/>
        </p:nvSpPr>
        <p:spPr>
          <a:xfrm>
            <a:off x="7549224" y="5623190"/>
            <a:ext cx="181421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</a:rPr>
              <a:t>= Bomb Threat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1B2E6-911A-BA51-85DC-2F999C813250}"/>
              </a:ext>
            </a:extLst>
          </p:cNvPr>
          <p:cNvSpPr txBox="1"/>
          <p:nvPr/>
        </p:nvSpPr>
        <p:spPr>
          <a:xfrm>
            <a:off x="-1851" y="221342"/>
            <a:ext cx="122129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DD00"/>
                </a:solidFill>
                <a:ea typeface="Calibri"/>
                <a:cs typeface="Calibri"/>
              </a:rPr>
              <a:t>HOAX BOMB THREATS ON ELECTION DAY</a:t>
            </a:r>
          </a:p>
        </p:txBody>
      </p:sp>
      <p:pic>
        <p:nvPicPr>
          <p:cNvPr id="14" name="Picture 13" descr="A yellow phone and a bomb&#10;&#10;AI-generated content may be incorrect.">
            <a:extLst>
              <a:ext uri="{FF2B5EF4-FFF2-40B4-BE49-F238E27FC236}">
                <a16:creationId xmlns:a16="http://schemas.microsoft.com/office/drawing/2014/main" id="{C0BDC6A4-F9DC-62FE-3CDC-784B3FBF2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703" y="289877"/>
            <a:ext cx="396875" cy="3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C95100C-5EAF-4A81-012C-513B9562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27" y="1893007"/>
            <a:ext cx="5294716" cy="341509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CC3FFA0-6E7C-0C73-D08F-402635D9D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77" y="2042331"/>
            <a:ext cx="5294715" cy="34415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EE11B9-2E55-99DE-8F39-5BC959C638AC}"/>
              </a:ext>
            </a:extLst>
          </p:cNvPr>
          <p:cNvSpPr/>
          <p:nvPr/>
        </p:nvSpPr>
        <p:spPr>
          <a:xfrm>
            <a:off x="5697931" y="793704"/>
            <a:ext cx="828684" cy="107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DE2F33-2E5F-C58D-E957-7B49CD862CBD}"/>
              </a:ext>
            </a:extLst>
          </p:cNvPr>
          <p:cNvSpPr>
            <a:spLocks noGrp="1"/>
          </p:cNvSpPr>
          <p:nvPr/>
        </p:nvSpPr>
        <p:spPr>
          <a:xfrm>
            <a:off x="2019239" y="2022821"/>
            <a:ext cx="2557540" cy="140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000" b="1" dirty="0">
              <a:solidFill>
                <a:schemeClr val="tx1"/>
              </a:solidFill>
              <a:latin typeface="News Gothic MT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8FC2FCE-51EE-CA09-1747-242F5A7767F0}"/>
              </a:ext>
            </a:extLst>
          </p:cNvPr>
          <p:cNvSpPr>
            <a:spLocks noGrp="1"/>
          </p:cNvSpPr>
          <p:nvPr/>
        </p:nvSpPr>
        <p:spPr>
          <a:xfrm>
            <a:off x="1216600" y="5375622"/>
            <a:ext cx="4162820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News Gothic MT"/>
                <a:ea typeface="Batang"/>
                <a:cs typeface="Calibri Light"/>
              </a:rPr>
              <a:t>VOTING TECHNOLOGY </a:t>
            </a:r>
            <a:r>
              <a:rPr lang="en-US" sz="1400" b="1" dirty="0">
                <a:solidFill>
                  <a:schemeClr val="tx1"/>
                </a:solidFill>
                <a:latin typeface="News Gothic MT"/>
                <a:ea typeface="Batang"/>
                <a:cs typeface="Calibri Light"/>
              </a:rPr>
              <a:t>BRAND 1 PREVALENCE</a:t>
            </a:r>
            <a:endParaRPr lang="en-US" sz="1400" b="1" dirty="0">
              <a:solidFill>
                <a:schemeClr val="tx1"/>
              </a:solidFill>
              <a:latin typeface="News Gothic MT"/>
              <a:cs typeface="Calibri Light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BAB85F9-589D-10D2-F39E-D181E7D432D5}"/>
              </a:ext>
            </a:extLst>
          </p:cNvPr>
          <p:cNvSpPr>
            <a:spLocks noGrp="1"/>
          </p:cNvSpPr>
          <p:nvPr/>
        </p:nvSpPr>
        <p:spPr>
          <a:xfrm>
            <a:off x="6682679" y="5375621"/>
            <a:ext cx="4162820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News Gothic MT"/>
                <a:ea typeface="Batang"/>
                <a:cs typeface="Calibri Light"/>
              </a:rPr>
              <a:t>VOTING TECHNOLOGY</a:t>
            </a:r>
            <a:br>
              <a:rPr lang="en-US" sz="1600" b="1" dirty="0">
                <a:solidFill>
                  <a:schemeClr val="tx1"/>
                </a:solidFill>
                <a:latin typeface="News Gothic MT"/>
                <a:ea typeface="Batang"/>
                <a:cs typeface="Calibri Light"/>
              </a:rPr>
            </a:br>
            <a:r>
              <a:rPr lang="en-US" sz="1400" b="1" dirty="0">
                <a:solidFill>
                  <a:schemeClr val="tx1"/>
                </a:solidFill>
                <a:latin typeface="News Gothic MT"/>
                <a:ea typeface="Batang"/>
                <a:cs typeface="Calibri Light"/>
              </a:rPr>
              <a:t>Brand 2 PREVALENCE</a:t>
            </a:r>
            <a:endParaRPr lang="en-US" sz="1400" b="1" dirty="0">
              <a:solidFill>
                <a:schemeClr val="tx1"/>
              </a:solidFill>
              <a:latin typeface="News Gothic MT"/>
              <a:cs typeface="Calibri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5AE4C2-EE61-BDB4-A58B-F178E235E497}"/>
              </a:ext>
            </a:extLst>
          </p:cNvPr>
          <p:cNvSpPr/>
          <p:nvPr/>
        </p:nvSpPr>
        <p:spPr>
          <a:xfrm>
            <a:off x="483288" y="478454"/>
            <a:ext cx="11250023" cy="1381285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4C4F8E-43AE-7508-569C-CE7C71A04C21}"/>
              </a:ext>
            </a:extLst>
          </p:cNvPr>
          <p:cNvSpPr/>
          <p:nvPr/>
        </p:nvSpPr>
        <p:spPr>
          <a:xfrm>
            <a:off x="473127" y="6218855"/>
            <a:ext cx="11238478" cy="192105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407225-EB46-7BD1-A5EE-ED2D80A030DC}"/>
              </a:ext>
            </a:extLst>
          </p:cNvPr>
          <p:cNvSpPr/>
          <p:nvPr/>
        </p:nvSpPr>
        <p:spPr>
          <a:xfrm rot="5400000">
            <a:off x="-2495521" y="3304863"/>
            <a:ext cx="5932508" cy="218732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686FF1-73B0-1475-B2FF-4630FAADC99B}"/>
              </a:ext>
            </a:extLst>
          </p:cNvPr>
          <p:cNvSpPr/>
          <p:nvPr/>
        </p:nvSpPr>
        <p:spPr>
          <a:xfrm rot="5400000">
            <a:off x="8658232" y="3333415"/>
            <a:ext cx="5932508" cy="222585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A3EBEA-93AB-CF09-0D74-23C43034B580}"/>
              </a:ext>
            </a:extLst>
          </p:cNvPr>
          <p:cNvSpPr>
            <a:spLocks noGrp="1"/>
          </p:cNvSpPr>
          <p:nvPr/>
        </p:nvSpPr>
        <p:spPr>
          <a:xfrm>
            <a:off x="962600" y="610582"/>
            <a:ext cx="10279140" cy="66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DD00"/>
                </a:solidFill>
                <a:latin typeface="News Gothic MT"/>
                <a:ea typeface="Batang"/>
              </a:rPr>
              <a:t>70% of Voting equipment compromised</a:t>
            </a:r>
            <a:endParaRPr lang="en-US" sz="2000" b="1" dirty="0">
              <a:solidFill>
                <a:srgbClr val="FFDD00"/>
              </a:solidFill>
              <a:latin typeface="News Gothic M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F21641B-8AF3-A092-BEC5-D54F62E355D7}"/>
              </a:ext>
            </a:extLst>
          </p:cNvPr>
          <p:cNvSpPr>
            <a:spLocks noGrp="1"/>
          </p:cNvSpPr>
          <p:nvPr/>
        </p:nvSpPr>
        <p:spPr>
          <a:xfrm>
            <a:off x="796806" y="1137978"/>
            <a:ext cx="10729414" cy="328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News Gothic MT"/>
                <a:ea typeface="Batang"/>
              </a:rPr>
              <a:t>2020-2024 security breaches affected two major brands</a:t>
            </a:r>
            <a:endParaRPr lang="en-US" dirty="0"/>
          </a:p>
        </p:txBody>
      </p:sp>
      <p:pic>
        <p:nvPicPr>
          <p:cNvPr id="4" name="Graphic 3" descr="Unlock with solid fill">
            <a:extLst>
              <a:ext uri="{FF2B5EF4-FFF2-40B4-BE49-F238E27FC236}">
                <a16:creationId xmlns:a16="http://schemas.microsoft.com/office/drawing/2014/main" id="{2BDA5B69-6780-9DDF-D116-9B45F0D3E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3840" y="759221"/>
            <a:ext cx="438727" cy="381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D395A-89F1-75B2-FF56-EDC30793F35D}"/>
              </a:ext>
            </a:extLst>
          </p:cNvPr>
          <p:cNvSpPr txBox="1"/>
          <p:nvPr/>
        </p:nvSpPr>
        <p:spPr>
          <a:xfrm>
            <a:off x="9720085" y="6613471"/>
            <a:ext cx="1903593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Map Source: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VerifiedVoting.Org</a:t>
            </a:r>
            <a:endParaRPr lang="en-US" sz="1000" dirty="0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9BB03-0FA9-D0CA-3472-E8B69D446EE0}"/>
              </a:ext>
            </a:extLst>
          </p:cNvPr>
          <p:cNvSpPr txBox="1"/>
          <p:nvPr/>
        </p:nvSpPr>
        <p:spPr>
          <a:xfrm>
            <a:off x="1913" y="6628292"/>
            <a:ext cx="4674227" cy="2308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News Gothic MT"/>
                <a:ea typeface="Calibri"/>
                <a:cs typeface="Calibri"/>
              </a:rPr>
              <a:t>Source: 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News Gothic MT"/>
              </a:rPr>
              <a:t>Nov 13, 2024 Letter - Cybersecurity Experts - Free Speech for People</a:t>
            </a:r>
            <a:endParaRPr lang="en-US" sz="900" dirty="0">
              <a:solidFill>
                <a:schemeClr val="bg1"/>
              </a:solidFill>
              <a:latin typeface="News Gothic M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52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F801B36-9FA0-D7BB-ED00-02791336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89" t="1502" r="12121" b="-67"/>
          <a:stretch/>
        </p:blipFill>
        <p:spPr>
          <a:xfrm>
            <a:off x="4483399" y="753671"/>
            <a:ext cx="7458121" cy="51400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58A9C6-5D10-C9CB-DE83-8FFCBD0A4792}"/>
              </a:ext>
            </a:extLst>
          </p:cNvPr>
          <p:cNvSpPr/>
          <p:nvPr/>
        </p:nvSpPr>
        <p:spPr>
          <a:xfrm>
            <a:off x="-4669" y="6295542"/>
            <a:ext cx="12217545" cy="606908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A8019-95AC-3441-9527-63C7431C73F1}"/>
              </a:ext>
            </a:extLst>
          </p:cNvPr>
          <p:cNvSpPr/>
          <p:nvPr/>
        </p:nvSpPr>
        <p:spPr>
          <a:xfrm>
            <a:off x="16205" y="5867569"/>
            <a:ext cx="12196671" cy="6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24AD06-7D4B-D88E-A57D-24A148546F4F}"/>
              </a:ext>
            </a:extLst>
          </p:cNvPr>
          <p:cNvSpPr/>
          <p:nvPr/>
        </p:nvSpPr>
        <p:spPr>
          <a:xfrm flipV="1">
            <a:off x="4316807" y="793316"/>
            <a:ext cx="547465" cy="534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375CB-639C-E1F1-67DE-EA8D5E94358E}"/>
              </a:ext>
            </a:extLst>
          </p:cNvPr>
          <p:cNvSpPr/>
          <p:nvPr/>
        </p:nvSpPr>
        <p:spPr>
          <a:xfrm flipV="1">
            <a:off x="6696752" y="793315"/>
            <a:ext cx="2488999" cy="47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EED69C-696C-9AEE-450E-2542E908B174}"/>
              </a:ext>
            </a:extLst>
          </p:cNvPr>
          <p:cNvSpPr/>
          <p:nvPr/>
        </p:nvSpPr>
        <p:spPr>
          <a:xfrm>
            <a:off x="9446698" y="5267384"/>
            <a:ext cx="260497" cy="265989"/>
          </a:xfrm>
          <a:prstGeom prst="rect">
            <a:avLst/>
          </a:prstGeom>
          <a:solidFill>
            <a:srgbClr val="7725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6DB87-7F02-E234-BE20-2846B01A7294}"/>
              </a:ext>
            </a:extLst>
          </p:cNvPr>
          <p:cNvSpPr txBox="1"/>
          <p:nvPr/>
        </p:nvSpPr>
        <p:spPr>
          <a:xfrm>
            <a:off x="9815851" y="5224698"/>
            <a:ext cx="249082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Calibri"/>
                <a:cs typeface="Calibri"/>
              </a:rPr>
              <a:t>2024 Swing States</a:t>
            </a:r>
            <a:br>
              <a:rPr lang="en-US" sz="1400" dirty="0">
                <a:ea typeface="Calibri"/>
                <a:cs typeface="Calibri"/>
              </a:rPr>
            </a:br>
            <a:endParaRPr lang="en-US" sz="1100"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E0B20-8045-962E-DB32-96F42F42B543}"/>
              </a:ext>
            </a:extLst>
          </p:cNvPr>
          <p:cNvSpPr/>
          <p:nvPr/>
        </p:nvSpPr>
        <p:spPr>
          <a:xfrm flipV="1">
            <a:off x="11821984" y="824630"/>
            <a:ext cx="380452" cy="547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B38033-40F7-1664-3E4E-90734426916A}"/>
              </a:ext>
            </a:extLst>
          </p:cNvPr>
          <p:cNvSpPr/>
          <p:nvPr/>
        </p:nvSpPr>
        <p:spPr>
          <a:xfrm>
            <a:off x="9446697" y="5810178"/>
            <a:ext cx="260497" cy="265989"/>
          </a:xfrm>
          <a:prstGeom prst="rect">
            <a:avLst/>
          </a:prstGeom>
          <a:solidFill>
            <a:srgbClr val="B8C0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D40CA2-C6BE-08AE-6C83-2F8D18A49670}"/>
              </a:ext>
            </a:extLst>
          </p:cNvPr>
          <p:cNvSpPr txBox="1"/>
          <p:nvPr/>
        </p:nvSpPr>
        <p:spPr>
          <a:xfrm>
            <a:off x="256639" y="1512635"/>
            <a:ext cx="5105098" cy="44781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In the 2024 U.S. Presidential Election, there were 7 'swing states'.</a:t>
            </a:r>
          </a:p>
          <a:p>
            <a:endParaRPr lang="en-US" sz="19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The Republican candidate for President won 30 of 50 states, including all 7 swing states. </a:t>
            </a:r>
          </a:p>
          <a:p>
            <a:pPr marL="285750" indent="-285750">
              <a:buFont typeface="Arial"/>
              <a:buChar char="•"/>
            </a:pPr>
            <a:endParaRPr lang="en-US" sz="19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All 7 swing states were won with a large enough margin of votes between the two main candidates that no state mandatory recount laws were triggered. </a:t>
            </a:r>
            <a:br>
              <a:rPr lang="en-US" sz="1900" dirty="0">
                <a:ea typeface="Calibri"/>
                <a:cs typeface="Calibri"/>
              </a:rPr>
            </a:br>
            <a:endParaRPr lang="en-US" sz="19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The last time a candidate won all 7 swing states was 1984 in Ronald Reagan's landslide victory, in which he won 49 of 50 states. </a:t>
            </a:r>
          </a:p>
          <a:p>
            <a:pPr marL="285750" indent="-285750">
              <a:buFont typeface="Arial"/>
              <a:buChar char="•"/>
            </a:pPr>
            <a:endParaRPr lang="en-US" sz="1900" dirty="0"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1328FC-B902-7423-97E9-A366FB5AFC77}"/>
              </a:ext>
            </a:extLst>
          </p:cNvPr>
          <p:cNvSpPr txBox="1"/>
          <p:nvPr/>
        </p:nvSpPr>
        <p:spPr>
          <a:xfrm>
            <a:off x="9815850" y="5777931"/>
            <a:ext cx="249082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Calibri"/>
                <a:cs typeface="Calibri"/>
              </a:rPr>
              <a:t>2024 Non-Swing States</a:t>
            </a:r>
            <a:br>
              <a:rPr lang="en-US" sz="1400" dirty="0">
                <a:ea typeface="Calibri"/>
                <a:cs typeface="Calibri"/>
              </a:rPr>
            </a:br>
            <a:endParaRPr lang="en-US" sz="1100" dirty="0"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D90C29-DDBD-DBBD-6AD9-066D9E3711FE}"/>
              </a:ext>
            </a:extLst>
          </p:cNvPr>
          <p:cNvSpPr/>
          <p:nvPr/>
        </p:nvSpPr>
        <p:spPr>
          <a:xfrm>
            <a:off x="5766" y="742058"/>
            <a:ext cx="12196671" cy="7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2F5F7-80DC-D46F-8FC0-C0BCB3DCBD60}"/>
              </a:ext>
            </a:extLst>
          </p:cNvPr>
          <p:cNvSpPr/>
          <p:nvPr/>
        </p:nvSpPr>
        <p:spPr>
          <a:xfrm>
            <a:off x="-15108" y="-50800"/>
            <a:ext cx="12217545" cy="1070559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0C567-745D-583B-43AE-6069EFE39C9F}"/>
              </a:ext>
            </a:extLst>
          </p:cNvPr>
          <p:cNvSpPr txBox="1"/>
          <p:nvPr/>
        </p:nvSpPr>
        <p:spPr>
          <a:xfrm>
            <a:off x="2400818" y="271029"/>
            <a:ext cx="71727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DD00"/>
                </a:solidFill>
                <a:ea typeface="Calibri"/>
                <a:cs typeface="Calibri"/>
              </a:rPr>
              <a:t>'CLEAN SWEEP' OF THE SWING STATES</a:t>
            </a:r>
            <a:endParaRPr lang="en-US" sz="2000">
              <a:solidFill>
                <a:srgbClr val="FFDD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84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7896559-3334-6937-7DDD-9F18ED9D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85" y="1310599"/>
            <a:ext cx="6682153" cy="42336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33B075-6BE7-6311-9D93-AB65F18D3944}"/>
              </a:ext>
            </a:extLst>
          </p:cNvPr>
          <p:cNvSpPr/>
          <p:nvPr/>
        </p:nvSpPr>
        <p:spPr>
          <a:xfrm>
            <a:off x="-18884" y="-6593"/>
            <a:ext cx="12221321" cy="995872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4175E-B808-870F-35AA-BC09B91C414E}"/>
              </a:ext>
            </a:extLst>
          </p:cNvPr>
          <p:cNvSpPr/>
          <p:nvPr/>
        </p:nvSpPr>
        <p:spPr>
          <a:xfrm>
            <a:off x="-4681" y="881021"/>
            <a:ext cx="12231786" cy="74088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08940-2397-4155-E622-2D34817C13D3}"/>
              </a:ext>
            </a:extLst>
          </p:cNvPr>
          <p:cNvSpPr/>
          <p:nvPr/>
        </p:nvSpPr>
        <p:spPr>
          <a:xfrm>
            <a:off x="-900" y="950647"/>
            <a:ext cx="12221321" cy="85959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B3AE1D-B64D-82FB-477C-DBD12E8A9521}"/>
              </a:ext>
            </a:extLst>
          </p:cNvPr>
          <p:cNvSpPr/>
          <p:nvPr/>
        </p:nvSpPr>
        <p:spPr>
          <a:xfrm>
            <a:off x="-15111" y="6389488"/>
            <a:ext cx="12221321" cy="494890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D97E9-F77E-79DF-0427-5D1361F7A1AD}"/>
              </a:ext>
            </a:extLst>
          </p:cNvPr>
          <p:cNvSpPr/>
          <p:nvPr/>
        </p:nvSpPr>
        <p:spPr>
          <a:xfrm>
            <a:off x="-15111" y="6340420"/>
            <a:ext cx="12200443" cy="74088"/>
          </a:xfrm>
          <a:prstGeom prst="rect">
            <a:avLst/>
          </a:prstGeom>
          <a:solidFill>
            <a:srgbClr val="D81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3274BB-8FF3-3BFE-4FB1-9DB87A831E50}"/>
              </a:ext>
            </a:extLst>
          </p:cNvPr>
          <p:cNvSpPr/>
          <p:nvPr/>
        </p:nvSpPr>
        <p:spPr>
          <a:xfrm>
            <a:off x="-900" y="6336976"/>
            <a:ext cx="12200442" cy="44207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02A0D3-87B6-3D1D-2AFC-722198227A16}"/>
              </a:ext>
            </a:extLst>
          </p:cNvPr>
          <p:cNvSpPr txBox="1"/>
          <p:nvPr/>
        </p:nvSpPr>
        <p:spPr>
          <a:xfrm>
            <a:off x="15261" y="255671"/>
            <a:ext cx="119909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DD00"/>
                </a:solidFill>
                <a:ea typeface="Calibri"/>
                <a:cs typeface="Calibri"/>
              </a:rPr>
              <a:t>88 of 88 FLIPPED COUNTIES WON BY ONE POLITICAL PARTY</a:t>
            </a:r>
            <a:endParaRPr lang="en-US" dirty="0">
              <a:solidFill>
                <a:srgbClr val="FFDD00"/>
              </a:solidFill>
              <a:ea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E609DD-2D73-6E0F-C46E-612BCC65828C}"/>
              </a:ext>
            </a:extLst>
          </p:cNvPr>
          <p:cNvSpPr txBox="1"/>
          <p:nvPr/>
        </p:nvSpPr>
        <p:spPr>
          <a:xfrm>
            <a:off x="7314290" y="1298076"/>
            <a:ext cx="4409486" cy="5324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In the 2024 U.S. Presidential Election, the Republican candidate flipped </a:t>
            </a:r>
            <a:r>
              <a:rPr lang="en-US" sz="1900" b="1" dirty="0">
                <a:ea typeface="Calibri"/>
                <a:cs typeface="Calibri"/>
              </a:rPr>
              <a:t>88 counties</a:t>
            </a:r>
            <a:r>
              <a:rPr lang="en-US" sz="1900" dirty="0">
                <a:ea typeface="Calibri"/>
                <a:cs typeface="Calibri"/>
              </a:rPr>
              <a:t> while the Democratic candidate flipped </a:t>
            </a:r>
            <a:r>
              <a:rPr lang="en-US" sz="1900" b="1" dirty="0">
                <a:ea typeface="Calibri"/>
                <a:cs typeface="Calibri"/>
              </a:rPr>
              <a:t>0 counties</a:t>
            </a:r>
            <a:r>
              <a:rPr lang="en-US" sz="1900" dirty="0">
                <a:ea typeface="Calibri"/>
                <a:cs typeface="Calibri"/>
              </a:rPr>
              <a:t>.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900" dirty="0">
                <a:ea typeface="Calibri"/>
                <a:cs typeface="Calibri"/>
              </a:rPr>
              <a:t>This is despite the winning candidate receiving less than half (49.8%) of the popular vote.</a:t>
            </a:r>
          </a:p>
          <a:p>
            <a:endParaRPr lang="en-US" sz="19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The last time a candidate flipped 0 counties in a presidential race was </a:t>
            </a:r>
            <a:r>
              <a:rPr lang="en-US" sz="1900" b="1" dirty="0">
                <a:ea typeface="Calibri"/>
                <a:cs typeface="Calibri"/>
              </a:rPr>
              <a:t>almost 100 years ago</a:t>
            </a:r>
            <a:r>
              <a:rPr lang="en-US" sz="1900" dirty="0">
                <a:ea typeface="Calibri"/>
                <a:cs typeface="Calibri"/>
              </a:rPr>
              <a:t> in 1932, when Franklin D. Roosevelt carried 42 of 48 states with 57.4% of the vote. </a:t>
            </a:r>
          </a:p>
          <a:p>
            <a:pPr marL="285750" indent="-285750">
              <a:buFont typeface="Arial"/>
              <a:buChar char="•"/>
            </a:pPr>
            <a:endParaRPr lang="en-US" sz="19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ea typeface="Calibri"/>
                <a:cs typeface="Calibri"/>
              </a:rPr>
              <a:t>Even in 1984, when Ronald Reagan won 49 of 50 states, around 30 counties flipped blue for Mondale.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9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73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2F27D-D707-A12B-DDCE-46357E93E20C}"/>
              </a:ext>
            </a:extLst>
          </p:cNvPr>
          <p:cNvSpPr/>
          <p:nvPr/>
        </p:nvSpPr>
        <p:spPr>
          <a:xfrm>
            <a:off x="5766" y="-20508"/>
            <a:ext cx="12196671" cy="542427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246E3-F369-8F4F-665E-5DA808BFB247}"/>
              </a:ext>
            </a:extLst>
          </p:cNvPr>
          <p:cNvSpPr/>
          <p:nvPr/>
        </p:nvSpPr>
        <p:spPr>
          <a:xfrm>
            <a:off x="-5120" y="6336698"/>
            <a:ext cx="12207557" cy="585449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030CEF-F215-84BD-4E1F-BDE369861D92}"/>
              </a:ext>
            </a:extLst>
          </p:cNvPr>
          <p:cNvSpPr/>
          <p:nvPr/>
        </p:nvSpPr>
        <p:spPr>
          <a:xfrm>
            <a:off x="-4014" y="1213"/>
            <a:ext cx="636044" cy="6464306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A677C5-0FE6-2E86-498E-D9CA8388F9C3}"/>
              </a:ext>
            </a:extLst>
          </p:cNvPr>
          <p:cNvSpPr/>
          <p:nvPr/>
        </p:nvSpPr>
        <p:spPr>
          <a:xfrm>
            <a:off x="11566395" y="1212"/>
            <a:ext cx="636044" cy="6464306"/>
          </a:xfrm>
          <a:prstGeom prst="rect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A840BC-0C10-2233-54FB-C162299267F2}"/>
              </a:ext>
            </a:extLst>
          </p:cNvPr>
          <p:cNvSpPr>
            <a:spLocks noGrp="1"/>
          </p:cNvSpPr>
          <p:nvPr/>
        </p:nvSpPr>
        <p:spPr>
          <a:xfrm>
            <a:off x="640911" y="771036"/>
            <a:ext cx="10911962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News Gothic MT"/>
                <a:ea typeface="Batang"/>
              </a:rPr>
              <a:t>HOW YOU CAN HELP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A blue circle with a yellow tick in it&#10;&#10;AI-generated content may be incorrect.">
            <a:extLst>
              <a:ext uri="{FF2B5EF4-FFF2-40B4-BE49-F238E27FC236}">
                <a16:creationId xmlns:a16="http://schemas.microsoft.com/office/drawing/2014/main" id="{0D1CAE2E-A3AF-1548-8803-6D2DA77E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07" y="1680369"/>
            <a:ext cx="895350" cy="838200"/>
          </a:xfrm>
          <a:prstGeom prst="rect">
            <a:avLst/>
          </a:prstGeom>
        </p:spPr>
      </p:pic>
      <p:pic>
        <p:nvPicPr>
          <p:cNvPr id="19" name="Picture 18" descr="A blue circle with a yellow tick in it&#10;&#10;AI-generated content may be incorrect.">
            <a:extLst>
              <a:ext uri="{FF2B5EF4-FFF2-40B4-BE49-F238E27FC236}">
                <a16:creationId xmlns:a16="http://schemas.microsoft.com/office/drawing/2014/main" id="{B032B9D5-8F85-94ED-6048-82223F206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06" y="3200793"/>
            <a:ext cx="895350" cy="838200"/>
          </a:xfrm>
          <a:prstGeom prst="rect">
            <a:avLst/>
          </a:prstGeom>
        </p:spPr>
      </p:pic>
      <p:pic>
        <p:nvPicPr>
          <p:cNvPr id="20" name="Picture 19" descr="A blue circle with a yellow tick in it&#10;&#10;AI-generated content may be incorrect.">
            <a:extLst>
              <a:ext uri="{FF2B5EF4-FFF2-40B4-BE49-F238E27FC236}">
                <a16:creationId xmlns:a16="http://schemas.microsoft.com/office/drawing/2014/main" id="{1AFC614D-2A87-4EFD-518B-A10C774C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06" y="4912362"/>
            <a:ext cx="895350" cy="838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7647519-250E-2CF6-1163-775F6A80BB4A}"/>
              </a:ext>
            </a:extLst>
          </p:cNvPr>
          <p:cNvSpPr>
            <a:spLocks noGrp="1"/>
          </p:cNvSpPr>
          <p:nvPr/>
        </p:nvSpPr>
        <p:spPr>
          <a:xfrm>
            <a:off x="880938" y="1709678"/>
            <a:ext cx="7465377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  <a:latin typeface="News Gothic MT"/>
                <a:ea typeface="Batang"/>
              </a:rPr>
              <a:t>FINANCIAL SUPPORT</a:t>
            </a:r>
            <a:endParaRPr lang="en-US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1250B48-BA3A-D932-5904-8FB71229644B}"/>
              </a:ext>
            </a:extLst>
          </p:cNvPr>
          <p:cNvSpPr>
            <a:spLocks noGrp="1"/>
          </p:cNvSpPr>
          <p:nvPr/>
        </p:nvSpPr>
        <p:spPr>
          <a:xfrm>
            <a:off x="1619491" y="4886631"/>
            <a:ext cx="7465377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  <a:latin typeface="News Gothic MT"/>
                <a:ea typeface="Batang"/>
              </a:rPr>
              <a:t>PRO-BONO LEGAL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76C89B-4AB7-148A-1D3C-605A8050DEDC}"/>
              </a:ext>
            </a:extLst>
          </p:cNvPr>
          <p:cNvSpPr>
            <a:spLocks noGrp="1"/>
          </p:cNvSpPr>
          <p:nvPr/>
        </p:nvSpPr>
        <p:spPr>
          <a:xfrm>
            <a:off x="904184" y="3210230"/>
            <a:ext cx="10232023" cy="709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  <a:latin typeface="News Gothic MT"/>
                <a:ea typeface="Batang"/>
              </a:rPr>
              <a:t>ORGANIZATIONAL PARTNERSHIPS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46932-A2CB-03CB-88A0-8880A52EC48A}"/>
              </a:ext>
            </a:extLst>
          </p:cNvPr>
          <p:cNvSpPr txBox="1"/>
          <p:nvPr/>
        </p:nvSpPr>
        <p:spPr>
          <a:xfrm>
            <a:off x="1985715" y="2257206"/>
            <a:ext cx="856196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Calibri"/>
                <a:cs typeface="Calibri"/>
              </a:rPr>
              <a:t>We are a non-profit organization and do not accept political donations.</a:t>
            </a:r>
            <a:br>
              <a:rPr lang="en-US" sz="2200" dirty="0">
                <a:ea typeface="Calibri"/>
                <a:cs typeface="Calibri"/>
              </a:rPr>
            </a:br>
            <a:r>
              <a:rPr lang="en-US" sz="2200" dirty="0">
                <a:ea typeface="Calibri"/>
                <a:cs typeface="Calibri"/>
              </a:rPr>
              <a:t>Financial resources are critical to advancing our work efficiently.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622F8B-2B3B-D324-9459-835B343FFC2D}"/>
              </a:ext>
            </a:extLst>
          </p:cNvPr>
          <p:cNvCxnSpPr/>
          <p:nvPr/>
        </p:nvCxnSpPr>
        <p:spPr>
          <a:xfrm>
            <a:off x="3067729" y="1528910"/>
            <a:ext cx="6074789" cy="794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3A0A2B-1594-E7D5-3B31-C84D661A8819}"/>
              </a:ext>
            </a:extLst>
          </p:cNvPr>
          <p:cNvSpPr txBox="1"/>
          <p:nvPr/>
        </p:nvSpPr>
        <p:spPr>
          <a:xfrm>
            <a:off x="1942708" y="3703794"/>
            <a:ext cx="928879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Calibri"/>
                <a:cs typeface="Calibri"/>
              </a:rPr>
              <a:t>We are enthusiastic about collaboration and leveraging each other's strengths.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79C588-37E1-1D8D-8300-6923E7F73C81}"/>
              </a:ext>
            </a:extLst>
          </p:cNvPr>
          <p:cNvSpPr txBox="1"/>
          <p:nvPr/>
        </p:nvSpPr>
        <p:spPr>
          <a:xfrm>
            <a:off x="1962268" y="4039113"/>
            <a:ext cx="947636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Calibri"/>
                <a:cs typeface="Calibri"/>
              </a:rPr>
              <a:t>We want to partner with other like-minded groups to advance shared objectives.</a:t>
            </a:r>
          </a:p>
          <a:p>
            <a:r>
              <a:rPr lang="en-US" sz="2200" dirty="0">
                <a:ea typeface="Calibri"/>
                <a:cs typeface="Calibri"/>
              </a:rPr>
              <a:t>Check out our website at www.ElectionTruthAlliance.Org or email us.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E6ECD-B087-8C84-BBA1-FD713775EAA2}"/>
              </a:ext>
            </a:extLst>
          </p:cNvPr>
          <p:cNvSpPr txBox="1"/>
          <p:nvPr/>
        </p:nvSpPr>
        <p:spPr>
          <a:xfrm>
            <a:off x="1962268" y="5375544"/>
            <a:ext cx="956972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Calibri"/>
                <a:cs typeface="Calibri"/>
              </a:rPr>
              <a:t>Targeted lawsuits may be needed to obtain key data or compel hand recounts.</a:t>
            </a:r>
          </a:p>
          <a:p>
            <a:r>
              <a:rPr lang="en-US" sz="2000" dirty="0">
                <a:ea typeface="Calibri"/>
                <a:cs typeface="Calibri"/>
              </a:rPr>
              <a:t>Pro-bono legal expertise helps us make the best use of limited resources to verify the vote.</a:t>
            </a:r>
          </a:p>
        </p:txBody>
      </p:sp>
    </p:spTree>
    <p:extLst>
      <p:ext uri="{BB962C8B-B14F-4D97-AF65-F5344CB8AC3E}">
        <p14:creationId xmlns:p14="http://schemas.microsoft.com/office/powerpoint/2010/main" val="1502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F2C56C34FD54AA7737FC462C687C4" ma:contentTypeVersion="5" ma:contentTypeDescription="Create a new document." ma:contentTypeScope="" ma:versionID="8fb41150a626555cd0c2a59a396564bd">
  <xsd:schema xmlns:xsd="http://www.w3.org/2001/XMLSchema" xmlns:xs="http://www.w3.org/2001/XMLSchema" xmlns:p="http://schemas.microsoft.com/office/2006/metadata/properties" xmlns:ns3="91abc5c3-c56f-44f2-9adf-911c38058e1e" targetNamespace="http://schemas.microsoft.com/office/2006/metadata/properties" ma:root="true" ma:fieldsID="3b0c92ab945b228963aa1e70bf58d053" ns3:_="">
    <xsd:import namespace="91abc5c3-c56f-44f2-9adf-911c38058e1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c5c3-c56f-44f2-9adf-911c38058e1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6966A-3300-44EB-9769-60D29A6147E0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abc5c3-c56f-44f2-9adf-911c38058e1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7D9236-CBD7-4FD8-B6AD-84DF59F6D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bc5c3-c56f-44f2-9adf-911c38058e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2FADBC-04A6-4E19-A20C-AB2D29741C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754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Barner</dc:creator>
  <cp:lastModifiedBy>Nathan Taylor</cp:lastModifiedBy>
  <cp:revision>1305</cp:revision>
  <dcterms:created xsi:type="dcterms:W3CDTF">2025-01-29T09:51:58Z</dcterms:created>
  <dcterms:modified xsi:type="dcterms:W3CDTF">2025-02-06T06:46:17Z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0x0101006FFF2C56C34FD54AA7737FC462C687C4</vt:lpwstr>
  </property>
</Properties>
</file>