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60" r:id="rId5"/>
    <p:sldId id="268" r:id="rId6"/>
    <p:sldId id="283" r:id="rId7"/>
    <p:sldId id="267" r:id="rId8"/>
    <p:sldId id="275" r:id="rId9"/>
    <p:sldId id="262" r:id="rId10"/>
    <p:sldId id="276" r:id="rId11"/>
    <p:sldId id="277" r:id="rId12"/>
    <p:sldId id="278" r:id="rId13"/>
    <p:sldId id="279" r:id="rId14"/>
    <p:sldId id="280" r:id="rId15"/>
    <p:sldId id="281" r:id="rId16"/>
    <p:sldId id="282" r:id="rId17"/>
    <p:sldId id="273" r:id="rId18"/>
    <p:sldId id="272" r:id="rId1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A95192-1EF6-6D19-2E02-CFC4E2E089B7}" v="24" dt="2026-05-21T07:48:28.7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3174" y="-6"/>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Estley HR" userId="S::hr@thomasestley.org.uk::e4ec7ad2-d268-4f44-b14d-2627be9b6897" providerId="AD" clId="Web-{FCF5A51A-0C72-B909-6260-82EE93494823}"/>
    <pc:docChg chg="addSld delSld modSld">
      <pc:chgData name="Thomas Estley HR" userId="S::hr@thomasestley.org.uk::e4ec7ad2-d268-4f44-b14d-2627be9b6897" providerId="AD" clId="Web-{FCF5A51A-0C72-B909-6260-82EE93494823}" dt="2026-05-13T07:23:18.984" v="290"/>
      <pc:docMkLst>
        <pc:docMk/>
      </pc:docMkLst>
      <pc:sldChg chg="modSp">
        <pc:chgData name="Thomas Estley HR" userId="S::hr@thomasestley.org.uk::e4ec7ad2-d268-4f44-b14d-2627be9b6897" providerId="AD" clId="Web-{FCF5A51A-0C72-B909-6260-82EE93494823}" dt="2026-05-13T07:21:51.123" v="208" actId="20577"/>
        <pc:sldMkLst>
          <pc:docMk/>
          <pc:sldMk cId="2841128212" sldId="262"/>
        </pc:sldMkLst>
        <pc:spChg chg="mod">
          <ac:chgData name="Thomas Estley HR" userId="S::hr@thomasestley.org.uk::e4ec7ad2-d268-4f44-b14d-2627be9b6897" providerId="AD" clId="Web-{FCF5A51A-0C72-B909-6260-82EE93494823}" dt="2026-05-13T07:21:51.123" v="208" actId="20577"/>
          <ac:spMkLst>
            <pc:docMk/>
            <pc:sldMk cId="2841128212" sldId="262"/>
            <ac:spMk id="9" creationId="{00000000-0000-0000-0000-000000000000}"/>
          </ac:spMkLst>
        </pc:spChg>
        <pc:spChg chg="mod">
          <ac:chgData name="Thomas Estley HR" userId="S::hr@thomasestley.org.uk::e4ec7ad2-d268-4f44-b14d-2627be9b6897" providerId="AD" clId="Web-{FCF5A51A-0C72-B909-6260-82EE93494823}" dt="2026-05-13T07:21:39.998" v="206" actId="1076"/>
          <ac:spMkLst>
            <pc:docMk/>
            <pc:sldMk cId="2841128212" sldId="262"/>
            <ac:spMk id="10" creationId="{00000000-0000-0000-0000-000000000000}"/>
          </ac:spMkLst>
        </pc:spChg>
        <pc:spChg chg="mod">
          <ac:chgData name="Thomas Estley HR" userId="S::hr@thomasestley.org.uk::e4ec7ad2-d268-4f44-b14d-2627be9b6897" providerId="AD" clId="Web-{FCF5A51A-0C72-B909-6260-82EE93494823}" dt="2026-05-13T07:21:27.591" v="204" actId="1076"/>
          <ac:spMkLst>
            <pc:docMk/>
            <pc:sldMk cId="2841128212" sldId="262"/>
            <ac:spMk id="11" creationId="{00000000-0000-0000-0000-000000000000}"/>
          </ac:spMkLst>
        </pc:spChg>
        <pc:spChg chg="mod">
          <ac:chgData name="Thomas Estley HR" userId="S::hr@thomasestley.org.uk::e4ec7ad2-d268-4f44-b14d-2627be9b6897" providerId="AD" clId="Web-{FCF5A51A-0C72-B909-6260-82EE93494823}" dt="2026-05-13T07:20:23.621" v="186" actId="20577"/>
          <ac:spMkLst>
            <pc:docMk/>
            <pc:sldMk cId="2841128212" sldId="262"/>
            <ac:spMk id="12" creationId="{00000000-0000-0000-0000-000000000000}"/>
          </ac:spMkLst>
        </pc:spChg>
        <pc:spChg chg="mod">
          <ac:chgData name="Thomas Estley HR" userId="S::hr@thomasestley.org.uk::e4ec7ad2-d268-4f44-b14d-2627be9b6897" providerId="AD" clId="Web-{FCF5A51A-0C72-B909-6260-82EE93494823}" dt="2026-05-13T07:20:33.762" v="188" actId="1076"/>
          <ac:spMkLst>
            <pc:docMk/>
            <pc:sldMk cId="2841128212" sldId="262"/>
            <ac:spMk id="13" creationId="{BE9F270D-360F-4219-B7BD-7C9B704712F7}"/>
          </ac:spMkLst>
        </pc:spChg>
        <pc:spChg chg="mod">
          <ac:chgData name="Thomas Estley HR" userId="S::hr@thomasestley.org.uk::e4ec7ad2-d268-4f44-b14d-2627be9b6897" providerId="AD" clId="Web-{FCF5A51A-0C72-B909-6260-82EE93494823}" dt="2026-05-13T07:20:29.168" v="187" actId="1076"/>
          <ac:spMkLst>
            <pc:docMk/>
            <pc:sldMk cId="2841128212" sldId="262"/>
            <ac:spMk id="14" creationId="{77B19C15-2850-44D1-8D09-B54465B2DB52}"/>
          </ac:spMkLst>
        </pc:spChg>
      </pc:sldChg>
      <pc:sldChg chg="modSp">
        <pc:chgData name="Thomas Estley HR" userId="S::hr@thomasestley.org.uk::e4ec7ad2-d268-4f44-b14d-2627be9b6897" providerId="AD" clId="Web-{FCF5A51A-0C72-B909-6260-82EE93494823}" dt="2026-05-13T07:18:54.729" v="167" actId="1076"/>
        <pc:sldMkLst>
          <pc:docMk/>
          <pc:sldMk cId="3070282767" sldId="267"/>
        </pc:sldMkLst>
        <pc:spChg chg="mod">
          <ac:chgData name="Thomas Estley HR" userId="S::hr@thomasestley.org.uk::e4ec7ad2-d268-4f44-b14d-2627be9b6897" providerId="AD" clId="Web-{FCF5A51A-0C72-B909-6260-82EE93494823}" dt="2026-05-13T07:18:54.729" v="167" actId="1076"/>
          <ac:spMkLst>
            <pc:docMk/>
            <pc:sldMk cId="3070282767" sldId="267"/>
            <ac:spMk id="11" creationId="{00000000-0000-0000-0000-000000000000}"/>
          </ac:spMkLst>
        </pc:spChg>
      </pc:sldChg>
      <pc:sldChg chg="delSp modSp">
        <pc:chgData name="Thomas Estley HR" userId="S::hr@thomasestley.org.uk::e4ec7ad2-d268-4f44-b14d-2627be9b6897" providerId="AD" clId="Web-{FCF5A51A-0C72-B909-6260-82EE93494823}" dt="2026-05-13T07:22:59.046" v="250"/>
        <pc:sldMkLst>
          <pc:docMk/>
          <pc:sldMk cId="2841128212" sldId="273"/>
        </pc:sldMkLst>
        <pc:graphicFrameChg chg="mod modGraphic">
          <ac:chgData name="Thomas Estley HR" userId="S::hr@thomasestley.org.uk::e4ec7ad2-d268-4f44-b14d-2627be9b6897" providerId="AD" clId="Web-{FCF5A51A-0C72-B909-6260-82EE93494823}" dt="2026-05-13T07:22:59.046" v="250"/>
          <ac:graphicFrameMkLst>
            <pc:docMk/>
            <pc:sldMk cId="2841128212" sldId="273"/>
            <ac:graphicFrameMk id="12" creationId="{159284F1-E504-4FCE-B0E0-087811F0B413}"/>
          </ac:graphicFrameMkLst>
        </pc:graphicFrameChg>
      </pc:sldChg>
      <pc:sldChg chg="modSp">
        <pc:chgData name="Thomas Estley HR" userId="S::hr@thomasestley.org.uk::e4ec7ad2-d268-4f44-b14d-2627be9b6897" providerId="AD" clId="Web-{FCF5A51A-0C72-B909-6260-82EE93494823}" dt="2026-05-13T07:19:26.104" v="171" actId="20577"/>
        <pc:sldMkLst>
          <pc:docMk/>
          <pc:sldMk cId="3301062903" sldId="275"/>
        </pc:sldMkLst>
        <pc:spChg chg="mod">
          <ac:chgData name="Thomas Estley HR" userId="S::hr@thomasestley.org.uk::e4ec7ad2-d268-4f44-b14d-2627be9b6897" providerId="AD" clId="Web-{FCF5A51A-0C72-B909-6260-82EE93494823}" dt="2026-05-13T07:19:26.104" v="171" actId="20577"/>
          <ac:spMkLst>
            <pc:docMk/>
            <pc:sldMk cId="3301062903" sldId="275"/>
            <ac:spMk id="11" creationId="{00000000-0000-0000-0000-000000000000}"/>
          </ac:spMkLst>
        </pc:spChg>
      </pc:sldChg>
      <pc:sldChg chg="modSp">
        <pc:chgData name="Thomas Estley HR" userId="S::hr@thomasestley.org.uk::e4ec7ad2-d268-4f44-b14d-2627be9b6897" providerId="AD" clId="Web-{FCF5A51A-0C72-B909-6260-82EE93494823}" dt="2026-05-13T07:23:18.984" v="290"/>
        <pc:sldMkLst>
          <pc:docMk/>
          <pc:sldMk cId="738225155" sldId="282"/>
        </pc:sldMkLst>
        <pc:spChg chg="mod">
          <ac:chgData name="Thomas Estley HR" userId="S::hr@thomasestley.org.uk::e4ec7ad2-d268-4f44-b14d-2627be9b6897" providerId="AD" clId="Web-{FCF5A51A-0C72-B909-6260-82EE93494823}" dt="2026-05-13T07:22:17.545" v="218" actId="20577"/>
          <ac:spMkLst>
            <pc:docMk/>
            <pc:sldMk cId="738225155" sldId="282"/>
            <ac:spMk id="10" creationId="{FDDEBFFF-C53E-40DB-A5E4-22465237FAA7}"/>
          </ac:spMkLst>
        </pc:spChg>
        <pc:graphicFrameChg chg="mod modGraphic">
          <ac:chgData name="Thomas Estley HR" userId="S::hr@thomasestley.org.uk::e4ec7ad2-d268-4f44-b14d-2627be9b6897" providerId="AD" clId="Web-{FCF5A51A-0C72-B909-6260-82EE93494823}" dt="2026-05-13T07:23:18.984" v="290"/>
          <ac:graphicFrameMkLst>
            <pc:docMk/>
            <pc:sldMk cId="738225155" sldId="282"/>
            <ac:graphicFrameMk id="4" creationId="{D35EBCFA-E909-4654-B0D8-3FAC516F40DE}"/>
          </ac:graphicFrameMkLst>
        </pc:graphicFrameChg>
      </pc:sldChg>
      <pc:sldChg chg="addSp delSp modSp add replId">
        <pc:chgData name="Thomas Estley HR" userId="S::hr@thomasestley.org.uk::e4ec7ad2-d268-4f44-b14d-2627be9b6897" providerId="AD" clId="Web-{FCF5A51A-0C72-B909-6260-82EE93494823}" dt="2026-05-13T07:16:31.210" v="8" actId="1076"/>
        <pc:sldMkLst>
          <pc:docMk/>
          <pc:sldMk cId="210950829" sldId="283"/>
        </pc:sldMkLst>
        <pc:spChg chg="add mod">
          <ac:chgData name="Thomas Estley HR" userId="S::hr@thomasestley.org.uk::e4ec7ad2-d268-4f44-b14d-2627be9b6897" providerId="AD" clId="Web-{FCF5A51A-0C72-B909-6260-82EE93494823}" dt="2026-05-13T07:15:58.209" v="1"/>
          <ac:spMkLst>
            <pc:docMk/>
            <pc:sldMk cId="210950829" sldId="283"/>
            <ac:spMk id="7" creationId="{EE829824-523C-6625-834D-3370E22CF88F}"/>
          </ac:spMkLst>
        </pc:spChg>
        <pc:spChg chg="add mod">
          <ac:chgData name="Thomas Estley HR" userId="S::hr@thomasestley.org.uk::e4ec7ad2-d268-4f44-b14d-2627be9b6897" providerId="AD" clId="Web-{FCF5A51A-0C72-B909-6260-82EE93494823}" dt="2026-05-13T07:16:11.209" v="4" actId="1076"/>
          <ac:spMkLst>
            <pc:docMk/>
            <pc:sldMk cId="210950829" sldId="283"/>
            <ac:spMk id="8" creationId="{E1F7BCFA-4DD3-4BB1-B7FC-77038A93BC7D}"/>
          </ac:spMkLst>
        </pc:spChg>
        <pc:picChg chg="add mod modCrop">
          <ac:chgData name="Thomas Estley HR" userId="S::hr@thomasestley.org.uk::e4ec7ad2-d268-4f44-b14d-2627be9b6897" providerId="AD" clId="Web-{FCF5A51A-0C72-B909-6260-82EE93494823}" dt="2026-05-13T07:16:31.210" v="8" actId="1076"/>
          <ac:picMkLst>
            <pc:docMk/>
            <pc:sldMk cId="210950829" sldId="283"/>
            <ac:picMk id="9" creationId="{68F48C84-3220-5308-185E-92A9169E577F}"/>
          </ac:picMkLst>
        </pc:picChg>
      </pc:sldChg>
    </pc:docChg>
  </pc:docChgLst>
  <pc:docChgLst>
    <pc:chgData name="Miss L Barthorpe" userId="S::lbarthorpe@thomasestley.org.uk::ef147251-0744-4111-b66f-c886e6a8feee" providerId="AD" clId="Web-{12A95192-1EF6-6D19-2E02-CFC4E2E089B7}"/>
    <pc:docChg chg="modSld">
      <pc:chgData name="Miss L Barthorpe" userId="S::lbarthorpe@thomasestley.org.uk::ef147251-0744-4111-b66f-c886e6a8feee" providerId="AD" clId="Web-{12A95192-1EF6-6D19-2E02-CFC4E2E089B7}" dt="2026-05-21T07:48:28.058" v="10" actId="20577"/>
      <pc:docMkLst>
        <pc:docMk/>
      </pc:docMkLst>
      <pc:sldChg chg="modSp">
        <pc:chgData name="Miss L Barthorpe" userId="S::lbarthorpe@thomasestley.org.uk::ef147251-0744-4111-b66f-c886e6a8feee" providerId="AD" clId="Web-{12A95192-1EF6-6D19-2E02-CFC4E2E089B7}" dt="2026-05-21T07:48:28.058" v="10" actId="20577"/>
        <pc:sldMkLst>
          <pc:docMk/>
          <pc:sldMk cId="3301062903" sldId="275"/>
        </pc:sldMkLst>
        <pc:spChg chg="mod">
          <ac:chgData name="Miss L Barthorpe" userId="S::lbarthorpe@thomasestley.org.uk::ef147251-0744-4111-b66f-c886e6a8feee" providerId="AD" clId="Web-{12A95192-1EF6-6D19-2E02-CFC4E2E089B7}" dt="2026-05-21T07:48:28.058" v="10" actId="20577"/>
          <ac:spMkLst>
            <pc:docMk/>
            <pc:sldMk cId="3301062903" sldId="275"/>
            <ac:spMk id="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21/05/2026</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21/05/2026</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a:solidFill>
                  <a:schemeClr val="bg1">
                    <a:lumMod val="50000"/>
                  </a:schemeClr>
                </a:solidFill>
                <a:latin typeface="Roboto Slab"/>
                <a:ea typeface="Roboto Slab"/>
                <a:cs typeface="Roboto Slab"/>
              </a:rPr>
              <a:t>Success Academy Trust</a:t>
            </a:r>
            <a:endParaRPr lang="en-GB" sz="4400" b="1">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a:solidFill>
                  <a:schemeClr val="bg1"/>
                </a:solidFill>
                <a:latin typeface="Candara"/>
                <a:ea typeface="Roboto Slab"/>
                <a:cs typeface="Roboto Slab"/>
              </a:rPr>
              <a:t>JOB APPLICATION PACK</a:t>
            </a:r>
            <a:endParaRPr lang="en-GB" sz="440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10</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2700879200"/>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a:t>Other Specific Duties:</a:t>
                      </a:r>
                    </a:p>
                  </a:txBody>
                  <a:tcPr/>
                </a:tc>
                <a:tc>
                  <a:txBody>
                    <a:bodyPr/>
                    <a:lstStyle/>
                    <a:p>
                      <a:r>
                        <a:rPr lang="en-GB" sz="1350" b="0" i="0" kern="1200">
                          <a:solidFill>
                            <a:schemeClr val="lt1"/>
                          </a:solidFill>
                          <a:effectLst/>
                          <a:latin typeface="+mn-lt"/>
                          <a:ea typeface="+mn-ea"/>
                          <a:cs typeface="+mn-cs"/>
                        </a:rPr>
                        <a:t>· To play a full part in the life of the school community, to support its distinctive mission and ethos and to encourage staff and students to follow this example </a:t>
                      </a:r>
                    </a:p>
                    <a:p>
                      <a:r>
                        <a:rPr lang="en-GB" sz="1350" b="0" i="0" kern="1200">
                          <a:solidFill>
                            <a:schemeClr val="lt1"/>
                          </a:solidFill>
                          <a:effectLst/>
                          <a:latin typeface="+mn-lt"/>
                          <a:ea typeface="+mn-ea"/>
                          <a:cs typeface="+mn-cs"/>
                        </a:rPr>
                        <a:t>· To support the school in meeting its legal requirements for worship · To promote actively the school's corporate policies </a:t>
                      </a:r>
                    </a:p>
                    <a:p>
                      <a:r>
                        <a:rPr lang="en-GB" sz="1350" b="0" i="0" kern="1200">
                          <a:solidFill>
                            <a:schemeClr val="lt1"/>
                          </a:solidFill>
                          <a:effectLst/>
                          <a:latin typeface="+mn-lt"/>
                          <a:ea typeface="+mn-ea"/>
                          <a:cs typeface="+mn-cs"/>
                        </a:rPr>
                        <a:t>· To continue personal development as agreed </a:t>
                      </a:r>
                    </a:p>
                    <a:p>
                      <a:r>
                        <a:rPr lang="en-GB" sz="1350" b="0" i="0" kern="1200">
                          <a:solidFill>
                            <a:schemeClr val="lt1"/>
                          </a:solidFill>
                          <a:effectLst/>
                          <a:latin typeface="+mn-lt"/>
                          <a:ea typeface="+mn-ea"/>
                          <a:cs typeface="+mn-cs"/>
                        </a:rPr>
                        <a:t>· To comply with the schools Health and Safety policy and undertake risk assessments as appropriate </a:t>
                      </a:r>
                    </a:p>
                    <a:p>
                      <a:r>
                        <a:rPr lang="en-GB" sz="1350" b="0" i="0" kern="1200">
                          <a:solidFill>
                            <a:schemeClr val="lt1"/>
                          </a:solidFill>
                          <a:effectLst/>
                          <a:latin typeface="+mn-lt"/>
                          <a:ea typeface="+mn-ea"/>
                          <a:cs typeface="+mn-cs"/>
                        </a:rPr>
                        <a:t>· To undertake any other duty as specified by STPCB not mentioned in the above</a:t>
                      </a:r>
                      <a:endParaRPr lang="en-GB"/>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883306192"/>
              </p:ext>
            </p:extLst>
          </p:nvPr>
        </p:nvGraphicFramePr>
        <p:xfrm>
          <a:off x="281258" y="3664853"/>
          <a:ext cx="6292098" cy="297180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959976">
                <a:tc>
                  <a:txBody>
                    <a:bodyPr/>
                    <a:lstStyle/>
                    <a:p>
                      <a:r>
                        <a:rPr lang="en-GB" sz="1350" b="0" i="0" kern="1200">
                          <a:solidFill>
                            <a:schemeClr val="lt1"/>
                          </a:solidFill>
                          <a:effectLst/>
                          <a:latin typeface="+mn-lt"/>
                          <a:ea typeface="+mn-ea"/>
                          <a:cs typeface="+mn-cs"/>
                        </a:rPr>
                        <a:t>Whilst every effort has been made to explain the main duties and responsibilities of the post, each individual task undertaken may not be identified. Employees will be expected to comply with any reasonable request from a manager to undertake work of a similar level that is not specified in this job description Employees are expected to be courteous to colleagues and provide a welcoming environment to visitors and telephone callers. The school will endeavour to make any necessary reasonable adjustments to the job and the working environment to enable access to employment opportunities for disabled job applicants or continued employment for any employee who develops a disabling condition.</a:t>
                      </a:r>
                    </a:p>
                    <a:p>
                      <a:endParaRPr lang="en-GB" sz="1350" b="0" i="0" kern="1200">
                        <a:solidFill>
                          <a:schemeClr val="lt1"/>
                        </a:solidFill>
                        <a:effectLst/>
                        <a:latin typeface="+mn-lt"/>
                        <a:ea typeface="+mn-ea"/>
                        <a:cs typeface="+mn-cs"/>
                      </a:endParaRPr>
                    </a:p>
                    <a:p>
                      <a:r>
                        <a:rPr lang="en-GB" sz="1350" b="0" i="0" kern="1200">
                          <a:solidFill>
                            <a:schemeClr val="lt1"/>
                          </a:solidFill>
                          <a:effectLst/>
                          <a:latin typeface="+mn-lt"/>
                          <a:ea typeface="+mn-ea"/>
                          <a:cs typeface="+mn-cs"/>
                        </a:rPr>
                        <a:t>This job description is current, but, following consultation with you, may be changed by</a:t>
                      </a:r>
                    </a:p>
                    <a:p>
                      <a:r>
                        <a:rPr lang="en-GB" sz="1350" b="0" i="0" kern="1200">
                          <a:solidFill>
                            <a:schemeClr val="lt1"/>
                          </a:solidFill>
                          <a:effectLst/>
                          <a:latin typeface="+mn-lt"/>
                          <a:ea typeface="+mn-ea"/>
                          <a:cs typeface="+mn-cs"/>
                        </a:rPr>
                        <a:t>the Senior Leadership Team to reflect or anticipate changes in the job which are</a:t>
                      </a:r>
                    </a:p>
                    <a:p>
                      <a:r>
                        <a:rPr lang="en-GB" sz="1350" b="0" i="0" kern="1200">
                          <a:solidFill>
                            <a:schemeClr val="lt1"/>
                          </a:solidFill>
                          <a:effectLst/>
                          <a:latin typeface="+mn-lt"/>
                          <a:ea typeface="+mn-ea"/>
                          <a:cs typeface="+mn-cs"/>
                        </a:rPr>
                        <a:t>commensurate with the salary and job title.</a:t>
                      </a:r>
                    </a:p>
                    <a:p>
                      <a:endParaRPr lang="en-GB"/>
                    </a:p>
                  </a:txBody>
                  <a:tcPr/>
                </a:tc>
                <a:extLst>
                  <a:ext uri="{0D108BD9-81ED-4DB2-BD59-A6C34878D82A}">
                    <a16:rowId xmlns:a16="http://schemas.microsoft.com/office/drawing/2014/main" val="1251111786"/>
                  </a:ext>
                </a:extLst>
              </a:tr>
            </a:tbl>
          </a:graphicData>
        </a:graphic>
      </p:graphicFrame>
      <p:sp>
        <p:nvSpPr>
          <p:cNvPr id="7" name="TextBox 1">
            <a:extLst>
              <a:ext uri="{FF2B5EF4-FFF2-40B4-BE49-F238E27FC236}">
                <a16:creationId xmlns:a16="http://schemas.microsoft.com/office/drawing/2014/main" id="{2BA206B3-B963-4377-AD5C-C90A3C17E927}"/>
              </a:ext>
            </a:extLst>
          </p:cNvPr>
          <p:cNvSpPr txBox="1"/>
          <p:nvPr/>
        </p:nvSpPr>
        <p:spPr>
          <a:xfrm>
            <a:off x="-4386371" y="4025576"/>
            <a:ext cx="3408910" cy="369332"/>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GB"/>
          </a:p>
        </p:txBody>
      </p:sp>
      <p:graphicFrame>
        <p:nvGraphicFramePr>
          <p:cNvPr id="8" name="Table 7">
            <a:extLst>
              <a:ext uri="{FF2B5EF4-FFF2-40B4-BE49-F238E27FC236}">
                <a16:creationId xmlns:a16="http://schemas.microsoft.com/office/drawing/2014/main" id="{1492B4A9-BB14-44EF-8CD0-8D292DD205A1}"/>
              </a:ext>
            </a:extLst>
          </p:cNvPr>
          <p:cNvGraphicFramePr>
            <a:graphicFrameLocks noGrp="1"/>
          </p:cNvGraphicFramePr>
          <p:nvPr>
            <p:extLst>
              <p:ext uri="{D42A27DB-BD31-4B8C-83A1-F6EECF244321}">
                <p14:modId xmlns:p14="http://schemas.microsoft.com/office/powerpoint/2010/main" val="1132672082"/>
              </p:ext>
            </p:extLst>
          </p:nvPr>
        </p:nvGraphicFramePr>
        <p:xfrm>
          <a:off x="289252" y="6682006"/>
          <a:ext cx="6292098" cy="235458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148840">
                <a:tc>
                  <a:txBody>
                    <a:bodyPr/>
                    <a:lstStyle/>
                    <a:p>
                      <a:r>
                        <a:rPr lang="en-GB" sz="1350" b="0" i="0" kern="1200" dirty="0">
                          <a:solidFill>
                            <a:schemeClr val="lt1"/>
                          </a:solidFill>
                          <a:effectLst/>
                          <a:latin typeface="+mn-lt"/>
                          <a:ea typeface="+mn-ea"/>
                          <a:cs typeface="+mn-cs"/>
                        </a:rPr>
                        <a:t>WHOLE COLLEGE RESPONSIBILITIES:</a:t>
                      </a:r>
                    </a:p>
                    <a:p>
                      <a:endParaRPr lang="en-GB" sz="1350" b="0" i="0" kern="1200" dirty="0">
                        <a:solidFill>
                          <a:schemeClr val="lt1"/>
                        </a:solidFill>
                        <a:effectLst/>
                        <a:latin typeface="+mn-lt"/>
                        <a:ea typeface="+mn-ea"/>
                        <a:cs typeface="+mn-cs"/>
                      </a:endParaRPr>
                    </a:p>
                    <a:p>
                      <a:pPr>
                        <a:buFont typeface="Arial" pitchFamily="34" charset="0"/>
                        <a:buChar char="•"/>
                      </a:pPr>
                      <a:r>
                        <a:rPr lang="en-GB" sz="1350" b="0" i="0" kern="1200" dirty="0">
                          <a:solidFill>
                            <a:schemeClr val="lt1"/>
                          </a:solidFill>
                          <a:effectLst/>
                          <a:latin typeface="+mn-lt"/>
                          <a:ea typeface="+mn-ea"/>
                          <a:cs typeface="+mn-cs"/>
                        </a:rPr>
                        <a:t>Support current policies and recognised good practice within the college</a:t>
                      </a:r>
                    </a:p>
                    <a:p>
                      <a:pPr>
                        <a:buFont typeface="Arial" pitchFamily="34" charset="0"/>
                        <a:buChar char="•"/>
                      </a:pPr>
                      <a:r>
                        <a:rPr lang="en-GB" sz="1350" b="0" i="0" kern="1200" dirty="0">
                          <a:solidFill>
                            <a:schemeClr val="lt1"/>
                          </a:solidFill>
                          <a:effectLst/>
                          <a:latin typeface="+mn-lt"/>
                          <a:ea typeface="+mn-ea"/>
                          <a:cs typeface="+mn-cs"/>
                        </a:rPr>
                        <a:t>Be aware of the importance of confidentiality and data protection</a:t>
                      </a:r>
                    </a:p>
                    <a:p>
                      <a:pPr>
                        <a:buFont typeface="Arial" pitchFamily="34" charset="0"/>
                        <a:buChar char="•"/>
                      </a:pPr>
                      <a:r>
                        <a:rPr lang="en-GB" sz="1350" b="0" i="0" kern="1200" dirty="0">
                          <a:solidFill>
                            <a:schemeClr val="lt1"/>
                          </a:solidFill>
                          <a:effectLst/>
                          <a:latin typeface="+mn-lt"/>
                          <a:ea typeface="+mn-ea"/>
                          <a:cs typeface="+mn-cs"/>
                        </a:rPr>
                        <a:t>Participate in annual Growth Management with your Line  Manager, based on agreed objectives.</a:t>
                      </a:r>
                    </a:p>
                    <a:p>
                      <a:pPr>
                        <a:buFont typeface="Arial" pitchFamily="34" charset="0"/>
                        <a:buChar char="•"/>
                      </a:pPr>
                      <a:r>
                        <a:rPr lang="en-GB" sz="1350" b="0" i="0" kern="1200" dirty="0">
                          <a:solidFill>
                            <a:schemeClr val="lt1"/>
                          </a:solidFill>
                          <a:effectLst/>
                          <a:latin typeface="+mn-lt"/>
                          <a:ea typeface="+mn-ea"/>
                          <a:cs typeface="+mn-cs"/>
                        </a:rPr>
                        <a:t>Willingness to be flexible in both approach and use of time.</a:t>
                      </a:r>
                    </a:p>
                    <a:p>
                      <a:pPr>
                        <a:buFont typeface="Arial" pitchFamily="34" charset="0"/>
                        <a:buChar char="•"/>
                      </a:pPr>
                      <a:r>
                        <a:rPr lang="en-GB" sz="1350" b="0" i="0" kern="1200" dirty="0">
                          <a:solidFill>
                            <a:schemeClr val="lt1"/>
                          </a:solidFill>
                          <a:effectLst/>
                          <a:latin typeface="+mn-lt"/>
                          <a:ea typeface="+mn-ea"/>
                          <a:cs typeface="+mn-cs"/>
                        </a:rPr>
                        <a:t>All tasks should be undertaken with due regard to Health &amp; Safety regulations.</a:t>
                      </a:r>
                    </a:p>
                    <a:p>
                      <a:pPr>
                        <a:buFont typeface="Arial" pitchFamily="34" charset="0"/>
                        <a:buChar char="•"/>
                      </a:pPr>
                      <a:r>
                        <a:rPr lang="en-GB" sz="1350" b="0" i="0" kern="1200" dirty="0">
                          <a:solidFill>
                            <a:schemeClr val="lt1"/>
                          </a:solidFill>
                          <a:effectLst/>
                          <a:latin typeface="+mn-lt"/>
                          <a:ea typeface="+mn-ea"/>
                          <a:cs typeface="+mn-cs"/>
                        </a:rPr>
                        <a:t>To undertake such other duties which are within the scope of the job purpose, title of the job and its grade.</a:t>
                      </a:r>
                    </a:p>
                    <a:p>
                      <a:endParaRPr lang="en-GB" sz="1350" b="0" i="0" kern="1200" dirty="0">
                        <a:solidFill>
                          <a:schemeClr val="lt1"/>
                        </a:solidFill>
                        <a:effectLst/>
                        <a:latin typeface="+mn-lt"/>
                        <a:ea typeface="+mn-ea"/>
                        <a:cs typeface="+mn-cs"/>
                      </a:endParaRPr>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181129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11</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96166" y="1608929"/>
            <a:ext cx="6276109" cy="30777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Teacher of </a:t>
            </a:r>
            <a:r>
              <a:rPr lang="en-GB" sz="1400" b="1" dirty="0" err="1">
                <a:latin typeface="Candara"/>
              </a:rPr>
              <a:t>english</a:t>
            </a:r>
            <a:endParaRPr lang="en-GB" dirty="0">
              <a:latin typeface="Candara"/>
              <a:ea typeface="Calibri"/>
              <a:cs typeface="Calibri"/>
            </a:endParaRPr>
          </a:p>
        </p:txBody>
      </p:sp>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4246007540"/>
              </p:ext>
            </p:extLst>
          </p:nvPr>
        </p:nvGraphicFramePr>
        <p:xfrm>
          <a:off x="260942" y="3449467"/>
          <a:ext cx="6270199" cy="1910630"/>
        </p:xfrm>
        <a:graphic>
          <a:graphicData uri="http://schemas.openxmlformats.org/drawingml/2006/table">
            <a:tbl>
              <a:tblPr firstRow="1" bandRow="1">
                <a:tableStyleId>{5C22544A-7EE6-4342-B048-85BDC9FD1C3A}</a:tableStyleId>
              </a:tblPr>
              <a:tblGrid>
                <a:gridCol w="1578815">
                  <a:extLst>
                    <a:ext uri="{9D8B030D-6E8A-4147-A177-3AD203B41FA5}">
                      <a16:colId xmlns:a16="http://schemas.microsoft.com/office/drawing/2014/main" val="464920639"/>
                    </a:ext>
                  </a:extLst>
                </a:gridCol>
                <a:gridCol w="4691384">
                  <a:extLst>
                    <a:ext uri="{9D8B030D-6E8A-4147-A177-3AD203B41FA5}">
                      <a16:colId xmlns:a16="http://schemas.microsoft.com/office/drawing/2014/main" val="3115037260"/>
                    </a:ext>
                  </a:extLst>
                </a:gridCol>
              </a:tblGrid>
              <a:tr h="1910630">
                <a:tc>
                  <a:txBody>
                    <a:bodyPr/>
                    <a:lstStyle/>
                    <a:p>
                      <a:r>
                        <a:rPr lang="en-GB"/>
                        <a:t>To whom the postholder reports to</a:t>
                      </a:r>
                    </a:p>
                  </a:txBody>
                  <a:tcPr/>
                </a:tc>
                <a:tc>
                  <a:txBody>
                    <a:bodyPr/>
                    <a:lstStyle/>
                    <a:p>
                      <a:r>
                        <a:rPr lang="en-GB" sz="1350" b="0" i="0" kern="1200">
                          <a:solidFill>
                            <a:schemeClr val="lt1"/>
                          </a:solidFill>
                          <a:effectLst/>
                          <a:latin typeface="+mn-lt"/>
                          <a:ea typeface="+mn-ea"/>
                          <a:cs typeface="+mn-cs"/>
                        </a:rPr>
                        <a:t>The postholder is responsible to the: </a:t>
                      </a:r>
                    </a:p>
                    <a:p>
                      <a:r>
                        <a:rPr lang="en-GB" sz="1350" b="0" i="0" kern="1200">
                          <a:solidFill>
                            <a:schemeClr val="lt1"/>
                          </a:solidFill>
                          <a:effectLst/>
                          <a:latin typeface="+mn-lt"/>
                          <a:ea typeface="+mn-ea"/>
                          <a:cs typeface="+mn-cs"/>
                        </a:rPr>
                        <a:t>· Principal in all matters </a:t>
                      </a:r>
                    </a:p>
                    <a:p>
                      <a:r>
                        <a:rPr lang="en-GB" sz="1350" b="0" i="0" kern="1200">
                          <a:solidFill>
                            <a:schemeClr val="lt1"/>
                          </a:solidFill>
                          <a:effectLst/>
                          <a:latin typeface="+mn-lt"/>
                          <a:ea typeface="+mn-ea"/>
                          <a:cs typeface="+mn-cs"/>
                        </a:rPr>
                        <a:t>· The relevant member of the school leadership group in respect of curriculum and pastoral matters </a:t>
                      </a:r>
                    </a:p>
                    <a:p>
                      <a:r>
                        <a:rPr lang="en-GB" sz="1350" b="0" i="0" kern="1200">
                          <a:solidFill>
                            <a:schemeClr val="lt1"/>
                          </a:solidFill>
                          <a:effectLst/>
                          <a:latin typeface="+mn-lt"/>
                          <a:ea typeface="+mn-ea"/>
                          <a:cs typeface="+mn-cs"/>
                        </a:rPr>
                        <a:t>·  The postholder is also expected to interact on a professional level with colleagues in order to promote a mutual understanding of the school curriculum with the aim of improving teaching and learning across the school/college</a:t>
                      </a:r>
                      <a:endParaRPr lang="en-GB"/>
                    </a:p>
                  </a:txBody>
                  <a:tcPr/>
                </a:tc>
                <a:extLst>
                  <a:ext uri="{0D108BD9-81ED-4DB2-BD59-A6C34878D82A}">
                    <a16:rowId xmlns:a16="http://schemas.microsoft.com/office/drawing/2014/main" val="2314391291"/>
                  </a:ext>
                </a:extLst>
              </a:tr>
            </a:tbl>
          </a:graphicData>
        </a:graphic>
      </p:graphicFrame>
      <p:graphicFrame>
        <p:nvGraphicFramePr>
          <p:cNvPr id="6" name="Table 5">
            <a:extLst>
              <a:ext uri="{FF2B5EF4-FFF2-40B4-BE49-F238E27FC236}">
                <a16:creationId xmlns:a16="http://schemas.microsoft.com/office/drawing/2014/main" id="{ECC3FCB9-705B-4CB3-9516-96A5BED98A55}"/>
              </a:ext>
            </a:extLst>
          </p:cNvPr>
          <p:cNvGraphicFramePr>
            <a:graphicFrameLocks noGrp="1"/>
          </p:cNvGraphicFramePr>
          <p:nvPr>
            <p:extLst>
              <p:ext uri="{D42A27DB-BD31-4B8C-83A1-F6EECF244321}">
                <p14:modId xmlns:p14="http://schemas.microsoft.com/office/powerpoint/2010/main" val="3184808846"/>
              </p:ext>
            </p:extLst>
          </p:nvPr>
        </p:nvGraphicFramePr>
        <p:xfrm>
          <a:off x="287370" y="2099265"/>
          <a:ext cx="6285755" cy="1356360"/>
        </p:xfrm>
        <a:graphic>
          <a:graphicData uri="http://schemas.openxmlformats.org/drawingml/2006/table">
            <a:tbl>
              <a:tblPr firstRow="1" bandRow="1">
                <a:tableStyleId>{5C22544A-7EE6-4342-B048-85BDC9FD1C3A}</a:tableStyleId>
              </a:tblPr>
              <a:tblGrid>
                <a:gridCol w="6285755">
                  <a:extLst>
                    <a:ext uri="{9D8B030D-6E8A-4147-A177-3AD203B41FA5}">
                      <a16:colId xmlns:a16="http://schemas.microsoft.com/office/drawing/2014/main" val="457413211"/>
                    </a:ext>
                  </a:extLst>
                </a:gridCol>
              </a:tblGrid>
              <a:tr h="370840">
                <a:tc>
                  <a:txBody>
                    <a:bodyPr/>
                    <a:lstStyle/>
                    <a:p>
                      <a:r>
                        <a:rPr lang="en-GB" sz="1800" b="1">
                          <a:latin typeface="Candara"/>
                        </a:rPr>
                        <a:t>Job purpose:</a:t>
                      </a:r>
                    </a:p>
                    <a:p>
                      <a:endParaRPr lang="en-GB" sz="1100" b="1">
                        <a:latin typeface="Candara"/>
                      </a:endParaRPr>
                    </a:p>
                    <a:p>
                      <a:r>
                        <a:rPr lang="en-GB"/>
                        <a:t>To provide professional leadership and management for a subject to secure high quality teaching, effective use of resources, effective coaching and mentoring and improved standards of learning and achievement for all pupils.</a:t>
                      </a:r>
                    </a:p>
                    <a:p>
                      <a:endParaRPr lang="en-GB"/>
                    </a:p>
                  </a:txBody>
                  <a:tcPr/>
                </a:tc>
                <a:extLst>
                  <a:ext uri="{0D108BD9-81ED-4DB2-BD59-A6C34878D82A}">
                    <a16:rowId xmlns:a16="http://schemas.microsoft.com/office/drawing/2014/main" val="3296227588"/>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650254904"/>
              </p:ext>
            </p:extLst>
          </p:nvPr>
        </p:nvGraphicFramePr>
        <p:xfrm>
          <a:off x="244552" y="5463225"/>
          <a:ext cx="6270199" cy="11201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The Persons line managed by the postholder</a:t>
                      </a:r>
                    </a:p>
                  </a:txBody>
                  <a:tcPr/>
                </a:tc>
                <a:tc>
                  <a:txBody>
                    <a:bodyPr/>
                    <a:lstStyle/>
                    <a:p>
                      <a:r>
                        <a:rPr lang="en-GB" sz="1350" b="0" i="0" kern="1200">
                          <a:solidFill>
                            <a:schemeClr val="lt1"/>
                          </a:solidFill>
                          <a:effectLst/>
                          <a:latin typeface="+mn-lt"/>
                          <a:ea typeface="+mn-ea"/>
                          <a:cs typeface="+mn-cs"/>
                        </a:rPr>
                        <a:t>The postholder is responsible for: </a:t>
                      </a:r>
                    </a:p>
                    <a:p>
                      <a:r>
                        <a:rPr lang="en-GB" sz="1350" b="0" i="0" kern="1200">
                          <a:solidFill>
                            <a:schemeClr val="lt1"/>
                          </a:solidFill>
                          <a:effectLst/>
                          <a:latin typeface="+mn-lt"/>
                          <a:ea typeface="+mn-ea"/>
                          <a:cs typeface="+mn-cs"/>
                        </a:rPr>
                        <a:t>· Where appropriate the supervision of support staff within the department area </a:t>
                      </a:r>
                    </a:p>
                    <a:p>
                      <a:r>
                        <a:rPr lang="en-GB" sz="1350" b="0" i="0" kern="1200">
                          <a:solidFill>
                            <a:schemeClr val="lt1"/>
                          </a:solidFill>
                          <a:effectLst/>
                          <a:latin typeface="+mn-lt"/>
                          <a:ea typeface="+mn-ea"/>
                          <a:cs typeface="+mn-cs"/>
                        </a:rPr>
                        <a:t>· The coaching, mentoring and development of all staff within the subject area.</a:t>
                      </a:r>
                      <a:endParaRPr lang="en-GB"/>
                    </a:p>
                  </a:txBody>
                  <a:tcPr/>
                </a:tc>
                <a:extLst>
                  <a:ext uri="{0D108BD9-81ED-4DB2-BD59-A6C34878D82A}">
                    <a16:rowId xmlns:a16="http://schemas.microsoft.com/office/drawing/2014/main" val="1388065727"/>
                  </a:ext>
                </a:extLst>
              </a:tr>
            </a:tbl>
          </a:graphicData>
        </a:graphic>
      </p:graphicFrame>
      <p:graphicFrame>
        <p:nvGraphicFramePr>
          <p:cNvPr id="15" name="Table 14">
            <a:extLst>
              <a:ext uri="{FF2B5EF4-FFF2-40B4-BE49-F238E27FC236}">
                <a16:creationId xmlns:a16="http://schemas.microsoft.com/office/drawing/2014/main" id="{DF2AB138-93A3-4ED4-BC7D-19E7CB96D466}"/>
              </a:ext>
            </a:extLst>
          </p:cNvPr>
          <p:cNvGraphicFramePr>
            <a:graphicFrameLocks noGrp="1"/>
          </p:cNvGraphicFramePr>
          <p:nvPr>
            <p:extLst>
              <p:ext uri="{D42A27DB-BD31-4B8C-83A1-F6EECF244321}">
                <p14:modId xmlns:p14="http://schemas.microsoft.com/office/powerpoint/2010/main" val="3384075819"/>
              </p:ext>
            </p:extLst>
          </p:nvPr>
        </p:nvGraphicFramePr>
        <p:xfrm>
          <a:off x="245386" y="6687112"/>
          <a:ext cx="6270199" cy="194310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Duties and responsibilities specific to the post</a:t>
                      </a:r>
                    </a:p>
                  </a:txBody>
                  <a:tcPr/>
                </a:tc>
                <a:tc>
                  <a:txBody>
                    <a:bodyPr/>
                    <a:lstStyle/>
                    <a:p>
                      <a:r>
                        <a:rPr lang="en-GB" sz="1350" b="0" i="0" kern="1200">
                          <a:solidFill>
                            <a:schemeClr val="lt1"/>
                          </a:solidFill>
                          <a:effectLst/>
                          <a:latin typeface="+mn-lt"/>
                          <a:ea typeface="+mn-ea"/>
                          <a:cs typeface="+mn-cs"/>
                        </a:rPr>
                        <a:t>Strategic Direction: </a:t>
                      </a:r>
                    </a:p>
                    <a:p>
                      <a:r>
                        <a:rPr lang="en-GB" sz="1350" b="0" i="0" kern="1200">
                          <a:solidFill>
                            <a:schemeClr val="lt1"/>
                          </a:solidFill>
                          <a:effectLst/>
                          <a:latin typeface="+mn-lt"/>
                          <a:ea typeface="+mn-ea"/>
                          <a:cs typeface="+mn-cs"/>
                        </a:rPr>
                        <a:t>· Develop and implement policies and practices for the subject area, which reflect the school's/college's commitment to high achievement and which are consistent with national and school/college strategies and policies. </a:t>
                      </a:r>
                    </a:p>
                    <a:p>
                      <a:r>
                        <a:rPr lang="en-GB" sz="1350" b="0" i="0" kern="1200">
                          <a:solidFill>
                            <a:schemeClr val="lt1"/>
                          </a:solidFill>
                          <a:effectLst/>
                          <a:latin typeface="+mn-lt"/>
                          <a:ea typeface="+mn-ea"/>
                          <a:cs typeface="+mn-cs"/>
                        </a:rPr>
                        <a:t>· Establish short, medium and long term plans for the development and resourcing of the subject area. </a:t>
                      </a:r>
                    </a:p>
                    <a:p>
                      <a:r>
                        <a:rPr lang="en-GB" sz="1350" b="0" i="0" kern="1200">
                          <a:solidFill>
                            <a:schemeClr val="lt1"/>
                          </a:solidFill>
                          <a:effectLst/>
                          <a:latin typeface="+mn-lt"/>
                          <a:ea typeface="+mn-ea"/>
                          <a:cs typeface="+mn-cs"/>
                        </a:rPr>
                        <a:t>· Monitor the progress made in achieving subject plans and targets, and evaluate the impact on teaching and learning.</a:t>
                      </a:r>
                      <a:endParaRPr lang="en-GB"/>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2901430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12</a:t>
            </a:fld>
            <a:endParaRPr lang="en-US"/>
          </a:p>
        </p:txBody>
      </p:sp>
      <p:pic>
        <p:nvPicPr>
          <p:cNvPr id="5" name="Picture 4" descr="TECC.jpg"/>
          <p:cNvPicPr>
            <a:picLocks noChangeAspect="1"/>
          </p:cNvPicPr>
          <p:nvPr/>
        </p:nvPicPr>
        <p:blipFill>
          <a:blip r:embed="rId2" cstate="print"/>
          <a:stretch>
            <a:fillRect/>
          </a:stretch>
        </p:blipFill>
        <p:spPr>
          <a:xfrm>
            <a:off x="2695277" y="86661"/>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3129167630"/>
              </p:ext>
            </p:extLst>
          </p:nvPr>
        </p:nvGraphicFramePr>
        <p:xfrm>
          <a:off x="292207" y="1293435"/>
          <a:ext cx="6270199" cy="4931135"/>
        </p:xfrm>
        <a:graphic>
          <a:graphicData uri="http://schemas.openxmlformats.org/drawingml/2006/table">
            <a:tbl>
              <a:tblPr firstRow="1" bandRow="1">
                <a:tableStyleId>{5C22544A-7EE6-4342-B048-85BDC9FD1C3A}</a:tableStyleId>
              </a:tblPr>
              <a:tblGrid>
                <a:gridCol w="1578634">
                  <a:extLst>
                    <a:ext uri="{9D8B030D-6E8A-4147-A177-3AD203B41FA5}">
                      <a16:colId xmlns:a16="http://schemas.microsoft.com/office/drawing/2014/main" val="464920639"/>
                    </a:ext>
                  </a:extLst>
                </a:gridCol>
                <a:gridCol w="4691565">
                  <a:extLst>
                    <a:ext uri="{9D8B030D-6E8A-4147-A177-3AD203B41FA5}">
                      <a16:colId xmlns:a16="http://schemas.microsoft.com/office/drawing/2014/main" val="3115037260"/>
                    </a:ext>
                  </a:extLst>
                </a:gridCol>
              </a:tblGrid>
              <a:tr h="4931135">
                <a:tc>
                  <a:txBody>
                    <a:bodyPr/>
                    <a:lstStyle/>
                    <a:p>
                      <a:endParaRPr lang="en-GB"/>
                    </a:p>
                  </a:txBody>
                  <a:tcPr/>
                </a:tc>
                <a:tc>
                  <a:txBody>
                    <a:bodyPr/>
                    <a:lstStyle/>
                    <a:p>
                      <a:r>
                        <a:rPr lang="en-GB" sz="1350" b="1" i="0" kern="1200">
                          <a:solidFill>
                            <a:schemeClr val="lt1"/>
                          </a:solidFill>
                          <a:effectLst/>
                          <a:latin typeface="+mn-lt"/>
                          <a:ea typeface="+mn-ea"/>
                          <a:cs typeface="+mn-cs"/>
                        </a:rPr>
                        <a:t>Teaching and Learning: </a:t>
                      </a:r>
                    </a:p>
                    <a:p>
                      <a:r>
                        <a:rPr lang="en-GB" sz="1200" b="0" i="0" kern="1200">
                          <a:solidFill>
                            <a:schemeClr val="lt1"/>
                          </a:solidFill>
                          <a:effectLst/>
                          <a:latin typeface="+mn-lt"/>
                          <a:ea typeface="+mn-ea"/>
                          <a:cs typeface="+mn-cs"/>
                        </a:rPr>
                        <a:t>· Provide guidance on a choice of appropriate teaching and learning methods and coaching relating to the delivery of these methods. </a:t>
                      </a:r>
                    </a:p>
                    <a:p>
                      <a:r>
                        <a:rPr lang="en-GB" sz="1200" b="0" i="0" kern="1200">
                          <a:solidFill>
                            <a:schemeClr val="lt1"/>
                          </a:solidFill>
                          <a:effectLst/>
                          <a:latin typeface="+mn-lt"/>
                          <a:ea typeface="+mn-ea"/>
                          <a:cs typeface="+mn-cs"/>
                        </a:rPr>
                        <a:t>· Develop and implement systems for recording individual pupil's progress. </a:t>
                      </a:r>
                    </a:p>
                    <a:p>
                      <a:r>
                        <a:rPr lang="en-GB" sz="1200" b="0" i="0" kern="1200">
                          <a:solidFill>
                            <a:schemeClr val="lt1"/>
                          </a:solidFill>
                          <a:effectLst/>
                          <a:latin typeface="+mn-lt"/>
                          <a:ea typeface="+mn-ea"/>
                          <a:cs typeface="+mn-cs"/>
                        </a:rPr>
                        <a:t>· Ensure schemes of work are developed appropriately and evaluate the impact on teaching and learning. </a:t>
                      </a:r>
                    </a:p>
                    <a:p>
                      <a:r>
                        <a:rPr lang="en-GB" sz="1200" b="0" i="0" kern="1200">
                          <a:solidFill>
                            <a:schemeClr val="lt1"/>
                          </a:solidFill>
                          <a:effectLst/>
                          <a:latin typeface="+mn-lt"/>
                          <a:ea typeface="+mn-ea"/>
                          <a:cs typeface="+mn-cs"/>
                        </a:rPr>
                        <a:t>· Evaluate the quality of teaching and standards of achievement/attainment, setting targets for quality controlled improvement. </a:t>
                      </a:r>
                    </a:p>
                    <a:p>
                      <a:endParaRPr lang="en-GB" sz="800" b="0" i="0" kern="1200">
                        <a:solidFill>
                          <a:schemeClr val="lt1"/>
                        </a:solidFill>
                        <a:effectLst/>
                        <a:latin typeface="+mn-lt"/>
                        <a:ea typeface="+mn-ea"/>
                        <a:cs typeface="+mn-cs"/>
                      </a:endParaRPr>
                    </a:p>
                    <a:p>
                      <a:r>
                        <a:rPr lang="en-GB" sz="1350" b="1" i="0" kern="1200">
                          <a:solidFill>
                            <a:schemeClr val="lt1"/>
                          </a:solidFill>
                          <a:effectLst/>
                          <a:latin typeface="+mn-lt"/>
                          <a:ea typeface="+mn-ea"/>
                          <a:cs typeface="+mn-cs"/>
                        </a:rPr>
                        <a:t>Leading and Managing Staff: </a:t>
                      </a:r>
                    </a:p>
                    <a:p>
                      <a:r>
                        <a:rPr lang="en-GB" sz="1200" b="0" i="0" kern="1200">
                          <a:solidFill>
                            <a:schemeClr val="lt1"/>
                          </a:solidFill>
                          <a:effectLst/>
                          <a:latin typeface="+mn-lt"/>
                          <a:ea typeface="+mn-ea"/>
                          <a:cs typeface="+mn-cs"/>
                        </a:rPr>
                        <a:t>· Support in the Development of subject teams and individuals to enhance performance. </a:t>
                      </a:r>
                    </a:p>
                    <a:p>
                      <a:r>
                        <a:rPr lang="en-GB" sz="1200" b="0" i="0" kern="1200">
                          <a:solidFill>
                            <a:schemeClr val="lt1"/>
                          </a:solidFill>
                          <a:effectLst/>
                          <a:latin typeface="+mn-lt"/>
                          <a:ea typeface="+mn-ea"/>
                          <a:cs typeface="+mn-cs"/>
                        </a:rPr>
                        <a:t>· Develop coaching and mentoring systems to ensure the support and development of all staff within the subject area. </a:t>
                      </a:r>
                    </a:p>
                    <a:p>
                      <a:r>
                        <a:rPr lang="en-GB" sz="1200" b="0" i="0" kern="1200">
                          <a:solidFill>
                            <a:schemeClr val="lt1"/>
                          </a:solidFill>
                          <a:effectLst/>
                          <a:latin typeface="+mn-lt"/>
                          <a:ea typeface="+mn-ea"/>
                          <a:cs typeface="+mn-cs"/>
                        </a:rPr>
                        <a:t>·Support in the Planning, delegation and evaluation of work carried out by team(s) and individuals. </a:t>
                      </a:r>
                    </a:p>
                    <a:p>
                      <a:r>
                        <a:rPr lang="en-GB" sz="1200" b="0" i="0" kern="1200">
                          <a:solidFill>
                            <a:schemeClr val="lt1"/>
                          </a:solidFill>
                          <a:effectLst/>
                          <a:latin typeface="+mn-lt"/>
                          <a:ea typeface="+mn-ea"/>
                          <a:cs typeface="+mn-cs"/>
                        </a:rPr>
                        <a:t>· Promote a creative and collaborative working environment. </a:t>
                      </a:r>
                    </a:p>
                    <a:p>
                      <a:r>
                        <a:rPr lang="en-GB" sz="1200" b="0" i="0" kern="1200">
                          <a:solidFill>
                            <a:schemeClr val="lt1"/>
                          </a:solidFill>
                          <a:effectLst/>
                          <a:latin typeface="+mn-lt"/>
                          <a:ea typeface="+mn-ea"/>
                          <a:cs typeface="+mn-cs"/>
                        </a:rPr>
                        <a:t>· Create, maintain and enhance effective relationships. </a:t>
                      </a:r>
                    </a:p>
                    <a:p>
                      <a:endParaRPr lang="en-GB" sz="800" b="0" i="0" kern="1200">
                        <a:solidFill>
                          <a:schemeClr val="lt1"/>
                        </a:solidFill>
                        <a:effectLst/>
                        <a:latin typeface="+mn-lt"/>
                        <a:ea typeface="+mn-ea"/>
                        <a:cs typeface="+mn-cs"/>
                      </a:endParaRPr>
                    </a:p>
                    <a:p>
                      <a:r>
                        <a:rPr lang="en-GB" sz="1350" b="1" i="0" kern="1200">
                          <a:solidFill>
                            <a:schemeClr val="lt1"/>
                          </a:solidFill>
                          <a:effectLst/>
                          <a:latin typeface="+mn-lt"/>
                          <a:ea typeface="+mn-ea"/>
                          <a:cs typeface="+mn-cs"/>
                        </a:rPr>
                        <a:t>Resource Management: </a:t>
                      </a:r>
                    </a:p>
                    <a:p>
                      <a:r>
                        <a:rPr lang="en-GB" sz="1200" b="0" i="0" kern="1200">
                          <a:solidFill>
                            <a:schemeClr val="lt1"/>
                          </a:solidFill>
                          <a:effectLst/>
                          <a:latin typeface="+mn-lt"/>
                          <a:ea typeface="+mn-ea"/>
                          <a:cs typeface="+mn-cs"/>
                        </a:rPr>
                        <a:t>· Secure and allocate resources to support effective learning and teaching within the subject area. </a:t>
                      </a:r>
                    </a:p>
                    <a:p>
                      <a:r>
                        <a:rPr lang="en-GB" sz="1200" b="0" i="0" kern="1200">
                          <a:solidFill>
                            <a:schemeClr val="lt1"/>
                          </a:solidFill>
                          <a:effectLst/>
                          <a:latin typeface="+mn-lt"/>
                          <a:ea typeface="+mn-ea"/>
                          <a:cs typeface="+mn-cs"/>
                        </a:rPr>
                        <a:t>· Monitor and control the use of these resources.</a:t>
                      </a:r>
                      <a:endParaRPr lang="en-GB" sz="1200"/>
                    </a:p>
                  </a:txBody>
                  <a:tcPr/>
                </a:tc>
                <a:extLst>
                  <a:ext uri="{0D108BD9-81ED-4DB2-BD59-A6C34878D82A}">
                    <a16:rowId xmlns:a16="http://schemas.microsoft.com/office/drawing/2014/main" val="2314391291"/>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3378408045"/>
              </p:ext>
            </p:extLst>
          </p:nvPr>
        </p:nvGraphicFramePr>
        <p:xfrm>
          <a:off x="292206" y="6072074"/>
          <a:ext cx="6270199" cy="31775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Generic duties and responsibilities</a:t>
                      </a:r>
                    </a:p>
                  </a:txBody>
                  <a:tcPr/>
                </a:tc>
                <a:tc>
                  <a:txBody>
                    <a:bodyPr/>
                    <a:lstStyle/>
                    <a:p>
                      <a:r>
                        <a:rPr lang="en-GB" sz="1350" b="0" i="0" kern="1200">
                          <a:solidFill>
                            <a:schemeClr val="lt1"/>
                          </a:solidFill>
                          <a:effectLst/>
                          <a:latin typeface="+mn-lt"/>
                          <a:ea typeface="+mn-ea"/>
                          <a:cs typeface="+mn-cs"/>
                        </a:rPr>
                        <a:t>To work within the framework of national legislation and in accordance with the provisions of the School Teachers Pay and Conditions Document. In addition the post is subject to compliance with: </a:t>
                      </a:r>
                    </a:p>
                    <a:p>
                      <a:r>
                        <a:rPr lang="en-GB" sz="1350" b="0" i="0" kern="1200">
                          <a:solidFill>
                            <a:schemeClr val="lt1"/>
                          </a:solidFill>
                          <a:effectLst/>
                          <a:latin typeface="+mn-lt"/>
                          <a:ea typeface="+mn-ea"/>
                          <a:cs typeface="+mn-cs"/>
                        </a:rPr>
                        <a:t>· School policies and guidance on the curriculum and school organisation </a:t>
                      </a:r>
                    </a:p>
                    <a:p>
                      <a:r>
                        <a:rPr lang="en-GB" sz="1350" b="0" i="0" kern="1200">
                          <a:solidFill>
                            <a:schemeClr val="lt1"/>
                          </a:solidFill>
                          <a:effectLst/>
                          <a:latin typeface="+mn-lt"/>
                          <a:ea typeface="+mn-ea"/>
                          <a:cs typeface="+mn-cs"/>
                        </a:rPr>
                        <a:t>· Leicestershire County Council Policies </a:t>
                      </a:r>
                    </a:p>
                    <a:p>
                      <a:r>
                        <a:rPr lang="en-GB" sz="1350" b="0" i="0" kern="1200">
                          <a:solidFill>
                            <a:schemeClr val="lt1"/>
                          </a:solidFill>
                          <a:effectLst/>
                          <a:latin typeface="+mn-lt"/>
                          <a:ea typeface="+mn-ea"/>
                          <a:cs typeface="+mn-cs"/>
                        </a:rPr>
                        <a:t>· National Standards for Subject leaders </a:t>
                      </a:r>
                    </a:p>
                    <a:p>
                      <a:r>
                        <a:rPr lang="en-GB" sz="1350" b="0" i="0" kern="1200">
                          <a:solidFill>
                            <a:schemeClr val="lt1"/>
                          </a:solidFill>
                          <a:effectLst/>
                          <a:latin typeface="+mn-lt"/>
                          <a:ea typeface="+mn-ea"/>
                          <a:cs typeface="+mn-cs"/>
                        </a:rPr>
                        <a:t>· The Conditions of Service for School Teachers in England and Wales and with locally agreed conditions of employment </a:t>
                      </a:r>
                    </a:p>
                    <a:p>
                      <a:r>
                        <a:rPr lang="en-GB" sz="1350" b="0" i="0" kern="1200">
                          <a:solidFill>
                            <a:schemeClr val="lt1"/>
                          </a:solidFill>
                          <a:effectLst/>
                          <a:latin typeface="+mn-lt"/>
                          <a:ea typeface="+mn-ea"/>
                          <a:cs typeface="+mn-cs"/>
                        </a:rPr>
                        <a:t>· Common core of skills and knowledge of the children's workforce The duties and responsibilities detailed within this job description should be supplemented by those accountabilities, roles and responsibilities common to all classroom teachers, as set out with the School Teachers Pay and Conditions Document.</a:t>
                      </a:r>
                      <a:endParaRPr lang="en-GB"/>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807037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13</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a:solidFill>
                  <a:schemeClr val="accent1">
                    <a:lumMod val="75000"/>
                  </a:schemeClr>
                </a:solidFill>
              </a:rPr>
              <a:t>THOMAS ESTLEY COMMUNITY COLLEGE -</a:t>
            </a:r>
            <a:endParaRPr lang="en-GB" b="1">
              <a:solidFill>
                <a:schemeClr val="accent1">
                  <a:lumMod val="75000"/>
                </a:schemeClr>
              </a:solidFill>
              <a:cs typeface="Calibri"/>
            </a:endParaRPr>
          </a:p>
          <a:p>
            <a:pPr algn="ctr"/>
            <a:r>
              <a:rPr lang="en-GB" b="1">
                <a:solidFill>
                  <a:schemeClr val="accent1">
                    <a:lumMod val="75000"/>
                  </a:schemeClr>
                </a:solidFill>
              </a:rPr>
              <a:t>PERSONNEL SPECIFICATION</a:t>
            </a:r>
            <a:endParaRPr lang="en-GB" b="1">
              <a:solidFill>
                <a:schemeClr val="accent1">
                  <a:lumMod val="75000"/>
                </a:schemeClr>
              </a:solidFill>
              <a:cs typeface="Calibri"/>
            </a:endParaRP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ext uri="{D42A27DB-BD31-4B8C-83A1-F6EECF244321}">
                <p14:modId xmlns:p14="http://schemas.microsoft.com/office/powerpoint/2010/main" val="959752673"/>
              </p:ext>
            </p:extLst>
          </p:nvPr>
        </p:nvGraphicFramePr>
        <p:xfrm>
          <a:off x="199697" y="2550958"/>
          <a:ext cx="6400389" cy="6659880"/>
        </p:xfrm>
        <a:graphic>
          <a:graphicData uri="http://schemas.openxmlformats.org/drawingml/2006/table">
            <a:tbl>
              <a:tblPr>
                <a:tableStyleId>{5C22544A-7EE6-4342-B048-85BDC9FD1C3A}</a:tableStyleId>
              </a:tblPr>
              <a:tblGrid>
                <a:gridCol w="1355834">
                  <a:extLst>
                    <a:ext uri="{9D8B030D-6E8A-4147-A177-3AD203B41FA5}">
                      <a16:colId xmlns:a16="http://schemas.microsoft.com/office/drawing/2014/main" val="3190552466"/>
                    </a:ext>
                  </a:extLst>
                </a:gridCol>
                <a:gridCol w="2427890">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endParaRPr lang="en-GB" sz="1200" dirty="0">
                        <a:effectLst/>
                        <a:latin typeface="Candara"/>
                      </a:endParaRPr>
                    </a:p>
                    <a:p>
                      <a:pPr algn="ctr">
                        <a:spcAft>
                          <a:spcPts val="0"/>
                        </a:spcAft>
                      </a:pPr>
                      <a:r>
                        <a:rPr lang="en-US" sz="1200">
                          <a:effectLst/>
                          <a:latin typeface="Candara"/>
                        </a:rPr>
                        <a:t>Continued </a:t>
                      </a:r>
                      <a:endParaRPr lang="en-GB" sz="12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endParaRPr lang="en-GB" sz="1200" b="1" dirty="0">
                        <a:effectLst/>
                        <a:latin typeface="Candara"/>
                      </a:endParaRPr>
                    </a:p>
                    <a:p>
                      <a:pPr algn="ctr">
                        <a:spcAft>
                          <a:spcPts val="0"/>
                        </a:spcAft>
                      </a:pPr>
                      <a:r>
                        <a:rPr lang="en-US" sz="1200" b="1">
                          <a:effectLst/>
                          <a:latin typeface="Candara"/>
                        </a:rPr>
                        <a:t>Essential</a:t>
                      </a:r>
                      <a:endParaRPr lang="en-GB" sz="1200" b="1">
                        <a:effectLst/>
                        <a:latin typeface="Candara"/>
                      </a:endParaRPr>
                    </a:p>
                    <a:p>
                      <a:pPr algn="ctr">
                        <a:spcAft>
                          <a:spcPts val="0"/>
                        </a:spcAft>
                      </a:pPr>
                      <a:endParaRPr lang="en-GB" sz="1200" b="1"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endParaRPr lang="en-GB" sz="1200" b="1" dirty="0">
                        <a:effectLst/>
                        <a:latin typeface="Candara"/>
                      </a:endParaRPr>
                    </a:p>
                    <a:p>
                      <a:pPr algn="ctr">
                        <a:spcAft>
                          <a:spcPts val="0"/>
                        </a:spcAft>
                      </a:pPr>
                      <a:r>
                        <a:rPr lang="en-US" sz="1200" b="1">
                          <a:effectLst/>
                          <a:latin typeface="Candara"/>
                        </a:rPr>
                        <a:t>Desirable</a:t>
                      </a:r>
                      <a:endParaRPr lang="en-GB" sz="1200" b="1">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r h="198820">
                <a:tc>
                  <a:txBody>
                    <a:bodyPr/>
                    <a:lstStyle/>
                    <a:p>
                      <a:pPr marL="171450" indent="-171450">
                        <a:spcAft>
                          <a:spcPts val="0"/>
                        </a:spcAft>
                      </a:pPr>
                      <a:r>
                        <a:rPr lang="en-US" sz="1200">
                          <a:effectLst/>
                          <a:latin typeface="Candara"/>
                        </a:rPr>
                        <a:t>1	QUALIFICATIONS</a:t>
                      </a:r>
                      <a:endParaRPr lang="en-GB" sz="12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latin typeface="Candara"/>
                        </a:rPr>
                        <a:t>Graduate</a:t>
                      </a:r>
                      <a:endParaRPr lang="en-GB" sz="1100">
                        <a:effectLst/>
                        <a:latin typeface="Candara"/>
                      </a:endParaRPr>
                    </a:p>
                    <a:p>
                      <a:pPr>
                        <a:spcAft>
                          <a:spcPts val="0"/>
                        </a:spcAft>
                      </a:pPr>
                      <a:r>
                        <a:rPr lang="en-US" sz="1100">
                          <a:effectLst/>
                          <a:latin typeface="Candara"/>
                        </a:rPr>
                        <a:t>Qualified Teacher</a:t>
                      </a:r>
                      <a:endParaRPr lang="en-GB" sz="11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1377199064"/>
                  </a:ext>
                </a:extLst>
              </a:tr>
              <a:tr h="298230">
                <a:tc>
                  <a:txBody>
                    <a:bodyPr/>
                    <a:lstStyle/>
                    <a:p>
                      <a:pPr marL="171450" indent="-171450">
                        <a:spcAft>
                          <a:spcPts val="0"/>
                        </a:spcAft>
                      </a:pPr>
                      <a:r>
                        <a:rPr lang="en-US" sz="1200">
                          <a:effectLst/>
                          <a:latin typeface="Candara"/>
                        </a:rPr>
                        <a:t>2	EXPERIENCE</a:t>
                      </a:r>
                      <a:endParaRPr lang="en-GB" sz="12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latin typeface="Candara"/>
                        </a:rPr>
                        <a:t>Recent and relevant experience teaching </a:t>
                      </a:r>
                      <a:r>
                        <a:rPr lang="en-US" sz="1100" dirty="0" err="1">
                          <a:effectLst/>
                          <a:latin typeface="Candara"/>
                        </a:rPr>
                        <a:t>english</a:t>
                      </a:r>
                      <a:endParaRPr lang="en-US" sz="1100" dirty="0">
                        <a:effectLst/>
                        <a:latin typeface="Candara"/>
                      </a:endParaRPr>
                    </a:p>
                  </a:txBody>
                  <a:tcPr marL="49705" marR="49705" marT="0" marB="0"/>
                </a:tc>
                <a:tc>
                  <a:txBody>
                    <a:bodyPr/>
                    <a:lstStyle/>
                    <a:p>
                      <a:pPr>
                        <a:spcAft>
                          <a:spcPts val="0"/>
                        </a:spcAft>
                      </a:pPr>
                      <a:r>
                        <a:rPr lang="en-US" sz="1100" dirty="0">
                          <a:effectLst/>
                          <a:latin typeface="Candara"/>
                        </a:rPr>
                        <a:t>Successful teaching in secondary comprehensive education </a:t>
                      </a:r>
                      <a:r>
                        <a:rPr lang="en-US" sz="1100" dirty="0" err="1">
                          <a:effectLst/>
                          <a:latin typeface="Candara"/>
                        </a:rPr>
                        <a:t>english</a:t>
                      </a:r>
                      <a:r>
                        <a:rPr lang="en-US" sz="1100" dirty="0">
                          <a:effectLst/>
                          <a:latin typeface="Candara"/>
                        </a:rPr>
                        <a:t> at KS3/4</a:t>
                      </a:r>
                    </a:p>
                    <a:p>
                      <a:pPr>
                        <a:spcAft>
                          <a:spcPts val="0"/>
                        </a:spcAft>
                      </a:pPr>
                      <a:r>
                        <a:rPr lang="en-US" sz="1100" dirty="0">
                          <a:effectLst/>
                          <a:latin typeface="Candara"/>
                          <a:ea typeface="Arial" panose="020B0604020202020204" pitchFamily="34" charset="0"/>
                          <a:cs typeface="Arial" panose="020B0604020202020204" pitchFamily="34" charset="0"/>
                        </a:rPr>
                        <a:t>Marker for GCSE exam board</a:t>
                      </a:r>
                      <a:endParaRPr lang="en-GB" sz="1100">
                        <a:effectLst/>
                        <a:latin typeface="Candara"/>
                        <a:ea typeface="Arial" panose="020B0604020202020204" pitchFamily="34" charset="0"/>
                        <a:cs typeface="Arial" panose="020B0604020202020204" pitchFamily="34" charset="0"/>
                      </a:endParaRPr>
                    </a:p>
                  </a:txBody>
                  <a:tcPr marL="49705" marR="49705" marT="0" marB="0"/>
                </a:tc>
                <a:extLst>
                  <a:ext uri="{0D108BD9-81ED-4DB2-BD59-A6C34878D82A}">
                    <a16:rowId xmlns:a16="http://schemas.microsoft.com/office/drawing/2014/main" val="2170177149"/>
                  </a:ext>
                </a:extLst>
              </a:tr>
              <a:tr h="596459">
                <a:tc>
                  <a:txBody>
                    <a:bodyPr/>
                    <a:lstStyle/>
                    <a:p>
                      <a:pPr marL="171450" indent="-171450">
                        <a:spcAft>
                          <a:spcPts val="0"/>
                        </a:spcAft>
                      </a:pPr>
                      <a:r>
                        <a:rPr lang="en-US" sz="1200">
                          <a:effectLst/>
                          <a:latin typeface="Candara"/>
                        </a:rPr>
                        <a:t>3	CURRICULUM</a:t>
                      </a:r>
                      <a:endParaRPr lang="en-GB" sz="12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latin typeface="Candara"/>
                        </a:rPr>
                        <a:t>Knowledge and understanding of the current KS3/4 </a:t>
                      </a:r>
                      <a:r>
                        <a:rPr lang="en-US" sz="1100" dirty="0" err="1">
                          <a:effectLst/>
                          <a:latin typeface="Candara"/>
                        </a:rPr>
                        <a:t>english</a:t>
                      </a:r>
                      <a:r>
                        <a:rPr lang="en-US" sz="1100" dirty="0">
                          <a:effectLst/>
                          <a:latin typeface="Candara"/>
                        </a:rPr>
                        <a:t> curriculum.</a:t>
                      </a:r>
                      <a:endParaRPr lang="en-GB" sz="1100">
                        <a:effectLst/>
                        <a:latin typeface="Candara"/>
                      </a:endParaRPr>
                    </a:p>
                    <a:p>
                      <a:pPr>
                        <a:spcAft>
                          <a:spcPts val="0"/>
                        </a:spcAft>
                      </a:pPr>
                      <a:r>
                        <a:rPr lang="en-US" sz="1100" dirty="0">
                          <a:effectLst/>
                          <a:latin typeface="Candara"/>
                        </a:rPr>
                        <a:t> knowledge and understanding of the current KS3 </a:t>
                      </a:r>
                      <a:r>
                        <a:rPr lang="en-US" sz="1100" dirty="0" err="1">
                          <a:effectLst/>
                          <a:latin typeface="Candara"/>
                        </a:rPr>
                        <a:t>english</a:t>
                      </a:r>
                      <a:r>
                        <a:rPr lang="en-US" sz="1100" dirty="0">
                          <a:effectLst/>
                          <a:latin typeface="Candara"/>
                        </a:rPr>
                        <a:t> curriculum.</a:t>
                      </a:r>
                      <a:endParaRPr lang="en-GB" sz="11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latin typeface="Candara"/>
                        </a:rPr>
                        <a:t>Knowledge and understanding of recent developments in the national curriculum regarding </a:t>
                      </a:r>
                      <a:r>
                        <a:rPr lang="en-US" sz="1100" dirty="0" err="1">
                          <a:effectLst/>
                          <a:latin typeface="Candara"/>
                        </a:rPr>
                        <a:t>english</a:t>
                      </a:r>
                      <a:endParaRPr lang="en-GB" sz="1100">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08488712"/>
                  </a:ext>
                </a:extLst>
              </a:tr>
              <a:tr h="298230">
                <a:tc>
                  <a:txBody>
                    <a:bodyPr/>
                    <a:lstStyle/>
                    <a:p>
                      <a:pPr>
                        <a:spcAft>
                          <a:spcPts val="0"/>
                        </a:spcAft>
                      </a:pPr>
                      <a:endParaRPr lang="en-GB" sz="1200"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latin typeface="Candara"/>
                        </a:rPr>
                        <a:t>Involvement in developing relevant curricula and/or schemes of work.</a:t>
                      </a:r>
                      <a:endParaRPr lang="en-GB" sz="1100">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52700044"/>
                  </a:ext>
                </a:extLst>
              </a:tr>
              <a:tr h="298230">
                <a:tc>
                  <a:txBody>
                    <a:bodyPr/>
                    <a:lstStyle/>
                    <a:p>
                      <a:pPr marL="171450" indent="-171450">
                        <a:spcAft>
                          <a:spcPts val="0"/>
                        </a:spcAft>
                      </a:pPr>
                      <a:endParaRPr lang="en-GB" sz="1200"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latin typeface="Candara"/>
                        </a:rPr>
                        <a:t>Awareness of related courses and qualifications at KS4 and above.</a:t>
                      </a:r>
                      <a:endParaRPr lang="en-GB" sz="1100">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99225264"/>
                  </a:ext>
                </a:extLst>
              </a:tr>
              <a:tr h="497049">
                <a:tc>
                  <a:txBody>
                    <a:bodyPr/>
                    <a:lstStyle/>
                    <a:p>
                      <a:pPr marL="171450" indent="-171450">
                        <a:spcAft>
                          <a:spcPts val="0"/>
                        </a:spcAft>
                      </a:pPr>
                      <a:r>
                        <a:rPr lang="en-US" sz="1200">
                          <a:effectLst/>
                          <a:latin typeface="Candara"/>
                        </a:rPr>
                        <a:t>4	PEDAGOGY</a:t>
                      </a:r>
                      <a:endParaRPr lang="en-GB" sz="12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latin typeface="Candara"/>
                        </a:rPr>
                        <a:t>Knowledge and experience of the practice of differentiated teaching and learning across the full ability range, including pupils with individual educational needs</a:t>
                      </a:r>
                      <a:endParaRPr lang="en-GB" sz="11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243471003"/>
                  </a:ext>
                </a:extLst>
              </a:tr>
              <a:tr h="298230">
                <a:tc>
                  <a:txBody>
                    <a:bodyPr/>
                    <a:lstStyle/>
                    <a:p>
                      <a:pPr marL="171450" indent="-171450">
                        <a:spcAft>
                          <a:spcPts val="0"/>
                        </a:spcAft>
                      </a:pPr>
                      <a:r>
                        <a:rPr lang="en-US" sz="1200">
                          <a:effectLst/>
                          <a:latin typeface="Candara"/>
                        </a:rPr>
                        <a:t>5	TUTORING</a:t>
                      </a:r>
                      <a:endParaRPr lang="en-GB" sz="12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latin typeface="Candara"/>
                        </a:rPr>
                        <a:t>Knowledge and experience of the practice of pastoral care and tutoring in secondary education</a:t>
                      </a:r>
                      <a:endParaRPr lang="en-GB" sz="11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583697125"/>
                  </a:ext>
                </a:extLst>
              </a:tr>
              <a:tr h="298230">
                <a:tc>
                  <a:txBody>
                    <a:bodyPr/>
                    <a:lstStyle/>
                    <a:p>
                      <a:pPr marL="171450" indent="-171450">
                        <a:spcAft>
                          <a:spcPts val="0"/>
                        </a:spcAft>
                      </a:pPr>
                      <a:r>
                        <a:rPr lang="en-US" sz="1200" dirty="0">
                          <a:effectLst/>
                          <a:latin typeface="Candara"/>
                        </a:rPr>
                        <a:t>6	TEAM WORK</a:t>
                      </a:r>
                      <a:endParaRPr lang="en-GB" sz="1200"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latin typeface="Candara"/>
                        </a:rPr>
                        <a:t>Willingness and evident skills to contribute to collaborative work within the College</a:t>
                      </a:r>
                      <a:endParaRPr lang="en-GB" sz="1100"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latin typeface="Candara"/>
                        </a:rPr>
                        <a:t>Participation in professional collaborative review / action research around learning.</a:t>
                      </a:r>
                      <a:endParaRPr lang="en-GB" sz="1100">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23992015"/>
                  </a:ext>
                </a:extLst>
              </a:tr>
              <a:tr h="419730">
                <a:tc>
                  <a:txBody>
                    <a:bodyPr/>
                    <a:lstStyle/>
                    <a:p>
                      <a:pPr marL="171450" indent="-171450">
                        <a:spcAft>
                          <a:spcPts val="0"/>
                        </a:spcAft>
                      </a:pPr>
                      <a:r>
                        <a:rPr lang="en-US" sz="1200">
                          <a:effectLst/>
                          <a:latin typeface="Candara"/>
                        </a:rPr>
                        <a:t>7  PROFESSIONAL DEVELOPMENT</a:t>
                      </a:r>
                      <a:endParaRPr lang="en-GB" sz="12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latin typeface="Candara"/>
                        </a:rPr>
                        <a:t>Willingness and ability to review and identify, with others, personal professional development needs</a:t>
                      </a:r>
                      <a:endParaRPr lang="en-GB" sz="1100"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latin typeface="Candara"/>
                        </a:rPr>
                        <a:t>Evidence of personal practice already in this area</a:t>
                      </a:r>
                      <a:endParaRPr lang="en-GB" sz="1100">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2273607"/>
                  </a:ext>
                </a:extLst>
              </a:tr>
              <a:tr h="198820">
                <a:tc>
                  <a:txBody>
                    <a:bodyPr/>
                    <a:lstStyle/>
                    <a:p>
                      <a:pPr marL="171450" indent="-171450">
                        <a:spcAft>
                          <a:spcPts val="0"/>
                        </a:spcAft>
                      </a:pPr>
                      <a:endParaRPr lang="en-GB" sz="1200"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latin typeface="Candara"/>
                        </a:rPr>
                        <a:t>Participation in training and development activities</a:t>
                      </a:r>
                      <a:endParaRPr lang="en-GB" sz="11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441330233"/>
                  </a:ext>
                </a:extLst>
              </a:tr>
              <a:tr h="397639">
                <a:tc>
                  <a:txBody>
                    <a:bodyPr/>
                    <a:lstStyle/>
                    <a:p>
                      <a:pPr marL="171450" indent="-171450">
                        <a:spcAft>
                          <a:spcPts val="0"/>
                        </a:spcAft>
                      </a:pPr>
                      <a:endParaRPr lang="en-GB" sz="1200"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latin typeface="Candara"/>
                        </a:rPr>
                        <a:t>Willingness, skills and ability to contribute to the professional development of the team, its purpose and effectiveness</a:t>
                      </a:r>
                      <a:endParaRPr lang="en-GB" sz="1100"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39618259"/>
                  </a:ext>
                </a:extLst>
              </a:tr>
              <a:tr h="257581">
                <a:tc>
                  <a:txBody>
                    <a:bodyPr/>
                    <a:lstStyle/>
                    <a:p>
                      <a:pPr marL="171450" indent="-171450">
                        <a:spcAft>
                          <a:spcPts val="0"/>
                        </a:spcAft>
                      </a:pPr>
                      <a:endParaRPr lang="en-GB" sz="800" dirty="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200">
                          <a:effectLst/>
                          <a:latin typeface="Candara"/>
                        </a:rPr>
                        <a:t>Aspiration to further career development and promotion</a:t>
                      </a:r>
                      <a:endParaRPr lang="en-GB" sz="1200">
                        <a:effectLst/>
                        <a:latin typeface="Candara"/>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200">
                        <a:effectLst/>
                        <a:latin typeface="Candara"/>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4044103430"/>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10" name="TextBox 9">
            <a:extLst>
              <a:ext uri="{FF2B5EF4-FFF2-40B4-BE49-F238E27FC236}">
                <a16:creationId xmlns:a16="http://schemas.microsoft.com/office/drawing/2014/main" id="{FDDEBFFF-C53E-40DB-A5E4-22465237FAA7}"/>
              </a:ext>
            </a:extLst>
          </p:cNvPr>
          <p:cNvSpPr txBox="1"/>
          <p:nvPr/>
        </p:nvSpPr>
        <p:spPr>
          <a:xfrm>
            <a:off x="187036" y="1904151"/>
            <a:ext cx="6413051" cy="523220"/>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a:t>
            </a:r>
            <a:r>
              <a:rPr lang="en-GB" sz="1400" dirty="0">
                <a:latin typeface="Candara"/>
              </a:rPr>
              <a:t>Teacher of </a:t>
            </a:r>
            <a:r>
              <a:rPr lang="en-GB" sz="1400">
                <a:latin typeface="Candara"/>
              </a:rPr>
              <a:t>English</a:t>
            </a:r>
            <a:endParaRPr lang="en-GB" sz="1400" dirty="0">
              <a:latin typeface="Candara"/>
              <a:ea typeface="Calibri"/>
              <a:cs typeface="Calibri"/>
            </a:endParaRPr>
          </a:p>
          <a:p>
            <a:r>
              <a:rPr lang="en-GB" sz="1400" b="1" dirty="0">
                <a:latin typeface="Candara"/>
              </a:rPr>
              <a:t>Scale: </a:t>
            </a:r>
            <a:r>
              <a:rPr lang="en-GB" sz="1400">
                <a:latin typeface="Candara"/>
              </a:rPr>
              <a:t>MPS – UPS (Suitable for ECT)</a:t>
            </a:r>
          </a:p>
        </p:txBody>
      </p:sp>
    </p:spTree>
    <p:extLst>
      <p:ext uri="{BB962C8B-B14F-4D97-AF65-F5344CB8AC3E}">
        <p14:creationId xmlns:p14="http://schemas.microsoft.com/office/powerpoint/2010/main" val="738225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14</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a:solidFill>
                  <a:schemeClr val="accent1">
                    <a:lumMod val="75000"/>
                  </a:schemeClr>
                </a:solidFill>
              </a:rPr>
              <a:t>THOMAS ESTLEY COMMUNITY COLLEGE -</a:t>
            </a:r>
            <a:endParaRPr lang="en-GB" b="1">
              <a:solidFill>
                <a:schemeClr val="accent1">
                  <a:lumMod val="75000"/>
                </a:schemeClr>
              </a:solidFill>
              <a:cs typeface="Calibri"/>
            </a:endParaRPr>
          </a:p>
          <a:p>
            <a:pPr algn="ctr"/>
            <a:r>
              <a:rPr lang="en-GB" b="1">
                <a:solidFill>
                  <a:schemeClr val="accent1">
                    <a:lumMod val="75000"/>
                  </a:schemeClr>
                </a:solidFill>
              </a:rPr>
              <a:t>PERSONNEL SPECIFICATION</a:t>
            </a:r>
            <a:endParaRPr lang="en-GB" b="1">
              <a:solidFill>
                <a:schemeClr val="accent1">
                  <a:lumMod val="75000"/>
                </a:schemeClr>
              </a:solidFill>
              <a:cs typeface="Calibri"/>
            </a:endParaRP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ext uri="{D42A27DB-BD31-4B8C-83A1-F6EECF244321}">
                <p14:modId xmlns:p14="http://schemas.microsoft.com/office/powerpoint/2010/main" val="89415367"/>
              </p:ext>
            </p:extLst>
          </p:nvPr>
        </p:nvGraphicFramePr>
        <p:xfrm>
          <a:off x="210207" y="2550958"/>
          <a:ext cx="6389879" cy="548640"/>
        </p:xfrm>
        <a:graphic>
          <a:graphicData uri="http://schemas.openxmlformats.org/drawingml/2006/table">
            <a:tbl>
              <a:tblPr>
                <a:tableStyleId>{5C22544A-7EE6-4342-B048-85BDC9FD1C3A}</a:tableStyleId>
              </a:tblPr>
              <a:tblGrid>
                <a:gridCol w="1608083">
                  <a:extLst>
                    <a:ext uri="{9D8B030D-6E8A-4147-A177-3AD203B41FA5}">
                      <a16:colId xmlns:a16="http://schemas.microsoft.com/office/drawing/2014/main" val="3190552466"/>
                    </a:ext>
                  </a:extLst>
                </a:gridCol>
                <a:gridCol w="2165131">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r>
                        <a:rPr lang="en-US" sz="1200">
                          <a:effectLst/>
                        </a:rPr>
                        <a:t> </a:t>
                      </a:r>
                      <a:endParaRPr lang="en-GB" sz="1200">
                        <a:effectLst/>
                      </a:endParaRPr>
                    </a:p>
                    <a:p>
                      <a:pPr algn="ctr">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Essential</a:t>
                      </a:r>
                      <a:endParaRPr lang="en-GB" sz="1200" b="1">
                        <a:effectLst/>
                      </a:endParaRPr>
                    </a:p>
                    <a:p>
                      <a:pPr algn="ctr">
                        <a:spcAft>
                          <a:spcPts val="0"/>
                        </a:spcAft>
                      </a:pPr>
                      <a:r>
                        <a:rPr lang="en-US" sz="1200" b="1">
                          <a:effectLst/>
                        </a:rPr>
                        <a:t> </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Desirable</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12" name="Table 11">
            <a:extLst>
              <a:ext uri="{FF2B5EF4-FFF2-40B4-BE49-F238E27FC236}">
                <a16:creationId xmlns:a16="http://schemas.microsoft.com/office/drawing/2014/main" id="{159284F1-E504-4FCE-B0E0-087811F0B413}"/>
              </a:ext>
            </a:extLst>
          </p:cNvPr>
          <p:cNvGraphicFramePr>
            <a:graphicFrameLocks noGrp="1"/>
          </p:cNvGraphicFramePr>
          <p:nvPr>
            <p:extLst>
              <p:ext uri="{D42A27DB-BD31-4B8C-83A1-F6EECF244321}">
                <p14:modId xmlns:p14="http://schemas.microsoft.com/office/powerpoint/2010/main" val="3351366132"/>
              </p:ext>
            </p:extLst>
          </p:nvPr>
        </p:nvGraphicFramePr>
        <p:xfrm>
          <a:off x="187036" y="3143647"/>
          <a:ext cx="6413050" cy="5547360"/>
        </p:xfrm>
        <a:graphic>
          <a:graphicData uri="http://schemas.openxmlformats.org/drawingml/2006/table">
            <a:tbl>
              <a:tblPr>
                <a:tableStyleId>{5C22544A-7EE6-4342-B048-85BDC9FD1C3A}</a:tableStyleId>
              </a:tblPr>
              <a:tblGrid>
                <a:gridCol w="1636570">
                  <a:extLst>
                    <a:ext uri="{9D8B030D-6E8A-4147-A177-3AD203B41FA5}">
                      <a16:colId xmlns:a16="http://schemas.microsoft.com/office/drawing/2014/main" val="3957612975"/>
                    </a:ext>
                  </a:extLst>
                </a:gridCol>
                <a:gridCol w="2170325">
                  <a:extLst>
                    <a:ext uri="{9D8B030D-6E8A-4147-A177-3AD203B41FA5}">
                      <a16:colId xmlns:a16="http://schemas.microsoft.com/office/drawing/2014/main" val="1177976699"/>
                    </a:ext>
                  </a:extLst>
                </a:gridCol>
                <a:gridCol w="2606155">
                  <a:extLst>
                    <a:ext uri="{9D8B030D-6E8A-4147-A177-3AD203B41FA5}">
                      <a16:colId xmlns:a16="http://schemas.microsoft.com/office/drawing/2014/main" val="778023114"/>
                    </a:ext>
                  </a:extLst>
                </a:gridCol>
              </a:tblGrid>
              <a:tr h="71755">
                <a:tc>
                  <a:txBody>
                    <a:bodyPr/>
                    <a:lstStyle/>
                    <a:p>
                      <a:pPr marL="171450" indent="-171450">
                        <a:spcAft>
                          <a:spcPts val="0"/>
                        </a:spcAft>
                      </a:pPr>
                      <a:r>
                        <a:rPr lang="en-US" sz="1400" kern="1200">
                          <a:solidFill>
                            <a:schemeClr val="dk1"/>
                          </a:solidFill>
                          <a:effectLst/>
                          <a:latin typeface="Candara"/>
                          <a:ea typeface="+mn-ea"/>
                          <a:cs typeface="+mn-cs"/>
                        </a:rPr>
                        <a:t>8COMMUNITY</a:t>
                      </a: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r>
                        <a:rPr lang="en-US" sz="1400" kern="1200">
                          <a:solidFill>
                            <a:schemeClr val="dk1"/>
                          </a:solidFill>
                          <a:effectLst/>
                          <a:latin typeface="Candara"/>
                          <a:ea typeface="+mn-ea"/>
                          <a:cs typeface="+mn-cs"/>
                        </a:rPr>
                        <a:t>Awareness and knowledge of the contribution of related skills to the practice of comprehensive, community education</a:t>
                      </a: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3818968"/>
                  </a:ext>
                </a:extLst>
              </a:tr>
              <a:tr h="42545">
                <a:tc>
                  <a:txBody>
                    <a:bodyPr/>
                    <a:lstStyle/>
                    <a:p>
                      <a:pPr marL="171450" indent="-171450">
                        <a:spcAft>
                          <a:spcPts val="0"/>
                        </a:spcAft>
                      </a:pP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r>
                        <a:rPr lang="en-US" sz="1400" kern="1200">
                          <a:solidFill>
                            <a:schemeClr val="dk1"/>
                          </a:solidFill>
                          <a:effectLst/>
                          <a:latin typeface="Candara"/>
                          <a:ea typeface="+mn-ea"/>
                          <a:cs typeface="+mn-cs"/>
                        </a:rPr>
                        <a:t>Knowledge and recognition of the role of parents in support of pupil learning</a:t>
                      </a: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7732134"/>
                  </a:ext>
                </a:extLst>
              </a:tr>
              <a:tr h="29210">
                <a:tc>
                  <a:txBody>
                    <a:bodyPr/>
                    <a:lstStyle/>
                    <a:p>
                      <a:pPr marL="171450" indent="-171450">
                        <a:spcAft>
                          <a:spcPts val="0"/>
                        </a:spcAft>
                      </a:pPr>
                      <a:r>
                        <a:rPr lang="en-US" sz="1400" kern="1200">
                          <a:solidFill>
                            <a:schemeClr val="dk1"/>
                          </a:solidFill>
                          <a:effectLst/>
                          <a:latin typeface="Candara"/>
                          <a:ea typeface="+mn-ea"/>
                          <a:cs typeface="+mn-cs"/>
                        </a:rPr>
                        <a:t>COMMUNICATION</a:t>
                      </a: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r>
                        <a:rPr lang="en-US" sz="1400" kern="1200">
                          <a:solidFill>
                            <a:schemeClr val="dk1"/>
                          </a:solidFill>
                          <a:effectLst/>
                          <a:latin typeface="Candara"/>
                          <a:ea typeface="+mn-ea"/>
                          <a:cs typeface="+mn-cs"/>
                        </a:rPr>
                        <a:t>An application which is original to this post</a:t>
                      </a: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4174827"/>
                  </a:ext>
                </a:extLst>
              </a:tr>
              <a:tr h="115570">
                <a:tc>
                  <a:txBody>
                    <a:bodyPr/>
                    <a:lstStyle/>
                    <a:p>
                      <a:pPr marL="171450" indent="-171450">
                        <a:spcAft>
                          <a:spcPts val="0"/>
                        </a:spcAft>
                      </a:pP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r>
                        <a:rPr lang="en-US" sz="1400" kern="1200">
                          <a:solidFill>
                            <a:schemeClr val="dk1"/>
                          </a:solidFill>
                          <a:effectLst/>
                          <a:latin typeface="Candara"/>
                          <a:ea typeface="+mn-ea"/>
                          <a:cs typeface="+mn-cs"/>
                        </a:rPr>
                        <a:t>Personal presentation skills, on paper and orally, to secure and sustain communication within the team, across the College and with the wider community, including parents and governors</a:t>
                      </a: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7038558"/>
                  </a:ext>
                </a:extLst>
              </a:tr>
              <a:tr h="57150">
                <a:tc>
                  <a:txBody>
                    <a:bodyPr/>
                    <a:lstStyle/>
                    <a:p>
                      <a:pPr marL="171450" indent="-171450">
                        <a:spcAft>
                          <a:spcPts val="0"/>
                        </a:spcAft>
                      </a:pP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r>
                        <a:rPr lang="en-US" sz="1400" kern="1200" dirty="0">
                          <a:solidFill>
                            <a:schemeClr val="dk1"/>
                          </a:solidFill>
                          <a:effectLst/>
                          <a:latin typeface="Candara"/>
                          <a:ea typeface="+mn-ea"/>
                          <a:cs typeface="+mn-cs"/>
                        </a:rPr>
                        <a:t>As this job is designated as a 'regulated activity' an enhanced DBS with barred list check is essential.</a:t>
                      </a: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5106092"/>
                  </a:ext>
                </a:extLst>
              </a:tr>
              <a:tr h="57150">
                <a:tc>
                  <a:txBody>
                    <a:bodyPr/>
                    <a:lstStyle/>
                    <a:p>
                      <a:pPr marL="171450" indent="-171450">
                        <a:spcAft>
                          <a:spcPts val="0"/>
                        </a:spcAft>
                      </a:pPr>
                      <a:r>
                        <a:rPr lang="en-US" sz="1400" kern="1200">
                          <a:solidFill>
                            <a:schemeClr val="dk1"/>
                          </a:solidFill>
                          <a:effectLst/>
                          <a:latin typeface="Candara"/>
                          <a:ea typeface="+mn-ea"/>
                          <a:cs typeface="+mn-cs"/>
                        </a:rPr>
                        <a:t>10. Other</a:t>
                      </a: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r>
                        <a:rPr lang="en-US" sz="1400" kern="1200">
                          <a:solidFill>
                            <a:schemeClr val="dk1"/>
                          </a:solidFill>
                          <a:effectLst/>
                          <a:latin typeface="Candara"/>
                          <a:ea typeface="+mn-ea"/>
                          <a:cs typeface="+mn-cs"/>
                        </a:rPr>
                        <a:t>Must be eligible to work in the UK</a:t>
                      </a:r>
                      <a:endParaRPr lang="en-GB" sz="1400" kern="1200" dirty="0">
                        <a:solidFill>
                          <a:schemeClr val="dk1"/>
                        </a:solidFill>
                        <a:effectLst/>
                        <a:latin typeface="Candara"/>
                        <a:ea typeface="+mn-ea"/>
                        <a:cs typeface="+mn-cs"/>
                      </a:endParaRPr>
                    </a:p>
                  </a:txBody>
                  <a:tcPr marL="68580" marR="68580" marT="0" marB="0"/>
                </a:tc>
                <a:tc>
                  <a:txBody>
                    <a:bodyPr/>
                    <a:lstStyle/>
                    <a:p>
                      <a:pPr>
                        <a:spcAft>
                          <a:spcPts val="0"/>
                        </a:spcAft>
                      </a:pPr>
                      <a:endParaRPr lang="en-US" sz="900" dirty="0">
                        <a:effectLst/>
                      </a:endParaRPr>
                    </a:p>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77787444"/>
                  </a:ext>
                </a:extLst>
              </a:tr>
            </a:tbl>
          </a:graphicData>
        </a:graphic>
      </p:graphicFrame>
    </p:spTree>
    <p:extLst>
      <p:ext uri="{BB962C8B-B14F-4D97-AF65-F5344CB8AC3E}">
        <p14:creationId xmlns:p14="http://schemas.microsoft.com/office/powerpoint/2010/main" val="2841128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15</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a:solidFill>
                <a:schemeClr val="accent1">
                  <a:lumMod val="75000"/>
                </a:schemeClr>
              </a:solidFill>
              <a:latin typeface="Candara"/>
              <a:ea typeface="Roboto Slab"/>
            </a:endParaRPr>
          </a:p>
          <a:p>
            <a:pPr algn="ctr"/>
            <a:r>
              <a:rPr lang="en-GB" b="1" u="sng">
                <a:solidFill>
                  <a:schemeClr val="accent1">
                    <a:lumMod val="75000"/>
                  </a:schemeClr>
                </a:solidFill>
                <a:latin typeface="Candara"/>
                <a:ea typeface="Roboto Slab"/>
              </a:rPr>
              <a:t>Community of Courage &amp; Commitment to Success</a:t>
            </a:r>
            <a:endParaRPr lang="en-GB">
              <a:solidFill>
                <a:schemeClr val="accent1">
                  <a:lumMod val="75000"/>
                </a:schemeClr>
              </a:solidFill>
            </a:endParaRPr>
          </a:p>
          <a:p>
            <a:endParaRPr lang="en-GB">
              <a:latin typeface="Candara" pitchFamily="34" charset="0"/>
            </a:endParaRPr>
          </a:p>
          <a:p>
            <a:pPr algn="ctr"/>
            <a:r>
              <a:rPr lang="en-GB" b="1">
                <a:solidFill>
                  <a:schemeClr val="accent1">
                    <a:lumMod val="75000"/>
                  </a:schemeClr>
                </a:solidFill>
                <a:latin typeface="Candara"/>
                <a:ea typeface="Roboto Slab"/>
              </a:rPr>
              <a:t>Aiming to </a:t>
            </a:r>
            <a:r>
              <a:rPr lang="en-GB">
                <a:latin typeface="Candara"/>
                <a:ea typeface="Roboto Slab"/>
              </a:rPr>
              <a:t>achieve our best.</a:t>
            </a:r>
          </a:p>
          <a:p>
            <a:pPr algn="ctr"/>
            <a:r>
              <a:rPr lang="en-GB">
                <a:latin typeface="Candara"/>
                <a:ea typeface="Roboto Slab"/>
              </a:rPr>
              <a:t>Taking full advantage of every </a:t>
            </a:r>
            <a:r>
              <a:rPr lang="en-GB" b="1">
                <a:solidFill>
                  <a:schemeClr val="accent1">
                    <a:lumMod val="75000"/>
                  </a:schemeClr>
                </a:solidFill>
                <a:latin typeface="Candara"/>
                <a:ea typeface="Roboto Slab"/>
              </a:rPr>
              <a:t>learning opportunity</a:t>
            </a:r>
            <a:r>
              <a:rPr lang="en-GB">
                <a:latin typeface="Candara"/>
                <a:ea typeface="Roboto Slab"/>
              </a:rPr>
              <a:t>.</a:t>
            </a:r>
          </a:p>
          <a:p>
            <a:pPr algn="ctr"/>
            <a:r>
              <a:rPr lang="en-GB">
                <a:latin typeface="Candara"/>
                <a:ea typeface="Roboto Slab"/>
              </a:rPr>
              <a:t>Showing </a:t>
            </a:r>
            <a:r>
              <a:rPr lang="en-GB" b="1">
                <a:solidFill>
                  <a:schemeClr val="accent1">
                    <a:lumMod val="75000"/>
                  </a:schemeClr>
                </a:solidFill>
                <a:latin typeface="Candara"/>
                <a:ea typeface="Roboto Slab"/>
              </a:rPr>
              <a:t>resilience</a:t>
            </a:r>
            <a:r>
              <a:rPr lang="en-GB">
                <a:latin typeface="Candara"/>
                <a:ea typeface="Roboto Slab"/>
              </a:rPr>
              <a:t> through our experiences and challenges.</a:t>
            </a:r>
          </a:p>
          <a:p>
            <a:pPr algn="ctr"/>
            <a:r>
              <a:rPr lang="en-GB">
                <a:latin typeface="Candara"/>
                <a:ea typeface="Roboto Slab"/>
              </a:rPr>
              <a:t>Seeking out our</a:t>
            </a:r>
            <a:r>
              <a:rPr lang="en-GB" b="1">
                <a:solidFill>
                  <a:schemeClr val="accent1">
                    <a:lumMod val="75000"/>
                  </a:schemeClr>
                </a:solidFill>
                <a:latin typeface="Candara"/>
                <a:ea typeface="Roboto Slab"/>
              </a:rPr>
              <a:t> talents </a:t>
            </a:r>
            <a:r>
              <a:rPr lang="en-GB">
                <a:latin typeface="Candara"/>
                <a:ea typeface="Roboto Slab"/>
              </a:rPr>
              <a:t>and following our dreams.</a:t>
            </a:r>
          </a:p>
          <a:p>
            <a:pPr algn="ctr"/>
            <a:r>
              <a:rPr lang="en-GB">
                <a:latin typeface="Candara"/>
                <a:ea typeface="Roboto Slab"/>
              </a:rPr>
              <a:t>Reaching out for opportunities to </a:t>
            </a:r>
            <a:r>
              <a:rPr lang="en-GB" b="1">
                <a:solidFill>
                  <a:schemeClr val="accent1">
                    <a:lumMod val="75000"/>
                  </a:schemeClr>
                </a:solidFill>
                <a:latin typeface="Candara"/>
                <a:ea typeface="Roboto Slab"/>
              </a:rPr>
              <a:t> lead and encourage others.</a:t>
            </a:r>
          </a:p>
          <a:p>
            <a:pPr algn="ctr"/>
            <a:r>
              <a:rPr lang="en-GB">
                <a:latin typeface="Candara"/>
                <a:ea typeface="Roboto Slab"/>
              </a:rPr>
              <a:t>Making </a:t>
            </a:r>
            <a:r>
              <a:rPr lang="en-GB" b="1">
                <a:solidFill>
                  <a:schemeClr val="accent1">
                    <a:lumMod val="75000"/>
                  </a:schemeClr>
                </a:solidFill>
                <a:latin typeface="Candara"/>
                <a:ea typeface="Roboto Slab"/>
              </a:rPr>
              <a:t>a positive difference </a:t>
            </a:r>
            <a:r>
              <a:rPr lang="en-GB">
                <a:latin typeface="Candara"/>
                <a:ea typeface="Roboto Slab"/>
              </a:rPr>
              <a:t>and celebrating success.</a:t>
            </a:r>
          </a:p>
          <a:p>
            <a:pPr algn="ctr"/>
            <a:r>
              <a:rPr lang="en-GB">
                <a:latin typeface="Candara"/>
                <a:ea typeface="Roboto Slab"/>
              </a:rPr>
              <a:t>Including the </a:t>
            </a:r>
            <a:r>
              <a:rPr lang="en-GB" b="1">
                <a:solidFill>
                  <a:schemeClr val="accent1">
                    <a:lumMod val="75000"/>
                  </a:schemeClr>
                </a:solidFill>
                <a:latin typeface="Candara"/>
                <a:ea typeface="Roboto Slab"/>
              </a:rPr>
              <a:t>whole community</a:t>
            </a:r>
            <a:r>
              <a:rPr lang="en-GB">
                <a:latin typeface="Candara"/>
                <a:ea typeface="Roboto Slab"/>
              </a:rPr>
              <a:t>, sharing, caring and giving time as needed.</a:t>
            </a:r>
          </a:p>
          <a:p>
            <a:pPr algn="ctr"/>
            <a:r>
              <a:rPr lang="en-GB">
                <a:latin typeface="Candara"/>
                <a:ea typeface="Roboto Slab"/>
              </a:rPr>
              <a:t>Treating each other with </a:t>
            </a:r>
            <a:r>
              <a:rPr lang="en-GB" b="1">
                <a:solidFill>
                  <a:schemeClr val="accent1">
                    <a:lumMod val="75000"/>
                  </a:schemeClr>
                </a:solidFill>
                <a:latin typeface="Candara"/>
                <a:ea typeface="Roboto Slab"/>
              </a:rPr>
              <a:t>kindness, fairness and respect.</a:t>
            </a:r>
          </a:p>
          <a:p>
            <a:pPr algn="ctr"/>
            <a:r>
              <a:rPr lang="en-GB">
                <a:latin typeface="Candara"/>
                <a:ea typeface="Roboto Slab"/>
              </a:rPr>
              <a:t>Finding space in our lives for </a:t>
            </a:r>
            <a:r>
              <a:rPr lang="en-GB" b="1">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5BED6-973E-965B-DFBB-290C7A5C9F8E}"/>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1DA1D3F1-9071-BD5E-EF2B-70ACD4EFF5F9}"/>
              </a:ext>
            </a:extLst>
          </p:cNvPr>
          <p:cNvSpPr>
            <a:spLocks noGrp="1"/>
          </p:cNvSpPr>
          <p:nvPr>
            <p:ph type="ftr" sz="quarter" idx="11"/>
          </p:nvPr>
        </p:nvSpPr>
        <p:spPr>
          <a:xfrm>
            <a:off x="0" y="9653808"/>
            <a:ext cx="1955832"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5615FDBF-CA36-5EA3-76C2-37BBC02AC5E0}"/>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3</a:t>
            </a:fld>
            <a:endParaRPr lang="en-US"/>
          </a:p>
        </p:txBody>
      </p:sp>
      <p:sp>
        <p:nvSpPr>
          <p:cNvPr id="7" name="Text Placeholder 6">
            <a:extLst>
              <a:ext uri="{FF2B5EF4-FFF2-40B4-BE49-F238E27FC236}">
                <a16:creationId xmlns:a16="http://schemas.microsoft.com/office/drawing/2014/main" id="{EE829824-523C-6625-834D-3370E22CF88F}"/>
              </a:ext>
            </a:extLst>
          </p:cNvPr>
          <p:cNvSpPr>
            <a:spLocks noGrp="1"/>
          </p:cNvSpPr>
          <p:nvPr>
            <p:ph type="body" sz="quarter" idx="13"/>
          </p:nvPr>
        </p:nvSpPr>
        <p:spPr/>
        <p:txBody>
          <a:bodyPr/>
          <a:lstStyle/>
          <a:p>
            <a:endParaRPr lang="en-GB"/>
          </a:p>
        </p:txBody>
      </p:sp>
      <p:sp>
        <p:nvSpPr>
          <p:cNvPr id="8" name="Text Placeholder 3">
            <a:extLst>
              <a:ext uri="{FF2B5EF4-FFF2-40B4-BE49-F238E27FC236}">
                <a16:creationId xmlns:a16="http://schemas.microsoft.com/office/drawing/2014/main" id="{E1F7BCFA-4DD3-4BB1-B7FC-77038A93BC7D}"/>
              </a:ext>
            </a:extLst>
          </p:cNvPr>
          <p:cNvSpPr>
            <a:spLocks noGrp="1"/>
          </p:cNvSpPr>
          <p:nvPr/>
        </p:nvSpPr>
        <p:spPr>
          <a:xfrm>
            <a:off x="185207" y="898647"/>
            <a:ext cx="6487329" cy="8406620"/>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fontScale="85000" lnSpcReduction="20000"/>
          </a:bodyPr>
          <a:lstStyle>
            <a:lvl1pPr marL="0" indent="0" algn="l" defTabSz="685800" rtl="0" eaLnBrk="1" latinLnBrk="0" hangingPunct="1">
              <a:lnSpc>
                <a:spcPct val="90000"/>
              </a:lnSpc>
              <a:spcBef>
                <a:spcPts val="750"/>
              </a:spcBef>
              <a:buFont typeface="Arial" panose="020B0604020202020204" pitchFamily="34" charset="0"/>
              <a:buNone/>
              <a:defRPr sz="2100" kern="1200">
                <a:solidFill>
                  <a:schemeClr val="tx1"/>
                </a:solidFill>
                <a:latin typeface="Roboto Slab" panose="020B0604020202020204" charset="0"/>
                <a:ea typeface="Roboto Slab" panose="020B0604020202020204" charset="0"/>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Roboto Slab" panose="020B0604020202020204" charset="0"/>
                <a:ea typeface="Roboto Slab" panose="020B0604020202020204" charset="0"/>
                <a:cs typeface="+mn-cs"/>
              </a:defRPr>
            </a:lvl2pPr>
            <a:lvl3pPr marL="685800" indent="0" algn="l" defTabSz="685800" rtl="0" eaLnBrk="1" latinLnBrk="0" hangingPunct="1">
              <a:lnSpc>
                <a:spcPct val="90000"/>
              </a:lnSpc>
              <a:spcBef>
                <a:spcPts val="375"/>
              </a:spcBef>
              <a:buFont typeface="Arial" panose="020B0604020202020204" pitchFamily="34" charset="0"/>
              <a:buNone/>
              <a:defRPr sz="1500" kern="1200">
                <a:solidFill>
                  <a:schemeClr val="tx1"/>
                </a:solidFill>
                <a:latin typeface="Roboto Slab" panose="020B0604020202020204" charset="0"/>
                <a:ea typeface="Roboto Slab" panose="020B0604020202020204" charset="0"/>
                <a:cs typeface="+mn-cs"/>
              </a:defRPr>
            </a:lvl3pPr>
            <a:lvl4pPr marL="1028700" indent="0" algn="l" defTabSz="685800" rtl="0" eaLnBrk="1" latinLnBrk="0" hangingPunct="1">
              <a:lnSpc>
                <a:spcPct val="90000"/>
              </a:lnSpc>
              <a:spcBef>
                <a:spcPts val="375"/>
              </a:spcBef>
              <a:buFont typeface="Arial" panose="020B0604020202020204" pitchFamily="34" charset="0"/>
              <a:buNone/>
              <a:defRPr sz="1350" kern="1200">
                <a:solidFill>
                  <a:schemeClr val="tx1"/>
                </a:solidFill>
                <a:latin typeface="Roboto Slab" panose="020B0604020202020204" charset="0"/>
                <a:ea typeface="Roboto Slab" panose="020B0604020202020204" charset="0"/>
                <a:cs typeface="+mn-cs"/>
              </a:defRPr>
            </a:lvl4pPr>
            <a:lvl5pPr marL="1371600" indent="0" algn="l" defTabSz="685800" rtl="0" eaLnBrk="1" latinLnBrk="0" hangingPunct="1">
              <a:lnSpc>
                <a:spcPct val="90000"/>
              </a:lnSpc>
              <a:spcBef>
                <a:spcPts val="375"/>
              </a:spcBef>
              <a:buFont typeface="Arial" panose="020B0604020202020204" pitchFamily="34" charset="0"/>
              <a:buNone/>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ctr"/>
            <a:r>
              <a:rPr lang="en-GB" sz="3000" b="1" dirty="0">
                <a:solidFill>
                  <a:schemeClr val="accent1">
                    <a:lumMod val="75000"/>
                  </a:schemeClr>
                </a:solidFill>
                <a:latin typeface="Candara" panose="020E0502030303020204" pitchFamily="34" charset="0"/>
                <a:ea typeface="Cambria" panose="02040503050406030204" pitchFamily="18" charset="0"/>
              </a:rPr>
              <a:t>Additional entitlement for all our Success Academy Trust Staff</a:t>
            </a:r>
          </a:p>
          <a:p>
            <a:pPr algn="ctr"/>
            <a:endParaRPr lang="en-GB" sz="3000" b="1" dirty="0">
              <a:solidFill>
                <a:schemeClr val="accent1">
                  <a:lumMod val="75000"/>
                </a:schemeClr>
              </a:solidFill>
              <a:latin typeface="Candara" panose="020E0502030303020204" pitchFamily="34" charset="0"/>
              <a:ea typeface="Cambria" panose="02040503050406030204" pitchFamily="18" charset="0"/>
            </a:endParaRPr>
          </a:p>
          <a:p>
            <a:pPr algn="ctr"/>
            <a:r>
              <a:rPr lang="en-GB" sz="2000" dirty="0">
                <a:latin typeface="Candara" panose="020E0502030303020204" pitchFamily="34" charset="0"/>
                <a:ea typeface="Cambria" panose="02040503050406030204" pitchFamily="18" charset="0"/>
              </a:rPr>
              <a:t>Are you </a:t>
            </a:r>
            <a:r>
              <a:rPr lang="en-GB" sz="2000" b="1" dirty="0">
                <a:solidFill>
                  <a:schemeClr val="accent1">
                    <a:lumMod val="75000"/>
                  </a:schemeClr>
                </a:solidFill>
                <a:latin typeface="Candara" panose="020E0502030303020204" pitchFamily="34" charset="0"/>
                <a:ea typeface="Cambria" panose="02040503050406030204" pitchFamily="18" charset="0"/>
              </a:rPr>
              <a:t>innovative and forward thinking</a:t>
            </a:r>
            <a:r>
              <a:rPr lang="en-GB" sz="2000" dirty="0">
                <a:latin typeface="Candara" panose="020E0502030303020204" pitchFamily="34" charset="0"/>
                <a:ea typeface="Cambria" panose="02040503050406030204" pitchFamily="18" charset="0"/>
              </a:rPr>
              <a:t>?  Do you want to have a </a:t>
            </a:r>
            <a:r>
              <a:rPr lang="en-GB" sz="2000" b="1" dirty="0">
                <a:solidFill>
                  <a:schemeClr val="accent1">
                    <a:lumMod val="75000"/>
                  </a:schemeClr>
                </a:solidFill>
                <a:latin typeface="Candara" panose="020E0502030303020204" pitchFamily="34" charset="0"/>
                <a:ea typeface="Cambria" panose="02040503050406030204" pitchFamily="18" charset="0"/>
              </a:rPr>
              <a:t>positive impact</a:t>
            </a:r>
            <a:r>
              <a:rPr lang="en-GB" sz="2000" dirty="0">
                <a:solidFill>
                  <a:schemeClr val="accent1">
                    <a:lumMod val="75000"/>
                  </a:schemeClr>
                </a:solidFill>
                <a:latin typeface="Candara" panose="020E0502030303020204" pitchFamily="34" charset="0"/>
                <a:ea typeface="Cambria" panose="02040503050406030204" pitchFamily="18" charset="0"/>
              </a:rPr>
              <a:t> </a:t>
            </a:r>
            <a:r>
              <a:rPr lang="en-GB" sz="2000" dirty="0">
                <a:latin typeface="Candara" panose="020E0502030303020204" pitchFamily="34" charset="0"/>
                <a:ea typeface="Cambria" panose="02040503050406030204" pitchFamily="18" charset="0"/>
              </a:rPr>
              <a:t>on the young people you are working with? Do you share a </a:t>
            </a:r>
            <a:r>
              <a:rPr lang="en-GB" sz="2000" b="1" dirty="0">
                <a:solidFill>
                  <a:schemeClr val="accent1">
                    <a:lumMod val="75000"/>
                  </a:schemeClr>
                </a:solidFill>
                <a:latin typeface="Candara" panose="020E0502030303020204" pitchFamily="34" charset="0"/>
                <a:ea typeface="Cambria" panose="02040503050406030204" pitchFamily="18" charset="0"/>
              </a:rPr>
              <a:t>clear vision for improvement</a:t>
            </a:r>
            <a:r>
              <a:rPr lang="en-GB" sz="2000" dirty="0">
                <a:latin typeface="Candara" panose="020E0502030303020204" pitchFamily="34" charset="0"/>
                <a:ea typeface="Cambria" panose="02040503050406030204" pitchFamily="18" charset="0"/>
              </a:rPr>
              <a:t>? Do you want to be a driving force to </a:t>
            </a:r>
            <a:r>
              <a:rPr lang="en-GB" sz="2000" b="1" dirty="0">
                <a:solidFill>
                  <a:schemeClr val="accent1">
                    <a:lumMod val="75000"/>
                  </a:schemeClr>
                </a:solidFill>
                <a:latin typeface="Candara" panose="020E0502030303020204" pitchFamily="34" charset="0"/>
                <a:ea typeface="Cambria" panose="02040503050406030204" pitchFamily="18" charset="0"/>
              </a:rPr>
              <a:t>raise their aspiration and life chances</a:t>
            </a:r>
            <a:r>
              <a:rPr lang="en-GB" sz="2000" dirty="0">
                <a:latin typeface="Candara" panose="020E0502030303020204" pitchFamily="34" charset="0"/>
                <a:ea typeface="Cambria" panose="02040503050406030204" pitchFamily="18" charset="0"/>
              </a:rPr>
              <a:t>?  Do you work with</a:t>
            </a:r>
            <a:r>
              <a:rPr lang="en-GB" sz="2000" dirty="0">
                <a:solidFill>
                  <a:schemeClr val="accent1">
                    <a:lumMod val="75000"/>
                  </a:schemeClr>
                </a:solidFill>
                <a:latin typeface="Candara" panose="020E0502030303020204" pitchFamily="34" charset="0"/>
                <a:ea typeface="Cambria" panose="02040503050406030204" pitchFamily="18" charset="0"/>
              </a:rPr>
              <a:t> </a:t>
            </a:r>
            <a:r>
              <a:rPr lang="en-GB" sz="2000" b="1" dirty="0">
                <a:solidFill>
                  <a:schemeClr val="accent1">
                    <a:lumMod val="75000"/>
                  </a:schemeClr>
                </a:solidFill>
                <a:latin typeface="Candara" panose="020E0502030303020204" pitchFamily="34" charset="0"/>
                <a:ea typeface="Cambria" panose="02040503050406030204" pitchFamily="18" charset="0"/>
              </a:rPr>
              <a:t>passion and enthusiasm in collaboration with like-minded people?  </a:t>
            </a:r>
          </a:p>
          <a:p>
            <a:pPr algn="ctr"/>
            <a:r>
              <a:rPr lang="en-GB" sz="2000" dirty="0">
                <a:latin typeface="Candara" panose="020E0502030303020204" pitchFamily="34" charset="0"/>
                <a:ea typeface="Cambria" panose="02040503050406030204" pitchFamily="18" charset="0"/>
              </a:rPr>
              <a:t>If you would like to make a difference to young people, building their leadership and character, whilst growing your own leadership skills, we would love to meet you. </a:t>
            </a:r>
          </a:p>
          <a:p>
            <a:pPr algn="ctr"/>
            <a:r>
              <a:rPr lang="en-GB" sz="2000" dirty="0">
                <a:latin typeface="Candara" panose="020E0502030303020204" pitchFamily="34" charset="0"/>
                <a:ea typeface="Cambria" panose="02040503050406030204" pitchFamily="18" charset="0"/>
              </a:rPr>
              <a:t>In return we can offer </a:t>
            </a:r>
            <a:r>
              <a:rPr lang="en-GB" sz="2000" b="1" dirty="0">
                <a:solidFill>
                  <a:schemeClr val="accent1">
                    <a:lumMod val="75000"/>
                  </a:schemeClr>
                </a:solidFill>
                <a:latin typeface="Candara" panose="020E0502030303020204" pitchFamily="34" charset="0"/>
                <a:ea typeface="Cambria" panose="02040503050406030204" pitchFamily="18" charset="0"/>
              </a:rPr>
              <a:t>leadership opportunities </a:t>
            </a:r>
            <a:r>
              <a:rPr lang="en-GB" sz="2000" dirty="0">
                <a:latin typeface="Candara" panose="020E0502030303020204" pitchFamily="34" charset="0"/>
                <a:ea typeface="Cambria" panose="02040503050406030204" pitchFamily="18" charset="0"/>
              </a:rPr>
              <a:t>across our Success Academy Trust, supported by </a:t>
            </a:r>
            <a:r>
              <a:rPr lang="en-GB" sz="2000" b="1" dirty="0">
                <a:solidFill>
                  <a:schemeClr val="accent1">
                    <a:lumMod val="75000"/>
                  </a:schemeClr>
                </a:solidFill>
                <a:latin typeface="Candara" panose="020E0502030303020204" pitchFamily="34" charset="0"/>
                <a:ea typeface="Cambria" panose="02040503050406030204" pitchFamily="18" charset="0"/>
              </a:rPr>
              <a:t>career appropriate national SSAT programmes and inhouse leadership training and mentoring, for fast-track leadership development.  </a:t>
            </a:r>
          </a:p>
          <a:p>
            <a:pPr algn="ctr"/>
            <a:r>
              <a:rPr lang="en-GB" sz="2000" dirty="0">
                <a:latin typeface="Candara" panose="020E0502030303020204" pitchFamily="34" charset="0"/>
                <a:ea typeface="Cambria" panose="02040503050406030204" pitchFamily="18" charset="0"/>
              </a:rPr>
              <a:t>Staff also benefit from a </a:t>
            </a:r>
            <a:r>
              <a:rPr lang="en-GB" sz="2000" b="1" dirty="0">
                <a:solidFill>
                  <a:schemeClr val="accent1">
                    <a:lumMod val="75000"/>
                  </a:schemeClr>
                </a:solidFill>
                <a:latin typeface="Candara" panose="020E0502030303020204" pitchFamily="34" charset="0"/>
                <a:ea typeface="Cambria" panose="02040503050406030204" pitchFamily="18" charset="0"/>
              </a:rPr>
              <a:t>comprehensive staff wellbeing programme</a:t>
            </a:r>
            <a:r>
              <a:rPr lang="en-GB" sz="2000" dirty="0">
                <a:latin typeface="Candara" panose="020E0502030303020204" pitchFamily="34" charset="0"/>
                <a:ea typeface="Cambria" panose="02040503050406030204" pitchFamily="18" charset="0"/>
              </a:rPr>
              <a:t>, including </a:t>
            </a:r>
            <a:r>
              <a:rPr lang="en-GB" sz="2000" b="1" dirty="0">
                <a:solidFill>
                  <a:schemeClr val="accent1">
                    <a:lumMod val="75000"/>
                  </a:schemeClr>
                </a:solidFill>
                <a:latin typeface="Candara" panose="020E0502030303020204" pitchFamily="34" charset="0"/>
                <a:ea typeface="Cambria" panose="02040503050406030204" pitchFamily="18" charset="0"/>
              </a:rPr>
              <a:t>full Burgundy book pay and conditions</a:t>
            </a:r>
            <a:r>
              <a:rPr lang="en-GB" sz="2000" dirty="0">
                <a:latin typeface="Candara" panose="020E0502030303020204" pitchFamily="34" charset="0"/>
                <a:ea typeface="Cambria" panose="02040503050406030204" pitchFamily="18" charset="0"/>
              </a:rPr>
              <a:t>, access to </a:t>
            </a:r>
            <a:r>
              <a:rPr lang="en-GB" sz="2000" b="1" dirty="0">
                <a:solidFill>
                  <a:schemeClr val="accent1">
                    <a:lumMod val="75000"/>
                  </a:schemeClr>
                </a:solidFill>
                <a:latin typeface="Candara" panose="020E0502030303020204" pitchFamily="34" charset="0"/>
                <a:ea typeface="Cambria" panose="02040503050406030204" pitchFamily="18" charset="0"/>
              </a:rPr>
              <a:t>private medical and wellbeing support</a:t>
            </a:r>
            <a:r>
              <a:rPr lang="en-GB" sz="2000" dirty="0">
                <a:latin typeface="Candara" panose="020E0502030303020204" pitchFamily="34" charset="0"/>
                <a:ea typeface="Cambria" panose="02040503050406030204" pitchFamily="18" charset="0"/>
              </a:rPr>
              <a:t>, and </a:t>
            </a:r>
            <a:r>
              <a:rPr lang="en-GB" sz="2000" b="1" dirty="0">
                <a:solidFill>
                  <a:schemeClr val="accent1">
                    <a:lumMod val="75000"/>
                  </a:schemeClr>
                </a:solidFill>
                <a:latin typeface="Candara" panose="020E0502030303020204" pitchFamily="34" charset="0"/>
                <a:ea typeface="Cambria" panose="02040503050406030204" pitchFamily="18" charset="0"/>
              </a:rPr>
              <a:t>a designated off-site preparation period</a:t>
            </a:r>
            <a:r>
              <a:rPr lang="en-GB" sz="2000" dirty="0">
                <a:latin typeface="Candara" panose="020E0502030303020204" pitchFamily="34" charset="0"/>
                <a:ea typeface="Cambria" panose="02040503050406030204" pitchFamily="18" charset="0"/>
              </a:rPr>
              <a:t>, scheduled before or after school, supporting </a:t>
            </a:r>
            <a:r>
              <a:rPr lang="en-GB" sz="2000" b="1" dirty="0">
                <a:solidFill>
                  <a:schemeClr val="accent1">
                    <a:lumMod val="75000"/>
                  </a:schemeClr>
                </a:solidFill>
                <a:latin typeface="Candara" panose="020E0502030303020204" pitchFamily="34" charset="0"/>
                <a:ea typeface="Cambria" panose="02040503050406030204" pitchFamily="18" charset="0"/>
              </a:rPr>
              <a:t>flexible and focused planning time</a:t>
            </a:r>
          </a:p>
          <a:p>
            <a:pPr algn="ctr"/>
            <a:endParaRPr lang="en-GB" sz="2000" i="1" dirty="0">
              <a:latin typeface="Candara" panose="020E0502030303020204" pitchFamily="34" charset="0"/>
              <a:ea typeface="Cambria" panose="02040503050406030204" pitchFamily="18" charset="0"/>
            </a:endParaRPr>
          </a:p>
          <a:p>
            <a:pPr algn="ctr"/>
            <a:endParaRPr lang="en-GB" sz="1700" i="1" dirty="0">
              <a:latin typeface="Candara" panose="020E0502030303020204" pitchFamily="34" charset="0"/>
              <a:ea typeface="Cambria" panose="02040503050406030204" pitchFamily="18" charset="0"/>
            </a:endParaRPr>
          </a:p>
          <a:p>
            <a:r>
              <a:rPr lang="en-GB" sz="1800" b="1" dirty="0">
                <a:latin typeface="Candara"/>
                <a:ea typeface="Calibri"/>
                <a:cs typeface="Aptos Serif"/>
              </a:rPr>
              <a:t>We offer you:</a:t>
            </a:r>
            <a:endParaRPr lang="en-GB" sz="1800" b="1" dirty="0">
              <a:latin typeface="Candara"/>
            </a:endParaRPr>
          </a:p>
          <a:p>
            <a:r>
              <a:rPr lang="en-GB" sz="1800" dirty="0">
                <a:latin typeface="Candara"/>
                <a:ea typeface="Calibri"/>
                <a:cs typeface="Aptos Serif"/>
              </a:rPr>
              <a:t>· A fantastic team of staff to work with and be a part of – the ‘Thomas </a:t>
            </a:r>
            <a:r>
              <a:rPr lang="en-GB" sz="1800" dirty="0" err="1">
                <a:latin typeface="Candara"/>
                <a:ea typeface="Calibri"/>
                <a:cs typeface="Aptos Serif"/>
              </a:rPr>
              <a:t>Estley</a:t>
            </a:r>
            <a:r>
              <a:rPr lang="en-GB" sz="1800" dirty="0">
                <a:latin typeface="Candara"/>
                <a:ea typeface="Calibri"/>
                <a:cs typeface="Aptos Serif"/>
              </a:rPr>
              <a:t> family’</a:t>
            </a:r>
            <a:endParaRPr lang="en-GB" sz="1800" dirty="0">
              <a:latin typeface="Candara"/>
            </a:endParaRPr>
          </a:p>
          <a:p>
            <a:r>
              <a:rPr lang="en-GB" sz="1800" dirty="0">
                <a:latin typeface="Candara"/>
                <a:ea typeface="Calibri"/>
                <a:cs typeface="Aptos Serif"/>
              </a:rPr>
              <a:t>· An inclusive, diverse workplace where everyone can thrive.</a:t>
            </a:r>
            <a:endParaRPr lang="en-GB" sz="1800" dirty="0">
              <a:latin typeface="Candara"/>
            </a:endParaRPr>
          </a:p>
          <a:p>
            <a:r>
              <a:rPr lang="en-GB" sz="1800" dirty="0">
                <a:latin typeface="Candara"/>
                <a:ea typeface="Calibri"/>
                <a:cs typeface="Aptos Serif"/>
              </a:rPr>
              <a:t>· A popular school with a strong academic outcomes and a commitment to success</a:t>
            </a:r>
            <a:endParaRPr lang="en-GB" sz="1800" dirty="0">
              <a:latin typeface="Candara"/>
            </a:endParaRPr>
          </a:p>
          <a:p>
            <a:r>
              <a:rPr lang="en-GB" sz="1800" dirty="0">
                <a:latin typeface="Candara"/>
                <a:ea typeface="Calibri"/>
                <a:cs typeface="Aptos Serif"/>
              </a:rPr>
              <a:t>· Free membership of the SAS Wellbeing scheme (including 24 hours access to GP advice, physiotherapy, counselling and a wealth of other wellbeing services) and our inhouse staff wellbeing enhancement offer</a:t>
            </a:r>
            <a:endParaRPr lang="en-GB" sz="1800" dirty="0">
              <a:latin typeface="Candara"/>
            </a:endParaRPr>
          </a:p>
          <a:p>
            <a:r>
              <a:rPr lang="en-GB" sz="1800" dirty="0">
                <a:latin typeface="Candara"/>
                <a:ea typeface="Calibri"/>
                <a:cs typeface="Aptos Serif"/>
              </a:rPr>
              <a:t>· A personalised ‘Success AT Career plan’ with twice annual review to ensure the right blend of support and challenge</a:t>
            </a:r>
            <a:endParaRPr lang="en-GB" sz="1800" dirty="0">
              <a:latin typeface="Candara"/>
            </a:endParaRPr>
          </a:p>
          <a:p>
            <a:r>
              <a:rPr lang="en-GB" sz="1800" dirty="0">
                <a:latin typeface="Candara"/>
                <a:ea typeface="Calibri"/>
                <a:cs typeface="Aptos Serif"/>
              </a:rPr>
              <a:t>· Commitment to continuing professional development and leadership development</a:t>
            </a:r>
            <a:endParaRPr lang="en-GB" sz="1800" dirty="0">
              <a:latin typeface="Candara"/>
            </a:endParaRPr>
          </a:p>
          <a:p>
            <a:r>
              <a:rPr lang="en-GB" sz="1800" dirty="0">
                <a:latin typeface="Candara"/>
                <a:ea typeface="Calibri"/>
                <a:cs typeface="Aptos Serif"/>
              </a:rPr>
              <a:t>· A generous pension scheme, combined with full teachers pay and conditions</a:t>
            </a:r>
            <a:endParaRPr lang="en-GB" sz="1800" dirty="0">
              <a:latin typeface="Candara"/>
            </a:endParaRPr>
          </a:p>
          <a:p>
            <a:r>
              <a:rPr lang="en-GB" sz="1800" dirty="0">
                <a:latin typeface="Candara"/>
                <a:ea typeface="Calibri"/>
                <a:cs typeface="Aptos Serif"/>
              </a:rPr>
              <a:t>· Induction mentoring, whatever your skills or experience.</a:t>
            </a:r>
            <a:endParaRPr lang="en-GB" sz="1800" dirty="0">
              <a:latin typeface="Candara"/>
            </a:endParaRPr>
          </a:p>
        </p:txBody>
      </p:sp>
      <p:pic>
        <p:nvPicPr>
          <p:cNvPr id="9" name="Picture 8" descr="Success AT tree.png">
            <a:extLst>
              <a:ext uri="{FF2B5EF4-FFF2-40B4-BE49-F238E27FC236}">
                <a16:creationId xmlns:a16="http://schemas.microsoft.com/office/drawing/2014/main" id="{68F48C84-3220-5308-185E-92A9169E577F}"/>
              </a:ext>
            </a:extLst>
          </p:cNvPr>
          <p:cNvPicPr>
            <a:picLocks noChangeAspect="1"/>
          </p:cNvPicPr>
          <p:nvPr/>
        </p:nvPicPr>
        <p:blipFill>
          <a:blip r:embed="rId2"/>
          <a:srcRect r="-1695" b="-1429"/>
          <a:stretch>
            <a:fillRect/>
          </a:stretch>
        </p:blipFill>
        <p:spPr>
          <a:xfrm>
            <a:off x="3149153" y="5441117"/>
            <a:ext cx="552238" cy="656952"/>
          </a:xfrm>
          <a:prstGeom prst="rect">
            <a:avLst/>
          </a:prstGeom>
        </p:spPr>
      </p:pic>
    </p:spTree>
    <p:extLst>
      <p:ext uri="{BB962C8B-B14F-4D97-AF65-F5344CB8AC3E}">
        <p14:creationId xmlns:p14="http://schemas.microsoft.com/office/powerpoint/2010/main" val="210950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0" y="1736121"/>
            <a:ext cx="6858000" cy="7663636"/>
          </a:xfrm>
          <a:prstGeom prst="rect">
            <a:avLst/>
          </a:prstGeom>
          <a:noFill/>
          <a:ln>
            <a:noFill/>
          </a:ln>
        </p:spPr>
        <p:txBody>
          <a:bodyPr wrap="square" lIns="91440" tIns="45720" rIns="91440" bIns="45720" rtlCol="0" anchor="t">
            <a:spAutoFit/>
          </a:bodyPr>
          <a:lstStyle/>
          <a:p>
            <a:r>
              <a:rPr lang="en-GB" sz="1400">
                <a:latin typeface="Candara"/>
              </a:rPr>
              <a:t>                                                                                                                                                       May 2026</a:t>
            </a:r>
          </a:p>
          <a:p>
            <a:r>
              <a:rPr lang="en-GB" sz="1400" b="1" dirty="0">
                <a:latin typeface="Candara"/>
              </a:rPr>
              <a:t>Subject: Teacher of English (0.8 maternity cover)</a:t>
            </a:r>
          </a:p>
          <a:p>
            <a:r>
              <a:rPr lang="en-GB" sz="1400" b="1" dirty="0">
                <a:latin typeface="Candara"/>
              </a:rPr>
              <a:t>Commencing August 2026</a:t>
            </a:r>
            <a:endParaRPr lang="en-GB" sz="1400" b="1" dirty="0">
              <a:latin typeface="Candara"/>
              <a:ea typeface="Calibri"/>
              <a:cs typeface="Calibri"/>
            </a:endParaRPr>
          </a:p>
          <a:p>
            <a:endParaRPr lang="en-GB" sz="1400" dirty="0">
              <a:latin typeface="Candara"/>
            </a:endParaRPr>
          </a:p>
          <a:p>
            <a:r>
              <a:rPr lang="en-GB" sz="1400" dirty="0">
                <a:latin typeface="Candara"/>
              </a:rPr>
              <a:t>Thank you for your interest in this post, at the Community College and lead school in the Thomas Estley Learning Alliance. Please find below some information regarding the college and this post. You will also find extra information on our college website at www.thomasestley.org.uk and on the OFSTED website. We hope that you will find the information of value in considering and, if appropriate, making your application.</a:t>
            </a:r>
          </a:p>
          <a:p>
            <a:endParaRPr lang="en-GB" sz="1400" dirty="0">
              <a:latin typeface="Candara"/>
            </a:endParaRPr>
          </a:p>
          <a:p>
            <a:r>
              <a:rPr lang="en-GB" sz="1400" dirty="0">
                <a:latin typeface="Candara"/>
              </a:rPr>
              <a:t>English is a key subject within the Thomas Estley curriculum. Our English department comprises of seven subject specialist teachers. The English curriculum incorporates mainly classroom based lessons as well as access to our library (for dedicated library lessons) and IT facilities, and a set of tightly focused intervention lessons/ extracurricular support where appropriate. Students study English for seven lessons over a two week timetable at year 7 and 8 and nine lessons over two weeks at year 9 and Key Stage Four. Key stage 4 work towards their GCSE in English language and literature within the AQA agreed syllabus. Opportunities to learn outside of the classroom enhance the exciting curricular with trips to Stratford, theatre visits, as well as a wide range of enhanced opportunities from young writers club to English masterclasses. </a:t>
            </a:r>
          </a:p>
          <a:p>
            <a:endParaRPr lang="en-GB" sz="1400" b="1" dirty="0">
              <a:latin typeface="Candara"/>
              <a:ea typeface="Calibri"/>
              <a:cs typeface="Calibri"/>
            </a:endParaRPr>
          </a:p>
          <a:p>
            <a:r>
              <a:rPr lang="en-GB" sz="1400" b="1" dirty="0">
                <a:latin typeface="Candara"/>
              </a:rPr>
              <a:t>Thomas Estley Community College</a:t>
            </a:r>
          </a:p>
          <a:p>
            <a:r>
              <a:rPr lang="en-GB" sz="1400" dirty="0">
                <a:latin typeface="Candara"/>
              </a:rPr>
              <a:t>At Thomas Estley, we Build Leadership and Character Together as part of a community of courage and commitment to success. We are part of a successful multi academy trust which provides excellent quality, comprehensive, non-selective and inclusive education through primary and secondary education in Leicestershire, and the lead school in TELA learning alliance. We collaborate to provide mutual support, share good practice and learn from each other, whilst retaining and developing our own distinctive character. Our ethos is to be a welcoming, inclusive family community college that provides the best for, and expects the best from all students and staff, and we are well known locally for our warm family atmosphere, as well as our commitment to growing leadership at all levels </a:t>
            </a:r>
            <a:r>
              <a:rPr lang="en-GB" sz="1400">
                <a:latin typeface="Candara"/>
              </a:rPr>
              <a:t>for students and staff. </a:t>
            </a:r>
          </a:p>
          <a:p>
            <a:endParaRPr lang="en-GB" sz="1200" dirty="0">
              <a:latin typeface="Candara"/>
              <a:ea typeface="Calibri"/>
              <a:cs typeface="Calibri"/>
            </a:endParaRPr>
          </a:p>
          <a:p>
            <a:endParaRPr lang="en-GB" sz="1400" dirty="0">
              <a:latin typeface="Candara"/>
            </a:endParaRPr>
          </a:p>
          <a:p>
            <a:endParaRPr lang="en-GB" dirty="0">
              <a:latin typeface="Calibri"/>
              <a:ea typeface="Calibri"/>
              <a:cs typeface="Calibri"/>
            </a:endParaRPr>
          </a:p>
        </p:txBody>
      </p:sp>
    </p:spTree>
    <p:extLst>
      <p:ext uri="{BB962C8B-B14F-4D97-AF65-F5344CB8AC3E}">
        <p14:creationId xmlns:p14="http://schemas.microsoft.com/office/powerpoint/2010/main" val="307028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5</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0" y="1871449"/>
            <a:ext cx="6858000" cy="7879080"/>
          </a:xfrm>
          <a:prstGeom prst="rect">
            <a:avLst/>
          </a:prstGeom>
          <a:noFill/>
          <a:ln>
            <a:noFill/>
          </a:ln>
        </p:spPr>
        <p:txBody>
          <a:bodyPr wrap="square" lIns="91440" tIns="45720" rIns="91440" bIns="45720" rtlCol="0" anchor="t">
            <a:spAutoFit/>
          </a:bodyPr>
          <a:lstStyle/>
          <a:p>
            <a:r>
              <a:rPr lang="en-GB" sz="1400" dirty="0">
                <a:latin typeface="Candara"/>
              </a:rPr>
              <a:t>leadership level, is well embedded. One of our main foci as a college and a Trust is leadership and character development, as we commit to 'Build Leadership and Character Together' , and we prioritise a leadership curriculum and enhancement programmes for both students and staff in order to grow a community of present and future leaders.</a:t>
            </a:r>
          </a:p>
          <a:p>
            <a:endParaRPr lang="en-GB" sz="1400" dirty="0">
              <a:latin typeface="Candara"/>
            </a:endParaRPr>
          </a:p>
          <a:p>
            <a:r>
              <a:rPr lang="en-GB" sz="1400" dirty="0">
                <a:latin typeface="Candara"/>
              </a:rPr>
              <a:t>We have an inclusive provision, also comprising a communication and interaction unit to support our young people, The Oaks at Thomas Estley, and we regard ourselves as the Thomas Estley family, including our students and our staff.</a:t>
            </a:r>
          </a:p>
          <a:p>
            <a:endParaRPr lang="en-GB" sz="1400" dirty="0">
              <a:latin typeface="Candara"/>
            </a:endParaRPr>
          </a:p>
          <a:p>
            <a:r>
              <a:rPr lang="en-GB" sz="1400" b="1" dirty="0">
                <a:latin typeface="Candara"/>
              </a:rPr>
              <a:t>Applications to the College</a:t>
            </a:r>
          </a:p>
          <a:p>
            <a:endParaRPr lang="en-GB" sz="1400" dirty="0">
              <a:latin typeface="Candara"/>
            </a:endParaRPr>
          </a:p>
          <a:p>
            <a:r>
              <a:rPr lang="en-GB" sz="1400" dirty="0">
                <a:latin typeface="Candara"/>
              </a:rPr>
              <a:t>If you are interested in an opportunity to work with us through this exciting period of growth and innovation along the lines outlined in the enclosed details, then we look forward to receiving your application. This post is subject to enhanced disclosure from the Criminal Records Bureau.</a:t>
            </a:r>
          </a:p>
          <a:p>
            <a:r>
              <a:rPr lang="en-GB" sz="1400" dirty="0">
                <a:latin typeface="Candara"/>
              </a:rPr>
              <a:t>Your application should include a completed form and a letter of application (no more than three sides of A4 please) with the names and addresses of two current professional referees. Please ensure that your letter matches your philosophy, practice and experience to the items in the job and person specification. Application forms can be found on our website www.thomasestley.org.uk.</a:t>
            </a:r>
          </a:p>
          <a:p>
            <a:r>
              <a:rPr lang="en-GB" sz="1400" dirty="0">
                <a:latin typeface="Candara"/>
              </a:rPr>
              <a:t>We look forward to receiving your application. Please note the closing date for applications is </a:t>
            </a:r>
            <a:r>
              <a:rPr lang="en-GB" sz="1400" b="1">
                <a:latin typeface="Candara"/>
              </a:rPr>
              <a:t>Thursday 4 June at 9am</a:t>
            </a:r>
            <a:r>
              <a:rPr lang="en-GB" sz="1400" dirty="0">
                <a:latin typeface="Candara"/>
              </a:rPr>
              <a:t> via email to hr@thomasestley.org.uk.</a:t>
            </a:r>
            <a:endParaRPr lang="en-GB" sz="1400">
              <a:latin typeface="Candara"/>
              <a:ea typeface="Calibri"/>
              <a:cs typeface="Calibri"/>
            </a:endParaRPr>
          </a:p>
          <a:p>
            <a:endParaRPr lang="en-GB" sz="1400" dirty="0">
              <a:latin typeface="Candara"/>
            </a:endParaRPr>
          </a:p>
          <a:p>
            <a:r>
              <a:rPr lang="en-GB" sz="1400" dirty="0">
                <a:latin typeface="Candara"/>
              </a:rPr>
              <a:t>Yours sincerely</a:t>
            </a:r>
          </a:p>
          <a:p>
            <a:endParaRPr lang="en-GB" sz="1400" dirty="0">
              <a:latin typeface="Candara"/>
            </a:endParaRPr>
          </a:p>
          <a:p>
            <a:endParaRPr lang="en-GB" sz="1400" dirty="0">
              <a:latin typeface="Candara"/>
            </a:endParaRPr>
          </a:p>
          <a:p>
            <a:r>
              <a:rPr lang="en-GB" sz="1400" dirty="0">
                <a:latin typeface="Candara"/>
              </a:rPr>
              <a:t>M Collins</a:t>
            </a:r>
          </a:p>
          <a:p>
            <a:endParaRPr lang="en-GB" sz="1400" dirty="0">
              <a:latin typeface="Candara"/>
            </a:endParaRPr>
          </a:p>
          <a:p>
            <a:r>
              <a:rPr lang="en-GB" sz="1400" dirty="0">
                <a:latin typeface="Candara"/>
              </a:rPr>
              <a:t>Mandi Collins</a:t>
            </a:r>
          </a:p>
          <a:p>
            <a:r>
              <a:rPr lang="en-GB" sz="1400" b="1" dirty="0">
                <a:latin typeface="Candara"/>
              </a:rPr>
              <a:t>PRINCIPAL</a:t>
            </a:r>
          </a:p>
          <a:p>
            <a:r>
              <a:rPr lang="en-GB" sz="1200" dirty="0"/>
              <a:t>										</a:t>
            </a:r>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dirty="0">
              <a:cs typeface="Calibri"/>
            </a:endParaRPr>
          </a:p>
        </p:txBody>
      </p:sp>
    </p:spTree>
    <p:extLst>
      <p:ext uri="{BB962C8B-B14F-4D97-AF65-F5344CB8AC3E}">
        <p14:creationId xmlns:p14="http://schemas.microsoft.com/office/powerpoint/2010/main" val="3301062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63103" y="1817319"/>
            <a:ext cx="6276109" cy="30777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a:t>
            </a:r>
            <a:r>
              <a:rPr lang="en-GB" sz="1400" dirty="0">
                <a:latin typeface="Candara"/>
              </a:rPr>
              <a:t>Teacher of English </a:t>
            </a:r>
            <a:endParaRPr lang="en-GB" dirty="0">
              <a:latin typeface="Candara"/>
              <a:ea typeface="Calibri"/>
              <a:cs typeface="Calibri"/>
            </a:endParaRPr>
          </a:p>
        </p:txBody>
      </p:sp>
      <p:sp>
        <p:nvSpPr>
          <p:cNvPr id="10" name="TextBox 9"/>
          <p:cNvSpPr txBox="1"/>
          <p:nvPr/>
        </p:nvSpPr>
        <p:spPr>
          <a:xfrm>
            <a:off x="278919" y="2375543"/>
            <a:ext cx="6277708"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Grade: </a:t>
            </a:r>
            <a:r>
              <a:rPr lang="en-GB" sz="1400" dirty="0">
                <a:latin typeface="Candara"/>
              </a:rPr>
              <a:t>MPS – UPS (Suitable for ECT)</a:t>
            </a:r>
          </a:p>
          <a:p>
            <a:endParaRPr lang="en-GB" sz="1600" b="1" dirty="0">
              <a:latin typeface="Candara"/>
              <a:ea typeface="Calibri"/>
              <a:cs typeface="Calibri"/>
            </a:endParaRPr>
          </a:p>
        </p:txBody>
      </p:sp>
      <p:sp>
        <p:nvSpPr>
          <p:cNvPr id="11" name="TextBox 10"/>
          <p:cNvSpPr txBox="1"/>
          <p:nvPr/>
        </p:nvSpPr>
        <p:spPr>
          <a:xfrm>
            <a:off x="269776" y="3100205"/>
            <a:ext cx="6270199" cy="95410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Responsible to: </a:t>
            </a:r>
            <a:r>
              <a:rPr lang="en-GB" sz="1400">
                <a:latin typeface="Candara"/>
              </a:rPr>
              <a:t>Head of English</a:t>
            </a:r>
            <a:endParaRPr lang="en-GB" sz="1400" dirty="0">
              <a:latin typeface="Candara"/>
              <a:ea typeface="Calibri"/>
              <a:cs typeface="Calibri"/>
            </a:endParaRPr>
          </a:p>
          <a:p>
            <a:endParaRPr lang="en-GB" sz="1400" b="1" dirty="0">
              <a:latin typeface="Candara"/>
              <a:ea typeface="Calibri"/>
              <a:cs typeface="Calibri"/>
            </a:endParaRPr>
          </a:p>
          <a:p>
            <a:r>
              <a:rPr lang="en-GB" sz="1400" b="1">
                <a:latin typeface="Candara"/>
              </a:rPr>
              <a:t>Key relationships with: </a:t>
            </a:r>
            <a:r>
              <a:rPr lang="en-GB" sz="1400">
                <a:latin typeface="Candara"/>
              </a:rPr>
              <a:t>Head of department and English team other teaching and support staff, College members, pupils, Parents, local community.</a:t>
            </a:r>
          </a:p>
        </p:txBody>
      </p:sp>
      <p:sp>
        <p:nvSpPr>
          <p:cNvPr id="12" name="TextBox 11"/>
          <p:cNvSpPr txBox="1"/>
          <p:nvPr/>
        </p:nvSpPr>
        <p:spPr>
          <a:xfrm>
            <a:off x="276504" y="4190657"/>
            <a:ext cx="6273396" cy="3170099"/>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purpose:</a:t>
            </a:r>
            <a:endParaRPr lang="en-GB" sz="1400" b="1">
              <a:latin typeface="Candara"/>
            </a:endParaRPr>
          </a:p>
          <a:p>
            <a:r>
              <a:rPr lang="en-GB" sz="1400" dirty="0">
                <a:latin typeface="Candara"/>
              </a:rPr>
              <a:t>· To implement and deliver an appropriately broad, balanced, relevant and differentiated curriculum for pupils and to support English as appropriate. </a:t>
            </a:r>
          </a:p>
          <a:p>
            <a:endParaRPr lang="en-GB" sz="1400" dirty="0">
              <a:latin typeface="Candara"/>
            </a:endParaRPr>
          </a:p>
          <a:p>
            <a:r>
              <a:rPr lang="en-GB" sz="1400" dirty="0">
                <a:latin typeface="Candara"/>
              </a:rPr>
              <a:t>· To monitor and support the overall progress and development of pupils as a teacher / form tutor </a:t>
            </a:r>
          </a:p>
          <a:p>
            <a:endParaRPr lang="en-GB" sz="1400" dirty="0">
              <a:latin typeface="Candara"/>
            </a:endParaRPr>
          </a:p>
          <a:p>
            <a:r>
              <a:rPr lang="en-GB" sz="1400" dirty="0">
                <a:latin typeface="Candara"/>
              </a:rPr>
              <a:t>· To facilitate and encourage a learning experience which provides pupils with the opportunity to achieve their individual potential </a:t>
            </a:r>
          </a:p>
          <a:p>
            <a:endParaRPr lang="en-GB" sz="1400" dirty="0">
              <a:latin typeface="Candara"/>
            </a:endParaRPr>
          </a:p>
          <a:p>
            <a:r>
              <a:rPr lang="en-GB" sz="1400" dirty="0">
                <a:latin typeface="Candara"/>
              </a:rPr>
              <a:t>· To contribute to raising standards of pupil attainment · To share and support the school's responsibility to provide and monitor</a:t>
            </a:r>
            <a:r>
              <a:rPr lang="en-GB" sz="1400">
                <a:latin typeface="Candara"/>
              </a:rPr>
              <a:t> opportunities for personal and academic growth</a:t>
            </a:r>
          </a:p>
          <a:p>
            <a:endParaRPr lang="en-GB" dirty="0"/>
          </a:p>
        </p:txBody>
      </p:sp>
      <p:sp>
        <p:nvSpPr>
          <p:cNvPr id="13" name="TextBox 12">
            <a:extLst>
              <a:ext uri="{FF2B5EF4-FFF2-40B4-BE49-F238E27FC236}">
                <a16:creationId xmlns:a16="http://schemas.microsoft.com/office/drawing/2014/main" id="{BE9F270D-360F-4219-B7BD-7C9B704712F7}"/>
              </a:ext>
            </a:extLst>
          </p:cNvPr>
          <p:cNvSpPr txBox="1"/>
          <p:nvPr/>
        </p:nvSpPr>
        <p:spPr>
          <a:xfrm>
            <a:off x="266579" y="7592614"/>
            <a:ext cx="6270199" cy="523220"/>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To whom postholder reports to: Head of English</a:t>
            </a:r>
            <a:endParaRPr lang="en-GB" sz="1400" b="1" dirty="0">
              <a:latin typeface="Candara"/>
              <a:ea typeface="Calibri"/>
              <a:cs typeface="Calibri"/>
            </a:endParaRPr>
          </a:p>
          <a:p>
            <a:endParaRPr lang="en-GB" sz="1400" b="1" dirty="0">
              <a:latin typeface="Candara"/>
              <a:ea typeface="Calibri"/>
              <a:cs typeface="Calibri"/>
            </a:endParaRPr>
          </a:p>
        </p:txBody>
      </p:sp>
      <p:sp>
        <p:nvSpPr>
          <p:cNvPr id="14" name="TextBox 13">
            <a:extLst>
              <a:ext uri="{FF2B5EF4-FFF2-40B4-BE49-F238E27FC236}">
                <a16:creationId xmlns:a16="http://schemas.microsoft.com/office/drawing/2014/main" id="{77B19C15-2850-44D1-8D09-B54465B2DB52}"/>
              </a:ext>
            </a:extLst>
          </p:cNvPr>
          <p:cNvSpPr txBox="1"/>
          <p:nvPr/>
        </p:nvSpPr>
        <p:spPr>
          <a:xfrm>
            <a:off x="267479" y="8356156"/>
            <a:ext cx="6270199" cy="523220"/>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To persons line managed by the postholder: n/a</a:t>
            </a:r>
            <a:endParaRPr lang="en-GB" sz="1400" b="1">
              <a:latin typeface="Candara"/>
              <a:ea typeface="Calibri"/>
              <a:cs typeface="Calibri"/>
            </a:endParaRPr>
          </a:p>
          <a:p>
            <a:endParaRPr lang="en-GB" sz="1400" b="1">
              <a:latin typeface="Candara"/>
              <a:ea typeface="Calibri"/>
              <a:cs typeface="Calibri"/>
            </a:endParaRPr>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7</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115112185"/>
              </p:ext>
            </p:extLst>
          </p:nvPr>
        </p:nvGraphicFramePr>
        <p:xfrm>
          <a:off x="289252" y="1470660"/>
          <a:ext cx="6276110"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320916">
                <a:tc>
                  <a:txBody>
                    <a:bodyPr/>
                    <a:lstStyle/>
                    <a:p>
                      <a:r>
                        <a:rPr lang="en-GB" sz="1350" b="0" i="0" kern="1200">
                          <a:solidFill>
                            <a:schemeClr val="lt1"/>
                          </a:solidFill>
                          <a:effectLst/>
                          <a:latin typeface="+mn-lt"/>
                          <a:ea typeface="+mn-ea"/>
                          <a:cs typeface="+mn-cs"/>
                        </a:rPr>
                        <a:t>Operational /</a:t>
                      </a:r>
                    </a:p>
                    <a:p>
                      <a:r>
                        <a:rPr lang="en-GB" sz="1350" b="0" i="0" kern="1200">
                          <a:solidFill>
                            <a:schemeClr val="lt1"/>
                          </a:solidFill>
                          <a:effectLst/>
                          <a:latin typeface="+mn-lt"/>
                          <a:ea typeface="+mn-ea"/>
                          <a:cs typeface="+mn-cs"/>
                        </a:rPr>
                        <a:t>Strategic Planning</a:t>
                      </a:r>
                    </a:p>
                    <a:p>
                      <a:endParaRPr lang="en-GB"/>
                    </a:p>
                  </a:txBody>
                  <a:tcPr/>
                </a:tc>
                <a:tc>
                  <a:txBody>
                    <a:bodyPr/>
                    <a:lstStyle/>
                    <a:p>
                      <a:r>
                        <a:rPr lang="en-GB" sz="1350" b="0" i="0" kern="1200" dirty="0">
                          <a:solidFill>
                            <a:schemeClr val="lt1"/>
                          </a:solidFill>
                          <a:effectLst/>
                          <a:latin typeface="+mn-lt"/>
                          <a:ea typeface="+mn-ea"/>
                          <a:cs typeface="+mn-cs"/>
                        </a:rPr>
                        <a:t>· To assist in the development of appropriate syllabuses, resources, schemes of work, marking policies and teaching strategies in the English Departments · To contribute to the English department's development plan and its implementation · To plan and prepare courses and lessons · To contribute to the whole school's planning activities</a:t>
                      </a:r>
                      <a:endParaRPr lang="en-GB" dirty="0"/>
                    </a:p>
                  </a:txBody>
                  <a:tcPr/>
                </a:tc>
                <a:extLst>
                  <a:ext uri="{0D108BD9-81ED-4DB2-BD59-A6C34878D82A}">
                    <a16:rowId xmlns:a16="http://schemas.microsoft.com/office/drawing/2014/main" val="3159838249"/>
                  </a:ext>
                </a:extLst>
              </a:tr>
            </a:tbl>
          </a:graphicData>
        </a:graphic>
      </p:graphicFrame>
      <p:graphicFrame>
        <p:nvGraphicFramePr>
          <p:cNvPr id="7" name="Table 6">
            <a:extLst>
              <a:ext uri="{FF2B5EF4-FFF2-40B4-BE49-F238E27FC236}">
                <a16:creationId xmlns:a16="http://schemas.microsoft.com/office/drawing/2014/main" id="{6C9EF39B-E8F4-410F-9C3E-68C47F0FC539}"/>
              </a:ext>
            </a:extLst>
          </p:cNvPr>
          <p:cNvGraphicFramePr>
            <a:graphicFrameLocks noGrp="1"/>
          </p:cNvGraphicFramePr>
          <p:nvPr>
            <p:extLst>
              <p:ext uri="{D42A27DB-BD31-4B8C-83A1-F6EECF244321}">
                <p14:modId xmlns:p14="http://schemas.microsoft.com/office/powerpoint/2010/main" val="446585477"/>
              </p:ext>
            </p:extLst>
          </p:nvPr>
        </p:nvGraphicFramePr>
        <p:xfrm>
          <a:off x="289252" y="2711289"/>
          <a:ext cx="6292098" cy="70866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1520717616"/>
                    </a:ext>
                  </a:extLst>
                </a:gridCol>
                <a:gridCol w="4525532">
                  <a:extLst>
                    <a:ext uri="{9D8B030D-6E8A-4147-A177-3AD203B41FA5}">
                      <a16:colId xmlns:a16="http://schemas.microsoft.com/office/drawing/2014/main" val="1729013502"/>
                    </a:ext>
                  </a:extLst>
                </a:gridCol>
              </a:tblGrid>
              <a:tr h="0">
                <a:tc>
                  <a:txBody>
                    <a:bodyPr/>
                    <a:lstStyle/>
                    <a:p>
                      <a:r>
                        <a:rPr lang="en-GB"/>
                        <a:t>Curriculum provision</a:t>
                      </a:r>
                    </a:p>
                  </a:txBody>
                  <a:tcPr/>
                </a:tc>
                <a:tc>
                  <a:txBody>
                    <a:bodyPr/>
                    <a:lstStyle/>
                    <a:p>
                      <a:r>
                        <a:rPr lang="en-GB" sz="1350" b="0" i="0" kern="1200">
                          <a:solidFill>
                            <a:schemeClr val="lt1"/>
                          </a:solidFill>
                          <a:effectLst/>
                          <a:latin typeface="+mn-lt"/>
                          <a:ea typeface="+mn-ea"/>
                          <a:cs typeface="+mn-cs"/>
                        </a:rPr>
                        <a:t>To assist the Curriculum Leader to ensure that the curriculum area provides a range of teaching which complements the school's strategic objectives</a:t>
                      </a:r>
                    </a:p>
                  </a:txBody>
                  <a:tcPr/>
                </a:tc>
                <a:extLst>
                  <a:ext uri="{0D108BD9-81ED-4DB2-BD59-A6C34878D82A}">
                    <a16:rowId xmlns:a16="http://schemas.microsoft.com/office/drawing/2014/main" val="559371482"/>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2236306212"/>
              </p:ext>
            </p:extLst>
          </p:nvPr>
        </p:nvGraphicFramePr>
        <p:xfrm>
          <a:off x="290252" y="3413907"/>
          <a:ext cx="6292098" cy="91440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a:t>Curriculum Development</a:t>
                      </a:r>
                    </a:p>
                  </a:txBody>
                  <a:tcPr/>
                </a:tc>
                <a:tc>
                  <a:txBody>
                    <a:bodyPr/>
                    <a:lstStyle/>
                    <a:p>
                      <a:r>
                        <a:rPr lang="en-GB" sz="1350" b="0" i="0" kern="1200">
                          <a:solidFill>
                            <a:schemeClr val="lt1"/>
                          </a:solidFill>
                          <a:effectLst/>
                          <a:latin typeface="+mn-lt"/>
                          <a:ea typeface="+mn-ea"/>
                          <a:cs typeface="+mn-cs"/>
                        </a:rPr>
                        <a:t>· To assist in the process of curriculum development and change so as to ensure the continued relevance to the needs of pupils, examining and awarding bodies and the school's mission and strategic objectives.</a:t>
                      </a:r>
                      <a:endParaRPr lang="en-GB"/>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3250999727"/>
              </p:ext>
            </p:extLst>
          </p:nvPr>
        </p:nvGraphicFramePr>
        <p:xfrm>
          <a:off x="289252" y="4328307"/>
          <a:ext cx="6276110" cy="2766060"/>
        </p:xfrm>
        <a:graphic>
          <a:graphicData uri="http://schemas.openxmlformats.org/drawingml/2006/table">
            <a:tbl>
              <a:tblPr firstRow="1" bandRow="1">
                <a:tableStyleId>{5C22544A-7EE6-4342-B048-85BDC9FD1C3A}</a:tableStyleId>
              </a:tblPr>
              <a:tblGrid>
                <a:gridCol w="1768133">
                  <a:extLst>
                    <a:ext uri="{9D8B030D-6E8A-4147-A177-3AD203B41FA5}">
                      <a16:colId xmlns:a16="http://schemas.microsoft.com/office/drawing/2014/main" val="2320650324"/>
                    </a:ext>
                  </a:extLst>
                </a:gridCol>
                <a:gridCol w="4507977">
                  <a:extLst>
                    <a:ext uri="{9D8B030D-6E8A-4147-A177-3AD203B41FA5}">
                      <a16:colId xmlns:a16="http://schemas.microsoft.com/office/drawing/2014/main" val="3345632606"/>
                    </a:ext>
                  </a:extLst>
                </a:gridCol>
              </a:tblGrid>
              <a:tr h="370840">
                <a:tc>
                  <a:txBody>
                    <a:bodyPr/>
                    <a:lstStyle/>
                    <a:p>
                      <a:r>
                        <a:rPr lang="en-GB" sz="1350" b="0" i="0" kern="1200">
                          <a:solidFill>
                            <a:schemeClr val="lt1"/>
                          </a:solidFill>
                          <a:effectLst/>
                          <a:latin typeface="+mn-lt"/>
                          <a:ea typeface="+mn-ea"/>
                          <a:cs typeface="+mn-cs"/>
                        </a:rPr>
                        <a:t>Staffing</a:t>
                      </a:r>
                    </a:p>
                    <a:p>
                      <a:r>
                        <a:rPr lang="en-GB" sz="1350" b="0" i="0" kern="1200">
                          <a:solidFill>
                            <a:schemeClr val="lt1"/>
                          </a:solidFill>
                          <a:effectLst/>
                          <a:latin typeface="+mn-lt"/>
                          <a:ea typeface="+mn-ea"/>
                          <a:cs typeface="+mn-cs"/>
                        </a:rPr>
                        <a:t>Staff</a:t>
                      </a:r>
                    </a:p>
                    <a:p>
                      <a:r>
                        <a:rPr lang="en-GB" sz="1350" b="0" i="0" kern="1200">
                          <a:solidFill>
                            <a:schemeClr val="lt1"/>
                          </a:solidFill>
                          <a:effectLst/>
                          <a:latin typeface="+mn-lt"/>
                          <a:ea typeface="+mn-ea"/>
                          <a:cs typeface="+mn-cs"/>
                        </a:rPr>
                        <a:t>Development:</a:t>
                      </a:r>
                    </a:p>
                    <a:p>
                      <a:r>
                        <a:rPr lang="en-GB" sz="1350" b="0" i="0" kern="1200">
                          <a:solidFill>
                            <a:schemeClr val="lt1"/>
                          </a:solidFill>
                          <a:effectLst/>
                          <a:latin typeface="+mn-lt"/>
                          <a:ea typeface="+mn-ea"/>
                          <a:cs typeface="+mn-cs"/>
                        </a:rPr>
                        <a:t>Recruitment /</a:t>
                      </a:r>
                    </a:p>
                    <a:p>
                      <a:r>
                        <a:rPr lang="en-GB" sz="1350" b="0" i="0" kern="1200">
                          <a:solidFill>
                            <a:schemeClr val="lt1"/>
                          </a:solidFill>
                          <a:effectLst/>
                          <a:latin typeface="+mn-lt"/>
                          <a:ea typeface="+mn-ea"/>
                          <a:cs typeface="+mn-cs"/>
                        </a:rPr>
                        <a:t>Deployment of</a:t>
                      </a:r>
                    </a:p>
                    <a:p>
                      <a:r>
                        <a:rPr lang="en-GB" sz="1350" b="0" i="0" kern="1200">
                          <a:solidFill>
                            <a:schemeClr val="lt1"/>
                          </a:solidFill>
                          <a:effectLst/>
                          <a:latin typeface="+mn-lt"/>
                          <a:ea typeface="+mn-ea"/>
                          <a:cs typeface="+mn-cs"/>
                        </a:rPr>
                        <a:t>Staff</a:t>
                      </a:r>
                    </a:p>
                    <a:p>
                      <a:endParaRPr lang="en-GB"/>
                    </a:p>
                  </a:txBody>
                  <a:tcPr/>
                </a:tc>
                <a:tc>
                  <a:txBody>
                    <a:bodyPr/>
                    <a:lstStyle/>
                    <a:p>
                      <a:r>
                        <a:rPr lang="en-GB" sz="1350" b="0" i="0" kern="1200">
                          <a:solidFill>
                            <a:schemeClr val="lt1"/>
                          </a:solidFill>
                          <a:effectLst/>
                          <a:latin typeface="+mn-lt"/>
                          <a:ea typeface="+mn-ea"/>
                          <a:cs typeface="+mn-cs"/>
                        </a:rPr>
                        <a:t>· To take part in the school's staff development programme by participating in arrangements for further training and professional development </a:t>
                      </a:r>
                    </a:p>
                    <a:p>
                      <a:endParaRPr lang="en-GB" sz="1350" b="0" i="0" kern="1200">
                        <a:solidFill>
                          <a:schemeClr val="lt1"/>
                        </a:solidFill>
                        <a:effectLst/>
                        <a:latin typeface="+mn-lt"/>
                        <a:ea typeface="+mn-ea"/>
                        <a:cs typeface="+mn-cs"/>
                      </a:endParaRPr>
                    </a:p>
                    <a:p>
                      <a:r>
                        <a:rPr lang="en-GB" sz="1350" b="0" i="0" kern="1200">
                          <a:solidFill>
                            <a:schemeClr val="lt1"/>
                          </a:solidFill>
                          <a:effectLst/>
                          <a:latin typeface="+mn-lt"/>
                          <a:ea typeface="+mn-ea"/>
                          <a:cs typeface="+mn-cs"/>
                        </a:rPr>
                        <a:t>· To continue personal development in the relevant areas including subject knowledge and teaching methods · To engage actively in the Performance Management Review process </a:t>
                      </a:r>
                    </a:p>
                    <a:p>
                      <a:endParaRPr lang="en-GB" sz="1350" b="0" i="0" kern="1200">
                        <a:solidFill>
                          <a:schemeClr val="lt1"/>
                        </a:solidFill>
                        <a:effectLst/>
                        <a:latin typeface="+mn-lt"/>
                        <a:ea typeface="+mn-ea"/>
                        <a:cs typeface="+mn-cs"/>
                      </a:endParaRPr>
                    </a:p>
                    <a:p>
                      <a:r>
                        <a:rPr lang="en-GB" sz="1350" b="0" i="0" kern="1200">
                          <a:solidFill>
                            <a:schemeClr val="lt1"/>
                          </a:solidFill>
                          <a:effectLst/>
                          <a:latin typeface="+mn-lt"/>
                          <a:ea typeface="+mn-ea"/>
                          <a:cs typeface="+mn-cs"/>
                        </a:rPr>
                        <a:t>· To ensure the effective / efficient deployment of classroom support · To work as a member of a designated team and to contribute positively to effective working relations within the school</a:t>
                      </a:r>
                      <a:endParaRPr lang="en-GB"/>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698481872"/>
              </p:ext>
            </p:extLst>
          </p:nvPr>
        </p:nvGraphicFramePr>
        <p:xfrm>
          <a:off x="289252" y="7088325"/>
          <a:ext cx="6292098" cy="23545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a:t>Quality Assurance</a:t>
                      </a:r>
                    </a:p>
                  </a:txBody>
                  <a:tcPr/>
                </a:tc>
                <a:tc>
                  <a:txBody>
                    <a:bodyPr/>
                    <a:lstStyle/>
                    <a:p>
                      <a:r>
                        <a:rPr lang="en-GB" sz="1350" b="0" i="0" kern="1200">
                          <a:solidFill>
                            <a:schemeClr val="lt1"/>
                          </a:solidFill>
                          <a:effectLst/>
                          <a:latin typeface="+mn-lt"/>
                          <a:ea typeface="+mn-ea"/>
                          <a:cs typeface="+mn-cs"/>
                        </a:rPr>
                        <a:t>·To help to implement school quality procedures and to adhere to those · To contribute to the process of monitoring and evaluation of the curriculum area in line with agreed school procedures, including evaluation against quality standards and performance criteria To seek/implement modification and improvement where required · To review work from time to time, methods of teaching and programmes of work · To take part, as may be required, in the review, development and management of activities relating to the curriculum, organisation and pastoral functions of the school</a:t>
                      </a:r>
                      <a:endParaRPr lang="en-GB"/>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312552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8</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585584550"/>
              </p:ext>
            </p:extLst>
          </p:nvPr>
        </p:nvGraphicFramePr>
        <p:xfrm>
          <a:off x="289252" y="1470659"/>
          <a:ext cx="6276110"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sz="1350" b="0" i="0" kern="1200">
                          <a:solidFill>
                            <a:schemeClr val="lt1"/>
                          </a:solidFill>
                          <a:effectLst/>
                          <a:latin typeface="+mn-lt"/>
                          <a:ea typeface="+mn-ea"/>
                          <a:cs typeface="+mn-cs"/>
                        </a:rPr>
                        <a:t>Management</a:t>
                      </a:r>
                    </a:p>
                    <a:p>
                      <a:r>
                        <a:rPr lang="en-GB" sz="1350" b="0" i="0" kern="1200">
                          <a:solidFill>
                            <a:schemeClr val="lt1"/>
                          </a:solidFill>
                          <a:effectLst/>
                          <a:latin typeface="+mn-lt"/>
                          <a:ea typeface="+mn-ea"/>
                          <a:cs typeface="+mn-cs"/>
                        </a:rPr>
                        <a:t>information:</a:t>
                      </a:r>
                    </a:p>
                    <a:p>
                      <a:endParaRPr lang="en-GB"/>
                    </a:p>
                  </a:txBody>
                  <a:tcPr/>
                </a:tc>
                <a:tc>
                  <a:txBody>
                    <a:bodyPr/>
                    <a:lstStyle/>
                    <a:p>
                      <a:r>
                        <a:rPr lang="en-GB" sz="1350" b="0" i="0" kern="1200">
                          <a:solidFill>
                            <a:schemeClr val="lt1"/>
                          </a:solidFill>
                          <a:effectLst/>
                          <a:latin typeface="+mn-lt"/>
                          <a:ea typeface="+mn-ea"/>
                          <a:cs typeface="+mn-cs"/>
                        </a:rPr>
                        <a:t>· To maintain appropriate records and to provide relevant, accurate and up-to-date information for MIS, registers, etc. </a:t>
                      </a:r>
                    </a:p>
                    <a:p>
                      <a:r>
                        <a:rPr lang="en-GB" sz="1350" b="0" i="0" kern="1200">
                          <a:solidFill>
                            <a:schemeClr val="lt1"/>
                          </a:solidFill>
                          <a:effectLst/>
                          <a:latin typeface="+mn-lt"/>
                          <a:ea typeface="+mn-ea"/>
                          <a:cs typeface="+mn-cs"/>
                        </a:rPr>
                        <a:t>· To complete the relevant documentation to assist in the tracking of pupils </a:t>
                      </a:r>
                    </a:p>
                    <a:p>
                      <a:r>
                        <a:rPr lang="en-GB" sz="1350" b="0" i="0" kern="1200">
                          <a:solidFill>
                            <a:schemeClr val="lt1"/>
                          </a:solidFill>
                          <a:effectLst/>
                          <a:latin typeface="+mn-lt"/>
                          <a:ea typeface="+mn-ea"/>
                          <a:cs typeface="+mn-cs"/>
                        </a:rPr>
                        <a:t>· To track pupil progress and use information to inform teaching and learning</a:t>
                      </a:r>
                      <a:endParaRPr lang="en-GB"/>
                    </a:p>
                  </a:txBody>
                  <a:tcPr/>
                </a:tc>
                <a:extLst>
                  <a:ext uri="{0D108BD9-81ED-4DB2-BD59-A6C34878D82A}">
                    <a16:rowId xmlns:a16="http://schemas.microsoft.com/office/drawing/2014/main" val="3159838249"/>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1027174835"/>
              </p:ext>
            </p:extLst>
          </p:nvPr>
        </p:nvGraphicFramePr>
        <p:xfrm>
          <a:off x="289252" y="2832751"/>
          <a:ext cx="6292098"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1377643">
                <a:tc>
                  <a:txBody>
                    <a:bodyPr/>
                    <a:lstStyle/>
                    <a:p>
                      <a:r>
                        <a:rPr lang="en-GB"/>
                        <a:t>Communications</a:t>
                      </a:r>
                    </a:p>
                  </a:txBody>
                  <a:tcPr/>
                </a:tc>
                <a:tc>
                  <a:txBody>
                    <a:bodyPr/>
                    <a:lstStyle/>
                    <a:p>
                      <a:r>
                        <a:rPr lang="en-GB" sz="1350" b="0" i="0" kern="1200">
                          <a:solidFill>
                            <a:schemeClr val="lt1"/>
                          </a:solidFill>
                          <a:effectLst/>
                          <a:latin typeface="+mn-lt"/>
                          <a:ea typeface="+mn-ea"/>
                          <a:cs typeface="+mn-cs"/>
                        </a:rPr>
                        <a:t>· To communicate effectively with the parents of pupils as appropriate </a:t>
                      </a:r>
                    </a:p>
                    <a:p>
                      <a:r>
                        <a:rPr lang="en-GB" sz="1350" b="0" i="0" kern="1200">
                          <a:solidFill>
                            <a:schemeClr val="lt1"/>
                          </a:solidFill>
                          <a:effectLst/>
                          <a:latin typeface="+mn-lt"/>
                          <a:ea typeface="+mn-ea"/>
                          <a:cs typeface="+mn-cs"/>
                        </a:rPr>
                        <a:t>· Where appropriate, to communicate and co-operate with persons or bodies outside the school </a:t>
                      </a:r>
                    </a:p>
                    <a:p>
                      <a:r>
                        <a:rPr lang="en-GB" sz="1350" b="0" i="0" kern="1200">
                          <a:solidFill>
                            <a:schemeClr val="lt1"/>
                          </a:solidFill>
                          <a:effectLst/>
                          <a:latin typeface="+mn-lt"/>
                          <a:ea typeface="+mn-ea"/>
                          <a:cs typeface="+mn-cs"/>
                        </a:rPr>
                        <a:t>· To follow agreed policies for communications in the school</a:t>
                      </a:r>
                      <a:endParaRPr lang="en-GB"/>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2387138607"/>
              </p:ext>
            </p:extLst>
          </p:nvPr>
        </p:nvGraphicFramePr>
        <p:xfrm>
          <a:off x="297246" y="4207981"/>
          <a:ext cx="6276110" cy="1377642"/>
        </p:xfrm>
        <a:graphic>
          <a:graphicData uri="http://schemas.openxmlformats.org/drawingml/2006/table">
            <a:tbl>
              <a:tblPr firstRow="1" bandRow="1">
                <a:tableStyleId>{5C22544A-7EE6-4342-B048-85BDC9FD1C3A}</a:tableStyleId>
              </a:tblPr>
              <a:tblGrid>
                <a:gridCol w="1762782">
                  <a:extLst>
                    <a:ext uri="{9D8B030D-6E8A-4147-A177-3AD203B41FA5}">
                      <a16:colId xmlns:a16="http://schemas.microsoft.com/office/drawing/2014/main" val="2320650324"/>
                    </a:ext>
                  </a:extLst>
                </a:gridCol>
                <a:gridCol w="4513328">
                  <a:extLst>
                    <a:ext uri="{9D8B030D-6E8A-4147-A177-3AD203B41FA5}">
                      <a16:colId xmlns:a16="http://schemas.microsoft.com/office/drawing/2014/main" val="3345632606"/>
                    </a:ext>
                  </a:extLst>
                </a:gridCol>
              </a:tblGrid>
              <a:tr h="1377642">
                <a:tc>
                  <a:txBody>
                    <a:bodyPr/>
                    <a:lstStyle/>
                    <a:p>
                      <a:r>
                        <a:rPr lang="en-GB" sz="1350" b="0" i="0" kern="1200">
                          <a:solidFill>
                            <a:schemeClr val="lt1"/>
                          </a:solidFill>
                          <a:effectLst/>
                          <a:latin typeface="+mn-lt"/>
                          <a:ea typeface="+mn-ea"/>
                          <a:cs typeface="+mn-cs"/>
                        </a:rPr>
                        <a:t>Marketing and Liaison:</a:t>
                      </a:r>
                      <a:endParaRPr lang="en-GB"/>
                    </a:p>
                  </a:txBody>
                  <a:tcPr/>
                </a:tc>
                <a:tc>
                  <a:txBody>
                    <a:bodyPr/>
                    <a:lstStyle/>
                    <a:p>
                      <a:r>
                        <a:rPr lang="en-GB" sz="1350" b="0" i="0" kern="1200">
                          <a:solidFill>
                            <a:schemeClr val="lt1"/>
                          </a:solidFill>
                          <a:effectLst/>
                          <a:latin typeface="+mn-lt"/>
                          <a:ea typeface="+mn-ea"/>
                          <a:cs typeface="+mn-cs"/>
                        </a:rPr>
                        <a:t>· To take part in marketing and liaison activities such as Open Evenings, Parents Evenings, Review days and liaison events with partner schools </a:t>
                      </a:r>
                    </a:p>
                    <a:p>
                      <a:r>
                        <a:rPr lang="en-GB" sz="1350" b="0" i="0" kern="1200">
                          <a:solidFill>
                            <a:schemeClr val="lt1"/>
                          </a:solidFill>
                          <a:effectLst/>
                          <a:latin typeface="+mn-lt"/>
                          <a:ea typeface="+mn-ea"/>
                          <a:cs typeface="+mn-cs"/>
                        </a:rPr>
                        <a:t>· To contribute to the development of effective subject links with external agencies</a:t>
                      </a:r>
                      <a:endParaRPr lang="en-GB"/>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654680433"/>
              </p:ext>
            </p:extLst>
          </p:nvPr>
        </p:nvGraphicFramePr>
        <p:xfrm>
          <a:off x="297246" y="5589941"/>
          <a:ext cx="6292098"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a:t>Management of Resources:</a:t>
                      </a:r>
                    </a:p>
                  </a:txBody>
                  <a:tcPr/>
                </a:tc>
                <a:tc>
                  <a:txBody>
                    <a:bodyPr/>
                    <a:lstStyle/>
                    <a:p>
                      <a:r>
                        <a:rPr lang="en-GB" sz="1350" b="0" i="0" kern="1200">
                          <a:solidFill>
                            <a:schemeClr val="lt1"/>
                          </a:solidFill>
                          <a:effectLst/>
                          <a:latin typeface="+mn-lt"/>
                          <a:ea typeface="+mn-ea"/>
                          <a:cs typeface="+mn-cs"/>
                        </a:rPr>
                        <a:t>· To contribute to the process of the ordering and allocation of equipment and materials · To assist the Curriculum Leader to identify resource needs and to contribute to the efficient / effective use of physical resources · To Co-operate with other staff to ensure a sharing and effective usage of resources to the benefit of the School, department and pupils</a:t>
                      </a:r>
                      <a:endParaRPr lang="en-GB"/>
                    </a:p>
                  </a:txBody>
                  <a:tcPr/>
                </a:tc>
                <a:extLst>
                  <a:ext uri="{0D108BD9-81ED-4DB2-BD59-A6C34878D82A}">
                    <a16:rowId xmlns:a16="http://schemas.microsoft.com/office/drawing/2014/main" val="1251111786"/>
                  </a:ext>
                </a:extLst>
              </a:tr>
            </a:tbl>
          </a:graphicData>
        </a:graphic>
      </p:graphicFrame>
      <p:graphicFrame>
        <p:nvGraphicFramePr>
          <p:cNvPr id="10" name="Table 9">
            <a:extLst>
              <a:ext uri="{FF2B5EF4-FFF2-40B4-BE49-F238E27FC236}">
                <a16:creationId xmlns:a16="http://schemas.microsoft.com/office/drawing/2014/main" id="{C65E93C5-0BC2-47E3-B5A2-DC2653FF9516}"/>
              </a:ext>
            </a:extLst>
          </p:cNvPr>
          <p:cNvGraphicFramePr>
            <a:graphicFrameLocks noGrp="1"/>
          </p:cNvGraphicFramePr>
          <p:nvPr>
            <p:extLst>
              <p:ext uri="{D42A27DB-BD31-4B8C-83A1-F6EECF244321}">
                <p14:modId xmlns:p14="http://schemas.microsoft.com/office/powerpoint/2010/main" val="1114299538"/>
              </p:ext>
            </p:extLst>
          </p:nvPr>
        </p:nvGraphicFramePr>
        <p:xfrm>
          <a:off x="297246" y="6915821"/>
          <a:ext cx="6292098" cy="268623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2686230">
                <a:tc>
                  <a:txBody>
                    <a:bodyPr/>
                    <a:lstStyle/>
                    <a:p>
                      <a:r>
                        <a:rPr lang="en-GB"/>
                        <a:t>Pastoral System:</a:t>
                      </a:r>
                    </a:p>
                  </a:txBody>
                  <a:tcPr/>
                </a:tc>
                <a:tc>
                  <a:txBody>
                    <a:bodyPr/>
                    <a:lstStyle/>
                    <a:p>
                      <a:r>
                        <a:rPr lang="en-GB" sz="1350" b="0" i="0" kern="1200">
                          <a:solidFill>
                            <a:schemeClr val="lt1"/>
                          </a:solidFill>
                          <a:effectLst/>
                          <a:latin typeface="+mn-lt"/>
                          <a:ea typeface="+mn-ea"/>
                          <a:cs typeface="+mn-cs"/>
                        </a:rPr>
                        <a:t>· To be a Tutor to an assigned group of pupils </a:t>
                      </a:r>
                    </a:p>
                    <a:p>
                      <a:r>
                        <a:rPr lang="en-GB" sz="1350" b="0" i="0" kern="1200">
                          <a:solidFill>
                            <a:schemeClr val="lt1"/>
                          </a:solidFill>
                          <a:effectLst/>
                          <a:latin typeface="+mn-lt"/>
                          <a:ea typeface="+mn-ea"/>
                          <a:cs typeface="+mn-cs"/>
                        </a:rPr>
                        <a:t>· To promote the general progress and well-being of individual pupils and of the Tutor Group as a whole </a:t>
                      </a:r>
                    </a:p>
                    <a:p>
                      <a:r>
                        <a:rPr lang="en-GB" sz="1350" b="0" i="0" kern="1200">
                          <a:solidFill>
                            <a:schemeClr val="lt1"/>
                          </a:solidFill>
                          <a:effectLst/>
                          <a:latin typeface="+mn-lt"/>
                          <a:ea typeface="+mn-ea"/>
                          <a:cs typeface="+mn-cs"/>
                        </a:rPr>
                        <a:t>· To liaise with a Team Leader to ensure the implementation of the school's Pastoral system </a:t>
                      </a:r>
                    </a:p>
                    <a:p>
                      <a:r>
                        <a:rPr lang="en-GB" sz="1350" b="0" i="0" kern="1200">
                          <a:solidFill>
                            <a:schemeClr val="lt1"/>
                          </a:solidFill>
                          <a:effectLst/>
                          <a:latin typeface="+mn-lt"/>
                          <a:ea typeface="+mn-ea"/>
                          <a:cs typeface="+mn-cs"/>
                        </a:rPr>
                        <a:t>· To register pupils, accompany them to assemblies, encourage their full attendance at all lessons and their participation in other aspects of school life </a:t>
                      </a:r>
                    </a:p>
                    <a:p>
                      <a:r>
                        <a:rPr lang="en-GB" sz="1350" b="0" i="0" kern="1200">
                          <a:solidFill>
                            <a:schemeClr val="lt1"/>
                          </a:solidFill>
                          <a:effectLst/>
                          <a:latin typeface="+mn-lt"/>
                          <a:ea typeface="+mn-ea"/>
                          <a:cs typeface="+mn-cs"/>
                        </a:rPr>
                        <a:t>· To evaluate and monitor the progress of students and keep-up-to date </a:t>
                      </a:r>
                    </a:p>
                    <a:p>
                      <a:r>
                        <a:rPr lang="en-GB" sz="1350" b="0" i="0" kern="1200">
                          <a:solidFill>
                            <a:schemeClr val="lt1"/>
                          </a:solidFill>
                          <a:effectLst/>
                          <a:latin typeface="+mn-lt"/>
                          <a:ea typeface="+mn-ea"/>
                          <a:cs typeface="+mn-cs"/>
                        </a:rPr>
                        <a:t>· To contribute to the preparation of Action Plans and progress files and other reports</a:t>
                      </a:r>
                      <a:endParaRPr lang="en-GB"/>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193999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4069466798"/>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endParaRPr lang="en-GB"/>
                    </a:p>
                  </a:txBody>
                  <a:tcPr/>
                </a:tc>
                <a:tc>
                  <a:txBody>
                    <a:bodyPr/>
                    <a:lstStyle/>
                    <a:p>
                      <a:r>
                        <a:rPr lang="en-GB" sz="1350" b="0" i="0" kern="1200">
                          <a:solidFill>
                            <a:schemeClr val="lt1"/>
                          </a:solidFill>
                          <a:effectLst/>
                          <a:latin typeface="+mn-lt"/>
                          <a:ea typeface="+mn-ea"/>
                          <a:cs typeface="+mn-cs"/>
                        </a:rPr>
                        <a:t>· To alert the appropriate staff to problems experienced by pupils and to make recommendations as to how these may be resolved </a:t>
                      </a:r>
                    </a:p>
                    <a:p>
                      <a:r>
                        <a:rPr lang="en-GB" sz="1350" b="0" i="0" kern="1200">
                          <a:solidFill>
                            <a:schemeClr val="lt1"/>
                          </a:solidFill>
                          <a:effectLst/>
                          <a:latin typeface="+mn-lt"/>
                          <a:ea typeface="+mn-ea"/>
                          <a:cs typeface="+mn-cs"/>
                        </a:rPr>
                        <a:t>· To communicate as appropriate, with the parents of pupils, with persons or bodies outside the school concerned with the welfare of individual pupils, after consultation with the appropriate staff </a:t>
                      </a:r>
                    </a:p>
                    <a:p>
                      <a:r>
                        <a:rPr lang="en-GB" sz="1350" b="0" i="0" kern="1200">
                          <a:solidFill>
                            <a:schemeClr val="lt1"/>
                          </a:solidFill>
                          <a:effectLst/>
                          <a:latin typeface="+mn-lt"/>
                          <a:ea typeface="+mn-ea"/>
                          <a:cs typeface="+mn-cs"/>
                        </a:rPr>
                        <a:t>· To contribute to curriculum enrichment according to school policy · To apply the Behaviour management systems so that effective learning can take place</a:t>
                      </a:r>
                      <a:endParaRPr lang="en-GB"/>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138608187"/>
              </p:ext>
            </p:extLst>
          </p:nvPr>
        </p:nvGraphicFramePr>
        <p:xfrm>
          <a:off x="273264" y="3619499"/>
          <a:ext cx="6292098" cy="5398377"/>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5398377">
                <a:tc>
                  <a:txBody>
                    <a:bodyPr/>
                    <a:lstStyle/>
                    <a:p>
                      <a:r>
                        <a:rPr lang="en-GB"/>
                        <a:t>Teaching</a:t>
                      </a:r>
                    </a:p>
                  </a:txBody>
                  <a:tcPr/>
                </a:tc>
                <a:tc>
                  <a:txBody>
                    <a:bodyPr/>
                    <a:lstStyle/>
                    <a:p>
                      <a:r>
                        <a:rPr lang="en-GB" sz="1350" b="0" i="0" kern="1200">
                          <a:solidFill>
                            <a:schemeClr val="lt1"/>
                          </a:solidFill>
                          <a:effectLst/>
                          <a:latin typeface="+mn-lt"/>
                          <a:ea typeface="+mn-ea"/>
                          <a:cs typeface="+mn-cs"/>
                        </a:rPr>
                        <a:t>· To teach pupils according to their educational needs, including the setting and marking of work to be carried out in school and elsewhere </a:t>
                      </a:r>
                    </a:p>
                    <a:p>
                      <a:r>
                        <a:rPr lang="en-GB" sz="1350" b="0" i="0" kern="1200">
                          <a:solidFill>
                            <a:schemeClr val="lt1"/>
                          </a:solidFill>
                          <a:effectLst/>
                          <a:latin typeface="+mn-lt"/>
                          <a:ea typeface="+mn-ea"/>
                          <a:cs typeface="+mn-cs"/>
                        </a:rPr>
                        <a:t>· To assess, record on attendance, progress, development and attainment of pupils and to keep such records as are required · To provide, or contribute to, oral and written assessments, reports and references relating to individual pupils and groups of pupils </a:t>
                      </a:r>
                    </a:p>
                    <a:p>
                      <a:r>
                        <a:rPr lang="en-GB" sz="1350" b="0" i="0" kern="1200">
                          <a:solidFill>
                            <a:schemeClr val="lt1"/>
                          </a:solidFill>
                          <a:effectLst/>
                          <a:latin typeface="+mn-lt"/>
                          <a:ea typeface="+mn-ea"/>
                          <a:cs typeface="+mn-cs"/>
                        </a:rPr>
                        <a:t>· To ensure that ICT, Literacy, Numeracy and school subject specialism(s) are reflected in the teaching/learning experience of students </a:t>
                      </a:r>
                    </a:p>
                    <a:p>
                      <a:r>
                        <a:rPr lang="en-GB" sz="1350" b="0" i="0" kern="1200">
                          <a:solidFill>
                            <a:schemeClr val="lt1"/>
                          </a:solidFill>
                          <a:effectLst/>
                          <a:latin typeface="+mn-lt"/>
                          <a:ea typeface="+mn-ea"/>
                          <a:cs typeface="+mn-cs"/>
                        </a:rPr>
                        <a:t>· To undertake a designated programme of teaching · To ensure a high quality learning experience for pupils which meets internal and external quality standards · To prepare and update subject materials</a:t>
                      </a:r>
                    </a:p>
                    <a:p>
                      <a:r>
                        <a:rPr lang="en-GB" sz="1350" b="0" i="0" kern="1200">
                          <a:solidFill>
                            <a:schemeClr val="lt1"/>
                          </a:solidFill>
                          <a:effectLst/>
                          <a:latin typeface="+mn-lt"/>
                          <a:ea typeface="+mn-ea"/>
                          <a:cs typeface="+mn-cs"/>
                        </a:rPr>
                        <a:t>· To use a variety of delivery methods which will stimulate learning appropriate to student needs and demands of the syllabus </a:t>
                      </a:r>
                    </a:p>
                    <a:p>
                      <a:r>
                        <a:rPr lang="en-GB" sz="1350" b="0" i="0" kern="1200">
                          <a:solidFill>
                            <a:schemeClr val="lt1"/>
                          </a:solidFill>
                          <a:effectLst/>
                          <a:latin typeface="+mn-lt"/>
                          <a:ea typeface="+mn-ea"/>
                          <a:cs typeface="+mn-cs"/>
                        </a:rPr>
                        <a:t>· To maintain discipline in accordance with the school's procedures, and to encourage good practice with regard to punctuality, behaviour, standards of work and homework </a:t>
                      </a:r>
                    </a:p>
                    <a:p>
                      <a:r>
                        <a:rPr lang="en-GB" sz="1350" b="0" i="0" kern="1200">
                          <a:solidFill>
                            <a:schemeClr val="lt1"/>
                          </a:solidFill>
                          <a:effectLst/>
                          <a:latin typeface="+mn-lt"/>
                          <a:ea typeface="+mn-ea"/>
                          <a:cs typeface="+mn-cs"/>
                        </a:rPr>
                        <a:t>· To undertake assessment of pupils as requested by external examination bodies, departmental and school procedures </a:t>
                      </a:r>
                    </a:p>
                    <a:p>
                      <a:r>
                        <a:rPr lang="en-GB" sz="1350" b="0" i="0" kern="1200">
                          <a:solidFill>
                            <a:schemeClr val="lt1"/>
                          </a:solidFill>
                          <a:effectLst/>
                          <a:latin typeface="+mn-lt"/>
                          <a:ea typeface="+mn-ea"/>
                          <a:cs typeface="+mn-cs"/>
                        </a:rPr>
                        <a:t>· To mark, grade and give written/verbal and diagnostic feedback as required</a:t>
                      </a:r>
                      <a:endParaRPr lang="en-GB"/>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8081249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7802225c-b7b2-460b-b2d0-872f302c8e00">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_activity xmlns="4eedbf48-e6a3-490e-a852-8315dd51bb3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3115FBFD5A605419709379FC5DAC0C6" ma:contentTypeVersion="19" ma:contentTypeDescription="Create a new document." ma:contentTypeScope="" ma:versionID="b00a726a78a6f3a86148b0110c447946">
  <xsd:schema xmlns:xsd="http://www.w3.org/2001/XMLSchema" xmlns:xs="http://www.w3.org/2001/XMLSchema" xmlns:p="http://schemas.microsoft.com/office/2006/metadata/properties" xmlns:ns3="4eedbf48-e6a3-490e-a852-8315dd51bb3c" xmlns:ns4="7802225c-b7b2-460b-b2d0-872f302c8e00" targetNamespace="http://schemas.microsoft.com/office/2006/metadata/properties" ma:root="true" ma:fieldsID="d48979870f5f7840c1f654486f178555" ns3:_="" ns4:_="">
    <xsd:import namespace="4eedbf48-e6a3-490e-a852-8315dd51bb3c"/>
    <xsd:import namespace="7802225c-b7b2-460b-b2d0-872f302c8e0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AutoKeyPoints" minOccurs="0"/>
                <xsd:element ref="ns3:MediaServiceKeyPoints" minOccurs="0"/>
                <xsd:element ref="ns4:SharedWithUsers" minOccurs="0"/>
                <xsd:element ref="ns4:SharedWithDetails" minOccurs="0"/>
                <xsd:element ref="ns4:SharingHintHash" minOccurs="0"/>
                <xsd:element ref="ns3:MediaServiceLocation" minOccurs="0"/>
                <xsd:element ref="ns3:MediaServiceGenerationTime" minOccurs="0"/>
                <xsd:element ref="ns3:MediaServiceEventHashCode" minOccurs="0"/>
                <xsd:element ref="ns3:MediaLengthInSeconds" minOccurs="0"/>
                <xsd:element ref="ns3:_activity" minOccurs="0"/>
                <xsd:element ref="ns3:MediaServiceObjectDetectorVersions" minOccurs="0"/>
                <xsd:element ref="ns3:MediaServiceSystemTag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edbf48-e6a3-490e-a852-8315dd51bb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802225c-b7b2-460b-b2d0-872f302c8e0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2.xml><?xml version="1.0" encoding="utf-8"?>
<ds:datastoreItem xmlns:ds="http://schemas.openxmlformats.org/officeDocument/2006/customXml" ds:itemID="{69F55464-8A9C-48DD-BB47-9397234C0AE3}">
  <ds:schemaRefs>
    <ds:schemaRef ds:uri="http://schemas.microsoft.com/office/2006/metadata/properties"/>
    <ds:schemaRef ds:uri="http://purl.org/dc/terms/"/>
    <ds:schemaRef ds:uri="http://purl.org/dc/elements/1.1/"/>
    <ds:schemaRef ds:uri="http://purl.org/dc/dcmitype/"/>
    <ds:schemaRef ds:uri="http://schemas.microsoft.com/office/2006/documentManagement/types"/>
    <ds:schemaRef ds:uri="http://www.w3.org/XML/1998/namespace"/>
    <ds:schemaRef ds:uri="4eedbf48-e6a3-490e-a852-8315dd51bb3c"/>
    <ds:schemaRef ds:uri="http://schemas.microsoft.com/office/infopath/2007/PartnerControls"/>
    <ds:schemaRef ds:uri="http://schemas.openxmlformats.org/package/2006/metadata/core-properties"/>
    <ds:schemaRef ds:uri="7802225c-b7b2-460b-b2d0-872f302c8e00"/>
  </ds:schemaRefs>
</ds:datastoreItem>
</file>

<file path=customXml/itemProps3.xml><?xml version="1.0" encoding="utf-8"?>
<ds:datastoreItem xmlns:ds="http://schemas.openxmlformats.org/officeDocument/2006/customXml" ds:itemID="{43347C03-11EF-4BFA-8D7D-E68643B764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edbf48-e6a3-490e-a852-8315dd51bb3c"/>
    <ds:schemaRef ds:uri="7802225c-b7b2-460b-b2d0-872f302c8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TotalTime>
  <Words>4766</Words>
  <Application>Microsoft Office PowerPoint</Application>
  <PresentationFormat>A4 Paper (210x297 mm)</PresentationFormat>
  <Paragraphs>325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Mrs M Young</cp:lastModifiedBy>
  <cp:revision>54</cp:revision>
  <dcterms:created xsi:type="dcterms:W3CDTF">2022-01-07T14:11:53Z</dcterms:created>
  <dcterms:modified xsi:type="dcterms:W3CDTF">2026-05-21T07:48:34Z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0x010100D3115FBFD5A605419709379FC5DAC0C6</vt:lpwstr>
  </property>
  <property fmtid="{D5CDD505-2E9C-101B-9397-08002B2CF9AE}" pid="3" name="MediaServiceImageTags">
    <vt:lpwstr/>
  </property>
</Properties>
</file>