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4"/>
  </p:notesMasterIdLst>
  <p:handoutMasterIdLst>
    <p:handoutMasterId r:id="rId15"/>
  </p:handoutMasterIdLst>
  <p:sldIdLst>
    <p:sldId id="260" r:id="rId5"/>
    <p:sldId id="268" r:id="rId6"/>
    <p:sldId id="269" r:id="rId7"/>
    <p:sldId id="267" r:id="rId8"/>
    <p:sldId id="276" r:id="rId9"/>
    <p:sldId id="262" r:id="rId10"/>
    <p:sldId id="275" r:id="rId11"/>
    <p:sldId id="273" r:id="rId12"/>
    <p:sldId id="272" r:id="rId13"/>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EA2B5"/>
    <a:srgbClr val="43ACF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6" d="100"/>
          <a:sy n="76" d="100"/>
        </p:scale>
        <p:origin x="3174" y="54"/>
      </p:cViewPr>
      <p:guideLst>
        <p:guide orient="horz" pos="3120"/>
        <p:guide pos="216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462F908-80CE-4628-AACF-12D5ED3CAA8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6ED78C00-EDF8-47FC-A6AF-60BC4241F24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2C17224-085A-43E8-959D-BAFAC10171E6}" type="datetimeFigureOut">
              <a:rPr lang="en-GB" smtClean="0"/>
              <a:pPr/>
              <a:t>02/06/2026</a:t>
            </a:fld>
            <a:endParaRPr lang="en-GB"/>
          </a:p>
        </p:txBody>
      </p:sp>
      <p:sp>
        <p:nvSpPr>
          <p:cNvPr id="4" name="Footer Placeholder 3">
            <a:extLst>
              <a:ext uri="{FF2B5EF4-FFF2-40B4-BE49-F238E27FC236}">
                <a16:creationId xmlns:a16="http://schemas.microsoft.com/office/drawing/2014/main" id="{77D4A015-C39C-4009-8EB8-631B855F079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843CBCB3-1EC6-4944-A0DE-5623EF24AF6F}"/>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5885A94-2363-4B18-8F32-18B5636CC09F}" type="slidenum">
              <a:rPr lang="en-GB" smtClean="0"/>
              <a:pPr/>
              <a:t>‹#›</a:t>
            </a:fld>
            <a:endParaRPr lang="en-GB"/>
          </a:p>
        </p:txBody>
      </p:sp>
    </p:spTree>
    <p:extLst>
      <p:ext uri="{BB962C8B-B14F-4D97-AF65-F5344CB8AC3E}">
        <p14:creationId xmlns:p14="http://schemas.microsoft.com/office/powerpoint/2010/main" val="1476209038"/>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0612D03-290E-439C-BD05-7A44196833A6}" type="datetimeFigureOut">
              <a:rPr lang="en-GB" smtClean="0"/>
              <a:pPr/>
              <a:t>02/06/2026</a:t>
            </a:fld>
            <a:endParaRPr lang="en-GB"/>
          </a:p>
        </p:txBody>
      </p:sp>
      <p:sp>
        <p:nvSpPr>
          <p:cNvPr id="4" name="Slide Image Placeholder 3"/>
          <p:cNvSpPr>
            <a:spLocks noGrp="1" noRot="1" noChangeAspect="1"/>
          </p:cNvSpPr>
          <p:nvPr>
            <p:ph type="sldImg" idx="2"/>
          </p:nvPr>
        </p:nvSpPr>
        <p:spPr>
          <a:xfrm>
            <a:off x="2360613" y="1143000"/>
            <a:ext cx="2136775"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10C0FE1-723E-40FD-9A60-C1EBECCFEC93}" type="slidenum">
              <a:rPr lang="en-GB" smtClean="0"/>
              <a:pPr/>
              <a:t>‹#›</a:t>
            </a:fld>
            <a:endParaRPr lang="en-GB"/>
          </a:p>
        </p:txBody>
      </p:sp>
    </p:spTree>
    <p:extLst>
      <p:ext uri="{BB962C8B-B14F-4D97-AF65-F5344CB8AC3E}">
        <p14:creationId xmlns:p14="http://schemas.microsoft.com/office/powerpoint/2010/main" val="3688422241"/>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F9CBFF5-019B-412B-832E-1CF4A4E68FE7}"/>
              </a:ext>
            </a:extLst>
          </p:cNvPr>
          <p:cNvSpPr/>
          <p:nvPr userDrawn="1"/>
        </p:nvSpPr>
        <p:spPr>
          <a:xfrm>
            <a:off x="0" y="9592574"/>
            <a:ext cx="6858000" cy="313426"/>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Footer Placeholder 4"/>
          <p:cNvSpPr>
            <a:spLocks noGrp="1"/>
          </p:cNvSpPr>
          <p:nvPr>
            <p:ph type="ftr" sz="quarter" idx="11"/>
          </p:nvPr>
        </p:nvSpPr>
        <p:spPr>
          <a:xfrm>
            <a:off x="0" y="9279996"/>
            <a:ext cx="4742697" cy="527403"/>
          </a:xfrm>
        </p:spPr>
        <p:txBody>
          <a:bodyPr/>
          <a:lstStyle>
            <a:lvl1pPr algn="l">
              <a:defRPr sz="1200">
                <a:solidFill>
                  <a:schemeClr val="bg1"/>
                </a:solidFill>
                <a:latin typeface="Roboto Slab" panose="020B0604020202020204" charset="0"/>
                <a:ea typeface="Roboto Slab" panose="020B0604020202020204" charset="0"/>
              </a:defRPr>
            </a:lvl1pPr>
          </a:lstStyle>
          <a:p>
            <a:r>
              <a:rPr lang="en-GB"/>
              <a:t>www.successat.org.uk                                                                                </a:t>
            </a:r>
          </a:p>
        </p:txBody>
      </p:sp>
      <p:sp>
        <p:nvSpPr>
          <p:cNvPr id="6" name="Slide Number Placeholder 5"/>
          <p:cNvSpPr>
            <a:spLocks noGrp="1"/>
          </p:cNvSpPr>
          <p:nvPr>
            <p:ph type="sldNum" sz="quarter" idx="12"/>
          </p:nvPr>
        </p:nvSpPr>
        <p:spPr>
          <a:xfrm>
            <a:off x="5168315" y="9279996"/>
            <a:ext cx="1543050" cy="527403"/>
          </a:xfrm>
        </p:spPr>
        <p:txBody>
          <a:bodyPr/>
          <a:lstStyle>
            <a:lvl1pPr>
              <a:defRPr sz="1200">
                <a:solidFill>
                  <a:schemeClr val="bg1"/>
                </a:solidFill>
                <a:latin typeface="Roboto Slab" panose="020B0604020202020204" charset="0"/>
                <a:ea typeface="Roboto Slab" panose="020B0604020202020204" charset="0"/>
              </a:defRPr>
            </a:lvl1pPr>
          </a:lstStyle>
          <a:p>
            <a:r>
              <a:rPr lang="en-GB"/>
              <a:t>Page </a:t>
            </a:r>
            <a:fld id="{5699F653-A948-4BD1-BBB3-6CD4FE48AB5E}" type="slidenum">
              <a:rPr lang="en-GB" smtClean="0"/>
              <a:pPr/>
              <a:t>‹#›</a:t>
            </a:fld>
            <a:endParaRPr lang="en-GB"/>
          </a:p>
        </p:txBody>
      </p:sp>
      <p:sp>
        <p:nvSpPr>
          <p:cNvPr id="8" name="Rectangle 7">
            <a:extLst>
              <a:ext uri="{FF2B5EF4-FFF2-40B4-BE49-F238E27FC236}">
                <a16:creationId xmlns:a16="http://schemas.microsoft.com/office/drawing/2014/main" id="{B376DB77-8182-42A3-9C5E-CC5A7D150CA1}"/>
              </a:ext>
            </a:extLst>
          </p:cNvPr>
          <p:cNvSpPr/>
          <p:nvPr userDrawn="1"/>
        </p:nvSpPr>
        <p:spPr>
          <a:xfrm>
            <a:off x="0" y="0"/>
            <a:ext cx="6858000" cy="517585"/>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 Placeholder 11">
            <a:extLst>
              <a:ext uri="{FF2B5EF4-FFF2-40B4-BE49-F238E27FC236}">
                <a16:creationId xmlns:a16="http://schemas.microsoft.com/office/drawing/2014/main" id="{37C25E4F-D6EB-4C88-9569-80A4BFC83BCB}"/>
              </a:ext>
            </a:extLst>
          </p:cNvPr>
          <p:cNvSpPr>
            <a:spLocks noGrp="1"/>
          </p:cNvSpPr>
          <p:nvPr>
            <p:ph type="body" sz="quarter" idx="13"/>
          </p:nvPr>
        </p:nvSpPr>
        <p:spPr>
          <a:xfrm>
            <a:off x="239094" y="1865313"/>
            <a:ext cx="6379812" cy="6905625"/>
          </a:xfrm>
        </p:spPr>
        <p:txBody>
          <a:bodyPr/>
          <a:lstStyle>
            <a:lvl1pPr marL="0" indent="0">
              <a:buNone/>
              <a:defRPr>
                <a:latin typeface="Roboto Slab" charset="0"/>
                <a:ea typeface="Roboto Slab" panose="020B0604020202020204" charset="0"/>
              </a:defRPr>
            </a:lvl1pPr>
            <a:lvl2pPr marL="342900" indent="0">
              <a:buNone/>
              <a:defRPr>
                <a:latin typeface="Roboto Slab" charset="0"/>
                <a:ea typeface="Roboto Slab" panose="020B0604020202020204" charset="0"/>
              </a:defRPr>
            </a:lvl2pPr>
            <a:lvl3pPr marL="685800" indent="0">
              <a:buNone/>
              <a:defRPr>
                <a:latin typeface="Roboto Slab" charset="0"/>
                <a:ea typeface="Roboto Slab" panose="020B0604020202020204" charset="0"/>
              </a:defRPr>
            </a:lvl3pPr>
            <a:lvl4pPr marL="1028700" indent="0">
              <a:buNone/>
              <a:defRPr>
                <a:latin typeface="Roboto Slab" charset="0"/>
                <a:ea typeface="Roboto Slab" panose="020B0604020202020204" charset="0"/>
              </a:defRPr>
            </a:lvl4pPr>
            <a:lvl5pPr marL="1371600" indent="0">
              <a:buNone/>
              <a:defRPr>
                <a:latin typeface="Roboto Slab" charset="0"/>
                <a:ea typeface="Roboto Slab" panose="020B060402020202020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2" name="Picture 1">
            <a:extLst>
              <a:ext uri="{FF2B5EF4-FFF2-40B4-BE49-F238E27FC236}">
                <a16:creationId xmlns:a16="http://schemas.microsoft.com/office/drawing/2014/main" id="{07E841BD-457B-48E3-A581-F21D3783CD1C}"/>
              </a:ext>
            </a:extLst>
          </p:cNvPr>
          <p:cNvPicPr>
            <a:picLocks noChangeAspect="1"/>
          </p:cNvPicPr>
          <p:nvPr userDrawn="1"/>
        </p:nvPicPr>
        <p:blipFill>
          <a:blip r:embed="rId2" cstate="print"/>
          <a:stretch>
            <a:fillRect/>
          </a:stretch>
        </p:blipFill>
        <p:spPr>
          <a:xfrm>
            <a:off x="5141343" y="0"/>
            <a:ext cx="1716657" cy="600564"/>
          </a:xfrm>
          <a:prstGeom prst="rect">
            <a:avLst/>
          </a:prstGeom>
        </p:spPr>
      </p:pic>
    </p:spTree>
    <p:extLst>
      <p:ext uri="{BB962C8B-B14F-4D97-AF65-F5344CB8AC3E}">
        <p14:creationId xmlns:p14="http://schemas.microsoft.com/office/powerpoint/2010/main" val="170730017"/>
      </p:ext>
    </p:extLst>
  </p:cSld>
  <p:clrMapOvr>
    <a:masterClrMapping/>
  </p:clrMapOvr>
  <p:hf hd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r>
              <a:rPr lang="en-GB"/>
              <a:t>www.successat.org.uk                                                                                </a:t>
            </a:r>
          </a:p>
        </p:txBody>
      </p:sp>
      <p:sp>
        <p:nvSpPr>
          <p:cNvPr id="6" name="Slide Number Placeholder 5"/>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1763141196"/>
      </p:ext>
    </p:extLst>
  </p:cSld>
  <p:clrMapOvr>
    <a:masterClrMapping/>
  </p:clrMapOvr>
  <p:hf hd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r>
              <a:rPr lang="en-GB"/>
              <a:t>www.successat.org.uk                                                                                </a:t>
            </a:r>
          </a:p>
        </p:txBody>
      </p:sp>
      <p:sp>
        <p:nvSpPr>
          <p:cNvPr id="6" name="Slide Number Placeholder 5"/>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335325223"/>
      </p:ext>
    </p:extLst>
  </p:cSld>
  <p:clrMapOvr>
    <a:masterClrMapping/>
  </p:clrMapOvr>
  <p:hf hd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95E0ACFC-FEAE-48FD-BA84-6CCDD71EFB32}"/>
              </a:ext>
            </a:extLst>
          </p:cNvPr>
          <p:cNvSpPr/>
          <p:nvPr userDrawn="1"/>
        </p:nvSpPr>
        <p:spPr>
          <a:xfrm>
            <a:off x="0" y="9181397"/>
            <a:ext cx="6858000" cy="724603"/>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r>
              <a:rPr lang="en-GB"/>
              <a:t>www.successat.org.uk                                                                                </a:t>
            </a:r>
          </a:p>
        </p:txBody>
      </p:sp>
      <p:sp>
        <p:nvSpPr>
          <p:cNvPr id="6" name="Slide Number Placeholder 5"/>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695261330"/>
      </p:ext>
    </p:extLst>
  </p:cSld>
  <p:clrMapOvr>
    <a:masterClrMapping/>
  </p:clrMapOvr>
  <p:hf hd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r>
              <a:rPr lang="en-GB"/>
              <a:t>www.successat.org.uk                                                                                </a:t>
            </a:r>
          </a:p>
        </p:txBody>
      </p:sp>
      <p:sp>
        <p:nvSpPr>
          <p:cNvPr id="6" name="Slide Number Placeholder 5"/>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3337543379"/>
      </p:ext>
    </p:extLst>
  </p:cSld>
  <p:clrMapOvr>
    <a:masterClrMapping/>
  </p:clrMapOvr>
  <p:hf hd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71488"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71863"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GB"/>
          </a:p>
        </p:txBody>
      </p:sp>
      <p:sp>
        <p:nvSpPr>
          <p:cNvPr id="6" name="Footer Placeholder 5"/>
          <p:cNvSpPr>
            <a:spLocks noGrp="1"/>
          </p:cNvSpPr>
          <p:nvPr>
            <p:ph type="ftr" sz="quarter" idx="11"/>
          </p:nvPr>
        </p:nvSpPr>
        <p:spPr/>
        <p:txBody>
          <a:bodyPr/>
          <a:lstStyle/>
          <a:p>
            <a:r>
              <a:rPr lang="en-GB"/>
              <a:t>www.successat.org.uk                                                                                </a:t>
            </a:r>
          </a:p>
        </p:txBody>
      </p:sp>
      <p:sp>
        <p:nvSpPr>
          <p:cNvPr id="7" name="Slide Number Placeholder 6"/>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90657332"/>
      </p:ext>
    </p:extLst>
  </p:cSld>
  <p:clrMapOvr>
    <a:masterClrMapping/>
  </p:clrMapOvr>
  <p:hf hd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GB"/>
          </a:p>
        </p:txBody>
      </p:sp>
      <p:sp>
        <p:nvSpPr>
          <p:cNvPr id="8" name="Footer Placeholder 7"/>
          <p:cNvSpPr>
            <a:spLocks noGrp="1"/>
          </p:cNvSpPr>
          <p:nvPr>
            <p:ph type="ftr" sz="quarter" idx="11"/>
          </p:nvPr>
        </p:nvSpPr>
        <p:spPr/>
        <p:txBody>
          <a:bodyPr/>
          <a:lstStyle/>
          <a:p>
            <a:r>
              <a:rPr lang="en-GB"/>
              <a:t>www.successat.org.uk                                                                                </a:t>
            </a:r>
          </a:p>
        </p:txBody>
      </p:sp>
      <p:sp>
        <p:nvSpPr>
          <p:cNvPr id="9" name="Slide Number Placeholder 8"/>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3822487154"/>
      </p:ext>
    </p:extLst>
  </p:cSld>
  <p:clrMapOvr>
    <a:masterClrMapping/>
  </p:clrMapOvr>
  <p:hf hd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GB"/>
          </a:p>
        </p:txBody>
      </p:sp>
      <p:sp>
        <p:nvSpPr>
          <p:cNvPr id="4" name="Footer Placeholder 3"/>
          <p:cNvSpPr>
            <a:spLocks noGrp="1"/>
          </p:cNvSpPr>
          <p:nvPr>
            <p:ph type="ftr" sz="quarter" idx="11"/>
          </p:nvPr>
        </p:nvSpPr>
        <p:spPr/>
        <p:txBody>
          <a:bodyPr/>
          <a:lstStyle/>
          <a:p>
            <a:r>
              <a:rPr lang="en-GB"/>
              <a:t>www.successat.org.uk                                                                                </a:t>
            </a:r>
          </a:p>
        </p:txBody>
      </p:sp>
      <p:sp>
        <p:nvSpPr>
          <p:cNvPr id="5" name="Slide Number Placeholder 4"/>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1890168934"/>
      </p:ext>
    </p:extLst>
  </p:cSld>
  <p:clrMapOvr>
    <a:masterClrMapping/>
  </p:clrMapOvr>
  <p:hf hd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GB"/>
          </a:p>
        </p:txBody>
      </p:sp>
      <p:sp>
        <p:nvSpPr>
          <p:cNvPr id="3" name="Footer Placeholder 2"/>
          <p:cNvSpPr>
            <a:spLocks noGrp="1"/>
          </p:cNvSpPr>
          <p:nvPr>
            <p:ph type="ftr" sz="quarter" idx="11"/>
          </p:nvPr>
        </p:nvSpPr>
        <p:spPr/>
        <p:txBody>
          <a:bodyPr/>
          <a:lstStyle/>
          <a:p>
            <a:r>
              <a:rPr lang="en-GB"/>
              <a:t>www.successat.org.uk                                                                                </a:t>
            </a:r>
          </a:p>
        </p:txBody>
      </p:sp>
      <p:sp>
        <p:nvSpPr>
          <p:cNvPr id="4" name="Slide Number Placeholder 3"/>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3103885159"/>
      </p:ext>
    </p:extLst>
  </p:cSld>
  <p:clrMapOvr>
    <a:masterClrMapping/>
  </p:clrMapOvr>
  <p:hf hd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endParaRPr lang="en-GB"/>
          </a:p>
        </p:txBody>
      </p:sp>
      <p:sp>
        <p:nvSpPr>
          <p:cNvPr id="6" name="Footer Placeholder 5"/>
          <p:cNvSpPr>
            <a:spLocks noGrp="1"/>
          </p:cNvSpPr>
          <p:nvPr>
            <p:ph type="ftr" sz="quarter" idx="11"/>
          </p:nvPr>
        </p:nvSpPr>
        <p:spPr/>
        <p:txBody>
          <a:bodyPr/>
          <a:lstStyle/>
          <a:p>
            <a:r>
              <a:rPr lang="en-GB"/>
              <a:t>www.successat.org.uk                                                                                </a:t>
            </a:r>
          </a:p>
        </p:txBody>
      </p:sp>
      <p:sp>
        <p:nvSpPr>
          <p:cNvPr id="7" name="Slide Number Placeholder 6"/>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848529680"/>
      </p:ext>
    </p:extLst>
  </p:cSld>
  <p:clrMapOvr>
    <a:masterClrMapping/>
  </p:clrMapOvr>
  <p:hf hd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endParaRPr lang="en-GB"/>
          </a:p>
        </p:txBody>
      </p:sp>
      <p:sp>
        <p:nvSpPr>
          <p:cNvPr id="6" name="Footer Placeholder 5"/>
          <p:cNvSpPr>
            <a:spLocks noGrp="1"/>
          </p:cNvSpPr>
          <p:nvPr>
            <p:ph type="ftr" sz="quarter" idx="11"/>
          </p:nvPr>
        </p:nvSpPr>
        <p:spPr/>
        <p:txBody>
          <a:bodyPr/>
          <a:lstStyle/>
          <a:p>
            <a:r>
              <a:rPr lang="en-GB"/>
              <a:t>www.successat.org.uk                                                                                </a:t>
            </a:r>
          </a:p>
        </p:txBody>
      </p:sp>
      <p:sp>
        <p:nvSpPr>
          <p:cNvPr id="7" name="Slide Number Placeholder 6"/>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1275831970"/>
      </p:ext>
    </p:extLst>
  </p:cSld>
  <p:clrMapOvr>
    <a:masterClrMapping/>
  </p:clrMapOvr>
  <p:hf hd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r>
              <a:rPr lang="en-GB"/>
              <a:t>www.successat.org.uk                                                                                </a:t>
            </a:r>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5699F653-A948-4BD1-BBB3-6CD4FE48AB5E}" type="slidenum">
              <a:rPr lang="en-GB" smtClean="0"/>
              <a:pPr/>
              <a:t>‹#›</a:t>
            </a:fld>
            <a:endParaRPr lang="en-GB"/>
          </a:p>
        </p:txBody>
      </p:sp>
    </p:spTree>
    <p:extLst>
      <p:ext uri="{BB962C8B-B14F-4D97-AF65-F5344CB8AC3E}">
        <p14:creationId xmlns:p14="http://schemas.microsoft.com/office/powerpoint/2010/main" val="35775726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defTabSz="685800" rtl="0" eaLnBrk="1" latinLnBrk="0" hangingPunct="1">
        <a:lnSpc>
          <a:spcPct val="90000"/>
        </a:lnSpc>
        <a:spcBef>
          <a:spcPct val="0"/>
        </a:spcBef>
        <a:buNone/>
        <a:defRPr sz="3300" kern="1200">
          <a:solidFill>
            <a:schemeClr val="tx1"/>
          </a:solidFill>
          <a:latin typeface="Roboto Slab" panose="020B0604020202020204" charset="0"/>
          <a:ea typeface="Roboto Slab" panose="020B0604020202020204" charset="0"/>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Roboto Slab" panose="020B0604020202020204" charset="0"/>
          <a:ea typeface="Roboto Slab" panose="020B0604020202020204" charset="0"/>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Roboto Slab" panose="020B0604020202020204" charset="0"/>
          <a:ea typeface="Roboto Slab" panose="020B0604020202020204" charset="0"/>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Roboto Slab" panose="020B0604020202020204" charset="0"/>
          <a:ea typeface="Roboto Slab" panose="020B0604020202020204" charset="0"/>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Roboto Slab" panose="020B0604020202020204" charset="0"/>
          <a:ea typeface="Roboto Slab" panose="020B0604020202020204" charset="0"/>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Roboto Slab" panose="020B0604020202020204" charset="0"/>
          <a:ea typeface="Roboto Slab" panose="020B0604020202020204" charset="0"/>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s://successat.org.uk/" TargetMode="External"/><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hyperlink" Target="mailto:admin@thomasestley.org.uk"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hyperlink" Target="http://www.thomasestley.org.uk/" TargetMode="External"/><Relationship Id="rId4" Type="http://schemas.openxmlformats.org/officeDocument/2006/relationships/hyperlink" Target="mailto:admin@thomasestley.org.uk" TargetMode="Externa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5943C7DA-7169-4A09-808B-B3044A3E9F49}"/>
              </a:ext>
            </a:extLst>
          </p:cNvPr>
          <p:cNvSpPr/>
          <p:nvPr/>
        </p:nvSpPr>
        <p:spPr>
          <a:xfrm>
            <a:off x="0" y="1949116"/>
            <a:ext cx="6858000" cy="6739992"/>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Footer Placeholder 3">
            <a:extLst>
              <a:ext uri="{FF2B5EF4-FFF2-40B4-BE49-F238E27FC236}">
                <a16:creationId xmlns:a16="http://schemas.microsoft.com/office/drawing/2014/main" id="{A04EE877-92B9-40F1-9005-072305118C56}"/>
              </a:ext>
            </a:extLst>
          </p:cNvPr>
          <p:cNvSpPr>
            <a:spLocks noGrp="1"/>
          </p:cNvSpPr>
          <p:nvPr>
            <p:ph type="ftr" sz="quarter" idx="11"/>
          </p:nvPr>
        </p:nvSpPr>
        <p:spPr>
          <a:xfrm>
            <a:off x="5371" y="9610417"/>
            <a:ext cx="2207316" cy="589704"/>
          </a:xfrm>
        </p:spPr>
        <p:txBody>
          <a:bodyPr/>
          <a:lstStyle/>
          <a:p>
            <a:r>
              <a:rPr lang="en-GB">
                <a:latin typeface="Roboto Slab"/>
                <a:ea typeface="Roboto Slab"/>
                <a:cs typeface="Roboto Slab"/>
              </a:rPr>
              <a:t>www.successat.org.uk                                                                                </a:t>
            </a:r>
          </a:p>
        </p:txBody>
      </p:sp>
      <p:sp>
        <p:nvSpPr>
          <p:cNvPr id="6" name="TextBox 5">
            <a:extLst>
              <a:ext uri="{FF2B5EF4-FFF2-40B4-BE49-F238E27FC236}">
                <a16:creationId xmlns:a16="http://schemas.microsoft.com/office/drawing/2014/main" id="{781A65E5-F831-4E70-BB9B-08C69E425C33}"/>
              </a:ext>
            </a:extLst>
          </p:cNvPr>
          <p:cNvSpPr txBox="1"/>
          <p:nvPr/>
        </p:nvSpPr>
        <p:spPr>
          <a:xfrm>
            <a:off x="502413" y="4457362"/>
            <a:ext cx="5597513" cy="1446550"/>
          </a:xfrm>
          <a:prstGeom prst="rect">
            <a:avLst/>
          </a:prstGeom>
          <a:noFill/>
        </p:spPr>
        <p:txBody>
          <a:bodyPr wrap="square" lIns="91440" tIns="45720" rIns="91440" bIns="45720" rtlCol="0" anchor="t">
            <a:spAutoFit/>
          </a:bodyPr>
          <a:lstStyle/>
          <a:p>
            <a:pPr algn="ctr"/>
            <a:r>
              <a:rPr lang="en-GB" sz="4400" b="1" dirty="0">
                <a:solidFill>
                  <a:schemeClr val="bg1">
                    <a:lumMod val="50000"/>
                  </a:schemeClr>
                </a:solidFill>
                <a:latin typeface="Roboto Slab"/>
                <a:ea typeface="Roboto Slab"/>
                <a:cs typeface="Roboto Slab"/>
              </a:rPr>
              <a:t>Success Academy Trust</a:t>
            </a:r>
            <a:endParaRPr lang="en-GB" sz="4400" b="1" dirty="0">
              <a:solidFill>
                <a:schemeClr val="bg1">
                  <a:lumMod val="50000"/>
                </a:schemeClr>
              </a:solidFill>
              <a:latin typeface="Roboto Slab" panose="020B0604020202020204" charset="0"/>
              <a:ea typeface="Roboto Slab" panose="020B0604020202020204" charset="0"/>
            </a:endParaRPr>
          </a:p>
        </p:txBody>
      </p:sp>
      <p:sp>
        <p:nvSpPr>
          <p:cNvPr id="8" name="TextBox 7">
            <a:extLst>
              <a:ext uri="{FF2B5EF4-FFF2-40B4-BE49-F238E27FC236}">
                <a16:creationId xmlns:a16="http://schemas.microsoft.com/office/drawing/2014/main" id="{C925C1A0-0456-435B-AACF-D8FEBECA7034}"/>
              </a:ext>
            </a:extLst>
          </p:cNvPr>
          <p:cNvSpPr txBox="1"/>
          <p:nvPr/>
        </p:nvSpPr>
        <p:spPr>
          <a:xfrm>
            <a:off x="544264" y="2553740"/>
            <a:ext cx="5597597" cy="1446550"/>
          </a:xfrm>
          <a:prstGeom prst="rect">
            <a:avLst/>
          </a:prstGeom>
          <a:noFill/>
        </p:spPr>
        <p:txBody>
          <a:bodyPr wrap="square" lIns="91440" tIns="45720" rIns="91440" bIns="45720" rtlCol="0" anchor="t">
            <a:spAutoFit/>
          </a:bodyPr>
          <a:lstStyle/>
          <a:p>
            <a:pPr algn="ctr"/>
            <a:r>
              <a:rPr lang="en-GB" sz="4400" dirty="0">
                <a:solidFill>
                  <a:schemeClr val="bg1"/>
                </a:solidFill>
                <a:latin typeface="Candara"/>
                <a:ea typeface="Roboto Slab"/>
                <a:cs typeface="Roboto Slab"/>
              </a:rPr>
              <a:t>JOB APPLICATION PACK</a:t>
            </a:r>
            <a:endParaRPr lang="en-GB" sz="4400" dirty="0">
              <a:solidFill>
                <a:schemeClr val="bg1"/>
              </a:solidFill>
              <a:latin typeface="Candara"/>
              <a:ea typeface="Roboto Slab" panose="020B0604020202020204" charset="0"/>
              <a:cs typeface="Roboto Slab"/>
            </a:endParaRPr>
          </a:p>
        </p:txBody>
      </p:sp>
      <p:pic>
        <p:nvPicPr>
          <p:cNvPr id="9" name="Picture 9" descr="Logo&#10;&#10;Description automatically generated">
            <a:extLst>
              <a:ext uri="{FF2B5EF4-FFF2-40B4-BE49-F238E27FC236}">
                <a16:creationId xmlns:a16="http://schemas.microsoft.com/office/drawing/2014/main" id="{611C0485-E24E-6F16-3C84-B93297990195}"/>
              </a:ext>
            </a:extLst>
          </p:cNvPr>
          <p:cNvPicPr>
            <a:picLocks noChangeAspect="1"/>
          </p:cNvPicPr>
          <p:nvPr/>
        </p:nvPicPr>
        <p:blipFill>
          <a:blip r:embed="rId2" cstate="print"/>
          <a:stretch>
            <a:fillRect/>
          </a:stretch>
        </p:blipFill>
        <p:spPr>
          <a:xfrm>
            <a:off x="2667369" y="6441148"/>
            <a:ext cx="1536913" cy="1833577"/>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5" name="Slide Number Placeholder 4">
            <a:extLst>
              <a:ext uri="{FF2B5EF4-FFF2-40B4-BE49-F238E27FC236}">
                <a16:creationId xmlns:a16="http://schemas.microsoft.com/office/drawing/2014/main" id="{5AE8B233-47DB-1B54-84D0-104BC9A8A40E}"/>
              </a:ext>
            </a:extLst>
          </p:cNvPr>
          <p:cNvSpPr>
            <a:spLocks noGrp="1"/>
          </p:cNvSpPr>
          <p:nvPr>
            <p:ph type="sldNum" sz="quarter" idx="12"/>
          </p:nvPr>
        </p:nvSpPr>
        <p:spPr>
          <a:xfrm>
            <a:off x="5189097" y="9446134"/>
            <a:ext cx="1543050" cy="527403"/>
          </a:xfrm>
        </p:spPr>
        <p:txBody>
          <a:bodyPr/>
          <a:lstStyle/>
          <a:p>
            <a:r>
              <a:rPr lang="en-GB"/>
              <a:t>Page </a:t>
            </a:r>
            <a:fld id="{5699F653-A948-4BD1-BBB3-6CD4FE48AB5E}" type="slidenum">
              <a:rPr lang="en-GB" smtClean="0"/>
              <a:pPr/>
              <a:t>1</a:t>
            </a:fld>
            <a:endParaRPr lang="en-US"/>
          </a:p>
        </p:txBody>
      </p:sp>
      <p:pic>
        <p:nvPicPr>
          <p:cNvPr id="2" name="Picture 1" descr="A blue and white cover with text&#10;&#10;Description automatically generated">
            <a:extLst>
              <a:ext uri="{FF2B5EF4-FFF2-40B4-BE49-F238E27FC236}">
                <a16:creationId xmlns:a16="http://schemas.microsoft.com/office/drawing/2014/main" id="{E4E53650-688F-DE7B-4C90-51D3056BF3AF}"/>
              </a:ext>
            </a:extLst>
          </p:cNvPr>
          <p:cNvPicPr>
            <a:picLocks noChangeAspect="1"/>
          </p:cNvPicPr>
          <p:nvPr/>
        </p:nvPicPr>
        <p:blipFill>
          <a:blip r:embed="rId3"/>
          <a:stretch>
            <a:fillRect/>
          </a:stretch>
        </p:blipFill>
        <p:spPr>
          <a:xfrm>
            <a:off x="-4939" y="-190"/>
            <a:ext cx="6912334" cy="9906380"/>
          </a:xfrm>
          <a:prstGeom prst="rect">
            <a:avLst/>
          </a:prstGeom>
        </p:spPr>
      </p:pic>
    </p:spTree>
    <p:extLst>
      <p:ext uri="{BB962C8B-B14F-4D97-AF65-F5344CB8AC3E}">
        <p14:creationId xmlns:p14="http://schemas.microsoft.com/office/powerpoint/2010/main" val="19266589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13DD40A7-D0FB-4B96-BF43-647BFA8F6C60}"/>
              </a:ext>
            </a:extLst>
          </p:cNvPr>
          <p:cNvSpPr>
            <a:spLocks noGrp="1"/>
          </p:cNvSpPr>
          <p:nvPr>
            <p:ph type="ftr" sz="quarter" idx="11"/>
          </p:nvPr>
        </p:nvSpPr>
        <p:spPr>
          <a:xfrm>
            <a:off x="0" y="9653808"/>
            <a:ext cx="1955832" cy="527403"/>
          </a:xfrm>
        </p:spPr>
        <p:txBody>
          <a:bodyPr/>
          <a:lstStyle/>
          <a:p>
            <a:r>
              <a:rPr lang="en-GB"/>
              <a:t>www.successat.org.uk                                                                                </a:t>
            </a:r>
          </a:p>
        </p:txBody>
      </p:sp>
      <p:sp>
        <p:nvSpPr>
          <p:cNvPr id="4" name="Text Placeholder 3">
            <a:extLst>
              <a:ext uri="{FF2B5EF4-FFF2-40B4-BE49-F238E27FC236}">
                <a16:creationId xmlns:a16="http://schemas.microsoft.com/office/drawing/2014/main" id="{E1F7BCFA-4DD3-4BB1-B7FC-77038A93BC7D}"/>
              </a:ext>
            </a:extLst>
          </p:cNvPr>
          <p:cNvSpPr>
            <a:spLocks noGrp="1"/>
          </p:cNvSpPr>
          <p:nvPr>
            <p:ph type="body" sz="quarter" idx="13"/>
          </p:nvPr>
        </p:nvSpPr>
        <p:spPr>
          <a:xfrm>
            <a:off x="239094" y="2474079"/>
            <a:ext cx="6379812" cy="6251214"/>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ln w="28575">
            <a:solidFill>
              <a:srgbClr val="0070C0"/>
            </a:solidFill>
          </a:ln>
        </p:spPr>
        <p:txBody>
          <a:bodyPr vert="horz" lIns="91440" tIns="45720" rIns="91440" bIns="45720" rtlCol="0" anchor="t">
            <a:normAutofit/>
          </a:bodyPr>
          <a:lstStyle/>
          <a:p>
            <a:pPr algn="ctr"/>
            <a:endParaRPr lang="en-GB" b="1" u="sng" dirty="0">
              <a:solidFill>
                <a:schemeClr val="accent1">
                  <a:lumMod val="75000"/>
                </a:schemeClr>
              </a:solidFill>
              <a:latin typeface="Candara"/>
              <a:ea typeface="Roboto Slab"/>
            </a:endParaRPr>
          </a:p>
          <a:p>
            <a:pPr algn="ctr"/>
            <a:r>
              <a:rPr lang="en-GB" b="1" u="sng" dirty="0">
                <a:solidFill>
                  <a:schemeClr val="accent1">
                    <a:lumMod val="75000"/>
                  </a:schemeClr>
                </a:solidFill>
                <a:latin typeface="Candara"/>
                <a:ea typeface="Roboto Slab"/>
              </a:rPr>
              <a:t>Community of Courage &amp; Commitment to Success</a:t>
            </a:r>
            <a:endParaRPr lang="en-GB" dirty="0">
              <a:solidFill>
                <a:schemeClr val="accent1">
                  <a:lumMod val="75000"/>
                </a:schemeClr>
              </a:solidFill>
            </a:endParaRPr>
          </a:p>
          <a:p>
            <a:endParaRPr lang="en-GB">
              <a:latin typeface="Candara" pitchFamily="34" charset="0"/>
            </a:endParaRPr>
          </a:p>
          <a:p>
            <a:pPr algn="ctr"/>
            <a:r>
              <a:rPr lang="en-GB" b="1" dirty="0">
                <a:solidFill>
                  <a:schemeClr val="accent1">
                    <a:lumMod val="75000"/>
                  </a:schemeClr>
                </a:solidFill>
                <a:latin typeface="Candara"/>
                <a:ea typeface="Roboto Slab"/>
              </a:rPr>
              <a:t>Aiming to </a:t>
            </a:r>
            <a:r>
              <a:rPr lang="en-GB" dirty="0">
                <a:latin typeface="Candara"/>
                <a:ea typeface="Roboto Slab"/>
              </a:rPr>
              <a:t>achieve our best.</a:t>
            </a:r>
          </a:p>
          <a:p>
            <a:pPr algn="ctr"/>
            <a:r>
              <a:rPr lang="en-GB" dirty="0">
                <a:latin typeface="Candara"/>
                <a:ea typeface="Roboto Slab"/>
              </a:rPr>
              <a:t>Taking full advantage of every </a:t>
            </a:r>
            <a:r>
              <a:rPr lang="en-GB" b="1" dirty="0">
                <a:solidFill>
                  <a:schemeClr val="accent1">
                    <a:lumMod val="75000"/>
                  </a:schemeClr>
                </a:solidFill>
                <a:latin typeface="Candara"/>
                <a:ea typeface="Roboto Slab"/>
              </a:rPr>
              <a:t>learning opportunity</a:t>
            </a:r>
            <a:r>
              <a:rPr lang="en-GB" dirty="0">
                <a:latin typeface="Candara"/>
                <a:ea typeface="Roboto Slab"/>
              </a:rPr>
              <a:t>.</a:t>
            </a:r>
          </a:p>
          <a:p>
            <a:pPr algn="ctr"/>
            <a:r>
              <a:rPr lang="en-GB" dirty="0">
                <a:latin typeface="Candara"/>
                <a:ea typeface="Roboto Slab"/>
              </a:rPr>
              <a:t>Showing </a:t>
            </a:r>
            <a:r>
              <a:rPr lang="en-GB" b="1" dirty="0">
                <a:solidFill>
                  <a:schemeClr val="accent1">
                    <a:lumMod val="75000"/>
                  </a:schemeClr>
                </a:solidFill>
                <a:latin typeface="Candara"/>
                <a:ea typeface="Roboto Slab"/>
              </a:rPr>
              <a:t>resilience</a:t>
            </a:r>
            <a:r>
              <a:rPr lang="en-GB" dirty="0">
                <a:latin typeface="Candara"/>
                <a:ea typeface="Roboto Slab"/>
              </a:rPr>
              <a:t> through our experiences and challenges.</a:t>
            </a:r>
          </a:p>
          <a:p>
            <a:pPr algn="ctr"/>
            <a:r>
              <a:rPr lang="en-GB" dirty="0">
                <a:latin typeface="Candara"/>
                <a:ea typeface="Roboto Slab"/>
              </a:rPr>
              <a:t>Seeking out our</a:t>
            </a:r>
            <a:r>
              <a:rPr lang="en-GB" b="1" dirty="0">
                <a:solidFill>
                  <a:schemeClr val="accent1">
                    <a:lumMod val="75000"/>
                  </a:schemeClr>
                </a:solidFill>
                <a:latin typeface="Candara"/>
                <a:ea typeface="Roboto Slab"/>
              </a:rPr>
              <a:t> talents </a:t>
            </a:r>
            <a:r>
              <a:rPr lang="en-GB" dirty="0">
                <a:latin typeface="Candara"/>
                <a:ea typeface="Roboto Slab"/>
              </a:rPr>
              <a:t>and following our dreams.</a:t>
            </a:r>
          </a:p>
          <a:p>
            <a:pPr algn="ctr"/>
            <a:r>
              <a:rPr lang="en-GB" dirty="0">
                <a:latin typeface="Candara"/>
                <a:ea typeface="Roboto Slab"/>
              </a:rPr>
              <a:t>Reaching out for opportunities to </a:t>
            </a:r>
            <a:r>
              <a:rPr lang="en-GB" b="1" dirty="0">
                <a:solidFill>
                  <a:schemeClr val="accent1">
                    <a:lumMod val="75000"/>
                  </a:schemeClr>
                </a:solidFill>
                <a:latin typeface="Candara"/>
                <a:ea typeface="Roboto Slab"/>
              </a:rPr>
              <a:t> lead and encourage others.</a:t>
            </a:r>
          </a:p>
          <a:p>
            <a:pPr algn="ctr"/>
            <a:r>
              <a:rPr lang="en-GB" dirty="0">
                <a:latin typeface="Candara"/>
                <a:ea typeface="Roboto Slab"/>
              </a:rPr>
              <a:t>Making </a:t>
            </a:r>
            <a:r>
              <a:rPr lang="en-GB" b="1" dirty="0">
                <a:solidFill>
                  <a:schemeClr val="accent1">
                    <a:lumMod val="75000"/>
                  </a:schemeClr>
                </a:solidFill>
                <a:latin typeface="Candara"/>
                <a:ea typeface="Roboto Slab"/>
              </a:rPr>
              <a:t>a positive difference </a:t>
            </a:r>
            <a:r>
              <a:rPr lang="en-GB" dirty="0">
                <a:latin typeface="Candara"/>
                <a:ea typeface="Roboto Slab"/>
              </a:rPr>
              <a:t>and celebrating success.</a:t>
            </a:r>
          </a:p>
          <a:p>
            <a:pPr algn="ctr"/>
            <a:r>
              <a:rPr lang="en-GB" dirty="0">
                <a:latin typeface="Candara"/>
                <a:ea typeface="Roboto Slab"/>
              </a:rPr>
              <a:t>Including the </a:t>
            </a:r>
            <a:r>
              <a:rPr lang="en-GB" b="1" dirty="0">
                <a:solidFill>
                  <a:schemeClr val="accent1">
                    <a:lumMod val="75000"/>
                  </a:schemeClr>
                </a:solidFill>
                <a:latin typeface="Candara"/>
                <a:ea typeface="Roboto Slab"/>
              </a:rPr>
              <a:t>whole community</a:t>
            </a:r>
            <a:r>
              <a:rPr lang="en-GB" dirty="0">
                <a:latin typeface="Candara"/>
                <a:ea typeface="Roboto Slab"/>
              </a:rPr>
              <a:t>, sharing, caring and giving time as needed.</a:t>
            </a:r>
          </a:p>
          <a:p>
            <a:pPr algn="ctr"/>
            <a:r>
              <a:rPr lang="en-GB" dirty="0">
                <a:latin typeface="Candara"/>
                <a:ea typeface="Roboto Slab"/>
              </a:rPr>
              <a:t>Treating each other with </a:t>
            </a:r>
            <a:r>
              <a:rPr lang="en-GB" b="1" dirty="0">
                <a:solidFill>
                  <a:schemeClr val="accent1">
                    <a:lumMod val="75000"/>
                  </a:schemeClr>
                </a:solidFill>
                <a:latin typeface="Candara"/>
                <a:ea typeface="Roboto Slab"/>
              </a:rPr>
              <a:t>kindness, fairness and respect.</a:t>
            </a:r>
          </a:p>
          <a:p>
            <a:pPr algn="ctr"/>
            <a:r>
              <a:rPr lang="en-GB" dirty="0">
                <a:latin typeface="Candara"/>
                <a:ea typeface="Roboto Slab"/>
              </a:rPr>
              <a:t>Finding space in our lives for </a:t>
            </a:r>
            <a:r>
              <a:rPr lang="en-GB" b="1" dirty="0">
                <a:solidFill>
                  <a:schemeClr val="accent1">
                    <a:lumMod val="75000"/>
                  </a:schemeClr>
                </a:solidFill>
                <a:latin typeface="Candara"/>
                <a:ea typeface="Roboto Slab"/>
              </a:rPr>
              <a:t>fun, joy, praise and laughter.</a:t>
            </a:r>
          </a:p>
        </p:txBody>
      </p:sp>
      <p:sp>
        <p:nvSpPr>
          <p:cNvPr id="3" name="Slide Number Placeholder 2">
            <a:extLst>
              <a:ext uri="{FF2B5EF4-FFF2-40B4-BE49-F238E27FC236}">
                <a16:creationId xmlns:a16="http://schemas.microsoft.com/office/drawing/2014/main" id="{ECA4FE2C-A6F4-7CF4-C3E8-0A0C9555D71B}"/>
              </a:ext>
            </a:extLst>
          </p:cNvPr>
          <p:cNvSpPr>
            <a:spLocks noGrp="1"/>
          </p:cNvSpPr>
          <p:nvPr>
            <p:ph type="sldNum" sz="quarter" idx="12"/>
          </p:nvPr>
        </p:nvSpPr>
        <p:spPr>
          <a:xfrm>
            <a:off x="5189097" y="9529204"/>
            <a:ext cx="1543050" cy="527403"/>
          </a:xfrm>
        </p:spPr>
        <p:txBody>
          <a:bodyPr/>
          <a:lstStyle/>
          <a:p>
            <a:r>
              <a:rPr lang="en-GB"/>
              <a:t>Page </a:t>
            </a:r>
            <a:fld id="{5699F653-A948-4BD1-BBB3-6CD4FE48AB5E}" type="slidenum">
              <a:rPr lang="en-GB" smtClean="0"/>
              <a:pPr/>
              <a:t>2</a:t>
            </a:fld>
            <a:endParaRPr lang="en-US"/>
          </a:p>
        </p:txBody>
      </p:sp>
      <p:pic>
        <p:nvPicPr>
          <p:cNvPr id="5" name="Picture 4" descr="A blue and white circle with text&#10;&#10;Description automatically generated">
            <a:extLst>
              <a:ext uri="{FF2B5EF4-FFF2-40B4-BE49-F238E27FC236}">
                <a16:creationId xmlns:a16="http://schemas.microsoft.com/office/drawing/2014/main" id="{916A8346-50E0-795B-0763-BCF85DB73DE4}"/>
              </a:ext>
            </a:extLst>
          </p:cNvPr>
          <p:cNvPicPr>
            <a:picLocks noChangeAspect="1"/>
          </p:cNvPicPr>
          <p:nvPr/>
        </p:nvPicPr>
        <p:blipFill>
          <a:blip r:embed="rId2"/>
          <a:stretch>
            <a:fillRect/>
          </a:stretch>
        </p:blipFill>
        <p:spPr>
          <a:xfrm>
            <a:off x="2431617" y="243915"/>
            <a:ext cx="1987852" cy="195017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2242036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13DD40A7-D0FB-4B96-BF43-647BFA8F6C60}"/>
              </a:ext>
            </a:extLst>
          </p:cNvPr>
          <p:cNvSpPr>
            <a:spLocks noGrp="1"/>
          </p:cNvSpPr>
          <p:nvPr>
            <p:ph type="ftr" sz="quarter" idx="11"/>
          </p:nvPr>
        </p:nvSpPr>
        <p:spPr>
          <a:xfrm>
            <a:off x="0" y="9653807"/>
            <a:ext cx="1942990" cy="527403"/>
          </a:xfrm>
        </p:spPr>
        <p:txBody>
          <a:bodyPr/>
          <a:lstStyle/>
          <a:p>
            <a:r>
              <a:rPr lang="en-GB"/>
              <a:t>www.successat.org.uk                                                                                </a:t>
            </a:r>
          </a:p>
        </p:txBody>
      </p:sp>
      <p:sp>
        <p:nvSpPr>
          <p:cNvPr id="3" name="Slide Number Placeholder 2">
            <a:extLst>
              <a:ext uri="{FF2B5EF4-FFF2-40B4-BE49-F238E27FC236}">
                <a16:creationId xmlns:a16="http://schemas.microsoft.com/office/drawing/2014/main" id="{ECA4FE2C-A6F4-7CF4-C3E8-0A0C9555D71B}"/>
              </a:ext>
            </a:extLst>
          </p:cNvPr>
          <p:cNvSpPr>
            <a:spLocks noGrp="1"/>
          </p:cNvSpPr>
          <p:nvPr>
            <p:ph type="sldNum" sz="quarter" idx="12"/>
          </p:nvPr>
        </p:nvSpPr>
        <p:spPr>
          <a:xfrm>
            <a:off x="5147533" y="9529204"/>
            <a:ext cx="1543050" cy="527403"/>
          </a:xfrm>
        </p:spPr>
        <p:txBody>
          <a:bodyPr/>
          <a:lstStyle/>
          <a:p>
            <a:r>
              <a:rPr lang="en-GB"/>
              <a:t>Page </a:t>
            </a:r>
            <a:fld id="{5699F653-A948-4BD1-BBB3-6CD4FE48AB5E}" type="slidenum">
              <a:rPr lang="en-GB" smtClean="0"/>
              <a:pPr/>
              <a:t>3</a:t>
            </a:fld>
            <a:endParaRPr lang="en-US"/>
          </a:p>
        </p:txBody>
      </p:sp>
      <p:pic>
        <p:nvPicPr>
          <p:cNvPr id="8" name="Picture 7" descr="Success AT tree.png"/>
          <p:cNvPicPr>
            <a:picLocks noChangeAspect="1"/>
          </p:cNvPicPr>
          <p:nvPr/>
        </p:nvPicPr>
        <p:blipFill>
          <a:blip r:embed="rId2" cstate="print"/>
          <a:stretch>
            <a:fillRect/>
          </a:stretch>
        </p:blipFill>
        <p:spPr>
          <a:xfrm>
            <a:off x="367100" y="2524148"/>
            <a:ext cx="530443" cy="629443"/>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0" name="Picture 9" descr="Success AT tree.png"/>
          <p:cNvPicPr>
            <a:picLocks noChangeAspect="1"/>
          </p:cNvPicPr>
          <p:nvPr/>
        </p:nvPicPr>
        <p:blipFill>
          <a:blip r:embed="rId2" cstate="print"/>
          <a:stretch>
            <a:fillRect/>
          </a:stretch>
        </p:blipFill>
        <p:spPr>
          <a:xfrm>
            <a:off x="367101" y="4335689"/>
            <a:ext cx="530443" cy="629443"/>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1" name="Picture 10" descr="Success AT tree.png"/>
          <p:cNvPicPr>
            <a:picLocks noChangeAspect="1"/>
          </p:cNvPicPr>
          <p:nvPr/>
        </p:nvPicPr>
        <p:blipFill>
          <a:blip r:embed="rId2" cstate="print"/>
          <a:stretch>
            <a:fillRect/>
          </a:stretch>
        </p:blipFill>
        <p:spPr>
          <a:xfrm>
            <a:off x="374519" y="5913436"/>
            <a:ext cx="530443" cy="629443"/>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5" name="TextBox 4">
            <a:extLst>
              <a:ext uri="{FF2B5EF4-FFF2-40B4-BE49-F238E27FC236}">
                <a16:creationId xmlns:a16="http://schemas.microsoft.com/office/drawing/2014/main" id="{D12391EF-C2E4-454E-AC3E-8F7074DFB60F}"/>
              </a:ext>
            </a:extLst>
          </p:cNvPr>
          <p:cNvSpPr txBox="1"/>
          <p:nvPr/>
        </p:nvSpPr>
        <p:spPr>
          <a:xfrm>
            <a:off x="471315" y="9199325"/>
            <a:ext cx="5915370" cy="369332"/>
          </a:xfrm>
          <a:prstGeom prst="rect">
            <a:avLst/>
          </a:prstGeom>
          <a:solidFill>
            <a:schemeClr val="bg1">
              <a:lumMod val="85000"/>
            </a:schemeClr>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dirty="0">
                <a:cs typeface="Calibri"/>
              </a:rPr>
              <a:t>Please visit </a:t>
            </a:r>
            <a:r>
              <a:rPr lang="en-US" dirty="0">
                <a:cs typeface="Calibri"/>
                <a:hlinkClick r:id="rId3"/>
              </a:rPr>
              <a:t>Success Academy Trust</a:t>
            </a:r>
            <a:r>
              <a:rPr lang="en-US" dirty="0">
                <a:cs typeface="Calibri"/>
              </a:rPr>
              <a:t> to view 'Who we are'</a:t>
            </a:r>
          </a:p>
        </p:txBody>
      </p:sp>
      <p:sp>
        <p:nvSpPr>
          <p:cNvPr id="7" name="Text Placeholder 6">
            <a:extLst>
              <a:ext uri="{FF2B5EF4-FFF2-40B4-BE49-F238E27FC236}">
                <a16:creationId xmlns:a16="http://schemas.microsoft.com/office/drawing/2014/main" id="{9B2CAB30-28D4-461C-B234-4D9D08F3775A}"/>
              </a:ext>
            </a:extLst>
          </p:cNvPr>
          <p:cNvSpPr>
            <a:spLocks noGrp="1"/>
          </p:cNvSpPr>
          <p:nvPr>
            <p:ph type="body" sz="quarter" idx="13"/>
          </p:nvPr>
        </p:nvSpPr>
        <p:spPr/>
        <p:txBody>
          <a:bodyPr/>
          <a:lstStyle/>
          <a:p>
            <a:endParaRPr lang="en-GB"/>
          </a:p>
        </p:txBody>
      </p:sp>
      <p:sp>
        <p:nvSpPr>
          <p:cNvPr id="13" name="Text Placeholder 3">
            <a:extLst>
              <a:ext uri="{FF2B5EF4-FFF2-40B4-BE49-F238E27FC236}">
                <a16:creationId xmlns:a16="http://schemas.microsoft.com/office/drawing/2014/main" id="{A76AC193-7123-4183-9EB6-4FDDFDFADB7E}"/>
              </a:ext>
            </a:extLst>
          </p:cNvPr>
          <p:cNvSpPr txBox="1">
            <a:spLocks/>
          </p:cNvSpPr>
          <p:nvPr/>
        </p:nvSpPr>
        <p:spPr>
          <a:xfrm>
            <a:off x="203254" y="681150"/>
            <a:ext cx="6487329" cy="8406620"/>
          </a:xfrm>
          <a:prstGeom prst="rect">
            <a:avLst/>
          </a:prstGeom>
          <a:gradFill flip="none" rotWithShape="1">
            <a:gsLst>
              <a:gs pos="0">
                <a:schemeClr val="bg1">
                  <a:lumMod val="75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ln w="28575">
            <a:solidFill>
              <a:schemeClr val="accent1">
                <a:lumMod val="75000"/>
              </a:schemeClr>
            </a:solidFill>
          </a:ln>
        </p:spPr>
        <p:txBody>
          <a:bodyPr vert="horz" lIns="91440" tIns="45720" rIns="91440" bIns="45720" rtlCol="0" anchor="t">
            <a:normAutofit fontScale="85000" lnSpcReduction="20000"/>
          </a:bodyPr>
          <a:lstStyle>
            <a:lvl1pPr marL="0" indent="0" algn="l" defTabSz="685800" rtl="0" eaLnBrk="1" latinLnBrk="0" hangingPunct="1">
              <a:lnSpc>
                <a:spcPct val="90000"/>
              </a:lnSpc>
              <a:spcBef>
                <a:spcPts val="750"/>
              </a:spcBef>
              <a:buFont typeface="Arial" panose="020B0604020202020204" pitchFamily="34" charset="0"/>
              <a:buNone/>
              <a:defRPr sz="2100" kern="1200">
                <a:solidFill>
                  <a:schemeClr val="tx1"/>
                </a:solidFill>
                <a:latin typeface="Roboto Slab" panose="020B0604020202020204" charset="0"/>
                <a:ea typeface="Roboto Slab" panose="020B0604020202020204" charset="0"/>
                <a:cs typeface="+mn-cs"/>
              </a:defRPr>
            </a:lvl1pPr>
            <a:lvl2pPr marL="342900" indent="0" algn="l" defTabSz="685800" rtl="0" eaLnBrk="1" latinLnBrk="0" hangingPunct="1">
              <a:lnSpc>
                <a:spcPct val="90000"/>
              </a:lnSpc>
              <a:spcBef>
                <a:spcPts val="375"/>
              </a:spcBef>
              <a:buFont typeface="Arial" panose="020B0604020202020204" pitchFamily="34" charset="0"/>
              <a:buNone/>
              <a:defRPr sz="1800" kern="1200">
                <a:solidFill>
                  <a:schemeClr val="tx1"/>
                </a:solidFill>
                <a:latin typeface="Roboto Slab" panose="020B0604020202020204" charset="0"/>
                <a:ea typeface="Roboto Slab" panose="020B0604020202020204" charset="0"/>
                <a:cs typeface="+mn-cs"/>
              </a:defRPr>
            </a:lvl2pPr>
            <a:lvl3pPr marL="685800" indent="0" algn="l" defTabSz="685800" rtl="0" eaLnBrk="1" latinLnBrk="0" hangingPunct="1">
              <a:lnSpc>
                <a:spcPct val="90000"/>
              </a:lnSpc>
              <a:spcBef>
                <a:spcPts val="375"/>
              </a:spcBef>
              <a:buFont typeface="Arial" panose="020B0604020202020204" pitchFamily="34" charset="0"/>
              <a:buNone/>
              <a:defRPr sz="1500" kern="1200">
                <a:solidFill>
                  <a:schemeClr val="tx1"/>
                </a:solidFill>
                <a:latin typeface="Roboto Slab" panose="020B0604020202020204" charset="0"/>
                <a:ea typeface="Roboto Slab" panose="020B0604020202020204" charset="0"/>
                <a:cs typeface="+mn-cs"/>
              </a:defRPr>
            </a:lvl3pPr>
            <a:lvl4pPr marL="1028700" indent="0" algn="l" defTabSz="685800" rtl="0" eaLnBrk="1" latinLnBrk="0" hangingPunct="1">
              <a:lnSpc>
                <a:spcPct val="90000"/>
              </a:lnSpc>
              <a:spcBef>
                <a:spcPts val="375"/>
              </a:spcBef>
              <a:buFont typeface="Arial" panose="020B0604020202020204" pitchFamily="34" charset="0"/>
              <a:buNone/>
              <a:defRPr sz="1350" kern="1200">
                <a:solidFill>
                  <a:schemeClr val="tx1"/>
                </a:solidFill>
                <a:latin typeface="Roboto Slab" panose="020B0604020202020204" charset="0"/>
                <a:ea typeface="Roboto Slab" panose="020B0604020202020204" charset="0"/>
                <a:cs typeface="+mn-cs"/>
              </a:defRPr>
            </a:lvl4pPr>
            <a:lvl5pPr marL="1371600" indent="0" algn="l" defTabSz="685800" rtl="0" eaLnBrk="1" latinLnBrk="0" hangingPunct="1">
              <a:lnSpc>
                <a:spcPct val="90000"/>
              </a:lnSpc>
              <a:spcBef>
                <a:spcPts val="375"/>
              </a:spcBef>
              <a:buFont typeface="Arial" panose="020B0604020202020204" pitchFamily="34" charset="0"/>
              <a:buNone/>
              <a:defRPr sz="1350" kern="1200">
                <a:solidFill>
                  <a:schemeClr val="tx1"/>
                </a:solidFill>
                <a:latin typeface="Roboto Slab" panose="020B0604020202020204" charset="0"/>
                <a:ea typeface="Roboto Slab" panose="020B0604020202020204" charset="0"/>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gn="ctr"/>
            <a:r>
              <a:rPr lang="en-GB" sz="3000" b="1">
                <a:solidFill>
                  <a:schemeClr val="accent1">
                    <a:lumMod val="75000"/>
                  </a:schemeClr>
                </a:solidFill>
                <a:latin typeface="Candara" panose="020E0502030303020204" pitchFamily="34" charset="0"/>
                <a:ea typeface="Cambria" panose="02040503050406030204" pitchFamily="18" charset="0"/>
              </a:rPr>
              <a:t>Additional entitlement for all our Success Academy Trust Staff</a:t>
            </a:r>
          </a:p>
          <a:p>
            <a:pPr algn="ctr"/>
            <a:endParaRPr lang="en-GB" sz="3000" b="1">
              <a:solidFill>
                <a:schemeClr val="accent1">
                  <a:lumMod val="75000"/>
                </a:schemeClr>
              </a:solidFill>
              <a:latin typeface="Candara" panose="020E0502030303020204" pitchFamily="34" charset="0"/>
              <a:ea typeface="Cambria" panose="02040503050406030204" pitchFamily="18" charset="0"/>
            </a:endParaRPr>
          </a:p>
          <a:p>
            <a:pPr algn="ctr"/>
            <a:r>
              <a:rPr lang="en-GB" sz="2000">
                <a:latin typeface="Candara" panose="020E0502030303020204" pitchFamily="34" charset="0"/>
                <a:ea typeface="Cambria" panose="02040503050406030204" pitchFamily="18" charset="0"/>
              </a:rPr>
              <a:t>Are you </a:t>
            </a:r>
            <a:r>
              <a:rPr lang="en-GB" sz="2000" b="1">
                <a:solidFill>
                  <a:schemeClr val="accent1">
                    <a:lumMod val="75000"/>
                  </a:schemeClr>
                </a:solidFill>
                <a:latin typeface="Candara" panose="020E0502030303020204" pitchFamily="34" charset="0"/>
                <a:ea typeface="Cambria" panose="02040503050406030204" pitchFamily="18" charset="0"/>
              </a:rPr>
              <a:t>innovative and forward thinking</a:t>
            </a:r>
            <a:r>
              <a:rPr lang="en-GB" sz="2000">
                <a:latin typeface="Candara" panose="020E0502030303020204" pitchFamily="34" charset="0"/>
                <a:ea typeface="Cambria" panose="02040503050406030204" pitchFamily="18" charset="0"/>
              </a:rPr>
              <a:t>?  Do you want to have a </a:t>
            </a:r>
            <a:r>
              <a:rPr lang="en-GB" sz="2000" b="1">
                <a:solidFill>
                  <a:schemeClr val="accent1">
                    <a:lumMod val="75000"/>
                  </a:schemeClr>
                </a:solidFill>
                <a:latin typeface="Candara" panose="020E0502030303020204" pitchFamily="34" charset="0"/>
                <a:ea typeface="Cambria" panose="02040503050406030204" pitchFamily="18" charset="0"/>
              </a:rPr>
              <a:t>positive impact</a:t>
            </a:r>
            <a:r>
              <a:rPr lang="en-GB" sz="2000">
                <a:solidFill>
                  <a:schemeClr val="accent1">
                    <a:lumMod val="75000"/>
                  </a:schemeClr>
                </a:solidFill>
                <a:latin typeface="Candara" panose="020E0502030303020204" pitchFamily="34" charset="0"/>
                <a:ea typeface="Cambria" panose="02040503050406030204" pitchFamily="18" charset="0"/>
              </a:rPr>
              <a:t> </a:t>
            </a:r>
            <a:r>
              <a:rPr lang="en-GB" sz="2000">
                <a:latin typeface="Candara" panose="020E0502030303020204" pitchFamily="34" charset="0"/>
                <a:ea typeface="Cambria" panose="02040503050406030204" pitchFamily="18" charset="0"/>
              </a:rPr>
              <a:t>on the young people you are working with? Do you share a </a:t>
            </a:r>
            <a:r>
              <a:rPr lang="en-GB" sz="2000" b="1">
                <a:solidFill>
                  <a:schemeClr val="accent1">
                    <a:lumMod val="75000"/>
                  </a:schemeClr>
                </a:solidFill>
                <a:latin typeface="Candara" panose="020E0502030303020204" pitchFamily="34" charset="0"/>
                <a:ea typeface="Cambria" panose="02040503050406030204" pitchFamily="18" charset="0"/>
              </a:rPr>
              <a:t>clear vision for improvement</a:t>
            </a:r>
            <a:r>
              <a:rPr lang="en-GB" sz="2000">
                <a:latin typeface="Candara" panose="020E0502030303020204" pitchFamily="34" charset="0"/>
                <a:ea typeface="Cambria" panose="02040503050406030204" pitchFamily="18" charset="0"/>
              </a:rPr>
              <a:t>? Do you want to be a driving force to </a:t>
            </a:r>
            <a:r>
              <a:rPr lang="en-GB" sz="2000" b="1">
                <a:solidFill>
                  <a:schemeClr val="accent1">
                    <a:lumMod val="75000"/>
                  </a:schemeClr>
                </a:solidFill>
                <a:latin typeface="Candara" panose="020E0502030303020204" pitchFamily="34" charset="0"/>
                <a:ea typeface="Cambria" panose="02040503050406030204" pitchFamily="18" charset="0"/>
              </a:rPr>
              <a:t>raise their aspiration and life chances</a:t>
            </a:r>
            <a:r>
              <a:rPr lang="en-GB" sz="2000">
                <a:latin typeface="Candara" panose="020E0502030303020204" pitchFamily="34" charset="0"/>
                <a:ea typeface="Cambria" panose="02040503050406030204" pitchFamily="18" charset="0"/>
              </a:rPr>
              <a:t>?  Do you work with</a:t>
            </a:r>
            <a:r>
              <a:rPr lang="en-GB" sz="2000">
                <a:solidFill>
                  <a:schemeClr val="accent1">
                    <a:lumMod val="75000"/>
                  </a:schemeClr>
                </a:solidFill>
                <a:latin typeface="Candara" panose="020E0502030303020204" pitchFamily="34" charset="0"/>
                <a:ea typeface="Cambria" panose="02040503050406030204" pitchFamily="18" charset="0"/>
              </a:rPr>
              <a:t> </a:t>
            </a:r>
            <a:r>
              <a:rPr lang="en-GB" sz="2000" b="1">
                <a:solidFill>
                  <a:schemeClr val="accent1">
                    <a:lumMod val="75000"/>
                  </a:schemeClr>
                </a:solidFill>
                <a:latin typeface="Candara" panose="020E0502030303020204" pitchFamily="34" charset="0"/>
                <a:ea typeface="Cambria" panose="02040503050406030204" pitchFamily="18" charset="0"/>
              </a:rPr>
              <a:t>passion and enthusiasm in collaboration with like-minded people?  </a:t>
            </a:r>
          </a:p>
          <a:p>
            <a:pPr algn="ctr"/>
            <a:r>
              <a:rPr lang="en-GB" sz="2000">
                <a:latin typeface="Candara" panose="020E0502030303020204" pitchFamily="34" charset="0"/>
                <a:ea typeface="Cambria" panose="02040503050406030204" pitchFamily="18" charset="0"/>
              </a:rPr>
              <a:t>If you would like to make a difference to young people, building their leadership and character, whilst growing your own leadership skills, we would love to meet you. </a:t>
            </a:r>
          </a:p>
          <a:p>
            <a:pPr algn="ctr"/>
            <a:r>
              <a:rPr lang="en-GB" sz="2000">
                <a:latin typeface="Candara" panose="020E0502030303020204" pitchFamily="34" charset="0"/>
                <a:ea typeface="Cambria" panose="02040503050406030204" pitchFamily="18" charset="0"/>
              </a:rPr>
              <a:t>In return we can offer </a:t>
            </a:r>
            <a:r>
              <a:rPr lang="en-GB" sz="2000" b="1">
                <a:solidFill>
                  <a:schemeClr val="accent1">
                    <a:lumMod val="75000"/>
                  </a:schemeClr>
                </a:solidFill>
                <a:latin typeface="Candara" panose="020E0502030303020204" pitchFamily="34" charset="0"/>
                <a:ea typeface="Cambria" panose="02040503050406030204" pitchFamily="18" charset="0"/>
              </a:rPr>
              <a:t>leadership opportunities </a:t>
            </a:r>
            <a:r>
              <a:rPr lang="en-GB" sz="2000">
                <a:latin typeface="Candara" panose="020E0502030303020204" pitchFamily="34" charset="0"/>
                <a:ea typeface="Cambria" panose="02040503050406030204" pitchFamily="18" charset="0"/>
              </a:rPr>
              <a:t>across our Success Academy Trust, supported by </a:t>
            </a:r>
            <a:r>
              <a:rPr lang="en-GB" sz="2000" b="1">
                <a:solidFill>
                  <a:schemeClr val="accent1">
                    <a:lumMod val="75000"/>
                  </a:schemeClr>
                </a:solidFill>
                <a:latin typeface="Candara" panose="020E0502030303020204" pitchFamily="34" charset="0"/>
                <a:ea typeface="Cambria" panose="02040503050406030204" pitchFamily="18" charset="0"/>
              </a:rPr>
              <a:t>career appropriate national SSAT programmes and inhouse leadership training and mentoring, for fast-track leadership development.  </a:t>
            </a:r>
          </a:p>
          <a:p>
            <a:pPr algn="ctr"/>
            <a:r>
              <a:rPr lang="en-GB" sz="2000">
                <a:latin typeface="Candara" panose="020E0502030303020204" pitchFamily="34" charset="0"/>
                <a:ea typeface="Cambria" panose="02040503050406030204" pitchFamily="18" charset="0"/>
              </a:rPr>
              <a:t>Staff also benefit from a </a:t>
            </a:r>
            <a:r>
              <a:rPr lang="en-GB" sz="2000" b="1">
                <a:solidFill>
                  <a:schemeClr val="accent1">
                    <a:lumMod val="75000"/>
                  </a:schemeClr>
                </a:solidFill>
                <a:latin typeface="Candara" panose="020E0502030303020204" pitchFamily="34" charset="0"/>
                <a:ea typeface="Cambria" panose="02040503050406030204" pitchFamily="18" charset="0"/>
              </a:rPr>
              <a:t>comprehensive staff wellbeing programme</a:t>
            </a:r>
            <a:r>
              <a:rPr lang="en-GB" sz="2000">
                <a:latin typeface="Candara" panose="020E0502030303020204" pitchFamily="34" charset="0"/>
                <a:ea typeface="Cambria" panose="02040503050406030204" pitchFamily="18" charset="0"/>
              </a:rPr>
              <a:t>, including </a:t>
            </a:r>
            <a:r>
              <a:rPr lang="en-GB" sz="2000" b="1">
                <a:solidFill>
                  <a:schemeClr val="accent1">
                    <a:lumMod val="75000"/>
                  </a:schemeClr>
                </a:solidFill>
                <a:latin typeface="Candara" panose="020E0502030303020204" pitchFamily="34" charset="0"/>
                <a:ea typeface="Cambria" panose="02040503050406030204" pitchFamily="18" charset="0"/>
              </a:rPr>
              <a:t>full Burgundy book pay and conditions</a:t>
            </a:r>
            <a:r>
              <a:rPr lang="en-GB" sz="2000">
                <a:latin typeface="Candara" panose="020E0502030303020204" pitchFamily="34" charset="0"/>
                <a:ea typeface="Cambria" panose="02040503050406030204" pitchFamily="18" charset="0"/>
              </a:rPr>
              <a:t>, access to </a:t>
            </a:r>
            <a:r>
              <a:rPr lang="en-GB" sz="2000" b="1">
                <a:solidFill>
                  <a:schemeClr val="accent1">
                    <a:lumMod val="75000"/>
                  </a:schemeClr>
                </a:solidFill>
                <a:latin typeface="Candara" panose="020E0502030303020204" pitchFamily="34" charset="0"/>
                <a:ea typeface="Cambria" panose="02040503050406030204" pitchFamily="18" charset="0"/>
              </a:rPr>
              <a:t>private medical and wellbeing support</a:t>
            </a:r>
            <a:r>
              <a:rPr lang="en-GB" sz="2000">
                <a:latin typeface="Candara" panose="020E0502030303020204" pitchFamily="34" charset="0"/>
                <a:ea typeface="Cambria" panose="02040503050406030204" pitchFamily="18" charset="0"/>
              </a:rPr>
              <a:t>, and </a:t>
            </a:r>
            <a:r>
              <a:rPr lang="en-GB" sz="2000" b="1">
                <a:solidFill>
                  <a:schemeClr val="accent1">
                    <a:lumMod val="75000"/>
                  </a:schemeClr>
                </a:solidFill>
                <a:latin typeface="Candara" panose="020E0502030303020204" pitchFamily="34" charset="0"/>
                <a:ea typeface="Cambria" panose="02040503050406030204" pitchFamily="18" charset="0"/>
              </a:rPr>
              <a:t>a designated off-site preparation period</a:t>
            </a:r>
            <a:r>
              <a:rPr lang="en-GB" sz="2000">
                <a:latin typeface="Candara" panose="020E0502030303020204" pitchFamily="34" charset="0"/>
                <a:ea typeface="Cambria" panose="02040503050406030204" pitchFamily="18" charset="0"/>
              </a:rPr>
              <a:t>, scheduled before or after school, supporting </a:t>
            </a:r>
            <a:r>
              <a:rPr lang="en-GB" sz="2000" b="1">
                <a:solidFill>
                  <a:schemeClr val="accent1">
                    <a:lumMod val="75000"/>
                  </a:schemeClr>
                </a:solidFill>
                <a:latin typeface="Candara" panose="020E0502030303020204" pitchFamily="34" charset="0"/>
                <a:ea typeface="Cambria" panose="02040503050406030204" pitchFamily="18" charset="0"/>
              </a:rPr>
              <a:t>flexible and focused planning time</a:t>
            </a:r>
          </a:p>
          <a:p>
            <a:pPr algn="ctr"/>
            <a:endParaRPr lang="en-GB" sz="2000" i="1">
              <a:latin typeface="Candara" panose="020E0502030303020204" pitchFamily="34" charset="0"/>
              <a:ea typeface="Cambria" panose="02040503050406030204" pitchFamily="18" charset="0"/>
            </a:endParaRPr>
          </a:p>
          <a:p>
            <a:pPr algn="ctr"/>
            <a:endParaRPr lang="en-GB" sz="1700" i="1">
              <a:latin typeface="Candara" panose="020E0502030303020204" pitchFamily="34" charset="0"/>
              <a:ea typeface="Cambria" panose="02040503050406030204" pitchFamily="18" charset="0"/>
            </a:endParaRPr>
          </a:p>
          <a:p>
            <a:r>
              <a:rPr lang="en-GB" sz="1800" b="1">
                <a:latin typeface="Candara"/>
                <a:ea typeface="Calibri"/>
                <a:cs typeface="Aptos Serif"/>
              </a:rPr>
              <a:t>We offer you:</a:t>
            </a:r>
            <a:endParaRPr lang="en-GB" sz="1800" b="1">
              <a:latin typeface="Candara"/>
            </a:endParaRPr>
          </a:p>
          <a:p>
            <a:r>
              <a:rPr lang="en-GB" sz="1800">
                <a:latin typeface="Candara"/>
                <a:ea typeface="Calibri"/>
                <a:cs typeface="Aptos Serif"/>
              </a:rPr>
              <a:t>· A fantastic team of staff to work with and be a part of – the ‘Thomas Estley family’</a:t>
            </a:r>
            <a:endParaRPr lang="en-GB" sz="1800">
              <a:latin typeface="Candara"/>
            </a:endParaRPr>
          </a:p>
          <a:p>
            <a:r>
              <a:rPr lang="en-GB" sz="1800">
                <a:latin typeface="Candara"/>
                <a:ea typeface="Calibri"/>
                <a:cs typeface="Aptos Serif"/>
              </a:rPr>
              <a:t>· An inclusive, diverse workplace where everyone can thrive.</a:t>
            </a:r>
            <a:endParaRPr lang="en-GB" sz="1800">
              <a:latin typeface="Candara"/>
            </a:endParaRPr>
          </a:p>
          <a:p>
            <a:r>
              <a:rPr lang="en-GB" sz="1800">
                <a:latin typeface="Candara"/>
                <a:ea typeface="Calibri"/>
                <a:cs typeface="Aptos Serif"/>
              </a:rPr>
              <a:t>· A popular school with a strong academic outcomes and a commitment to success</a:t>
            </a:r>
            <a:endParaRPr lang="en-GB" sz="1800">
              <a:latin typeface="Candara"/>
            </a:endParaRPr>
          </a:p>
          <a:p>
            <a:r>
              <a:rPr lang="en-GB" sz="1800">
                <a:latin typeface="Candara"/>
                <a:ea typeface="Calibri"/>
                <a:cs typeface="Aptos Serif"/>
              </a:rPr>
              <a:t>· Free membership of the SAS Wellbeing scheme (including 24 hours access to GP advice, physiotherapy, counselling and a wealth of other wellbeing services) and our inhouse staff wellbeing enhancement offer</a:t>
            </a:r>
            <a:endParaRPr lang="en-GB" sz="1800">
              <a:latin typeface="Candara"/>
            </a:endParaRPr>
          </a:p>
          <a:p>
            <a:r>
              <a:rPr lang="en-GB" sz="1800">
                <a:latin typeface="Candara"/>
                <a:ea typeface="Calibri"/>
                <a:cs typeface="Aptos Serif"/>
              </a:rPr>
              <a:t>· A personalised ‘Success AT Career plan’ with twice annual review to ensure the right blend of support and challenge</a:t>
            </a:r>
            <a:endParaRPr lang="en-GB" sz="1800">
              <a:latin typeface="Candara"/>
            </a:endParaRPr>
          </a:p>
          <a:p>
            <a:r>
              <a:rPr lang="en-GB" sz="1800">
                <a:latin typeface="Candara"/>
                <a:ea typeface="Calibri"/>
                <a:cs typeface="Aptos Serif"/>
              </a:rPr>
              <a:t>· Commitment to continuing professional development and leadership development</a:t>
            </a:r>
            <a:endParaRPr lang="en-GB" sz="1800">
              <a:latin typeface="Candara"/>
            </a:endParaRPr>
          </a:p>
          <a:p>
            <a:r>
              <a:rPr lang="en-GB" sz="1800">
                <a:latin typeface="Candara"/>
                <a:ea typeface="Calibri"/>
                <a:cs typeface="Aptos Serif"/>
              </a:rPr>
              <a:t>· A generous pension scheme, combined with full teachers pay and conditions</a:t>
            </a:r>
            <a:endParaRPr lang="en-GB" sz="1800">
              <a:latin typeface="Candara"/>
            </a:endParaRPr>
          </a:p>
          <a:p>
            <a:r>
              <a:rPr lang="en-GB" sz="1800">
                <a:latin typeface="Candara"/>
                <a:ea typeface="Calibri"/>
                <a:cs typeface="Aptos Serif"/>
              </a:rPr>
              <a:t>· Induction mentoring, whatever your skills or experience.</a:t>
            </a:r>
            <a:endParaRPr lang="en-GB" sz="1800" dirty="0">
              <a:latin typeface="Candara"/>
            </a:endParaRPr>
          </a:p>
        </p:txBody>
      </p:sp>
      <p:pic>
        <p:nvPicPr>
          <p:cNvPr id="14" name="Picture 13" descr="Success AT tree.png">
            <a:extLst>
              <a:ext uri="{FF2B5EF4-FFF2-40B4-BE49-F238E27FC236}">
                <a16:creationId xmlns:a16="http://schemas.microsoft.com/office/drawing/2014/main" id="{131DE8B4-526B-4715-8779-E06B76F8D8D7}"/>
              </a:ext>
            </a:extLst>
          </p:cNvPr>
          <p:cNvPicPr>
            <a:picLocks noChangeAspect="1"/>
          </p:cNvPicPr>
          <p:nvPr/>
        </p:nvPicPr>
        <p:blipFill>
          <a:blip r:embed="rId4" cstate="print"/>
          <a:stretch>
            <a:fillRect/>
          </a:stretch>
        </p:blipFill>
        <p:spPr>
          <a:xfrm>
            <a:off x="3177213" y="5277093"/>
            <a:ext cx="539410" cy="636343"/>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17588422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13DD40A7-D0FB-4B96-BF43-647BFA8F6C60}"/>
              </a:ext>
            </a:extLst>
          </p:cNvPr>
          <p:cNvSpPr>
            <a:spLocks noGrp="1"/>
          </p:cNvSpPr>
          <p:nvPr>
            <p:ph type="ftr" sz="quarter" idx="11"/>
          </p:nvPr>
        </p:nvSpPr>
        <p:spPr>
          <a:xfrm>
            <a:off x="124691" y="9653807"/>
            <a:ext cx="1865933" cy="527403"/>
          </a:xfrm>
        </p:spPr>
        <p:txBody>
          <a:bodyPr/>
          <a:lstStyle/>
          <a:p>
            <a:r>
              <a:rPr lang="en-GB"/>
              <a:t>www.successat.org.uk                                                                                </a:t>
            </a:r>
          </a:p>
        </p:txBody>
      </p:sp>
      <p:sp>
        <p:nvSpPr>
          <p:cNvPr id="3" name="Slide Number Placeholder 2">
            <a:extLst>
              <a:ext uri="{FF2B5EF4-FFF2-40B4-BE49-F238E27FC236}">
                <a16:creationId xmlns:a16="http://schemas.microsoft.com/office/drawing/2014/main" id="{7ECD8090-12A5-7645-0FF6-BECE7594CDAD}"/>
              </a:ext>
            </a:extLst>
          </p:cNvPr>
          <p:cNvSpPr>
            <a:spLocks noGrp="1"/>
          </p:cNvSpPr>
          <p:nvPr>
            <p:ph type="sldNum" sz="quarter" idx="12"/>
          </p:nvPr>
        </p:nvSpPr>
        <p:spPr>
          <a:xfrm>
            <a:off x="5105969" y="9529204"/>
            <a:ext cx="1543050" cy="527403"/>
          </a:xfrm>
        </p:spPr>
        <p:txBody>
          <a:bodyPr/>
          <a:lstStyle/>
          <a:p>
            <a:r>
              <a:rPr lang="en-GB"/>
              <a:t>Page </a:t>
            </a:r>
            <a:fld id="{5699F653-A948-4BD1-BBB3-6CD4FE48AB5E}" type="slidenum">
              <a:rPr lang="en-GB" smtClean="0"/>
              <a:pPr/>
              <a:t>4</a:t>
            </a:fld>
            <a:endParaRPr lang="en-US"/>
          </a:p>
        </p:txBody>
      </p:sp>
      <p:pic>
        <p:nvPicPr>
          <p:cNvPr id="6" name="Picture 5" descr="Success AT tree.png"/>
          <p:cNvPicPr>
            <a:picLocks noChangeAspect="1"/>
          </p:cNvPicPr>
          <p:nvPr/>
        </p:nvPicPr>
        <p:blipFill>
          <a:blip r:embed="rId2" cstate="print"/>
          <a:stretch>
            <a:fillRect/>
          </a:stretch>
        </p:blipFill>
        <p:spPr>
          <a:xfrm>
            <a:off x="163218" y="8725499"/>
            <a:ext cx="657674" cy="803778"/>
          </a:xfrm>
          <a:prstGeom prst="rect">
            <a:avLst/>
          </a:prstGeom>
        </p:spPr>
      </p:pic>
      <p:pic>
        <p:nvPicPr>
          <p:cNvPr id="7" name="Picture 6" descr="Success AT tree.png"/>
          <p:cNvPicPr>
            <a:picLocks noChangeAspect="1"/>
          </p:cNvPicPr>
          <p:nvPr/>
        </p:nvPicPr>
        <p:blipFill>
          <a:blip r:embed="rId2" cstate="print"/>
          <a:stretch>
            <a:fillRect/>
          </a:stretch>
        </p:blipFill>
        <p:spPr>
          <a:xfrm>
            <a:off x="6123270" y="8756520"/>
            <a:ext cx="657674" cy="824545"/>
          </a:xfrm>
          <a:prstGeom prst="rect">
            <a:avLst/>
          </a:prstGeom>
        </p:spPr>
      </p:pic>
      <p:pic>
        <p:nvPicPr>
          <p:cNvPr id="8" name="Picture 7" descr="TECC.jpg"/>
          <p:cNvPicPr>
            <a:picLocks noChangeAspect="1"/>
          </p:cNvPicPr>
          <p:nvPr/>
        </p:nvPicPr>
        <p:blipFill>
          <a:blip r:embed="rId3" cstate="print"/>
          <a:stretch>
            <a:fillRect/>
          </a:stretch>
        </p:blipFill>
        <p:spPr>
          <a:xfrm>
            <a:off x="2685596" y="165047"/>
            <a:ext cx="1281098" cy="1055967"/>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9" name="TextBox 8"/>
          <p:cNvSpPr txBox="1"/>
          <p:nvPr/>
        </p:nvSpPr>
        <p:spPr>
          <a:xfrm>
            <a:off x="394856" y="1212886"/>
            <a:ext cx="6066692" cy="523220"/>
          </a:xfrm>
          <a:prstGeom prst="rect">
            <a:avLst/>
          </a:prstGeom>
          <a:noFill/>
          <a:ln w="6350">
            <a:solidFill>
              <a:schemeClr val="accent1">
                <a:lumMod val="75000"/>
              </a:schemeClr>
            </a:solidFill>
          </a:ln>
        </p:spPr>
        <p:txBody>
          <a:bodyPr wrap="square" lIns="91440" tIns="45720" rIns="91440" bIns="45720" rtlCol="0" anchor="t">
            <a:spAutoFit/>
          </a:bodyPr>
          <a:lstStyle/>
          <a:p>
            <a:r>
              <a:rPr lang="en-GB" sz="1400"/>
              <a:t>Station Road, Broughton Astley, Leicestershire, LE9 6PT   Tel:  01455 283 263</a:t>
            </a:r>
          </a:p>
          <a:p>
            <a:pPr algn="ctr"/>
            <a:r>
              <a:rPr lang="en-GB" sz="1400">
                <a:hlinkClick r:id="rId4"/>
              </a:rPr>
              <a:t>admin@thomasestley.org.uk</a:t>
            </a:r>
            <a:r>
              <a:rPr lang="en-GB" sz="1400"/>
              <a:t> - www.thomasestley.org.uk</a:t>
            </a:r>
          </a:p>
        </p:txBody>
      </p:sp>
      <p:sp>
        <p:nvSpPr>
          <p:cNvPr id="10" name="TextBox 9"/>
          <p:cNvSpPr txBox="1"/>
          <p:nvPr/>
        </p:nvSpPr>
        <p:spPr>
          <a:xfrm>
            <a:off x="0" y="9131639"/>
            <a:ext cx="6646985" cy="461665"/>
          </a:xfrm>
          <a:prstGeom prst="rect">
            <a:avLst/>
          </a:prstGeom>
          <a:noFill/>
        </p:spPr>
        <p:txBody>
          <a:bodyPr wrap="square" lIns="91440" tIns="45720" rIns="91440" bIns="45720" rtlCol="0" anchor="t">
            <a:spAutoFit/>
          </a:bodyPr>
          <a:lstStyle/>
          <a:p>
            <a:pPr algn="ctr"/>
            <a:r>
              <a:rPr lang="en-GB" sz="1200" dirty="0">
                <a:latin typeface="Candara"/>
              </a:rPr>
              <a:t>Registered in England – Company No: 8135389 VAT Reg: 153227431</a:t>
            </a:r>
          </a:p>
          <a:p>
            <a:pPr algn="ctr"/>
            <a:r>
              <a:rPr lang="en-GB" sz="1200" dirty="0">
                <a:latin typeface="Candara"/>
              </a:rPr>
              <a:t>College Principal: Mandi Collins  - College Manager: R Wheller</a:t>
            </a:r>
          </a:p>
        </p:txBody>
      </p:sp>
      <p:sp>
        <p:nvSpPr>
          <p:cNvPr id="11" name="TextBox 10"/>
          <p:cNvSpPr txBox="1"/>
          <p:nvPr/>
        </p:nvSpPr>
        <p:spPr>
          <a:xfrm>
            <a:off x="124690" y="1743949"/>
            <a:ext cx="6522295" cy="7909858"/>
          </a:xfrm>
          <a:prstGeom prst="rect">
            <a:avLst/>
          </a:prstGeom>
          <a:noFill/>
          <a:ln>
            <a:noFill/>
          </a:ln>
        </p:spPr>
        <p:txBody>
          <a:bodyPr wrap="square" lIns="91440" tIns="45720" rIns="91440" bIns="45720" rtlCol="0" anchor="t">
            <a:spAutoFit/>
          </a:bodyPr>
          <a:lstStyle/>
          <a:p>
            <a:r>
              <a:rPr lang="en-GB" sz="1400" dirty="0">
                <a:latin typeface="Candara"/>
              </a:rPr>
              <a:t>Dear Applicant,     </a:t>
            </a:r>
            <a:r>
              <a:rPr lang="en-GB" sz="1600" dirty="0">
                <a:latin typeface="Candara"/>
              </a:rPr>
              <a:t>                                                                                            </a:t>
            </a:r>
            <a:r>
              <a:rPr lang="en-GB" sz="1400" dirty="0">
                <a:latin typeface="Candara"/>
              </a:rPr>
              <a:t>  June 2026</a:t>
            </a:r>
            <a:endParaRPr lang="en-GB" sz="1600" dirty="0">
              <a:latin typeface="Candara"/>
              <a:ea typeface="Calibri"/>
              <a:cs typeface="Calibri"/>
            </a:endParaRPr>
          </a:p>
          <a:p>
            <a:endParaRPr lang="en-GB" sz="1600" b="1" dirty="0">
              <a:latin typeface="Candara"/>
              <a:ea typeface="Calibri"/>
              <a:cs typeface="Calibri"/>
            </a:endParaRPr>
          </a:p>
          <a:p>
            <a:r>
              <a:rPr lang="en-GB" sz="1400" b="1" dirty="0">
                <a:latin typeface="Candara"/>
              </a:rPr>
              <a:t>BUSINESS ASSISTANT APPRENTICE</a:t>
            </a:r>
            <a:endParaRPr lang="en-GB" sz="1400" b="1" dirty="0">
              <a:latin typeface="Candara" panose="020E0502030303020204" pitchFamily="34" charset="0"/>
            </a:endParaRPr>
          </a:p>
          <a:p>
            <a:endParaRPr lang="en-GB" sz="1600" dirty="0">
              <a:latin typeface="Candara" panose="020E0502030303020204" pitchFamily="34" charset="0"/>
              <a:ea typeface="Calibri"/>
              <a:cs typeface="Calibri"/>
            </a:endParaRPr>
          </a:p>
          <a:p>
            <a:r>
              <a:rPr lang="en-GB" sz="1400" dirty="0">
                <a:effectLst/>
                <a:latin typeface="Candara"/>
                <a:ea typeface="Times New Roman" panose="02020603050405020304" pitchFamily="18" charset="0"/>
              </a:rPr>
              <a:t>Thank you for your interest in this post.  The College is looking for a Business assistant apprentice to </a:t>
            </a:r>
            <a:r>
              <a:rPr lang="en-GB" sz="1400" dirty="0">
                <a:latin typeface="Candara"/>
                <a:ea typeface="Times New Roman" panose="02020603050405020304" pitchFamily="18" charset="0"/>
              </a:rPr>
              <a:t>work alongside our Business, HR and Finance department to support the day to day operations of the College. This would be supported through an apprenticeship for business administration OR management (dependant on prior experience)</a:t>
            </a:r>
          </a:p>
          <a:p>
            <a:endParaRPr lang="en-GB" sz="1400" dirty="0">
              <a:latin typeface="Candara"/>
              <a:ea typeface="+mn-lt"/>
              <a:cs typeface="+mn-lt"/>
            </a:endParaRPr>
          </a:p>
          <a:p>
            <a:r>
              <a:rPr lang="en-GB" sz="1400" dirty="0">
                <a:latin typeface="Candara"/>
                <a:ea typeface="+mn-lt"/>
                <a:cs typeface="+mn-lt"/>
              </a:rPr>
              <a:t>At Thomas Estley, we Build Leadership and Character Together as part of a community of courage and commitment to success. We are part of a successful multi academy trust which provides excellent quality, comprehensive, non-selective and inclusive education through primary and secondary education in Leicestershire, and the lead school in TELA learning alliance. We collaborate to provide mutual support, share good practice and learn from each other, whilst retaining and developing our own distinctive character. Our ethos is to be a welcoming, inclusive family community college that provides the best for, and expects the best from all students and staff, and we are well known locally for our warm family atmosphere, as well as our commitment to growing leadership at all levels for students and staff. </a:t>
            </a:r>
            <a:endParaRPr lang="en-GB" sz="1400" dirty="0">
              <a:latin typeface="Candara"/>
              <a:ea typeface="Calibri"/>
              <a:cs typeface="Calibri"/>
            </a:endParaRPr>
          </a:p>
          <a:p>
            <a:endParaRPr lang="en-GB" sz="1400" dirty="0">
              <a:latin typeface="Candara"/>
              <a:ea typeface="+mn-lt"/>
              <a:cs typeface="+mn-lt"/>
            </a:endParaRPr>
          </a:p>
          <a:p>
            <a:r>
              <a:rPr lang="en-GB" sz="1400" dirty="0">
                <a:latin typeface="Candara"/>
                <a:ea typeface="+mn-lt"/>
                <a:cs typeface="+mn-lt"/>
              </a:rPr>
              <a:t>The College is strongly committed in principle and practice to its role as a Community College, including adult learning, before and after school clubs and an onsite preschool and primary aged out of school club. We are proud to have received many awards for excellent practice, we regularly welcome local and national visitors, and our practice in leading training, from Initial Teacher Training to middle and senior </a:t>
            </a:r>
            <a:endParaRPr lang="en-GB" sz="1400" dirty="0">
              <a:latin typeface="Candara"/>
              <a:ea typeface="Calibri"/>
              <a:cs typeface="Calibri"/>
            </a:endParaRPr>
          </a:p>
          <a:p>
            <a:endParaRPr lang="en-GB" sz="1400" dirty="0">
              <a:latin typeface="Candara"/>
            </a:endParaRPr>
          </a:p>
          <a:p>
            <a:r>
              <a:rPr lang="en-GB" sz="1400" dirty="0">
                <a:latin typeface="Candara"/>
                <a:cs typeface="Calibri"/>
              </a:rPr>
              <a:t>We have a strong family ethos and are looking for an enthusiastic and committed applicant who wants to work with our warm, welcoming team to further our mission statement of Building Leadership and Character Together. </a:t>
            </a:r>
            <a:r>
              <a:rPr lang="en-GB" sz="1400" dirty="0">
                <a:latin typeface="Candara"/>
              </a:rPr>
              <a:t>Should you decide to apply for this role, please ensure that you use the</a:t>
            </a:r>
            <a:r>
              <a:rPr lang="en-GB" sz="1400" b="1" dirty="0">
                <a:latin typeface="Candara"/>
              </a:rPr>
              <a:t> Personnel Specification </a:t>
            </a:r>
            <a:r>
              <a:rPr lang="en-GB" sz="1400" dirty="0">
                <a:latin typeface="Candara"/>
              </a:rPr>
              <a:t>for guidance when completing your application form</a:t>
            </a:r>
            <a:r>
              <a:rPr lang="en-GB" sz="1400" b="1" dirty="0">
                <a:latin typeface="Candara"/>
              </a:rPr>
              <a:t>. </a:t>
            </a:r>
          </a:p>
          <a:p>
            <a:endParaRPr lang="en-GB" sz="1300" b="1" dirty="0">
              <a:latin typeface="Candara"/>
            </a:endParaRPr>
          </a:p>
          <a:p>
            <a:endParaRPr lang="en-GB" sz="1300" b="1" dirty="0">
              <a:latin typeface="Candara"/>
            </a:endParaRPr>
          </a:p>
        </p:txBody>
      </p:sp>
    </p:spTree>
    <p:extLst>
      <p:ext uri="{BB962C8B-B14F-4D97-AF65-F5344CB8AC3E}">
        <p14:creationId xmlns:p14="http://schemas.microsoft.com/office/powerpoint/2010/main" val="30702827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13DD40A7-D0FB-4B96-BF43-647BFA8F6C60}"/>
              </a:ext>
            </a:extLst>
          </p:cNvPr>
          <p:cNvSpPr>
            <a:spLocks noGrp="1"/>
          </p:cNvSpPr>
          <p:nvPr>
            <p:ph type="ftr" sz="quarter" idx="11"/>
          </p:nvPr>
        </p:nvSpPr>
        <p:spPr>
          <a:xfrm>
            <a:off x="124691" y="9653807"/>
            <a:ext cx="1865933" cy="527403"/>
          </a:xfrm>
        </p:spPr>
        <p:txBody>
          <a:bodyPr/>
          <a:lstStyle/>
          <a:p>
            <a:r>
              <a:rPr lang="en-GB"/>
              <a:t>www.successat.org.uk                                                                                </a:t>
            </a:r>
          </a:p>
        </p:txBody>
      </p:sp>
      <p:sp>
        <p:nvSpPr>
          <p:cNvPr id="3" name="Slide Number Placeholder 2">
            <a:extLst>
              <a:ext uri="{FF2B5EF4-FFF2-40B4-BE49-F238E27FC236}">
                <a16:creationId xmlns:a16="http://schemas.microsoft.com/office/drawing/2014/main" id="{7ECD8090-12A5-7645-0FF6-BECE7594CDAD}"/>
              </a:ext>
            </a:extLst>
          </p:cNvPr>
          <p:cNvSpPr>
            <a:spLocks noGrp="1"/>
          </p:cNvSpPr>
          <p:nvPr>
            <p:ph type="sldNum" sz="quarter" idx="12"/>
          </p:nvPr>
        </p:nvSpPr>
        <p:spPr>
          <a:xfrm>
            <a:off x="5105969" y="9529204"/>
            <a:ext cx="1543050" cy="527403"/>
          </a:xfrm>
        </p:spPr>
        <p:txBody>
          <a:bodyPr/>
          <a:lstStyle/>
          <a:p>
            <a:r>
              <a:rPr lang="en-GB"/>
              <a:t>Page </a:t>
            </a:r>
            <a:fld id="{5699F653-A948-4BD1-BBB3-6CD4FE48AB5E}" type="slidenum">
              <a:rPr lang="en-GB" smtClean="0"/>
              <a:pPr/>
              <a:t>5</a:t>
            </a:fld>
            <a:endParaRPr lang="en-US"/>
          </a:p>
        </p:txBody>
      </p:sp>
      <p:pic>
        <p:nvPicPr>
          <p:cNvPr id="6" name="Picture 5" descr="Success AT tree.png"/>
          <p:cNvPicPr>
            <a:picLocks noChangeAspect="1"/>
          </p:cNvPicPr>
          <p:nvPr/>
        </p:nvPicPr>
        <p:blipFill>
          <a:blip r:embed="rId2" cstate="print"/>
          <a:stretch>
            <a:fillRect/>
          </a:stretch>
        </p:blipFill>
        <p:spPr>
          <a:xfrm>
            <a:off x="163218" y="8725499"/>
            <a:ext cx="657674" cy="803778"/>
          </a:xfrm>
          <a:prstGeom prst="rect">
            <a:avLst/>
          </a:prstGeom>
        </p:spPr>
      </p:pic>
      <p:pic>
        <p:nvPicPr>
          <p:cNvPr id="7" name="Picture 6" descr="Success AT tree.png"/>
          <p:cNvPicPr>
            <a:picLocks noChangeAspect="1"/>
          </p:cNvPicPr>
          <p:nvPr/>
        </p:nvPicPr>
        <p:blipFill>
          <a:blip r:embed="rId2" cstate="print"/>
          <a:stretch>
            <a:fillRect/>
          </a:stretch>
        </p:blipFill>
        <p:spPr>
          <a:xfrm>
            <a:off x="6123270" y="8756520"/>
            <a:ext cx="657674" cy="824545"/>
          </a:xfrm>
          <a:prstGeom prst="rect">
            <a:avLst/>
          </a:prstGeom>
        </p:spPr>
      </p:pic>
      <p:pic>
        <p:nvPicPr>
          <p:cNvPr id="8" name="Picture 7" descr="TECC.jpg"/>
          <p:cNvPicPr>
            <a:picLocks noChangeAspect="1"/>
          </p:cNvPicPr>
          <p:nvPr/>
        </p:nvPicPr>
        <p:blipFill>
          <a:blip r:embed="rId3" cstate="print"/>
          <a:stretch>
            <a:fillRect/>
          </a:stretch>
        </p:blipFill>
        <p:spPr>
          <a:xfrm>
            <a:off x="2685596" y="165047"/>
            <a:ext cx="1281098" cy="1055967"/>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9" name="TextBox 8"/>
          <p:cNvSpPr txBox="1"/>
          <p:nvPr/>
        </p:nvSpPr>
        <p:spPr>
          <a:xfrm>
            <a:off x="394856" y="1212886"/>
            <a:ext cx="6066692" cy="523220"/>
          </a:xfrm>
          <a:prstGeom prst="rect">
            <a:avLst/>
          </a:prstGeom>
          <a:noFill/>
          <a:ln w="6350">
            <a:solidFill>
              <a:schemeClr val="accent1">
                <a:lumMod val="75000"/>
              </a:schemeClr>
            </a:solidFill>
          </a:ln>
        </p:spPr>
        <p:txBody>
          <a:bodyPr wrap="square" lIns="91440" tIns="45720" rIns="91440" bIns="45720" rtlCol="0" anchor="t">
            <a:spAutoFit/>
          </a:bodyPr>
          <a:lstStyle/>
          <a:p>
            <a:r>
              <a:rPr lang="en-GB" sz="1400"/>
              <a:t>Station Road, Broughton Astley, Leicestershire, LE9 6PT   Tel:  01455 283 263</a:t>
            </a:r>
          </a:p>
          <a:p>
            <a:pPr algn="ctr"/>
            <a:r>
              <a:rPr lang="en-GB" sz="1400">
                <a:hlinkClick r:id="rId4"/>
              </a:rPr>
              <a:t>admin@thomasestley.org.uk</a:t>
            </a:r>
            <a:r>
              <a:rPr lang="en-GB" sz="1400"/>
              <a:t> - www.thomasestley.org.uk</a:t>
            </a:r>
          </a:p>
        </p:txBody>
      </p:sp>
      <p:sp>
        <p:nvSpPr>
          <p:cNvPr id="10" name="TextBox 9"/>
          <p:cNvSpPr txBox="1"/>
          <p:nvPr/>
        </p:nvSpPr>
        <p:spPr>
          <a:xfrm>
            <a:off x="0" y="9131639"/>
            <a:ext cx="6646985" cy="461665"/>
          </a:xfrm>
          <a:prstGeom prst="rect">
            <a:avLst/>
          </a:prstGeom>
          <a:noFill/>
        </p:spPr>
        <p:txBody>
          <a:bodyPr wrap="square" lIns="91440" tIns="45720" rIns="91440" bIns="45720" rtlCol="0" anchor="t">
            <a:spAutoFit/>
          </a:bodyPr>
          <a:lstStyle/>
          <a:p>
            <a:pPr algn="ctr"/>
            <a:r>
              <a:rPr lang="en-GB" sz="1200" dirty="0">
                <a:latin typeface="Candara"/>
              </a:rPr>
              <a:t>Registered in England – Company No: 8135389 VAT Reg: 153227431</a:t>
            </a:r>
          </a:p>
          <a:p>
            <a:pPr algn="ctr"/>
            <a:r>
              <a:rPr lang="en-GB" sz="1200" dirty="0">
                <a:latin typeface="Candara"/>
              </a:rPr>
              <a:t>College Principal: Mandi Collins  - College Manager: R Wheller</a:t>
            </a:r>
          </a:p>
        </p:txBody>
      </p:sp>
      <p:sp>
        <p:nvSpPr>
          <p:cNvPr id="11" name="TextBox 10"/>
          <p:cNvSpPr txBox="1"/>
          <p:nvPr/>
        </p:nvSpPr>
        <p:spPr>
          <a:xfrm>
            <a:off x="163218" y="1912439"/>
            <a:ext cx="6389982" cy="5016758"/>
          </a:xfrm>
          <a:prstGeom prst="rect">
            <a:avLst/>
          </a:prstGeom>
          <a:noFill/>
          <a:ln>
            <a:noFill/>
          </a:ln>
        </p:spPr>
        <p:txBody>
          <a:bodyPr wrap="square" lIns="91440" tIns="45720" rIns="91440" bIns="45720" rtlCol="0" anchor="t">
            <a:spAutoFit/>
          </a:bodyPr>
          <a:lstStyle/>
          <a:p>
            <a:r>
              <a:rPr lang="en-GB" sz="1400" b="1" dirty="0">
                <a:latin typeface="Candara" panose="020E0502030303020204" pitchFamily="34" charset="0"/>
              </a:rPr>
              <a:t>Applications to the College</a:t>
            </a:r>
          </a:p>
          <a:p>
            <a:endParaRPr lang="en-GB" sz="1400" dirty="0">
              <a:latin typeface="Candara" panose="020E0502030303020204" pitchFamily="34" charset="0"/>
            </a:endParaRPr>
          </a:p>
          <a:p>
            <a:r>
              <a:rPr lang="en-GB" sz="1400" dirty="0">
                <a:latin typeface="Candara" panose="020E0502030303020204" pitchFamily="34" charset="0"/>
              </a:rPr>
              <a:t>If you are interested in an opportunity to work with us through this exciting period of growth and innovation along the lines outlined in the enclosed details, then we look forward to receiving your application. This post is subject to enhanced disclosure from the Criminal Records Bureau.</a:t>
            </a:r>
          </a:p>
          <a:p>
            <a:r>
              <a:rPr lang="en-GB" sz="1400" dirty="0">
                <a:latin typeface="Candara" panose="020E0502030303020204" pitchFamily="34" charset="0"/>
              </a:rPr>
              <a:t>Your application should include a completed form and a letter of application (no more than three sides of A4 please) with the names and addresses of two current professional referees. Please ensure that your letter matches your philosophy, practice and experience to the items in the job and person specification. Application forms can be found on our website </a:t>
            </a:r>
            <a:r>
              <a:rPr lang="en-GB" sz="1400" dirty="0">
                <a:latin typeface="Candara" panose="020E0502030303020204" pitchFamily="34" charset="0"/>
                <a:hlinkClick r:id="rId5"/>
              </a:rPr>
              <a:t>www.thomasestley.org.uk</a:t>
            </a:r>
            <a:r>
              <a:rPr lang="en-GB" sz="1400" dirty="0">
                <a:latin typeface="Candara" panose="020E0502030303020204" pitchFamily="34" charset="0"/>
              </a:rPr>
              <a:t>.</a:t>
            </a:r>
          </a:p>
          <a:p>
            <a:endParaRPr lang="en-GB" sz="1400" dirty="0">
              <a:latin typeface="Candara" panose="020E0502030303020204" pitchFamily="34" charset="0"/>
            </a:endParaRPr>
          </a:p>
          <a:p>
            <a:r>
              <a:rPr lang="en-GB" sz="1400" dirty="0">
                <a:latin typeface="Candara" panose="020E0502030303020204" pitchFamily="34" charset="0"/>
              </a:rPr>
              <a:t>We look forward to receiving your application. Please note the closing date for applications is </a:t>
            </a:r>
            <a:r>
              <a:rPr lang="en-GB" sz="1400" b="1" dirty="0">
                <a:latin typeface="Candara" panose="020E0502030303020204" pitchFamily="34" charset="0"/>
              </a:rPr>
              <a:t>Thursday 18 June 2026, </a:t>
            </a:r>
            <a:r>
              <a:rPr lang="en-GB" sz="1400" dirty="0">
                <a:latin typeface="Candara" panose="020E0502030303020204" pitchFamily="34" charset="0"/>
              </a:rPr>
              <a:t>with interviews commencing on 23rd June (TBC).</a:t>
            </a:r>
          </a:p>
          <a:p>
            <a:r>
              <a:rPr lang="en-GB" sz="1400" dirty="0">
                <a:latin typeface="Candara" panose="020E0502030303020204" pitchFamily="34" charset="0"/>
              </a:rPr>
              <a:t>Applications via email to hr@thomasestley.org.uk.</a:t>
            </a:r>
          </a:p>
          <a:p>
            <a:endParaRPr lang="en-GB" sz="1400" dirty="0">
              <a:latin typeface="Candara" panose="020E0502030303020204" pitchFamily="34" charset="0"/>
            </a:endParaRPr>
          </a:p>
          <a:p>
            <a:r>
              <a:rPr lang="en-GB" sz="1400" dirty="0">
                <a:latin typeface="Candara" panose="020E0502030303020204" pitchFamily="34" charset="0"/>
              </a:rPr>
              <a:t>Yours sincerely</a:t>
            </a:r>
          </a:p>
          <a:p>
            <a:endParaRPr lang="en-GB" sz="1400" dirty="0">
              <a:latin typeface="Candara" panose="020E0502030303020204" pitchFamily="34" charset="0"/>
            </a:endParaRPr>
          </a:p>
          <a:p>
            <a:r>
              <a:rPr lang="en-GB" sz="1400" dirty="0">
                <a:latin typeface="Candara" panose="020E0502030303020204" pitchFamily="34" charset="0"/>
              </a:rPr>
              <a:t>Mandi Collins</a:t>
            </a:r>
          </a:p>
          <a:p>
            <a:r>
              <a:rPr lang="en-GB" sz="1400" dirty="0">
                <a:latin typeface="Candara" panose="020E0502030303020204" pitchFamily="34" charset="0"/>
              </a:rPr>
              <a:t>PRINCIPAL</a:t>
            </a:r>
          </a:p>
          <a:p>
            <a:endParaRPr lang="en-GB" sz="1300" b="1" dirty="0">
              <a:latin typeface="Candara"/>
            </a:endParaRPr>
          </a:p>
          <a:p>
            <a:endParaRPr lang="en-GB" sz="1300" b="1" dirty="0">
              <a:latin typeface="Candara"/>
            </a:endParaRPr>
          </a:p>
        </p:txBody>
      </p:sp>
    </p:spTree>
    <p:extLst>
      <p:ext uri="{BB962C8B-B14F-4D97-AF65-F5344CB8AC3E}">
        <p14:creationId xmlns:p14="http://schemas.microsoft.com/office/powerpoint/2010/main" val="27517466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1F0B493-EDA5-4272-ADBB-C587889A2C68}"/>
              </a:ext>
            </a:extLst>
          </p:cNvPr>
          <p:cNvSpPr>
            <a:spLocks noGrp="1"/>
          </p:cNvSpPr>
          <p:nvPr>
            <p:ph type="ftr" sz="quarter" idx="11"/>
          </p:nvPr>
        </p:nvSpPr>
        <p:spPr>
          <a:xfrm>
            <a:off x="0" y="9653807"/>
            <a:ext cx="2251214" cy="527403"/>
          </a:xfrm>
        </p:spPr>
        <p:txBody>
          <a:bodyPr/>
          <a:lstStyle/>
          <a:p>
            <a:r>
              <a:rPr lang="en-GB"/>
              <a:t>www.successat.org.uk                                                                                </a:t>
            </a:r>
          </a:p>
        </p:txBody>
      </p:sp>
      <p:sp>
        <p:nvSpPr>
          <p:cNvPr id="3" name="Slide Number Placeholder 2">
            <a:extLst>
              <a:ext uri="{FF2B5EF4-FFF2-40B4-BE49-F238E27FC236}">
                <a16:creationId xmlns:a16="http://schemas.microsoft.com/office/drawing/2014/main" id="{0B0C2C18-FFB5-F199-C842-D6A95778BBEC}"/>
              </a:ext>
            </a:extLst>
          </p:cNvPr>
          <p:cNvSpPr>
            <a:spLocks noGrp="1"/>
          </p:cNvSpPr>
          <p:nvPr>
            <p:ph type="sldNum" sz="quarter" idx="12"/>
          </p:nvPr>
        </p:nvSpPr>
        <p:spPr>
          <a:xfrm>
            <a:off x="5189097" y="9466902"/>
            <a:ext cx="1543050" cy="527403"/>
          </a:xfrm>
        </p:spPr>
        <p:txBody>
          <a:bodyPr/>
          <a:lstStyle/>
          <a:p>
            <a:r>
              <a:rPr lang="en-GB"/>
              <a:t>Page </a:t>
            </a:r>
            <a:fld id="{5699F653-A948-4BD1-BBB3-6CD4FE48AB5E}" type="slidenum">
              <a:rPr lang="en-GB" smtClean="0"/>
              <a:pPr/>
              <a:t>6</a:t>
            </a:fld>
            <a:endParaRPr lang="en-US"/>
          </a:p>
        </p:txBody>
      </p:sp>
      <p:pic>
        <p:nvPicPr>
          <p:cNvPr id="5" name="Picture 4" descr="TECC.jpg"/>
          <p:cNvPicPr>
            <a:picLocks noChangeAspect="1"/>
          </p:cNvPicPr>
          <p:nvPr/>
        </p:nvPicPr>
        <p:blipFill>
          <a:blip r:embed="rId2" cstate="print"/>
          <a:stretch>
            <a:fillRect/>
          </a:stretch>
        </p:blipFill>
        <p:spPr>
          <a:xfrm>
            <a:off x="2695279" y="303949"/>
            <a:ext cx="1464056" cy="120677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9" name="TextBox 8"/>
          <p:cNvSpPr txBox="1"/>
          <p:nvPr/>
        </p:nvSpPr>
        <p:spPr>
          <a:xfrm>
            <a:off x="289252" y="1759677"/>
            <a:ext cx="6276109" cy="338554"/>
          </a:xfrm>
          <a:prstGeom prst="rect">
            <a:avLst/>
          </a:prstGeom>
          <a:noFill/>
          <a:ln>
            <a:solidFill>
              <a:schemeClr val="accent1">
                <a:lumMod val="75000"/>
              </a:schemeClr>
            </a:solidFill>
          </a:ln>
        </p:spPr>
        <p:txBody>
          <a:bodyPr wrap="square" lIns="91440" tIns="45720" rIns="91440" bIns="45720" rtlCol="0" anchor="t">
            <a:spAutoFit/>
          </a:bodyPr>
          <a:lstStyle/>
          <a:p>
            <a:r>
              <a:rPr lang="en-GB" sz="1600" b="1" dirty="0">
                <a:latin typeface="Candara"/>
              </a:rPr>
              <a:t>Job Title:</a:t>
            </a:r>
            <a:r>
              <a:rPr lang="en-GB" sz="1600" dirty="0">
                <a:latin typeface="Candara"/>
              </a:rPr>
              <a:t>  Business Assistant Apprentice</a:t>
            </a:r>
            <a:endParaRPr lang="en-GB" sz="1600" dirty="0">
              <a:latin typeface="Candara"/>
              <a:ea typeface="Calibri"/>
              <a:cs typeface="Calibri"/>
            </a:endParaRPr>
          </a:p>
        </p:txBody>
      </p:sp>
      <p:sp>
        <p:nvSpPr>
          <p:cNvPr id="10" name="TextBox 9"/>
          <p:cNvSpPr txBox="1"/>
          <p:nvPr/>
        </p:nvSpPr>
        <p:spPr>
          <a:xfrm>
            <a:off x="272192" y="2216895"/>
            <a:ext cx="6277708" cy="830997"/>
          </a:xfrm>
          <a:prstGeom prst="rect">
            <a:avLst/>
          </a:prstGeom>
          <a:noFill/>
          <a:ln>
            <a:solidFill>
              <a:schemeClr val="accent1">
                <a:lumMod val="75000"/>
              </a:schemeClr>
            </a:solidFill>
          </a:ln>
        </p:spPr>
        <p:txBody>
          <a:bodyPr wrap="square" lIns="91440" tIns="45720" rIns="91440" bIns="45720" rtlCol="0" anchor="t">
            <a:spAutoFit/>
          </a:bodyPr>
          <a:lstStyle/>
          <a:p>
            <a:r>
              <a:rPr lang="en-GB" sz="1600" b="1" dirty="0">
                <a:latin typeface="Candara"/>
              </a:rPr>
              <a:t>Grade: </a:t>
            </a:r>
            <a:r>
              <a:rPr lang="en-GB" sz="1600" dirty="0">
                <a:latin typeface="Candara"/>
              </a:rPr>
              <a:t>SPOT Apprentice wage </a:t>
            </a:r>
          </a:p>
          <a:p>
            <a:r>
              <a:rPr lang="en-GB" sz="1600" b="1" dirty="0">
                <a:latin typeface="Candara"/>
              </a:rPr>
              <a:t>Hours:</a:t>
            </a:r>
            <a:r>
              <a:rPr lang="en-GB" sz="1600" dirty="0">
                <a:latin typeface="Candara"/>
              </a:rPr>
              <a:t> 30 hours per week, term time only (38 weeks)</a:t>
            </a:r>
          </a:p>
          <a:p>
            <a:r>
              <a:rPr lang="en-GB" sz="1600" dirty="0">
                <a:latin typeface="Candara"/>
                <a:ea typeface="Calibri"/>
                <a:cs typeface="Calibri"/>
              </a:rPr>
              <a:t>Monday to Friday 9:30AM – 4PM </a:t>
            </a:r>
          </a:p>
        </p:txBody>
      </p:sp>
      <p:sp>
        <p:nvSpPr>
          <p:cNvPr id="11" name="TextBox 10"/>
          <p:cNvSpPr txBox="1"/>
          <p:nvPr/>
        </p:nvSpPr>
        <p:spPr>
          <a:xfrm>
            <a:off x="272192" y="3172369"/>
            <a:ext cx="6270199" cy="584775"/>
          </a:xfrm>
          <a:prstGeom prst="rect">
            <a:avLst/>
          </a:prstGeom>
          <a:noFill/>
          <a:ln>
            <a:solidFill>
              <a:schemeClr val="accent1">
                <a:lumMod val="75000"/>
              </a:schemeClr>
            </a:solidFill>
          </a:ln>
        </p:spPr>
        <p:txBody>
          <a:bodyPr wrap="square" lIns="91440" tIns="45720" rIns="91440" bIns="45720" rtlCol="0" anchor="t">
            <a:spAutoFit/>
          </a:bodyPr>
          <a:lstStyle/>
          <a:p>
            <a:r>
              <a:rPr lang="en-GB" sz="1600" b="1" dirty="0">
                <a:latin typeface="Candara"/>
              </a:rPr>
              <a:t>Responsible to: </a:t>
            </a:r>
            <a:r>
              <a:rPr lang="en-GB" sz="1600" dirty="0">
                <a:latin typeface="Candara"/>
              </a:rPr>
              <a:t>School Business manager with supervision from HR Officer, Finance Officer and Reception manager </a:t>
            </a:r>
          </a:p>
        </p:txBody>
      </p:sp>
      <p:sp>
        <p:nvSpPr>
          <p:cNvPr id="12" name="TextBox 11"/>
          <p:cNvSpPr txBox="1"/>
          <p:nvPr/>
        </p:nvSpPr>
        <p:spPr>
          <a:xfrm>
            <a:off x="276504" y="4006098"/>
            <a:ext cx="6273396" cy="5209118"/>
          </a:xfrm>
          <a:prstGeom prst="rect">
            <a:avLst/>
          </a:prstGeom>
          <a:noFill/>
          <a:ln>
            <a:solidFill>
              <a:schemeClr val="accent1">
                <a:lumMod val="75000"/>
              </a:schemeClr>
            </a:solidFill>
          </a:ln>
        </p:spPr>
        <p:txBody>
          <a:bodyPr wrap="square" lIns="91440" tIns="45720" rIns="91440" bIns="45720" rtlCol="0" anchor="t">
            <a:spAutoFit/>
          </a:bodyPr>
          <a:lstStyle/>
          <a:p>
            <a:r>
              <a:rPr lang="en-GB" sz="1400" b="1" dirty="0">
                <a:latin typeface="Candara"/>
              </a:rPr>
              <a:t>Job purpose:</a:t>
            </a:r>
          </a:p>
          <a:p>
            <a:pPr algn="ctr" fontAlgn="base" hangingPunct="0">
              <a:spcBef>
                <a:spcPts val="1200"/>
              </a:spcBef>
              <a:spcAft>
                <a:spcPts val="300"/>
              </a:spcAft>
            </a:pPr>
            <a:r>
              <a:rPr lang="en-GB" sz="1400" dirty="0">
                <a:effectLst/>
                <a:latin typeface="Candara" panose="020E0502030303020204" pitchFamily="34" charset="0"/>
                <a:ea typeface="Times New Roman" panose="02020603050405020304" pitchFamily="18" charset="0"/>
                <a:cs typeface="Times New Roman" panose="02020603050405020304" pitchFamily="18" charset="0"/>
              </a:rPr>
              <a:t>MAIN DUTIES AND RESPONSIBILITIES</a:t>
            </a:r>
            <a:endParaRPr lang="en-GB" sz="1400" dirty="0">
              <a:effectLst/>
              <a:latin typeface="Candara" panose="020E0502030303020204" pitchFamily="34" charset="0"/>
              <a:ea typeface="Times New Roman" panose="02020603050405020304" pitchFamily="18" charset="0"/>
            </a:endParaRPr>
          </a:p>
          <a:p>
            <a:r>
              <a:rPr lang="en-GB" sz="1400" dirty="0">
                <a:effectLst/>
                <a:latin typeface="Candara" panose="020E0502030303020204" pitchFamily="34" charset="0"/>
                <a:ea typeface="Times New Roman" panose="02020603050405020304" pitchFamily="18" charset="0"/>
                <a:cs typeface="Times New Roman" panose="02020603050405020304" pitchFamily="18" charset="0"/>
              </a:rPr>
              <a:t>A	</a:t>
            </a:r>
            <a:r>
              <a:rPr lang="en-GB" sz="1400" b="1" dirty="0">
                <a:effectLst/>
                <a:latin typeface="Candara" panose="020E0502030303020204" pitchFamily="34" charset="0"/>
                <a:ea typeface="Times New Roman" panose="02020603050405020304" pitchFamily="18" charset="0"/>
                <a:cs typeface="Times New Roman" panose="02020603050405020304" pitchFamily="18" charset="0"/>
              </a:rPr>
              <a:t>DUTIES</a:t>
            </a:r>
            <a:endParaRPr lang="en-GB" sz="1400" dirty="0">
              <a:effectLst/>
              <a:latin typeface="Candara" panose="020E0502030303020204" pitchFamily="34" charset="0"/>
              <a:ea typeface="Times New Roman" panose="02020603050405020304" pitchFamily="18" charset="0"/>
            </a:endParaRPr>
          </a:p>
          <a:p>
            <a:r>
              <a:rPr lang="en-GB" sz="1600" dirty="0">
                <a:effectLst/>
                <a:latin typeface="Candara" panose="020E0502030303020204" pitchFamily="34" charset="0"/>
                <a:ea typeface="Times New Roman" panose="02020603050405020304" pitchFamily="18" charset="0"/>
                <a:cs typeface="Times New Roman" panose="02020603050405020304" pitchFamily="18" charset="0"/>
              </a:rPr>
              <a:t> </a:t>
            </a:r>
            <a:endParaRPr lang="en-GB" sz="1600" dirty="0">
              <a:effectLst/>
              <a:latin typeface="Candara" panose="020E0502030303020204" pitchFamily="34" charset="0"/>
              <a:ea typeface="Times New Roman" panose="02020603050405020304" pitchFamily="18" charset="0"/>
            </a:endParaRPr>
          </a:p>
          <a:p>
            <a:pPr marL="914400" indent="-457200"/>
            <a:r>
              <a:rPr lang="en-GB" sz="1600" dirty="0">
                <a:effectLst/>
                <a:latin typeface="Candara" panose="020E0502030303020204" pitchFamily="34" charset="0"/>
                <a:ea typeface="Times New Roman" panose="02020603050405020304" pitchFamily="18" charset="0"/>
              </a:rPr>
              <a:t>-	</a:t>
            </a:r>
            <a:r>
              <a:rPr lang="en-GB" sz="1600" dirty="0">
                <a:effectLst/>
                <a:latin typeface="Candara" panose="020E0502030303020204" pitchFamily="34" charset="0"/>
                <a:ea typeface="Times New Roman" panose="02020603050405020304" pitchFamily="18" charset="0"/>
                <a:cs typeface="Times New Roman" panose="02020603050405020304" pitchFamily="18" charset="0"/>
              </a:rPr>
              <a:t>To support the reception team with administrative functions that involve safeguarding procedures and dealing appropriately with queries from the college’s stakeholders </a:t>
            </a:r>
            <a:endParaRPr lang="en-GB" sz="1600" dirty="0">
              <a:effectLst/>
              <a:latin typeface="Candara" panose="020E0502030303020204" pitchFamily="34" charset="0"/>
              <a:ea typeface="Times New Roman" panose="02020603050405020304" pitchFamily="18" charset="0"/>
            </a:endParaRPr>
          </a:p>
          <a:p>
            <a:pPr marL="457200"/>
            <a:r>
              <a:rPr lang="en-GB" sz="1600" dirty="0">
                <a:effectLst/>
                <a:latin typeface="Candara" panose="020E0502030303020204" pitchFamily="34" charset="0"/>
                <a:ea typeface="Times New Roman" panose="02020603050405020304" pitchFamily="18" charset="0"/>
                <a:cs typeface="Times New Roman" panose="02020603050405020304" pitchFamily="18" charset="0"/>
              </a:rPr>
              <a:t> </a:t>
            </a:r>
            <a:endParaRPr lang="en-GB" sz="1600" dirty="0">
              <a:effectLst/>
              <a:latin typeface="Candara" panose="020E0502030303020204" pitchFamily="34" charset="0"/>
              <a:ea typeface="Times New Roman" panose="02020603050405020304" pitchFamily="18" charset="0"/>
            </a:endParaRPr>
          </a:p>
          <a:p>
            <a:pPr marL="914400" indent="-457200">
              <a:buFontTx/>
              <a:buChar char="-"/>
            </a:pPr>
            <a:r>
              <a:rPr lang="en-GB" sz="1600" dirty="0">
                <a:latin typeface="Candara" panose="020E0502030303020204" pitchFamily="34" charset="0"/>
              </a:rPr>
              <a:t>Support the Human Resources Officer with HR administrative tasks including support around staff recruitment, appropriate on boarding/ off boarding of staff; maintaining staff HR records including around absence recording </a:t>
            </a:r>
          </a:p>
          <a:p>
            <a:pPr marL="914400" indent="-457200">
              <a:buFontTx/>
              <a:buChar char="-"/>
            </a:pPr>
            <a:endParaRPr lang="en-GB" sz="1600" dirty="0">
              <a:effectLst/>
              <a:latin typeface="Candara" panose="020E0502030303020204" pitchFamily="34" charset="0"/>
              <a:ea typeface="Times New Roman" panose="02020603050405020304" pitchFamily="18" charset="0"/>
              <a:cs typeface="Times New Roman" panose="02020603050405020304" pitchFamily="18" charset="0"/>
            </a:endParaRPr>
          </a:p>
          <a:p>
            <a:pPr marL="914400" indent="-457200">
              <a:buFontTx/>
              <a:buChar char="-"/>
            </a:pPr>
            <a:r>
              <a:rPr lang="en-GB" sz="1600" dirty="0">
                <a:effectLst/>
                <a:latin typeface="Candara" panose="020E0502030303020204" pitchFamily="34" charset="0"/>
                <a:ea typeface="Times New Roman" panose="02020603050405020304" pitchFamily="18" charset="0"/>
                <a:cs typeface="Times New Roman" panose="02020603050405020304" pitchFamily="18" charset="0"/>
              </a:rPr>
              <a:t>Supporting the Finance Officer with processing of invoices and contacting the appropriate managers to ensure timely payment </a:t>
            </a:r>
          </a:p>
          <a:p>
            <a:pPr marL="914400" indent="-457200">
              <a:buFontTx/>
              <a:buChar char="-"/>
            </a:pPr>
            <a:endParaRPr lang="en-GB" sz="1600" dirty="0">
              <a:latin typeface="Candara" panose="020E0502030303020204" pitchFamily="34" charset="0"/>
              <a:ea typeface="Times New Roman" panose="02020603050405020304" pitchFamily="18" charset="0"/>
              <a:cs typeface="Times New Roman" panose="02020603050405020304" pitchFamily="18" charset="0"/>
            </a:endParaRPr>
          </a:p>
          <a:p>
            <a:pPr marL="914400" indent="-457200">
              <a:buFontTx/>
              <a:buChar char="-"/>
            </a:pPr>
            <a:r>
              <a:rPr lang="en-GB" sz="1600" dirty="0">
                <a:effectLst/>
                <a:latin typeface="Candara" panose="020E0502030303020204" pitchFamily="34" charset="0"/>
                <a:ea typeface="Times New Roman" panose="02020603050405020304" pitchFamily="18" charset="0"/>
                <a:cs typeface="Times New Roman" panose="02020603050405020304" pitchFamily="18" charset="0"/>
              </a:rPr>
              <a:t>Supporting the School Business manager with the day to day operations of the college </a:t>
            </a:r>
            <a:endParaRPr lang="en-GB" sz="1200" dirty="0">
              <a:effectLst/>
              <a:latin typeface="Candara" panose="020E0502030303020204" pitchFamily="34" charset="0"/>
              <a:ea typeface="Times New Roman" panose="02020603050405020304" pitchFamily="18" charset="0"/>
            </a:endParaRPr>
          </a:p>
        </p:txBody>
      </p:sp>
    </p:spTree>
    <p:extLst>
      <p:ext uri="{BB962C8B-B14F-4D97-AF65-F5344CB8AC3E}">
        <p14:creationId xmlns:p14="http://schemas.microsoft.com/office/powerpoint/2010/main" val="28411282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B2F49AE2-DA6F-E486-FE9D-7D6951FE9F8C}"/>
              </a:ext>
            </a:extLst>
          </p:cNvPr>
          <p:cNvSpPr>
            <a:spLocks noGrp="1"/>
          </p:cNvSpPr>
          <p:nvPr>
            <p:ph type="ftr" sz="quarter" idx="11"/>
          </p:nvPr>
        </p:nvSpPr>
        <p:spPr/>
        <p:txBody>
          <a:bodyPr/>
          <a:lstStyle/>
          <a:p>
            <a:r>
              <a:rPr lang="en-GB"/>
              <a:t>www.successat.org.uk                                                                                </a:t>
            </a:r>
          </a:p>
        </p:txBody>
      </p:sp>
      <p:sp>
        <p:nvSpPr>
          <p:cNvPr id="5" name="Slide Number Placeholder 4">
            <a:extLst>
              <a:ext uri="{FF2B5EF4-FFF2-40B4-BE49-F238E27FC236}">
                <a16:creationId xmlns:a16="http://schemas.microsoft.com/office/drawing/2014/main" id="{A0A638E3-C4F2-19B7-490F-7D8948533E13}"/>
              </a:ext>
            </a:extLst>
          </p:cNvPr>
          <p:cNvSpPr>
            <a:spLocks noGrp="1"/>
          </p:cNvSpPr>
          <p:nvPr>
            <p:ph type="sldNum" sz="quarter" idx="12"/>
          </p:nvPr>
        </p:nvSpPr>
        <p:spPr/>
        <p:txBody>
          <a:bodyPr/>
          <a:lstStyle/>
          <a:p>
            <a:fld id="{5699F653-A948-4BD1-BBB3-6CD4FE48AB5E}" type="slidenum">
              <a:rPr lang="en-GB" smtClean="0"/>
              <a:pPr/>
              <a:t>7</a:t>
            </a:fld>
            <a:endParaRPr lang="en-GB"/>
          </a:p>
        </p:txBody>
      </p:sp>
      <p:sp>
        <p:nvSpPr>
          <p:cNvPr id="6" name="TextBox 1">
            <a:extLst>
              <a:ext uri="{FF2B5EF4-FFF2-40B4-BE49-F238E27FC236}">
                <a16:creationId xmlns:a16="http://schemas.microsoft.com/office/drawing/2014/main" id="{E8DBC6C2-E842-63A5-9C02-3338C2DB3582}"/>
              </a:ext>
            </a:extLst>
          </p:cNvPr>
          <p:cNvSpPr txBox="1"/>
          <p:nvPr/>
        </p:nvSpPr>
        <p:spPr>
          <a:xfrm>
            <a:off x="290165" y="6688407"/>
            <a:ext cx="6270145" cy="2893100"/>
          </a:xfrm>
          <a:prstGeom prst="rect">
            <a:avLst/>
          </a:prstGeom>
          <a:noFill/>
          <a:ln>
            <a:solidFill>
              <a:schemeClr val="accent1">
                <a:lumMod val="75000"/>
              </a:schemeClr>
            </a:solidFill>
          </a:ln>
        </p:spPr>
        <p:txBody>
          <a:bodyPr wrap="square" lIns="91440" tIns="45720" rIns="91440" bIns="45720" rtlCol="0" anchor="t">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1400" b="1" dirty="0">
                <a:latin typeface="Candara"/>
              </a:rPr>
              <a:t>WHOLE COLLEGE RESPONSIBILITIES</a:t>
            </a:r>
            <a:r>
              <a:rPr lang="en-GB" sz="1400" dirty="0">
                <a:latin typeface="Candara"/>
              </a:rPr>
              <a:t>:</a:t>
            </a:r>
          </a:p>
          <a:p>
            <a:endParaRPr lang="en-GB" dirty="0">
              <a:latin typeface="Candara"/>
            </a:endParaRPr>
          </a:p>
          <a:p>
            <a:pPr>
              <a:buFont typeface="Arial" pitchFamily="34" charset="0"/>
              <a:buChar char="•"/>
            </a:pPr>
            <a:r>
              <a:rPr lang="en-GB" sz="1100" dirty="0">
                <a:latin typeface="Candara"/>
              </a:rPr>
              <a:t>Support current policies and recognised good practice within the college</a:t>
            </a:r>
          </a:p>
          <a:p>
            <a:pPr>
              <a:buFont typeface="Arial" pitchFamily="34" charset="0"/>
              <a:buChar char="•"/>
            </a:pPr>
            <a:endParaRPr lang="en-GB" sz="1100" dirty="0">
              <a:latin typeface="Candara"/>
            </a:endParaRPr>
          </a:p>
          <a:p>
            <a:pPr>
              <a:buFont typeface="Arial" pitchFamily="34" charset="0"/>
              <a:buChar char="•"/>
            </a:pPr>
            <a:r>
              <a:rPr lang="en-GB" sz="1100" dirty="0">
                <a:latin typeface="Candara"/>
              </a:rPr>
              <a:t>Be aware of the importance of confidentiality and data protection</a:t>
            </a:r>
          </a:p>
          <a:p>
            <a:pPr>
              <a:buFont typeface="Arial" pitchFamily="34" charset="0"/>
              <a:buChar char="•"/>
            </a:pPr>
            <a:endParaRPr lang="en-GB" sz="1100" dirty="0">
              <a:latin typeface="Candara"/>
            </a:endParaRPr>
          </a:p>
          <a:p>
            <a:pPr>
              <a:buFont typeface="Arial" pitchFamily="34" charset="0"/>
              <a:buChar char="•"/>
            </a:pPr>
            <a:r>
              <a:rPr lang="en-GB" sz="1100" dirty="0">
                <a:latin typeface="Candara"/>
              </a:rPr>
              <a:t>Participate in annual Performance Reviews with your Line  Manager, based on agreed objectives.</a:t>
            </a:r>
          </a:p>
          <a:p>
            <a:pPr>
              <a:buFont typeface="Arial" pitchFamily="34" charset="0"/>
              <a:buChar char="•"/>
            </a:pPr>
            <a:endParaRPr lang="en-GB" sz="1100" dirty="0">
              <a:latin typeface="Candara"/>
            </a:endParaRPr>
          </a:p>
          <a:p>
            <a:pPr>
              <a:buFont typeface="Arial" pitchFamily="34" charset="0"/>
              <a:buChar char="•"/>
            </a:pPr>
            <a:r>
              <a:rPr lang="en-GB" sz="1100" dirty="0">
                <a:latin typeface="Candara"/>
              </a:rPr>
              <a:t>Willingness to be flexible in both approach and use of time.</a:t>
            </a:r>
          </a:p>
          <a:p>
            <a:pPr>
              <a:buFont typeface="Arial" pitchFamily="34" charset="0"/>
              <a:buChar char="•"/>
            </a:pPr>
            <a:endParaRPr lang="en-GB" sz="1100" dirty="0">
              <a:latin typeface="Candara"/>
            </a:endParaRPr>
          </a:p>
          <a:p>
            <a:pPr>
              <a:buFont typeface="Arial" pitchFamily="34" charset="0"/>
              <a:buChar char="•"/>
            </a:pPr>
            <a:r>
              <a:rPr lang="en-GB" sz="1100" dirty="0">
                <a:latin typeface="Candara"/>
              </a:rPr>
              <a:t>All tasks should be undertaken with due regard to Health &amp; Safety regulations.</a:t>
            </a:r>
          </a:p>
          <a:p>
            <a:pPr>
              <a:buFont typeface="Arial" pitchFamily="34" charset="0"/>
              <a:buChar char="•"/>
            </a:pPr>
            <a:endParaRPr lang="en-GB" sz="1100" dirty="0">
              <a:latin typeface="Candara"/>
            </a:endParaRPr>
          </a:p>
          <a:p>
            <a:pPr>
              <a:buFont typeface="Arial" pitchFamily="34" charset="0"/>
              <a:buChar char="•"/>
            </a:pPr>
            <a:r>
              <a:rPr lang="en-GB" sz="1100" dirty="0">
                <a:latin typeface="Candara"/>
              </a:rPr>
              <a:t>To undertake such other duties which are within the scope of the job purpose, title of the job and its grade.</a:t>
            </a:r>
          </a:p>
          <a:p>
            <a:endParaRPr lang="en-GB" dirty="0"/>
          </a:p>
        </p:txBody>
      </p:sp>
      <p:sp>
        <p:nvSpPr>
          <p:cNvPr id="8" name="TextBox 7">
            <a:extLst>
              <a:ext uri="{FF2B5EF4-FFF2-40B4-BE49-F238E27FC236}">
                <a16:creationId xmlns:a16="http://schemas.microsoft.com/office/drawing/2014/main" id="{87EA164B-35C5-4C06-0D51-A06D2D34499F}"/>
              </a:ext>
            </a:extLst>
          </p:cNvPr>
          <p:cNvSpPr txBox="1"/>
          <p:nvPr/>
        </p:nvSpPr>
        <p:spPr>
          <a:xfrm>
            <a:off x="276504" y="311767"/>
            <a:ext cx="6304992" cy="6555641"/>
          </a:xfrm>
          <a:prstGeom prst="rect">
            <a:avLst/>
          </a:prstGeom>
          <a:noFill/>
        </p:spPr>
        <p:txBody>
          <a:bodyPr wrap="square">
            <a:spAutoFit/>
          </a:bodyPr>
          <a:lstStyle/>
          <a:p>
            <a:r>
              <a:rPr lang="en-GB" sz="1400" dirty="0">
                <a:effectLst/>
                <a:latin typeface="Candara" panose="020E0502030303020204" pitchFamily="34" charset="0"/>
                <a:ea typeface="Times New Roman" panose="02020603050405020304" pitchFamily="18" charset="0"/>
                <a:cs typeface="Times New Roman" panose="02020603050405020304" pitchFamily="18" charset="0"/>
              </a:rPr>
              <a:t> </a:t>
            </a:r>
            <a:endParaRPr lang="en-GB" sz="1400" dirty="0">
              <a:effectLst/>
              <a:latin typeface="Candara" panose="020E0502030303020204" pitchFamily="34" charset="0"/>
              <a:ea typeface="Times New Roman" panose="02020603050405020304" pitchFamily="18" charset="0"/>
            </a:endParaRPr>
          </a:p>
          <a:p>
            <a:r>
              <a:rPr lang="en-GB" sz="1400" b="1" dirty="0">
                <a:effectLst/>
                <a:latin typeface="Candara" panose="020E0502030303020204" pitchFamily="34" charset="0"/>
                <a:ea typeface="Times New Roman" panose="02020603050405020304" pitchFamily="18" charset="0"/>
                <a:cs typeface="Times New Roman" panose="02020603050405020304" pitchFamily="18" charset="0"/>
              </a:rPr>
              <a:t>B	GENERAL</a:t>
            </a:r>
            <a:r>
              <a:rPr lang="en-GB" sz="1400" dirty="0">
                <a:effectLst/>
                <a:latin typeface="Candara" panose="020E0502030303020204" pitchFamily="34" charset="0"/>
                <a:ea typeface="Times New Roman" panose="02020603050405020304" pitchFamily="18" charset="0"/>
                <a:cs typeface="Times New Roman" panose="02020603050405020304" pitchFamily="18" charset="0"/>
              </a:rPr>
              <a:t> </a:t>
            </a:r>
            <a:endParaRPr lang="en-GB" sz="1400" dirty="0">
              <a:effectLst/>
              <a:latin typeface="Candara" panose="020E0502030303020204" pitchFamily="34" charset="0"/>
              <a:ea typeface="Times New Roman" panose="02020603050405020304" pitchFamily="18" charset="0"/>
            </a:endParaRPr>
          </a:p>
          <a:p>
            <a:r>
              <a:rPr lang="en-GB" sz="1400" dirty="0">
                <a:effectLst/>
                <a:latin typeface="Candara" panose="020E0502030303020204" pitchFamily="34" charset="0"/>
                <a:ea typeface="Times New Roman" panose="02020603050405020304" pitchFamily="18" charset="0"/>
                <a:cs typeface="Times New Roman" panose="02020603050405020304" pitchFamily="18" charset="0"/>
              </a:rPr>
              <a:t>Undertake duties elsewhere within the Support Team as required, 	Such other duties as required commensurate with the grade of the post</a:t>
            </a:r>
            <a:endParaRPr lang="en-GB" sz="1400" dirty="0">
              <a:effectLst/>
              <a:latin typeface="Candara" panose="020E0502030303020204" pitchFamily="34" charset="0"/>
              <a:ea typeface="Times New Roman" panose="02020603050405020304" pitchFamily="18" charset="0"/>
            </a:endParaRPr>
          </a:p>
          <a:p>
            <a:r>
              <a:rPr lang="en-GB" sz="1400" dirty="0">
                <a:effectLst/>
                <a:latin typeface="Candara" panose="020E0502030303020204" pitchFamily="34" charset="0"/>
                <a:ea typeface="Times New Roman" panose="02020603050405020304" pitchFamily="18" charset="0"/>
                <a:cs typeface="Times New Roman" panose="02020603050405020304" pitchFamily="18" charset="0"/>
              </a:rPr>
              <a:t> </a:t>
            </a:r>
            <a:endParaRPr lang="en-GB" sz="1400" dirty="0">
              <a:effectLst/>
              <a:latin typeface="Candara" panose="020E0502030303020204" pitchFamily="34" charset="0"/>
              <a:ea typeface="Times New Roman" panose="02020603050405020304" pitchFamily="18" charset="0"/>
            </a:endParaRPr>
          </a:p>
          <a:p>
            <a:r>
              <a:rPr lang="en-GB" sz="1400" dirty="0">
                <a:effectLst/>
                <a:latin typeface="Candara" panose="020E0502030303020204" pitchFamily="34" charset="0"/>
                <a:ea typeface="Times New Roman" panose="02020603050405020304" pitchFamily="18" charset="0"/>
                <a:cs typeface="Times New Roman" panose="02020603050405020304" pitchFamily="18" charset="0"/>
              </a:rPr>
              <a:t>This job description sets out the duties of the post at the time when it was drawn up.  Such duties may vary from time to time without changing the general character of the duties or the level of responsibility entailed.  In fact the make up and emphasis of duties will be one area covered in annual review of the post and rewritten accordingly.  Such variations are a common occurrence and cannot in themselves justify a reconsideration of the grading of the post.</a:t>
            </a:r>
            <a:endParaRPr lang="en-GB" sz="1400" dirty="0">
              <a:effectLst/>
              <a:latin typeface="Candara" panose="020E0502030303020204" pitchFamily="34" charset="0"/>
              <a:ea typeface="Times New Roman" panose="02020603050405020304" pitchFamily="18" charset="0"/>
            </a:endParaRPr>
          </a:p>
          <a:p>
            <a:r>
              <a:rPr lang="en-GB" sz="1400" dirty="0">
                <a:effectLst/>
                <a:latin typeface="Candara" panose="020E0502030303020204" pitchFamily="34" charset="0"/>
                <a:ea typeface="Times New Roman" panose="02020603050405020304" pitchFamily="18" charset="0"/>
                <a:cs typeface="Times New Roman" panose="02020603050405020304" pitchFamily="18" charset="0"/>
              </a:rPr>
              <a:t> </a:t>
            </a:r>
            <a:endParaRPr lang="en-GB" sz="1400" dirty="0">
              <a:effectLst/>
              <a:latin typeface="Candara" panose="020E0502030303020204" pitchFamily="34" charset="0"/>
              <a:ea typeface="Times New Roman" panose="02020603050405020304" pitchFamily="18" charset="0"/>
            </a:endParaRPr>
          </a:p>
          <a:p>
            <a:r>
              <a:rPr lang="en-GB" sz="1400" dirty="0">
                <a:effectLst/>
                <a:latin typeface="Candara" panose="020E0502030303020204" pitchFamily="34" charset="0"/>
                <a:ea typeface="Times New Roman" panose="02020603050405020304" pitchFamily="18" charset="0"/>
                <a:cs typeface="Times New Roman" panose="02020603050405020304" pitchFamily="18" charset="0"/>
              </a:rPr>
              <a:t>It is vital to the ethos of the Support Team that the postholder is flexible in taking on additional tasks, willing to offer help to and cover for other members of the Team and treats co-operation and support for colleagues as a top priority.</a:t>
            </a:r>
            <a:endParaRPr lang="en-GB" sz="1400" dirty="0">
              <a:effectLst/>
              <a:latin typeface="Candara" panose="020E0502030303020204" pitchFamily="34" charset="0"/>
              <a:ea typeface="Times New Roman" panose="02020603050405020304" pitchFamily="18" charset="0"/>
            </a:endParaRPr>
          </a:p>
          <a:p>
            <a:r>
              <a:rPr lang="en-GB" sz="1400" dirty="0">
                <a:effectLst/>
                <a:latin typeface="Candara" panose="020E0502030303020204" pitchFamily="34" charset="0"/>
                <a:ea typeface="Times New Roman" panose="02020603050405020304" pitchFamily="18" charset="0"/>
                <a:cs typeface="Times New Roman" panose="02020603050405020304" pitchFamily="18" charset="0"/>
              </a:rPr>
              <a:t> </a:t>
            </a:r>
            <a:endParaRPr lang="en-GB" sz="1400" dirty="0">
              <a:effectLst/>
              <a:latin typeface="Candara" panose="020E0502030303020204" pitchFamily="34" charset="0"/>
              <a:ea typeface="Times New Roman" panose="02020603050405020304" pitchFamily="18" charset="0"/>
            </a:endParaRPr>
          </a:p>
          <a:p>
            <a:r>
              <a:rPr lang="en-GB" sz="1400" b="1" dirty="0">
                <a:effectLst/>
                <a:latin typeface="Candara" panose="020E0502030303020204" pitchFamily="34" charset="0"/>
                <a:ea typeface="Times New Roman" panose="02020603050405020304" pitchFamily="18" charset="0"/>
                <a:cs typeface="Times New Roman" panose="02020603050405020304" pitchFamily="18" charset="0"/>
              </a:rPr>
              <a:t>SPECIAL INSTRUCTIONS</a:t>
            </a:r>
            <a:r>
              <a:rPr lang="en-GB" sz="1400" dirty="0">
                <a:effectLst/>
                <a:latin typeface="Candara" panose="020E0502030303020204" pitchFamily="34" charset="0"/>
                <a:ea typeface="Times New Roman" panose="02020603050405020304" pitchFamily="18" charset="0"/>
                <a:cs typeface="Times New Roman" panose="02020603050405020304" pitchFamily="18" charset="0"/>
              </a:rPr>
              <a:t> </a:t>
            </a:r>
            <a:endParaRPr lang="en-GB" sz="1400" dirty="0">
              <a:effectLst/>
              <a:latin typeface="Candara" panose="020E0502030303020204" pitchFamily="34" charset="0"/>
              <a:ea typeface="Times New Roman" panose="02020603050405020304" pitchFamily="18" charset="0"/>
            </a:endParaRPr>
          </a:p>
          <a:p>
            <a:r>
              <a:rPr lang="en-GB" sz="1400" dirty="0">
                <a:effectLst/>
                <a:latin typeface="Candara" panose="020E0502030303020204" pitchFamily="34" charset="0"/>
                <a:ea typeface="Times New Roman" panose="02020603050405020304" pitchFamily="18" charset="0"/>
                <a:cs typeface="Times New Roman" panose="02020603050405020304" pitchFamily="18" charset="0"/>
              </a:rPr>
              <a:t>To ensure a safe working environment in accordance with Health and Safety Regulations</a:t>
            </a:r>
            <a:endParaRPr lang="en-GB" sz="1400" dirty="0">
              <a:effectLst/>
              <a:latin typeface="Candara" panose="020E0502030303020204" pitchFamily="34" charset="0"/>
              <a:ea typeface="Times New Roman" panose="02020603050405020304" pitchFamily="18" charset="0"/>
            </a:endParaRPr>
          </a:p>
          <a:p>
            <a:r>
              <a:rPr lang="en-GB" sz="1400" dirty="0">
                <a:effectLst/>
                <a:latin typeface="Candara" panose="020E0502030303020204" pitchFamily="34" charset="0"/>
                <a:ea typeface="Times New Roman" panose="02020603050405020304" pitchFamily="18" charset="0"/>
                <a:cs typeface="Times New Roman" panose="02020603050405020304" pitchFamily="18" charset="0"/>
              </a:rPr>
              <a:t>To attend fire drills and staff meetings as required</a:t>
            </a:r>
            <a:endParaRPr lang="en-GB" sz="1400" dirty="0">
              <a:effectLst/>
              <a:latin typeface="Candara" panose="020E0502030303020204" pitchFamily="34" charset="0"/>
              <a:ea typeface="Times New Roman" panose="02020603050405020304" pitchFamily="18" charset="0"/>
            </a:endParaRPr>
          </a:p>
          <a:p>
            <a:r>
              <a:rPr lang="en-GB" sz="1400" dirty="0">
                <a:effectLst/>
                <a:latin typeface="Candara" panose="020E0502030303020204" pitchFamily="34" charset="0"/>
                <a:ea typeface="Times New Roman" panose="02020603050405020304" pitchFamily="18" charset="0"/>
                <a:cs typeface="Times New Roman" panose="02020603050405020304" pitchFamily="18" charset="0"/>
              </a:rPr>
              <a:t>To attend training events as required</a:t>
            </a:r>
            <a:endParaRPr lang="en-GB" sz="1400" dirty="0">
              <a:effectLst/>
              <a:latin typeface="Candara" panose="020E0502030303020204" pitchFamily="34" charset="0"/>
              <a:ea typeface="Times New Roman" panose="02020603050405020304" pitchFamily="18" charset="0"/>
            </a:endParaRPr>
          </a:p>
          <a:p>
            <a:r>
              <a:rPr lang="en-GB" sz="1400" dirty="0">
                <a:effectLst/>
                <a:latin typeface="Candara" panose="020E0502030303020204" pitchFamily="34" charset="0"/>
                <a:ea typeface="Times New Roman" panose="02020603050405020304" pitchFamily="18" charset="0"/>
                <a:cs typeface="Times New Roman" panose="02020603050405020304" pitchFamily="18" charset="0"/>
              </a:rPr>
              <a:t>To respect the confidential nature of personal information</a:t>
            </a:r>
            <a:endParaRPr lang="en-GB" sz="1400" dirty="0">
              <a:effectLst/>
              <a:latin typeface="Candara" panose="020E0502030303020204" pitchFamily="34" charset="0"/>
              <a:ea typeface="Times New Roman" panose="02020603050405020304" pitchFamily="18" charset="0"/>
            </a:endParaRPr>
          </a:p>
          <a:p>
            <a:r>
              <a:rPr lang="en-GB" sz="1400" dirty="0">
                <a:effectLst/>
                <a:latin typeface="Candara" panose="020E0502030303020204" pitchFamily="34" charset="0"/>
                <a:ea typeface="Times New Roman" panose="02020603050405020304" pitchFamily="18" charset="0"/>
                <a:cs typeface="Times New Roman" panose="02020603050405020304" pitchFamily="18" charset="0"/>
              </a:rPr>
              <a:t>Participation in, contribution to and evaluation of training and development opportunities including those arising from annual staff review.</a:t>
            </a:r>
            <a:endParaRPr lang="en-GB" sz="1400" dirty="0">
              <a:effectLst/>
              <a:latin typeface="Candara" panose="020E0502030303020204" pitchFamily="34" charset="0"/>
              <a:ea typeface="Times New Roman" panose="02020603050405020304" pitchFamily="18" charset="0"/>
            </a:endParaRPr>
          </a:p>
          <a:p>
            <a:r>
              <a:rPr lang="en-GB" sz="1400" dirty="0">
                <a:effectLst/>
                <a:latin typeface="Candara" panose="020E0502030303020204" pitchFamily="34" charset="0"/>
                <a:ea typeface="Times New Roman" panose="02020603050405020304" pitchFamily="18" charset="0"/>
                <a:cs typeface="Times New Roman" panose="02020603050405020304" pitchFamily="18" charset="0"/>
              </a:rPr>
              <a:t> </a:t>
            </a:r>
            <a:endParaRPr lang="en-GB" sz="1400" dirty="0">
              <a:effectLst/>
              <a:latin typeface="Candara" panose="020E0502030303020204" pitchFamily="34" charset="0"/>
              <a:ea typeface="Times New Roman" panose="02020603050405020304" pitchFamily="18" charset="0"/>
            </a:endParaRPr>
          </a:p>
          <a:p>
            <a:r>
              <a:rPr lang="en-GB" sz="1400" b="1" dirty="0">
                <a:effectLst/>
                <a:latin typeface="Candara" panose="020E0502030303020204" pitchFamily="34" charset="0"/>
                <a:ea typeface="Times New Roman" panose="02020603050405020304" pitchFamily="18" charset="0"/>
                <a:cs typeface="Times New Roman" panose="02020603050405020304" pitchFamily="18" charset="0"/>
              </a:rPr>
              <a:t>COMMUNICATIONS</a:t>
            </a:r>
            <a:r>
              <a:rPr lang="en-GB" sz="1400" dirty="0">
                <a:effectLst/>
                <a:latin typeface="Candara" panose="020E0502030303020204" pitchFamily="34" charset="0"/>
                <a:ea typeface="Times New Roman" panose="02020603050405020304" pitchFamily="18" charset="0"/>
                <a:cs typeface="Times New Roman" panose="02020603050405020304" pitchFamily="18" charset="0"/>
              </a:rPr>
              <a:t> </a:t>
            </a:r>
            <a:endParaRPr lang="en-GB" sz="1400" dirty="0">
              <a:effectLst/>
              <a:latin typeface="Candara" panose="020E0502030303020204" pitchFamily="34" charset="0"/>
              <a:ea typeface="Times New Roman" panose="02020603050405020304" pitchFamily="18" charset="0"/>
            </a:endParaRPr>
          </a:p>
          <a:p>
            <a:r>
              <a:rPr lang="en-GB" sz="1400" dirty="0">
                <a:effectLst/>
                <a:latin typeface="Candara" panose="020E0502030303020204" pitchFamily="34" charset="0"/>
                <a:ea typeface="Times New Roman" panose="02020603050405020304" pitchFamily="18" charset="0"/>
                <a:cs typeface="Times New Roman" panose="02020603050405020304" pitchFamily="18" charset="0"/>
              </a:rPr>
              <a:t>In consultation and partnership with the College Manager and other members of the Support Team, support and sustain effective communications throughout the College arising from clerical and reception duties.</a:t>
            </a:r>
            <a:endParaRPr lang="en-GB" sz="1400" dirty="0">
              <a:effectLst/>
              <a:latin typeface="Candara" panose="020E0502030303020204" pitchFamily="34" charset="0"/>
              <a:ea typeface="Times New Roman" panose="02020603050405020304" pitchFamily="18" charset="0"/>
            </a:endParaRPr>
          </a:p>
          <a:p>
            <a:r>
              <a:rPr lang="en-GB" sz="1400" dirty="0">
                <a:effectLst/>
                <a:latin typeface="Candara" panose="020E0502030303020204" pitchFamily="34" charset="0"/>
                <a:ea typeface="Times New Roman" panose="02020603050405020304" pitchFamily="18" charset="0"/>
                <a:cs typeface="Times New Roman" panose="02020603050405020304" pitchFamily="18" charset="0"/>
              </a:rPr>
              <a:t> </a:t>
            </a:r>
            <a:endParaRPr lang="en-GB" sz="1400" dirty="0">
              <a:effectLst/>
              <a:latin typeface="Candara" panose="020E0502030303020204" pitchFamily="34" charset="0"/>
              <a:ea typeface="Times New Roman" panose="02020603050405020304" pitchFamily="18" charset="0"/>
            </a:endParaRPr>
          </a:p>
        </p:txBody>
      </p:sp>
    </p:spTree>
    <p:extLst>
      <p:ext uri="{BB962C8B-B14F-4D97-AF65-F5344CB8AC3E}">
        <p14:creationId xmlns:p14="http://schemas.microsoft.com/office/powerpoint/2010/main" val="39525675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TECC.jpg"/>
          <p:cNvPicPr>
            <a:picLocks noChangeAspect="1"/>
          </p:cNvPicPr>
          <p:nvPr/>
        </p:nvPicPr>
        <p:blipFill>
          <a:blip r:embed="rId2" cstate="print"/>
          <a:stretch>
            <a:fillRect/>
          </a:stretch>
        </p:blipFill>
        <p:spPr>
          <a:xfrm>
            <a:off x="2912202" y="278286"/>
            <a:ext cx="1027638" cy="85373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2" name="Footer Placeholder 1">
            <a:extLst>
              <a:ext uri="{FF2B5EF4-FFF2-40B4-BE49-F238E27FC236}">
                <a16:creationId xmlns:a16="http://schemas.microsoft.com/office/drawing/2014/main" id="{01F0B493-EDA5-4272-ADBB-C587889A2C68}"/>
              </a:ext>
            </a:extLst>
          </p:cNvPr>
          <p:cNvSpPr>
            <a:spLocks noGrp="1"/>
          </p:cNvSpPr>
          <p:nvPr>
            <p:ph type="ftr" sz="quarter" idx="11"/>
          </p:nvPr>
        </p:nvSpPr>
        <p:spPr>
          <a:xfrm>
            <a:off x="0" y="9652113"/>
            <a:ext cx="2431012" cy="514572"/>
          </a:xfrm>
        </p:spPr>
        <p:txBody>
          <a:bodyPr/>
          <a:lstStyle/>
          <a:p>
            <a:r>
              <a:rPr lang="en-GB"/>
              <a:t>www.successat.org.uk                                                                                </a:t>
            </a:r>
          </a:p>
        </p:txBody>
      </p:sp>
      <p:sp>
        <p:nvSpPr>
          <p:cNvPr id="3" name="Slide Number Placeholder 2">
            <a:extLst>
              <a:ext uri="{FF2B5EF4-FFF2-40B4-BE49-F238E27FC236}">
                <a16:creationId xmlns:a16="http://schemas.microsoft.com/office/drawing/2014/main" id="{0B0C2C18-FFB5-F199-C842-D6A95778BBEC}"/>
              </a:ext>
            </a:extLst>
          </p:cNvPr>
          <p:cNvSpPr>
            <a:spLocks noGrp="1"/>
          </p:cNvSpPr>
          <p:nvPr>
            <p:ph type="sldNum" sz="quarter" idx="12"/>
          </p:nvPr>
        </p:nvSpPr>
        <p:spPr>
          <a:xfrm>
            <a:off x="5126751" y="9529204"/>
            <a:ext cx="1543050" cy="527403"/>
          </a:xfrm>
        </p:spPr>
        <p:txBody>
          <a:bodyPr/>
          <a:lstStyle/>
          <a:p>
            <a:r>
              <a:rPr lang="en-GB"/>
              <a:t>Page </a:t>
            </a:r>
            <a:fld id="{5699F653-A948-4BD1-BBB3-6CD4FE48AB5E}" type="slidenum">
              <a:rPr lang="en-GB" smtClean="0"/>
              <a:pPr/>
              <a:t>8</a:t>
            </a:fld>
            <a:endParaRPr lang="en-US"/>
          </a:p>
        </p:txBody>
      </p:sp>
      <p:sp>
        <p:nvSpPr>
          <p:cNvPr id="6" name="TextBox 5"/>
          <p:cNvSpPr txBox="1"/>
          <p:nvPr/>
        </p:nvSpPr>
        <p:spPr>
          <a:xfrm>
            <a:off x="366298" y="1069647"/>
            <a:ext cx="6119446" cy="646331"/>
          </a:xfrm>
          <a:prstGeom prst="rect">
            <a:avLst/>
          </a:prstGeom>
          <a:noFill/>
        </p:spPr>
        <p:txBody>
          <a:bodyPr wrap="square" lIns="91440" tIns="45720" rIns="91440" bIns="45720" rtlCol="0" anchor="t">
            <a:spAutoFit/>
          </a:bodyPr>
          <a:lstStyle/>
          <a:p>
            <a:pPr algn="ctr"/>
            <a:r>
              <a:rPr lang="en-GB" b="1" dirty="0">
                <a:solidFill>
                  <a:schemeClr val="accent1">
                    <a:lumMod val="75000"/>
                  </a:schemeClr>
                </a:solidFill>
              </a:rPr>
              <a:t>THOMAS ESTLEY COMMUNITY COLLEGE -</a:t>
            </a:r>
            <a:endParaRPr lang="en-GB" b="1" dirty="0">
              <a:solidFill>
                <a:schemeClr val="accent1">
                  <a:lumMod val="75000"/>
                </a:schemeClr>
              </a:solidFill>
              <a:cs typeface="Calibri"/>
            </a:endParaRPr>
          </a:p>
          <a:p>
            <a:pPr algn="ctr"/>
            <a:r>
              <a:rPr lang="en-GB" b="1" dirty="0">
                <a:solidFill>
                  <a:schemeClr val="accent1">
                    <a:lumMod val="75000"/>
                  </a:schemeClr>
                </a:solidFill>
              </a:rPr>
              <a:t>PERSONNEL SPECIFICATION</a:t>
            </a:r>
            <a:endParaRPr lang="en-GB" b="1" dirty="0">
              <a:solidFill>
                <a:schemeClr val="accent1">
                  <a:lumMod val="75000"/>
                </a:schemeClr>
              </a:solidFill>
              <a:cs typeface="Calibri"/>
            </a:endParaRPr>
          </a:p>
        </p:txBody>
      </p:sp>
      <p:sp>
        <p:nvSpPr>
          <p:cNvPr id="7" name="TextBox 6"/>
          <p:cNvSpPr txBox="1"/>
          <p:nvPr/>
        </p:nvSpPr>
        <p:spPr>
          <a:xfrm>
            <a:off x="187035" y="1778359"/>
            <a:ext cx="6413051" cy="400110"/>
          </a:xfrm>
          <a:prstGeom prst="rect">
            <a:avLst/>
          </a:prstGeom>
          <a:noFill/>
          <a:ln>
            <a:solidFill>
              <a:schemeClr val="accent1">
                <a:lumMod val="75000"/>
              </a:schemeClr>
            </a:solidFill>
          </a:ln>
        </p:spPr>
        <p:txBody>
          <a:bodyPr wrap="square" lIns="91440" tIns="45720" rIns="91440" bIns="45720" rtlCol="0" anchor="t">
            <a:spAutoFit/>
          </a:bodyPr>
          <a:lstStyle/>
          <a:p>
            <a:r>
              <a:rPr lang="en-GB" b="1" dirty="0">
                <a:latin typeface="Candara"/>
              </a:rPr>
              <a:t>Job Title:   Business Assistant Apprentice</a:t>
            </a:r>
            <a:r>
              <a:rPr lang="en-GB" sz="2000" dirty="0">
                <a:latin typeface="Candara"/>
              </a:rPr>
              <a:t> </a:t>
            </a:r>
            <a:endParaRPr lang="en-GB" sz="2400" dirty="0">
              <a:latin typeface="Candara"/>
            </a:endParaRPr>
          </a:p>
        </p:txBody>
      </p:sp>
      <p:sp>
        <p:nvSpPr>
          <p:cNvPr id="8" name="TextBox 7"/>
          <p:cNvSpPr txBox="1"/>
          <p:nvPr/>
        </p:nvSpPr>
        <p:spPr>
          <a:xfrm>
            <a:off x="187035" y="2388574"/>
            <a:ext cx="3487497" cy="6617196"/>
          </a:xfrm>
          <a:prstGeom prst="rect">
            <a:avLst/>
          </a:prstGeom>
          <a:noFill/>
          <a:ln>
            <a:solidFill>
              <a:schemeClr val="accent1">
                <a:lumMod val="75000"/>
              </a:schemeClr>
            </a:solidFill>
          </a:ln>
        </p:spPr>
        <p:txBody>
          <a:bodyPr wrap="square" lIns="91440" tIns="45720" rIns="91440" bIns="45720" rtlCol="0" anchor="t">
            <a:spAutoFit/>
          </a:bodyPr>
          <a:lstStyle/>
          <a:p>
            <a:r>
              <a:rPr lang="en-GB" sz="1400" b="1" dirty="0">
                <a:latin typeface="Candara"/>
                <a:ea typeface="Calibri"/>
                <a:cs typeface="Calibri"/>
              </a:rPr>
              <a:t>QUALIFICATIONS</a:t>
            </a:r>
          </a:p>
          <a:p>
            <a:endParaRPr lang="en-GB" sz="1400" b="1" dirty="0">
              <a:latin typeface="Candara"/>
              <a:ea typeface="Calibri"/>
              <a:cs typeface="Calibri"/>
            </a:endParaRPr>
          </a:p>
          <a:p>
            <a:r>
              <a:rPr lang="en-GB" sz="1400" dirty="0">
                <a:effectLst/>
                <a:latin typeface="Candara" panose="020E0502030303020204" pitchFamily="34" charset="0"/>
                <a:ea typeface="Times New Roman" panose="02020603050405020304" pitchFamily="18" charset="0"/>
                <a:cs typeface="Arial" panose="020B0604020202020204" pitchFamily="34" charset="0"/>
              </a:rPr>
              <a:t>English &amp; Maths GCSE C/4 or above (or equivalent qualification)</a:t>
            </a:r>
          </a:p>
          <a:p>
            <a:endParaRPr lang="en-GB" sz="1400" b="1" dirty="0">
              <a:latin typeface="Candara" panose="020E0502030303020204" pitchFamily="34" charset="0"/>
              <a:ea typeface="Calibri"/>
              <a:cs typeface="Arial" panose="020B0604020202020204" pitchFamily="34" charset="0"/>
            </a:endParaRPr>
          </a:p>
          <a:p>
            <a:endParaRPr lang="en-GB" sz="1400" b="1" dirty="0">
              <a:latin typeface="Candara" panose="020E0502030303020204" pitchFamily="34" charset="0"/>
              <a:ea typeface="Calibri"/>
              <a:cs typeface="Calibri"/>
            </a:endParaRPr>
          </a:p>
          <a:p>
            <a:endParaRPr lang="en-GB" dirty="0"/>
          </a:p>
          <a:p>
            <a:r>
              <a:rPr lang="en-GB" sz="1400" b="1" dirty="0">
                <a:latin typeface="Candara" panose="020E0502030303020204" pitchFamily="34" charset="0"/>
              </a:rPr>
              <a:t>SKILLS/ATTRIBUTES</a:t>
            </a:r>
          </a:p>
          <a:p>
            <a:endParaRPr lang="en-GB" sz="1400" dirty="0">
              <a:latin typeface="Candara" panose="020E0502030303020204" pitchFamily="34" charset="0"/>
              <a:ea typeface="Times New Roman" panose="02020603050405020304" pitchFamily="18" charset="0"/>
              <a:cs typeface="Times New Roman" panose="02020603050405020304" pitchFamily="18" charset="0"/>
            </a:endParaRPr>
          </a:p>
          <a:p>
            <a:r>
              <a:rPr lang="en-GB" sz="1400" dirty="0">
                <a:latin typeface="Candara" panose="020E0502030303020204" pitchFamily="34" charset="0"/>
                <a:ea typeface="Times New Roman" panose="02020603050405020304" pitchFamily="18" charset="0"/>
                <a:cs typeface="Times New Roman" panose="02020603050405020304" pitchFamily="18" charset="0"/>
              </a:rPr>
              <a:t>Communication skills</a:t>
            </a:r>
          </a:p>
          <a:p>
            <a:endParaRPr lang="en-GB" sz="1400" dirty="0">
              <a:latin typeface="Candara" panose="020E0502030303020204" pitchFamily="34" charset="0"/>
              <a:ea typeface="Times New Roman" panose="02020603050405020304" pitchFamily="18" charset="0"/>
              <a:cs typeface="Times New Roman" panose="02020603050405020304" pitchFamily="18" charset="0"/>
            </a:endParaRPr>
          </a:p>
          <a:p>
            <a:r>
              <a:rPr lang="en-GB" sz="1400" dirty="0">
                <a:latin typeface="Candara" panose="020E0502030303020204" pitchFamily="34" charset="0"/>
                <a:ea typeface="Times New Roman" panose="02020603050405020304" pitchFamily="18" charset="0"/>
                <a:cs typeface="Times New Roman" panose="02020603050405020304" pitchFamily="18" charset="0"/>
              </a:rPr>
              <a:t>Reliability</a:t>
            </a:r>
          </a:p>
          <a:p>
            <a:endParaRPr lang="en-GB" sz="1400" dirty="0">
              <a:latin typeface="Candara" panose="020E0502030303020204" pitchFamily="34" charset="0"/>
              <a:ea typeface="Times New Roman" panose="02020603050405020304" pitchFamily="18" charset="0"/>
              <a:cs typeface="Times New Roman" panose="02020603050405020304" pitchFamily="18" charset="0"/>
            </a:endParaRPr>
          </a:p>
          <a:p>
            <a:r>
              <a:rPr lang="en-GB" sz="1400" dirty="0">
                <a:latin typeface="Candara" panose="020E0502030303020204" pitchFamily="34" charset="0"/>
                <a:ea typeface="Times New Roman" panose="02020603050405020304" pitchFamily="18" charset="0"/>
                <a:cs typeface="Times New Roman" panose="02020603050405020304" pitchFamily="18" charset="0"/>
              </a:rPr>
              <a:t>Ability to maintain confidentiality</a:t>
            </a:r>
          </a:p>
          <a:p>
            <a:endParaRPr lang="en-GB" sz="1400" dirty="0">
              <a:latin typeface="Candara" panose="020E0502030303020204" pitchFamily="34" charset="0"/>
              <a:ea typeface="Times New Roman" panose="02020603050405020304" pitchFamily="18" charset="0"/>
              <a:cs typeface="Times New Roman" panose="02020603050405020304" pitchFamily="18" charset="0"/>
            </a:endParaRPr>
          </a:p>
          <a:p>
            <a:r>
              <a:rPr lang="en-GB" sz="1400" dirty="0">
                <a:latin typeface="Candara" panose="020E0502030303020204" pitchFamily="34" charset="0"/>
              </a:rPr>
              <a:t>Good previous employment/school record including punctuality and attendance </a:t>
            </a:r>
            <a:endParaRPr lang="en-GB" sz="1400" b="1" dirty="0">
              <a:latin typeface="Candara" panose="020E0502030303020204" pitchFamily="34" charset="0"/>
              <a:ea typeface="Times New Roman" panose="02020603050405020304" pitchFamily="18" charset="0"/>
              <a:cs typeface="Times New Roman" panose="02020603050405020304" pitchFamily="18" charset="0"/>
            </a:endParaRPr>
          </a:p>
          <a:p>
            <a:endParaRPr lang="en-GB" sz="1400" b="1" dirty="0">
              <a:latin typeface="Candara" panose="020E0502030303020204" pitchFamily="34" charset="0"/>
              <a:ea typeface="Times New Roman" panose="02020603050405020304" pitchFamily="18" charset="0"/>
              <a:cs typeface="Times New Roman" panose="02020603050405020304" pitchFamily="18" charset="0"/>
            </a:endParaRPr>
          </a:p>
          <a:p>
            <a:r>
              <a:rPr lang="en-GB" sz="1400" dirty="0">
                <a:latin typeface="Candara" panose="020E0502030303020204" pitchFamily="34" charset="0"/>
              </a:rPr>
              <a:t>Ability to respond flexibly to changing demands. </a:t>
            </a:r>
          </a:p>
          <a:p>
            <a:endParaRPr lang="en-GB" sz="1400" b="1" dirty="0">
              <a:latin typeface="Candara" panose="020E0502030303020204" pitchFamily="34" charset="0"/>
              <a:ea typeface="Times New Roman" panose="02020603050405020304" pitchFamily="18" charset="0"/>
              <a:cs typeface="Times New Roman" panose="02020603050405020304" pitchFamily="18" charset="0"/>
            </a:endParaRPr>
          </a:p>
          <a:p>
            <a:r>
              <a:rPr lang="en-GB" sz="1400" b="1" dirty="0">
                <a:latin typeface="Candara" panose="020E0502030303020204" pitchFamily="34" charset="0"/>
                <a:ea typeface="Times New Roman" panose="02020603050405020304" pitchFamily="18" charset="0"/>
                <a:cs typeface="Times New Roman" panose="02020603050405020304" pitchFamily="18" charset="0"/>
              </a:rPr>
              <a:t>OTHER</a:t>
            </a:r>
          </a:p>
          <a:p>
            <a:endParaRPr lang="en-GB" sz="1400" b="1" dirty="0">
              <a:latin typeface="Candara" panose="020E0502030303020204" pitchFamily="34" charset="0"/>
              <a:ea typeface="Times New Roman" panose="02020603050405020304" pitchFamily="18" charset="0"/>
              <a:cs typeface="Times New Roman" panose="02020603050405020304" pitchFamily="18" charset="0"/>
            </a:endParaRPr>
          </a:p>
          <a:p>
            <a:r>
              <a:rPr lang="en-GB" sz="1400" dirty="0">
                <a:effectLst/>
                <a:latin typeface="Candara" panose="020E0502030303020204" pitchFamily="34" charset="0"/>
                <a:ea typeface="Times New Roman" panose="02020603050405020304" pitchFamily="18" charset="0"/>
                <a:cs typeface="Times New Roman" panose="02020603050405020304" pitchFamily="18" charset="0"/>
              </a:rPr>
              <a:t>Understanding of Equal Opportunities in a school context and the ability to apply this to all situations</a:t>
            </a:r>
          </a:p>
          <a:p>
            <a:endParaRPr lang="en-GB" sz="1400" dirty="0">
              <a:latin typeface="Candara" panose="020E0502030303020204" pitchFamily="34" charset="0"/>
              <a:ea typeface="Times New Roman" panose="02020603050405020304" pitchFamily="18" charset="0"/>
              <a:cs typeface="Times New Roman" panose="02020603050405020304" pitchFamily="18" charset="0"/>
            </a:endParaRPr>
          </a:p>
          <a:p>
            <a:r>
              <a:rPr lang="en-GB" sz="1400" dirty="0">
                <a:effectLst/>
                <a:latin typeface="Candara" panose="020E0502030303020204" pitchFamily="34" charset="0"/>
                <a:ea typeface="Times New Roman" panose="02020603050405020304" pitchFamily="18" charset="0"/>
                <a:cs typeface="Times New Roman" panose="02020603050405020304" pitchFamily="18" charset="0"/>
              </a:rPr>
              <a:t>Must be eligible to work in the UK</a:t>
            </a:r>
          </a:p>
          <a:p>
            <a:endParaRPr lang="en-GB" sz="1400" dirty="0">
              <a:effectLst/>
              <a:latin typeface="Candara" panose="020E0502030303020204" pitchFamily="34" charset="0"/>
              <a:ea typeface="Times New Roman" panose="02020603050405020304" pitchFamily="18" charset="0"/>
              <a:cs typeface="Times New Roman" panose="02020603050405020304" pitchFamily="18" charset="0"/>
            </a:endParaRPr>
          </a:p>
          <a:p>
            <a:endParaRPr lang="en-GB" sz="1400" dirty="0">
              <a:latin typeface="Candara" panose="020E0502030303020204" pitchFamily="34" charset="0"/>
            </a:endParaRPr>
          </a:p>
        </p:txBody>
      </p:sp>
      <p:sp>
        <p:nvSpPr>
          <p:cNvPr id="10" name="TextBox 9"/>
          <p:cNvSpPr txBox="1"/>
          <p:nvPr/>
        </p:nvSpPr>
        <p:spPr>
          <a:xfrm>
            <a:off x="3674532" y="2388574"/>
            <a:ext cx="1659468" cy="6647974"/>
          </a:xfrm>
          <a:prstGeom prst="rect">
            <a:avLst/>
          </a:prstGeom>
          <a:noFill/>
          <a:ln>
            <a:solidFill>
              <a:schemeClr val="accent1">
                <a:lumMod val="75000"/>
              </a:schemeClr>
            </a:solidFill>
          </a:ln>
        </p:spPr>
        <p:txBody>
          <a:bodyPr wrap="square" lIns="91440" tIns="45720" rIns="91440" bIns="45720" rtlCol="0" anchor="t">
            <a:spAutoFit/>
          </a:bodyPr>
          <a:lstStyle/>
          <a:p>
            <a:pPr algn="ctr"/>
            <a:r>
              <a:rPr lang="en-GB" sz="1400" b="1" dirty="0"/>
              <a:t>ESSENTIAL</a:t>
            </a:r>
          </a:p>
          <a:p>
            <a:pPr algn="ctr"/>
            <a:endParaRPr lang="en-GB" sz="1400" b="1" dirty="0">
              <a:sym typeface="Wingdings 2" panose="05020102010507070707" pitchFamily="18" charset="2"/>
            </a:endParaRPr>
          </a:p>
          <a:p>
            <a:pPr algn="ctr"/>
            <a:r>
              <a:rPr lang="en-GB" sz="1400" b="1" dirty="0">
                <a:sym typeface="Wingdings 2" panose="05020102010507070707" pitchFamily="18" charset="2"/>
              </a:rPr>
              <a:t></a:t>
            </a:r>
          </a:p>
          <a:p>
            <a:pPr algn="ctr"/>
            <a:endParaRPr lang="en-GB" sz="1400" b="1" dirty="0">
              <a:sym typeface="Wingdings 2" panose="05020102010507070707" pitchFamily="18" charset="2"/>
            </a:endParaRPr>
          </a:p>
          <a:p>
            <a:pPr algn="ctr"/>
            <a:endParaRPr lang="en-GB" sz="1800" b="1" dirty="0">
              <a:sym typeface="Wingdings 2" panose="05020102010507070707" pitchFamily="18" charset="2"/>
            </a:endParaRPr>
          </a:p>
          <a:p>
            <a:pPr algn="ctr"/>
            <a:endParaRPr lang="en-GB" b="1" dirty="0">
              <a:sym typeface="Wingdings 2" panose="05020102010507070707" pitchFamily="18" charset="2"/>
            </a:endParaRPr>
          </a:p>
          <a:p>
            <a:pPr algn="ctr"/>
            <a:endParaRPr lang="en-GB" sz="1800" b="1" dirty="0">
              <a:sym typeface="Wingdings 2" panose="05020102010507070707" pitchFamily="18" charset="2"/>
            </a:endParaRPr>
          </a:p>
          <a:p>
            <a:pPr algn="ctr"/>
            <a:endParaRPr lang="en-GB" b="1" dirty="0">
              <a:sym typeface="Wingdings 2" panose="05020102010507070707" pitchFamily="18" charset="2"/>
            </a:endParaRPr>
          </a:p>
          <a:p>
            <a:pPr algn="ctr"/>
            <a:r>
              <a:rPr lang="en-GB" sz="1800" b="1" dirty="0">
                <a:sym typeface="Wingdings 2" panose="05020102010507070707" pitchFamily="18" charset="2"/>
              </a:rPr>
              <a:t></a:t>
            </a:r>
            <a:endParaRPr lang="en-GB" b="1" dirty="0">
              <a:sym typeface="Wingdings 2" panose="05020102010507070707" pitchFamily="18" charset="2"/>
            </a:endParaRPr>
          </a:p>
          <a:p>
            <a:pPr algn="ctr"/>
            <a:r>
              <a:rPr lang="en-GB" sz="1800" b="1" dirty="0">
                <a:sym typeface="Wingdings 2" panose="05020102010507070707" pitchFamily="18" charset="2"/>
              </a:rPr>
              <a:t></a:t>
            </a:r>
          </a:p>
          <a:p>
            <a:pPr algn="ctr"/>
            <a:endParaRPr lang="en-GB" b="1" dirty="0">
              <a:sym typeface="Wingdings 2" panose="05020102010507070707" pitchFamily="18" charset="2"/>
            </a:endParaRPr>
          </a:p>
          <a:p>
            <a:pPr algn="ctr"/>
            <a:r>
              <a:rPr lang="en-GB" sz="1800" b="1" dirty="0">
                <a:sym typeface="Wingdings 2" panose="05020102010507070707" pitchFamily="18" charset="2"/>
              </a:rPr>
              <a:t></a:t>
            </a:r>
          </a:p>
          <a:p>
            <a:pPr algn="ctr"/>
            <a:endParaRPr lang="en-GB" b="1" dirty="0">
              <a:sym typeface="Wingdings 2" panose="05020102010507070707" pitchFamily="18" charset="2"/>
            </a:endParaRPr>
          </a:p>
          <a:p>
            <a:pPr algn="ctr"/>
            <a:r>
              <a:rPr lang="en-GB" sz="1800" b="1" dirty="0">
                <a:sym typeface="Wingdings 2" panose="05020102010507070707" pitchFamily="18" charset="2"/>
              </a:rPr>
              <a:t></a:t>
            </a:r>
          </a:p>
          <a:p>
            <a:pPr algn="ctr"/>
            <a:endParaRPr lang="en-GB" b="1" dirty="0">
              <a:sym typeface="Wingdings 2" panose="05020102010507070707" pitchFamily="18" charset="2"/>
            </a:endParaRPr>
          </a:p>
          <a:p>
            <a:pPr algn="ctr"/>
            <a:r>
              <a:rPr lang="en-GB" sz="1800" b="1" dirty="0">
                <a:sym typeface="Wingdings 2" panose="05020102010507070707" pitchFamily="18" charset="2"/>
              </a:rPr>
              <a:t></a:t>
            </a:r>
          </a:p>
          <a:p>
            <a:pPr algn="ctr"/>
            <a:endParaRPr lang="en-GB" sz="1800" b="1" dirty="0">
              <a:sym typeface="Wingdings 2" panose="05020102010507070707" pitchFamily="18" charset="2"/>
            </a:endParaRPr>
          </a:p>
          <a:p>
            <a:pPr algn="ctr"/>
            <a:endParaRPr lang="en-GB" b="1" dirty="0">
              <a:sym typeface="Wingdings 2" panose="05020102010507070707" pitchFamily="18" charset="2"/>
            </a:endParaRPr>
          </a:p>
          <a:p>
            <a:pPr algn="ctr"/>
            <a:endParaRPr lang="en-GB" sz="1800" b="1" dirty="0">
              <a:sym typeface="Wingdings 2" panose="05020102010507070707" pitchFamily="18" charset="2"/>
            </a:endParaRPr>
          </a:p>
          <a:p>
            <a:pPr algn="ctr"/>
            <a:r>
              <a:rPr lang="en-GB" sz="1800" b="1" dirty="0">
                <a:sym typeface="Wingdings 2" panose="05020102010507070707" pitchFamily="18" charset="2"/>
              </a:rPr>
              <a:t></a:t>
            </a:r>
          </a:p>
          <a:p>
            <a:pPr algn="ctr"/>
            <a:endParaRPr lang="en-GB" sz="800" b="1" dirty="0">
              <a:sym typeface="Wingdings 2" panose="05020102010507070707" pitchFamily="18" charset="2"/>
            </a:endParaRPr>
          </a:p>
          <a:p>
            <a:pPr algn="ctr"/>
            <a:endParaRPr lang="en-GB" sz="800" b="1" dirty="0">
              <a:sym typeface="Wingdings 2" panose="05020102010507070707" pitchFamily="18" charset="2"/>
            </a:endParaRPr>
          </a:p>
          <a:p>
            <a:pPr algn="ctr"/>
            <a:endParaRPr lang="en-GB" sz="800" b="1" dirty="0">
              <a:sym typeface="Wingdings 2" panose="05020102010507070707" pitchFamily="18" charset="2"/>
            </a:endParaRPr>
          </a:p>
          <a:p>
            <a:pPr algn="ctr"/>
            <a:endParaRPr lang="en-GB" sz="800" b="1" dirty="0">
              <a:sym typeface="Wingdings 2" panose="05020102010507070707" pitchFamily="18" charset="2"/>
            </a:endParaRPr>
          </a:p>
          <a:p>
            <a:pPr algn="ctr"/>
            <a:r>
              <a:rPr lang="en-GB" sz="1800" b="1" dirty="0">
                <a:sym typeface="Wingdings 2" panose="05020102010507070707" pitchFamily="18" charset="2"/>
              </a:rPr>
              <a:t></a:t>
            </a:r>
            <a:endParaRPr lang="en-GB" sz="1400" b="1" dirty="0">
              <a:latin typeface="Candara" panose="020E0502030303020204" pitchFamily="34" charset="0"/>
              <a:sym typeface="Wingdings 2" panose="05020102010507070707" pitchFamily="18" charset="2"/>
            </a:endParaRPr>
          </a:p>
          <a:p>
            <a:pPr algn="ctr"/>
            <a:endParaRPr lang="en-GB" sz="1400" b="1" dirty="0">
              <a:latin typeface="Candara" panose="020E0502030303020204" pitchFamily="34" charset="0"/>
              <a:sym typeface="Wingdings 2" panose="05020102010507070707" pitchFamily="18" charset="2"/>
            </a:endParaRPr>
          </a:p>
          <a:p>
            <a:pPr algn="ctr"/>
            <a:endParaRPr lang="en-GB" sz="1800" b="1" dirty="0">
              <a:sym typeface="Wingdings 2" panose="05020102010507070707" pitchFamily="18" charset="2"/>
            </a:endParaRPr>
          </a:p>
        </p:txBody>
      </p:sp>
      <p:sp>
        <p:nvSpPr>
          <p:cNvPr id="11" name="TextBox 10"/>
          <p:cNvSpPr txBox="1"/>
          <p:nvPr/>
        </p:nvSpPr>
        <p:spPr>
          <a:xfrm>
            <a:off x="5334000" y="2388574"/>
            <a:ext cx="1271863" cy="6617196"/>
          </a:xfrm>
          <a:prstGeom prst="rect">
            <a:avLst/>
          </a:prstGeom>
          <a:noFill/>
          <a:ln>
            <a:solidFill>
              <a:schemeClr val="accent1">
                <a:lumMod val="75000"/>
              </a:schemeClr>
            </a:solidFill>
          </a:ln>
        </p:spPr>
        <p:txBody>
          <a:bodyPr wrap="square" lIns="91440" tIns="45720" rIns="91440" bIns="45720" rtlCol="0" anchor="t">
            <a:spAutoFit/>
          </a:bodyPr>
          <a:lstStyle/>
          <a:p>
            <a:pPr algn="ctr"/>
            <a:r>
              <a:rPr lang="en-GB" sz="1400" b="1" dirty="0"/>
              <a:t>DESIRABLE</a:t>
            </a:r>
          </a:p>
          <a:p>
            <a:endParaRPr lang="en-GB" sz="1400" b="1" dirty="0"/>
          </a:p>
          <a:p>
            <a:endParaRPr lang="en-GB" sz="1400" b="1" dirty="0"/>
          </a:p>
          <a:p>
            <a:endParaRPr lang="en-GB" sz="1400" b="1" dirty="0"/>
          </a:p>
          <a:p>
            <a:endParaRPr lang="en-GB" sz="1400" b="1" dirty="0"/>
          </a:p>
          <a:p>
            <a:endParaRPr lang="en-GB" sz="1400" b="1" dirty="0"/>
          </a:p>
          <a:p>
            <a:endParaRPr lang="en-GB" sz="1400" b="1" dirty="0"/>
          </a:p>
          <a:p>
            <a:endParaRPr lang="en-GB" sz="1400" b="1" dirty="0"/>
          </a:p>
          <a:p>
            <a:endParaRPr lang="en-GB" sz="1400" b="1" dirty="0"/>
          </a:p>
          <a:p>
            <a:endParaRPr lang="en-GB" sz="1400" b="1" dirty="0"/>
          </a:p>
          <a:p>
            <a:endParaRPr lang="en-GB" sz="1400" b="1" dirty="0"/>
          </a:p>
          <a:p>
            <a:endParaRPr lang="en-GB" sz="1400" b="1" dirty="0"/>
          </a:p>
          <a:p>
            <a:endParaRPr lang="en-GB" sz="1400" b="1" dirty="0"/>
          </a:p>
          <a:p>
            <a:endParaRPr lang="en-GB" sz="1400" b="1" dirty="0"/>
          </a:p>
          <a:p>
            <a:endParaRPr lang="en-GB" sz="1400" b="1" dirty="0"/>
          </a:p>
          <a:p>
            <a:endParaRPr lang="en-GB" sz="1400" b="1" dirty="0"/>
          </a:p>
          <a:p>
            <a:endParaRPr lang="en-GB" sz="1400" b="1" dirty="0"/>
          </a:p>
          <a:p>
            <a:endParaRPr lang="en-GB" sz="1400" b="1" dirty="0"/>
          </a:p>
          <a:p>
            <a:endParaRPr lang="en-GB" sz="1400" b="1" dirty="0"/>
          </a:p>
          <a:p>
            <a:endParaRPr lang="en-GB" sz="1400" b="1" dirty="0"/>
          </a:p>
          <a:p>
            <a:endParaRPr lang="en-GB" sz="1400" b="1" dirty="0"/>
          </a:p>
          <a:p>
            <a:endParaRPr lang="en-GB" sz="1400" b="1" dirty="0"/>
          </a:p>
          <a:p>
            <a:endParaRPr lang="en-GB" sz="1400" b="1" dirty="0"/>
          </a:p>
          <a:p>
            <a:pPr algn="ctr"/>
            <a:endParaRPr lang="en-GB" b="1" dirty="0">
              <a:sym typeface="Wingdings 2" panose="05020102010507070707" pitchFamily="18" charset="2"/>
            </a:endParaRPr>
          </a:p>
          <a:p>
            <a:pPr algn="ctr"/>
            <a:endParaRPr lang="en-GB" sz="1400" b="1" dirty="0">
              <a:sym typeface="Wingdings 2" panose="05020102010507070707" pitchFamily="18" charset="2"/>
            </a:endParaRPr>
          </a:p>
          <a:p>
            <a:pPr algn="ctr"/>
            <a:endParaRPr lang="en-GB" sz="1400" b="1" dirty="0">
              <a:sym typeface="Wingdings 2" panose="05020102010507070707" pitchFamily="18" charset="2"/>
            </a:endParaRPr>
          </a:p>
          <a:p>
            <a:pPr algn="ctr"/>
            <a:endParaRPr lang="en-GB" sz="1400" b="1" dirty="0">
              <a:sym typeface="Wingdings 2" panose="05020102010507070707" pitchFamily="18" charset="2"/>
            </a:endParaRPr>
          </a:p>
          <a:p>
            <a:pPr algn="ctr"/>
            <a:endParaRPr lang="en-GB" sz="1400" b="1" dirty="0"/>
          </a:p>
          <a:p>
            <a:pPr algn="ctr"/>
            <a:endParaRPr lang="en-GB" sz="1400" b="1" dirty="0"/>
          </a:p>
          <a:p>
            <a:pPr algn="ctr"/>
            <a:endParaRPr lang="en-GB" sz="1400" b="1" dirty="0"/>
          </a:p>
        </p:txBody>
      </p:sp>
    </p:spTree>
    <p:extLst>
      <p:ext uri="{BB962C8B-B14F-4D97-AF65-F5344CB8AC3E}">
        <p14:creationId xmlns:p14="http://schemas.microsoft.com/office/powerpoint/2010/main" val="28411282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1F0B493-EDA5-4272-ADBB-C587889A2C68}"/>
              </a:ext>
            </a:extLst>
          </p:cNvPr>
          <p:cNvSpPr>
            <a:spLocks noGrp="1"/>
          </p:cNvSpPr>
          <p:nvPr>
            <p:ph type="ftr" sz="quarter" idx="11"/>
          </p:nvPr>
        </p:nvSpPr>
        <p:spPr>
          <a:xfrm>
            <a:off x="0" y="9690607"/>
            <a:ext cx="2276900" cy="514572"/>
          </a:xfrm>
        </p:spPr>
        <p:txBody>
          <a:bodyPr/>
          <a:lstStyle/>
          <a:p>
            <a:r>
              <a:rPr lang="en-GB"/>
              <a:t>www.successat.org.uk                                                                                </a:t>
            </a:r>
          </a:p>
        </p:txBody>
      </p:sp>
      <p:sp>
        <p:nvSpPr>
          <p:cNvPr id="3" name="Slide Number Placeholder 2">
            <a:extLst>
              <a:ext uri="{FF2B5EF4-FFF2-40B4-BE49-F238E27FC236}">
                <a16:creationId xmlns:a16="http://schemas.microsoft.com/office/drawing/2014/main" id="{0B0C2C18-FFB5-F199-C842-D6A95778BBEC}"/>
              </a:ext>
            </a:extLst>
          </p:cNvPr>
          <p:cNvSpPr>
            <a:spLocks noGrp="1"/>
          </p:cNvSpPr>
          <p:nvPr>
            <p:ph type="sldNum" sz="quarter" idx="12"/>
          </p:nvPr>
        </p:nvSpPr>
        <p:spPr>
          <a:xfrm>
            <a:off x="5168315" y="9529204"/>
            <a:ext cx="1543050" cy="527403"/>
          </a:xfrm>
        </p:spPr>
        <p:txBody>
          <a:bodyPr/>
          <a:lstStyle/>
          <a:p>
            <a:r>
              <a:rPr lang="en-GB"/>
              <a:t>Page </a:t>
            </a:r>
            <a:fld id="{5699F653-A948-4BD1-BBB3-6CD4FE48AB5E}" type="slidenum">
              <a:rPr lang="en-GB" smtClean="0"/>
              <a:pPr/>
              <a:t>9</a:t>
            </a:fld>
            <a:endParaRPr lang="en-US"/>
          </a:p>
        </p:txBody>
      </p:sp>
      <p:pic>
        <p:nvPicPr>
          <p:cNvPr id="5" name="Picture 4" descr="TECC.jpg"/>
          <p:cNvPicPr>
            <a:picLocks noChangeAspect="1"/>
          </p:cNvPicPr>
          <p:nvPr/>
        </p:nvPicPr>
        <p:blipFill>
          <a:blip r:embed="rId2" cstate="print"/>
          <a:stretch>
            <a:fillRect/>
          </a:stretch>
        </p:blipFill>
        <p:spPr>
          <a:xfrm>
            <a:off x="2744081" y="288079"/>
            <a:ext cx="1235456" cy="1019869"/>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9" name="TextBox 8"/>
          <p:cNvSpPr txBox="1"/>
          <p:nvPr/>
        </p:nvSpPr>
        <p:spPr>
          <a:xfrm>
            <a:off x="361177" y="1714271"/>
            <a:ext cx="6119446" cy="3693319"/>
          </a:xfrm>
          <a:prstGeom prst="rect">
            <a:avLst/>
          </a:prstGeom>
          <a:noFill/>
          <a:ln w="28575">
            <a:solidFill>
              <a:schemeClr val="accent1">
                <a:lumMod val="75000"/>
              </a:schemeClr>
            </a:solidFill>
          </a:ln>
        </p:spPr>
        <p:txBody>
          <a:bodyPr wrap="square" lIns="91440" tIns="45720" rIns="91440" bIns="45720" rtlCol="0" anchor="t">
            <a:spAutoFit/>
          </a:bodyPr>
          <a:lstStyle/>
          <a:p>
            <a:pPr algn="ctr"/>
            <a:r>
              <a:rPr lang="en-GB">
                <a:latin typeface="Candara"/>
              </a:rPr>
              <a:t>All </a:t>
            </a:r>
            <a:r>
              <a:rPr lang="en-GB" b="1">
                <a:latin typeface="Candara"/>
              </a:rPr>
              <a:t>Thomas Estley Community College </a:t>
            </a:r>
            <a:r>
              <a:rPr lang="en-GB">
                <a:latin typeface="Candara"/>
              </a:rPr>
              <a:t>employees are expected to promote and safeguard the welfare of students at this school.</a:t>
            </a:r>
            <a:endParaRPr lang="en-US">
              <a:latin typeface="Candara"/>
            </a:endParaRPr>
          </a:p>
          <a:p>
            <a:pPr algn="ctr"/>
            <a:endParaRPr lang="en-GB">
              <a:latin typeface="Candara"/>
            </a:endParaRPr>
          </a:p>
          <a:p>
            <a:pPr algn="ctr"/>
            <a:r>
              <a:rPr lang="en-GB">
                <a:latin typeface="Candara"/>
              </a:rPr>
              <a:t>The job description sets out the responsibilities of the post at the time it was drawn up. Such responsibilities may vary from time to time without changing the general character and requirements of the post or the level of responsibility entailed.</a:t>
            </a:r>
          </a:p>
          <a:p>
            <a:pPr algn="ctr"/>
            <a:endParaRPr lang="en-GB">
              <a:latin typeface="Candara"/>
            </a:endParaRPr>
          </a:p>
          <a:p>
            <a:pPr algn="ctr"/>
            <a:r>
              <a:rPr lang="en-GB">
                <a:latin typeface="Candara"/>
              </a:rPr>
              <a:t>Variations are a common occurrence and do not  necessarily constitute additional responsibilities or warrant a higher grade.</a:t>
            </a:r>
          </a:p>
        </p:txBody>
      </p:sp>
      <p:pic>
        <p:nvPicPr>
          <p:cNvPr id="4" name="Picture 3" descr="A blue and white circle with text&#10;&#10;Description automatically generated">
            <a:extLst>
              <a:ext uri="{FF2B5EF4-FFF2-40B4-BE49-F238E27FC236}">
                <a16:creationId xmlns:a16="http://schemas.microsoft.com/office/drawing/2014/main" id="{121EC748-B975-83AD-F398-C6C44649FA6D}"/>
              </a:ext>
            </a:extLst>
          </p:cNvPr>
          <p:cNvPicPr>
            <a:picLocks noChangeAspect="1"/>
          </p:cNvPicPr>
          <p:nvPr/>
        </p:nvPicPr>
        <p:blipFill>
          <a:blip r:embed="rId3"/>
          <a:stretch>
            <a:fillRect/>
          </a:stretch>
        </p:blipFill>
        <p:spPr>
          <a:xfrm>
            <a:off x="1725268" y="5838495"/>
            <a:ext cx="3272122" cy="3220504"/>
          </a:xfrm>
          <a:prstGeom prst="rect">
            <a:avLst/>
          </a:prstGeom>
        </p:spPr>
      </p:pic>
    </p:spTree>
    <p:extLst>
      <p:ext uri="{BB962C8B-B14F-4D97-AF65-F5344CB8AC3E}">
        <p14:creationId xmlns:p14="http://schemas.microsoft.com/office/powerpoint/2010/main" val="284112821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eaf33712-ca09-40cb-af4d-73e300673cc2" xsi:nil="true"/>
    <lcf76f155ced4ddcb4097134ff3c332f xmlns="88ddbb06-584b-40ce-9846-4ac75adf3719">
      <Terms xmlns="http://schemas.microsoft.com/office/infopath/2007/PartnerControls"/>
    </lcf76f155ced4ddcb4097134ff3c332f>
    <SharedWithUsers xmlns="eaf33712-ca09-40cb-af4d-73e300673cc2">
      <UserInfo>
        <DisplayName>HR Manager</DisplayName>
        <AccountId>2083</AccountId>
        <AccountType/>
      </UserInfo>
      <UserInfo>
        <DisplayName>Mrs A Collins</DisplayName>
        <AccountId>41</AccountId>
        <AccountType/>
      </UserInfo>
      <UserInfo>
        <DisplayName>Mrs C Butler</DisplayName>
        <AccountId>432</AccountId>
        <AccountType/>
      </UserInfo>
      <UserInfo>
        <DisplayName>Mrs M Young</DisplayName>
        <AccountId>89</AccountId>
        <AccountType/>
      </UserInfo>
    </SharedWithUser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CB6A1DD8F8347F40A876F77DB571EDD9" ma:contentTypeVersion="17" ma:contentTypeDescription="Create a new document." ma:contentTypeScope="" ma:versionID="d2eb3f0e21beaad65103103f300d422e">
  <xsd:schema xmlns:xsd="http://www.w3.org/2001/XMLSchema" xmlns:xs="http://www.w3.org/2001/XMLSchema" xmlns:p="http://schemas.microsoft.com/office/2006/metadata/properties" xmlns:ns2="88ddbb06-584b-40ce-9846-4ac75adf3719" xmlns:ns3="eaf33712-ca09-40cb-af4d-73e300673cc2" targetNamespace="http://schemas.microsoft.com/office/2006/metadata/properties" ma:root="true" ma:fieldsID="ca3ed87a777512efbcf5cff50233abb7" ns2:_="" ns3:_="">
    <xsd:import namespace="88ddbb06-584b-40ce-9846-4ac75adf3719"/>
    <xsd:import namespace="eaf33712-ca09-40cb-af4d-73e300673cc2"/>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3:SharedWithUsers" minOccurs="0"/>
                <xsd:element ref="ns3:SharedWithDetails"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8ddbb06-584b-40ce-9846-4ac75adf371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de8c974b-c351-40ed-a940-867f1ff0cd7b"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af33712-ca09-40cb-af4d-73e300673cc2"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4daf02de-e0d5-4b22-ac64-b15b1f3ae5ea}" ma:internalName="TaxCatchAll" ma:showField="CatchAllData" ma:web="eaf33712-ca09-40cb-af4d-73e300673cc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9F55464-8A9C-48DD-BB47-9397234C0AE3}">
  <ds:schemaRefs>
    <ds:schemaRef ds:uri="http://schemas.microsoft.com/office/2006/metadata/properties"/>
    <ds:schemaRef ds:uri="http://schemas.microsoft.com/office/2006/documentManagement/types"/>
    <ds:schemaRef ds:uri="http://purl.org/dc/dcmitype/"/>
    <ds:schemaRef ds:uri="http://purl.org/dc/elements/1.1/"/>
    <ds:schemaRef ds:uri="http://purl.org/dc/terms/"/>
    <ds:schemaRef ds:uri="http://schemas.openxmlformats.org/package/2006/metadata/core-properties"/>
    <ds:schemaRef ds:uri="http://schemas.microsoft.com/office/infopath/2007/PartnerControls"/>
    <ds:schemaRef ds:uri="eaf33712-ca09-40cb-af4d-73e300673cc2"/>
    <ds:schemaRef ds:uri="88ddbb06-584b-40ce-9846-4ac75adf3719"/>
    <ds:schemaRef ds:uri="http://www.w3.org/XML/1998/namespace"/>
  </ds:schemaRefs>
</ds:datastoreItem>
</file>

<file path=customXml/itemProps2.xml><?xml version="1.0" encoding="utf-8"?>
<ds:datastoreItem xmlns:ds="http://schemas.openxmlformats.org/officeDocument/2006/customXml" ds:itemID="{A046C506-B86A-4263-B3A5-CD8B56FAA529}">
  <ds:schemaRefs>
    <ds:schemaRef ds:uri="http://schemas.microsoft.com/sharepoint/v3/contenttype/forms"/>
  </ds:schemaRefs>
</ds:datastoreItem>
</file>

<file path=customXml/itemProps3.xml><?xml version="1.0" encoding="utf-8"?>
<ds:datastoreItem xmlns:ds="http://schemas.openxmlformats.org/officeDocument/2006/customXml" ds:itemID="{29889F45-5FA0-43E5-A589-4596267F18C8}">
  <ds:schemaRefs>
    <ds:schemaRef ds:uri="88ddbb06-584b-40ce-9846-4ac75adf3719"/>
    <ds:schemaRef ds:uri="eaf33712-ca09-40cb-af4d-73e300673cc2"/>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Office Theme</Template>
  <TotalTime>202</TotalTime>
  <Words>2640</Words>
  <Application>Microsoft Office PowerPoint</Application>
  <PresentationFormat>A4 Paper (210x297 mm)</PresentationFormat>
  <Paragraphs>212</Paragraphs>
  <Slides>9</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9</vt:i4>
      </vt:variant>
    </vt:vector>
  </HeadingPairs>
  <TitlesOfParts>
    <vt:vector size="18" baseType="lpstr">
      <vt:lpstr>Aptos Serif</vt:lpstr>
      <vt:lpstr>Arial</vt:lpstr>
      <vt:lpstr>Calibri</vt:lpstr>
      <vt:lpstr>Cambria</vt:lpstr>
      <vt:lpstr>Candara</vt:lpstr>
      <vt:lpstr>Roboto Slab</vt:lpstr>
      <vt:lpstr>Times New Roman</vt:lpstr>
      <vt:lpstr>Wingdings 2</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Mrs R Hayto</dc:creator>
  <cp:lastModifiedBy>Miss L Barthorpe</cp:lastModifiedBy>
  <cp:revision>263</cp:revision>
  <dcterms:created xsi:type="dcterms:W3CDTF">2022-01-07T14:11:53Z</dcterms:created>
  <dcterms:modified xsi:type="dcterms:W3CDTF">2026-06-02T07:35:14Z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0x010100CB6A1DD8F8347F40A876F77DB571EDD9</vt:lpwstr>
  </property>
  <property fmtid="{D5CDD505-2E9C-101B-9397-08002B2CF9AE}" pid="3" name="MediaServiceImageTags">
    <vt:lpwstr/>
  </property>
</Properties>
</file>