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60" r:id="rId5"/>
    <p:sldId id="268" r:id="rId6"/>
    <p:sldId id="281" r:id="rId7"/>
    <p:sldId id="267" r:id="rId8"/>
    <p:sldId id="269" r:id="rId9"/>
    <p:sldId id="262" r:id="rId10"/>
    <p:sldId id="278" r:id="rId11"/>
    <p:sldId id="279" r:id="rId12"/>
    <p:sldId id="280" r:id="rId13"/>
    <p:sldId id="273" r:id="rId14"/>
    <p:sldId id="272" r:id="rId1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C7D797-169C-219D-1F91-108F754E189E}" v="879" dt="2026-01-28T12:22:32.620"/>
    <p1510:client id="{593E89AB-4F91-F09A-B75A-C2FF5B6ACFF9}" v="760" dt="2026-01-28T12:43:13.532"/>
    <p1510:client id="{ABF596CD-E08B-D30D-AE9A-FC85ED378274}" v="26" dt="2026-01-28T09:02:50.5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3174" y="-24"/>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27/03/2026</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27/03/2026</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successat.org.uk/"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dirty="0">
                <a:solidFill>
                  <a:schemeClr val="bg1">
                    <a:lumMod val="50000"/>
                  </a:schemeClr>
                </a:solidFill>
                <a:latin typeface="Roboto Slab"/>
                <a:ea typeface="Roboto Slab"/>
                <a:cs typeface="Roboto Slab"/>
              </a:rPr>
              <a:t>Success Academy Trust</a:t>
            </a:r>
            <a:endParaRPr lang="en-GB" sz="4400" b="1" dirty="0">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dirty="0">
                <a:solidFill>
                  <a:schemeClr val="bg1"/>
                </a:solidFill>
                <a:latin typeface="Candara"/>
                <a:ea typeface="Roboto Slab"/>
                <a:cs typeface="Roboto Slab"/>
              </a:rPr>
              <a:t>JOB APPLICATION PACK</a:t>
            </a:r>
            <a:endParaRPr lang="en-GB" sz="4400" dirty="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10</a:t>
            </a:fld>
            <a:endParaRPr lang="en-US"/>
          </a:p>
        </p:txBody>
      </p:sp>
      <p:sp>
        <p:nvSpPr>
          <p:cNvPr id="6" name="TextBox 5"/>
          <p:cNvSpPr txBox="1"/>
          <p:nvPr/>
        </p:nvSpPr>
        <p:spPr>
          <a:xfrm>
            <a:off x="366298" y="1069647"/>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sp>
        <p:nvSpPr>
          <p:cNvPr id="7" name="TextBox 6"/>
          <p:cNvSpPr txBox="1"/>
          <p:nvPr/>
        </p:nvSpPr>
        <p:spPr>
          <a:xfrm>
            <a:off x="187035" y="1689458"/>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Job Title:   </a:t>
            </a:r>
            <a:r>
              <a:rPr lang="en-GB" sz="1600" dirty="0">
                <a:latin typeface="Candara"/>
              </a:rPr>
              <a:t>Inclusion Team Leader</a:t>
            </a:r>
            <a:endParaRPr lang="en-GB" sz="1600" dirty="0">
              <a:latin typeface="Candara"/>
              <a:ea typeface="Calibri"/>
              <a:cs typeface="Calibri"/>
            </a:endParaRPr>
          </a:p>
          <a:p>
            <a:r>
              <a:rPr lang="en-GB" sz="1600" b="1" dirty="0">
                <a:latin typeface="Candara"/>
              </a:rPr>
              <a:t>Scale: </a:t>
            </a:r>
            <a:r>
              <a:rPr lang="en-GB" sz="1600" dirty="0">
                <a:latin typeface="Candara"/>
              </a:rPr>
              <a:t>Grade 7</a:t>
            </a:r>
            <a:r>
              <a:rPr lang="en-GB" sz="1600" b="1" dirty="0">
                <a:latin typeface="Candara"/>
              </a:rPr>
              <a:t> </a:t>
            </a:r>
            <a:r>
              <a:rPr lang="en-GB" sz="1600" dirty="0">
                <a:latin typeface="Candara"/>
              </a:rPr>
              <a:t>point 11 – currently £26,832.00 FTE </a:t>
            </a:r>
            <a:r>
              <a:rPr lang="en-GB" sz="1600" dirty="0">
                <a:latin typeface="Candara" panose="020E0502030303020204" pitchFamily="34" charset="0"/>
              </a:rPr>
              <a:t>(Actual £22,964.73)</a:t>
            </a:r>
          </a:p>
        </p:txBody>
      </p:sp>
      <p:sp>
        <p:nvSpPr>
          <p:cNvPr id="8" name="TextBox 7"/>
          <p:cNvSpPr txBox="1"/>
          <p:nvPr/>
        </p:nvSpPr>
        <p:spPr>
          <a:xfrm>
            <a:off x="187035" y="2388574"/>
            <a:ext cx="3742222" cy="7147213"/>
          </a:xfrm>
          <a:prstGeom prst="rect">
            <a:avLst/>
          </a:prstGeom>
          <a:noFill/>
          <a:ln>
            <a:solidFill>
              <a:schemeClr val="accent1">
                <a:lumMod val="75000"/>
              </a:schemeClr>
            </a:solidFill>
          </a:ln>
        </p:spPr>
        <p:txBody>
          <a:bodyPr wrap="square" lIns="91440" tIns="45720" rIns="91440" bIns="45720" rtlCol="0" anchor="t">
            <a:spAutoFit/>
          </a:bodyPr>
          <a:lstStyle/>
          <a:p>
            <a:endParaRPr lang="en-GB" sz="1400" b="1" dirty="0">
              <a:latin typeface="Candara"/>
            </a:endParaRPr>
          </a:p>
          <a:p>
            <a:pPr>
              <a:lnSpc>
                <a:spcPct val="107000"/>
              </a:lnSpc>
              <a:spcAft>
                <a:spcPts val="800"/>
              </a:spcAft>
            </a:pPr>
            <a:r>
              <a:rPr lang="en-GB" sz="1400" u="sng" dirty="0"/>
              <a:t>Qualifications </a:t>
            </a:r>
            <a:endParaRPr lang="en-GB" sz="1400" dirty="0"/>
          </a:p>
          <a:p>
            <a:pPr>
              <a:lnSpc>
                <a:spcPct val="107000"/>
              </a:lnSpc>
              <a:spcAft>
                <a:spcPts val="0"/>
              </a:spcAft>
            </a:pPr>
            <a:r>
              <a:rPr lang="en-GB" sz="1400" dirty="0"/>
              <a:t>GCSE or equivalent, English and Maths</a:t>
            </a:r>
          </a:p>
          <a:p>
            <a:pPr>
              <a:lnSpc>
                <a:spcPct val="107000"/>
              </a:lnSpc>
              <a:spcAft>
                <a:spcPts val="0"/>
              </a:spcAft>
            </a:pPr>
            <a:r>
              <a:rPr lang="en-GB" sz="1400" dirty="0"/>
              <a:t> </a:t>
            </a:r>
          </a:p>
          <a:p>
            <a:pPr>
              <a:lnSpc>
                <a:spcPct val="107000"/>
              </a:lnSpc>
              <a:spcAft>
                <a:spcPts val="0"/>
              </a:spcAft>
            </a:pPr>
            <a:r>
              <a:rPr lang="en-GB" sz="1400" dirty="0"/>
              <a:t>Good numeracy/literacy skills </a:t>
            </a:r>
            <a:endParaRPr lang="en-GB" sz="14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endParaRPr lang="en-GB" sz="1400" dirty="0">
              <a:latin typeface="Candara"/>
              <a:ea typeface="+mn-lt"/>
              <a:cs typeface="+mn-lt"/>
            </a:endParaRPr>
          </a:p>
          <a:p>
            <a:pPr>
              <a:lnSpc>
                <a:spcPct val="107000"/>
              </a:lnSpc>
              <a:spcAft>
                <a:spcPts val="800"/>
              </a:spcAft>
            </a:pPr>
            <a:r>
              <a:rPr lang="en-GB" sz="1400" u="sng" dirty="0"/>
              <a:t>Knowledge/Skills </a:t>
            </a:r>
            <a:endParaRPr lang="en-GB" sz="1400" dirty="0"/>
          </a:p>
          <a:p>
            <a:pPr>
              <a:lnSpc>
                <a:spcPct val="107000"/>
              </a:lnSpc>
              <a:spcAft>
                <a:spcPts val="800"/>
              </a:spcAft>
            </a:pPr>
            <a:r>
              <a:rPr lang="en-GB" sz="1400" dirty="0"/>
              <a:t>Some experience with working with Children of a similar age. </a:t>
            </a:r>
          </a:p>
          <a:p>
            <a:pPr>
              <a:lnSpc>
                <a:spcPct val="107000"/>
              </a:lnSpc>
              <a:spcAft>
                <a:spcPts val="800"/>
              </a:spcAft>
            </a:pPr>
            <a:r>
              <a:rPr lang="en-GB" sz="1400" dirty="0"/>
              <a:t>A high standard of Numeracy, Literacy and Science skills</a:t>
            </a:r>
          </a:p>
          <a:p>
            <a:pPr>
              <a:lnSpc>
                <a:spcPct val="107000"/>
              </a:lnSpc>
              <a:spcAft>
                <a:spcPts val="0"/>
              </a:spcAft>
            </a:pPr>
            <a:r>
              <a:rPr lang="en-GB" sz="1400" dirty="0"/>
              <a:t>Highly effective use of ICT and other specialist equipment/resources </a:t>
            </a:r>
          </a:p>
          <a:p>
            <a:pPr>
              <a:lnSpc>
                <a:spcPct val="107000"/>
              </a:lnSpc>
              <a:spcAft>
                <a:spcPts val="0"/>
              </a:spcAft>
            </a:pPr>
            <a:r>
              <a:rPr lang="en-GB" sz="1400" dirty="0"/>
              <a:t> </a:t>
            </a:r>
          </a:p>
          <a:p>
            <a:pPr>
              <a:lnSpc>
                <a:spcPct val="107000"/>
              </a:lnSpc>
              <a:spcAft>
                <a:spcPts val="0"/>
              </a:spcAft>
            </a:pPr>
            <a:r>
              <a:rPr lang="en-GB" sz="1400" dirty="0"/>
              <a:t>Full working knowledge of relevant policies/codes of practice and legal compliance</a:t>
            </a:r>
          </a:p>
          <a:p>
            <a:pPr>
              <a:lnSpc>
                <a:spcPct val="107000"/>
              </a:lnSpc>
              <a:spcAft>
                <a:spcPts val="0"/>
              </a:spcAft>
            </a:pPr>
            <a:r>
              <a:rPr lang="en-GB" sz="1400" dirty="0"/>
              <a:t> </a:t>
            </a:r>
          </a:p>
          <a:p>
            <a:pPr>
              <a:lnSpc>
                <a:spcPct val="107000"/>
              </a:lnSpc>
              <a:spcAft>
                <a:spcPts val="0"/>
              </a:spcAft>
            </a:pPr>
            <a:r>
              <a:rPr lang="en-GB" sz="1400" dirty="0"/>
              <a:t>Awareness of relevant legislation </a:t>
            </a:r>
          </a:p>
          <a:p>
            <a:pPr>
              <a:lnSpc>
                <a:spcPct val="107000"/>
              </a:lnSpc>
              <a:spcAft>
                <a:spcPts val="0"/>
              </a:spcAft>
            </a:pPr>
            <a:r>
              <a:rPr lang="en-GB" sz="1400" dirty="0"/>
              <a:t> </a:t>
            </a:r>
          </a:p>
          <a:p>
            <a:pPr>
              <a:lnSpc>
                <a:spcPct val="107000"/>
              </a:lnSpc>
              <a:spcAft>
                <a:spcPts val="0"/>
              </a:spcAft>
            </a:pPr>
            <a:r>
              <a:rPr lang="en-GB" sz="1400" dirty="0"/>
              <a:t>Work constructively as part of a team, understanding organisation’s roles and responsibilities and your own position within these </a:t>
            </a:r>
          </a:p>
          <a:p>
            <a:pPr>
              <a:lnSpc>
                <a:spcPct val="107000"/>
              </a:lnSpc>
              <a:spcAft>
                <a:spcPts val="0"/>
              </a:spcAft>
            </a:pPr>
            <a:r>
              <a:rPr lang="en-GB" sz="1400" dirty="0"/>
              <a:t> </a:t>
            </a:r>
          </a:p>
          <a:p>
            <a:pPr>
              <a:lnSpc>
                <a:spcPct val="107000"/>
              </a:lnSpc>
              <a:spcAft>
                <a:spcPts val="0"/>
              </a:spcAft>
            </a:pPr>
            <a:r>
              <a:rPr lang="en-GB" sz="1400" dirty="0"/>
              <a:t>Ability to self-evaluate learning needs and actively seek learning opportunities</a:t>
            </a:r>
          </a:p>
          <a:p>
            <a:pPr>
              <a:lnSpc>
                <a:spcPct val="107000"/>
              </a:lnSpc>
              <a:spcAft>
                <a:spcPts val="0"/>
              </a:spcAft>
            </a:pPr>
            <a:r>
              <a:rPr lang="en-GB" sz="1400" dirty="0"/>
              <a:t> </a:t>
            </a:r>
          </a:p>
          <a:p>
            <a:pPr>
              <a:lnSpc>
                <a:spcPct val="107000"/>
              </a:lnSpc>
              <a:spcAft>
                <a:spcPts val="0"/>
              </a:spcAft>
            </a:pPr>
            <a:r>
              <a:rPr lang="en-GB" sz="1400" u="sng" dirty="0"/>
              <a:t>Other</a:t>
            </a:r>
            <a:endParaRPr lang="en-GB" sz="1400" dirty="0"/>
          </a:p>
          <a:p>
            <a:pPr>
              <a:lnSpc>
                <a:spcPct val="107000"/>
              </a:lnSpc>
              <a:spcAft>
                <a:spcPts val="0"/>
              </a:spcAft>
            </a:pPr>
            <a:r>
              <a:rPr lang="en-GB" sz="1400" dirty="0"/>
              <a:t>Right to work in the UK</a:t>
            </a:r>
            <a:endParaRPr lang="en-GB" sz="1400" b="1" dirty="0">
              <a:latin typeface="Candara"/>
              <a:ea typeface="Calibri"/>
              <a:cs typeface="Calibri"/>
            </a:endParaRPr>
          </a:p>
        </p:txBody>
      </p:sp>
      <p:sp>
        <p:nvSpPr>
          <p:cNvPr id="10" name="TextBox 9"/>
          <p:cNvSpPr txBox="1"/>
          <p:nvPr/>
        </p:nvSpPr>
        <p:spPr>
          <a:xfrm>
            <a:off x="3939054" y="2388574"/>
            <a:ext cx="1385149" cy="7232749"/>
          </a:xfrm>
          <a:prstGeom prst="rect">
            <a:avLst/>
          </a:prstGeom>
          <a:noFill/>
          <a:ln>
            <a:solidFill>
              <a:schemeClr val="accent1">
                <a:lumMod val="75000"/>
              </a:schemeClr>
            </a:solidFill>
          </a:ln>
        </p:spPr>
        <p:txBody>
          <a:bodyPr wrap="square" lIns="91440" tIns="45720" rIns="91440" bIns="45720" rtlCol="0" anchor="t">
            <a:spAutoFit/>
          </a:bodyPr>
          <a:lstStyle/>
          <a:p>
            <a:pPr algn="ctr"/>
            <a:r>
              <a:rPr lang="en-GB" sz="1400" b="1" dirty="0"/>
              <a:t>ESSENTIAL</a:t>
            </a:r>
          </a:p>
          <a:p>
            <a:pPr algn="ctr"/>
            <a:r>
              <a:rPr lang="en-GB" b="1" dirty="0">
                <a:sym typeface="Wingdings 2" panose="05020102010507070707" pitchFamily="18" charset="2"/>
              </a:rPr>
              <a:t></a:t>
            </a:r>
            <a:endParaRPr lang="en-GB" b="1" dirty="0">
              <a:ea typeface="Calibri"/>
              <a:cs typeface="Calibri"/>
              <a:sym typeface="Wingdings 2" panose="05020102010507070707" pitchFamily="18" charset="2"/>
            </a:endParaRPr>
          </a:p>
          <a:p>
            <a:pPr algn="ctr"/>
            <a:endParaRPr lang="en-GB" b="1" dirty="0">
              <a:ea typeface="Calibri"/>
              <a:cs typeface="Calibri"/>
            </a:endParaRPr>
          </a:p>
          <a:p>
            <a:pPr algn="ctr"/>
            <a:endParaRPr lang="en-GB" b="1" dirty="0">
              <a:ea typeface="Calibri"/>
              <a:cs typeface="Calibri"/>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endParaRPr lang="en-GB" b="1" dirty="0">
              <a:sym typeface="Wingdings 2" panose="05020102010507070707" pitchFamily="18" charset="2"/>
            </a:endParaRPr>
          </a:p>
          <a:p>
            <a:pPr algn="ctr"/>
            <a:endParaRPr lang="en-GB" b="1" dirty="0">
              <a:ea typeface="Calibri"/>
              <a:cs typeface="Calibri"/>
            </a:endParaRPr>
          </a:p>
          <a:p>
            <a:pPr algn="ctr"/>
            <a:r>
              <a:rPr lang="en-GB" dirty="0">
                <a:ea typeface="Calibri"/>
                <a:cs typeface="Calibri"/>
              </a:rPr>
              <a:t>✓ </a:t>
            </a:r>
            <a:endParaRPr lang="en-GB" dirty="0"/>
          </a:p>
          <a:p>
            <a:pPr algn="ctr"/>
            <a:endParaRPr lang="en-GB" dirty="0">
              <a:ea typeface="Calibri"/>
              <a:cs typeface="Calibri"/>
            </a:endParaRPr>
          </a:p>
          <a:p>
            <a:pPr algn="ctr"/>
            <a:endParaRPr lang="en-GB" dirty="0">
              <a:ea typeface="Calibri"/>
              <a:cs typeface="Calibri"/>
            </a:endParaRPr>
          </a:p>
          <a:p>
            <a:pPr algn="ctr"/>
            <a:endParaRPr lang="en-GB" dirty="0">
              <a:ea typeface="Calibri"/>
              <a:cs typeface="Calibri"/>
            </a:endParaRPr>
          </a:p>
          <a:p>
            <a:pPr algn="ctr"/>
            <a:endParaRPr lang="en-GB" dirty="0">
              <a:ea typeface="Calibri"/>
              <a:cs typeface="Calibri"/>
            </a:endParaRPr>
          </a:p>
          <a:p>
            <a:pPr algn="ctr"/>
            <a:endParaRPr lang="en-GB" dirty="0">
              <a:ea typeface="Calibri"/>
              <a:cs typeface="Calibri"/>
            </a:endParaRPr>
          </a:p>
          <a:p>
            <a:pPr algn="ctr"/>
            <a:endParaRPr lang="en-GB" dirty="0">
              <a:ea typeface="Calibri"/>
              <a:cs typeface="Calibri"/>
            </a:endParaRPr>
          </a:p>
          <a:p>
            <a:pPr algn="ctr"/>
            <a:r>
              <a:rPr lang="en-GB" dirty="0">
                <a:ea typeface="Calibri"/>
                <a:cs typeface="Calibri"/>
              </a:rPr>
              <a:t>✓ </a:t>
            </a:r>
          </a:p>
          <a:p>
            <a:pPr algn="ctr"/>
            <a:endParaRPr lang="en-GB" dirty="0">
              <a:ea typeface="Calibri"/>
              <a:cs typeface="Calibri"/>
            </a:endParaRPr>
          </a:p>
          <a:p>
            <a:pPr algn="ctr"/>
            <a:endParaRPr lang="en-GB" dirty="0">
              <a:ea typeface="Calibri"/>
              <a:cs typeface="Calibri"/>
            </a:endParaRPr>
          </a:p>
          <a:p>
            <a:pPr algn="ctr"/>
            <a:r>
              <a:rPr lang="en-GB" b="1" dirty="0">
                <a:sym typeface="Wingdings 2" panose="05020102010507070707" pitchFamily="18" charset="2"/>
              </a:rPr>
              <a:t></a:t>
            </a:r>
            <a:endParaRPr lang="en-GB" b="1" dirty="0">
              <a:ea typeface="Calibri"/>
              <a:cs typeface="Calibri"/>
              <a:sym typeface="Wingdings 2" panose="05020102010507070707" pitchFamily="18" charset="2"/>
            </a:endParaRPr>
          </a:p>
          <a:p>
            <a:pPr algn="ctr"/>
            <a:endParaRPr lang="en-GB" dirty="0">
              <a:ea typeface="Calibri"/>
              <a:cs typeface="Calibri"/>
            </a:endParaRPr>
          </a:p>
          <a:p>
            <a:pPr algn="ctr"/>
            <a:endParaRPr lang="en-GB" dirty="0">
              <a:ea typeface="Calibri"/>
              <a:cs typeface="Calibri"/>
            </a:endParaRPr>
          </a:p>
          <a:p>
            <a:pPr algn="ctr"/>
            <a:endParaRPr lang="en-GB" dirty="0">
              <a:ea typeface="Calibri"/>
              <a:cs typeface="Calibri"/>
            </a:endParaRPr>
          </a:p>
          <a:p>
            <a:pPr algn="ctr"/>
            <a:r>
              <a:rPr lang="en-GB" dirty="0">
                <a:ea typeface="Calibri"/>
                <a:cs typeface="Calibri"/>
              </a:rPr>
              <a:t>✓</a:t>
            </a:r>
          </a:p>
        </p:txBody>
      </p:sp>
      <p:sp>
        <p:nvSpPr>
          <p:cNvPr id="11" name="TextBox 10"/>
          <p:cNvSpPr txBox="1"/>
          <p:nvPr/>
        </p:nvSpPr>
        <p:spPr>
          <a:xfrm>
            <a:off x="5324203" y="2388574"/>
            <a:ext cx="1281660" cy="7232749"/>
          </a:xfrm>
          <a:prstGeom prst="rect">
            <a:avLst/>
          </a:prstGeom>
          <a:noFill/>
          <a:ln>
            <a:solidFill>
              <a:schemeClr val="accent1">
                <a:lumMod val="75000"/>
              </a:schemeClr>
            </a:solidFill>
          </a:ln>
        </p:spPr>
        <p:txBody>
          <a:bodyPr wrap="square" lIns="91440" tIns="45720" rIns="91440" bIns="45720" rtlCol="0" anchor="t">
            <a:spAutoFit/>
          </a:bodyPr>
          <a:lstStyle/>
          <a:p>
            <a:pPr algn="ctr"/>
            <a:r>
              <a:rPr lang="en-GB" sz="1400" b="1" dirty="0"/>
              <a:t>DESIRABLE</a:t>
            </a:r>
          </a:p>
          <a:p>
            <a:endParaRPr lang="en-GB" sz="1400" b="1" dirty="0"/>
          </a:p>
          <a:p>
            <a:endParaRPr lang="en-GB" sz="1400" b="1" dirty="0"/>
          </a:p>
          <a:p>
            <a:endParaRPr lang="en-GB" b="1" dirty="0">
              <a:ea typeface="Calibri"/>
              <a:cs typeface="Calibri"/>
            </a:endParaRPr>
          </a:p>
          <a:p>
            <a:endParaRPr lang="en-GB" sz="1400" b="1" dirty="0"/>
          </a:p>
          <a:p>
            <a:endParaRPr lang="en-GB" sz="1400" b="1" dirty="0"/>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pPr algn="ctr"/>
            <a:r>
              <a:rPr lang="en-GB" dirty="0">
                <a:ea typeface="Calibri"/>
                <a:cs typeface="Calibri"/>
              </a:rPr>
              <a:t>✓ </a:t>
            </a:r>
          </a:p>
          <a:p>
            <a:endParaRPr lang="en-GB" b="1" dirty="0">
              <a:ea typeface="Calibri"/>
              <a:cs typeface="Calibri"/>
            </a:endParaRPr>
          </a:p>
          <a:p>
            <a:pPr algn="ctr"/>
            <a:r>
              <a:rPr lang="en-GB" dirty="0">
                <a:ea typeface="Calibri"/>
                <a:cs typeface="Calibri"/>
              </a:rPr>
              <a:t>✓ </a:t>
            </a: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pPr algn="ctr"/>
            <a:endParaRPr lang="en-GB" sz="1400" b="1" dirty="0">
              <a:sym typeface="Wingdings 2" panose="05020102010507070707" pitchFamily="18" charset="2"/>
            </a:endParaRPr>
          </a:p>
          <a:p>
            <a:pPr algn="ctr"/>
            <a:endParaRPr lang="en-GB" sz="1400" b="1" dirty="0">
              <a:sym typeface="Wingdings 2" panose="05020102010507070707" pitchFamily="18" charset="2"/>
            </a:endParaRPr>
          </a:p>
          <a:p>
            <a:pPr algn="ctr"/>
            <a:endParaRPr lang="en-GB" sz="1400" b="1" dirty="0">
              <a:ea typeface="Calibri"/>
              <a:cs typeface="Calibri"/>
            </a:endParaRPr>
          </a:p>
          <a:p>
            <a:pPr algn="ctr"/>
            <a:endParaRPr lang="en-GB" sz="1400" b="1" dirty="0">
              <a:ea typeface="Calibri"/>
              <a:cs typeface="Calibri"/>
            </a:endParaRPr>
          </a:p>
          <a:p>
            <a:pPr algn="ctr"/>
            <a:endParaRPr lang="en-GB" sz="1400" b="1" dirty="0">
              <a:ea typeface="Calibri"/>
              <a:cs typeface="Calibri"/>
            </a:endParaRPr>
          </a:p>
        </p:txBody>
      </p:sp>
    </p:spTree>
    <p:extLst>
      <p:ext uri="{BB962C8B-B14F-4D97-AF65-F5344CB8AC3E}">
        <p14:creationId xmlns:p14="http://schemas.microsoft.com/office/powerpoint/2010/main" val="2841128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11</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dirty="0">
              <a:solidFill>
                <a:schemeClr val="accent1">
                  <a:lumMod val="75000"/>
                </a:schemeClr>
              </a:solidFill>
              <a:latin typeface="Candara"/>
              <a:ea typeface="Roboto Slab"/>
            </a:endParaRPr>
          </a:p>
          <a:p>
            <a:pPr algn="ctr"/>
            <a:r>
              <a:rPr lang="en-GB" b="1" u="sng" dirty="0">
                <a:solidFill>
                  <a:schemeClr val="accent1">
                    <a:lumMod val="75000"/>
                  </a:schemeClr>
                </a:solidFill>
                <a:latin typeface="Candara"/>
                <a:ea typeface="Roboto Slab"/>
              </a:rPr>
              <a:t>Community of Courage &amp; Commitment to Success</a:t>
            </a:r>
            <a:endParaRPr lang="en-GB" dirty="0">
              <a:solidFill>
                <a:schemeClr val="accent1">
                  <a:lumMod val="75000"/>
                </a:schemeClr>
              </a:solidFill>
            </a:endParaRPr>
          </a:p>
          <a:p>
            <a:endParaRPr lang="en-GB">
              <a:latin typeface="Candara" pitchFamily="34" charset="0"/>
            </a:endParaRPr>
          </a:p>
          <a:p>
            <a:pPr algn="ctr"/>
            <a:r>
              <a:rPr lang="en-GB" b="1" dirty="0">
                <a:solidFill>
                  <a:schemeClr val="accent1">
                    <a:lumMod val="75000"/>
                  </a:schemeClr>
                </a:solidFill>
                <a:latin typeface="Candara"/>
                <a:ea typeface="Roboto Slab"/>
              </a:rPr>
              <a:t>Aiming to </a:t>
            </a:r>
            <a:r>
              <a:rPr lang="en-GB" dirty="0">
                <a:latin typeface="Candara"/>
                <a:ea typeface="Roboto Slab"/>
              </a:rPr>
              <a:t>achieve our best.</a:t>
            </a:r>
          </a:p>
          <a:p>
            <a:pPr algn="ctr"/>
            <a:r>
              <a:rPr lang="en-GB" dirty="0">
                <a:latin typeface="Candara"/>
                <a:ea typeface="Roboto Slab"/>
              </a:rPr>
              <a:t>Taking full advantage of every </a:t>
            </a:r>
            <a:r>
              <a:rPr lang="en-GB" b="1" dirty="0">
                <a:solidFill>
                  <a:schemeClr val="accent1">
                    <a:lumMod val="75000"/>
                  </a:schemeClr>
                </a:solidFill>
                <a:latin typeface="Candara"/>
                <a:ea typeface="Roboto Slab"/>
              </a:rPr>
              <a:t>learning opportunity</a:t>
            </a:r>
            <a:r>
              <a:rPr lang="en-GB" dirty="0">
                <a:latin typeface="Candara"/>
                <a:ea typeface="Roboto Slab"/>
              </a:rPr>
              <a:t>.</a:t>
            </a:r>
          </a:p>
          <a:p>
            <a:pPr algn="ctr"/>
            <a:r>
              <a:rPr lang="en-GB" dirty="0">
                <a:latin typeface="Candara"/>
                <a:ea typeface="Roboto Slab"/>
              </a:rPr>
              <a:t>Showing </a:t>
            </a:r>
            <a:r>
              <a:rPr lang="en-GB" b="1" dirty="0">
                <a:solidFill>
                  <a:schemeClr val="accent1">
                    <a:lumMod val="75000"/>
                  </a:schemeClr>
                </a:solidFill>
                <a:latin typeface="Candara"/>
                <a:ea typeface="Roboto Slab"/>
              </a:rPr>
              <a:t>resilience</a:t>
            </a:r>
            <a:r>
              <a:rPr lang="en-GB" dirty="0">
                <a:latin typeface="Candara"/>
                <a:ea typeface="Roboto Slab"/>
              </a:rPr>
              <a:t> through our experiences and challenges.</a:t>
            </a:r>
          </a:p>
          <a:p>
            <a:pPr algn="ctr"/>
            <a:r>
              <a:rPr lang="en-GB" dirty="0">
                <a:latin typeface="Candara"/>
                <a:ea typeface="Roboto Slab"/>
              </a:rPr>
              <a:t>Seeking out our</a:t>
            </a:r>
            <a:r>
              <a:rPr lang="en-GB" b="1" dirty="0">
                <a:solidFill>
                  <a:schemeClr val="accent1">
                    <a:lumMod val="75000"/>
                  </a:schemeClr>
                </a:solidFill>
                <a:latin typeface="Candara"/>
                <a:ea typeface="Roboto Slab"/>
              </a:rPr>
              <a:t> talents </a:t>
            </a:r>
            <a:r>
              <a:rPr lang="en-GB" dirty="0">
                <a:latin typeface="Candara"/>
                <a:ea typeface="Roboto Slab"/>
              </a:rPr>
              <a:t>and following our dreams.</a:t>
            </a:r>
          </a:p>
          <a:p>
            <a:pPr algn="ctr"/>
            <a:r>
              <a:rPr lang="en-GB" dirty="0">
                <a:latin typeface="Candara"/>
                <a:ea typeface="Roboto Slab"/>
              </a:rPr>
              <a:t>Reaching out for opportunities to </a:t>
            </a:r>
            <a:r>
              <a:rPr lang="en-GB" b="1" dirty="0">
                <a:solidFill>
                  <a:schemeClr val="accent1">
                    <a:lumMod val="75000"/>
                  </a:schemeClr>
                </a:solidFill>
                <a:latin typeface="Candara"/>
                <a:ea typeface="Roboto Slab"/>
              </a:rPr>
              <a:t> lead and encourage others.</a:t>
            </a:r>
          </a:p>
          <a:p>
            <a:pPr algn="ctr"/>
            <a:r>
              <a:rPr lang="en-GB" dirty="0">
                <a:latin typeface="Candara"/>
                <a:ea typeface="Roboto Slab"/>
              </a:rPr>
              <a:t>Making </a:t>
            </a:r>
            <a:r>
              <a:rPr lang="en-GB" b="1" dirty="0">
                <a:solidFill>
                  <a:schemeClr val="accent1">
                    <a:lumMod val="75000"/>
                  </a:schemeClr>
                </a:solidFill>
                <a:latin typeface="Candara"/>
                <a:ea typeface="Roboto Slab"/>
              </a:rPr>
              <a:t>a positive difference </a:t>
            </a:r>
            <a:r>
              <a:rPr lang="en-GB" dirty="0">
                <a:latin typeface="Candara"/>
                <a:ea typeface="Roboto Slab"/>
              </a:rPr>
              <a:t>and celebrating success.</a:t>
            </a:r>
          </a:p>
          <a:p>
            <a:pPr algn="ctr"/>
            <a:r>
              <a:rPr lang="en-GB" dirty="0">
                <a:latin typeface="Candara"/>
                <a:ea typeface="Roboto Slab"/>
              </a:rPr>
              <a:t>Including the </a:t>
            </a:r>
            <a:r>
              <a:rPr lang="en-GB" b="1" dirty="0">
                <a:solidFill>
                  <a:schemeClr val="accent1">
                    <a:lumMod val="75000"/>
                  </a:schemeClr>
                </a:solidFill>
                <a:latin typeface="Candara"/>
                <a:ea typeface="Roboto Slab"/>
              </a:rPr>
              <a:t>whole community</a:t>
            </a:r>
            <a:r>
              <a:rPr lang="en-GB" dirty="0">
                <a:latin typeface="Candara"/>
                <a:ea typeface="Roboto Slab"/>
              </a:rPr>
              <a:t>, sharing, caring and giving time as needed.</a:t>
            </a:r>
          </a:p>
          <a:p>
            <a:pPr algn="ctr"/>
            <a:r>
              <a:rPr lang="en-GB" dirty="0">
                <a:latin typeface="Candara"/>
                <a:ea typeface="Roboto Slab"/>
              </a:rPr>
              <a:t>Treating each other with </a:t>
            </a:r>
            <a:r>
              <a:rPr lang="en-GB" b="1" dirty="0">
                <a:solidFill>
                  <a:schemeClr val="accent1">
                    <a:lumMod val="75000"/>
                  </a:schemeClr>
                </a:solidFill>
                <a:latin typeface="Candara"/>
                <a:ea typeface="Roboto Slab"/>
              </a:rPr>
              <a:t>kindness, fairness and respect.</a:t>
            </a:r>
          </a:p>
          <a:p>
            <a:pPr algn="ctr"/>
            <a:r>
              <a:rPr lang="en-GB" dirty="0">
                <a:latin typeface="Candara"/>
                <a:ea typeface="Roboto Slab"/>
              </a:rPr>
              <a:t>Finding space in our lives for </a:t>
            </a:r>
            <a:r>
              <a:rPr lang="en-GB" b="1" dirty="0">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749300"/>
            <a:ext cx="6379812" cy="8509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r>
              <a:rPr lang="en-GB" sz="1800" dirty="0">
                <a:latin typeface="Candara"/>
                <a:ea typeface="Calibri"/>
                <a:cs typeface="Aptos Serif"/>
              </a:rPr>
              <a:t>We offer you:</a:t>
            </a:r>
          </a:p>
          <a:p>
            <a:endParaRPr lang="en-GB" sz="1800" dirty="0">
              <a:latin typeface="Candara"/>
            </a:endParaRPr>
          </a:p>
          <a:p>
            <a:r>
              <a:rPr lang="en-GB" sz="1800" dirty="0">
                <a:latin typeface="Candara"/>
                <a:ea typeface="Calibri"/>
                <a:cs typeface="Aptos Serif"/>
              </a:rPr>
              <a:t>· A fantastic team of staff to work with and be a part of – the ‘Thomas </a:t>
            </a:r>
            <a:r>
              <a:rPr lang="en-GB" sz="1800" dirty="0" err="1">
                <a:latin typeface="Candara"/>
                <a:ea typeface="Calibri"/>
                <a:cs typeface="Aptos Serif"/>
              </a:rPr>
              <a:t>Estley</a:t>
            </a:r>
            <a:r>
              <a:rPr lang="en-GB" sz="1800" dirty="0">
                <a:latin typeface="Candara"/>
                <a:ea typeface="Calibri"/>
                <a:cs typeface="Aptos Serif"/>
              </a:rPr>
              <a:t> family’</a:t>
            </a:r>
          </a:p>
          <a:p>
            <a:endParaRPr lang="en-GB" sz="1800" dirty="0">
              <a:latin typeface="Candara"/>
            </a:endParaRPr>
          </a:p>
          <a:p>
            <a:r>
              <a:rPr lang="en-GB" sz="1800" dirty="0">
                <a:latin typeface="Candara"/>
                <a:ea typeface="Calibri"/>
                <a:cs typeface="Aptos Serif"/>
              </a:rPr>
              <a:t>· An inclusive, diverse workplace where everyone can thrive.</a:t>
            </a:r>
          </a:p>
          <a:p>
            <a:endParaRPr lang="en-GB" sz="1800" dirty="0">
              <a:latin typeface="Candara"/>
            </a:endParaRPr>
          </a:p>
          <a:p>
            <a:r>
              <a:rPr lang="en-GB" sz="1800" dirty="0">
                <a:latin typeface="Candara"/>
                <a:ea typeface="Calibri"/>
                <a:cs typeface="Aptos Serif"/>
              </a:rPr>
              <a:t>· A popular school with a strong academic outcomes and a commitment to success</a:t>
            </a:r>
          </a:p>
          <a:p>
            <a:endParaRPr lang="en-GB" sz="1800" dirty="0">
              <a:latin typeface="Candara"/>
            </a:endParaRPr>
          </a:p>
          <a:p>
            <a:r>
              <a:rPr lang="en-GB" sz="1800" dirty="0">
                <a:latin typeface="Candara"/>
                <a:ea typeface="Calibri"/>
                <a:cs typeface="Aptos Serif"/>
              </a:rPr>
              <a:t>· Free membership of the SAS Wellbeing scheme (including 24 hours access to GP advice, physiotherapy, counselling and a wealth of other wellbeing services) and our inhouse staff wellbeing enhancement offer</a:t>
            </a:r>
          </a:p>
          <a:p>
            <a:endParaRPr lang="en-GB" sz="1800" dirty="0">
              <a:latin typeface="Candara"/>
            </a:endParaRPr>
          </a:p>
          <a:p>
            <a:r>
              <a:rPr lang="en-GB" sz="1800" dirty="0">
                <a:latin typeface="Candara"/>
                <a:ea typeface="Calibri"/>
                <a:cs typeface="Aptos Serif"/>
              </a:rPr>
              <a:t>· A personalised ‘Success AT Career plan’ with twice annual review to ensure the right blend of support and challenge</a:t>
            </a:r>
          </a:p>
          <a:p>
            <a:endParaRPr lang="en-GB" sz="1800" dirty="0">
              <a:latin typeface="Candara"/>
            </a:endParaRPr>
          </a:p>
          <a:p>
            <a:r>
              <a:rPr lang="en-GB" sz="1800" dirty="0">
                <a:latin typeface="Candara"/>
                <a:ea typeface="Calibri"/>
                <a:cs typeface="Aptos Serif"/>
              </a:rPr>
              <a:t>· Commitment to continuing professional development and leadership development</a:t>
            </a:r>
          </a:p>
          <a:p>
            <a:endParaRPr lang="en-GB" sz="1800" dirty="0">
              <a:latin typeface="Candara"/>
            </a:endParaRPr>
          </a:p>
          <a:p>
            <a:r>
              <a:rPr lang="en-GB" sz="1800" dirty="0">
                <a:latin typeface="Candara"/>
                <a:ea typeface="Calibri"/>
                <a:cs typeface="Aptos Serif"/>
              </a:rPr>
              <a:t>· A generous pension scheme, combined with full teachers pay and conditions</a:t>
            </a:r>
          </a:p>
          <a:p>
            <a:endParaRPr lang="en-GB" sz="1800" dirty="0">
              <a:latin typeface="Candara"/>
            </a:endParaRPr>
          </a:p>
          <a:p>
            <a:r>
              <a:rPr lang="en-GB" sz="1800" dirty="0">
                <a:latin typeface="Candara"/>
                <a:ea typeface="Calibri"/>
                <a:cs typeface="Aptos Serif"/>
              </a:rPr>
              <a:t>· Induction mentoring, whatever your skills or experience.</a:t>
            </a:r>
            <a:endParaRPr lang="en-GB" sz="1800" dirty="0">
              <a:latin typeface="Candara"/>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3</a:t>
            </a:fld>
            <a:endParaRPr lang="en-US"/>
          </a:p>
        </p:txBody>
      </p:sp>
    </p:spTree>
    <p:extLst>
      <p:ext uri="{BB962C8B-B14F-4D97-AF65-F5344CB8AC3E}">
        <p14:creationId xmlns:p14="http://schemas.microsoft.com/office/powerpoint/2010/main" val="1663765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65047"/>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dirty="0">
                <a:latin typeface="Candara"/>
              </a:rPr>
              <a:t>Registered in England – Company No: 8135389 VAT Reg: 153227431</a:t>
            </a:r>
          </a:p>
          <a:p>
            <a:pPr algn="ctr"/>
            <a:r>
              <a:rPr lang="en-GB" sz="1200" dirty="0">
                <a:latin typeface="Candara"/>
              </a:rPr>
              <a:t>College Principal: Mandi Collins  - College Manager: R Wheller</a:t>
            </a:r>
          </a:p>
        </p:txBody>
      </p:sp>
      <p:sp>
        <p:nvSpPr>
          <p:cNvPr id="11" name="TextBox 10"/>
          <p:cNvSpPr txBox="1"/>
          <p:nvPr/>
        </p:nvSpPr>
        <p:spPr>
          <a:xfrm>
            <a:off x="0" y="1796609"/>
            <a:ext cx="6858000" cy="7417415"/>
          </a:xfrm>
          <a:prstGeom prst="rect">
            <a:avLst/>
          </a:prstGeom>
          <a:noFill/>
          <a:ln>
            <a:noFill/>
          </a:ln>
        </p:spPr>
        <p:txBody>
          <a:bodyPr wrap="square" lIns="91440" tIns="45720" rIns="91440" bIns="45720" rtlCol="0" anchor="t">
            <a:spAutoFit/>
          </a:bodyPr>
          <a:lstStyle/>
          <a:p>
            <a:r>
              <a:rPr lang="en-GB" sz="1400" dirty="0">
                <a:latin typeface="Candara"/>
              </a:rPr>
              <a:t>Dear Applicant,                                                                                                              April 2026</a:t>
            </a:r>
            <a:endParaRPr lang="en-GB" sz="1400" dirty="0">
              <a:latin typeface="Candara"/>
              <a:ea typeface="Calibri"/>
              <a:cs typeface="Calibri"/>
            </a:endParaRPr>
          </a:p>
          <a:p>
            <a:endParaRPr lang="en-GB" sz="1400" b="1" dirty="0">
              <a:latin typeface="Candara"/>
              <a:ea typeface="Calibri"/>
              <a:cs typeface="Calibri"/>
            </a:endParaRPr>
          </a:p>
          <a:p>
            <a:r>
              <a:rPr lang="en-GB" sz="1400" b="1" dirty="0">
                <a:latin typeface="Candara"/>
              </a:rPr>
              <a:t>Inclusion Team Leader</a:t>
            </a:r>
            <a:endParaRPr lang="en-GB" sz="1400" b="1" dirty="0">
              <a:latin typeface="Candara" panose="020E0502030303020204" pitchFamily="34" charset="0"/>
            </a:endParaRPr>
          </a:p>
          <a:p>
            <a:endParaRPr lang="en-GB" sz="1400" dirty="0">
              <a:latin typeface="Candara" panose="020E0502030303020204" pitchFamily="34" charset="0"/>
              <a:ea typeface="Calibri"/>
              <a:cs typeface="Calibri"/>
            </a:endParaRPr>
          </a:p>
          <a:p>
            <a:r>
              <a:rPr lang="en-GB" sz="1400" dirty="0">
                <a:effectLst/>
                <a:latin typeface="Candara"/>
                <a:ea typeface="Times New Roman" panose="02020603050405020304" pitchFamily="18" charset="0"/>
              </a:rPr>
              <a:t>Thank you for your interest in this post.  The College is looking for a Inclusion Team Leader</a:t>
            </a:r>
            <a:r>
              <a:rPr lang="en-GB" sz="1400" dirty="0">
                <a:latin typeface="Candara"/>
                <a:ea typeface="Times New Roman" panose="02020603050405020304" pitchFamily="18" charset="0"/>
              </a:rPr>
              <a:t> </a:t>
            </a:r>
            <a:r>
              <a:rPr lang="en-GB" sz="1400" dirty="0">
                <a:effectLst/>
                <a:latin typeface="Candara"/>
                <a:ea typeface="Times New Roman" panose="02020603050405020304" pitchFamily="18" charset="0"/>
              </a:rPr>
              <a:t>to work as part of an established team to contribute to the planning, delivery and evaluation of learning activities, alongside leading a team of Learning support assistants and overseeing our inclusion intervention leads. </a:t>
            </a:r>
            <a:r>
              <a:rPr lang="en-GB" sz="1400" dirty="0">
                <a:latin typeface="Candara" panose="020E0502030303020204" pitchFamily="34" charset="0"/>
              </a:rPr>
              <a:t>In addition, the Inclusion Team Leader will provide oversight of all LSAs and carry out the day-to-day line management of Intervention Leads.</a:t>
            </a:r>
          </a:p>
          <a:p>
            <a:endParaRPr lang="en-GB" sz="1400" dirty="0">
              <a:latin typeface="Candara"/>
              <a:ea typeface="+mn-lt"/>
              <a:cs typeface="+mn-lt"/>
            </a:endParaRPr>
          </a:p>
          <a:p>
            <a:r>
              <a:rPr lang="en-GB" sz="1400" dirty="0">
                <a:latin typeface="Candara"/>
                <a:ea typeface="+mn-lt"/>
                <a:cs typeface="+mn-lt"/>
              </a:rPr>
              <a:t>At Thomas Estley, we Build Leadership and Character Together as part of a community of courage and commitment to success. We are part of a successful multi academy trust which provides excellent quality, comprehensive, non-selective and inclusive education through primary and secondary education in Leicestershire, and the lead school in TELA learning alliance. We collaborate to provide mutual support, share good practice and learn from each other, whilst retaining and developing our own distinctive character. Our ethos is to be a welcoming, inclusive family community college that provides the best for, and expects the best from all students and staff, and we are well known locally for our warm family atmosphere, as well as our commitment to growing leadership at all levels for students and staff. </a:t>
            </a:r>
            <a:endParaRPr lang="en-GB" sz="1400" dirty="0">
              <a:latin typeface="Candara"/>
              <a:ea typeface="Calibri"/>
              <a:cs typeface="Calibri"/>
            </a:endParaRPr>
          </a:p>
          <a:p>
            <a:endParaRPr lang="en-GB" sz="1400" dirty="0">
              <a:latin typeface="Candara"/>
              <a:ea typeface="+mn-lt"/>
              <a:cs typeface="+mn-lt"/>
            </a:endParaRPr>
          </a:p>
          <a:p>
            <a:r>
              <a:rPr lang="en-GB" sz="1400" dirty="0">
                <a:latin typeface="Candara"/>
                <a:ea typeface="+mn-lt"/>
                <a:cs typeface="+mn-lt"/>
              </a:rPr>
              <a:t>The College is strongly committed in principle and practice to its role as a Community College, including adult learning, before and after school clubs and an onsite preschool and primary aged out of school club. We are proud to have received many awards for excellent practice, we regularly welcome local and national visitors, and our practice in leading training, from Initial Teacher Training to middle and senior </a:t>
            </a:r>
            <a:endParaRPr lang="en-GB" sz="1400" dirty="0">
              <a:latin typeface="Candara"/>
              <a:ea typeface="Calibri"/>
              <a:cs typeface="Calibri"/>
            </a:endParaRPr>
          </a:p>
          <a:p>
            <a:endParaRPr lang="en-GB" sz="1400" dirty="0">
              <a:latin typeface="Candara"/>
            </a:endParaRPr>
          </a:p>
          <a:p>
            <a:r>
              <a:rPr lang="en-GB" sz="1400" dirty="0">
                <a:latin typeface="Candara"/>
                <a:cs typeface="Calibri"/>
              </a:rPr>
              <a:t>We have a strong family ethos and are looking for an enthusiastic and committed applicant who wants to work with our warm, welcoming team to further our mission statement of Building Leadership and Character Together. </a:t>
            </a:r>
            <a:r>
              <a:rPr lang="en-GB" sz="1400" dirty="0">
                <a:latin typeface="Candara"/>
              </a:rPr>
              <a:t>Should you decide to apply for this role, please ensure that you use the</a:t>
            </a:r>
            <a:r>
              <a:rPr lang="en-GB" sz="1400" b="1" dirty="0">
                <a:latin typeface="Candara"/>
              </a:rPr>
              <a:t> Personnel Specification </a:t>
            </a:r>
            <a:r>
              <a:rPr lang="en-GB" sz="1400" dirty="0">
                <a:latin typeface="Candara"/>
              </a:rPr>
              <a:t>for guidance when completing your application form</a:t>
            </a:r>
            <a:r>
              <a:rPr lang="en-GB" sz="1400" b="1" dirty="0">
                <a:latin typeface="Candara"/>
              </a:rPr>
              <a:t>. </a:t>
            </a:r>
          </a:p>
        </p:txBody>
      </p:sp>
    </p:spTree>
    <p:extLst>
      <p:ext uri="{BB962C8B-B14F-4D97-AF65-F5344CB8AC3E}">
        <p14:creationId xmlns:p14="http://schemas.microsoft.com/office/powerpoint/2010/main" val="307028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1126760"/>
            <a:ext cx="6379812" cy="6905625"/>
          </a:xfr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fontScale="92500"/>
          </a:bodyPr>
          <a:lstStyle/>
          <a:p>
            <a:pPr algn="ctr"/>
            <a:r>
              <a:rPr lang="en-GB" sz="3000" b="1" dirty="0">
                <a:solidFill>
                  <a:schemeClr val="accent1">
                    <a:lumMod val="75000"/>
                  </a:schemeClr>
                </a:solidFill>
                <a:latin typeface="Candara" panose="020E0502030303020204" pitchFamily="34" charset="0"/>
                <a:ea typeface="Cambria" panose="02040503050406030204" pitchFamily="18" charset="0"/>
              </a:rPr>
              <a:t>Additional entitlement for all our Success Academy Trust Staff</a:t>
            </a:r>
          </a:p>
          <a:p>
            <a:pPr algn="ctr"/>
            <a:endParaRPr lang="en-GB" b="1" dirty="0">
              <a:solidFill>
                <a:schemeClr val="accent1">
                  <a:lumMod val="75000"/>
                </a:schemeClr>
              </a:solidFill>
              <a:latin typeface="Candara" panose="020E0502030303020204" pitchFamily="34" charset="0"/>
              <a:ea typeface="Cambria" panose="02040503050406030204" pitchFamily="18" charset="0"/>
            </a:endParaRPr>
          </a:p>
          <a:p>
            <a:pPr algn="ctr"/>
            <a:r>
              <a:rPr lang="en-GB" i="1" dirty="0">
                <a:latin typeface="Candara" panose="020E0502030303020204" pitchFamily="34" charset="0"/>
                <a:ea typeface="Cambria" panose="02040503050406030204" pitchFamily="18" charset="0"/>
              </a:rPr>
              <a:t>Are you innovative and forward thinking?  Do you want to have a positive impact on the young people you are working with? Do you share a clear vision for improvement? Do you want to be a driving force to raise their aspiration and life chances?  Do you work with passion and enthusiasm in collaboration with like-minded people?  </a:t>
            </a:r>
            <a:endParaRPr lang="en-GB" dirty="0">
              <a:latin typeface="Candara" panose="020E0502030303020204" pitchFamily="34" charset="0"/>
              <a:ea typeface="Cambria" panose="02040503050406030204" pitchFamily="18" charset="0"/>
            </a:endParaRPr>
          </a:p>
          <a:p>
            <a:pPr algn="ctr"/>
            <a:endParaRPr lang="en-GB" dirty="0">
              <a:latin typeface="Candara" panose="020E0502030303020204" pitchFamily="34" charset="0"/>
              <a:ea typeface="Cambria" panose="02040503050406030204" pitchFamily="18" charset="0"/>
            </a:endParaRPr>
          </a:p>
          <a:p>
            <a:pPr algn="ctr"/>
            <a:r>
              <a:rPr lang="en-GB" i="1" dirty="0">
                <a:latin typeface="Candara" panose="020E0502030303020204" pitchFamily="34" charset="0"/>
                <a:ea typeface="Cambria" panose="02040503050406030204" pitchFamily="18" charset="0"/>
              </a:rPr>
              <a:t>If you would like to make a difference to young people, building their leadership and character, whilst growing your own leadership skills, we would love to meet you. </a:t>
            </a:r>
            <a:br>
              <a:rPr lang="en-GB" dirty="0">
                <a:latin typeface="Candara" panose="020E0502030303020204" pitchFamily="34" charset="0"/>
                <a:ea typeface="Cambria" panose="02040503050406030204" pitchFamily="18" charset="0"/>
              </a:rPr>
            </a:br>
            <a:endParaRPr lang="en-GB" dirty="0">
              <a:latin typeface="Candara" panose="020E0502030303020204" pitchFamily="34" charset="0"/>
              <a:ea typeface="Cambria" panose="02040503050406030204" pitchFamily="18" charset="0"/>
            </a:endParaRPr>
          </a:p>
          <a:p>
            <a:pPr algn="ctr"/>
            <a:r>
              <a:rPr lang="en-GB" i="1" dirty="0">
                <a:latin typeface="Candara" panose="020E0502030303020204" pitchFamily="34" charset="0"/>
                <a:ea typeface="Cambria" panose="02040503050406030204" pitchFamily="18" charset="0"/>
              </a:rPr>
              <a:t>In return we can offer leadership opportunities across our Success Academy Trust, supported by career appropriate national SSAT programmes and inhouse leadership training and mentoring, for fast-track leadership development.  Staff also benefit from a comprehensive staff wellbeing programme, including full Burgundy book pay and conditions, access to private medical and wellbeing support, and a designated off-site preparation period, scheduled before or after school, supporting flexible and focused planning time.</a:t>
            </a:r>
            <a:endParaRPr lang="en-GB" dirty="0">
              <a:latin typeface="Candara" panose="020E0502030303020204" pitchFamily="34" charset="0"/>
              <a:ea typeface="Cambria" panose="02040503050406030204" pitchFamily="18" charset="0"/>
            </a:endParaRPr>
          </a:p>
          <a:p>
            <a:endParaRPr lang="en-GB" b="1" dirty="0">
              <a:solidFill>
                <a:schemeClr val="accent1">
                  <a:lumMod val="75000"/>
                </a:schemeClr>
              </a:solidFill>
              <a:latin typeface="Candara" pitchFamily="34" charset="0"/>
            </a:endParaRPr>
          </a:p>
          <a:p>
            <a:endParaRPr lang="en-GB" b="1" dirty="0">
              <a:solidFill>
                <a:schemeClr val="accent1">
                  <a:lumMod val="75000"/>
                </a:schemeClr>
              </a:solidFill>
              <a:latin typeface="Candara" pitchFamily="34" charset="0"/>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5</a:t>
            </a:fld>
            <a:endParaRPr lang="en-US"/>
          </a:p>
        </p:txBody>
      </p:sp>
      <p:pic>
        <p:nvPicPr>
          <p:cNvPr id="12" name="Picture 11" descr="Success AT tree.png"/>
          <p:cNvPicPr>
            <a:picLocks noChangeAspect="1"/>
          </p:cNvPicPr>
          <p:nvPr/>
        </p:nvPicPr>
        <p:blipFill>
          <a:blip r:embed="rId2" cstate="print"/>
          <a:stretch>
            <a:fillRect/>
          </a:stretch>
        </p:blipFill>
        <p:spPr>
          <a:xfrm>
            <a:off x="2986324" y="7912149"/>
            <a:ext cx="885351" cy="1044451"/>
          </a:xfrm>
          <a:prstGeom prst="roundRect">
            <a:avLst>
              <a:gd name="adj" fmla="val 8594"/>
            </a:avLst>
          </a:prstGeom>
          <a:solidFill>
            <a:srgbClr val="FFFFFF">
              <a:shade val="85000"/>
            </a:srgbClr>
          </a:solidFill>
          <a:ln w="12700">
            <a:solidFill>
              <a:schemeClr val="accent1">
                <a:lumMod val="75000"/>
              </a:schemeClr>
            </a:solid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4769" y="9059114"/>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cs typeface="Calibri"/>
              </a:rPr>
              <a:t>Please visit </a:t>
            </a:r>
            <a:r>
              <a:rPr lang="en-US" dirty="0">
                <a:cs typeface="Calibri"/>
                <a:hlinkClick r:id="rId3"/>
              </a:rPr>
              <a:t>Success Academy Trust</a:t>
            </a:r>
            <a:r>
              <a:rPr lang="en-US" dirty="0">
                <a:cs typeface="Calibri"/>
              </a:rPr>
              <a:t> to view 'Who we are'</a:t>
            </a:r>
          </a:p>
        </p:txBody>
      </p:sp>
    </p:spTree>
    <p:extLst>
      <p:ext uri="{BB962C8B-B14F-4D97-AF65-F5344CB8AC3E}">
        <p14:creationId xmlns:p14="http://schemas.microsoft.com/office/powerpoint/2010/main" val="22420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9" y="131295"/>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127507" y="1246188"/>
            <a:ext cx="6599599" cy="338554"/>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Job Title:</a:t>
            </a:r>
            <a:r>
              <a:rPr lang="en-GB" sz="1600" dirty="0">
                <a:latin typeface="Candara"/>
              </a:rPr>
              <a:t>  Inclusion Team Leader</a:t>
            </a:r>
            <a:endParaRPr lang="en-GB" sz="1600" dirty="0">
              <a:latin typeface="Candara"/>
              <a:ea typeface="Calibri"/>
              <a:cs typeface="Calibri"/>
            </a:endParaRPr>
          </a:p>
        </p:txBody>
      </p:sp>
      <p:sp>
        <p:nvSpPr>
          <p:cNvPr id="10" name="TextBox 9"/>
          <p:cNvSpPr txBox="1"/>
          <p:nvPr/>
        </p:nvSpPr>
        <p:spPr>
          <a:xfrm>
            <a:off x="132013" y="1683470"/>
            <a:ext cx="6601198" cy="800219"/>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Grade:  7 </a:t>
            </a:r>
            <a:r>
              <a:rPr lang="en-GB" sz="1600" dirty="0">
                <a:latin typeface="Candara"/>
              </a:rPr>
              <a:t>point 11 – currently £26,832.00 FTE </a:t>
            </a:r>
            <a:r>
              <a:rPr lang="en-GB" sz="1600" dirty="0">
                <a:latin typeface="Candara" panose="020E0502030303020204" pitchFamily="34" charset="0"/>
              </a:rPr>
              <a:t>(Actual £22,964.73)</a:t>
            </a:r>
          </a:p>
          <a:p>
            <a:endParaRPr lang="en-GB" sz="1600" dirty="0">
              <a:latin typeface="Candara"/>
            </a:endParaRPr>
          </a:p>
          <a:p>
            <a:r>
              <a:rPr lang="en-GB" sz="1400" b="1" dirty="0">
                <a:latin typeface="Candara"/>
              </a:rPr>
              <a:t>Hours:</a:t>
            </a:r>
            <a:r>
              <a:rPr lang="en-GB" sz="1400" dirty="0">
                <a:latin typeface="Candara"/>
              </a:rPr>
              <a:t> 8AM – 4PM (37 hours per week) Term time Only (39 weeks per year)</a:t>
            </a:r>
            <a:endParaRPr lang="en-GB" sz="1400" dirty="0">
              <a:latin typeface="Candara"/>
              <a:ea typeface="+mn-lt"/>
              <a:cs typeface="+mn-lt"/>
            </a:endParaRPr>
          </a:p>
        </p:txBody>
      </p:sp>
      <p:sp>
        <p:nvSpPr>
          <p:cNvPr id="11" name="TextBox 10"/>
          <p:cNvSpPr txBox="1"/>
          <p:nvPr/>
        </p:nvSpPr>
        <p:spPr>
          <a:xfrm>
            <a:off x="133417" y="2632277"/>
            <a:ext cx="6593689" cy="95410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panose="020E0502030303020204" pitchFamily="34" charset="0"/>
              </a:rPr>
              <a:t>Responsible to: </a:t>
            </a:r>
            <a:r>
              <a:rPr lang="en-GB" sz="1400" dirty="0">
                <a:latin typeface="Candara" panose="020E0502030303020204" pitchFamily="34" charset="0"/>
              </a:rPr>
              <a:t>Director of Inclusion </a:t>
            </a:r>
          </a:p>
          <a:p>
            <a:endParaRPr lang="en-GB" sz="1400" dirty="0">
              <a:latin typeface="Candara" panose="020E0502030303020204" pitchFamily="34" charset="0"/>
              <a:ea typeface="Calibri"/>
              <a:cs typeface="Calibri"/>
            </a:endParaRPr>
          </a:p>
          <a:p>
            <a:r>
              <a:rPr lang="en-GB" sz="1400" b="1" dirty="0">
                <a:latin typeface="Candara" panose="020E0502030303020204" pitchFamily="34" charset="0"/>
              </a:rPr>
              <a:t>Key relationships with: </a:t>
            </a:r>
            <a:r>
              <a:rPr lang="en-GB" sz="1400" dirty="0">
                <a:effectLst/>
                <a:latin typeface="Candara" panose="020E0502030303020204" pitchFamily="34" charset="0"/>
                <a:ea typeface="Times New Roman" panose="02020603050405020304" pitchFamily="18" charset="0"/>
              </a:rPr>
              <a:t> </a:t>
            </a:r>
            <a:r>
              <a:rPr lang="en-GB" sz="1400" dirty="0">
                <a:latin typeface="Candara" panose="020E0502030303020204" pitchFamily="34" charset="0"/>
              </a:rPr>
              <a:t>Teachers, Other classroom support staff, Director of Inclusion, Leadership team, Therapy and Wellbeing Team, Inclusion Team</a:t>
            </a:r>
            <a:endParaRPr lang="en-GB" sz="1400" dirty="0">
              <a:effectLst/>
              <a:latin typeface="Candara" panose="020E0502030303020204" pitchFamily="34" charset="0"/>
              <a:ea typeface="Times New Roman" panose="02020603050405020304" pitchFamily="18" charset="0"/>
            </a:endParaRPr>
          </a:p>
        </p:txBody>
      </p:sp>
      <p:sp>
        <p:nvSpPr>
          <p:cNvPr id="12" name="TextBox 11"/>
          <p:cNvSpPr txBox="1"/>
          <p:nvPr/>
        </p:nvSpPr>
        <p:spPr>
          <a:xfrm>
            <a:off x="130220" y="3796527"/>
            <a:ext cx="6596886" cy="5078313"/>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purpose:</a:t>
            </a:r>
          </a:p>
          <a:p>
            <a:endParaRPr lang="en-GB" sz="1400" b="1" dirty="0">
              <a:latin typeface="Candara" panose="020E0502030303020204" pitchFamily="34" charset="0"/>
            </a:endParaRPr>
          </a:p>
          <a:p>
            <a:r>
              <a:rPr lang="en-GB" sz="1400" dirty="0">
                <a:latin typeface="Candara" panose="020E0502030303020204" pitchFamily="34" charset="0"/>
              </a:rPr>
              <a:t>The Inclusion Team Leader will have overall oversight of the inclusion team, including Learning Support Assistants (LSAs) and Inclusion Intervention Leads. The postholder will also take on the role of an Inclusion Intervention Lead, working directly with pupils who are underachieving or not fully engaging in their learning.</a:t>
            </a:r>
          </a:p>
          <a:p>
            <a:endParaRPr lang="en-GB" sz="1400" dirty="0">
              <a:latin typeface="Candara" panose="020E0502030303020204" pitchFamily="34" charset="0"/>
            </a:endParaRPr>
          </a:p>
          <a:p>
            <a:r>
              <a:rPr lang="en-GB" sz="1400" dirty="0">
                <a:latin typeface="Candara" panose="020E0502030303020204" pitchFamily="34" charset="0"/>
              </a:rPr>
              <a:t>They will hold responsibility for a caseload of pupils with Special Educational Needs and Disabilities (SEND), providing in-class support, delivering targeted interventions, and tracking the progress and impact of those interventions. The postholder will act as the main point of contact for these pupils. Where required, they will also lead and monitor interventions for pupils on the SEND register.</a:t>
            </a:r>
          </a:p>
          <a:p>
            <a:endParaRPr lang="en-GB" sz="1400" dirty="0">
              <a:latin typeface="Candara" panose="020E0502030303020204" pitchFamily="34" charset="0"/>
            </a:endParaRPr>
          </a:p>
          <a:p>
            <a:r>
              <a:rPr lang="en-GB" sz="1400" dirty="0">
                <a:latin typeface="Candara" panose="020E0502030303020204" pitchFamily="34" charset="0"/>
              </a:rPr>
              <a:t>In addition, the Inclusion Team Leader will provide oversight of all LSAs and carry out the day-to-day line management of Intervention Leads.</a:t>
            </a:r>
          </a:p>
          <a:p>
            <a:r>
              <a:rPr lang="en-GB" sz="1400" dirty="0">
                <a:latin typeface="Candara" panose="020E0502030303020204" pitchFamily="34" charset="0"/>
              </a:rPr>
              <a:t>The role will include overseeing all interventions related to cognition and learning, as well as communication and interaction within the mainstream setting. The postholder will also be responsible for constructing and managing timetables for LSAs and intervention provision.</a:t>
            </a:r>
          </a:p>
          <a:p>
            <a:endParaRPr lang="en-GB" sz="1400" dirty="0">
              <a:latin typeface="Candara" panose="020E0502030303020204" pitchFamily="34" charset="0"/>
            </a:endParaRPr>
          </a:p>
          <a:p>
            <a:r>
              <a:rPr lang="en-GB" sz="1400" dirty="0">
                <a:latin typeface="Candara" panose="020E0502030303020204" pitchFamily="34" charset="0"/>
              </a:rPr>
              <a:t>Furthermore, the Inclusion Team Leader will run transition days and act as the main contact for IV, HI and AOR team</a:t>
            </a:r>
          </a:p>
          <a:p>
            <a:endParaRPr lang="en-GB" sz="1600" dirty="0">
              <a:highlight>
                <a:srgbClr val="FFFF00"/>
              </a:highlight>
              <a:latin typeface="Candara" panose="020E0502030303020204" pitchFamily="34" charset="0"/>
            </a:endParaRPr>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5A880-0EEB-1FF5-A0A7-40B89CBCD9E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EE8DA2CC-49A3-4BC5-8116-40447FFAA8B4}"/>
              </a:ext>
            </a:extLst>
          </p:cNvPr>
          <p:cNvSpPr>
            <a:spLocks noGrp="1"/>
          </p:cNvSpPr>
          <p:nvPr>
            <p:ph type="ftr" sz="quarter" idx="11"/>
          </p:nvPr>
        </p:nvSpPr>
        <p:spPr/>
        <p:txBody>
          <a:bodyPr/>
          <a:lstStyle/>
          <a:p>
            <a:r>
              <a:rPr lang="en-GB"/>
              <a:t>www.successat.org.uk                                                                                </a:t>
            </a:r>
          </a:p>
        </p:txBody>
      </p:sp>
      <p:sp>
        <p:nvSpPr>
          <p:cNvPr id="5" name="Slide Number Placeholder 4">
            <a:extLst>
              <a:ext uri="{FF2B5EF4-FFF2-40B4-BE49-F238E27FC236}">
                <a16:creationId xmlns:a16="http://schemas.microsoft.com/office/drawing/2014/main" id="{65A7A5E7-221A-17C4-BE31-3FEBC32ECB38}"/>
              </a:ext>
            </a:extLst>
          </p:cNvPr>
          <p:cNvSpPr>
            <a:spLocks noGrp="1"/>
          </p:cNvSpPr>
          <p:nvPr>
            <p:ph type="sldNum" sz="quarter" idx="12"/>
          </p:nvPr>
        </p:nvSpPr>
        <p:spPr/>
        <p:txBody>
          <a:bodyPr/>
          <a:lstStyle/>
          <a:p>
            <a:fld id="{5699F653-A948-4BD1-BBB3-6CD4FE48AB5E}" type="slidenum">
              <a:rPr lang="en-GB" smtClean="0"/>
              <a:pPr/>
              <a:t>7</a:t>
            </a:fld>
            <a:endParaRPr lang="en-GB"/>
          </a:p>
        </p:txBody>
      </p:sp>
      <p:sp>
        <p:nvSpPr>
          <p:cNvPr id="6" name="TextBox 1">
            <a:extLst>
              <a:ext uri="{FF2B5EF4-FFF2-40B4-BE49-F238E27FC236}">
                <a16:creationId xmlns:a16="http://schemas.microsoft.com/office/drawing/2014/main" id="{09B9483B-EC89-CA6D-EB8A-C68869BAF658}"/>
              </a:ext>
            </a:extLst>
          </p:cNvPr>
          <p:cNvSpPr txBox="1"/>
          <p:nvPr/>
        </p:nvSpPr>
        <p:spPr>
          <a:xfrm>
            <a:off x="276504" y="6260061"/>
            <a:ext cx="6270145" cy="2893100"/>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a:rPr>
              <a:t>WHOLE COLLEGE RESPONSIBILITIES</a:t>
            </a:r>
            <a:r>
              <a:rPr lang="en-GB" sz="1400" dirty="0">
                <a:latin typeface="Candara"/>
              </a:rPr>
              <a:t>:</a:t>
            </a:r>
          </a:p>
          <a:p>
            <a:endParaRPr lang="en-GB" dirty="0">
              <a:latin typeface="Candara"/>
            </a:endParaRPr>
          </a:p>
          <a:p>
            <a:pPr>
              <a:buFont typeface="Arial" pitchFamily="34" charset="0"/>
              <a:buChar char="•"/>
            </a:pPr>
            <a:r>
              <a:rPr lang="en-GB" sz="1100" dirty="0">
                <a:latin typeface="Candara"/>
              </a:rPr>
              <a:t>Support current policies and recognised good practice within the college</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Be aware of the importance of confidentiality and data protection</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Participate in annual Performance Reviews with your Line  Manager, based on agreed objectives.</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Willingness to be flexible in both approach and use of time.</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All tasks should be undertaken with due regard to Health &amp; Safety regulations.</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To undertake such other duties which are within the scope of the job purpose, title of the job and its grade.</a:t>
            </a:r>
          </a:p>
          <a:p>
            <a:endParaRPr lang="en-GB" dirty="0"/>
          </a:p>
        </p:txBody>
      </p:sp>
      <p:sp>
        <p:nvSpPr>
          <p:cNvPr id="8" name="TextBox 7">
            <a:extLst>
              <a:ext uri="{FF2B5EF4-FFF2-40B4-BE49-F238E27FC236}">
                <a16:creationId xmlns:a16="http://schemas.microsoft.com/office/drawing/2014/main" id="{9E386F14-4A24-5DB9-773C-0537CEAADDD5}"/>
              </a:ext>
            </a:extLst>
          </p:cNvPr>
          <p:cNvSpPr txBox="1"/>
          <p:nvPr/>
        </p:nvSpPr>
        <p:spPr>
          <a:xfrm>
            <a:off x="276504" y="311767"/>
            <a:ext cx="6304992" cy="6340197"/>
          </a:xfrm>
          <a:prstGeom prst="rect">
            <a:avLst/>
          </a:prstGeom>
          <a:noFill/>
        </p:spPr>
        <p:txBody>
          <a:bodyPr wrap="square" lIns="91440" tIns="45720" rIns="91440" bIns="45720" anchor="t">
            <a:spAutoFit/>
          </a:bodyPr>
          <a:lstStyle/>
          <a:p>
            <a:r>
              <a:rPr lang="en-GB" sz="1400" b="1" dirty="0">
                <a:latin typeface="Candara"/>
                <a:ea typeface="Times New Roman" panose="02020603050405020304" pitchFamily="18" charset="0"/>
                <a:cs typeface="Times New Roman"/>
              </a:rPr>
              <a:t>WHOLE SCHOOL GENERAL </a:t>
            </a:r>
            <a:r>
              <a:rPr lang="en-GB" sz="1400" dirty="0">
                <a:effectLst/>
                <a:latin typeface="Candara"/>
                <a:ea typeface="Times New Roman" panose="02020603050405020304" pitchFamily="18" charset="0"/>
                <a:cs typeface="Times New Roman"/>
              </a:rPr>
              <a:t> </a:t>
            </a:r>
            <a:endParaRPr lang="en-GB" sz="1400" dirty="0">
              <a:effectLst/>
              <a:latin typeface="Candara" panose="020E0502030303020204" pitchFamily="34" charset="0"/>
              <a:ea typeface="Times New Roman" panose="02020603050405020304" pitchFamily="18" charset="0"/>
              <a:cs typeface="Times New Roman"/>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Undertake duties elsewhere within the Support Team as required, 	Such other duties as required commensurate with the grade of the post</a:t>
            </a:r>
            <a:endParaRPr lang="en-GB" sz="1400" dirty="0">
              <a:effectLst/>
              <a:latin typeface="Candara" panose="020E0502030303020204" pitchFamily="34" charset="0"/>
              <a:ea typeface="Times New Roman" panose="02020603050405020304" pitchFamily="18" charset="0"/>
            </a:endParaRPr>
          </a:p>
          <a:p>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This job description sets out the duties of the post at the time when it was drawn up.  Such duties may vary from time to time without changing the general character of the duties or the level of responsibility entailed.  In fact the make up and emphasis of duties will be one area covered in annual review of the post and rewritten accordingly.  Such variations are a common occurrence and cannot in themselves justify a reconsideration of the grading of the post.</a:t>
            </a:r>
            <a:endParaRPr lang="en-GB" sz="1400" dirty="0">
              <a:effectLst/>
              <a:latin typeface="Candara" panose="020E0502030303020204" pitchFamily="34" charset="0"/>
              <a:ea typeface="Times New Roman" panose="02020603050405020304" pitchFamily="18" charset="0"/>
            </a:endParaRPr>
          </a:p>
          <a:p>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It is vital to the ethos of the Support Team that the postholder is flexible in taking on additional tasks, willing to offer help to and cover for other members of the Team and treats co-operation and support for colleagues as a top priority.</a:t>
            </a:r>
            <a:endParaRPr lang="en-GB" sz="1400" dirty="0">
              <a:effectLst/>
              <a:latin typeface="Candara" panose="020E0502030303020204" pitchFamily="34" charset="0"/>
              <a:ea typeface="Times New Roman" panose="02020603050405020304" pitchFamily="18" charset="0"/>
            </a:endParaRPr>
          </a:p>
          <a:p>
            <a:endParaRPr lang="en-GB" sz="1400" dirty="0">
              <a:effectLst/>
              <a:latin typeface="Candara" panose="020E0502030303020204" pitchFamily="34" charset="0"/>
              <a:ea typeface="Times New Roman" panose="02020603050405020304" pitchFamily="18" charset="0"/>
            </a:endParaRPr>
          </a:p>
          <a:p>
            <a:r>
              <a:rPr lang="en-GB" sz="1400" b="1" dirty="0">
                <a:effectLst/>
                <a:latin typeface="Candara" panose="020E0502030303020204" pitchFamily="34" charset="0"/>
                <a:ea typeface="Times New Roman" panose="02020603050405020304" pitchFamily="18" charset="0"/>
                <a:cs typeface="Times New Roman" panose="02020603050405020304" pitchFamily="18" charset="0"/>
              </a:rPr>
              <a:t>SPECIAL INSTRUCTIONS</a:t>
            </a: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ensure a safe working environment in accordance with Health and Safety Regulations</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attend fire drills and staff meetings as required</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attend training events as required</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a:ea typeface="Times New Roman" panose="02020603050405020304" pitchFamily="18" charset="0"/>
                <a:cs typeface="Times New Roman"/>
              </a:rPr>
              <a:t>To respect the confidential nature of personal information</a:t>
            </a:r>
          </a:p>
          <a:p>
            <a:endParaRPr lang="en-GB" sz="1400" dirty="0">
              <a:effectLst/>
              <a:latin typeface="Candara" panose="020E0502030303020204" pitchFamily="34" charset="0"/>
              <a:ea typeface="Calibri"/>
              <a:cs typeface="Times New Roman"/>
            </a:endParaRPr>
          </a:p>
          <a:p>
            <a:r>
              <a:rPr lang="en-GB" sz="1400" b="1" dirty="0">
                <a:latin typeface="Candara"/>
                <a:ea typeface="Calibri"/>
                <a:cs typeface="Calibri"/>
              </a:rPr>
              <a:t>Communications </a:t>
            </a:r>
            <a:endParaRPr lang="en-US" sz="1400" dirty="0">
              <a:effectLst/>
              <a:latin typeface="Candara"/>
              <a:ea typeface="Calibri"/>
              <a:cs typeface="Calibri"/>
            </a:endParaRPr>
          </a:p>
          <a:p>
            <a:r>
              <a:rPr lang="en-GB" sz="1400" dirty="0">
                <a:effectLst/>
                <a:latin typeface="Candara"/>
                <a:ea typeface="Calibri"/>
                <a:cs typeface="Calibri"/>
              </a:rPr>
              <a:t>In consultation and partnership with the </a:t>
            </a:r>
            <a:r>
              <a:rPr lang="en-GB" sz="1400" dirty="0">
                <a:latin typeface="Candara"/>
                <a:ea typeface="Calibri"/>
                <a:cs typeface="Calibri"/>
              </a:rPr>
              <a:t>Site Manager, </a:t>
            </a:r>
            <a:r>
              <a:rPr lang="en-GB" sz="1400" dirty="0">
                <a:effectLst/>
                <a:latin typeface="Candara"/>
                <a:ea typeface="Calibri"/>
                <a:cs typeface="Calibri"/>
              </a:rPr>
              <a:t>College Manager and other members of the </a:t>
            </a:r>
            <a:r>
              <a:rPr lang="en-GB" sz="1400" dirty="0">
                <a:latin typeface="Candara"/>
                <a:ea typeface="Calibri"/>
                <a:cs typeface="Calibri"/>
              </a:rPr>
              <a:t>Premises </a:t>
            </a:r>
            <a:r>
              <a:rPr lang="en-GB" sz="1400" dirty="0">
                <a:effectLst/>
                <a:latin typeface="Candara"/>
                <a:ea typeface="Calibri"/>
                <a:cs typeface="Calibri"/>
              </a:rPr>
              <a:t>Team</a:t>
            </a:r>
            <a:r>
              <a:rPr lang="en-GB" sz="1400" dirty="0">
                <a:latin typeface="Candara"/>
                <a:ea typeface="Calibri"/>
                <a:cs typeface="Calibri"/>
              </a:rPr>
              <a:t> and SLT</a:t>
            </a:r>
            <a:r>
              <a:rPr lang="en-GB" sz="1400" dirty="0">
                <a:effectLst/>
                <a:latin typeface="Candara"/>
                <a:ea typeface="Calibri"/>
                <a:cs typeface="Calibri"/>
              </a:rPr>
              <a:t>, support and sustain effective communications throughout the College arising from </a:t>
            </a:r>
            <a:r>
              <a:rPr lang="en-GB" sz="1400" dirty="0">
                <a:latin typeface="Candara"/>
                <a:ea typeface="Calibri"/>
                <a:cs typeface="Calibri"/>
              </a:rPr>
              <a:t>premises related issues. Walkie Talkie must be carried at all times</a:t>
            </a:r>
            <a:r>
              <a:rPr lang="en-GB" sz="1400" dirty="0">
                <a:effectLst/>
                <a:latin typeface="Candara"/>
                <a:ea typeface="Calibri"/>
                <a:cs typeface="Calibri"/>
              </a:rPr>
              <a:t>.</a:t>
            </a:r>
            <a:r>
              <a:rPr lang="en-GB" sz="1400" dirty="0">
                <a:latin typeface="Candara"/>
                <a:ea typeface="Calibri"/>
                <a:cs typeface="Calibri"/>
              </a:rPr>
              <a:t> </a:t>
            </a:r>
            <a:endParaRPr lang="en-GB" sz="1400" dirty="0">
              <a:latin typeface="Candara"/>
            </a:endParaRPr>
          </a:p>
          <a:p>
            <a:endParaRPr lang="en-GB" sz="1400" dirty="0">
              <a:effectLst/>
              <a:latin typeface="Candara" panose="020E0502030303020204" pitchFamily="34" charset="0"/>
              <a:ea typeface="Times New Roman" panose="02020603050405020304" pitchFamily="18" charset="0"/>
              <a:cs typeface="Times New Roman"/>
            </a:endParaRPr>
          </a:p>
        </p:txBody>
      </p:sp>
    </p:spTree>
    <p:extLst>
      <p:ext uri="{BB962C8B-B14F-4D97-AF65-F5344CB8AC3E}">
        <p14:creationId xmlns:p14="http://schemas.microsoft.com/office/powerpoint/2010/main" val="281697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5A880-0EEB-1FF5-A0A7-40B89CBCD9E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EE8DA2CC-49A3-4BC5-8116-40447FFAA8B4}"/>
              </a:ext>
            </a:extLst>
          </p:cNvPr>
          <p:cNvSpPr>
            <a:spLocks noGrp="1"/>
          </p:cNvSpPr>
          <p:nvPr>
            <p:ph type="ftr" sz="quarter" idx="11"/>
          </p:nvPr>
        </p:nvSpPr>
        <p:spPr/>
        <p:txBody>
          <a:bodyPr/>
          <a:lstStyle/>
          <a:p>
            <a:r>
              <a:rPr lang="en-GB"/>
              <a:t>www.successat.org.uk                                                                                </a:t>
            </a:r>
          </a:p>
        </p:txBody>
      </p:sp>
      <p:sp>
        <p:nvSpPr>
          <p:cNvPr id="5" name="Slide Number Placeholder 4">
            <a:extLst>
              <a:ext uri="{FF2B5EF4-FFF2-40B4-BE49-F238E27FC236}">
                <a16:creationId xmlns:a16="http://schemas.microsoft.com/office/drawing/2014/main" id="{65A7A5E7-221A-17C4-BE31-3FEBC32ECB38}"/>
              </a:ext>
            </a:extLst>
          </p:cNvPr>
          <p:cNvSpPr>
            <a:spLocks noGrp="1"/>
          </p:cNvSpPr>
          <p:nvPr>
            <p:ph type="sldNum" sz="quarter" idx="12"/>
          </p:nvPr>
        </p:nvSpPr>
        <p:spPr/>
        <p:txBody>
          <a:bodyPr/>
          <a:lstStyle/>
          <a:p>
            <a:fld id="{5699F653-A948-4BD1-BBB3-6CD4FE48AB5E}" type="slidenum">
              <a:rPr lang="en-GB" smtClean="0"/>
              <a:pPr/>
              <a:t>8</a:t>
            </a:fld>
            <a:endParaRPr lang="en-GB"/>
          </a:p>
        </p:txBody>
      </p:sp>
      <p:sp>
        <p:nvSpPr>
          <p:cNvPr id="6" name="TextBox 1">
            <a:extLst>
              <a:ext uri="{FF2B5EF4-FFF2-40B4-BE49-F238E27FC236}">
                <a16:creationId xmlns:a16="http://schemas.microsoft.com/office/drawing/2014/main" id="{09B9483B-EC89-CA6D-EB8A-C68869BAF658}"/>
              </a:ext>
            </a:extLst>
          </p:cNvPr>
          <p:cNvSpPr txBox="1"/>
          <p:nvPr/>
        </p:nvSpPr>
        <p:spPr>
          <a:xfrm>
            <a:off x="293927" y="354561"/>
            <a:ext cx="6270145" cy="1600438"/>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Operational / Strategic Planning</a:t>
            </a:r>
          </a:p>
          <a:p>
            <a:r>
              <a:rPr lang="en-GB" sz="1400" dirty="0">
                <a:latin typeface="Candara" panose="020E0502030303020204" pitchFamily="34" charset="0"/>
              </a:rPr>
              <a:t>To contribute as appropriate to syllabuses, resources, schemes of work, marking policies and teaching strategies in the Inclusion Departments</a:t>
            </a:r>
          </a:p>
          <a:p>
            <a:r>
              <a:rPr lang="en-GB" sz="1400" dirty="0">
                <a:latin typeface="Candara" panose="020E0502030303020204" pitchFamily="34" charset="0"/>
              </a:rPr>
              <a:t>To contribute to the inclusion department's development plan and its implementation </a:t>
            </a:r>
          </a:p>
          <a:p>
            <a:r>
              <a:rPr lang="en-GB" sz="1400" dirty="0">
                <a:latin typeface="Candara" panose="020E0502030303020204" pitchFamily="34" charset="0"/>
              </a:rPr>
              <a:t>To plan and prepare intervention and lessons </a:t>
            </a:r>
          </a:p>
          <a:p>
            <a:r>
              <a:rPr lang="en-GB" sz="1400" dirty="0">
                <a:latin typeface="Candara" panose="020E0502030303020204" pitchFamily="34" charset="0"/>
              </a:rPr>
              <a:t>To contribute to the whole school's planning activities</a:t>
            </a:r>
          </a:p>
        </p:txBody>
      </p:sp>
      <p:sp>
        <p:nvSpPr>
          <p:cNvPr id="7" name="TextBox 1">
            <a:extLst>
              <a:ext uri="{FF2B5EF4-FFF2-40B4-BE49-F238E27FC236}">
                <a16:creationId xmlns:a16="http://schemas.microsoft.com/office/drawing/2014/main" id="{B5C261ED-320C-43E5-955C-D8875B052951}"/>
              </a:ext>
            </a:extLst>
          </p:cNvPr>
          <p:cNvSpPr txBox="1"/>
          <p:nvPr/>
        </p:nvSpPr>
        <p:spPr>
          <a:xfrm>
            <a:off x="293924" y="2043204"/>
            <a:ext cx="6270145" cy="1384995"/>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Curriculum Provision &amp; development</a:t>
            </a:r>
          </a:p>
          <a:p>
            <a:r>
              <a:rPr lang="en-GB" sz="1400" dirty="0">
                <a:latin typeface="Candara" panose="020E0502030303020204" pitchFamily="34" charset="0"/>
              </a:rPr>
              <a:t>To ensure that the curriculum areas provide a range of teaching which complements the school's strategic objectives</a:t>
            </a:r>
          </a:p>
          <a:p>
            <a:r>
              <a:rPr lang="en-GB" sz="1400" dirty="0">
                <a:latin typeface="Candara" panose="020E0502030303020204" pitchFamily="34" charset="0"/>
              </a:rPr>
              <a:t>To assist in the process of curriculum development and change so as to ensure the continued relevance to the needs of pupils, examining and awarding bodies and the school's mission and strategic objectives.</a:t>
            </a:r>
          </a:p>
        </p:txBody>
      </p:sp>
      <p:sp>
        <p:nvSpPr>
          <p:cNvPr id="9" name="TextBox 1">
            <a:extLst>
              <a:ext uri="{FF2B5EF4-FFF2-40B4-BE49-F238E27FC236}">
                <a16:creationId xmlns:a16="http://schemas.microsoft.com/office/drawing/2014/main" id="{303E8713-3129-4E37-A8D6-1C81EE12097A}"/>
              </a:ext>
            </a:extLst>
          </p:cNvPr>
          <p:cNvSpPr txBox="1"/>
          <p:nvPr/>
        </p:nvSpPr>
        <p:spPr>
          <a:xfrm>
            <a:off x="293924" y="3488211"/>
            <a:ext cx="6270145" cy="1815882"/>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Staffing</a:t>
            </a:r>
          </a:p>
          <a:p>
            <a:r>
              <a:rPr lang="en-GB" sz="1400" dirty="0">
                <a:latin typeface="Candara" panose="020E0502030303020204" pitchFamily="34" charset="0"/>
              </a:rPr>
              <a:t>To engage actively and conduct Performance Management Review’s for line managed employees</a:t>
            </a:r>
          </a:p>
          <a:p>
            <a:r>
              <a:rPr lang="en-GB" sz="1400" dirty="0">
                <a:latin typeface="Candara" panose="020E0502030303020204" pitchFamily="34" charset="0"/>
              </a:rPr>
              <a:t>To work as a member and oversee a designated team and to contribute positively to effective working relations within the school</a:t>
            </a:r>
          </a:p>
          <a:p>
            <a:r>
              <a:rPr lang="en-GB" sz="1400" dirty="0">
                <a:latin typeface="Candara" panose="020E0502030303020204" pitchFamily="34" charset="0"/>
              </a:rPr>
              <a:t>To continue personal development in the relevant areas including subject knowledge and teaching methods and relay this information as appropriate to the team</a:t>
            </a:r>
          </a:p>
        </p:txBody>
      </p:sp>
      <p:sp>
        <p:nvSpPr>
          <p:cNvPr id="10" name="TextBox 1">
            <a:extLst>
              <a:ext uri="{FF2B5EF4-FFF2-40B4-BE49-F238E27FC236}">
                <a16:creationId xmlns:a16="http://schemas.microsoft.com/office/drawing/2014/main" id="{BF2319B3-9A77-4B40-8807-794E0AD1AEA1}"/>
              </a:ext>
            </a:extLst>
          </p:cNvPr>
          <p:cNvSpPr txBox="1"/>
          <p:nvPr/>
        </p:nvSpPr>
        <p:spPr>
          <a:xfrm>
            <a:off x="293924" y="5364105"/>
            <a:ext cx="6270145" cy="1600438"/>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Data Management</a:t>
            </a:r>
          </a:p>
          <a:p>
            <a:r>
              <a:rPr lang="en-GB" sz="1400" dirty="0">
                <a:latin typeface="Candara" panose="020E0502030303020204" pitchFamily="34" charset="0"/>
              </a:rPr>
              <a:t>· To maintain appropriate records and to provide relevant, accurate and up-to-date information for MIS, registers, etc. </a:t>
            </a:r>
          </a:p>
          <a:p>
            <a:r>
              <a:rPr lang="en-GB" sz="1400" dirty="0">
                <a:latin typeface="Candara" panose="020E0502030303020204" pitchFamily="34" charset="0"/>
              </a:rPr>
              <a:t>· To complete the relevant documentation to assist in the tracking of pupils </a:t>
            </a:r>
          </a:p>
          <a:p>
            <a:r>
              <a:rPr lang="en-GB" sz="1400" dirty="0">
                <a:latin typeface="Candara" panose="020E0502030303020204" pitchFamily="34" charset="0"/>
              </a:rPr>
              <a:t>· To track pupil progress and use information to inform teaching and learning </a:t>
            </a:r>
          </a:p>
          <a:p>
            <a:r>
              <a:rPr lang="en-GB" sz="1400" dirty="0">
                <a:latin typeface="Candara" panose="020E0502030303020204" pitchFamily="34" charset="0"/>
              </a:rPr>
              <a:t>To oversee and produce timetables for all Learning Support assistants and interventions </a:t>
            </a:r>
          </a:p>
        </p:txBody>
      </p:sp>
      <p:sp>
        <p:nvSpPr>
          <p:cNvPr id="11" name="TextBox 1">
            <a:extLst>
              <a:ext uri="{FF2B5EF4-FFF2-40B4-BE49-F238E27FC236}">
                <a16:creationId xmlns:a16="http://schemas.microsoft.com/office/drawing/2014/main" id="{0D39CDD0-DCA7-4728-810A-258C5188CB72}"/>
              </a:ext>
            </a:extLst>
          </p:cNvPr>
          <p:cNvSpPr txBox="1"/>
          <p:nvPr/>
        </p:nvSpPr>
        <p:spPr>
          <a:xfrm>
            <a:off x="293924" y="7024555"/>
            <a:ext cx="6270145" cy="1384995"/>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Communications</a:t>
            </a:r>
          </a:p>
          <a:p>
            <a:r>
              <a:rPr lang="en-GB" sz="1400" dirty="0">
                <a:latin typeface="Candara" panose="020E0502030303020204" pitchFamily="34" charset="0"/>
              </a:rPr>
              <a:t>To communicate effectively with the parents of pupils as appropriate </a:t>
            </a:r>
          </a:p>
          <a:p>
            <a:r>
              <a:rPr lang="en-GB" sz="1400" dirty="0">
                <a:latin typeface="Candara" panose="020E0502030303020204" pitchFamily="34" charset="0"/>
              </a:rPr>
              <a:t>Where appropriate, to communicate and co-operate with persons or bodies outside the school </a:t>
            </a:r>
          </a:p>
          <a:p>
            <a:r>
              <a:rPr lang="en-GB" sz="1400" dirty="0">
                <a:latin typeface="Candara" panose="020E0502030303020204" pitchFamily="34" charset="0"/>
              </a:rPr>
              <a:t>To be the main contact for IV, HI and AOR team</a:t>
            </a:r>
          </a:p>
          <a:p>
            <a:r>
              <a:rPr lang="en-GB" sz="1400" dirty="0">
                <a:latin typeface="Candara" panose="020E0502030303020204" pitchFamily="34" charset="0"/>
              </a:rPr>
              <a:t>To follow agreed policies for communications in the school</a:t>
            </a:r>
          </a:p>
        </p:txBody>
      </p:sp>
    </p:spTree>
    <p:extLst>
      <p:ext uri="{BB962C8B-B14F-4D97-AF65-F5344CB8AC3E}">
        <p14:creationId xmlns:p14="http://schemas.microsoft.com/office/powerpoint/2010/main" val="2580028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5A880-0EEB-1FF5-A0A7-40B89CBCD9E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EE8DA2CC-49A3-4BC5-8116-40447FFAA8B4}"/>
              </a:ext>
            </a:extLst>
          </p:cNvPr>
          <p:cNvSpPr>
            <a:spLocks noGrp="1"/>
          </p:cNvSpPr>
          <p:nvPr>
            <p:ph type="ftr" sz="quarter" idx="11"/>
          </p:nvPr>
        </p:nvSpPr>
        <p:spPr/>
        <p:txBody>
          <a:bodyPr/>
          <a:lstStyle/>
          <a:p>
            <a:r>
              <a:rPr lang="en-GB"/>
              <a:t>www.successat.org.uk                                                                                </a:t>
            </a:r>
          </a:p>
        </p:txBody>
      </p:sp>
      <p:sp>
        <p:nvSpPr>
          <p:cNvPr id="5" name="Slide Number Placeholder 4">
            <a:extLst>
              <a:ext uri="{FF2B5EF4-FFF2-40B4-BE49-F238E27FC236}">
                <a16:creationId xmlns:a16="http://schemas.microsoft.com/office/drawing/2014/main" id="{65A7A5E7-221A-17C4-BE31-3FEBC32ECB38}"/>
              </a:ext>
            </a:extLst>
          </p:cNvPr>
          <p:cNvSpPr>
            <a:spLocks noGrp="1"/>
          </p:cNvSpPr>
          <p:nvPr>
            <p:ph type="sldNum" sz="quarter" idx="12"/>
          </p:nvPr>
        </p:nvSpPr>
        <p:spPr/>
        <p:txBody>
          <a:bodyPr/>
          <a:lstStyle/>
          <a:p>
            <a:fld id="{5699F653-A948-4BD1-BBB3-6CD4FE48AB5E}" type="slidenum">
              <a:rPr lang="en-GB" smtClean="0"/>
              <a:pPr/>
              <a:t>9</a:t>
            </a:fld>
            <a:endParaRPr lang="en-GB"/>
          </a:p>
        </p:txBody>
      </p:sp>
      <p:sp>
        <p:nvSpPr>
          <p:cNvPr id="6" name="TextBox 1">
            <a:extLst>
              <a:ext uri="{FF2B5EF4-FFF2-40B4-BE49-F238E27FC236}">
                <a16:creationId xmlns:a16="http://schemas.microsoft.com/office/drawing/2014/main" id="{09B9483B-EC89-CA6D-EB8A-C68869BAF658}"/>
              </a:ext>
            </a:extLst>
          </p:cNvPr>
          <p:cNvSpPr txBox="1"/>
          <p:nvPr/>
        </p:nvSpPr>
        <p:spPr>
          <a:xfrm>
            <a:off x="293925" y="197200"/>
            <a:ext cx="6270145" cy="1169551"/>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Management of resources</a:t>
            </a:r>
          </a:p>
          <a:p>
            <a:r>
              <a:rPr lang="en-GB" sz="1400" dirty="0"/>
              <a:t>To identify resource needs and to contribute to the efficient / effective use of physical resources within the department</a:t>
            </a:r>
          </a:p>
          <a:p>
            <a:r>
              <a:rPr lang="en-GB" sz="1400" dirty="0"/>
              <a:t>Co-operate with other staff to ensure a sharing and effective usage of resources to the benefit of the School, department and pupils</a:t>
            </a:r>
          </a:p>
        </p:txBody>
      </p:sp>
      <p:sp>
        <p:nvSpPr>
          <p:cNvPr id="12" name="TextBox 1">
            <a:extLst>
              <a:ext uri="{FF2B5EF4-FFF2-40B4-BE49-F238E27FC236}">
                <a16:creationId xmlns:a16="http://schemas.microsoft.com/office/drawing/2014/main" id="{876C5E7D-2023-476B-9B24-00FA5206E71E}"/>
              </a:ext>
            </a:extLst>
          </p:cNvPr>
          <p:cNvSpPr txBox="1"/>
          <p:nvPr/>
        </p:nvSpPr>
        <p:spPr>
          <a:xfrm>
            <a:off x="293924" y="1452981"/>
            <a:ext cx="6270145" cy="3970318"/>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Pastoral Duties</a:t>
            </a:r>
          </a:p>
          <a:p>
            <a:r>
              <a:rPr lang="en-GB" sz="1400" dirty="0">
                <a:latin typeface="Candara" panose="020E0502030303020204" pitchFamily="34" charset="0"/>
              </a:rPr>
              <a:t>To promote the general progress and well-being of individual pupils and of the Tutor Group as a whole </a:t>
            </a:r>
          </a:p>
          <a:p>
            <a:r>
              <a:rPr lang="en-GB" sz="1400" dirty="0">
                <a:latin typeface="Candara" panose="020E0502030303020204" pitchFamily="34" charset="0"/>
              </a:rPr>
              <a:t>To ensure the persons line managed by the postholder are following the implementation of the school's Pastoral system </a:t>
            </a:r>
          </a:p>
          <a:p>
            <a:r>
              <a:rPr lang="en-GB" sz="1400" dirty="0">
                <a:latin typeface="Candara" panose="020E0502030303020204" pitchFamily="34" charset="0"/>
              </a:rPr>
              <a:t>To encourage pupils full attendance at all lessons and their participation in other aspects of school life </a:t>
            </a:r>
          </a:p>
          <a:p>
            <a:r>
              <a:rPr lang="en-GB" sz="1400" dirty="0">
                <a:latin typeface="Candara" panose="020E0502030303020204" pitchFamily="34" charset="0"/>
              </a:rPr>
              <a:t>To evaluate and monitor the progress of students and keep-up-to date </a:t>
            </a:r>
          </a:p>
          <a:p>
            <a:r>
              <a:rPr lang="en-GB" sz="1400" dirty="0">
                <a:latin typeface="Candara" panose="020E0502030303020204" pitchFamily="34" charset="0"/>
              </a:rPr>
              <a:t>To contribute to the preparation of Action Plans and progress files and other reports</a:t>
            </a:r>
          </a:p>
          <a:p>
            <a:r>
              <a:rPr lang="en-GB" sz="1400" dirty="0">
                <a:latin typeface="Candara" panose="020E0502030303020204" pitchFamily="34" charset="0"/>
              </a:rPr>
              <a:t>To alert the appropriate staff to problems experienced by pupils and to make recommendations as to how these may be resolved </a:t>
            </a:r>
          </a:p>
          <a:p>
            <a:r>
              <a:rPr lang="en-GB" sz="1400" dirty="0">
                <a:latin typeface="Candara" panose="020E0502030303020204" pitchFamily="34" charset="0"/>
              </a:rPr>
              <a:t>To communicate as appropriate, and support members of the department, with the parents of pupils, with persons or bodies outside the school concerned with the welfare of individual pupils, after consultation with the appropriate staff </a:t>
            </a:r>
          </a:p>
          <a:p>
            <a:r>
              <a:rPr lang="en-GB" sz="1400" dirty="0">
                <a:latin typeface="Candara" panose="020E0502030303020204" pitchFamily="34" charset="0"/>
              </a:rPr>
              <a:t>To contribute to curriculum enrichment according to school policy </a:t>
            </a:r>
          </a:p>
          <a:p>
            <a:r>
              <a:rPr lang="en-GB" sz="1400" dirty="0">
                <a:latin typeface="Candara" panose="020E0502030303020204" pitchFamily="34" charset="0"/>
              </a:rPr>
              <a:t>To apply the Behaviour management systems so that effective learning can take place</a:t>
            </a:r>
          </a:p>
        </p:txBody>
      </p:sp>
      <p:sp>
        <p:nvSpPr>
          <p:cNvPr id="13" name="TextBox 1">
            <a:extLst>
              <a:ext uri="{FF2B5EF4-FFF2-40B4-BE49-F238E27FC236}">
                <a16:creationId xmlns:a16="http://schemas.microsoft.com/office/drawing/2014/main" id="{B0B0CE31-A621-4932-980A-5909EEB63AF9}"/>
              </a:ext>
            </a:extLst>
          </p:cNvPr>
          <p:cNvSpPr txBox="1"/>
          <p:nvPr/>
        </p:nvSpPr>
        <p:spPr>
          <a:xfrm>
            <a:off x="293924" y="5563832"/>
            <a:ext cx="6270145" cy="3539430"/>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Intervention Groups</a:t>
            </a:r>
          </a:p>
          <a:p>
            <a:r>
              <a:rPr lang="en-GB" sz="1400" dirty="0">
                <a:latin typeface="Candara" panose="020E0502030303020204" pitchFamily="34" charset="0"/>
              </a:rPr>
              <a:t>To assess, record on attendance, progress, development and attainment of pupils and to keep such records as are required · </a:t>
            </a:r>
          </a:p>
          <a:p>
            <a:r>
              <a:rPr lang="en-GB" sz="1400" dirty="0">
                <a:latin typeface="Candara" panose="020E0502030303020204" pitchFamily="34" charset="0"/>
              </a:rPr>
              <a:t>To provide, or contribute to, oral and written assessments, reports and references relating to individual pupils and groups of pupils </a:t>
            </a:r>
          </a:p>
          <a:p>
            <a:r>
              <a:rPr lang="en-GB" sz="1400" dirty="0">
                <a:latin typeface="Candara" panose="020E0502030303020204" pitchFamily="34" charset="0"/>
              </a:rPr>
              <a:t>To ensure that ICT, Literacy, Numeracy and school subject specialism(s) are reflected in the teaching/learning experience of students </a:t>
            </a:r>
          </a:p>
          <a:p>
            <a:r>
              <a:rPr lang="en-GB" sz="1400" dirty="0">
                <a:latin typeface="Candara" panose="020E0502030303020204" pitchFamily="34" charset="0"/>
              </a:rPr>
              <a:t>quality standards · To prepare and update subject materials</a:t>
            </a:r>
          </a:p>
          <a:p>
            <a:r>
              <a:rPr lang="en-GB" sz="1400" dirty="0">
                <a:latin typeface="Candara" panose="020E0502030303020204" pitchFamily="34" charset="0"/>
              </a:rPr>
              <a:t>To use a variety of delivery methods which will stimulate learning appropriate to student needs and demands of the syllabus </a:t>
            </a:r>
          </a:p>
          <a:p>
            <a:r>
              <a:rPr lang="en-GB" sz="1400" dirty="0">
                <a:latin typeface="Candara" panose="020E0502030303020204" pitchFamily="34" charset="0"/>
              </a:rPr>
              <a:t>To maintain discipline in accordance with the school's procedures, and to encourage good practice with regard to punctuality, behaviour, standards of work and homework </a:t>
            </a:r>
          </a:p>
          <a:p>
            <a:r>
              <a:rPr lang="en-GB" sz="1400" dirty="0">
                <a:latin typeface="Candara" panose="020E0502030303020204" pitchFamily="34" charset="0"/>
              </a:rPr>
              <a:t>To undertake assessment of pupils as requested by external examination bodies, departmental and school procedures </a:t>
            </a:r>
          </a:p>
          <a:p>
            <a:r>
              <a:rPr lang="en-GB" sz="1400" dirty="0">
                <a:latin typeface="Candara" panose="020E0502030303020204" pitchFamily="34" charset="0"/>
              </a:rPr>
              <a:t>To mark, grade and give written/verbal and diagnostic feedback as required</a:t>
            </a:r>
          </a:p>
        </p:txBody>
      </p:sp>
    </p:spTree>
    <p:extLst>
      <p:ext uri="{BB962C8B-B14F-4D97-AF65-F5344CB8AC3E}">
        <p14:creationId xmlns:p14="http://schemas.microsoft.com/office/powerpoint/2010/main" val="4759936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f33712-ca09-40cb-af4d-73e300673cc2" xsi:nil="true"/>
    <lcf76f155ced4ddcb4097134ff3c332f xmlns="88ddbb06-584b-40ce-9846-4ac75adf3719">
      <Terms xmlns="http://schemas.microsoft.com/office/infopath/2007/PartnerControls"/>
    </lcf76f155ced4ddcb4097134ff3c332f>
    <SharedWithUsers xmlns="eaf33712-ca09-40cb-af4d-73e300673cc2">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B6A1DD8F8347F40A876F77DB571EDD9" ma:contentTypeVersion="17" ma:contentTypeDescription="Create a new document." ma:contentTypeScope="" ma:versionID="d2eb3f0e21beaad65103103f300d422e">
  <xsd:schema xmlns:xsd="http://www.w3.org/2001/XMLSchema" xmlns:xs="http://www.w3.org/2001/XMLSchema" xmlns:p="http://schemas.microsoft.com/office/2006/metadata/properties" xmlns:ns2="88ddbb06-584b-40ce-9846-4ac75adf3719" xmlns:ns3="eaf33712-ca09-40cb-af4d-73e300673cc2" targetNamespace="http://schemas.microsoft.com/office/2006/metadata/properties" ma:root="true" ma:fieldsID="ca3ed87a777512efbcf5cff50233abb7" ns2:_="" ns3:_="">
    <xsd:import namespace="88ddbb06-584b-40ce-9846-4ac75adf3719"/>
    <xsd:import namespace="eaf33712-ca09-40cb-af4d-73e300673cc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dbb06-584b-40ce-9846-4ac75adf37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e8c974b-c351-40ed-a940-867f1ff0cd7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f33712-ca09-40cb-af4d-73e300673cc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daf02de-e0d5-4b22-ac64-b15b1f3ae5ea}" ma:internalName="TaxCatchAll" ma:showField="CatchAllData" ma:web="eaf33712-ca09-40cb-af4d-73e300673c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F55464-8A9C-48DD-BB47-9397234C0AE3}">
  <ds:schemaRefs>
    <ds:schemaRef ds:uri="http://purl.org/dc/elements/1.1/"/>
    <ds:schemaRef ds:uri="http://schemas.microsoft.com/office/2006/metadata/properties"/>
    <ds:schemaRef ds:uri="http://schemas.microsoft.com/office/2006/documentManagement/types"/>
    <ds:schemaRef ds:uri="http://purl.org/dc/terms/"/>
    <ds:schemaRef ds:uri="http://purl.org/dc/dcmitype/"/>
    <ds:schemaRef ds:uri="http://www.w3.org/XML/1998/namespace"/>
    <ds:schemaRef ds:uri="eaf33712-ca09-40cb-af4d-73e300673cc2"/>
    <ds:schemaRef ds:uri="http://schemas.microsoft.com/office/infopath/2007/PartnerControls"/>
    <ds:schemaRef ds:uri="http://schemas.openxmlformats.org/package/2006/metadata/core-properties"/>
    <ds:schemaRef ds:uri="88ddbb06-584b-40ce-9846-4ac75adf3719"/>
  </ds:schemaRefs>
</ds:datastoreItem>
</file>

<file path=customXml/itemProps2.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3.xml><?xml version="1.0" encoding="utf-8"?>
<ds:datastoreItem xmlns:ds="http://schemas.openxmlformats.org/officeDocument/2006/customXml" ds:itemID="{29889F45-5FA0-43E5-A589-4596267F18C8}">
  <ds:schemaRefs>
    <ds:schemaRef ds:uri="88ddbb06-584b-40ce-9846-4ac75adf3719"/>
    <ds:schemaRef ds:uri="eaf33712-ca09-40cb-af4d-73e300673cc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118</TotalTime>
  <Words>3440</Words>
  <Application>Microsoft Office PowerPoint</Application>
  <PresentationFormat>A4 Paper (210x297 mm)</PresentationFormat>
  <Paragraphs>246</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Aptos Serif</vt:lpstr>
      <vt:lpstr>Arial</vt:lpstr>
      <vt:lpstr>Calibri</vt:lpstr>
      <vt:lpstr>Cambria</vt:lpstr>
      <vt:lpstr>Candara</vt:lpstr>
      <vt:lpstr>Roboto Slab</vt:lpstr>
      <vt:lpstr>Times New Roman</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Miss L Barthorpe</cp:lastModifiedBy>
  <cp:revision>522</cp:revision>
  <dcterms:created xsi:type="dcterms:W3CDTF">2022-01-07T14:11:53Z</dcterms:created>
  <dcterms:modified xsi:type="dcterms:W3CDTF">2026-03-27T15:32:37Z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0x010100CB6A1DD8F8347F40A876F77DB571EDD9</vt:lpwstr>
  </property>
  <property fmtid="{D5CDD505-2E9C-101B-9397-08002B2CF9AE}" pid="3" name="MediaServiceImageTags">
    <vt:lpwstr/>
  </property>
</Properties>
</file>