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handoutMasterIdLst>
    <p:handoutMasterId r:id="rId15"/>
  </p:handoutMasterIdLst>
  <p:sldIdLst>
    <p:sldId id="260" r:id="rId5"/>
    <p:sldId id="268" r:id="rId6"/>
    <p:sldId id="267" r:id="rId7"/>
    <p:sldId id="269" r:id="rId8"/>
    <p:sldId id="262" r:id="rId9"/>
    <p:sldId id="275" r:id="rId10"/>
    <p:sldId id="273" r:id="rId11"/>
    <p:sldId id="274" r:id="rId12"/>
    <p:sldId id="272" r:id="rId1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F596CD-E08B-D30D-AE9A-FC85ED378274}" v="26" dt="2026-01-28T09:02:50.5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2952" y="54"/>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 R" userId="S::hr@thomasestley.org.uk::e4ec7ad2-d268-4f44-b14d-2627be9b6897" providerId="AD" clId="Web-{ABF596CD-E08B-D30D-AE9A-FC85ED378274}"/>
    <pc:docChg chg="modSld">
      <pc:chgData name="H R" userId="S::hr@thomasestley.org.uk::e4ec7ad2-d268-4f44-b14d-2627be9b6897" providerId="AD" clId="Web-{ABF596CD-E08B-D30D-AE9A-FC85ED378274}" dt="2026-01-28T09:02:50.500" v="13" actId="1076"/>
      <pc:docMkLst>
        <pc:docMk/>
      </pc:docMkLst>
      <pc:sldChg chg="modSp">
        <pc:chgData name="H R" userId="S::hr@thomasestley.org.uk::e4ec7ad2-d268-4f44-b14d-2627be9b6897" providerId="AD" clId="Web-{ABF596CD-E08B-D30D-AE9A-FC85ED378274}" dt="2026-01-28T09:02:50.500" v="13" actId="1076"/>
        <pc:sldMkLst>
          <pc:docMk/>
          <pc:sldMk cId="2841128212" sldId="262"/>
        </pc:sldMkLst>
        <pc:spChg chg="mod">
          <ac:chgData name="H R" userId="S::hr@thomasestley.org.uk::e4ec7ad2-d268-4f44-b14d-2627be9b6897" providerId="AD" clId="Web-{ABF596CD-E08B-D30D-AE9A-FC85ED378274}" dt="2026-01-28T09:02:41.203" v="9" actId="20577"/>
          <ac:spMkLst>
            <pc:docMk/>
            <pc:sldMk cId="2841128212" sldId="262"/>
            <ac:spMk id="10" creationId="{00000000-0000-0000-0000-000000000000}"/>
          </ac:spMkLst>
        </pc:spChg>
        <pc:spChg chg="mod">
          <ac:chgData name="H R" userId="S::hr@thomasestley.org.uk::e4ec7ad2-d268-4f44-b14d-2627be9b6897" providerId="AD" clId="Web-{ABF596CD-E08B-D30D-AE9A-FC85ED378274}" dt="2026-01-28T09:02:50.500" v="13" actId="1076"/>
          <ac:spMkLst>
            <pc:docMk/>
            <pc:sldMk cId="2841128212" sldId="262"/>
            <ac:spMk id="11"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28/01/2026</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28/01/2026</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hyperlink" Target="https://successat.org.uk/"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dirty="0">
                <a:solidFill>
                  <a:schemeClr val="bg1">
                    <a:lumMod val="50000"/>
                  </a:schemeClr>
                </a:solidFill>
                <a:latin typeface="Roboto Slab"/>
                <a:ea typeface="Roboto Slab"/>
                <a:cs typeface="Roboto Slab"/>
              </a:rPr>
              <a:t>Success Academy Trust</a:t>
            </a:r>
            <a:endParaRPr lang="en-GB" sz="4400" b="1" dirty="0">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dirty="0">
                <a:solidFill>
                  <a:schemeClr val="bg1"/>
                </a:solidFill>
                <a:latin typeface="Candara"/>
                <a:ea typeface="Roboto Slab"/>
                <a:cs typeface="Roboto Slab"/>
              </a:rPr>
              <a:t>JOB APPLICATION PACK</a:t>
            </a:r>
            <a:endParaRPr lang="en-GB" sz="4400" dirty="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474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dirty="0">
              <a:solidFill>
                <a:schemeClr val="accent1">
                  <a:lumMod val="75000"/>
                </a:schemeClr>
              </a:solidFill>
              <a:latin typeface="Candara"/>
              <a:ea typeface="Roboto Slab"/>
            </a:endParaRPr>
          </a:p>
          <a:p>
            <a:pPr algn="ctr"/>
            <a:r>
              <a:rPr lang="en-GB" b="1" u="sng" dirty="0">
                <a:solidFill>
                  <a:schemeClr val="accent1">
                    <a:lumMod val="75000"/>
                  </a:schemeClr>
                </a:solidFill>
                <a:latin typeface="Candara"/>
                <a:ea typeface="Roboto Slab"/>
              </a:rPr>
              <a:t>Community of Courage &amp; Commitment to Success</a:t>
            </a:r>
            <a:endParaRPr lang="en-GB" dirty="0">
              <a:solidFill>
                <a:schemeClr val="accent1">
                  <a:lumMod val="75000"/>
                </a:schemeClr>
              </a:solidFill>
            </a:endParaRPr>
          </a:p>
          <a:p>
            <a:endParaRPr lang="en-GB">
              <a:latin typeface="Candara" pitchFamily="34" charset="0"/>
            </a:endParaRPr>
          </a:p>
          <a:p>
            <a:pPr algn="ctr"/>
            <a:r>
              <a:rPr lang="en-GB" b="1" dirty="0">
                <a:solidFill>
                  <a:schemeClr val="accent1">
                    <a:lumMod val="75000"/>
                  </a:schemeClr>
                </a:solidFill>
                <a:latin typeface="Candara"/>
                <a:ea typeface="Roboto Slab"/>
              </a:rPr>
              <a:t>Aiming to </a:t>
            </a:r>
            <a:r>
              <a:rPr lang="en-GB" dirty="0">
                <a:latin typeface="Candara"/>
                <a:ea typeface="Roboto Slab"/>
              </a:rPr>
              <a:t>achieve our best.</a:t>
            </a:r>
          </a:p>
          <a:p>
            <a:pPr algn="ctr"/>
            <a:r>
              <a:rPr lang="en-GB" dirty="0">
                <a:latin typeface="Candara"/>
                <a:ea typeface="Roboto Slab"/>
              </a:rPr>
              <a:t>Taking full advantage of every </a:t>
            </a:r>
            <a:r>
              <a:rPr lang="en-GB" b="1" dirty="0">
                <a:solidFill>
                  <a:schemeClr val="accent1">
                    <a:lumMod val="75000"/>
                  </a:schemeClr>
                </a:solidFill>
                <a:latin typeface="Candara"/>
                <a:ea typeface="Roboto Slab"/>
              </a:rPr>
              <a:t>learning opportunity</a:t>
            </a:r>
            <a:r>
              <a:rPr lang="en-GB" dirty="0">
                <a:latin typeface="Candara"/>
                <a:ea typeface="Roboto Slab"/>
              </a:rPr>
              <a:t>.</a:t>
            </a:r>
          </a:p>
          <a:p>
            <a:pPr algn="ctr"/>
            <a:r>
              <a:rPr lang="en-GB" dirty="0">
                <a:latin typeface="Candara"/>
                <a:ea typeface="Roboto Slab"/>
              </a:rPr>
              <a:t>Showing </a:t>
            </a:r>
            <a:r>
              <a:rPr lang="en-GB" b="1" dirty="0">
                <a:solidFill>
                  <a:schemeClr val="accent1">
                    <a:lumMod val="75000"/>
                  </a:schemeClr>
                </a:solidFill>
                <a:latin typeface="Candara"/>
                <a:ea typeface="Roboto Slab"/>
              </a:rPr>
              <a:t>resilience</a:t>
            </a:r>
            <a:r>
              <a:rPr lang="en-GB" dirty="0">
                <a:latin typeface="Candara"/>
                <a:ea typeface="Roboto Slab"/>
              </a:rPr>
              <a:t> through our experiences and challenges.</a:t>
            </a:r>
          </a:p>
          <a:p>
            <a:pPr algn="ctr"/>
            <a:r>
              <a:rPr lang="en-GB" dirty="0">
                <a:latin typeface="Candara"/>
                <a:ea typeface="Roboto Slab"/>
              </a:rPr>
              <a:t>Seeking out our</a:t>
            </a:r>
            <a:r>
              <a:rPr lang="en-GB" b="1" dirty="0">
                <a:solidFill>
                  <a:schemeClr val="accent1">
                    <a:lumMod val="75000"/>
                  </a:schemeClr>
                </a:solidFill>
                <a:latin typeface="Candara"/>
                <a:ea typeface="Roboto Slab"/>
              </a:rPr>
              <a:t> talents </a:t>
            </a:r>
            <a:r>
              <a:rPr lang="en-GB" dirty="0">
                <a:latin typeface="Candara"/>
                <a:ea typeface="Roboto Slab"/>
              </a:rPr>
              <a:t>and following our dreams.</a:t>
            </a:r>
          </a:p>
          <a:p>
            <a:pPr algn="ctr"/>
            <a:r>
              <a:rPr lang="en-GB" dirty="0">
                <a:latin typeface="Candara"/>
                <a:ea typeface="Roboto Slab"/>
              </a:rPr>
              <a:t>Reaching out for opportunities to </a:t>
            </a:r>
            <a:r>
              <a:rPr lang="en-GB" b="1" dirty="0">
                <a:solidFill>
                  <a:schemeClr val="accent1">
                    <a:lumMod val="75000"/>
                  </a:schemeClr>
                </a:solidFill>
                <a:latin typeface="Candara"/>
                <a:ea typeface="Roboto Slab"/>
              </a:rPr>
              <a:t> lead and encourage others.</a:t>
            </a:r>
          </a:p>
          <a:p>
            <a:pPr algn="ctr"/>
            <a:r>
              <a:rPr lang="en-GB" dirty="0">
                <a:latin typeface="Candara"/>
                <a:ea typeface="Roboto Slab"/>
              </a:rPr>
              <a:t>Making </a:t>
            </a:r>
            <a:r>
              <a:rPr lang="en-GB" b="1" dirty="0">
                <a:solidFill>
                  <a:schemeClr val="accent1">
                    <a:lumMod val="75000"/>
                  </a:schemeClr>
                </a:solidFill>
                <a:latin typeface="Candara"/>
                <a:ea typeface="Roboto Slab"/>
              </a:rPr>
              <a:t>a positive difference </a:t>
            </a:r>
            <a:r>
              <a:rPr lang="en-GB" dirty="0">
                <a:latin typeface="Candara"/>
                <a:ea typeface="Roboto Slab"/>
              </a:rPr>
              <a:t>and celebrating success.</a:t>
            </a:r>
          </a:p>
          <a:p>
            <a:pPr algn="ctr"/>
            <a:r>
              <a:rPr lang="en-GB" dirty="0">
                <a:latin typeface="Candara"/>
                <a:ea typeface="Roboto Slab"/>
              </a:rPr>
              <a:t>Including the </a:t>
            </a:r>
            <a:r>
              <a:rPr lang="en-GB" b="1" dirty="0">
                <a:solidFill>
                  <a:schemeClr val="accent1">
                    <a:lumMod val="75000"/>
                  </a:schemeClr>
                </a:solidFill>
                <a:latin typeface="Candara"/>
                <a:ea typeface="Roboto Slab"/>
              </a:rPr>
              <a:t>whole community</a:t>
            </a:r>
            <a:r>
              <a:rPr lang="en-GB" dirty="0">
                <a:latin typeface="Candara"/>
                <a:ea typeface="Roboto Slab"/>
              </a:rPr>
              <a:t>, sharing, caring and giving time as needed.</a:t>
            </a:r>
          </a:p>
          <a:p>
            <a:pPr algn="ctr"/>
            <a:r>
              <a:rPr lang="en-GB" dirty="0">
                <a:latin typeface="Candara"/>
                <a:ea typeface="Roboto Slab"/>
              </a:rPr>
              <a:t>Treating each other with </a:t>
            </a:r>
            <a:r>
              <a:rPr lang="en-GB" b="1" dirty="0">
                <a:solidFill>
                  <a:schemeClr val="accent1">
                    <a:lumMod val="75000"/>
                  </a:schemeClr>
                </a:solidFill>
                <a:latin typeface="Candara"/>
                <a:ea typeface="Roboto Slab"/>
              </a:rPr>
              <a:t>kindness, fairness and respect.</a:t>
            </a:r>
          </a:p>
          <a:p>
            <a:pPr algn="ctr"/>
            <a:r>
              <a:rPr lang="en-GB" dirty="0">
                <a:latin typeface="Candara"/>
                <a:ea typeface="Roboto Slab"/>
              </a:rPr>
              <a:t>Finding space in our lives for </a:t>
            </a:r>
            <a:r>
              <a:rPr lang="en-GB" b="1" dirty="0">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431617" y="243915"/>
            <a:ext cx="1987852" cy="1950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3</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65047"/>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dirty="0">
                <a:latin typeface="Candara"/>
              </a:rPr>
              <a:t>Registered in England – Company No: 8135389 VAT Reg: 153227431</a:t>
            </a:r>
          </a:p>
          <a:p>
            <a:pPr algn="ctr"/>
            <a:r>
              <a:rPr lang="en-GB" sz="1200" dirty="0">
                <a:latin typeface="Candara"/>
              </a:rPr>
              <a:t>College Principal: Mandi Collins  - College Manager: R Wheller</a:t>
            </a:r>
          </a:p>
        </p:txBody>
      </p:sp>
      <p:sp>
        <p:nvSpPr>
          <p:cNvPr id="11" name="TextBox 10"/>
          <p:cNvSpPr txBox="1"/>
          <p:nvPr/>
        </p:nvSpPr>
        <p:spPr>
          <a:xfrm>
            <a:off x="0" y="1912439"/>
            <a:ext cx="6858000" cy="6986528"/>
          </a:xfrm>
          <a:prstGeom prst="rect">
            <a:avLst/>
          </a:prstGeom>
          <a:noFill/>
          <a:ln>
            <a:noFill/>
          </a:ln>
        </p:spPr>
        <p:txBody>
          <a:bodyPr wrap="square" lIns="91440" tIns="45720" rIns="91440" bIns="45720" rtlCol="0" anchor="t">
            <a:spAutoFit/>
          </a:bodyPr>
          <a:lstStyle/>
          <a:p>
            <a:r>
              <a:rPr lang="en-GB" sz="1400" dirty="0">
                <a:latin typeface="Candara"/>
              </a:rPr>
              <a:t>Dear Applicant,                                                                                                              January 2026</a:t>
            </a:r>
            <a:endParaRPr lang="en-GB" sz="1400" dirty="0">
              <a:latin typeface="Candara"/>
              <a:ea typeface="Calibri"/>
              <a:cs typeface="Calibri"/>
            </a:endParaRPr>
          </a:p>
          <a:p>
            <a:endParaRPr lang="en-GB" sz="1400" b="1" dirty="0">
              <a:latin typeface="Candara"/>
              <a:ea typeface="Calibri"/>
              <a:cs typeface="Calibri"/>
            </a:endParaRPr>
          </a:p>
          <a:p>
            <a:r>
              <a:rPr lang="en-GB" sz="1400" b="1" dirty="0">
                <a:latin typeface="Candara"/>
              </a:rPr>
              <a:t>CLEANING ASSISTANT </a:t>
            </a:r>
            <a:endParaRPr lang="en-GB" sz="1400" b="1" dirty="0">
              <a:latin typeface="Candara" panose="020E0502030303020204" pitchFamily="34" charset="0"/>
            </a:endParaRPr>
          </a:p>
          <a:p>
            <a:endParaRPr lang="en-GB" sz="1400" dirty="0">
              <a:latin typeface="Candara" panose="020E0502030303020204" pitchFamily="34" charset="0"/>
              <a:ea typeface="Calibri"/>
              <a:cs typeface="Calibri"/>
            </a:endParaRPr>
          </a:p>
          <a:p>
            <a:r>
              <a:rPr lang="en-GB" sz="1400" dirty="0">
                <a:effectLst/>
                <a:latin typeface="Candara"/>
                <a:ea typeface="Times New Roman" panose="02020603050405020304" pitchFamily="18" charset="0"/>
              </a:rPr>
              <a:t>Thank you for your interest in this post.  The College is looking for a </a:t>
            </a:r>
            <a:r>
              <a:rPr lang="en-GB" sz="1400" dirty="0">
                <a:latin typeface="Candara"/>
                <a:ea typeface="Times New Roman" panose="02020603050405020304" pitchFamily="18" charset="0"/>
              </a:rPr>
              <a:t>cleaning assistant</a:t>
            </a:r>
            <a:r>
              <a:rPr lang="en-GB" sz="1400" dirty="0">
                <a:effectLst/>
                <a:latin typeface="Candara"/>
                <a:ea typeface="Times New Roman" panose="02020603050405020304" pitchFamily="18" charset="0"/>
              </a:rPr>
              <a:t> to work time only between 3pm – 5.30pm each day, with 50 hours to be worked across the school holidays each year.  Working as part of an established team to achieve high standards of cleanliness and hygiene throughout the school environment.  </a:t>
            </a:r>
          </a:p>
          <a:p>
            <a:endParaRPr lang="en-GB" sz="1400" dirty="0">
              <a:latin typeface="Candara"/>
              <a:ea typeface="+mn-lt"/>
              <a:cs typeface="+mn-lt"/>
            </a:endParaRPr>
          </a:p>
          <a:p>
            <a:r>
              <a:rPr lang="en-GB" sz="1400" dirty="0">
                <a:latin typeface="Candara"/>
                <a:ea typeface="+mn-lt"/>
                <a:cs typeface="+mn-lt"/>
              </a:rPr>
              <a:t>At Thomas Estley, we Build Leadership and Character Together as part of a community of courage and commitment to success. We are part of a successful multi academy trust which provides excellent quality, comprehensive, non-selective and inclusive education through primary and secondary education in Leicestershire, and the lead school in TELA learning alliance. We collaborate to provide mutual support, share good practice and learn from each other, whilst retaining and developing our own distinctive character. Our ethos is to be a welcoming, inclusive family community college that provides the best for, and expects the best from all students and staff, and we are well known locally for our warm family </a:t>
            </a:r>
            <a:endParaRPr lang="en-GB" sz="1400" dirty="0">
              <a:latin typeface="Candara"/>
              <a:ea typeface="Calibri"/>
              <a:cs typeface="Calibri"/>
            </a:endParaRPr>
          </a:p>
          <a:p>
            <a:r>
              <a:rPr lang="en-GB" sz="1400" dirty="0">
                <a:latin typeface="Candara"/>
                <a:ea typeface="+mn-lt"/>
                <a:cs typeface="+mn-lt"/>
              </a:rPr>
              <a:t>atmosphere, as well as our commitment to growing leadership at all levels for students and staff. </a:t>
            </a:r>
            <a:endParaRPr lang="en-GB" sz="1400" dirty="0">
              <a:latin typeface="Candara"/>
              <a:ea typeface="Calibri"/>
              <a:cs typeface="Calibri"/>
            </a:endParaRPr>
          </a:p>
          <a:p>
            <a:endParaRPr lang="en-GB" sz="1400" dirty="0">
              <a:latin typeface="Candara"/>
              <a:ea typeface="+mn-lt"/>
              <a:cs typeface="+mn-lt"/>
            </a:endParaRPr>
          </a:p>
          <a:p>
            <a:r>
              <a:rPr lang="en-GB" sz="1400" dirty="0">
                <a:latin typeface="Candara"/>
                <a:ea typeface="+mn-lt"/>
                <a:cs typeface="+mn-lt"/>
              </a:rPr>
              <a:t>The College is strongly committed in principle and practice to its role as a Community College, including adult learning, before and after school clubs and an onsite preschool and primary aged out of school club. We are proud to have received many awards for excellent practice, we regularly welcome local and national visitors, and our practice in leading training, from Initial Teacher Training to middle and senior </a:t>
            </a:r>
            <a:endParaRPr lang="en-GB" sz="1400">
              <a:latin typeface="Candara"/>
              <a:ea typeface="Calibri"/>
              <a:cs typeface="Calibri"/>
            </a:endParaRPr>
          </a:p>
          <a:p>
            <a:endParaRPr lang="en-GB" sz="1400" dirty="0">
              <a:latin typeface="Candara"/>
            </a:endParaRPr>
          </a:p>
          <a:p>
            <a:r>
              <a:rPr lang="en-GB" sz="1400" dirty="0">
                <a:latin typeface="Candara"/>
                <a:cs typeface="Calibri"/>
              </a:rPr>
              <a:t>We have a strong family ethos and are looking for an enthusiastic and committed applicant who wants to work with our warm, welcoming team to further our mission statement of Building Leadership and Character Together. </a:t>
            </a:r>
            <a:r>
              <a:rPr lang="en-GB" sz="1400" dirty="0">
                <a:latin typeface="Candara"/>
              </a:rPr>
              <a:t>Should you decide to apply for this role, please ensure that you use the</a:t>
            </a:r>
            <a:r>
              <a:rPr lang="en-GB" sz="1400" b="1" dirty="0">
                <a:latin typeface="Candara"/>
              </a:rPr>
              <a:t> Personnel Specification </a:t>
            </a:r>
            <a:r>
              <a:rPr lang="en-GB" sz="1400" dirty="0">
                <a:latin typeface="Candara"/>
              </a:rPr>
              <a:t>for guidance when completing your application form</a:t>
            </a:r>
            <a:r>
              <a:rPr lang="en-GB" sz="1400" b="1" dirty="0">
                <a:latin typeface="Candara"/>
              </a:rPr>
              <a:t>. </a:t>
            </a:r>
          </a:p>
        </p:txBody>
      </p:sp>
    </p:spTree>
    <p:extLst>
      <p:ext uri="{BB962C8B-B14F-4D97-AF65-F5344CB8AC3E}">
        <p14:creationId xmlns:p14="http://schemas.microsoft.com/office/powerpoint/2010/main" val="3070282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7"/>
            <a:ext cx="1942990"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1126760"/>
            <a:ext cx="6379812" cy="6905625"/>
          </a:xfr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a:bodyPr>
          <a:lstStyle/>
          <a:p>
            <a:pPr algn="ctr"/>
            <a:r>
              <a:rPr lang="en-GB" sz="2400" b="1" dirty="0">
                <a:solidFill>
                  <a:schemeClr val="accent1">
                    <a:lumMod val="75000"/>
                  </a:schemeClr>
                </a:solidFill>
                <a:latin typeface="Candara"/>
                <a:ea typeface="Roboto Slab"/>
              </a:rPr>
              <a:t>Featuring additional entitlement to our </a:t>
            </a:r>
            <a:endParaRPr lang="en-GB" sz="2400" b="1" dirty="0">
              <a:solidFill>
                <a:schemeClr val="accent1">
                  <a:lumMod val="75000"/>
                </a:schemeClr>
              </a:solidFill>
              <a:latin typeface="Candara" pitchFamily="34" charset="0"/>
            </a:endParaRPr>
          </a:p>
          <a:p>
            <a:pPr algn="ctr"/>
            <a:r>
              <a:rPr lang="en-GB" sz="2400" b="1" dirty="0">
                <a:solidFill>
                  <a:schemeClr val="accent1">
                    <a:lumMod val="75000"/>
                  </a:schemeClr>
                </a:solidFill>
                <a:latin typeface="Candara"/>
                <a:ea typeface="Roboto Slab"/>
              </a:rPr>
              <a:t>‘Three Steps to Success’ for all our </a:t>
            </a:r>
          </a:p>
          <a:p>
            <a:pPr algn="ctr"/>
            <a:r>
              <a:rPr lang="en-GB" sz="2400" b="1" dirty="0">
                <a:solidFill>
                  <a:schemeClr val="accent1">
                    <a:lumMod val="75000"/>
                  </a:schemeClr>
                </a:solidFill>
                <a:latin typeface="Candara"/>
                <a:ea typeface="Roboto Slab"/>
              </a:rPr>
              <a:t>Success Academy Trust staff...</a:t>
            </a:r>
            <a:endParaRPr lang="en-GB" dirty="0">
              <a:solidFill>
                <a:schemeClr val="accent1">
                  <a:lumMod val="75000"/>
                </a:schemeClr>
              </a:solidFill>
              <a:latin typeface="Candara"/>
              <a:ea typeface="Roboto Slab"/>
            </a:endParaRPr>
          </a:p>
          <a:p>
            <a:pPr algn="ctr"/>
            <a:endParaRPr lang="en-GB" b="1">
              <a:solidFill>
                <a:schemeClr val="accent1">
                  <a:lumMod val="75000"/>
                </a:schemeClr>
              </a:solidFill>
              <a:latin typeface="Candara" pitchFamily="34" charset="0"/>
            </a:endParaRPr>
          </a:p>
          <a:p>
            <a:r>
              <a:rPr lang="en-GB" b="1" dirty="0">
                <a:solidFill>
                  <a:schemeClr val="accent1">
                    <a:lumMod val="75000"/>
                  </a:schemeClr>
                </a:solidFill>
                <a:latin typeface="Candara"/>
                <a:ea typeface="Roboto Slab"/>
              </a:rPr>
              <a:t>                </a:t>
            </a:r>
            <a:endParaRPr lang="en-GB" b="1" dirty="0">
              <a:solidFill>
                <a:schemeClr val="accent1">
                  <a:lumMod val="75000"/>
                </a:schemeClr>
              </a:solidFill>
              <a:latin typeface="Candara" pitchFamily="34" charset="0"/>
            </a:endParaRPr>
          </a:p>
          <a:p>
            <a:r>
              <a:rPr lang="en-GB" dirty="0">
                <a:solidFill>
                  <a:schemeClr val="accent1">
                    <a:lumMod val="75000"/>
                  </a:schemeClr>
                </a:solidFill>
                <a:latin typeface="Candara"/>
                <a:ea typeface="Roboto Slab"/>
              </a:rPr>
              <a:t>ENTITLEMENT TO OUR TRUST TRAINING PACKAGE AS APPROPIATE TO CAREER STAGE DEVELOPMENT, ROLE AND EXPERIENCE</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dirty="0">
                <a:solidFill>
                  <a:schemeClr val="accent1">
                    <a:lumMod val="75000"/>
                  </a:schemeClr>
                </a:solidFill>
                <a:latin typeface="Candara"/>
                <a:ea typeface="Roboto Slab"/>
              </a:rPr>
              <a:t>TALENT MANAGEMENT DEVELOPMENT ROUTES WITHIN THE TRUST WITH A PERSONALISED CEREER PLAN</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a:p>
            <a:r>
              <a:rPr lang="en-GB" dirty="0">
                <a:solidFill>
                  <a:schemeClr val="accent1">
                    <a:lumMod val="75000"/>
                  </a:schemeClr>
                </a:solidFill>
                <a:latin typeface="Candara"/>
                <a:ea typeface="Roboto Slab"/>
              </a:rPr>
              <a:t>WELLBEING FOR SUCCESS – OUR OWN PERSONAL WELLBEING AND SUPPORT PACKAGE TO HELP YOU FLOURISH</a:t>
            </a:r>
          </a:p>
          <a:p>
            <a:endParaRPr lang="en-GB" b="1">
              <a:solidFill>
                <a:schemeClr val="accent1">
                  <a:lumMod val="75000"/>
                </a:schemeClr>
              </a:solidFill>
              <a:latin typeface="Candara" pitchFamily="34" charset="0"/>
            </a:endParaRPr>
          </a:p>
          <a:p>
            <a:endParaRPr lang="en-GB" b="1">
              <a:solidFill>
                <a:schemeClr val="accent1">
                  <a:lumMod val="75000"/>
                </a:schemeClr>
              </a:solidFill>
              <a:latin typeface="Candara" pitchFamily="34" charset="0"/>
            </a:endParaRP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47533" y="9529204"/>
            <a:ext cx="1543050" cy="527403"/>
          </a:xfrm>
        </p:spPr>
        <p:txBody>
          <a:bodyPr/>
          <a:lstStyle/>
          <a:p>
            <a:r>
              <a:rPr lang="en-GB"/>
              <a:t>Page </a:t>
            </a:r>
            <a:fld id="{5699F653-A948-4BD1-BBB3-6CD4FE48AB5E}" type="slidenum">
              <a:rPr lang="en-GB" smtClean="0"/>
              <a:pPr/>
              <a:t>4</a:t>
            </a:fld>
            <a:endParaRPr lang="en-US"/>
          </a:p>
        </p:txBody>
      </p:sp>
      <p:pic>
        <p:nvPicPr>
          <p:cNvPr id="8" name="Picture 7" descr="Success AT tree.png"/>
          <p:cNvPicPr>
            <a:picLocks noChangeAspect="1"/>
          </p:cNvPicPr>
          <p:nvPr/>
        </p:nvPicPr>
        <p:blipFill>
          <a:blip r:embed="rId2" cstate="print"/>
          <a:stretch>
            <a:fillRect/>
          </a:stretch>
        </p:blipFill>
        <p:spPr>
          <a:xfrm>
            <a:off x="375639" y="2537299"/>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Success AT tree.png"/>
          <p:cNvPicPr>
            <a:picLocks noChangeAspect="1"/>
          </p:cNvPicPr>
          <p:nvPr/>
        </p:nvPicPr>
        <p:blipFill>
          <a:blip r:embed="rId2" cstate="print"/>
          <a:stretch>
            <a:fillRect/>
          </a:stretch>
        </p:blipFill>
        <p:spPr>
          <a:xfrm>
            <a:off x="369777" y="4180638"/>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Success AT tree.png"/>
          <p:cNvPicPr>
            <a:picLocks noChangeAspect="1"/>
          </p:cNvPicPr>
          <p:nvPr/>
        </p:nvPicPr>
        <p:blipFill>
          <a:blip r:embed="rId2" cstate="print"/>
          <a:stretch>
            <a:fillRect/>
          </a:stretch>
        </p:blipFill>
        <p:spPr>
          <a:xfrm>
            <a:off x="374519" y="5913436"/>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2" name="Picture 11" descr="Success AT tree.png"/>
          <p:cNvPicPr>
            <a:picLocks noChangeAspect="1"/>
          </p:cNvPicPr>
          <p:nvPr/>
        </p:nvPicPr>
        <p:blipFill>
          <a:blip r:embed="rId3" cstate="print"/>
          <a:stretch>
            <a:fillRect/>
          </a:stretch>
        </p:blipFill>
        <p:spPr>
          <a:xfrm>
            <a:off x="2911949" y="7617743"/>
            <a:ext cx="1032319" cy="1217829"/>
          </a:xfrm>
          <a:prstGeom prst="roundRect">
            <a:avLst>
              <a:gd name="adj" fmla="val 8594"/>
            </a:avLst>
          </a:prstGeom>
          <a:solidFill>
            <a:srgbClr val="FFFFFF">
              <a:shade val="85000"/>
            </a:srgbClr>
          </a:solidFill>
          <a:ln w="12700">
            <a:solidFill>
              <a:schemeClr val="accent1">
                <a:lumMod val="75000"/>
              </a:schemeClr>
            </a:solid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D12391EF-C2E4-454E-AC3E-8F7074DFB60F}"/>
              </a:ext>
            </a:extLst>
          </p:cNvPr>
          <p:cNvSpPr txBox="1"/>
          <p:nvPr/>
        </p:nvSpPr>
        <p:spPr>
          <a:xfrm>
            <a:off x="474769" y="9059114"/>
            <a:ext cx="5915370" cy="369332"/>
          </a:xfrm>
          <a:prstGeom prst="rect">
            <a:avLst/>
          </a:prstGeom>
          <a:solidFill>
            <a:schemeClr val="bg1">
              <a:lumMod val="8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cs typeface="Calibri"/>
              </a:rPr>
              <a:t>Please visit </a:t>
            </a:r>
            <a:r>
              <a:rPr lang="en-US" dirty="0">
                <a:cs typeface="Calibri"/>
                <a:hlinkClick r:id="rId4"/>
              </a:rPr>
              <a:t>Success Academy Trust</a:t>
            </a:r>
            <a:r>
              <a:rPr lang="en-US" dirty="0">
                <a:cs typeface="Calibri"/>
              </a:rPr>
              <a:t> to view 'Who we are'</a:t>
            </a:r>
          </a:p>
        </p:txBody>
      </p:sp>
    </p:spTree>
    <p:extLst>
      <p:ext uri="{BB962C8B-B14F-4D97-AF65-F5344CB8AC3E}">
        <p14:creationId xmlns:p14="http://schemas.microsoft.com/office/powerpoint/2010/main" val="224203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5</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89252" y="1451214"/>
            <a:ext cx="6276109" cy="338554"/>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Job Title:</a:t>
            </a:r>
            <a:r>
              <a:rPr lang="en-GB" sz="1600" dirty="0">
                <a:latin typeface="Candara"/>
              </a:rPr>
              <a:t>  CLEANING ASSISTANT</a:t>
            </a:r>
            <a:endParaRPr lang="en-GB" sz="1600">
              <a:latin typeface="Candara"/>
              <a:ea typeface="Calibri"/>
              <a:cs typeface="Calibri"/>
            </a:endParaRPr>
          </a:p>
        </p:txBody>
      </p:sp>
      <p:sp>
        <p:nvSpPr>
          <p:cNvPr id="10" name="TextBox 9"/>
          <p:cNvSpPr txBox="1"/>
          <p:nvPr/>
        </p:nvSpPr>
        <p:spPr>
          <a:xfrm>
            <a:off x="272192" y="1812960"/>
            <a:ext cx="6277708" cy="1323439"/>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Grade:  </a:t>
            </a:r>
            <a:r>
              <a:rPr lang="en-GB" sz="1600" dirty="0">
                <a:latin typeface="Candara"/>
              </a:rPr>
              <a:t>2 - £24,423 FTE (Actual £7,605.02) </a:t>
            </a:r>
          </a:p>
          <a:p>
            <a:endParaRPr lang="en-GB" sz="1600" dirty="0">
              <a:latin typeface="Candara"/>
            </a:endParaRPr>
          </a:p>
          <a:p>
            <a:r>
              <a:rPr lang="en-GB" sz="1600" b="1" dirty="0">
                <a:latin typeface="Candara"/>
              </a:rPr>
              <a:t>Hours:</a:t>
            </a:r>
            <a:r>
              <a:rPr lang="en-GB" sz="1600" dirty="0">
                <a:latin typeface="Candara"/>
              </a:rPr>
              <a:t> 2.5 hours per day, 12.5 hours per week starting from 3PM, term time only, plus an additional 50 hours to be worked in the college holidays.</a:t>
            </a:r>
            <a:endParaRPr lang="en-GB" sz="1600" dirty="0">
              <a:latin typeface="Candara"/>
              <a:ea typeface="Calibri"/>
              <a:cs typeface="Calibri"/>
            </a:endParaRPr>
          </a:p>
        </p:txBody>
      </p:sp>
      <p:sp>
        <p:nvSpPr>
          <p:cNvPr id="11" name="TextBox 10"/>
          <p:cNvSpPr txBox="1"/>
          <p:nvPr/>
        </p:nvSpPr>
        <p:spPr>
          <a:xfrm>
            <a:off x="272192" y="3228295"/>
            <a:ext cx="6270199" cy="830997"/>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Responsible to: </a:t>
            </a:r>
            <a:r>
              <a:rPr lang="en-GB" sz="1600" dirty="0">
                <a:latin typeface="Candara"/>
              </a:rPr>
              <a:t>Site manager</a:t>
            </a:r>
            <a:endParaRPr lang="en-GB" sz="1600" dirty="0">
              <a:latin typeface="Candara"/>
              <a:ea typeface="Calibri"/>
              <a:cs typeface="Calibri"/>
            </a:endParaRPr>
          </a:p>
          <a:p>
            <a:r>
              <a:rPr lang="en-GB" sz="1600" b="1" dirty="0">
                <a:latin typeface="Candara"/>
              </a:rPr>
              <a:t>Key relationships with: </a:t>
            </a:r>
            <a:r>
              <a:rPr lang="en-GB" sz="1600" dirty="0">
                <a:effectLst/>
                <a:latin typeface="Candara"/>
                <a:ea typeface="Times New Roman" panose="02020603050405020304" pitchFamily="18" charset="0"/>
              </a:rPr>
              <a:t> Premises Officers, College Manager, wider cleaning team </a:t>
            </a:r>
          </a:p>
        </p:txBody>
      </p:sp>
      <p:sp>
        <p:nvSpPr>
          <p:cNvPr id="12" name="TextBox 11"/>
          <p:cNvSpPr txBox="1"/>
          <p:nvPr/>
        </p:nvSpPr>
        <p:spPr>
          <a:xfrm>
            <a:off x="268995" y="4136792"/>
            <a:ext cx="6273396" cy="5239896"/>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purpose:</a:t>
            </a:r>
          </a:p>
          <a:p>
            <a:pPr algn="ctr" fontAlgn="base" hangingPunct="0">
              <a:spcBef>
                <a:spcPts val="1200"/>
              </a:spcBef>
              <a:spcAft>
                <a:spcPts val="300"/>
              </a:spcAft>
            </a:pP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DUTIES AND RESPONSIBILITIES</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A	</a:t>
            </a:r>
            <a:r>
              <a:rPr lang="en-GB" sz="1400" b="1" dirty="0">
                <a:effectLst/>
                <a:latin typeface="Candara" panose="020E0502030303020204" pitchFamily="34" charset="0"/>
                <a:ea typeface="Times New Roman" panose="02020603050405020304" pitchFamily="18" charset="0"/>
                <a:cs typeface="Times New Roman" panose="02020603050405020304" pitchFamily="18" charset="0"/>
              </a:rPr>
              <a:t>DUTIES</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pPr marL="914400" indent="-457200"/>
            <a:r>
              <a:rPr lang="en-GB" sz="1400" dirty="0">
                <a:effectLst/>
                <a:latin typeface="Candara" panose="020E0502030303020204" pitchFamily="34" charset="0"/>
                <a:ea typeface="Times New Roman" panose="02020603050405020304" pitchFamily="18" charset="0"/>
              </a:rPr>
              <a:t>-	</a:t>
            </a: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To undertake general cleaning duties (e.g. wiping down surfaces, sweeping, mopping, dusting, glass cleaning, emptying of bins, wall washing, toilet cleaning, use of vacuum cleaners and floor polishing equipment) to an agreed schedule and to a required standard and in line with Cleaners induction booklet.</a:t>
            </a:r>
            <a:endParaRPr lang="en-GB" sz="1400" dirty="0">
              <a:effectLst/>
              <a:latin typeface="Candara" panose="020E0502030303020204" pitchFamily="34" charset="0"/>
              <a:ea typeface="Times New Roman" panose="02020603050405020304" pitchFamily="18" charset="0"/>
            </a:endParaRPr>
          </a:p>
          <a:p>
            <a:pPr marL="457200"/>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pPr marL="914400" indent="-457200"/>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To comply with health and safety legislation, College policy/procedures and good health and safety working practices in relation to use of College premises and own duties and responsibilities.  Report any 'breaches' of safety regulations/policies or other safety concerns noticed to the Premises Officer.</a:t>
            </a:r>
            <a:endParaRPr lang="en-GB" sz="1400" dirty="0">
              <a:effectLst/>
              <a:latin typeface="Candara" panose="020E0502030303020204" pitchFamily="34" charset="0"/>
              <a:ea typeface="Times New Roman" panose="02020603050405020304" pitchFamily="18" charset="0"/>
            </a:endParaRPr>
          </a:p>
          <a:p>
            <a:pPr marL="914400" indent="-457200"/>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pPr marL="914400" indent="-457200"/>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To ensure that cleaning equipment and materials are safely maintained, stored and used.</a:t>
            </a:r>
            <a:endParaRPr lang="en-GB" sz="1400" dirty="0">
              <a:effectLst/>
              <a:latin typeface="Candara" panose="020E0502030303020204" pitchFamily="34" charset="0"/>
              <a:ea typeface="Times New Roman" panose="02020603050405020304" pitchFamily="18" charset="0"/>
            </a:endParaRPr>
          </a:p>
          <a:p>
            <a:pPr marL="914400" indent="-457200"/>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pPr marL="914400" indent="-457200"/>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To move furniture and other items of equipment as necessary to allow for the effective performance of cleaning duties. Where practical, to ensure that windows and doors are closed and locked when leaving rooms.</a:t>
            </a:r>
            <a:endParaRPr lang="en-GB" sz="1400" dirty="0">
              <a:effectLst/>
              <a:latin typeface="Candara" panose="020E0502030303020204" pitchFamily="34" charset="0"/>
              <a:ea typeface="Times New Roman" panose="02020603050405020304" pitchFamily="18" charset="0"/>
            </a:endParaRPr>
          </a:p>
        </p:txBody>
      </p:sp>
    </p:spTree>
    <p:extLst>
      <p:ext uri="{BB962C8B-B14F-4D97-AF65-F5344CB8AC3E}">
        <p14:creationId xmlns:p14="http://schemas.microsoft.com/office/powerpoint/2010/main" val="2841128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2F49AE2-DA6F-E486-FE9D-7D6951FE9F8C}"/>
              </a:ext>
            </a:extLst>
          </p:cNvPr>
          <p:cNvSpPr>
            <a:spLocks noGrp="1"/>
          </p:cNvSpPr>
          <p:nvPr>
            <p:ph type="ftr" sz="quarter" idx="11"/>
          </p:nvPr>
        </p:nvSpPr>
        <p:spPr/>
        <p:txBody>
          <a:bodyPr/>
          <a:lstStyle/>
          <a:p>
            <a:r>
              <a:rPr lang="en-GB"/>
              <a:t>www.successat.org.uk                                                                                </a:t>
            </a:r>
          </a:p>
        </p:txBody>
      </p:sp>
      <p:sp>
        <p:nvSpPr>
          <p:cNvPr id="5" name="Slide Number Placeholder 4">
            <a:extLst>
              <a:ext uri="{FF2B5EF4-FFF2-40B4-BE49-F238E27FC236}">
                <a16:creationId xmlns:a16="http://schemas.microsoft.com/office/drawing/2014/main" id="{A0A638E3-C4F2-19B7-490F-7D8948533E13}"/>
              </a:ext>
            </a:extLst>
          </p:cNvPr>
          <p:cNvSpPr>
            <a:spLocks noGrp="1"/>
          </p:cNvSpPr>
          <p:nvPr>
            <p:ph type="sldNum" sz="quarter" idx="12"/>
          </p:nvPr>
        </p:nvSpPr>
        <p:spPr/>
        <p:txBody>
          <a:bodyPr/>
          <a:lstStyle/>
          <a:p>
            <a:fld id="{5699F653-A948-4BD1-BBB3-6CD4FE48AB5E}" type="slidenum">
              <a:rPr lang="en-GB" smtClean="0"/>
              <a:pPr/>
              <a:t>6</a:t>
            </a:fld>
            <a:endParaRPr lang="en-GB"/>
          </a:p>
        </p:txBody>
      </p:sp>
      <p:sp>
        <p:nvSpPr>
          <p:cNvPr id="6" name="TextBox 1">
            <a:extLst>
              <a:ext uri="{FF2B5EF4-FFF2-40B4-BE49-F238E27FC236}">
                <a16:creationId xmlns:a16="http://schemas.microsoft.com/office/drawing/2014/main" id="{E8DBC6C2-E842-63A5-9C02-3338C2DB3582}"/>
              </a:ext>
            </a:extLst>
          </p:cNvPr>
          <p:cNvSpPr txBox="1"/>
          <p:nvPr/>
        </p:nvSpPr>
        <p:spPr>
          <a:xfrm>
            <a:off x="290165" y="6688407"/>
            <a:ext cx="6270145" cy="2893100"/>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a:rPr>
              <a:t>WHOLE COLLEGE RESPONSIBILITIES</a:t>
            </a:r>
            <a:r>
              <a:rPr lang="en-GB" sz="1400" dirty="0">
                <a:latin typeface="Candara"/>
              </a:rPr>
              <a:t>:</a:t>
            </a:r>
          </a:p>
          <a:p>
            <a:endParaRPr lang="en-GB" dirty="0">
              <a:latin typeface="Candara"/>
            </a:endParaRPr>
          </a:p>
          <a:p>
            <a:pPr>
              <a:buFont typeface="Arial" pitchFamily="34" charset="0"/>
              <a:buChar char="•"/>
            </a:pPr>
            <a:r>
              <a:rPr lang="en-GB" sz="1100" dirty="0">
                <a:latin typeface="Candara"/>
              </a:rPr>
              <a:t>Support current policies and recognised good practice within the college</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Be aware of the importance of confidentiality and data protection</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Participate in annual Performance Reviews with your Line  Manager, based on agreed objectives.</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Willingness to be flexible in both approach and use of time.</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All tasks should be undertaken with due regard to Health &amp; Safety regulations.</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To undertake such other duties which are within the scope of the job purpose, title of the job and its grade.</a:t>
            </a:r>
          </a:p>
          <a:p>
            <a:endParaRPr lang="en-GB" dirty="0"/>
          </a:p>
        </p:txBody>
      </p:sp>
      <p:sp>
        <p:nvSpPr>
          <p:cNvPr id="8" name="TextBox 7">
            <a:extLst>
              <a:ext uri="{FF2B5EF4-FFF2-40B4-BE49-F238E27FC236}">
                <a16:creationId xmlns:a16="http://schemas.microsoft.com/office/drawing/2014/main" id="{87EA164B-35C5-4C06-0D51-A06D2D34499F}"/>
              </a:ext>
            </a:extLst>
          </p:cNvPr>
          <p:cNvSpPr txBox="1"/>
          <p:nvPr/>
        </p:nvSpPr>
        <p:spPr>
          <a:xfrm>
            <a:off x="276504" y="311767"/>
            <a:ext cx="6304992" cy="6555641"/>
          </a:xfrm>
          <a:prstGeom prst="rect">
            <a:avLst/>
          </a:prstGeom>
          <a:noFill/>
        </p:spPr>
        <p:txBody>
          <a:bodyPr wrap="square">
            <a:spAutoFit/>
          </a:bodyPr>
          <a:lstStyle/>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b="1" dirty="0">
                <a:effectLst/>
                <a:latin typeface="Candara" panose="020E0502030303020204" pitchFamily="34" charset="0"/>
                <a:ea typeface="Times New Roman" panose="02020603050405020304" pitchFamily="18" charset="0"/>
                <a:cs typeface="Times New Roman" panose="02020603050405020304" pitchFamily="18" charset="0"/>
              </a:rPr>
              <a:t>B	GENERAL</a:t>
            </a: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Undertake duties elsewhere within the Support Team as required, 	Such other duties as required commensurate with the grade of the post</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This job description sets out the duties of the post at the time when it was drawn up.  Such duties may vary from time to time without changing the general character of the duties or the level of responsibility entailed.  In fact the make up and emphasis of duties will be one area covered in annual review of the post and rewritten accordingly.  Such variations are a common occurrence and cannot in themselves justify a reconsideration of the grading of the post.</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It is vital to the ethos of the Support Team that the postholder is flexible in taking on additional tasks, willing to offer help to and cover for other members of the Team and treats co-operation and support for colleagues as a top priority.</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b="1" dirty="0">
                <a:effectLst/>
                <a:latin typeface="Candara" panose="020E0502030303020204" pitchFamily="34" charset="0"/>
                <a:ea typeface="Times New Roman" panose="02020603050405020304" pitchFamily="18" charset="0"/>
                <a:cs typeface="Times New Roman" panose="02020603050405020304" pitchFamily="18" charset="0"/>
              </a:rPr>
              <a:t>SPECIAL INSTRUCTIONS</a:t>
            </a: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To ensure a safe working environment in accordance with Health and Safety Regulations</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To attend fire drills and staff meetings as required</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To attend training events as required</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To respect the confidential nature of personal information</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Participation in, contribution to and evaluation of training and development opportunities including those arising from annual staff review.</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b="1" dirty="0">
                <a:effectLst/>
                <a:latin typeface="Candara" panose="020E0502030303020204" pitchFamily="34" charset="0"/>
                <a:ea typeface="Times New Roman" panose="02020603050405020304" pitchFamily="18" charset="0"/>
                <a:cs typeface="Times New Roman" panose="02020603050405020304" pitchFamily="18" charset="0"/>
              </a:rPr>
              <a:t>COMMUNICATIONS</a:t>
            </a: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In consultation and partnership with the College Manager and other members of the Support Team, support and sustain effective communications throughout the College arising from clerical and reception duties.</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p:txBody>
      </p:sp>
    </p:spTree>
    <p:extLst>
      <p:ext uri="{BB962C8B-B14F-4D97-AF65-F5344CB8AC3E}">
        <p14:creationId xmlns:p14="http://schemas.microsoft.com/office/powerpoint/2010/main" val="3952567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7</a:t>
            </a:fld>
            <a:endParaRPr lang="en-US"/>
          </a:p>
        </p:txBody>
      </p:sp>
      <p:sp>
        <p:nvSpPr>
          <p:cNvPr id="6" name="TextBox 5"/>
          <p:cNvSpPr txBox="1"/>
          <p:nvPr/>
        </p:nvSpPr>
        <p:spPr>
          <a:xfrm>
            <a:off x="366298" y="1069647"/>
            <a:ext cx="6119446" cy="646331"/>
          </a:xfrm>
          <a:prstGeom prst="rect">
            <a:avLst/>
          </a:prstGeom>
          <a:noFill/>
        </p:spPr>
        <p:txBody>
          <a:bodyPr wrap="square" lIns="91440" tIns="45720" rIns="91440" bIns="45720" rtlCol="0" anchor="t">
            <a:spAutoFit/>
          </a:bodyPr>
          <a:lstStyle/>
          <a:p>
            <a:pPr algn="ctr"/>
            <a:r>
              <a:rPr lang="en-GB" b="1" dirty="0">
                <a:solidFill>
                  <a:schemeClr val="accent1">
                    <a:lumMod val="75000"/>
                  </a:schemeClr>
                </a:solidFill>
              </a:rPr>
              <a:t>THOMAS ESTLEY COMMUNITY COLLEGE -</a:t>
            </a:r>
            <a:endParaRPr lang="en-GB" b="1" dirty="0">
              <a:solidFill>
                <a:schemeClr val="accent1">
                  <a:lumMod val="75000"/>
                </a:schemeClr>
              </a:solidFill>
              <a:cs typeface="Calibri"/>
            </a:endParaRPr>
          </a:p>
          <a:p>
            <a:pPr algn="ctr"/>
            <a:r>
              <a:rPr lang="en-GB" b="1" dirty="0">
                <a:solidFill>
                  <a:schemeClr val="accent1">
                    <a:lumMod val="75000"/>
                  </a:schemeClr>
                </a:solidFill>
              </a:rPr>
              <a:t>PERSONNEL SPECIFICATION</a:t>
            </a:r>
            <a:endParaRPr lang="en-GB" b="1" dirty="0">
              <a:solidFill>
                <a:schemeClr val="accent1">
                  <a:lumMod val="75000"/>
                </a:schemeClr>
              </a:solidFill>
              <a:cs typeface="Calibri"/>
            </a:endParaRPr>
          </a:p>
        </p:txBody>
      </p:sp>
      <p:sp>
        <p:nvSpPr>
          <p:cNvPr id="7" name="TextBox 6"/>
          <p:cNvSpPr txBox="1"/>
          <p:nvPr/>
        </p:nvSpPr>
        <p:spPr>
          <a:xfrm>
            <a:off x="187035" y="1649305"/>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CLEANER</a:t>
            </a:r>
            <a:endParaRPr lang="en-GB" sz="1400" b="1" dirty="0">
              <a:latin typeface="Candara"/>
              <a:ea typeface="Calibri"/>
              <a:cs typeface="Calibri"/>
            </a:endParaRPr>
          </a:p>
          <a:p>
            <a:r>
              <a:rPr lang="en-GB" sz="1400" b="1" dirty="0">
                <a:latin typeface="Candara"/>
              </a:rPr>
              <a:t>Scale: Grade</a:t>
            </a:r>
            <a:r>
              <a:rPr lang="en-GB" dirty="0">
                <a:latin typeface="Candara"/>
              </a:rPr>
              <a:t> 2 - </a:t>
            </a:r>
            <a:r>
              <a:rPr lang="en-GB" sz="1600" dirty="0">
                <a:latin typeface="Candara"/>
              </a:rPr>
              <a:t>£24,423 FTE (Actual £7,605.02) </a:t>
            </a:r>
            <a:endParaRPr lang="en-GB" dirty="0">
              <a:latin typeface="Candara"/>
            </a:endParaRPr>
          </a:p>
        </p:txBody>
      </p:sp>
      <p:sp>
        <p:nvSpPr>
          <p:cNvPr id="8" name="TextBox 7"/>
          <p:cNvSpPr txBox="1"/>
          <p:nvPr/>
        </p:nvSpPr>
        <p:spPr>
          <a:xfrm>
            <a:off x="187035" y="2388574"/>
            <a:ext cx="3487497" cy="7037824"/>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APPEARANCE/HEALTH</a:t>
            </a:r>
          </a:p>
          <a:p>
            <a:pPr>
              <a:lnSpc>
                <a:spcPct val="115000"/>
              </a:lnSpc>
              <a:spcAft>
                <a:spcPts val="1000"/>
              </a:spcAft>
            </a:pP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Tidy</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Good standard of spoken English, clear and comprehensive </a:t>
            </a:r>
            <a:endParaRPr lang="en-GB" sz="1400" b="1" dirty="0">
              <a:latin typeface="Candara" panose="020E0502030303020204" pitchFamily="34" charset="0"/>
            </a:endParaRPr>
          </a:p>
          <a:p>
            <a:endParaRPr lang="en-GB" b="1" dirty="0"/>
          </a:p>
          <a:p>
            <a:r>
              <a:rPr lang="en-GB" sz="1400" b="1" dirty="0">
                <a:latin typeface="Candara"/>
                <a:ea typeface="Calibri"/>
                <a:cs typeface="Calibri"/>
              </a:rPr>
              <a:t>QUALIFICATIONS</a:t>
            </a:r>
          </a:p>
          <a:p>
            <a:r>
              <a:rPr lang="en-GB" sz="1400" dirty="0">
                <a:effectLst/>
                <a:latin typeface="Candara" panose="020E0502030303020204" pitchFamily="34" charset="0"/>
                <a:ea typeface="Times New Roman" panose="02020603050405020304" pitchFamily="18" charset="0"/>
                <a:cs typeface="Arial" panose="020B0604020202020204" pitchFamily="34" charset="0"/>
              </a:rPr>
              <a:t>Able to read written instructions clearly</a:t>
            </a:r>
            <a:endParaRPr lang="en-GB" sz="1400" b="1" dirty="0">
              <a:latin typeface="Candara" panose="020E0502030303020204" pitchFamily="34" charset="0"/>
              <a:ea typeface="Calibri"/>
              <a:cs typeface="Calibri"/>
            </a:endParaRPr>
          </a:p>
          <a:p>
            <a:endParaRPr lang="en-GB" dirty="0"/>
          </a:p>
          <a:p>
            <a:r>
              <a:rPr lang="en-GB" sz="1400" b="1" dirty="0">
                <a:latin typeface="Candara" panose="020E0502030303020204" pitchFamily="34" charset="0"/>
              </a:rPr>
              <a:t>SKILLS/ATTRIBUTES</a:t>
            </a:r>
          </a:p>
          <a:p>
            <a:pPr>
              <a:lnSpc>
                <a:spcPct val="115000"/>
              </a:lnSpc>
              <a:spcAft>
                <a:spcPts val="1000"/>
              </a:spcAft>
            </a:pP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Ability to respond flexibly to changing demands</a:t>
            </a:r>
            <a:endParaRPr lang="en-GB" sz="1400" dirty="0">
              <a:effectLst/>
              <a:latin typeface="Candara" panose="020E0502030303020204" pitchFamily="34" charset="0"/>
              <a:ea typeface="Times New Roman" panose="02020603050405020304" pitchFamily="18" charset="0"/>
            </a:endParaRPr>
          </a:p>
          <a:p>
            <a:pPr>
              <a:lnSpc>
                <a:spcPct val="115000"/>
              </a:lnSpc>
              <a:spcAft>
                <a:spcPts val="1000"/>
              </a:spcAft>
            </a:pP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Able to follow written and verbal instructions</a:t>
            </a:r>
            <a:endParaRPr lang="en-GB" sz="1400" dirty="0">
              <a:effectLst/>
              <a:latin typeface="Candara" panose="020E0502030303020204" pitchFamily="34" charset="0"/>
              <a:ea typeface="Times New Roman" panose="02020603050405020304" pitchFamily="18" charset="0"/>
            </a:endParaRPr>
          </a:p>
          <a:p>
            <a:pPr>
              <a:lnSpc>
                <a:spcPct val="115000"/>
              </a:lnSpc>
              <a:spcAft>
                <a:spcPts val="1000"/>
              </a:spcAft>
            </a:pP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Be able to work using own initiative to ensure all task are complete.</a:t>
            </a:r>
            <a:endParaRPr lang="en-GB" sz="1400" dirty="0">
              <a:effectLst/>
              <a:latin typeface="Candara" panose="020E0502030303020204" pitchFamily="34" charset="0"/>
              <a:ea typeface="Times New Roman" panose="02020603050405020304" pitchFamily="18" charset="0"/>
            </a:endParaRPr>
          </a:p>
          <a:p>
            <a:pPr>
              <a:lnSpc>
                <a:spcPct val="115000"/>
              </a:lnSpc>
              <a:spcAft>
                <a:spcPts val="1000"/>
              </a:spcAft>
            </a:pP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Work well as part of a team </a:t>
            </a:r>
            <a:endParaRPr lang="en-GB" sz="1400" dirty="0">
              <a:effectLst/>
              <a:latin typeface="Candara" panose="020E0502030303020204" pitchFamily="34" charset="0"/>
              <a:ea typeface="Times New Roman" panose="02020603050405020304" pitchFamily="18" charset="0"/>
            </a:endParaRPr>
          </a:p>
          <a:p>
            <a:pPr>
              <a:lnSpc>
                <a:spcPct val="115000"/>
              </a:lnSpc>
              <a:spcAft>
                <a:spcPts val="1000"/>
              </a:spcAft>
            </a:pP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Demonstrate good communication skills</a:t>
            </a:r>
            <a:endParaRPr lang="en-GB" sz="1400" dirty="0">
              <a:effectLst/>
              <a:latin typeface="Candara" panose="020E0502030303020204" pitchFamily="34" charset="0"/>
              <a:ea typeface="Times New Roman" panose="02020603050405020304" pitchFamily="18" charset="0"/>
            </a:endParaRPr>
          </a:p>
          <a:p>
            <a:pPr>
              <a:lnSpc>
                <a:spcPct val="115000"/>
              </a:lnSpc>
              <a:spcAft>
                <a:spcPts val="1000"/>
              </a:spcAft>
            </a:pP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Able to complete tasks to a high standard</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Experience of working in a similar environment or role</a:t>
            </a:r>
          </a:p>
          <a:p>
            <a:endParaRPr lang="en-GB" sz="1400" dirty="0">
              <a:latin typeface="Candara" panose="020E0502030303020204" pitchFamily="34" charset="0"/>
              <a:ea typeface="Times New Roman" panose="02020603050405020304" pitchFamily="18" charset="0"/>
              <a:cs typeface="Times New Roman" panose="02020603050405020304" pitchFamily="18" charset="0"/>
            </a:endParaRPr>
          </a:p>
          <a:p>
            <a:r>
              <a:rPr lang="en-GB" sz="1400" b="1" dirty="0">
                <a:latin typeface="Candara" panose="020E0502030303020204" pitchFamily="34" charset="0"/>
                <a:ea typeface="Times New Roman" panose="02020603050405020304" pitchFamily="18" charset="0"/>
                <a:cs typeface="Times New Roman" panose="02020603050405020304" pitchFamily="18" charset="0"/>
              </a:rPr>
              <a:t>KNOWLEDGE</a:t>
            </a: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Understanding of Equal Opportunities in a school context and be able to recognise discrimination in its many forms</a:t>
            </a:r>
          </a:p>
          <a:p>
            <a:endParaRPr lang="en-GB" sz="1400" dirty="0">
              <a:latin typeface="Candara" panose="020E0502030303020204" pitchFamily="34" charset="0"/>
            </a:endParaRPr>
          </a:p>
        </p:txBody>
      </p:sp>
      <p:sp>
        <p:nvSpPr>
          <p:cNvPr id="10" name="TextBox 9"/>
          <p:cNvSpPr txBox="1"/>
          <p:nvPr/>
        </p:nvSpPr>
        <p:spPr>
          <a:xfrm>
            <a:off x="3674532" y="2388574"/>
            <a:ext cx="1659468" cy="7078861"/>
          </a:xfrm>
          <a:prstGeom prst="rect">
            <a:avLst/>
          </a:prstGeom>
          <a:noFill/>
          <a:ln>
            <a:solidFill>
              <a:schemeClr val="accent1">
                <a:lumMod val="75000"/>
              </a:schemeClr>
            </a:solidFill>
          </a:ln>
        </p:spPr>
        <p:txBody>
          <a:bodyPr wrap="square" lIns="91440" tIns="45720" rIns="91440" bIns="45720" rtlCol="0" anchor="t">
            <a:spAutoFit/>
          </a:bodyPr>
          <a:lstStyle/>
          <a:p>
            <a:pPr algn="ctr"/>
            <a:r>
              <a:rPr lang="en-GB" sz="1400" b="1" dirty="0"/>
              <a:t>ESSENTIAL</a:t>
            </a:r>
          </a:p>
          <a:p>
            <a:pPr algn="ctr"/>
            <a:r>
              <a:rPr lang="en-GB" sz="1400" b="1" dirty="0">
                <a:sym typeface="Wingdings 2" panose="05020102010507070707" pitchFamily="18" charset="2"/>
              </a:rPr>
              <a:t></a:t>
            </a:r>
          </a:p>
          <a:p>
            <a:pPr algn="ctr"/>
            <a:endParaRPr lang="en-GB" sz="1400" b="1" dirty="0">
              <a:sym typeface="Wingdings 2" panose="05020102010507070707" pitchFamily="18" charset="2"/>
            </a:endParaRPr>
          </a:p>
          <a:p>
            <a:pPr algn="ctr"/>
            <a:r>
              <a:rPr lang="en-GB" sz="1800" b="1" dirty="0">
                <a:sym typeface="Wingdings 2" panose="05020102010507070707" pitchFamily="18" charset="2"/>
              </a:rPr>
              <a:t></a:t>
            </a:r>
          </a:p>
          <a:p>
            <a:pPr algn="ctr"/>
            <a:endParaRPr lang="en-GB" b="1" dirty="0">
              <a:sym typeface="Wingdings 2" panose="05020102010507070707" pitchFamily="18" charset="2"/>
            </a:endParaRPr>
          </a:p>
          <a:p>
            <a:pPr algn="ctr"/>
            <a:endParaRPr lang="en-GB" b="1" dirty="0">
              <a:sym typeface="Wingdings 2" panose="05020102010507070707" pitchFamily="18" charset="2"/>
            </a:endParaRPr>
          </a:p>
          <a:p>
            <a:pPr algn="ctr"/>
            <a:r>
              <a:rPr lang="en-GB" sz="1800" b="1" dirty="0">
                <a:sym typeface="Wingdings 2" panose="05020102010507070707" pitchFamily="18" charset="2"/>
              </a:rPr>
              <a:t></a:t>
            </a:r>
          </a:p>
          <a:p>
            <a:pPr algn="ctr"/>
            <a:endParaRPr lang="en-GB" b="1" dirty="0">
              <a:sym typeface="Wingdings 2" panose="05020102010507070707" pitchFamily="18" charset="2"/>
            </a:endParaRPr>
          </a:p>
          <a:p>
            <a:pPr algn="ctr"/>
            <a:endParaRPr lang="en-GB" b="1" dirty="0">
              <a:sym typeface="Wingdings 2" panose="05020102010507070707" pitchFamily="18" charset="2"/>
            </a:endParaRPr>
          </a:p>
          <a:p>
            <a:pPr algn="ctr"/>
            <a:r>
              <a:rPr lang="en-GB" sz="1800" b="1" dirty="0">
                <a:sym typeface="Wingdings 2" panose="05020102010507070707" pitchFamily="18" charset="2"/>
              </a:rPr>
              <a:t></a:t>
            </a:r>
          </a:p>
          <a:p>
            <a:pPr algn="ctr"/>
            <a:endParaRPr lang="en-GB" b="1" dirty="0">
              <a:sym typeface="Wingdings 2" panose="05020102010507070707" pitchFamily="18" charset="2"/>
            </a:endParaRPr>
          </a:p>
          <a:p>
            <a:pPr algn="ctr"/>
            <a:r>
              <a:rPr lang="en-GB" sz="1800" b="1" dirty="0">
                <a:sym typeface="Wingdings 2" panose="05020102010507070707" pitchFamily="18" charset="2"/>
              </a:rPr>
              <a:t></a:t>
            </a:r>
          </a:p>
          <a:p>
            <a:pPr algn="ctr"/>
            <a:endParaRPr lang="en-GB" b="1" dirty="0">
              <a:sym typeface="Wingdings 2" panose="05020102010507070707" pitchFamily="18" charset="2"/>
            </a:endParaRPr>
          </a:p>
          <a:p>
            <a:pPr algn="ctr"/>
            <a:r>
              <a:rPr lang="en-GB" sz="1800" b="1" dirty="0">
                <a:sym typeface="Wingdings 2" panose="05020102010507070707" pitchFamily="18" charset="2"/>
              </a:rPr>
              <a:t></a:t>
            </a:r>
          </a:p>
          <a:p>
            <a:pPr algn="ctr"/>
            <a:endParaRPr lang="en-GB" b="1" dirty="0">
              <a:sym typeface="Wingdings 2" panose="05020102010507070707" pitchFamily="18" charset="2"/>
            </a:endParaRPr>
          </a:p>
          <a:p>
            <a:pPr algn="ctr"/>
            <a:r>
              <a:rPr lang="en-GB" sz="1800" b="1" dirty="0">
                <a:sym typeface="Wingdings 2" panose="05020102010507070707" pitchFamily="18" charset="2"/>
              </a:rPr>
              <a:t></a:t>
            </a:r>
          </a:p>
          <a:p>
            <a:pPr algn="ctr"/>
            <a:endParaRPr lang="en-GB" b="1" dirty="0">
              <a:sym typeface="Wingdings 2" panose="05020102010507070707" pitchFamily="18" charset="2"/>
            </a:endParaRPr>
          </a:p>
          <a:p>
            <a:pPr algn="ctr"/>
            <a:r>
              <a:rPr lang="en-GB" sz="1800" b="1" dirty="0">
                <a:sym typeface="Wingdings 2" panose="05020102010507070707" pitchFamily="18" charset="2"/>
              </a:rPr>
              <a:t></a:t>
            </a:r>
          </a:p>
          <a:p>
            <a:pPr algn="ctr"/>
            <a:r>
              <a:rPr lang="en-GB" sz="1800" b="1" dirty="0">
                <a:sym typeface="Wingdings 2" panose="05020102010507070707" pitchFamily="18" charset="2"/>
              </a:rPr>
              <a:t></a:t>
            </a:r>
          </a:p>
          <a:p>
            <a:pPr algn="ctr"/>
            <a:endParaRPr lang="en-GB" b="1" dirty="0">
              <a:sym typeface="Wingdings 2" panose="05020102010507070707" pitchFamily="18" charset="2"/>
            </a:endParaRPr>
          </a:p>
          <a:p>
            <a:pPr algn="ctr"/>
            <a:endParaRPr lang="en-GB" sz="800" b="1" dirty="0">
              <a:sym typeface="Wingdings 2" panose="05020102010507070707" pitchFamily="18" charset="2"/>
            </a:endParaRPr>
          </a:p>
          <a:p>
            <a:pPr algn="ctr"/>
            <a:endParaRPr lang="en-GB" sz="800" b="1" dirty="0">
              <a:sym typeface="Wingdings 2" panose="05020102010507070707" pitchFamily="18" charset="2"/>
            </a:endParaRPr>
          </a:p>
          <a:p>
            <a:pPr algn="ctr"/>
            <a:endParaRPr lang="en-GB" sz="800" b="1" dirty="0">
              <a:sym typeface="Wingdings 2" panose="05020102010507070707" pitchFamily="18" charset="2"/>
            </a:endParaRPr>
          </a:p>
          <a:p>
            <a:pPr algn="ctr"/>
            <a:endParaRPr lang="en-GB" sz="800" b="1" dirty="0">
              <a:sym typeface="Wingdings 2" panose="05020102010507070707" pitchFamily="18" charset="2"/>
            </a:endParaRPr>
          </a:p>
          <a:p>
            <a:pPr algn="ctr"/>
            <a:endParaRPr lang="en-GB" sz="800" b="1" dirty="0">
              <a:sym typeface="Wingdings 2" panose="05020102010507070707" pitchFamily="18" charset="2"/>
            </a:endParaRPr>
          </a:p>
          <a:p>
            <a:pPr algn="ctr"/>
            <a:endParaRPr lang="en-GB" sz="800" b="1" dirty="0">
              <a:sym typeface="Wingdings 2" panose="05020102010507070707" pitchFamily="18" charset="2"/>
            </a:endParaRPr>
          </a:p>
          <a:p>
            <a:pPr algn="ctr"/>
            <a:endParaRPr lang="en-GB" sz="800" b="1" dirty="0">
              <a:sym typeface="Wingdings 2" panose="05020102010507070707" pitchFamily="18" charset="2"/>
            </a:endParaRPr>
          </a:p>
          <a:p>
            <a:pPr algn="ctr"/>
            <a:r>
              <a:rPr lang="en-GB" sz="1800" b="1" dirty="0">
                <a:sym typeface="Wingdings 2" panose="05020102010507070707" pitchFamily="18" charset="2"/>
              </a:rPr>
              <a:t></a:t>
            </a:r>
            <a:endParaRPr lang="en-GB" sz="1400" b="1" dirty="0">
              <a:latin typeface="Candara" panose="020E0502030303020204" pitchFamily="34" charset="0"/>
              <a:sym typeface="Wingdings 2" panose="05020102010507070707" pitchFamily="18" charset="2"/>
            </a:endParaRPr>
          </a:p>
          <a:p>
            <a:pPr algn="ctr"/>
            <a:endParaRPr lang="en-GB" sz="1400" b="1" dirty="0">
              <a:latin typeface="Candara" panose="020E0502030303020204" pitchFamily="34" charset="0"/>
              <a:sym typeface="Wingdings 2" panose="05020102010507070707" pitchFamily="18" charset="2"/>
            </a:endParaRPr>
          </a:p>
          <a:p>
            <a:pPr algn="ctr"/>
            <a:endParaRPr lang="en-GB" sz="1800" b="1" dirty="0">
              <a:sym typeface="Wingdings 2" panose="05020102010507070707" pitchFamily="18" charset="2"/>
            </a:endParaRPr>
          </a:p>
        </p:txBody>
      </p:sp>
      <p:sp>
        <p:nvSpPr>
          <p:cNvPr id="11" name="TextBox 10"/>
          <p:cNvSpPr txBox="1"/>
          <p:nvPr/>
        </p:nvSpPr>
        <p:spPr>
          <a:xfrm>
            <a:off x="5334000" y="2388574"/>
            <a:ext cx="1271863" cy="7048083"/>
          </a:xfrm>
          <a:prstGeom prst="rect">
            <a:avLst/>
          </a:prstGeom>
          <a:noFill/>
          <a:ln>
            <a:solidFill>
              <a:schemeClr val="accent1">
                <a:lumMod val="75000"/>
              </a:schemeClr>
            </a:solidFill>
          </a:ln>
        </p:spPr>
        <p:txBody>
          <a:bodyPr wrap="square" lIns="91440" tIns="45720" rIns="91440" bIns="45720" rtlCol="0" anchor="t">
            <a:spAutoFit/>
          </a:bodyPr>
          <a:lstStyle/>
          <a:p>
            <a:pPr algn="ctr"/>
            <a:r>
              <a:rPr lang="en-GB" sz="1400" b="1" dirty="0"/>
              <a:t>DESIRABLE</a:t>
            </a:r>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pPr algn="ctr"/>
            <a:r>
              <a:rPr lang="en-GB" b="1" dirty="0">
                <a:sym typeface="Wingdings 2" panose="05020102010507070707" pitchFamily="18" charset="2"/>
              </a:rPr>
              <a:t></a:t>
            </a:r>
          </a:p>
          <a:p>
            <a:pPr algn="ctr"/>
            <a:endParaRPr lang="en-GB" sz="1400" b="1" dirty="0">
              <a:sym typeface="Wingdings 2" panose="05020102010507070707" pitchFamily="18" charset="2"/>
            </a:endParaRPr>
          </a:p>
          <a:p>
            <a:pPr algn="ctr"/>
            <a:endParaRPr lang="en-GB" sz="1400" b="1" dirty="0">
              <a:sym typeface="Wingdings 2" panose="05020102010507070707" pitchFamily="18" charset="2"/>
            </a:endParaRPr>
          </a:p>
          <a:p>
            <a:pPr algn="ctr"/>
            <a:endParaRPr lang="en-GB" sz="1400" b="1" dirty="0">
              <a:sym typeface="Wingdings 2" panose="05020102010507070707" pitchFamily="18" charset="2"/>
            </a:endParaRPr>
          </a:p>
          <a:p>
            <a:pPr algn="ctr"/>
            <a:endParaRPr lang="en-GB" sz="1400" b="1" dirty="0"/>
          </a:p>
          <a:p>
            <a:pPr algn="ctr"/>
            <a:endParaRPr lang="en-GB" sz="1400" b="1" dirty="0"/>
          </a:p>
          <a:p>
            <a:pPr algn="ctr"/>
            <a:endParaRPr lang="en-GB" sz="1400" b="1" dirty="0"/>
          </a:p>
        </p:txBody>
      </p:sp>
    </p:spTree>
    <p:extLst>
      <p:ext uri="{BB962C8B-B14F-4D97-AF65-F5344CB8AC3E}">
        <p14:creationId xmlns:p14="http://schemas.microsoft.com/office/powerpoint/2010/main" val="2841128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303949"/>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23837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8</a:t>
            </a:fld>
            <a:endParaRPr lang="en-US"/>
          </a:p>
        </p:txBody>
      </p:sp>
      <p:sp>
        <p:nvSpPr>
          <p:cNvPr id="6" name="TextBox 5"/>
          <p:cNvSpPr txBox="1"/>
          <p:nvPr/>
        </p:nvSpPr>
        <p:spPr>
          <a:xfrm>
            <a:off x="414038" y="1428267"/>
            <a:ext cx="6119446" cy="646331"/>
          </a:xfrm>
          <a:prstGeom prst="rect">
            <a:avLst/>
          </a:prstGeom>
          <a:noFill/>
        </p:spPr>
        <p:txBody>
          <a:bodyPr wrap="square" lIns="91440" tIns="45720" rIns="91440" bIns="45720" rtlCol="0" anchor="t">
            <a:spAutoFit/>
          </a:bodyPr>
          <a:lstStyle/>
          <a:p>
            <a:pPr algn="ctr"/>
            <a:r>
              <a:rPr lang="en-GB" b="1" dirty="0">
                <a:solidFill>
                  <a:schemeClr val="accent1">
                    <a:lumMod val="75000"/>
                  </a:schemeClr>
                </a:solidFill>
              </a:rPr>
              <a:t>THOMAS ESTLEY COMMUNITY COLLEGE -</a:t>
            </a:r>
            <a:endParaRPr lang="en-GB" b="1" dirty="0">
              <a:solidFill>
                <a:schemeClr val="accent1">
                  <a:lumMod val="75000"/>
                </a:schemeClr>
              </a:solidFill>
              <a:cs typeface="Calibri"/>
            </a:endParaRPr>
          </a:p>
          <a:p>
            <a:pPr algn="ctr"/>
            <a:r>
              <a:rPr lang="en-GB" b="1" dirty="0">
                <a:solidFill>
                  <a:schemeClr val="accent1">
                    <a:lumMod val="75000"/>
                  </a:schemeClr>
                </a:solidFill>
              </a:rPr>
              <a:t>PERSONNEL SPECIFICATION</a:t>
            </a:r>
            <a:endParaRPr lang="en-GB" b="1" dirty="0">
              <a:solidFill>
                <a:schemeClr val="accent1">
                  <a:lumMod val="75000"/>
                </a:schemeClr>
              </a:solidFill>
              <a:cs typeface="Calibri"/>
            </a:endParaRPr>
          </a:p>
        </p:txBody>
      </p:sp>
      <p:sp>
        <p:nvSpPr>
          <p:cNvPr id="8" name="TextBox 7"/>
          <p:cNvSpPr txBox="1"/>
          <p:nvPr/>
        </p:nvSpPr>
        <p:spPr>
          <a:xfrm>
            <a:off x="181704" y="2185132"/>
            <a:ext cx="3543630" cy="7201972"/>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ea typeface="Calibri"/>
                <a:cs typeface="Calibri"/>
              </a:rPr>
              <a:t>GENERAL CIRCUMSTANCES</a:t>
            </a:r>
          </a:p>
          <a:p>
            <a:endParaRPr lang="en-GB" sz="1400" b="1" dirty="0">
              <a:ea typeface="Calibri"/>
              <a:cs typeface="Calibri"/>
            </a:endParaRPr>
          </a:p>
          <a:p>
            <a:r>
              <a:rPr lang="en-GB" sz="1400" dirty="0">
                <a:effectLst/>
                <a:latin typeface="Candara" panose="020E0502030303020204" pitchFamily="34" charset="0"/>
                <a:ea typeface="Times New Roman" panose="02020603050405020304" pitchFamily="18" charset="0"/>
                <a:cs typeface="Arial" panose="020B0604020202020204" pitchFamily="34" charset="0"/>
              </a:rPr>
              <a:t>Attendance - evidence of regular attendance at work</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Arial" panose="020B0604020202020204" pitchFamily="34"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An understanding of, and commitment to, Equal Opportunities, and the ability to apply this to strategic work and day-to-day situations</a:t>
            </a:r>
            <a:endParaRPr lang="en-GB" sz="1400" dirty="0">
              <a:effectLst/>
              <a:latin typeface="Candara" panose="020E0502030303020204" pitchFamily="34" charset="0"/>
              <a:ea typeface="Times New Roman" panose="02020603050405020304" pitchFamily="18" charset="0"/>
            </a:endParaRPr>
          </a:p>
          <a:p>
            <a:endParaRPr lang="en-GB" sz="1400" b="1" dirty="0">
              <a:ea typeface="Calibri"/>
              <a:cs typeface="Calibri"/>
            </a:endParaRPr>
          </a:p>
          <a:p>
            <a:r>
              <a:rPr lang="en-GB" sz="1400" b="1" dirty="0">
                <a:latin typeface="Candara" panose="020E0502030303020204" pitchFamily="34" charset="0"/>
                <a:ea typeface="Calibri"/>
                <a:cs typeface="Calibri"/>
              </a:rPr>
              <a:t>Factors not already covered</a:t>
            </a:r>
          </a:p>
          <a:p>
            <a:endParaRPr lang="en-GB" sz="1400" dirty="0">
              <a:latin typeface="Candara" panose="020E0502030303020204" pitchFamily="34" charset="0"/>
              <a:ea typeface="Calibri"/>
              <a:cs typeface="Calibri"/>
            </a:endParaRPr>
          </a:p>
          <a:p>
            <a:endParaRPr lang="en-GB" sz="1400" dirty="0">
              <a:latin typeface="Candara" panose="020E0502030303020204" pitchFamily="34" charset="0"/>
              <a:ea typeface="Calibri"/>
              <a:cs typeface="Calibri"/>
            </a:endParaRPr>
          </a:p>
          <a:p>
            <a:r>
              <a:rPr lang="en-GB" sz="1400" dirty="0">
                <a:effectLst/>
                <a:latin typeface="Candara" panose="020E0502030303020204" pitchFamily="34" charset="0"/>
                <a:ea typeface="Times New Roman" panose="02020603050405020304" pitchFamily="18" charset="0"/>
                <a:cs typeface="Arial" panose="020B0604020202020204" pitchFamily="34" charset="0"/>
              </a:rPr>
              <a:t>Must be able to perform all duties and tasks</a:t>
            </a:r>
            <a:r>
              <a:rPr lang="en-GB" sz="1400" dirty="0">
                <a:effectLst/>
                <a:latin typeface="Candara" panose="020E0502030303020204" pitchFamily="34" charset="0"/>
                <a:ea typeface="Times New Roman" panose="02020603050405020304" pitchFamily="18" charset="0"/>
              </a:rPr>
              <a:t> </a:t>
            </a:r>
            <a:r>
              <a:rPr lang="en-GB" sz="1400" dirty="0">
                <a:effectLst/>
                <a:latin typeface="Candara" panose="020E0502030303020204" pitchFamily="34" charset="0"/>
                <a:ea typeface="Times New Roman" panose="02020603050405020304" pitchFamily="18" charset="0"/>
                <a:cs typeface="Arial" panose="020B0604020202020204" pitchFamily="34" charset="0"/>
              </a:rPr>
              <a:t>with reasonable adjustment, where appropriate, in accordance with the provisions of the Disability Discrimination Act 1995.</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Arial" panose="020B0604020202020204" pitchFamily="34"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Arial" panose="020B0604020202020204" pitchFamily="34" charset="0"/>
              </a:rPr>
              <a:t>Must be eligible to work in the UK</a:t>
            </a:r>
          </a:p>
          <a:p>
            <a:endParaRPr lang="en-GB" sz="1400" dirty="0">
              <a:latin typeface="Candara" panose="020E0502030303020204" pitchFamily="34" charset="0"/>
              <a:ea typeface="Times New Roman" panose="02020603050405020304" pitchFamily="18" charset="0"/>
              <a:cs typeface="Arial" panose="020B0604020202020204" pitchFamily="34" charset="0"/>
            </a:endParaRPr>
          </a:p>
          <a:p>
            <a:endParaRPr lang="en-GB" sz="1400" dirty="0">
              <a:effectLst/>
              <a:latin typeface="Candara" panose="020E0502030303020204" pitchFamily="34" charset="0"/>
              <a:ea typeface="Times New Roman" panose="02020603050405020304" pitchFamily="18" charset="0"/>
              <a:cs typeface="Arial" panose="020B0604020202020204" pitchFamily="34" charset="0"/>
            </a:endParaRPr>
          </a:p>
          <a:p>
            <a:endParaRPr lang="en-GB" sz="1400" dirty="0">
              <a:latin typeface="Candara" panose="020E0502030303020204" pitchFamily="34" charset="0"/>
              <a:ea typeface="Times New Roman" panose="02020603050405020304" pitchFamily="18" charset="0"/>
              <a:cs typeface="Arial" panose="020B0604020202020204" pitchFamily="34" charset="0"/>
            </a:endParaRPr>
          </a:p>
          <a:p>
            <a:endParaRPr lang="en-GB" sz="1400" dirty="0">
              <a:effectLst/>
              <a:latin typeface="Candara" panose="020E0502030303020204" pitchFamily="34" charset="0"/>
              <a:ea typeface="Times New Roman" panose="02020603050405020304" pitchFamily="18" charset="0"/>
              <a:cs typeface="Arial" panose="020B0604020202020204" pitchFamily="34" charset="0"/>
            </a:endParaRPr>
          </a:p>
          <a:p>
            <a:endParaRPr lang="en-GB" sz="1400" dirty="0">
              <a:latin typeface="Candara" panose="020E0502030303020204" pitchFamily="34" charset="0"/>
              <a:ea typeface="Times New Roman" panose="02020603050405020304" pitchFamily="18" charset="0"/>
              <a:cs typeface="Arial" panose="020B0604020202020204" pitchFamily="34" charset="0"/>
            </a:endParaRPr>
          </a:p>
          <a:p>
            <a:endParaRPr lang="en-GB" sz="1400" dirty="0">
              <a:effectLst/>
              <a:latin typeface="Candara" panose="020E0502030303020204" pitchFamily="34" charset="0"/>
              <a:ea typeface="Times New Roman" panose="02020603050405020304" pitchFamily="18" charset="0"/>
              <a:cs typeface="Arial" panose="020B0604020202020204" pitchFamily="34" charset="0"/>
            </a:endParaRPr>
          </a:p>
          <a:p>
            <a:endParaRPr lang="en-GB" sz="1400" dirty="0">
              <a:latin typeface="Candara" panose="020E0502030303020204" pitchFamily="34" charset="0"/>
              <a:ea typeface="Times New Roman" panose="02020603050405020304" pitchFamily="18" charset="0"/>
              <a:cs typeface="Arial" panose="020B0604020202020204" pitchFamily="34" charset="0"/>
            </a:endParaRPr>
          </a:p>
          <a:p>
            <a:endParaRPr lang="en-GB" sz="1400" dirty="0">
              <a:effectLst/>
              <a:latin typeface="Candara" panose="020E0502030303020204" pitchFamily="34" charset="0"/>
              <a:ea typeface="Times New Roman" panose="02020603050405020304" pitchFamily="18" charset="0"/>
              <a:cs typeface="Arial" panose="020B0604020202020204" pitchFamily="34" charset="0"/>
            </a:endParaRPr>
          </a:p>
          <a:p>
            <a:endParaRPr lang="en-GB" sz="1400" dirty="0">
              <a:latin typeface="Candara" panose="020E0502030303020204" pitchFamily="34" charset="0"/>
              <a:ea typeface="Times New Roman" panose="02020603050405020304" pitchFamily="18" charset="0"/>
              <a:cs typeface="Arial" panose="020B0604020202020204" pitchFamily="34" charset="0"/>
            </a:endParaRPr>
          </a:p>
          <a:p>
            <a:endParaRPr lang="en-GB" sz="1400" dirty="0">
              <a:effectLst/>
              <a:latin typeface="Candara" panose="020E0502030303020204" pitchFamily="34" charset="0"/>
              <a:ea typeface="Times New Roman" panose="02020603050405020304" pitchFamily="18" charset="0"/>
              <a:cs typeface="Arial" panose="020B0604020202020204" pitchFamily="34" charset="0"/>
            </a:endParaRPr>
          </a:p>
          <a:p>
            <a:endParaRPr lang="en-GB" sz="1400" dirty="0">
              <a:latin typeface="Candara" panose="020E0502030303020204" pitchFamily="34" charset="0"/>
              <a:ea typeface="Times New Roman" panose="02020603050405020304" pitchFamily="18" charset="0"/>
              <a:cs typeface="Arial" panose="020B0604020202020204" pitchFamily="34" charset="0"/>
            </a:endParaRPr>
          </a:p>
          <a:p>
            <a:endParaRPr lang="en-GB" sz="1400" dirty="0">
              <a:effectLst/>
              <a:latin typeface="Candara" panose="020E0502030303020204" pitchFamily="34" charset="0"/>
              <a:ea typeface="Times New Roman" panose="02020603050405020304" pitchFamily="18" charset="0"/>
              <a:cs typeface="Arial" panose="020B0604020202020204" pitchFamily="34" charset="0"/>
            </a:endParaRPr>
          </a:p>
          <a:p>
            <a:endParaRPr lang="en-GB" sz="1400" dirty="0">
              <a:effectLst/>
              <a:latin typeface="Candara" panose="020E0502030303020204" pitchFamily="34" charset="0"/>
              <a:ea typeface="Times New Roman" panose="02020603050405020304" pitchFamily="18" charset="0"/>
            </a:endParaRPr>
          </a:p>
        </p:txBody>
      </p:sp>
      <p:sp>
        <p:nvSpPr>
          <p:cNvPr id="10" name="TextBox 9"/>
          <p:cNvSpPr txBox="1"/>
          <p:nvPr/>
        </p:nvSpPr>
        <p:spPr>
          <a:xfrm>
            <a:off x="5274879" y="2185130"/>
            <a:ext cx="1401417" cy="7232749"/>
          </a:xfrm>
          <a:prstGeom prst="rect">
            <a:avLst/>
          </a:prstGeom>
          <a:noFill/>
          <a:ln>
            <a:solidFill>
              <a:schemeClr val="accent1">
                <a:lumMod val="75000"/>
              </a:schemeClr>
            </a:solidFill>
          </a:ln>
        </p:spPr>
        <p:txBody>
          <a:bodyPr wrap="square" lIns="91440" tIns="45720" rIns="91440" bIns="45720" rtlCol="0" anchor="t">
            <a:spAutoFit/>
          </a:bodyPr>
          <a:lstStyle/>
          <a:p>
            <a:pPr algn="ctr"/>
            <a:r>
              <a:rPr lang="en-GB" sz="1800" b="1" dirty="0"/>
              <a:t>DESIRABLE</a:t>
            </a: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b="1" dirty="0">
              <a:ea typeface="Calibri"/>
              <a:cs typeface="Calibri"/>
            </a:endParaRPr>
          </a:p>
          <a:p>
            <a:endParaRPr lang="en-GB" sz="1400" b="1" dirty="0">
              <a:ea typeface="Calibri"/>
              <a:cs typeface="Calibri"/>
            </a:endParaRPr>
          </a:p>
          <a:p>
            <a:endParaRPr lang="en-GB" sz="1400" b="1" dirty="0">
              <a:ea typeface="Calibri"/>
              <a:cs typeface="Calibri"/>
            </a:endParaRPr>
          </a:p>
          <a:p>
            <a:endParaRPr lang="en-GB" sz="1400" b="1" dirty="0">
              <a:ea typeface="Calibri"/>
              <a:cs typeface="Calibri"/>
            </a:endParaRPr>
          </a:p>
          <a:p>
            <a:endParaRPr lang="en-GB" sz="1400" b="1" dirty="0">
              <a:ea typeface="Calibri"/>
              <a:cs typeface="Calibri"/>
            </a:endParaRPr>
          </a:p>
          <a:p>
            <a:endParaRPr lang="en-GB" sz="1400" b="1" dirty="0">
              <a:ea typeface="Calibri"/>
              <a:cs typeface="Calibri"/>
            </a:endParaRPr>
          </a:p>
          <a:p>
            <a:endParaRPr lang="en-GB" sz="1400" b="1" dirty="0">
              <a:ea typeface="Calibri"/>
              <a:cs typeface="Calibri"/>
            </a:endParaRPr>
          </a:p>
          <a:p>
            <a:endParaRPr lang="en-GB" sz="1400" b="1" dirty="0">
              <a:ea typeface="Calibri"/>
              <a:cs typeface="Calibri"/>
            </a:endParaRPr>
          </a:p>
          <a:p>
            <a:endParaRPr lang="en-GB" sz="1400" b="1" dirty="0">
              <a:ea typeface="Calibri"/>
              <a:cs typeface="Calibri"/>
            </a:endParaRPr>
          </a:p>
          <a:p>
            <a:endParaRPr lang="en-GB" sz="1400" b="1" dirty="0">
              <a:ea typeface="Calibri"/>
              <a:cs typeface="Calibri"/>
            </a:endParaRPr>
          </a:p>
          <a:p>
            <a:endParaRPr lang="en-GB" sz="1400" b="1" dirty="0">
              <a:ea typeface="Calibri"/>
              <a:cs typeface="Calibri"/>
            </a:endParaRPr>
          </a:p>
          <a:p>
            <a:endParaRPr lang="en-GB" b="1" dirty="0">
              <a:ea typeface="Calibri"/>
              <a:cs typeface="Calibri"/>
            </a:endParaRPr>
          </a:p>
          <a:p>
            <a:endParaRPr lang="en-GB" b="1" dirty="0">
              <a:ea typeface="Calibri"/>
              <a:cs typeface="Calibri"/>
            </a:endParaRPr>
          </a:p>
        </p:txBody>
      </p:sp>
      <p:sp>
        <p:nvSpPr>
          <p:cNvPr id="11" name="TextBox 10"/>
          <p:cNvSpPr txBox="1"/>
          <p:nvPr/>
        </p:nvSpPr>
        <p:spPr>
          <a:xfrm>
            <a:off x="3725334" y="2185131"/>
            <a:ext cx="1543050" cy="7232749"/>
          </a:xfrm>
          <a:prstGeom prst="rect">
            <a:avLst/>
          </a:prstGeom>
          <a:noFill/>
          <a:ln>
            <a:solidFill>
              <a:schemeClr val="accent1">
                <a:lumMod val="75000"/>
              </a:schemeClr>
            </a:solidFill>
          </a:ln>
        </p:spPr>
        <p:txBody>
          <a:bodyPr wrap="square" lIns="91440" tIns="45720" rIns="91440" bIns="45720" rtlCol="0" anchor="t">
            <a:spAutoFit/>
          </a:bodyPr>
          <a:lstStyle/>
          <a:p>
            <a:pPr algn="ctr"/>
            <a:r>
              <a:rPr lang="en-GB" b="1" dirty="0">
                <a:ea typeface="Calibri"/>
                <a:cs typeface="Calibri"/>
              </a:rPr>
              <a:t>ESSENTIAL</a:t>
            </a:r>
          </a:p>
          <a:p>
            <a:pPr algn="ctr"/>
            <a:endParaRPr lang="en-GB" b="1" dirty="0">
              <a:ea typeface="Calibri"/>
              <a:cs typeface="Calibri"/>
            </a:endParaRPr>
          </a:p>
          <a:p>
            <a:pPr algn="ctr"/>
            <a:r>
              <a:rPr lang="en-GB" sz="1800" b="1" dirty="0">
                <a:sym typeface="Wingdings 2" panose="05020102010507070707" pitchFamily="18" charset="2"/>
              </a:rPr>
              <a:t></a:t>
            </a:r>
          </a:p>
          <a:p>
            <a:pPr algn="ctr"/>
            <a:endParaRPr lang="en-GB" b="1" dirty="0">
              <a:ea typeface="Calibri"/>
              <a:cs typeface="Calibri"/>
            </a:endParaRPr>
          </a:p>
          <a:p>
            <a:pPr algn="ctr"/>
            <a:r>
              <a:rPr lang="en-GB" sz="1800" b="1" dirty="0">
                <a:sym typeface="Wingdings 2" panose="05020102010507070707" pitchFamily="18" charset="2"/>
              </a:rPr>
              <a:t></a:t>
            </a:r>
          </a:p>
          <a:p>
            <a:pPr algn="ctr"/>
            <a:endParaRPr lang="en-GB" b="1" dirty="0">
              <a:ea typeface="Calibri"/>
              <a:cs typeface="Calibri"/>
            </a:endParaRPr>
          </a:p>
          <a:p>
            <a:pPr algn="ctr"/>
            <a:endParaRPr lang="en-GB" b="1" dirty="0">
              <a:ea typeface="Calibri"/>
              <a:cs typeface="Calibri"/>
            </a:endParaRPr>
          </a:p>
          <a:p>
            <a:pPr algn="ctr"/>
            <a:endParaRPr lang="en-GB" b="1" dirty="0">
              <a:ea typeface="Calibri"/>
              <a:cs typeface="Calibri"/>
            </a:endParaRPr>
          </a:p>
          <a:p>
            <a:pPr algn="ctr"/>
            <a:endParaRPr lang="en-GB" b="1" dirty="0">
              <a:ea typeface="Calibri"/>
              <a:cs typeface="Calibri"/>
            </a:endParaRPr>
          </a:p>
          <a:p>
            <a:pPr algn="ctr"/>
            <a:endParaRPr lang="en-GB" b="1" dirty="0">
              <a:ea typeface="Calibri"/>
              <a:cs typeface="Calibri"/>
            </a:endParaRPr>
          </a:p>
          <a:p>
            <a:pPr algn="ctr"/>
            <a:endParaRPr lang="en-GB" b="1" dirty="0">
              <a:ea typeface="Calibri"/>
              <a:cs typeface="Calibri"/>
            </a:endParaRPr>
          </a:p>
          <a:p>
            <a:pPr algn="ctr"/>
            <a:r>
              <a:rPr lang="en-GB" sz="1800" b="1" dirty="0">
                <a:sym typeface="Wingdings 2" panose="05020102010507070707" pitchFamily="18" charset="2"/>
              </a:rPr>
              <a:t></a:t>
            </a:r>
          </a:p>
          <a:p>
            <a:pPr algn="ctr"/>
            <a:endParaRPr lang="en-GB" b="1" dirty="0">
              <a:ea typeface="Calibri"/>
              <a:cs typeface="Calibri"/>
            </a:endParaRPr>
          </a:p>
          <a:p>
            <a:pPr algn="ctr"/>
            <a:endParaRPr lang="en-GB" b="1" dirty="0">
              <a:ea typeface="Calibri"/>
              <a:cs typeface="Calibri"/>
            </a:endParaRPr>
          </a:p>
          <a:p>
            <a:pPr algn="ctr"/>
            <a:endParaRPr lang="en-GB" b="1" dirty="0">
              <a:ea typeface="Calibri"/>
              <a:cs typeface="Calibri"/>
            </a:endParaRPr>
          </a:p>
          <a:p>
            <a:pPr algn="ctr"/>
            <a:r>
              <a:rPr lang="en-GB" sz="1800" b="1" dirty="0">
                <a:sym typeface="Wingdings 2" panose="05020102010507070707" pitchFamily="18" charset="2"/>
              </a:rPr>
              <a:t></a:t>
            </a:r>
          </a:p>
          <a:p>
            <a:pPr algn="ctr"/>
            <a:endParaRPr lang="en-GB" sz="1400" b="1" dirty="0">
              <a:ea typeface="Calibri"/>
              <a:cs typeface="Calibri"/>
            </a:endParaRPr>
          </a:p>
          <a:p>
            <a:pPr algn="ctr"/>
            <a:endParaRPr lang="en-GB" b="1" dirty="0">
              <a:ea typeface="Calibri"/>
              <a:cs typeface="Calibri"/>
            </a:endParaRPr>
          </a:p>
          <a:p>
            <a:pPr algn="ctr"/>
            <a:endParaRPr lang="en-GB" b="1" dirty="0">
              <a:ea typeface="Calibri"/>
              <a:cs typeface="Calibri"/>
            </a:endParaRPr>
          </a:p>
          <a:p>
            <a:pPr algn="ctr"/>
            <a:endParaRPr lang="en-GB" b="1" dirty="0">
              <a:ea typeface="Calibri"/>
              <a:cs typeface="Calibri"/>
            </a:endParaRPr>
          </a:p>
          <a:p>
            <a:pPr algn="ctr"/>
            <a:endParaRPr lang="en-GB" b="1" dirty="0">
              <a:ea typeface="Calibri"/>
              <a:cs typeface="Calibri"/>
            </a:endParaRPr>
          </a:p>
          <a:p>
            <a:pPr algn="ctr"/>
            <a:endParaRPr lang="en-GB" b="1" dirty="0">
              <a:ea typeface="Calibri"/>
              <a:cs typeface="Calibri"/>
            </a:endParaRPr>
          </a:p>
          <a:p>
            <a:pPr algn="ctr"/>
            <a:endParaRPr lang="en-GB" b="1" dirty="0">
              <a:ea typeface="Calibri"/>
              <a:cs typeface="Calibri"/>
            </a:endParaRPr>
          </a:p>
          <a:p>
            <a:pPr algn="ctr"/>
            <a:endParaRPr lang="en-GB" b="1" dirty="0">
              <a:ea typeface="Calibri"/>
              <a:cs typeface="Calibri"/>
            </a:endParaRPr>
          </a:p>
          <a:p>
            <a:pPr algn="ctr"/>
            <a:endParaRPr lang="en-GB" b="1" dirty="0">
              <a:ea typeface="Calibri"/>
              <a:cs typeface="Calibri"/>
            </a:endParaRPr>
          </a:p>
          <a:p>
            <a:pPr algn="ctr"/>
            <a:endParaRPr lang="en-GB" b="1" dirty="0">
              <a:ea typeface="Calibri"/>
              <a:cs typeface="Calibri"/>
            </a:endParaRPr>
          </a:p>
        </p:txBody>
      </p:sp>
    </p:spTree>
    <p:extLst>
      <p:ext uri="{BB962C8B-B14F-4D97-AF65-F5344CB8AC3E}">
        <p14:creationId xmlns:p14="http://schemas.microsoft.com/office/powerpoint/2010/main" val="679496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9</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1177" y="1714271"/>
            <a:ext cx="6119446" cy="3693319"/>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a:latin typeface="Candara"/>
              </a:rPr>
              <a:t>All </a:t>
            </a:r>
            <a:r>
              <a:rPr lang="en-GB" b="1">
                <a:latin typeface="Candara"/>
              </a:rPr>
              <a:t>Thomas Estley Community College </a:t>
            </a:r>
            <a:r>
              <a:rPr lang="en-GB">
                <a:latin typeface="Candara"/>
              </a:rPr>
              <a:t>employees are expected to promote and safeguard the welfare of students at this school.</a:t>
            </a:r>
            <a:endParaRPr lang="en-US">
              <a:latin typeface="Candara"/>
            </a:endParaRPr>
          </a:p>
          <a:p>
            <a:pPr algn="ctr"/>
            <a:endParaRPr lang="en-GB">
              <a:latin typeface="Candara"/>
            </a:endParaRPr>
          </a:p>
          <a:p>
            <a:pPr algn="ctr"/>
            <a:r>
              <a:rPr lang="en-GB">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endParaRPr lang="en-GB">
              <a:latin typeface="Candara"/>
            </a:endParaRPr>
          </a:p>
          <a:p>
            <a:pPr algn="ctr"/>
            <a:r>
              <a:rPr lang="en-GB">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1725268" y="5838495"/>
            <a:ext cx="3272122" cy="3220504"/>
          </a:xfrm>
          <a:prstGeom prst="rect">
            <a:avLst/>
          </a:prstGeom>
        </p:spPr>
      </p:pic>
    </p:spTree>
    <p:extLst>
      <p:ext uri="{BB962C8B-B14F-4D97-AF65-F5344CB8AC3E}">
        <p14:creationId xmlns:p14="http://schemas.microsoft.com/office/powerpoint/2010/main" val="28411282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eaf33712-ca09-40cb-af4d-73e300673cc2" xsi:nil="true"/>
    <lcf76f155ced4ddcb4097134ff3c332f xmlns="88ddbb06-584b-40ce-9846-4ac75adf3719">
      <Terms xmlns="http://schemas.microsoft.com/office/infopath/2007/PartnerControls"/>
    </lcf76f155ced4ddcb4097134ff3c332f>
    <SharedWithUsers xmlns="eaf33712-ca09-40cb-af4d-73e300673cc2">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B6A1DD8F8347F40A876F77DB571EDD9" ma:contentTypeVersion="17" ma:contentTypeDescription="Create a new document." ma:contentTypeScope="" ma:versionID="d2eb3f0e21beaad65103103f300d422e">
  <xsd:schema xmlns:xsd="http://www.w3.org/2001/XMLSchema" xmlns:xs="http://www.w3.org/2001/XMLSchema" xmlns:p="http://schemas.microsoft.com/office/2006/metadata/properties" xmlns:ns2="88ddbb06-584b-40ce-9846-4ac75adf3719" xmlns:ns3="eaf33712-ca09-40cb-af4d-73e300673cc2" targetNamespace="http://schemas.microsoft.com/office/2006/metadata/properties" ma:root="true" ma:fieldsID="ca3ed87a777512efbcf5cff50233abb7" ns2:_="" ns3:_="">
    <xsd:import namespace="88ddbb06-584b-40ce-9846-4ac75adf3719"/>
    <xsd:import namespace="eaf33712-ca09-40cb-af4d-73e300673cc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dbb06-584b-40ce-9846-4ac75adf37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e8c974b-c351-40ed-a940-867f1ff0cd7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f33712-ca09-40cb-af4d-73e300673cc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daf02de-e0d5-4b22-ac64-b15b1f3ae5ea}" ma:internalName="TaxCatchAll" ma:showField="CatchAllData" ma:web="eaf33712-ca09-40cb-af4d-73e300673c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2.xml><?xml version="1.0" encoding="utf-8"?>
<ds:datastoreItem xmlns:ds="http://schemas.openxmlformats.org/officeDocument/2006/customXml" ds:itemID="{69F55464-8A9C-48DD-BB47-9397234C0AE3}">
  <ds:schemaRefs>
    <ds:schemaRef ds:uri="http://www.w3.org/XML/1998/namespace"/>
    <ds:schemaRef ds:uri="http://schemas.openxmlformats.org/package/2006/metadata/core-properties"/>
    <ds:schemaRef ds:uri="http://purl.org/dc/dcmitype/"/>
    <ds:schemaRef ds:uri="http://purl.org/dc/elements/1.1/"/>
    <ds:schemaRef ds:uri="http://schemas.microsoft.com/office/2006/metadata/properties"/>
    <ds:schemaRef ds:uri="http://schemas.microsoft.com/office/2006/documentManagement/types"/>
    <ds:schemaRef ds:uri="http://purl.org/dc/terms/"/>
    <ds:schemaRef ds:uri="http://schemas.microsoft.com/office/infopath/2007/PartnerControls"/>
    <ds:schemaRef ds:uri="eaf33712-ca09-40cb-af4d-73e300673cc2"/>
    <ds:schemaRef ds:uri="88ddbb06-584b-40ce-9846-4ac75adf3719"/>
  </ds:schemaRefs>
</ds:datastoreItem>
</file>

<file path=customXml/itemProps3.xml><?xml version="1.0" encoding="utf-8"?>
<ds:datastoreItem xmlns:ds="http://schemas.openxmlformats.org/officeDocument/2006/customXml" ds:itemID="{29889F45-5FA0-43E5-A589-4596267F18C8}">
  <ds:schemaRefs>
    <ds:schemaRef ds:uri="88ddbb06-584b-40ce-9846-4ac75adf3719"/>
    <ds:schemaRef ds:uri="eaf33712-ca09-40cb-af4d-73e300673cc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30</TotalTime>
  <Words>2414</Words>
  <Application>Microsoft Office PowerPoint</Application>
  <PresentationFormat>A4 Paper (210x297 mm)</PresentationFormat>
  <Paragraphs>270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R Hayto</dc:creator>
  <cp:lastModifiedBy>Miss L Barthorpe</cp:lastModifiedBy>
  <cp:revision>258</cp:revision>
  <dcterms:created xsi:type="dcterms:W3CDTF">2022-01-07T14:11:53Z</dcterms:created>
  <dcterms:modified xsi:type="dcterms:W3CDTF">2026-01-28T09:02:56Z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0x010100CB6A1DD8F8347F40A876F77DB571EDD9</vt:lpwstr>
  </property>
  <property fmtid="{D5CDD505-2E9C-101B-9397-08002B2CF9AE}" pid="3" name="MediaServiceImageTags">
    <vt:lpwstr/>
  </property>
</Properties>
</file>