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14"/>
  </p:notesMasterIdLst>
  <p:handoutMasterIdLst>
    <p:handoutMasterId r:id="rId15"/>
  </p:handoutMasterIdLst>
  <p:sldIdLst>
    <p:sldId id="260" r:id="rId5"/>
    <p:sldId id="268" r:id="rId6"/>
    <p:sldId id="269" r:id="rId7"/>
    <p:sldId id="267" r:id="rId8"/>
    <p:sldId id="282" r:id="rId9"/>
    <p:sldId id="262" r:id="rId10"/>
    <p:sldId id="278" r:id="rId11"/>
    <p:sldId id="273" r:id="rId12"/>
    <p:sldId id="272" r:id="rId13"/>
  </p:sldIdLst>
  <p:sldSz cx="6858000" cy="9906000" type="A4"/>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20">
          <p15:clr>
            <a:srgbClr val="A4A3A4"/>
          </p15:clr>
        </p15:guide>
        <p15:guide id="2" pos="216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EA2B5"/>
    <a:srgbClr val="43ACF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F01376F-A52F-C05D-A7AB-D93AFB415695}" v="91" dt="2026-06-05T13:55:56.630"/>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76" d="100"/>
          <a:sy n="76" d="100"/>
        </p:scale>
        <p:origin x="3174" y="90"/>
      </p:cViewPr>
      <p:guideLst>
        <p:guide orient="horz" pos="3120"/>
        <p:guide pos="2160"/>
      </p:guideLst>
    </p:cSldViewPr>
  </p:slideViewPr>
  <p:notesTextViewPr>
    <p:cViewPr>
      <p:scale>
        <a:sx n="1" d="1"/>
        <a:sy n="1" d="1"/>
      </p:scale>
      <p:origin x="0" y="0"/>
    </p:cViewPr>
  </p:notesText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theme" Target="theme/theme1.xml"/><Relationship Id="rId3" Type="http://schemas.openxmlformats.org/officeDocument/2006/relationships/customXml" Target="../customXml/item3.xml"/><Relationship Id="rId21" Type="http://schemas.microsoft.com/office/2015/10/relationships/revisionInfo" Target="revisionInfo.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presProps" Target="presProps.xml"/><Relationship Id="rId20" Type="http://schemas.microsoft.com/office/2016/11/relationships/changesInfo" Target="changesInfos/changesInfo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handoutMaster" Target="handoutMasters/handoutMaster1.xml"/><Relationship Id="rId10" Type="http://schemas.openxmlformats.org/officeDocument/2006/relationships/slide" Target="slides/slide6.xml"/><Relationship Id="rId19"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notesMaster" Target="notesMasters/notesMaster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Thomas Estley HR" userId="S::hr@thomasestley.org.uk::e4ec7ad2-d268-4f44-b14d-2627be9b6897" providerId="AD" clId="Web-{AF01376F-A52F-C05D-A7AB-D93AFB415695}"/>
    <pc:docChg chg="modSld">
      <pc:chgData name="Thomas Estley HR" userId="S::hr@thomasestley.org.uk::e4ec7ad2-d268-4f44-b14d-2627be9b6897" providerId="AD" clId="Web-{AF01376F-A52F-C05D-A7AB-D93AFB415695}" dt="2026-06-05T13:55:54.129" v="48" actId="20577"/>
      <pc:docMkLst>
        <pc:docMk/>
      </pc:docMkLst>
      <pc:sldChg chg="modSp">
        <pc:chgData name="Thomas Estley HR" userId="S::hr@thomasestley.org.uk::e4ec7ad2-d268-4f44-b14d-2627be9b6897" providerId="AD" clId="Web-{AF01376F-A52F-C05D-A7AB-D93AFB415695}" dt="2026-06-05T13:55:34.988" v="27" actId="20577"/>
        <pc:sldMkLst>
          <pc:docMk/>
          <pc:sldMk cId="3070282767" sldId="267"/>
        </pc:sldMkLst>
        <pc:spChg chg="mod">
          <ac:chgData name="Thomas Estley HR" userId="S::hr@thomasestley.org.uk::e4ec7ad2-d268-4f44-b14d-2627be9b6897" providerId="AD" clId="Web-{AF01376F-A52F-C05D-A7AB-D93AFB415695}" dt="2026-06-05T13:55:34.988" v="27" actId="20577"/>
          <ac:spMkLst>
            <pc:docMk/>
            <pc:sldMk cId="3070282767" sldId="267"/>
            <ac:spMk id="11" creationId="{00000000-0000-0000-0000-000000000000}"/>
          </ac:spMkLst>
        </pc:spChg>
      </pc:sldChg>
      <pc:sldChg chg="modSp">
        <pc:chgData name="Thomas Estley HR" userId="S::hr@thomasestley.org.uk::e4ec7ad2-d268-4f44-b14d-2627be9b6897" providerId="AD" clId="Web-{AF01376F-A52F-C05D-A7AB-D93AFB415695}" dt="2026-06-05T13:55:54.129" v="48" actId="20577"/>
        <pc:sldMkLst>
          <pc:docMk/>
          <pc:sldMk cId="2160761089" sldId="282"/>
        </pc:sldMkLst>
        <pc:spChg chg="mod">
          <ac:chgData name="Thomas Estley HR" userId="S::hr@thomasestley.org.uk::e4ec7ad2-d268-4f44-b14d-2627be9b6897" providerId="AD" clId="Web-{AF01376F-A52F-C05D-A7AB-D93AFB415695}" dt="2026-06-05T13:55:54.129" v="48" actId="20577"/>
          <ac:spMkLst>
            <pc:docMk/>
            <pc:sldMk cId="2160761089" sldId="282"/>
            <ac:spMk id="11" creationId="{00000000-0000-0000-0000-000000000000}"/>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8462F908-80CE-4628-AACF-12D5ED3CAA80}"/>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a:extLst>
              <a:ext uri="{FF2B5EF4-FFF2-40B4-BE49-F238E27FC236}">
                <a16:creationId xmlns:a16="http://schemas.microsoft.com/office/drawing/2014/main" id="{6ED78C00-EDF8-47FC-A6AF-60BC4241F246}"/>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C2C17224-085A-43E8-959D-BAFAC10171E6}" type="datetimeFigureOut">
              <a:rPr lang="en-GB" smtClean="0"/>
              <a:pPr/>
              <a:t>05/06/2026</a:t>
            </a:fld>
            <a:endParaRPr lang="en-GB"/>
          </a:p>
        </p:txBody>
      </p:sp>
      <p:sp>
        <p:nvSpPr>
          <p:cNvPr id="4" name="Footer Placeholder 3">
            <a:extLst>
              <a:ext uri="{FF2B5EF4-FFF2-40B4-BE49-F238E27FC236}">
                <a16:creationId xmlns:a16="http://schemas.microsoft.com/office/drawing/2014/main" id="{77D4A015-C39C-4009-8EB8-631B855F0795}"/>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a:extLst>
              <a:ext uri="{FF2B5EF4-FFF2-40B4-BE49-F238E27FC236}">
                <a16:creationId xmlns:a16="http://schemas.microsoft.com/office/drawing/2014/main" id="{843CBCB3-1EC6-4944-A0DE-5623EF24AF6F}"/>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45885A94-2363-4B18-8F32-18B5636CC09F}" type="slidenum">
              <a:rPr lang="en-GB" smtClean="0"/>
              <a:pPr/>
              <a:t>‹#›</a:t>
            </a:fld>
            <a:endParaRPr lang="en-GB"/>
          </a:p>
        </p:txBody>
      </p:sp>
    </p:spTree>
    <p:extLst>
      <p:ext uri="{BB962C8B-B14F-4D97-AF65-F5344CB8AC3E}">
        <p14:creationId xmlns:p14="http://schemas.microsoft.com/office/powerpoint/2010/main" val="1476209038"/>
      </p:ext>
    </p:extLst>
  </p:cSld>
  <p:clrMap bg1="lt1" tx1="dk1" bg2="lt2" tx2="dk2" accent1="accent1" accent2="accent2" accent3="accent3" accent4="accent4" accent5="accent5" accent6="accent6" hlink="hlink" folHlink="folHlink"/>
  <p:hf hd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0612D03-290E-439C-BD05-7A44196833A6}" type="datetimeFigureOut">
              <a:rPr lang="en-GB" smtClean="0"/>
              <a:pPr/>
              <a:t>05/06/2026</a:t>
            </a:fld>
            <a:endParaRPr lang="en-GB"/>
          </a:p>
        </p:txBody>
      </p:sp>
      <p:sp>
        <p:nvSpPr>
          <p:cNvPr id="4" name="Slide Image Placeholder 3"/>
          <p:cNvSpPr>
            <a:spLocks noGrp="1" noRot="1" noChangeAspect="1"/>
          </p:cNvSpPr>
          <p:nvPr>
            <p:ph type="sldImg" idx="2"/>
          </p:nvPr>
        </p:nvSpPr>
        <p:spPr>
          <a:xfrm>
            <a:off x="2360613" y="1143000"/>
            <a:ext cx="2136775"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10C0FE1-723E-40FD-9A60-C1EBECCFEC93}" type="slidenum">
              <a:rPr lang="en-GB" smtClean="0"/>
              <a:pPr/>
              <a:t>‹#›</a:t>
            </a:fld>
            <a:endParaRPr lang="en-GB"/>
          </a:p>
        </p:txBody>
      </p:sp>
    </p:spTree>
    <p:extLst>
      <p:ext uri="{BB962C8B-B14F-4D97-AF65-F5344CB8AC3E}">
        <p14:creationId xmlns:p14="http://schemas.microsoft.com/office/powerpoint/2010/main" val="3688422241"/>
      </p:ext>
    </p:extLst>
  </p:cSld>
  <p:clrMap bg1="lt1" tx1="dk1" bg2="lt2" tx2="dk2" accent1="accent1" accent2="accent2" accent3="accent3" accent4="accent4" accent5="accent5" accent6="accent6" hlink="hlink" folHlink="folHlink"/>
  <p:hf hd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1F9CBFF5-019B-412B-832E-1CF4A4E68FE7}"/>
              </a:ext>
            </a:extLst>
          </p:cNvPr>
          <p:cNvSpPr/>
          <p:nvPr userDrawn="1"/>
        </p:nvSpPr>
        <p:spPr>
          <a:xfrm>
            <a:off x="0" y="9592574"/>
            <a:ext cx="6858000" cy="313426"/>
          </a:xfrm>
          <a:prstGeom prst="rect">
            <a:avLst/>
          </a:pr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Footer Placeholder 4"/>
          <p:cNvSpPr>
            <a:spLocks noGrp="1"/>
          </p:cNvSpPr>
          <p:nvPr>
            <p:ph type="ftr" sz="quarter" idx="11"/>
          </p:nvPr>
        </p:nvSpPr>
        <p:spPr>
          <a:xfrm>
            <a:off x="0" y="9279996"/>
            <a:ext cx="4742697" cy="527403"/>
          </a:xfrm>
        </p:spPr>
        <p:txBody>
          <a:bodyPr/>
          <a:lstStyle>
            <a:lvl1pPr algn="l">
              <a:defRPr sz="1200">
                <a:solidFill>
                  <a:schemeClr val="bg1"/>
                </a:solidFill>
                <a:latin typeface="Roboto Slab" panose="020B0604020202020204" charset="0"/>
                <a:ea typeface="Roboto Slab" panose="020B0604020202020204" charset="0"/>
              </a:defRPr>
            </a:lvl1pPr>
          </a:lstStyle>
          <a:p>
            <a:r>
              <a:rPr lang="en-GB"/>
              <a:t>www.successat.org.uk                                                                                </a:t>
            </a:r>
          </a:p>
        </p:txBody>
      </p:sp>
      <p:sp>
        <p:nvSpPr>
          <p:cNvPr id="6" name="Slide Number Placeholder 5"/>
          <p:cNvSpPr>
            <a:spLocks noGrp="1"/>
          </p:cNvSpPr>
          <p:nvPr>
            <p:ph type="sldNum" sz="quarter" idx="12"/>
          </p:nvPr>
        </p:nvSpPr>
        <p:spPr>
          <a:xfrm>
            <a:off x="5168315" y="9279996"/>
            <a:ext cx="1543050" cy="527403"/>
          </a:xfrm>
        </p:spPr>
        <p:txBody>
          <a:bodyPr/>
          <a:lstStyle>
            <a:lvl1pPr>
              <a:defRPr sz="1200">
                <a:solidFill>
                  <a:schemeClr val="bg1"/>
                </a:solidFill>
                <a:latin typeface="Roboto Slab" panose="020B0604020202020204" charset="0"/>
                <a:ea typeface="Roboto Slab" panose="020B0604020202020204" charset="0"/>
              </a:defRPr>
            </a:lvl1pPr>
          </a:lstStyle>
          <a:p>
            <a:r>
              <a:rPr lang="en-GB"/>
              <a:t>Page </a:t>
            </a:r>
            <a:fld id="{5699F653-A948-4BD1-BBB3-6CD4FE48AB5E}" type="slidenum">
              <a:rPr lang="en-GB" smtClean="0"/>
              <a:pPr/>
              <a:t>‹#›</a:t>
            </a:fld>
            <a:endParaRPr lang="en-GB"/>
          </a:p>
        </p:txBody>
      </p:sp>
      <p:sp>
        <p:nvSpPr>
          <p:cNvPr id="8" name="Rectangle 7">
            <a:extLst>
              <a:ext uri="{FF2B5EF4-FFF2-40B4-BE49-F238E27FC236}">
                <a16:creationId xmlns:a16="http://schemas.microsoft.com/office/drawing/2014/main" id="{B376DB77-8182-42A3-9C5E-CC5A7D150CA1}"/>
              </a:ext>
            </a:extLst>
          </p:cNvPr>
          <p:cNvSpPr/>
          <p:nvPr userDrawn="1"/>
        </p:nvSpPr>
        <p:spPr>
          <a:xfrm>
            <a:off x="0" y="0"/>
            <a:ext cx="6858000" cy="517585"/>
          </a:xfrm>
          <a:prstGeom prst="rect">
            <a:avLst/>
          </a:pr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Text Placeholder 11">
            <a:extLst>
              <a:ext uri="{FF2B5EF4-FFF2-40B4-BE49-F238E27FC236}">
                <a16:creationId xmlns:a16="http://schemas.microsoft.com/office/drawing/2014/main" id="{37C25E4F-D6EB-4C88-9569-80A4BFC83BCB}"/>
              </a:ext>
            </a:extLst>
          </p:cNvPr>
          <p:cNvSpPr>
            <a:spLocks noGrp="1"/>
          </p:cNvSpPr>
          <p:nvPr>
            <p:ph type="body" sz="quarter" idx="13"/>
          </p:nvPr>
        </p:nvSpPr>
        <p:spPr>
          <a:xfrm>
            <a:off x="239094" y="1865313"/>
            <a:ext cx="6379812" cy="6905625"/>
          </a:xfrm>
        </p:spPr>
        <p:txBody>
          <a:bodyPr/>
          <a:lstStyle>
            <a:lvl1pPr marL="0" indent="0">
              <a:buNone/>
              <a:defRPr>
                <a:latin typeface="Roboto Slab" charset="0"/>
                <a:ea typeface="Roboto Slab" panose="020B0604020202020204" charset="0"/>
              </a:defRPr>
            </a:lvl1pPr>
            <a:lvl2pPr marL="342900" indent="0">
              <a:buNone/>
              <a:defRPr>
                <a:latin typeface="Roboto Slab" charset="0"/>
                <a:ea typeface="Roboto Slab" panose="020B0604020202020204" charset="0"/>
              </a:defRPr>
            </a:lvl2pPr>
            <a:lvl3pPr marL="685800" indent="0">
              <a:buNone/>
              <a:defRPr>
                <a:latin typeface="Roboto Slab" charset="0"/>
                <a:ea typeface="Roboto Slab" panose="020B0604020202020204" charset="0"/>
              </a:defRPr>
            </a:lvl3pPr>
            <a:lvl4pPr marL="1028700" indent="0">
              <a:buNone/>
              <a:defRPr>
                <a:latin typeface="Roboto Slab" charset="0"/>
                <a:ea typeface="Roboto Slab" panose="020B0604020202020204" charset="0"/>
              </a:defRPr>
            </a:lvl4pPr>
            <a:lvl5pPr marL="1371600" indent="0">
              <a:buNone/>
              <a:defRPr>
                <a:latin typeface="Roboto Slab" charset="0"/>
                <a:ea typeface="Roboto Slab" panose="020B0604020202020204" charset="0"/>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pic>
        <p:nvPicPr>
          <p:cNvPr id="2" name="Picture 1">
            <a:extLst>
              <a:ext uri="{FF2B5EF4-FFF2-40B4-BE49-F238E27FC236}">
                <a16:creationId xmlns:a16="http://schemas.microsoft.com/office/drawing/2014/main" id="{07E841BD-457B-48E3-A581-F21D3783CD1C}"/>
              </a:ext>
            </a:extLst>
          </p:cNvPr>
          <p:cNvPicPr>
            <a:picLocks noChangeAspect="1"/>
          </p:cNvPicPr>
          <p:nvPr userDrawn="1"/>
        </p:nvPicPr>
        <p:blipFill>
          <a:blip r:embed="rId2" cstate="print"/>
          <a:stretch>
            <a:fillRect/>
          </a:stretch>
        </p:blipFill>
        <p:spPr>
          <a:xfrm>
            <a:off x="5141343" y="0"/>
            <a:ext cx="1716657" cy="600564"/>
          </a:xfrm>
          <a:prstGeom prst="rect">
            <a:avLst/>
          </a:prstGeom>
        </p:spPr>
      </p:pic>
    </p:spTree>
    <p:extLst>
      <p:ext uri="{BB962C8B-B14F-4D97-AF65-F5344CB8AC3E}">
        <p14:creationId xmlns:p14="http://schemas.microsoft.com/office/powerpoint/2010/main" val="170730017"/>
      </p:ext>
    </p:extLst>
  </p:cSld>
  <p:clrMapOvr>
    <a:masterClrMapping/>
  </p:clrMapOvr>
  <p:hf hd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endParaRPr lang="en-GB"/>
          </a:p>
        </p:txBody>
      </p:sp>
      <p:sp>
        <p:nvSpPr>
          <p:cNvPr id="5" name="Footer Placeholder 4"/>
          <p:cNvSpPr>
            <a:spLocks noGrp="1"/>
          </p:cNvSpPr>
          <p:nvPr>
            <p:ph type="ftr" sz="quarter" idx="11"/>
          </p:nvPr>
        </p:nvSpPr>
        <p:spPr/>
        <p:txBody>
          <a:bodyPr/>
          <a:lstStyle/>
          <a:p>
            <a:r>
              <a:rPr lang="en-GB"/>
              <a:t>www.successat.org.uk                                                                                </a:t>
            </a:r>
          </a:p>
        </p:txBody>
      </p:sp>
      <p:sp>
        <p:nvSpPr>
          <p:cNvPr id="6" name="Slide Number Placeholder 5"/>
          <p:cNvSpPr>
            <a:spLocks noGrp="1"/>
          </p:cNvSpPr>
          <p:nvPr>
            <p:ph type="sldNum" sz="quarter" idx="12"/>
          </p:nvPr>
        </p:nvSpPr>
        <p:spPr/>
        <p:txBody>
          <a:bodyPr/>
          <a:lstStyle/>
          <a:p>
            <a:fld id="{5699F653-A948-4BD1-BBB3-6CD4FE48AB5E}" type="slidenum">
              <a:rPr lang="en-GB" smtClean="0"/>
              <a:pPr/>
              <a:t>‹#›</a:t>
            </a:fld>
            <a:endParaRPr lang="en-GB"/>
          </a:p>
        </p:txBody>
      </p:sp>
    </p:spTree>
    <p:extLst>
      <p:ext uri="{BB962C8B-B14F-4D97-AF65-F5344CB8AC3E}">
        <p14:creationId xmlns:p14="http://schemas.microsoft.com/office/powerpoint/2010/main" val="1763141196"/>
      </p:ext>
    </p:extLst>
  </p:cSld>
  <p:clrMapOvr>
    <a:masterClrMapping/>
  </p:clrMapOvr>
  <p:hf hd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endParaRPr lang="en-GB"/>
          </a:p>
        </p:txBody>
      </p:sp>
      <p:sp>
        <p:nvSpPr>
          <p:cNvPr id="5" name="Footer Placeholder 4"/>
          <p:cNvSpPr>
            <a:spLocks noGrp="1"/>
          </p:cNvSpPr>
          <p:nvPr>
            <p:ph type="ftr" sz="quarter" idx="11"/>
          </p:nvPr>
        </p:nvSpPr>
        <p:spPr/>
        <p:txBody>
          <a:bodyPr/>
          <a:lstStyle/>
          <a:p>
            <a:r>
              <a:rPr lang="en-GB"/>
              <a:t>www.successat.org.uk                                                                                </a:t>
            </a:r>
          </a:p>
        </p:txBody>
      </p:sp>
      <p:sp>
        <p:nvSpPr>
          <p:cNvPr id="6" name="Slide Number Placeholder 5"/>
          <p:cNvSpPr>
            <a:spLocks noGrp="1"/>
          </p:cNvSpPr>
          <p:nvPr>
            <p:ph type="sldNum" sz="quarter" idx="12"/>
          </p:nvPr>
        </p:nvSpPr>
        <p:spPr/>
        <p:txBody>
          <a:bodyPr/>
          <a:lstStyle/>
          <a:p>
            <a:fld id="{5699F653-A948-4BD1-BBB3-6CD4FE48AB5E}" type="slidenum">
              <a:rPr lang="en-GB" smtClean="0"/>
              <a:pPr/>
              <a:t>‹#›</a:t>
            </a:fld>
            <a:endParaRPr lang="en-GB"/>
          </a:p>
        </p:txBody>
      </p:sp>
    </p:spTree>
    <p:extLst>
      <p:ext uri="{BB962C8B-B14F-4D97-AF65-F5344CB8AC3E}">
        <p14:creationId xmlns:p14="http://schemas.microsoft.com/office/powerpoint/2010/main" val="335325223"/>
      </p:ext>
    </p:extLst>
  </p:cSld>
  <p:clrMapOvr>
    <a:masterClrMapping/>
  </p:clrMapOvr>
  <p:hf hdr="0" dt="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95E0ACFC-FEAE-48FD-BA84-6CCDD71EFB32}"/>
              </a:ext>
            </a:extLst>
          </p:cNvPr>
          <p:cNvSpPr/>
          <p:nvPr userDrawn="1"/>
        </p:nvSpPr>
        <p:spPr>
          <a:xfrm>
            <a:off x="0" y="9181397"/>
            <a:ext cx="6858000" cy="724603"/>
          </a:xfrm>
          <a:prstGeom prst="rect">
            <a:avLst/>
          </a:pr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endParaRPr lang="en-GB"/>
          </a:p>
        </p:txBody>
      </p:sp>
      <p:sp>
        <p:nvSpPr>
          <p:cNvPr id="5" name="Footer Placeholder 4"/>
          <p:cNvSpPr>
            <a:spLocks noGrp="1"/>
          </p:cNvSpPr>
          <p:nvPr>
            <p:ph type="ftr" sz="quarter" idx="11"/>
          </p:nvPr>
        </p:nvSpPr>
        <p:spPr/>
        <p:txBody>
          <a:bodyPr/>
          <a:lstStyle/>
          <a:p>
            <a:r>
              <a:rPr lang="en-GB"/>
              <a:t>www.successat.org.uk                                                                                </a:t>
            </a:r>
          </a:p>
        </p:txBody>
      </p:sp>
      <p:sp>
        <p:nvSpPr>
          <p:cNvPr id="6" name="Slide Number Placeholder 5"/>
          <p:cNvSpPr>
            <a:spLocks noGrp="1"/>
          </p:cNvSpPr>
          <p:nvPr>
            <p:ph type="sldNum" sz="quarter" idx="12"/>
          </p:nvPr>
        </p:nvSpPr>
        <p:spPr/>
        <p:txBody>
          <a:bodyPr/>
          <a:lstStyle/>
          <a:p>
            <a:fld id="{5699F653-A948-4BD1-BBB3-6CD4FE48AB5E}" type="slidenum">
              <a:rPr lang="en-GB" smtClean="0"/>
              <a:pPr/>
              <a:t>‹#›</a:t>
            </a:fld>
            <a:endParaRPr lang="en-GB"/>
          </a:p>
        </p:txBody>
      </p:sp>
    </p:spTree>
    <p:extLst>
      <p:ext uri="{BB962C8B-B14F-4D97-AF65-F5344CB8AC3E}">
        <p14:creationId xmlns:p14="http://schemas.microsoft.com/office/powerpoint/2010/main" val="695261330"/>
      </p:ext>
    </p:extLst>
  </p:cSld>
  <p:clrMapOvr>
    <a:masterClrMapping/>
  </p:clrMapOvr>
  <p:hf hd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en-US"/>
              <a:t>Click to edit Master title style</a:t>
            </a:r>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endParaRPr lang="en-GB"/>
          </a:p>
        </p:txBody>
      </p:sp>
      <p:sp>
        <p:nvSpPr>
          <p:cNvPr id="5" name="Footer Placeholder 4"/>
          <p:cNvSpPr>
            <a:spLocks noGrp="1"/>
          </p:cNvSpPr>
          <p:nvPr>
            <p:ph type="ftr" sz="quarter" idx="11"/>
          </p:nvPr>
        </p:nvSpPr>
        <p:spPr/>
        <p:txBody>
          <a:bodyPr/>
          <a:lstStyle/>
          <a:p>
            <a:r>
              <a:rPr lang="en-GB"/>
              <a:t>www.successat.org.uk                                                                                </a:t>
            </a:r>
          </a:p>
        </p:txBody>
      </p:sp>
      <p:sp>
        <p:nvSpPr>
          <p:cNvPr id="6" name="Slide Number Placeholder 5"/>
          <p:cNvSpPr>
            <a:spLocks noGrp="1"/>
          </p:cNvSpPr>
          <p:nvPr>
            <p:ph type="sldNum" sz="quarter" idx="12"/>
          </p:nvPr>
        </p:nvSpPr>
        <p:spPr/>
        <p:txBody>
          <a:bodyPr/>
          <a:lstStyle/>
          <a:p>
            <a:fld id="{5699F653-A948-4BD1-BBB3-6CD4FE48AB5E}" type="slidenum">
              <a:rPr lang="en-GB" smtClean="0"/>
              <a:pPr/>
              <a:t>‹#›</a:t>
            </a:fld>
            <a:endParaRPr lang="en-GB"/>
          </a:p>
        </p:txBody>
      </p:sp>
    </p:spTree>
    <p:extLst>
      <p:ext uri="{BB962C8B-B14F-4D97-AF65-F5344CB8AC3E}">
        <p14:creationId xmlns:p14="http://schemas.microsoft.com/office/powerpoint/2010/main" val="3337543379"/>
      </p:ext>
    </p:extLst>
  </p:cSld>
  <p:clrMapOvr>
    <a:masterClrMapping/>
  </p:clrMapOvr>
  <p:hf hd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71488" y="2637014"/>
            <a:ext cx="2914650" cy="6285266"/>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471863" y="2637014"/>
            <a:ext cx="2914650" cy="6285266"/>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endParaRPr lang="en-GB"/>
          </a:p>
        </p:txBody>
      </p:sp>
      <p:sp>
        <p:nvSpPr>
          <p:cNvPr id="6" name="Footer Placeholder 5"/>
          <p:cNvSpPr>
            <a:spLocks noGrp="1"/>
          </p:cNvSpPr>
          <p:nvPr>
            <p:ph type="ftr" sz="quarter" idx="11"/>
          </p:nvPr>
        </p:nvSpPr>
        <p:spPr/>
        <p:txBody>
          <a:bodyPr/>
          <a:lstStyle/>
          <a:p>
            <a:r>
              <a:rPr lang="en-GB"/>
              <a:t>www.successat.org.uk                                                                                </a:t>
            </a:r>
          </a:p>
        </p:txBody>
      </p:sp>
      <p:sp>
        <p:nvSpPr>
          <p:cNvPr id="7" name="Slide Number Placeholder 6"/>
          <p:cNvSpPr>
            <a:spLocks noGrp="1"/>
          </p:cNvSpPr>
          <p:nvPr>
            <p:ph type="sldNum" sz="quarter" idx="12"/>
          </p:nvPr>
        </p:nvSpPr>
        <p:spPr/>
        <p:txBody>
          <a:bodyPr/>
          <a:lstStyle/>
          <a:p>
            <a:fld id="{5699F653-A948-4BD1-BBB3-6CD4FE48AB5E}" type="slidenum">
              <a:rPr lang="en-GB" smtClean="0"/>
              <a:pPr/>
              <a:t>‹#›</a:t>
            </a:fld>
            <a:endParaRPr lang="en-GB"/>
          </a:p>
        </p:txBody>
      </p:sp>
    </p:spTree>
    <p:extLst>
      <p:ext uri="{BB962C8B-B14F-4D97-AF65-F5344CB8AC3E}">
        <p14:creationId xmlns:p14="http://schemas.microsoft.com/office/powerpoint/2010/main" val="90657332"/>
      </p:ext>
    </p:extLst>
  </p:cSld>
  <p:clrMapOvr>
    <a:masterClrMapping/>
  </p:clrMapOvr>
  <p:hf hd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en-US"/>
              <a:t>Click to edit Master title style</a:t>
            </a:r>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4" name="Content Placeholder 3"/>
          <p:cNvSpPr>
            <a:spLocks noGrp="1"/>
          </p:cNvSpPr>
          <p:nvPr>
            <p:ph sz="half" idx="2"/>
          </p:nvPr>
        </p:nvSpPr>
        <p:spPr>
          <a:xfrm>
            <a:off x="472381" y="3618442"/>
            <a:ext cx="2901255" cy="532218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6" name="Content Placeholder 5"/>
          <p:cNvSpPr>
            <a:spLocks noGrp="1"/>
          </p:cNvSpPr>
          <p:nvPr>
            <p:ph sz="quarter" idx="4"/>
          </p:nvPr>
        </p:nvSpPr>
        <p:spPr>
          <a:xfrm>
            <a:off x="3471863" y="3618442"/>
            <a:ext cx="2915543" cy="532218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endParaRPr lang="en-GB"/>
          </a:p>
        </p:txBody>
      </p:sp>
      <p:sp>
        <p:nvSpPr>
          <p:cNvPr id="8" name="Footer Placeholder 7"/>
          <p:cNvSpPr>
            <a:spLocks noGrp="1"/>
          </p:cNvSpPr>
          <p:nvPr>
            <p:ph type="ftr" sz="quarter" idx="11"/>
          </p:nvPr>
        </p:nvSpPr>
        <p:spPr/>
        <p:txBody>
          <a:bodyPr/>
          <a:lstStyle/>
          <a:p>
            <a:r>
              <a:rPr lang="en-GB"/>
              <a:t>www.successat.org.uk                                                                                </a:t>
            </a:r>
          </a:p>
        </p:txBody>
      </p:sp>
      <p:sp>
        <p:nvSpPr>
          <p:cNvPr id="9" name="Slide Number Placeholder 8"/>
          <p:cNvSpPr>
            <a:spLocks noGrp="1"/>
          </p:cNvSpPr>
          <p:nvPr>
            <p:ph type="sldNum" sz="quarter" idx="12"/>
          </p:nvPr>
        </p:nvSpPr>
        <p:spPr/>
        <p:txBody>
          <a:bodyPr/>
          <a:lstStyle/>
          <a:p>
            <a:fld id="{5699F653-A948-4BD1-BBB3-6CD4FE48AB5E}" type="slidenum">
              <a:rPr lang="en-GB" smtClean="0"/>
              <a:pPr/>
              <a:t>‹#›</a:t>
            </a:fld>
            <a:endParaRPr lang="en-GB"/>
          </a:p>
        </p:txBody>
      </p:sp>
    </p:spTree>
    <p:extLst>
      <p:ext uri="{BB962C8B-B14F-4D97-AF65-F5344CB8AC3E}">
        <p14:creationId xmlns:p14="http://schemas.microsoft.com/office/powerpoint/2010/main" val="3822487154"/>
      </p:ext>
    </p:extLst>
  </p:cSld>
  <p:clrMapOvr>
    <a:masterClrMapping/>
  </p:clrMapOvr>
  <p:hf hd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endParaRPr lang="en-GB"/>
          </a:p>
        </p:txBody>
      </p:sp>
      <p:sp>
        <p:nvSpPr>
          <p:cNvPr id="4" name="Footer Placeholder 3"/>
          <p:cNvSpPr>
            <a:spLocks noGrp="1"/>
          </p:cNvSpPr>
          <p:nvPr>
            <p:ph type="ftr" sz="quarter" idx="11"/>
          </p:nvPr>
        </p:nvSpPr>
        <p:spPr/>
        <p:txBody>
          <a:bodyPr/>
          <a:lstStyle/>
          <a:p>
            <a:r>
              <a:rPr lang="en-GB"/>
              <a:t>www.successat.org.uk                                                                                </a:t>
            </a:r>
          </a:p>
        </p:txBody>
      </p:sp>
      <p:sp>
        <p:nvSpPr>
          <p:cNvPr id="5" name="Slide Number Placeholder 4"/>
          <p:cNvSpPr>
            <a:spLocks noGrp="1"/>
          </p:cNvSpPr>
          <p:nvPr>
            <p:ph type="sldNum" sz="quarter" idx="12"/>
          </p:nvPr>
        </p:nvSpPr>
        <p:spPr/>
        <p:txBody>
          <a:bodyPr/>
          <a:lstStyle/>
          <a:p>
            <a:fld id="{5699F653-A948-4BD1-BBB3-6CD4FE48AB5E}" type="slidenum">
              <a:rPr lang="en-GB" smtClean="0"/>
              <a:pPr/>
              <a:t>‹#›</a:t>
            </a:fld>
            <a:endParaRPr lang="en-GB"/>
          </a:p>
        </p:txBody>
      </p:sp>
    </p:spTree>
    <p:extLst>
      <p:ext uri="{BB962C8B-B14F-4D97-AF65-F5344CB8AC3E}">
        <p14:creationId xmlns:p14="http://schemas.microsoft.com/office/powerpoint/2010/main" val="1890168934"/>
      </p:ext>
    </p:extLst>
  </p:cSld>
  <p:clrMapOvr>
    <a:masterClrMapping/>
  </p:clrMapOvr>
  <p:hf hdr="0" dt="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GB"/>
          </a:p>
        </p:txBody>
      </p:sp>
      <p:sp>
        <p:nvSpPr>
          <p:cNvPr id="3" name="Footer Placeholder 2"/>
          <p:cNvSpPr>
            <a:spLocks noGrp="1"/>
          </p:cNvSpPr>
          <p:nvPr>
            <p:ph type="ftr" sz="quarter" idx="11"/>
          </p:nvPr>
        </p:nvSpPr>
        <p:spPr/>
        <p:txBody>
          <a:bodyPr/>
          <a:lstStyle/>
          <a:p>
            <a:r>
              <a:rPr lang="en-GB"/>
              <a:t>www.successat.org.uk                                                                                </a:t>
            </a:r>
          </a:p>
        </p:txBody>
      </p:sp>
      <p:sp>
        <p:nvSpPr>
          <p:cNvPr id="4" name="Slide Number Placeholder 3"/>
          <p:cNvSpPr>
            <a:spLocks noGrp="1"/>
          </p:cNvSpPr>
          <p:nvPr>
            <p:ph type="sldNum" sz="quarter" idx="12"/>
          </p:nvPr>
        </p:nvSpPr>
        <p:spPr/>
        <p:txBody>
          <a:bodyPr/>
          <a:lstStyle/>
          <a:p>
            <a:fld id="{5699F653-A948-4BD1-BBB3-6CD4FE48AB5E}" type="slidenum">
              <a:rPr lang="en-GB" smtClean="0"/>
              <a:pPr/>
              <a:t>‹#›</a:t>
            </a:fld>
            <a:endParaRPr lang="en-GB"/>
          </a:p>
        </p:txBody>
      </p:sp>
    </p:spTree>
    <p:extLst>
      <p:ext uri="{BB962C8B-B14F-4D97-AF65-F5344CB8AC3E}">
        <p14:creationId xmlns:p14="http://schemas.microsoft.com/office/powerpoint/2010/main" val="3103885159"/>
      </p:ext>
    </p:extLst>
  </p:cSld>
  <p:clrMapOvr>
    <a:masterClrMapping/>
  </p:clrMapOvr>
  <p:hf hd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en-US"/>
              <a:t>Click to edit Master title style</a:t>
            </a:r>
          </a:p>
        </p:txBody>
      </p:sp>
      <p:sp>
        <p:nvSpPr>
          <p:cNvPr id="3"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p:cNvSpPr>
            <a:spLocks noGrp="1"/>
          </p:cNvSpPr>
          <p:nvPr>
            <p:ph type="dt" sz="half" idx="10"/>
          </p:nvPr>
        </p:nvSpPr>
        <p:spPr/>
        <p:txBody>
          <a:bodyPr/>
          <a:lstStyle/>
          <a:p>
            <a:endParaRPr lang="en-GB"/>
          </a:p>
        </p:txBody>
      </p:sp>
      <p:sp>
        <p:nvSpPr>
          <p:cNvPr id="6" name="Footer Placeholder 5"/>
          <p:cNvSpPr>
            <a:spLocks noGrp="1"/>
          </p:cNvSpPr>
          <p:nvPr>
            <p:ph type="ftr" sz="quarter" idx="11"/>
          </p:nvPr>
        </p:nvSpPr>
        <p:spPr/>
        <p:txBody>
          <a:bodyPr/>
          <a:lstStyle/>
          <a:p>
            <a:r>
              <a:rPr lang="en-GB"/>
              <a:t>www.successat.org.uk                                                                                </a:t>
            </a:r>
          </a:p>
        </p:txBody>
      </p:sp>
      <p:sp>
        <p:nvSpPr>
          <p:cNvPr id="7" name="Slide Number Placeholder 6"/>
          <p:cNvSpPr>
            <a:spLocks noGrp="1"/>
          </p:cNvSpPr>
          <p:nvPr>
            <p:ph type="sldNum" sz="quarter" idx="12"/>
          </p:nvPr>
        </p:nvSpPr>
        <p:spPr/>
        <p:txBody>
          <a:bodyPr/>
          <a:lstStyle/>
          <a:p>
            <a:fld id="{5699F653-A948-4BD1-BBB3-6CD4FE48AB5E}" type="slidenum">
              <a:rPr lang="en-GB" smtClean="0"/>
              <a:pPr/>
              <a:t>‹#›</a:t>
            </a:fld>
            <a:endParaRPr lang="en-GB"/>
          </a:p>
        </p:txBody>
      </p:sp>
    </p:spTree>
    <p:extLst>
      <p:ext uri="{BB962C8B-B14F-4D97-AF65-F5344CB8AC3E}">
        <p14:creationId xmlns:p14="http://schemas.microsoft.com/office/powerpoint/2010/main" val="848529680"/>
      </p:ext>
    </p:extLst>
  </p:cSld>
  <p:clrMapOvr>
    <a:masterClrMapping/>
  </p:clrMapOvr>
  <p:hf hdr="0" dt="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en-US"/>
              <a:t>Click to edit Master title style</a:t>
            </a:r>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p:cNvSpPr>
            <a:spLocks noGrp="1"/>
          </p:cNvSpPr>
          <p:nvPr>
            <p:ph type="dt" sz="half" idx="10"/>
          </p:nvPr>
        </p:nvSpPr>
        <p:spPr/>
        <p:txBody>
          <a:bodyPr/>
          <a:lstStyle/>
          <a:p>
            <a:endParaRPr lang="en-GB"/>
          </a:p>
        </p:txBody>
      </p:sp>
      <p:sp>
        <p:nvSpPr>
          <p:cNvPr id="6" name="Footer Placeholder 5"/>
          <p:cNvSpPr>
            <a:spLocks noGrp="1"/>
          </p:cNvSpPr>
          <p:nvPr>
            <p:ph type="ftr" sz="quarter" idx="11"/>
          </p:nvPr>
        </p:nvSpPr>
        <p:spPr/>
        <p:txBody>
          <a:bodyPr/>
          <a:lstStyle/>
          <a:p>
            <a:r>
              <a:rPr lang="en-GB"/>
              <a:t>www.successat.org.uk                                                                                </a:t>
            </a:r>
          </a:p>
        </p:txBody>
      </p:sp>
      <p:sp>
        <p:nvSpPr>
          <p:cNvPr id="7" name="Slide Number Placeholder 6"/>
          <p:cNvSpPr>
            <a:spLocks noGrp="1"/>
          </p:cNvSpPr>
          <p:nvPr>
            <p:ph type="sldNum" sz="quarter" idx="12"/>
          </p:nvPr>
        </p:nvSpPr>
        <p:spPr/>
        <p:txBody>
          <a:bodyPr/>
          <a:lstStyle/>
          <a:p>
            <a:fld id="{5699F653-A948-4BD1-BBB3-6CD4FE48AB5E}" type="slidenum">
              <a:rPr lang="en-GB" smtClean="0"/>
              <a:pPr/>
              <a:t>‹#›</a:t>
            </a:fld>
            <a:endParaRPr lang="en-GB"/>
          </a:p>
        </p:txBody>
      </p:sp>
    </p:spTree>
    <p:extLst>
      <p:ext uri="{BB962C8B-B14F-4D97-AF65-F5344CB8AC3E}">
        <p14:creationId xmlns:p14="http://schemas.microsoft.com/office/powerpoint/2010/main" val="1275831970"/>
      </p:ext>
    </p:extLst>
  </p:cSld>
  <p:clrMapOvr>
    <a:masterClrMapping/>
  </p:clrMapOvr>
  <p:hf hd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GB"/>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75000"/>
                  </a:schemeClr>
                </a:solidFill>
              </a:defRPr>
            </a:lvl1pPr>
          </a:lstStyle>
          <a:p>
            <a:r>
              <a:rPr lang="en-GB"/>
              <a:t>www.successat.org.uk                                                                                </a:t>
            </a:r>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75000"/>
                  </a:schemeClr>
                </a:solidFill>
              </a:defRPr>
            </a:lvl1pPr>
          </a:lstStyle>
          <a:p>
            <a:fld id="{5699F653-A948-4BD1-BBB3-6CD4FE48AB5E}" type="slidenum">
              <a:rPr lang="en-GB" smtClean="0"/>
              <a:pPr/>
              <a:t>‹#›</a:t>
            </a:fld>
            <a:endParaRPr lang="en-GB"/>
          </a:p>
        </p:txBody>
      </p:sp>
    </p:spTree>
    <p:extLst>
      <p:ext uri="{BB962C8B-B14F-4D97-AF65-F5344CB8AC3E}">
        <p14:creationId xmlns:p14="http://schemas.microsoft.com/office/powerpoint/2010/main" val="357757264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dt="0"/>
  <p:txStyles>
    <p:titleStyle>
      <a:lvl1pPr algn="l" defTabSz="685800" rtl="0" eaLnBrk="1" latinLnBrk="0" hangingPunct="1">
        <a:lnSpc>
          <a:spcPct val="90000"/>
        </a:lnSpc>
        <a:spcBef>
          <a:spcPct val="0"/>
        </a:spcBef>
        <a:buNone/>
        <a:defRPr sz="3300" kern="1200">
          <a:solidFill>
            <a:schemeClr val="tx1"/>
          </a:solidFill>
          <a:latin typeface="Roboto Slab" panose="020B0604020202020204" charset="0"/>
          <a:ea typeface="Roboto Slab" panose="020B0604020202020204" charset="0"/>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Roboto Slab" panose="020B0604020202020204" charset="0"/>
          <a:ea typeface="Roboto Slab" panose="020B0604020202020204" charset="0"/>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Roboto Slab" panose="020B0604020202020204" charset="0"/>
          <a:ea typeface="Roboto Slab" panose="020B0604020202020204" charset="0"/>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Roboto Slab" panose="020B0604020202020204" charset="0"/>
          <a:ea typeface="Roboto Slab" panose="020B0604020202020204" charset="0"/>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Roboto Slab" panose="020B0604020202020204" charset="0"/>
          <a:ea typeface="Roboto Slab" panose="020B0604020202020204" charset="0"/>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Roboto Slab" panose="020B0604020202020204" charset="0"/>
          <a:ea typeface="Roboto Slab" panose="020B0604020202020204" charset="0"/>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s://successat.org.uk/" TargetMode="Externa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2.png"/><Relationship Id="rId1" Type="http://schemas.openxmlformats.org/officeDocument/2006/relationships/slideLayout" Target="../slideLayouts/slideLayout1.xml"/><Relationship Id="rId4" Type="http://schemas.openxmlformats.org/officeDocument/2006/relationships/hyperlink" Target="mailto:admin@thomasestley.org.uk" TargetMode="External"/></Relationships>
</file>

<file path=ppt/slides/_rels/slide5.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2.png"/><Relationship Id="rId1" Type="http://schemas.openxmlformats.org/officeDocument/2006/relationships/slideLayout" Target="../slideLayouts/slideLayout1.xml"/><Relationship Id="rId4" Type="http://schemas.openxmlformats.org/officeDocument/2006/relationships/hyperlink" Target="mailto:admin@thomasestley.org.uk" TargetMode="External"/></Relationships>
</file>

<file path=ppt/slides/_rels/slide6.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5.jpe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5943C7DA-7169-4A09-808B-B3044A3E9F49}"/>
              </a:ext>
            </a:extLst>
          </p:cNvPr>
          <p:cNvSpPr/>
          <p:nvPr/>
        </p:nvSpPr>
        <p:spPr>
          <a:xfrm>
            <a:off x="0" y="1949116"/>
            <a:ext cx="6858000" cy="6739992"/>
          </a:xfrm>
          <a:prstGeom prst="rect">
            <a:avLst/>
          </a:pr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 name="Footer Placeholder 3">
            <a:extLst>
              <a:ext uri="{FF2B5EF4-FFF2-40B4-BE49-F238E27FC236}">
                <a16:creationId xmlns:a16="http://schemas.microsoft.com/office/drawing/2014/main" id="{A04EE877-92B9-40F1-9005-072305118C56}"/>
              </a:ext>
            </a:extLst>
          </p:cNvPr>
          <p:cNvSpPr>
            <a:spLocks noGrp="1"/>
          </p:cNvSpPr>
          <p:nvPr>
            <p:ph type="ftr" sz="quarter" idx="11"/>
          </p:nvPr>
        </p:nvSpPr>
        <p:spPr>
          <a:xfrm>
            <a:off x="5371" y="9610417"/>
            <a:ext cx="2207316" cy="589704"/>
          </a:xfrm>
        </p:spPr>
        <p:txBody>
          <a:bodyPr/>
          <a:lstStyle/>
          <a:p>
            <a:r>
              <a:rPr lang="en-GB">
                <a:latin typeface="Roboto Slab"/>
                <a:ea typeface="Roboto Slab"/>
                <a:cs typeface="Roboto Slab"/>
              </a:rPr>
              <a:t>www.successat.org.uk                                                                                </a:t>
            </a:r>
          </a:p>
        </p:txBody>
      </p:sp>
      <p:sp>
        <p:nvSpPr>
          <p:cNvPr id="6" name="TextBox 5">
            <a:extLst>
              <a:ext uri="{FF2B5EF4-FFF2-40B4-BE49-F238E27FC236}">
                <a16:creationId xmlns:a16="http://schemas.microsoft.com/office/drawing/2014/main" id="{781A65E5-F831-4E70-BB9B-08C69E425C33}"/>
              </a:ext>
            </a:extLst>
          </p:cNvPr>
          <p:cNvSpPr txBox="1"/>
          <p:nvPr/>
        </p:nvSpPr>
        <p:spPr>
          <a:xfrm>
            <a:off x="502413" y="4457362"/>
            <a:ext cx="5597513" cy="1446550"/>
          </a:xfrm>
          <a:prstGeom prst="rect">
            <a:avLst/>
          </a:prstGeom>
          <a:noFill/>
        </p:spPr>
        <p:txBody>
          <a:bodyPr wrap="square" lIns="91440" tIns="45720" rIns="91440" bIns="45720" rtlCol="0" anchor="t">
            <a:spAutoFit/>
          </a:bodyPr>
          <a:lstStyle/>
          <a:p>
            <a:pPr algn="ctr"/>
            <a:r>
              <a:rPr lang="en-GB" sz="4400" b="1" dirty="0">
                <a:solidFill>
                  <a:schemeClr val="bg1">
                    <a:lumMod val="50000"/>
                  </a:schemeClr>
                </a:solidFill>
                <a:latin typeface="Roboto Slab"/>
                <a:ea typeface="Roboto Slab"/>
                <a:cs typeface="Roboto Slab"/>
              </a:rPr>
              <a:t>Success Academy Trust</a:t>
            </a:r>
            <a:endParaRPr lang="en-GB" sz="4400" b="1" dirty="0">
              <a:solidFill>
                <a:schemeClr val="bg1">
                  <a:lumMod val="50000"/>
                </a:schemeClr>
              </a:solidFill>
              <a:latin typeface="Roboto Slab" panose="020B0604020202020204" charset="0"/>
              <a:ea typeface="Roboto Slab" panose="020B0604020202020204" charset="0"/>
            </a:endParaRPr>
          </a:p>
        </p:txBody>
      </p:sp>
      <p:sp>
        <p:nvSpPr>
          <p:cNvPr id="8" name="TextBox 7">
            <a:extLst>
              <a:ext uri="{FF2B5EF4-FFF2-40B4-BE49-F238E27FC236}">
                <a16:creationId xmlns:a16="http://schemas.microsoft.com/office/drawing/2014/main" id="{C925C1A0-0456-435B-AACF-D8FEBECA7034}"/>
              </a:ext>
            </a:extLst>
          </p:cNvPr>
          <p:cNvSpPr txBox="1"/>
          <p:nvPr/>
        </p:nvSpPr>
        <p:spPr>
          <a:xfrm>
            <a:off x="544264" y="2553740"/>
            <a:ext cx="5597597" cy="1446550"/>
          </a:xfrm>
          <a:prstGeom prst="rect">
            <a:avLst/>
          </a:prstGeom>
          <a:noFill/>
        </p:spPr>
        <p:txBody>
          <a:bodyPr wrap="square" lIns="91440" tIns="45720" rIns="91440" bIns="45720" rtlCol="0" anchor="t">
            <a:spAutoFit/>
          </a:bodyPr>
          <a:lstStyle/>
          <a:p>
            <a:pPr algn="ctr"/>
            <a:r>
              <a:rPr lang="en-GB" sz="4400" dirty="0">
                <a:solidFill>
                  <a:schemeClr val="bg1"/>
                </a:solidFill>
                <a:latin typeface="Candara"/>
                <a:ea typeface="Roboto Slab"/>
                <a:cs typeface="Roboto Slab"/>
              </a:rPr>
              <a:t>JOB APPLICATION PACK</a:t>
            </a:r>
            <a:endParaRPr lang="en-GB" sz="4400" dirty="0">
              <a:solidFill>
                <a:schemeClr val="bg1"/>
              </a:solidFill>
              <a:latin typeface="Candara"/>
              <a:ea typeface="Roboto Slab" panose="020B0604020202020204" charset="0"/>
              <a:cs typeface="Roboto Slab"/>
            </a:endParaRPr>
          </a:p>
        </p:txBody>
      </p:sp>
      <p:pic>
        <p:nvPicPr>
          <p:cNvPr id="9" name="Picture 9" descr="Logo&#10;&#10;Description automatically generated">
            <a:extLst>
              <a:ext uri="{FF2B5EF4-FFF2-40B4-BE49-F238E27FC236}">
                <a16:creationId xmlns:a16="http://schemas.microsoft.com/office/drawing/2014/main" id="{611C0485-E24E-6F16-3C84-B93297990195}"/>
              </a:ext>
            </a:extLst>
          </p:cNvPr>
          <p:cNvPicPr>
            <a:picLocks noChangeAspect="1"/>
          </p:cNvPicPr>
          <p:nvPr/>
        </p:nvPicPr>
        <p:blipFill>
          <a:blip r:embed="rId2" cstate="print"/>
          <a:stretch>
            <a:fillRect/>
          </a:stretch>
        </p:blipFill>
        <p:spPr>
          <a:xfrm>
            <a:off x="2667369" y="6441148"/>
            <a:ext cx="1536913" cy="1833577"/>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
        <p:nvSpPr>
          <p:cNvPr id="5" name="Slide Number Placeholder 4">
            <a:extLst>
              <a:ext uri="{FF2B5EF4-FFF2-40B4-BE49-F238E27FC236}">
                <a16:creationId xmlns:a16="http://schemas.microsoft.com/office/drawing/2014/main" id="{5AE8B233-47DB-1B54-84D0-104BC9A8A40E}"/>
              </a:ext>
            </a:extLst>
          </p:cNvPr>
          <p:cNvSpPr>
            <a:spLocks noGrp="1"/>
          </p:cNvSpPr>
          <p:nvPr>
            <p:ph type="sldNum" sz="quarter" idx="12"/>
          </p:nvPr>
        </p:nvSpPr>
        <p:spPr>
          <a:xfrm>
            <a:off x="5189097" y="9446134"/>
            <a:ext cx="1543050" cy="527403"/>
          </a:xfrm>
        </p:spPr>
        <p:txBody>
          <a:bodyPr/>
          <a:lstStyle/>
          <a:p>
            <a:r>
              <a:rPr lang="en-GB"/>
              <a:t>Page </a:t>
            </a:r>
            <a:fld id="{5699F653-A948-4BD1-BBB3-6CD4FE48AB5E}" type="slidenum">
              <a:rPr lang="en-GB" smtClean="0"/>
              <a:pPr/>
              <a:t>1</a:t>
            </a:fld>
            <a:endParaRPr lang="en-US"/>
          </a:p>
        </p:txBody>
      </p:sp>
      <p:pic>
        <p:nvPicPr>
          <p:cNvPr id="2" name="Picture 1" descr="A blue and white cover with text&#10;&#10;Description automatically generated">
            <a:extLst>
              <a:ext uri="{FF2B5EF4-FFF2-40B4-BE49-F238E27FC236}">
                <a16:creationId xmlns:a16="http://schemas.microsoft.com/office/drawing/2014/main" id="{E4E53650-688F-DE7B-4C90-51D3056BF3AF}"/>
              </a:ext>
            </a:extLst>
          </p:cNvPr>
          <p:cNvPicPr>
            <a:picLocks noChangeAspect="1"/>
          </p:cNvPicPr>
          <p:nvPr/>
        </p:nvPicPr>
        <p:blipFill>
          <a:blip r:embed="rId3"/>
          <a:stretch>
            <a:fillRect/>
          </a:stretch>
        </p:blipFill>
        <p:spPr>
          <a:xfrm>
            <a:off x="-4939" y="-190"/>
            <a:ext cx="6912334" cy="9906380"/>
          </a:xfrm>
          <a:prstGeom prst="rect">
            <a:avLst/>
          </a:prstGeom>
        </p:spPr>
      </p:pic>
    </p:spTree>
    <p:extLst>
      <p:ext uri="{BB962C8B-B14F-4D97-AF65-F5344CB8AC3E}">
        <p14:creationId xmlns:p14="http://schemas.microsoft.com/office/powerpoint/2010/main" val="19266589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13DD40A7-D0FB-4B96-BF43-647BFA8F6C60}"/>
              </a:ext>
            </a:extLst>
          </p:cNvPr>
          <p:cNvSpPr>
            <a:spLocks noGrp="1"/>
          </p:cNvSpPr>
          <p:nvPr>
            <p:ph type="ftr" sz="quarter" idx="11"/>
          </p:nvPr>
        </p:nvSpPr>
        <p:spPr>
          <a:xfrm>
            <a:off x="0" y="9653808"/>
            <a:ext cx="1955832" cy="527403"/>
          </a:xfrm>
        </p:spPr>
        <p:txBody>
          <a:bodyPr/>
          <a:lstStyle/>
          <a:p>
            <a:r>
              <a:rPr lang="en-GB"/>
              <a:t>www.successat.org.uk                                                                                </a:t>
            </a:r>
          </a:p>
        </p:txBody>
      </p:sp>
      <p:sp>
        <p:nvSpPr>
          <p:cNvPr id="4" name="Text Placeholder 3">
            <a:extLst>
              <a:ext uri="{FF2B5EF4-FFF2-40B4-BE49-F238E27FC236}">
                <a16:creationId xmlns:a16="http://schemas.microsoft.com/office/drawing/2014/main" id="{E1F7BCFA-4DD3-4BB1-B7FC-77038A93BC7D}"/>
              </a:ext>
            </a:extLst>
          </p:cNvPr>
          <p:cNvSpPr>
            <a:spLocks noGrp="1"/>
          </p:cNvSpPr>
          <p:nvPr>
            <p:ph type="body" sz="quarter" idx="13"/>
          </p:nvPr>
        </p:nvSpPr>
        <p:spPr>
          <a:xfrm>
            <a:off x="239094" y="2728079"/>
            <a:ext cx="6379812" cy="6251214"/>
          </a:xfr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path path="circle">
              <a:fillToRect l="100000" t="100000"/>
            </a:path>
            <a:tileRect r="-100000" b="-100000"/>
          </a:gradFill>
          <a:ln w="28575">
            <a:solidFill>
              <a:srgbClr val="0070C0"/>
            </a:solidFill>
          </a:ln>
        </p:spPr>
        <p:txBody>
          <a:bodyPr vert="horz" lIns="91440" tIns="45720" rIns="91440" bIns="45720" rtlCol="0" anchor="t">
            <a:normAutofit/>
          </a:bodyPr>
          <a:lstStyle/>
          <a:p>
            <a:pPr algn="ctr"/>
            <a:endParaRPr lang="en-GB" b="1" u="sng" dirty="0">
              <a:solidFill>
                <a:schemeClr val="accent1">
                  <a:lumMod val="75000"/>
                </a:schemeClr>
              </a:solidFill>
              <a:latin typeface="Candara"/>
              <a:ea typeface="Roboto Slab"/>
            </a:endParaRPr>
          </a:p>
          <a:p>
            <a:pPr algn="ctr"/>
            <a:r>
              <a:rPr lang="en-GB" b="1" u="sng" dirty="0">
                <a:solidFill>
                  <a:schemeClr val="accent1">
                    <a:lumMod val="75000"/>
                  </a:schemeClr>
                </a:solidFill>
                <a:latin typeface="Candara"/>
                <a:ea typeface="Roboto Slab"/>
              </a:rPr>
              <a:t>Community of Courage &amp; Commitment to Success</a:t>
            </a:r>
            <a:endParaRPr lang="en-GB" dirty="0">
              <a:solidFill>
                <a:schemeClr val="accent1">
                  <a:lumMod val="75000"/>
                </a:schemeClr>
              </a:solidFill>
            </a:endParaRPr>
          </a:p>
          <a:p>
            <a:endParaRPr lang="en-GB">
              <a:latin typeface="Candara" pitchFamily="34" charset="0"/>
            </a:endParaRPr>
          </a:p>
          <a:p>
            <a:pPr algn="ctr"/>
            <a:r>
              <a:rPr lang="en-GB" b="1" dirty="0">
                <a:solidFill>
                  <a:schemeClr val="accent1">
                    <a:lumMod val="75000"/>
                  </a:schemeClr>
                </a:solidFill>
                <a:latin typeface="Candara"/>
                <a:ea typeface="Roboto Slab"/>
              </a:rPr>
              <a:t>Aiming to </a:t>
            </a:r>
            <a:r>
              <a:rPr lang="en-GB" dirty="0">
                <a:latin typeface="Candara"/>
                <a:ea typeface="Roboto Slab"/>
              </a:rPr>
              <a:t>achieve our best.</a:t>
            </a:r>
          </a:p>
          <a:p>
            <a:pPr algn="ctr"/>
            <a:r>
              <a:rPr lang="en-GB" dirty="0">
                <a:latin typeface="Candara"/>
                <a:ea typeface="Roboto Slab"/>
              </a:rPr>
              <a:t>Taking full advantage of every </a:t>
            </a:r>
            <a:r>
              <a:rPr lang="en-GB" b="1" dirty="0">
                <a:solidFill>
                  <a:schemeClr val="accent1">
                    <a:lumMod val="75000"/>
                  </a:schemeClr>
                </a:solidFill>
                <a:latin typeface="Candara"/>
                <a:ea typeface="Roboto Slab"/>
              </a:rPr>
              <a:t>learning opportunity</a:t>
            </a:r>
            <a:r>
              <a:rPr lang="en-GB" dirty="0">
                <a:latin typeface="Candara"/>
                <a:ea typeface="Roboto Slab"/>
              </a:rPr>
              <a:t>.</a:t>
            </a:r>
          </a:p>
          <a:p>
            <a:pPr algn="ctr"/>
            <a:r>
              <a:rPr lang="en-GB" dirty="0">
                <a:latin typeface="Candara"/>
                <a:ea typeface="Roboto Slab"/>
              </a:rPr>
              <a:t>Showing </a:t>
            </a:r>
            <a:r>
              <a:rPr lang="en-GB" b="1" dirty="0">
                <a:solidFill>
                  <a:schemeClr val="accent1">
                    <a:lumMod val="75000"/>
                  </a:schemeClr>
                </a:solidFill>
                <a:latin typeface="Candara"/>
                <a:ea typeface="Roboto Slab"/>
              </a:rPr>
              <a:t>resilience</a:t>
            </a:r>
            <a:r>
              <a:rPr lang="en-GB" dirty="0">
                <a:latin typeface="Candara"/>
                <a:ea typeface="Roboto Slab"/>
              </a:rPr>
              <a:t> through our experiences and challenges.</a:t>
            </a:r>
          </a:p>
          <a:p>
            <a:pPr algn="ctr"/>
            <a:r>
              <a:rPr lang="en-GB" dirty="0">
                <a:latin typeface="Candara"/>
                <a:ea typeface="Roboto Slab"/>
              </a:rPr>
              <a:t>Seeking out our</a:t>
            </a:r>
            <a:r>
              <a:rPr lang="en-GB" b="1" dirty="0">
                <a:solidFill>
                  <a:schemeClr val="accent1">
                    <a:lumMod val="75000"/>
                  </a:schemeClr>
                </a:solidFill>
                <a:latin typeface="Candara"/>
                <a:ea typeface="Roboto Slab"/>
              </a:rPr>
              <a:t> talents </a:t>
            </a:r>
            <a:r>
              <a:rPr lang="en-GB" dirty="0">
                <a:latin typeface="Candara"/>
                <a:ea typeface="Roboto Slab"/>
              </a:rPr>
              <a:t>and following our dreams.</a:t>
            </a:r>
          </a:p>
          <a:p>
            <a:pPr algn="ctr"/>
            <a:r>
              <a:rPr lang="en-GB" dirty="0">
                <a:latin typeface="Candara"/>
                <a:ea typeface="Roboto Slab"/>
              </a:rPr>
              <a:t>Reaching out for opportunities to </a:t>
            </a:r>
            <a:r>
              <a:rPr lang="en-GB" b="1" dirty="0">
                <a:solidFill>
                  <a:schemeClr val="accent1">
                    <a:lumMod val="75000"/>
                  </a:schemeClr>
                </a:solidFill>
                <a:latin typeface="Candara"/>
                <a:ea typeface="Roboto Slab"/>
              </a:rPr>
              <a:t> lead and encourage others.</a:t>
            </a:r>
          </a:p>
          <a:p>
            <a:pPr algn="ctr"/>
            <a:r>
              <a:rPr lang="en-GB" dirty="0">
                <a:latin typeface="Candara"/>
                <a:ea typeface="Roboto Slab"/>
              </a:rPr>
              <a:t>Making </a:t>
            </a:r>
            <a:r>
              <a:rPr lang="en-GB" b="1" dirty="0">
                <a:solidFill>
                  <a:schemeClr val="accent1">
                    <a:lumMod val="75000"/>
                  </a:schemeClr>
                </a:solidFill>
                <a:latin typeface="Candara"/>
                <a:ea typeface="Roboto Slab"/>
              </a:rPr>
              <a:t>a positive difference </a:t>
            </a:r>
            <a:r>
              <a:rPr lang="en-GB" dirty="0">
                <a:latin typeface="Candara"/>
                <a:ea typeface="Roboto Slab"/>
              </a:rPr>
              <a:t>and celebrating success.</a:t>
            </a:r>
          </a:p>
          <a:p>
            <a:pPr algn="ctr"/>
            <a:r>
              <a:rPr lang="en-GB" dirty="0">
                <a:latin typeface="Candara"/>
                <a:ea typeface="Roboto Slab"/>
              </a:rPr>
              <a:t>Including the </a:t>
            </a:r>
            <a:r>
              <a:rPr lang="en-GB" b="1" dirty="0">
                <a:solidFill>
                  <a:schemeClr val="accent1">
                    <a:lumMod val="75000"/>
                  </a:schemeClr>
                </a:solidFill>
                <a:latin typeface="Candara"/>
                <a:ea typeface="Roboto Slab"/>
              </a:rPr>
              <a:t>whole community</a:t>
            </a:r>
            <a:r>
              <a:rPr lang="en-GB" dirty="0">
                <a:latin typeface="Candara"/>
                <a:ea typeface="Roboto Slab"/>
              </a:rPr>
              <a:t>, sharing, caring and giving time as needed.</a:t>
            </a:r>
          </a:p>
          <a:p>
            <a:pPr algn="ctr"/>
            <a:r>
              <a:rPr lang="en-GB" dirty="0">
                <a:latin typeface="Candara"/>
                <a:ea typeface="Roboto Slab"/>
              </a:rPr>
              <a:t>Treating each other with </a:t>
            </a:r>
            <a:r>
              <a:rPr lang="en-GB" b="1" dirty="0">
                <a:solidFill>
                  <a:schemeClr val="accent1">
                    <a:lumMod val="75000"/>
                  </a:schemeClr>
                </a:solidFill>
                <a:latin typeface="Candara"/>
                <a:ea typeface="Roboto Slab"/>
              </a:rPr>
              <a:t>kindness, fairness and respect.</a:t>
            </a:r>
          </a:p>
          <a:p>
            <a:pPr algn="ctr"/>
            <a:r>
              <a:rPr lang="en-GB" dirty="0">
                <a:latin typeface="Candara"/>
                <a:ea typeface="Roboto Slab"/>
              </a:rPr>
              <a:t>Finding space in our lives for </a:t>
            </a:r>
            <a:r>
              <a:rPr lang="en-GB" b="1" dirty="0">
                <a:solidFill>
                  <a:schemeClr val="accent1">
                    <a:lumMod val="75000"/>
                  </a:schemeClr>
                </a:solidFill>
                <a:latin typeface="Candara"/>
                <a:ea typeface="Roboto Slab"/>
              </a:rPr>
              <a:t>fun, joy, praise and laughter.</a:t>
            </a:r>
          </a:p>
        </p:txBody>
      </p:sp>
      <p:sp>
        <p:nvSpPr>
          <p:cNvPr id="3" name="Slide Number Placeholder 2">
            <a:extLst>
              <a:ext uri="{FF2B5EF4-FFF2-40B4-BE49-F238E27FC236}">
                <a16:creationId xmlns:a16="http://schemas.microsoft.com/office/drawing/2014/main" id="{ECA4FE2C-A6F4-7CF4-C3E8-0A0C9555D71B}"/>
              </a:ext>
            </a:extLst>
          </p:cNvPr>
          <p:cNvSpPr>
            <a:spLocks noGrp="1"/>
          </p:cNvSpPr>
          <p:nvPr>
            <p:ph type="sldNum" sz="quarter" idx="12"/>
          </p:nvPr>
        </p:nvSpPr>
        <p:spPr>
          <a:xfrm>
            <a:off x="5189097" y="9529204"/>
            <a:ext cx="1543050" cy="527403"/>
          </a:xfrm>
        </p:spPr>
        <p:txBody>
          <a:bodyPr/>
          <a:lstStyle/>
          <a:p>
            <a:r>
              <a:rPr lang="en-GB"/>
              <a:t>Page </a:t>
            </a:r>
            <a:fld id="{5699F653-A948-4BD1-BBB3-6CD4FE48AB5E}" type="slidenum">
              <a:rPr lang="en-GB" smtClean="0"/>
              <a:pPr/>
              <a:t>2</a:t>
            </a:fld>
            <a:endParaRPr lang="en-US"/>
          </a:p>
        </p:txBody>
      </p:sp>
      <p:pic>
        <p:nvPicPr>
          <p:cNvPr id="5" name="Picture 4" descr="A blue and white circle with text&#10;&#10;Description automatically generated">
            <a:extLst>
              <a:ext uri="{FF2B5EF4-FFF2-40B4-BE49-F238E27FC236}">
                <a16:creationId xmlns:a16="http://schemas.microsoft.com/office/drawing/2014/main" id="{916A8346-50E0-795B-0763-BCF85DB73DE4}"/>
              </a:ext>
            </a:extLst>
          </p:cNvPr>
          <p:cNvPicPr>
            <a:picLocks noChangeAspect="1"/>
          </p:cNvPicPr>
          <p:nvPr/>
        </p:nvPicPr>
        <p:blipFill>
          <a:blip r:embed="rId2"/>
          <a:stretch>
            <a:fillRect/>
          </a:stretch>
        </p:blipFill>
        <p:spPr>
          <a:xfrm>
            <a:off x="2292375" y="65625"/>
            <a:ext cx="2273250" cy="2230164"/>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extLst>
      <p:ext uri="{BB962C8B-B14F-4D97-AF65-F5344CB8AC3E}">
        <p14:creationId xmlns:p14="http://schemas.microsoft.com/office/powerpoint/2010/main" val="22420362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13DD40A7-D0FB-4B96-BF43-647BFA8F6C60}"/>
              </a:ext>
            </a:extLst>
          </p:cNvPr>
          <p:cNvSpPr>
            <a:spLocks noGrp="1"/>
          </p:cNvSpPr>
          <p:nvPr>
            <p:ph type="ftr" sz="quarter" idx="11"/>
          </p:nvPr>
        </p:nvSpPr>
        <p:spPr>
          <a:xfrm>
            <a:off x="0" y="9653807"/>
            <a:ext cx="1942990" cy="527403"/>
          </a:xfrm>
        </p:spPr>
        <p:txBody>
          <a:bodyPr/>
          <a:lstStyle/>
          <a:p>
            <a:r>
              <a:rPr lang="en-GB"/>
              <a:t>www.successat.org.uk                                                                                </a:t>
            </a:r>
          </a:p>
        </p:txBody>
      </p:sp>
      <p:sp>
        <p:nvSpPr>
          <p:cNvPr id="4" name="Text Placeholder 3">
            <a:extLst>
              <a:ext uri="{FF2B5EF4-FFF2-40B4-BE49-F238E27FC236}">
                <a16:creationId xmlns:a16="http://schemas.microsoft.com/office/drawing/2014/main" id="{E1F7BCFA-4DD3-4BB1-B7FC-77038A93BC7D}"/>
              </a:ext>
            </a:extLst>
          </p:cNvPr>
          <p:cNvSpPr>
            <a:spLocks noGrp="1"/>
          </p:cNvSpPr>
          <p:nvPr>
            <p:ph type="body" sz="quarter" idx="13"/>
          </p:nvPr>
        </p:nvSpPr>
        <p:spPr>
          <a:xfrm>
            <a:off x="203254" y="673101"/>
            <a:ext cx="6487329" cy="8406620"/>
          </a:xfrm>
          <a:gradFill flip="none" rotWithShape="1">
            <a:gsLst>
              <a:gs pos="0">
                <a:schemeClr val="bg1">
                  <a:lumMod val="75000"/>
                </a:schemeClr>
              </a:gs>
              <a:gs pos="50000">
                <a:schemeClr val="accent1">
                  <a:tint val="44500"/>
                  <a:satMod val="160000"/>
                </a:schemeClr>
              </a:gs>
              <a:gs pos="100000">
                <a:schemeClr val="accent1">
                  <a:tint val="23500"/>
                  <a:satMod val="160000"/>
                </a:schemeClr>
              </a:gs>
            </a:gsLst>
            <a:path path="circle">
              <a:fillToRect l="100000" t="100000"/>
            </a:path>
            <a:tileRect r="-100000" b="-100000"/>
          </a:gradFill>
          <a:ln w="28575">
            <a:solidFill>
              <a:schemeClr val="accent1">
                <a:lumMod val="75000"/>
              </a:schemeClr>
            </a:solidFill>
          </a:ln>
        </p:spPr>
        <p:txBody>
          <a:bodyPr vert="horz" lIns="91440" tIns="45720" rIns="91440" bIns="45720" rtlCol="0" anchor="t">
            <a:normAutofit fontScale="85000" lnSpcReduction="20000"/>
          </a:bodyPr>
          <a:lstStyle/>
          <a:p>
            <a:pPr algn="ctr"/>
            <a:r>
              <a:rPr lang="en-GB" sz="3000" b="1" dirty="0">
                <a:solidFill>
                  <a:schemeClr val="accent1">
                    <a:lumMod val="75000"/>
                  </a:schemeClr>
                </a:solidFill>
                <a:latin typeface="Candara" panose="020E0502030303020204" pitchFamily="34" charset="0"/>
                <a:ea typeface="Cambria" panose="02040503050406030204" pitchFamily="18" charset="0"/>
              </a:rPr>
              <a:t>Additional entitlement for all our Success Academy Trust Staff</a:t>
            </a:r>
          </a:p>
          <a:p>
            <a:pPr algn="ctr"/>
            <a:endParaRPr lang="en-GB" sz="3000" b="1" dirty="0">
              <a:solidFill>
                <a:schemeClr val="accent1">
                  <a:lumMod val="75000"/>
                </a:schemeClr>
              </a:solidFill>
              <a:latin typeface="Candara" panose="020E0502030303020204" pitchFamily="34" charset="0"/>
              <a:ea typeface="Cambria" panose="02040503050406030204" pitchFamily="18" charset="0"/>
            </a:endParaRPr>
          </a:p>
          <a:p>
            <a:pPr algn="ctr"/>
            <a:r>
              <a:rPr lang="en-GB" sz="2000" dirty="0">
                <a:latin typeface="Candara" panose="020E0502030303020204" pitchFamily="34" charset="0"/>
                <a:ea typeface="Cambria" panose="02040503050406030204" pitchFamily="18" charset="0"/>
              </a:rPr>
              <a:t>Are you </a:t>
            </a:r>
            <a:r>
              <a:rPr lang="en-GB" sz="2000" b="1" dirty="0">
                <a:solidFill>
                  <a:schemeClr val="accent1">
                    <a:lumMod val="75000"/>
                  </a:schemeClr>
                </a:solidFill>
                <a:latin typeface="Candara" panose="020E0502030303020204" pitchFamily="34" charset="0"/>
                <a:ea typeface="Cambria" panose="02040503050406030204" pitchFamily="18" charset="0"/>
              </a:rPr>
              <a:t>innovative and forward thinking</a:t>
            </a:r>
            <a:r>
              <a:rPr lang="en-GB" sz="2000" dirty="0">
                <a:latin typeface="Candara" panose="020E0502030303020204" pitchFamily="34" charset="0"/>
                <a:ea typeface="Cambria" panose="02040503050406030204" pitchFamily="18" charset="0"/>
              </a:rPr>
              <a:t>?  Do you want to have a </a:t>
            </a:r>
            <a:r>
              <a:rPr lang="en-GB" sz="2000" b="1" dirty="0">
                <a:solidFill>
                  <a:schemeClr val="accent1">
                    <a:lumMod val="75000"/>
                  </a:schemeClr>
                </a:solidFill>
                <a:latin typeface="Candara" panose="020E0502030303020204" pitchFamily="34" charset="0"/>
                <a:ea typeface="Cambria" panose="02040503050406030204" pitchFamily="18" charset="0"/>
              </a:rPr>
              <a:t>positive impact</a:t>
            </a:r>
            <a:r>
              <a:rPr lang="en-GB" sz="2000" dirty="0">
                <a:solidFill>
                  <a:schemeClr val="accent1">
                    <a:lumMod val="75000"/>
                  </a:schemeClr>
                </a:solidFill>
                <a:latin typeface="Candara" panose="020E0502030303020204" pitchFamily="34" charset="0"/>
                <a:ea typeface="Cambria" panose="02040503050406030204" pitchFamily="18" charset="0"/>
              </a:rPr>
              <a:t> </a:t>
            </a:r>
            <a:r>
              <a:rPr lang="en-GB" sz="2000" dirty="0">
                <a:latin typeface="Candara" panose="020E0502030303020204" pitchFamily="34" charset="0"/>
                <a:ea typeface="Cambria" panose="02040503050406030204" pitchFamily="18" charset="0"/>
              </a:rPr>
              <a:t>on the young people you are working with? Do you share a </a:t>
            </a:r>
            <a:r>
              <a:rPr lang="en-GB" sz="2000" b="1" dirty="0">
                <a:solidFill>
                  <a:schemeClr val="accent1">
                    <a:lumMod val="75000"/>
                  </a:schemeClr>
                </a:solidFill>
                <a:latin typeface="Candara" panose="020E0502030303020204" pitchFamily="34" charset="0"/>
                <a:ea typeface="Cambria" panose="02040503050406030204" pitchFamily="18" charset="0"/>
              </a:rPr>
              <a:t>clear vision for improvement</a:t>
            </a:r>
            <a:r>
              <a:rPr lang="en-GB" sz="2000" dirty="0">
                <a:latin typeface="Candara" panose="020E0502030303020204" pitchFamily="34" charset="0"/>
                <a:ea typeface="Cambria" panose="02040503050406030204" pitchFamily="18" charset="0"/>
              </a:rPr>
              <a:t>? Do you want to be a driving force to </a:t>
            </a:r>
            <a:r>
              <a:rPr lang="en-GB" sz="2000" b="1" dirty="0">
                <a:solidFill>
                  <a:schemeClr val="accent1">
                    <a:lumMod val="75000"/>
                  </a:schemeClr>
                </a:solidFill>
                <a:latin typeface="Candara" panose="020E0502030303020204" pitchFamily="34" charset="0"/>
                <a:ea typeface="Cambria" panose="02040503050406030204" pitchFamily="18" charset="0"/>
              </a:rPr>
              <a:t>raise their aspiration and life chances</a:t>
            </a:r>
            <a:r>
              <a:rPr lang="en-GB" sz="2000" dirty="0">
                <a:latin typeface="Candara" panose="020E0502030303020204" pitchFamily="34" charset="0"/>
                <a:ea typeface="Cambria" panose="02040503050406030204" pitchFamily="18" charset="0"/>
              </a:rPr>
              <a:t>?  Do you work with</a:t>
            </a:r>
            <a:r>
              <a:rPr lang="en-GB" sz="2000" dirty="0">
                <a:solidFill>
                  <a:schemeClr val="accent1">
                    <a:lumMod val="75000"/>
                  </a:schemeClr>
                </a:solidFill>
                <a:latin typeface="Candara" panose="020E0502030303020204" pitchFamily="34" charset="0"/>
                <a:ea typeface="Cambria" panose="02040503050406030204" pitchFamily="18" charset="0"/>
              </a:rPr>
              <a:t> </a:t>
            </a:r>
            <a:r>
              <a:rPr lang="en-GB" sz="2000" b="1" dirty="0">
                <a:solidFill>
                  <a:schemeClr val="accent1">
                    <a:lumMod val="75000"/>
                  </a:schemeClr>
                </a:solidFill>
                <a:latin typeface="Candara" panose="020E0502030303020204" pitchFamily="34" charset="0"/>
                <a:ea typeface="Cambria" panose="02040503050406030204" pitchFamily="18" charset="0"/>
              </a:rPr>
              <a:t>passion and enthusiasm in collaboration with like-minded people?  </a:t>
            </a:r>
          </a:p>
          <a:p>
            <a:pPr algn="ctr"/>
            <a:r>
              <a:rPr lang="en-GB" sz="2000" dirty="0">
                <a:latin typeface="Candara" panose="020E0502030303020204" pitchFamily="34" charset="0"/>
                <a:ea typeface="Cambria" panose="02040503050406030204" pitchFamily="18" charset="0"/>
              </a:rPr>
              <a:t>If you would like to make a difference to young people, building their leadership and character, whilst growing your own leadership skills, we would love to meet you. </a:t>
            </a:r>
          </a:p>
          <a:p>
            <a:pPr algn="ctr"/>
            <a:r>
              <a:rPr lang="en-GB" sz="2000" dirty="0">
                <a:latin typeface="Candara" panose="020E0502030303020204" pitchFamily="34" charset="0"/>
                <a:ea typeface="Cambria" panose="02040503050406030204" pitchFamily="18" charset="0"/>
              </a:rPr>
              <a:t>In return we can offer </a:t>
            </a:r>
            <a:r>
              <a:rPr lang="en-GB" sz="2000" b="1" dirty="0">
                <a:solidFill>
                  <a:schemeClr val="accent1">
                    <a:lumMod val="75000"/>
                  </a:schemeClr>
                </a:solidFill>
                <a:latin typeface="Candara" panose="020E0502030303020204" pitchFamily="34" charset="0"/>
                <a:ea typeface="Cambria" panose="02040503050406030204" pitchFamily="18" charset="0"/>
              </a:rPr>
              <a:t>leadership opportunities </a:t>
            </a:r>
            <a:r>
              <a:rPr lang="en-GB" sz="2000" dirty="0">
                <a:latin typeface="Candara" panose="020E0502030303020204" pitchFamily="34" charset="0"/>
                <a:ea typeface="Cambria" panose="02040503050406030204" pitchFamily="18" charset="0"/>
              </a:rPr>
              <a:t>across our Success Academy Trust, supported by </a:t>
            </a:r>
            <a:r>
              <a:rPr lang="en-GB" sz="2000" b="1" dirty="0">
                <a:solidFill>
                  <a:schemeClr val="accent1">
                    <a:lumMod val="75000"/>
                  </a:schemeClr>
                </a:solidFill>
                <a:latin typeface="Candara" panose="020E0502030303020204" pitchFamily="34" charset="0"/>
                <a:ea typeface="Cambria" panose="02040503050406030204" pitchFamily="18" charset="0"/>
              </a:rPr>
              <a:t>career appropriate national SSAT programmes and inhouse leadership training and mentoring, for fast-track leadership development.  </a:t>
            </a:r>
          </a:p>
          <a:p>
            <a:pPr algn="ctr"/>
            <a:r>
              <a:rPr lang="en-GB" sz="2000" dirty="0">
                <a:latin typeface="Candara" panose="020E0502030303020204" pitchFamily="34" charset="0"/>
                <a:ea typeface="Cambria" panose="02040503050406030204" pitchFamily="18" charset="0"/>
              </a:rPr>
              <a:t>Staff also benefit from a </a:t>
            </a:r>
            <a:r>
              <a:rPr lang="en-GB" sz="2000" b="1" dirty="0">
                <a:solidFill>
                  <a:schemeClr val="accent1">
                    <a:lumMod val="75000"/>
                  </a:schemeClr>
                </a:solidFill>
                <a:latin typeface="Candara" panose="020E0502030303020204" pitchFamily="34" charset="0"/>
                <a:ea typeface="Cambria" panose="02040503050406030204" pitchFamily="18" charset="0"/>
              </a:rPr>
              <a:t>comprehensive staff wellbeing programme</a:t>
            </a:r>
            <a:r>
              <a:rPr lang="en-GB" sz="2000" dirty="0">
                <a:latin typeface="Candara" panose="020E0502030303020204" pitchFamily="34" charset="0"/>
                <a:ea typeface="Cambria" panose="02040503050406030204" pitchFamily="18" charset="0"/>
              </a:rPr>
              <a:t>, including </a:t>
            </a:r>
            <a:r>
              <a:rPr lang="en-GB" sz="2000" b="1" dirty="0">
                <a:solidFill>
                  <a:schemeClr val="accent1">
                    <a:lumMod val="75000"/>
                  </a:schemeClr>
                </a:solidFill>
                <a:latin typeface="Candara" panose="020E0502030303020204" pitchFamily="34" charset="0"/>
                <a:ea typeface="Cambria" panose="02040503050406030204" pitchFamily="18" charset="0"/>
              </a:rPr>
              <a:t>full Burgundy book pay and conditions</a:t>
            </a:r>
            <a:r>
              <a:rPr lang="en-GB" sz="2000" dirty="0">
                <a:latin typeface="Candara" panose="020E0502030303020204" pitchFamily="34" charset="0"/>
                <a:ea typeface="Cambria" panose="02040503050406030204" pitchFamily="18" charset="0"/>
              </a:rPr>
              <a:t>, access to </a:t>
            </a:r>
            <a:r>
              <a:rPr lang="en-GB" sz="2000" b="1" dirty="0">
                <a:solidFill>
                  <a:schemeClr val="accent1">
                    <a:lumMod val="75000"/>
                  </a:schemeClr>
                </a:solidFill>
                <a:latin typeface="Candara" panose="020E0502030303020204" pitchFamily="34" charset="0"/>
                <a:ea typeface="Cambria" panose="02040503050406030204" pitchFamily="18" charset="0"/>
              </a:rPr>
              <a:t>private medical and wellbeing support</a:t>
            </a:r>
            <a:r>
              <a:rPr lang="en-GB" sz="2000" dirty="0">
                <a:latin typeface="Candara" panose="020E0502030303020204" pitchFamily="34" charset="0"/>
                <a:ea typeface="Cambria" panose="02040503050406030204" pitchFamily="18" charset="0"/>
              </a:rPr>
              <a:t>, and </a:t>
            </a:r>
            <a:r>
              <a:rPr lang="en-GB" sz="2000" b="1" dirty="0">
                <a:solidFill>
                  <a:schemeClr val="accent1">
                    <a:lumMod val="75000"/>
                  </a:schemeClr>
                </a:solidFill>
                <a:latin typeface="Candara" panose="020E0502030303020204" pitchFamily="34" charset="0"/>
                <a:ea typeface="Cambria" panose="02040503050406030204" pitchFamily="18" charset="0"/>
              </a:rPr>
              <a:t>a designated off-site preparation period</a:t>
            </a:r>
            <a:r>
              <a:rPr lang="en-GB" sz="2000" dirty="0">
                <a:latin typeface="Candara" panose="020E0502030303020204" pitchFamily="34" charset="0"/>
                <a:ea typeface="Cambria" panose="02040503050406030204" pitchFamily="18" charset="0"/>
              </a:rPr>
              <a:t>, scheduled before or after school, supporting </a:t>
            </a:r>
            <a:r>
              <a:rPr lang="en-GB" sz="2000" b="1" dirty="0">
                <a:solidFill>
                  <a:schemeClr val="accent1">
                    <a:lumMod val="75000"/>
                  </a:schemeClr>
                </a:solidFill>
                <a:latin typeface="Candara" panose="020E0502030303020204" pitchFamily="34" charset="0"/>
                <a:ea typeface="Cambria" panose="02040503050406030204" pitchFamily="18" charset="0"/>
              </a:rPr>
              <a:t>flexible and focused planning time</a:t>
            </a:r>
          </a:p>
          <a:p>
            <a:pPr algn="ctr"/>
            <a:endParaRPr lang="en-GB" sz="2000" i="1" dirty="0">
              <a:latin typeface="Candara" panose="020E0502030303020204" pitchFamily="34" charset="0"/>
              <a:ea typeface="Cambria" panose="02040503050406030204" pitchFamily="18" charset="0"/>
            </a:endParaRPr>
          </a:p>
          <a:p>
            <a:pPr algn="ctr"/>
            <a:endParaRPr lang="en-GB" sz="1700" i="1" dirty="0">
              <a:latin typeface="Candara" panose="020E0502030303020204" pitchFamily="34" charset="0"/>
              <a:ea typeface="Cambria" panose="02040503050406030204" pitchFamily="18" charset="0"/>
            </a:endParaRPr>
          </a:p>
          <a:p>
            <a:r>
              <a:rPr lang="en-GB" sz="1800" b="1" dirty="0">
                <a:latin typeface="Candara"/>
                <a:ea typeface="Calibri"/>
                <a:cs typeface="Aptos Serif"/>
              </a:rPr>
              <a:t>We offer you:</a:t>
            </a:r>
            <a:endParaRPr lang="en-GB" sz="1800" b="1" dirty="0">
              <a:latin typeface="Candara"/>
            </a:endParaRPr>
          </a:p>
          <a:p>
            <a:r>
              <a:rPr lang="en-GB" sz="1800" dirty="0">
                <a:latin typeface="Candara"/>
                <a:ea typeface="Calibri"/>
                <a:cs typeface="Aptos Serif"/>
              </a:rPr>
              <a:t>· A fantastic team of staff to work with and be a part of – the ‘Thomas </a:t>
            </a:r>
            <a:r>
              <a:rPr lang="en-GB" sz="1800" dirty="0" err="1">
                <a:latin typeface="Candara"/>
                <a:ea typeface="Calibri"/>
                <a:cs typeface="Aptos Serif"/>
              </a:rPr>
              <a:t>Estley</a:t>
            </a:r>
            <a:r>
              <a:rPr lang="en-GB" sz="1800" dirty="0">
                <a:latin typeface="Candara"/>
                <a:ea typeface="Calibri"/>
                <a:cs typeface="Aptos Serif"/>
              </a:rPr>
              <a:t> family’</a:t>
            </a:r>
            <a:endParaRPr lang="en-GB" sz="1800" dirty="0">
              <a:latin typeface="Candara"/>
            </a:endParaRPr>
          </a:p>
          <a:p>
            <a:r>
              <a:rPr lang="en-GB" sz="1800" dirty="0">
                <a:latin typeface="Candara"/>
                <a:ea typeface="Calibri"/>
                <a:cs typeface="Aptos Serif"/>
              </a:rPr>
              <a:t>· An inclusive, diverse workplace where everyone can thrive.</a:t>
            </a:r>
            <a:endParaRPr lang="en-GB" sz="1800" dirty="0">
              <a:latin typeface="Candara"/>
            </a:endParaRPr>
          </a:p>
          <a:p>
            <a:r>
              <a:rPr lang="en-GB" sz="1800" dirty="0">
                <a:latin typeface="Candara"/>
                <a:ea typeface="Calibri"/>
                <a:cs typeface="Aptos Serif"/>
              </a:rPr>
              <a:t>· A popular school with a strong academic outcomes and a commitment to success</a:t>
            </a:r>
            <a:endParaRPr lang="en-GB" sz="1800" dirty="0">
              <a:latin typeface="Candara"/>
            </a:endParaRPr>
          </a:p>
          <a:p>
            <a:r>
              <a:rPr lang="en-GB" sz="1800" dirty="0">
                <a:latin typeface="Candara"/>
                <a:ea typeface="Calibri"/>
                <a:cs typeface="Aptos Serif"/>
              </a:rPr>
              <a:t>· Free membership of the SAS Wellbeing scheme (including 24 hours access to GP advice, physiotherapy, counselling and a wealth of other wellbeing services) and our inhouse staff wellbeing enhancement offer</a:t>
            </a:r>
            <a:endParaRPr lang="en-GB" sz="1800" dirty="0">
              <a:latin typeface="Candara"/>
            </a:endParaRPr>
          </a:p>
          <a:p>
            <a:r>
              <a:rPr lang="en-GB" sz="1800" dirty="0">
                <a:latin typeface="Candara"/>
                <a:ea typeface="Calibri"/>
                <a:cs typeface="Aptos Serif"/>
              </a:rPr>
              <a:t>· A personalised ‘Success AT Career plan’ with twice annual review to ensure the right blend of support and challenge</a:t>
            </a:r>
            <a:endParaRPr lang="en-GB" sz="1800" dirty="0">
              <a:latin typeface="Candara"/>
            </a:endParaRPr>
          </a:p>
          <a:p>
            <a:r>
              <a:rPr lang="en-GB" sz="1800" dirty="0">
                <a:latin typeface="Candara"/>
                <a:ea typeface="Calibri"/>
                <a:cs typeface="Aptos Serif"/>
              </a:rPr>
              <a:t>· Commitment to continuing professional development and leadership development</a:t>
            </a:r>
            <a:endParaRPr lang="en-GB" sz="1800" dirty="0">
              <a:latin typeface="Candara"/>
            </a:endParaRPr>
          </a:p>
          <a:p>
            <a:r>
              <a:rPr lang="en-GB" sz="1800" dirty="0">
                <a:latin typeface="Candara"/>
                <a:ea typeface="Calibri"/>
                <a:cs typeface="Aptos Serif"/>
              </a:rPr>
              <a:t>· A generous pension scheme, combined with full teachers pay and conditions</a:t>
            </a:r>
            <a:endParaRPr lang="en-GB" sz="1800" dirty="0">
              <a:latin typeface="Candara"/>
            </a:endParaRPr>
          </a:p>
          <a:p>
            <a:r>
              <a:rPr lang="en-GB" sz="1800" dirty="0">
                <a:latin typeface="Candara"/>
                <a:ea typeface="Calibri"/>
                <a:cs typeface="Aptos Serif"/>
              </a:rPr>
              <a:t>· Induction mentoring, whatever your skills or experience.</a:t>
            </a:r>
            <a:endParaRPr lang="en-GB" sz="1800" dirty="0">
              <a:latin typeface="Candara"/>
            </a:endParaRPr>
          </a:p>
        </p:txBody>
      </p:sp>
      <p:sp>
        <p:nvSpPr>
          <p:cNvPr id="3" name="Slide Number Placeholder 2">
            <a:extLst>
              <a:ext uri="{FF2B5EF4-FFF2-40B4-BE49-F238E27FC236}">
                <a16:creationId xmlns:a16="http://schemas.microsoft.com/office/drawing/2014/main" id="{ECA4FE2C-A6F4-7CF4-C3E8-0A0C9555D71B}"/>
              </a:ext>
            </a:extLst>
          </p:cNvPr>
          <p:cNvSpPr>
            <a:spLocks noGrp="1"/>
          </p:cNvSpPr>
          <p:nvPr>
            <p:ph type="sldNum" sz="quarter" idx="12"/>
          </p:nvPr>
        </p:nvSpPr>
        <p:spPr>
          <a:xfrm>
            <a:off x="5147533" y="9529204"/>
            <a:ext cx="1543050" cy="527403"/>
          </a:xfrm>
        </p:spPr>
        <p:txBody>
          <a:bodyPr/>
          <a:lstStyle/>
          <a:p>
            <a:r>
              <a:rPr lang="en-GB"/>
              <a:t>Page </a:t>
            </a:r>
            <a:fld id="{5699F653-A948-4BD1-BBB3-6CD4FE48AB5E}" type="slidenum">
              <a:rPr lang="en-GB" smtClean="0"/>
              <a:pPr/>
              <a:t>3</a:t>
            </a:fld>
            <a:endParaRPr lang="en-US"/>
          </a:p>
        </p:txBody>
      </p:sp>
      <p:sp>
        <p:nvSpPr>
          <p:cNvPr id="5" name="TextBox 4">
            <a:extLst>
              <a:ext uri="{FF2B5EF4-FFF2-40B4-BE49-F238E27FC236}">
                <a16:creationId xmlns:a16="http://schemas.microsoft.com/office/drawing/2014/main" id="{D12391EF-C2E4-454E-AC3E-8F7074DFB60F}"/>
              </a:ext>
            </a:extLst>
          </p:cNvPr>
          <p:cNvSpPr txBox="1"/>
          <p:nvPr/>
        </p:nvSpPr>
        <p:spPr>
          <a:xfrm>
            <a:off x="471315" y="9182098"/>
            <a:ext cx="5915370" cy="369332"/>
          </a:xfrm>
          <a:prstGeom prst="rect">
            <a:avLst/>
          </a:prstGeom>
          <a:solidFill>
            <a:schemeClr val="bg1">
              <a:lumMod val="85000"/>
            </a:schemeClr>
          </a:solid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dirty="0">
                <a:cs typeface="Calibri"/>
              </a:rPr>
              <a:t>Please visit </a:t>
            </a:r>
            <a:r>
              <a:rPr lang="en-US" dirty="0">
                <a:cs typeface="Calibri"/>
                <a:hlinkClick r:id="rId2"/>
              </a:rPr>
              <a:t>Success Academy Trust</a:t>
            </a:r>
            <a:r>
              <a:rPr lang="en-US" dirty="0">
                <a:cs typeface="Calibri"/>
              </a:rPr>
              <a:t> to view 'Who we are'</a:t>
            </a:r>
          </a:p>
        </p:txBody>
      </p:sp>
      <p:pic>
        <p:nvPicPr>
          <p:cNvPr id="7" name="Picture 6" descr="Success AT tree.png">
            <a:extLst>
              <a:ext uri="{FF2B5EF4-FFF2-40B4-BE49-F238E27FC236}">
                <a16:creationId xmlns:a16="http://schemas.microsoft.com/office/drawing/2014/main" id="{C321AAC9-8B4F-4C51-98F3-6366CFB6E2EE}"/>
              </a:ext>
            </a:extLst>
          </p:cNvPr>
          <p:cNvPicPr>
            <a:picLocks noChangeAspect="1"/>
          </p:cNvPicPr>
          <p:nvPr/>
        </p:nvPicPr>
        <p:blipFill>
          <a:blip r:embed="rId3" cstate="print"/>
          <a:stretch>
            <a:fillRect/>
          </a:stretch>
        </p:blipFill>
        <p:spPr>
          <a:xfrm>
            <a:off x="3159295" y="5245100"/>
            <a:ext cx="539410" cy="636343"/>
          </a:xfrm>
          <a:prstGeom prst="rect">
            <a:avLst/>
          </a:prstGeom>
          <a:ln>
            <a:noFill/>
          </a:ln>
          <a:effectLst>
            <a:outerShdw blurRad="190500" algn="tl" rotWithShape="0">
              <a:srgbClr val="000000">
                <a:alpha val="70000"/>
              </a:srgbClr>
            </a:outerShdw>
          </a:effectLst>
        </p:spPr>
      </p:pic>
    </p:spTree>
    <p:extLst>
      <p:ext uri="{BB962C8B-B14F-4D97-AF65-F5344CB8AC3E}">
        <p14:creationId xmlns:p14="http://schemas.microsoft.com/office/powerpoint/2010/main" val="22420362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13DD40A7-D0FB-4B96-BF43-647BFA8F6C60}"/>
              </a:ext>
            </a:extLst>
          </p:cNvPr>
          <p:cNvSpPr>
            <a:spLocks noGrp="1"/>
          </p:cNvSpPr>
          <p:nvPr>
            <p:ph type="ftr" sz="quarter" idx="11"/>
          </p:nvPr>
        </p:nvSpPr>
        <p:spPr>
          <a:xfrm>
            <a:off x="124691" y="9653807"/>
            <a:ext cx="1865933" cy="527403"/>
          </a:xfrm>
        </p:spPr>
        <p:txBody>
          <a:bodyPr/>
          <a:lstStyle/>
          <a:p>
            <a:r>
              <a:rPr lang="en-GB"/>
              <a:t>www.successat.org.uk                                                                                </a:t>
            </a:r>
          </a:p>
        </p:txBody>
      </p:sp>
      <p:sp>
        <p:nvSpPr>
          <p:cNvPr id="3" name="Slide Number Placeholder 2">
            <a:extLst>
              <a:ext uri="{FF2B5EF4-FFF2-40B4-BE49-F238E27FC236}">
                <a16:creationId xmlns:a16="http://schemas.microsoft.com/office/drawing/2014/main" id="{7ECD8090-12A5-7645-0FF6-BECE7594CDAD}"/>
              </a:ext>
            </a:extLst>
          </p:cNvPr>
          <p:cNvSpPr>
            <a:spLocks noGrp="1"/>
          </p:cNvSpPr>
          <p:nvPr>
            <p:ph type="sldNum" sz="quarter" idx="12"/>
          </p:nvPr>
        </p:nvSpPr>
        <p:spPr>
          <a:xfrm>
            <a:off x="5105969" y="9529204"/>
            <a:ext cx="1543050" cy="527403"/>
          </a:xfrm>
        </p:spPr>
        <p:txBody>
          <a:bodyPr/>
          <a:lstStyle/>
          <a:p>
            <a:r>
              <a:rPr lang="en-GB"/>
              <a:t>Page </a:t>
            </a:r>
            <a:fld id="{5699F653-A948-4BD1-BBB3-6CD4FE48AB5E}" type="slidenum">
              <a:rPr lang="en-GB" smtClean="0"/>
              <a:pPr/>
              <a:t>4</a:t>
            </a:fld>
            <a:endParaRPr lang="en-US"/>
          </a:p>
        </p:txBody>
      </p:sp>
      <p:pic>
        <p:nvPicPr>
          <p:cNvPr id="6" name="Picture 5" descr="Success AT tree.png"/>
          <p:cNvPicPr>
            <a:picLocks noChangeAspect="1"/>
          </p:cNvPicPr>
          <p:nvPr/>
        </p:nvPicPr>
        <p:blipFill>
          <a:blip r:embed="rId2" cstate="print"/>
          <a:stretch>
            <a:fillRect/>
          </a:stretch>
        </p:blipFill>
        <p:spPr>
          <a:xfrm>
            <a:off x="163218" y="8725499"/>
            <a:ext cx="657674" cy="803778"/>
          </a:xfrm>
          <a:prstGeom prst="rect">
            <a:avLst/>
          </a:prstGeom>
        </p:spPr>
      </p:pic>
      <p:pic>
        <p:nvPicPr>
          <p:cNvPr id="7" name="Picture 6" descr="Success AT tree.png"/>
          <p:cNvPicPr>
            <a:picLocks noChangeAspect="1"/>
          </p:cNvPicPr>
          <p:nvPr/>
        </p:nvPicPr>
        <p:blipFill>
          <a:blip r:embed="rId2" cstate="print"/>
          <a:stretch>
            <a:fillRect/>
          </a:stretch>
        </p:blipFill>
        <p:spPr>
          <a:xfrm>
            <a:off x="6123270" y="8756520"/>
            <a:ext cx="657674" cy="824545"/>
          </a:xfrm>
          <a:prstGeom prst="rect">
            <a:avLst/>
          </a:prstGeom>
        </p:spPr>
      </p:pic>
      <p:pic>
        <p:nvPicPr>
          <p:cNvPr id="8" name="Picture 7" descr="TECC.jpg"/>
          <p:cNvPicPr>
            <a:picLocks noChangeAspect="1"/>
          </p:cNvPicPr>
          <p:nvPr/>
        </p:nvPicPr>
        <p:blipFill>
          <a:blip r:embed="rId3" cstate="print"/>
          <a:stretch>
            <a:fillRect/>
          </a:stretch>
        </p:blipFill>
        <p:spPr>
          <a:xfrm>
            <a:off x="2685596" y="165047"/>
            <a:ext cx="1281098" cy="1055967"/>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
        <p:nvSpPr>
          <p:cNvPr id="9" name="TextBox 8"/>
          <p:cNvSpPr txBox="1"/>
          <p:nvPr/>
        </p:nvSpPr>
        <p:spPr>
          <a:xfrm>
            <a:off x="395654" y="1085830"/>
            <a:ext cx="6066692" cy="523220"/>
          </a:xfrm>
          <a:prstGeom prst="rect">
            <a:avLst/>
          </a:prstGeom>
          <a:noFill/>
          <a:ln w="6350">
            <a:solidFill>
              <a:schemeClr val="accent1">
                <a:lumMod val="75000"/>
              </a:schemeClr>
            </a:solidFill>
          </a:ln>
        </p:spPr>
        <p:txBody>
          <a:bodyPr wrap="square" lIns="91440" tIns="45720" rIns="91440" bIns="45720" rtlCol="0" anchor="t">
            <a:spAutoFit/>
          </a:bodyPr>
          <a:lstStyle/>
          <a:p>
            <a:r>
              <a:rPr lang="en-GB" sz="1400"/>
              <a:t>Station Road, Broughton Astley, Leicestershire, LE9 6PT   Tel:  01455 283 263</a:t>
            </a:r>
          </a:p>
          <a:p>
            <a:pPr algn="ctr"/>
            <a:r>
              <a:rPr lang="en-GB" sz="1400">
                <a:hlinkClick r:id="rId4"/>
              </a:rPr>
              <a:t>admin@thomasestley.org.uk</a:t>
            </a:r>
            <a:r>
              <a:rPr lang="en-GB" sz="1400"/>
              <a:t> - www.thomasestley.org.uk</a:t>
            </a:r>
          </a:p>
        </p:txBody>
      </p:sp>
      <p:sp>
        <p:nvSpPr>
          <p:cNvPr id="10" name="TextBox 9"/>
          <p:cNvSpPr txBox="1"/>
          <p:nvPr/>
        </p:nvSpPr>
        <p:spPr>
          <a:xfrm>
            <a:off x="0" y="9131639"/>
            <a:ext cx="6646985" cy="461665"/>
          </a:xfrm>
          <a:prstGeom prst="rect">
            <a:avLst/>
          </a:prstGeom>
          <a:noFill/>
        </p:spPr>
        <p:txBody>
          <a:bodyPr wrap="square" lIns="91440" tIns="45720" rIns="91440" bIns="45720" rtlCol="0" anchor="t">
            <a:spAutoFit/>
          </a:bodyPr>
          <a:lstStyle/>
          <a:p>
            <a:pPr algn="ctr"/>
            <a:r>
              <a:rPr lang="en-GB" sz="1200" dirty="0">
                <a:latin typeface="Candara"/>
              </a:rPr>
              <a:t>Registered in England – Company No: 8135389 VAT Reg: 153227431</a:t>
            </a:r>
          </a:p>
          <a:p>
            <a:pPr algn="ctr"/>
            <a:r>
              <a:rPr lang="en-GB" sz="1200" dirty="0">
                <a:latin typeface="Candara"/>
              </a:rPr>
              <a:t>College Principal: Mandi Collins  - College Manager: R Wheller</a:t>
            </a:r>
          </a:p>
        </p:txBody>
      </p:sp>
      <p:sp>
        <p:nvSpPr>
          <p:cNvPr id="11" name="TextBox 10"/>
          <p:cNvSpPr txBox="1"/>
          <p:nvPr/>
        </p:nvSpPr>
        <p:spPr>
          <a:xfrm>
            <a:off x="182401" y="1693275"/>
            <a:ext cx="6531564" cy="7632859"/>
          </a:xfrm>
          <a:prstGeom prst="rect">
            <a:avLst/>
          </a:prstGeom>
          <a:noFill/>
          <a:ln>
            <a:noFill/>
          </a:ln>
        </p:spPr>
        <p:txBody>
          <a:bodyPr wrap="square" lIns="91440" tIns="45720" rIns="91440" bIns="45720" rtlCol="0" anchor="t">
            <a:spAutoFit/>
          </a:bodyPr>
          <a:lstStyle/>
          <a:p>
            <a:r>
              <a:rPr lang="en-GB" sz="1400">
                <a:latin typeface="Candara"/>
              </a:rPr>
              <a:t>Dear Applicant,                                                                                                              June 2026</a:t>
            </a:r>
            <a:endParaRPr lang="en-GB" sz="1400">
              <a:latin typeface="Candara"/>
              <a:ea typeface="Calibri"/>
              <a:cs typeface="Calibri"/>
            </a:endParaRPr>
          </a:p>
          <a:p>
            <a:endParaRPr lang="en-GB" sz="1400" b="1" dirty="0">
              <a:latin typeface="Candara"/>
              <a:ea typeface="Calibri"/>
              <a:cs typeface="Calibri"/>
            </a:endParaRPr>
          </a:p>
          <a:p>
            <a:r>
              <a:rPr lang="en-GB" sz="1400" b="1" dirty="0">
                <a:latin typeface="Candara"/>
              </a:rPr>
              <a:t>Senior Science Technician</a:t>
            </a:r>
            <a:endParaRPr lang="en-GB" sz="1400" b="1" dirty="0">
              <a:latin typeface="Candara" panose="020E0502030303020204" pitchFamily="34" charset="0"/>
            </a:endParaRPr>
          </a:p>
          <a:p>
            <a:endParaRPr lang="en-GB" sz="1400" dirty="0">
              <a:latin typeface="Candara" panose="020E0502030303020204" pitchFamily="34" charset="0"/>
              <a:ea typeface="Calibri"/>
              <a:cs typeface="Calibri"/>
            </a:endParaRPr>
          </a:p>
          <a:p>
            <a:r>
              <a:rPr lang="en-GB" sz="1400" dirty="0">
                <a:latin typeface="Candara"/>
              </a:rPr>
              <a:t>Thank you for your interest in the post of Senior Science Technician. Please find below some information regarding the college and this post. We hope that you will find the information of value in considering and, if appropriate, making your application. </a:t>
            </a:r>
          </a:p>
          <a:p>
            <a:endParaRPr lang="en-GB" sz="1400" dirty="0">
              <a:latin typeface="Candara" panose="020E0502030303020204" pitchFamily="34" charset="0"/>
            </a:endParaRPr>
          </a:p>
          <a:p>
            <a:r>
              <a:rPr lang="en-GB" sz="1400" dirty="0">
                <a:latin typeface="Candara"/>
              </a:rPr>
              <a:t>Science is a key subject within the Thomas Estley curriculum, and one of our core subjects at KS3 and KS4. Our results in Science are among the best KS3 results in the county. We are strongly committed to continuing excellence into our GCSE provision and have already worked hard to ensure that aim. Our Science department comprises of eight teachers, a technician, and a support assistant, within a suite of Science labs, prep room, office and theory classroom. The Science curriculum incorporates practical and theory-based lessons as well as access to department and college IT facilities and a set of tightly focused intervention lessons/ extracurricular support where appropriate. Students study Science for four lessons a week in Year Seven – Nine and six lessons a week in Key Stage Four, as well as three extra lessons a week for those choosing Triple Sciences in Key Stage Four (currently two teaching groups). Additional provision includes a Maths/Science residential in Geneva, university and masterclass visits and a range of enhanced opportunities from Science club to targeted interventions.</a:t>
            </a:r>
          </a:p>
          <a:p>
            <a:endParaRPr lang="en-GB" sz="1400" dirty="0">
              <a:latin typeface="Candara"/>
              <a:ea typeface="+mn-lt"/>
              <a:cs typeface="+mn-lt"/>
            </a:endParaRPr>
          </a:p>
          <a:p>
            <a:r>
              <a:rPr lang="en-GB" sz="1400" dirty="0">
                <a:latin typeface="Candara"/>
                <a:ea typeface="+mn-lt"/>
                <a:cs typeface="+mn-lt"/>
              </a:rPr>
              <a:t>At Thomas Estley, we Build Leadership and Character Together as part of a community of courage and commitment to success. We are part of a successful multi academy trust which provides excellent quality, comprehensive, non-selective and inclusive education through primary and secondary education in Leicestershire, and the lead school in TELA learning alliance. We collaborate to provide mutual support, share good practice and learn from each other, whilst retaining and developing our own distinctive character. Our ethos is to be a welcoming, inclusive family community college that provides the best for, and expects the best from all students and staff, and we are well known locally for our warm family atmosphere, as well as our commitment to growing leadership at all levels for students and staff. </a:t>
            </a:r>
            <a:endParaRPr lang="en-GB" sz="1400" dirty="0">
              <a:latin typeface="Candara"/>
              <a:ea typeface="Calibri"/>
              <a:cs typeface="Calibri"/>
            </a:endParaRPr>
          </a:p>
          <a:p>
            <a:endParaRPr lang="en-GB" sz="1400" dirty="0">
              <a:latin typeface="Candara"/>
              <a:ea typeface="+mn-lt"/>
              <a:cs typeface="+mn-lt"/>
            </a:endParaRPr>
          </a:p>
        </p:txBody>
      </p:sp>
    </p:spTree>
    <p:extLst>
      <p:ext uri="{BB962C8B-B14F-4D97-AF65-F5344CB8AC3E}">
        <p14:creationId xmlns:p14="http://schemas.microsoft.com/office/powerpoint/2010/main" val="307028276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13DD40A7-D0FB-4B96-BF43-647BFA8F6C60}"/>
              </a:ext>
            </a:extLst>
          </p:cNvPr>
          <p:cNvSpPr>
            <a:spLocks noGrp="1"/>
          </p:cNvSpPr>
          <p:nvPr>
            <p:ph type="ftr" sz="quarter" idx="11"/>
          </p:nvPr>
        </p:nvSpPr>
        <p:spPr>
          <a:xfrm>
            <a:off x="124691" y="9653807"/>
            <a:ext cx="1865933" cy="527403"/>
          </a:xfrm>
        </p:spPr>
        <p:txBody>
          <a:bodyPr/>
          <a:lstStyle/>
          <a:p>
            <a:r>
              <a:rPr lang="en-GB"/>
              <a:t>www.successat.org.uk                                                                                </a:t>
            </a:r>
          </a:p>
        </p:txBody>
      </p:sp>
      <p:sp>
        <p:nvSpPr>
          <p:cNvPr id="3" name="Slide Number Placeholder 2">
            <a:extLst>
              <a:ext uri="{FF2B5EF4-FFF2-40B4-BE49-F238E27FC236}">
                <a16:creationId xmlns:a16="http://schemas.microsoft.com/office/drawing/2014/main" id="{7ECD8090-12A5-7645-0FF6-BECE7594CDAD}"/>
              </a:ext>
            </a:extLst>
          </p:cNvPr>
          <p:cNvSpPr>
            <a:spLocks noGrp="1"/>
          </p:cNvSpPr>
          <p:nvPr>
            <p:ph type="sldNum" sz="quarter" idx="12"/>
          </p:nvPr>
        </p:nvSpPr>
        <p:spPr>
          <a:xfrm>
            <a:off x="5105969" y="9529204"/>
            <a:ext cx="1543050" cy="527403"/>
          </a:xfrm>
        </p:spPr>
        <p:txBody>
          <a:bodyPr/>
          <a:lstStyle/>
          <a:p>
            <a:r>
              <a:rPr lang="en-GB"/>
              <a:t>Page </a:t>
            </a:r>
            <a:fld id="{5699F653-A948-4BD1-BBB3-6CD4FE48AB5E}" type="slidenum">
              <a:rPr lang="en-GB" smtClean="0"/>
              <a:pPr/>
              <a:t>5</a:t>
            </a:fld>
            <a:endParaRPr lang="en-US"/>
          </a:p>
        </p:txBody>
      </p:sp>
      <p:pic>
        <p:nvPicPr>
          <p:cNvPr id="6" name="Picture 5" descr="Success AT tree.png"/>
          <p:cNvPicPr>
            <a:picLocks noChangeAspect="1"/>
          </p:cNvPicPr>
          <p:nvPr/>
        </p:nvPicPr>
        <p:blipFill>
          <a:blip r:embed="rId2" cstate="print"/>
          <a:stretch>
            <a:fillRect/>
          </a:stretch>
        </p:blipFill>
        <p:spPr>
          <a:xfrm>
            <a:off x="163218" y="8725499"/>
            <a:ext cx="657674" cy="803778"/>
          </a:xfrm>
          <a:prstGeom prst="rect">
            <a:avLst/>
          </a:prstGeom>
        </p:spPr>
      </p:pic>
      <p:pic>
        <p:nvPicPr>
          <p:cNvPr id="7" name="Picture 6" descr="Success AT tree.png"/>
          <p:cNvPicPr>
            <a:picLocks noChangeAspect="1"/>
          </p:cNvPicPr>
          <p:nvPr/>
        </p:nvPicPr>
        <p:blipFill>
          <a:blip r:embed="rId2" cstate="print"/>
          <a:stretch>
            <a:fillRect/>
          </a:stretch>
        </p:blipFill>
        <p:spPr>
          <a:xfrm>
            <a:off x="6123270" y="8756520"/>
            <a:ext cx="657674" cy="824545"/>
          </a:xfrm>
          <a:prstGeom prst="rect">
            <a:avLst/>
          </a:prstGeom>
        </p:spPr>
      </p:pic>
      <p:pic>
        <p:nvPicPr>
          <p:cNvPr id="8" name="Picture 7" descr="TECC.jpg"/>
          <p:cNvPicPr>
            <a:picLocks noChangeAspect="1"/>
          </p:cNvPicPr>
          <p:nvPr/>
        </p:nvPicPr>
        <p:blipFill>
          <a:blip r:embed="rId3" cstate="print"/>
          <a:stretch>
            <a:fillRect/>
          </a:stretch>
        </p:blipFill>
        <p:spPr>
          <a:xfrm>
            <a:off x="2685596" y="165047"/>
            <a:ext cx="1281098" cy="1055967"/>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
        <p:nvSpPr>
          <p:cNvPr id="9" name="TextBox 8"/>
          <p:cNvSpPr txBox="1"/>
          <p:nvPr/>
        </p:nvSpPr>
        <p:spPr>
          <a:xfrm>
            <a:off x="394856" y="1212886"/>
            <a:ext cx="6066692" cy="523220"/>
          </a:xfrm>
          <a:prstGeom prst="rect">
            <a:avLst/>
          </a:prstGeom>
          <a:noFill/>
          <a:ln w="6350">
            <a:solidFill>
              <a:schemeClr val="accent1">
                <a:lumMod val="75000"/>
              </a:schemeClr>
            </a:solidFill>
          </a:ln>
        </p:spPr>
        <p:txBody>
          <a:bodyPr wrap="square" lIns="91440" tIns="45720" rIns="91440" bIns="45720" rtlCol="0" anchor="t">
            <a:spAutoFit/>
          </a:bodyPr>
          <a:lstStyle/>
          <a:p>
            <a:r>
              <a:rPr lang="en-GB" sz="1400"/>
              <a:t>Station Road, Broughton Astley, Leicestershire, LE9 6PT   Tel:  01455 283 263</a:t>
            </a:r>
          </a:p>
          <a:p>
            <a:pPr algn="ctr"/>
            <a:r>
              <a:rPr lang="en-GB" sz="1400">
                <a:hlinkClick r:id="rId4"/>
              </a:rPr>
              <a:t>admin@thomasestley.org.uk</a:t>
            </a:r>
            <a:r>
              <a:rPr lang="en-GB" sz="1400"/>
              <a:t> - www.thomasestley.org.uk</a:t>
            </a:r>
          </a:p>
        </p:txBody>
      </p:sp>
      <p:sp>
        <p:nvSpPr>
          <p:cNvPr id="10" name="TextBox 9"/>
          <p:cNvSpPr txBox="1"/>
          <p:nvPr/>
        </p:nvSpPr>
        <p:spPr>
          <a:xfrm>
            <a:off x="0" y="9131639"/>
            <a:ext cx="6646985" cy="461665"/>
          </a:xfrm>
          <a:prstGeom prst="rect">
            <a:avLst/>
          </a:prstGeom>
          <a:noFill/>
        </p:spPr>
        <p:txBody>
          <a:bodyPr wrap="square" lIns="91440" tIns="45720" rIns="91440" bIns="45720" rtlCol="0" anchor="t">
            <a:spAutoFit/>
          </a:bodyPr>
          <a:lstStyle/>
          <a:p>
            <a:pPr algn="ctr"/>
            <a:r>
              <a:rPr lang="en-GB" sz="1200" dirty="0">
                <a:latin typeface="Candara"/>
              </a:rPr>
              <a:t>Registered in England – Company No: 8135389 VAT Reg: 153227431</a:t>
            </a:r>
          </a:p>
          <a:p>
            <a:pPr algn="ctr"/>
            <a:r>
              <a:rPr lang="en-GB" sz="1200" dirty="0">
                <a:latin typeface="Candara"/>
              </a:rPr>
              <a:t>College Principal: Mandi Collins  - College Manager: R Wheller</a:t>
            </a:r>
          </a:p>
        </p:txBody>
      </p:sp>
      <p:sp>
        <p:nvSpPr>
          <p:cNvPr id="11" name="TextBox 10"/>
          <p:cNvSpPr txBox="1"/>
          <p:nvPr/>
        </p:nvSpPr>
        <p:spPr>
          <a:xfrm>
            <a:off x="124692" y="1796609"/>
            <a:ext cx="6656252" cy="5478423"/>
          </a:xfrm>
          <a:prstGeom prst="rect">
            <a:avLst/>
          </a:prstGeom>
          <a:noFill/>
          <a:ln>
            <a:noFill/>
          </a:ln>
        </p:spPr>
        <p:txBody>
          <a:bodyPr wrap="square" lIns="91440" tIns="45720" rIns="91440" bIns="45720" rtlCol="0" anchor="t">
            <a:spAutoFit/>
          </a:bodyPr>
          <a:lstStyle/>
          <a:p>
            <a:r>
              <a:rPr lang="en-GB" sz="1400">
                <a:latin typeface="Candara"/>
              </a:rPr>
              <a:t>                                                                                                                                               June  </a:t>
            </a:r>
            <a:r>
              <a:rPr lang="en-GB" sz="1400" dirty="0">
                <a:latin typeface="Candara"/>
              </a:rPr>
              <a:t>2026</a:t>
            </a:r>
            <a:endParaRPr lang="en-GB" sz="1400" dirty="0">
              <a:latin typeface="Candara"/>
              <a:ea typeface="Calibri"/>
              <a:cs typeface="Calibri"/>
            </a:endParaRPr>
          </a:p>
          <a:p>
            <a:endParaRPr lang="en-GB" sz="1400" b="1" dirty="0">
              <a:latin typeface="Candara"/>
              <a:ea typeface="Calibri"/>
              <a:cs typeface="Calibri"/>
            </a:endParaRPr>
          </a:p>
          <a:p>
            <a:r>
              <a:rPr lang="en-GB" sz="1400" b="1" dirty="0">
                <a:latin typeface="Candara"/>
              </a:rPr>
              <a:t>Senior Science Technician</a:t>
            </a:r>
            <a:endParaRPr lang="en-GB" sz="1400" b="1" dirty="0">
              <a:latin typeface="Candara" panose="020E0502030303020204" pitchFamily="34" charset="0"/>
            </a:endParaRPr>
          </a:p>
          <a:p>
            <a:r>
              <a:rPr lang="en-GB" sz="1400" dirty="0">
                <a:latin typeface="Candara"/>
                <a:ea typeface="+mn-lt"/>
                <a:cs typeface="+mn-lt"/>
              </a:rPr>
              <a:t> </a:t>
            </a:r>
          </a:p>
          <a:p>
            <a:r>
              <a:rPr lang="en-GB" sz="1400" dirty="0">
                <a:latin typeface="Candara"/>
                <a:ea typeface="+mn-lt"/>
                <a:cs typeface="+mn-lt"/>
              </a:rPr>
              <a:t>The College is strongly committed in principle and practice to its role as a Community College, including adult learning, before and after school clubs and an onsite preschool and primary aged out of school club. We are proud to have received many awards for excellent practice, we regularly welcome local and national visitors, and our practice in leading training, from Initial Teacher Training to middle and senior leaders</a:t>
            </a:r>
            <a:endParaRPr lang="en-GB" sz="1400" dirty="0">
              <a:latin typeface="Candara"/>
              <a:ea typeface="Calibri"/>
              <a:cs typeface="Calibri"/>
            </a:endParaRPr>
          </a:p>
          <a:p>
            <a:endParaRPr lang="en-GB" sz="1400" dirty="0">
              <a:latin typeface="Candara"/>
            </a:endParaRPr>
          </a:p>
          <a:p>
            <a:r>
              <a:rPr lang="en-GB" sz="1400" dirty="0">
                <a:latin typeface="Candara"/>
                <a:cs typeface="Calibri"/>
              </a:rPr>
              <a:t>We have a strong family ethos and are looking for an enthusiastic and committed applicant who wants to work with our warm, welcoming team to further our mission statement of Building Leadership and Character Together. </a:t>
            </a:r>
            <a:r>
              <a:rPr lang="en-GB" sz="1400" dirty="0">
                <a:latin typeface="Candara"/>
              </a:rPr>
              <a:t>Should you decide to apply for this role, please ensure that you use the</a:t>
            </a:r>
            <a:r>
              <a:rPr lang="en-GB" sz="1400" b="1" dirty="0">
                <a:latin typeface="Candara"/>
              </a:rPr>
              <a:t> Personnel Specification </a:t>
            </a:r>
            <a:r>
              <a:rPr lang="en-GB" sz="1400" dirty="0">
                <a:latin typeface="Candara"/>
              </a:rPr>
              <a:t>for guidance when completing your application form</a:t>
            </a:r>
            <a:r>
              <a:rPr lang="en-GB" sz="1400" b="1" dirty="0">
                <a:latin typeface="Candara"/>
              </a:rPr>
              <a:t>. </a:t>
            </a:r>
            <a:r>
              <a:rPr lang="en-GB" sz="1400" dirty="0">
                <a:latin typeface="Candara" panose="020E0502030303020204" pitchFamily="34" charset="0"/>
              </a:rPr>
              <a:t> </a:t>
            </a:r>
          </a:p>
          <a:p>
            <a:endParaRPr lang="en-GB" sz="1400" dirty="0">
              <a:latin typeface="Candara" panose="020E0502030303020204" pitchFamily="34" charset="0"/>
            </a:endParaRPr>
          </a:p>
          <a:p>
            <a:r>
              <a:rPr lang="en-GB" sz="1400" dirty="0">
                <a:latin typeface="Candara"/>
              </a:rPr>
              <a:t>As with all staff we have high expectations of the person we hope to appoint this position. The closing date for applications is </a:t>
            </a:r>
            <a:r>
              <a:rPr lang="en-GB" sz="1400" b="1" dirty="0">
                <a:latin typeface="Candara"/>
              </a:rPr>
              <a:t>Friday 19 June 2026 at 12PM</a:t>
            </a:r>
            <a:r>
              <a:rPr lang="en-GB" sz="1400" dirty="0">
                <a:latin typeface="Candara"/>
              </a:rPr>
              <a:t> We look forward to receiving your application. </a:t>
            </a:r>
            <a:endParaRPr lang="en-GB" sz="1400" b="1" dirty="0">
              <a:latin typeface="Candara"/>
            </a:endParaRPr>
          </a:p>
          <a:p>
            <a:endParaRPr lang="en-GB" sz="1400" dirty="0">
              <a:latin typeface="Candara"/>
            </a:endParaRPr>
          </a:p>
          <a:p>
            <a:r>
              <a:rPr lang="en-GB" sz="1400">
                <a:latin typeface="Candara"/>
              </a:rPr>
              <a:t>Yours Sincerely</a:t>
            </a:r>
            <a:endParaRPr lang="en-GB" sz="1400" dirty="0">
              <a:latin typeface="Candara"/>
            </a:endParaRPr>
          </a:p>
          <a:p>
            <a:endParaRPr lang="en-GB" sz="1400" dirty="0">
              <a:latin typeface="Candara"/>
            </a:endParaRPr>
          </a:p>
          <a:p>
            <a:r>
              <a:rPr lang="en-GB" sz="1400">
                <a:latin typeface="Candara"/>
              </a:rPr>
              <a:t>Mandi Collins</a:t>
            </a:r>
          </a:p>
          <a:p>
            <a:r>
              <a:rPr lang="en-GB" sz="1400">
                <a:latin typeface="Candara"/>
              </a:rPr>
              <a:t>PRINCIPAL</a:t>
            </a:r>
            <a:endParaRPr lang="en-GB" sz="1400" dirty="0">
              <a:latin typeface="Candara"/>
            </a:endParaRPr>
          </a:p>
        </p:txBody>
      </p:sp>
    </p:spTree>
    <p:extLst>
      <p:ext uri="{BB962C8B-B14F-4D97-AF65-F5344CB8AC3E}">
        <p14:creationId xmlns:p14="http://schemas.microsoft.com/office/powerpoint/2010/main" val="216076108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01F0B493-EDA5-4272-ADBB-C587889A2C68}"/>
              </a:ext>
            </a:extLst>
          </p:cNvPr>
          <p:cNvSpPr>
            <a:spLocks noGrp="1"/>
          </p:cNvSpPr>
          <p:nvPr>
            <p:ph type="ftr" sz="quarter" idx="11"/>
          </p:nvPr>
        </p:nvSpPr>
        <p:spPr>
          <a:xfrm>
            <a:off x="0" y="9653807"/>
            <a:ext cx="2251214" cy="527403"/>
          </a:xfrm>
        </p:spPr>
        <p:txBody>
          <a:bodyPr/>
          <a:lstStyle/>
          <a:p>
            <a:r>
              <a:rPr lang="en-GB"/>
              <a:t>www.successat.org.uk                                                                                </a:t>
            </a:r>
          </a:p>
        </p:txBody>
      </p:sp>
      <p:sp>
        <p:nvSpPr>
          <p:cNvPr id="3" name="Slide Number Placeholder 2">
            <a:extLst>
              <a:ext uri="{FF2B5EF4-FFF2-40B4-BE49-F238E27FC236}">
                <a16:creationId xmlns:a16="http://schemas.microsoft.com/office/drawing/2014/main" id="{0B0C2C18-FFB5-F199-C842-D6A95778BBEC}"/>
              </a:ext>
            </a:extLst>
          </p:cNvPr>
          <p:cNvSpPr>
            <a:spLocks noGrp="1"/>
          </p:cNvSpPr>
          <p:nvPr>
            <p:ph type="sldNum" sz="quarter" idx="12"/>
          </p:nvPr>
        </p:nvSpPr>
        <p:spPr>
          <a:xfrm>
            <a:off x="5189097" y="9466902"/>
            <a:ext cx="1543050" cy="527403"/>
          </a:xfrm>
        </p:spPr>
        <p:txBody>
          <a:bodyPr/>
          <a:lstStyle/>
          <a:p>
            <a:r>
              <a:rPr lang="en-GB"/>
              <a:t>Page </a:t>
            </a:r>
            <a:fld id="{5699F653-A948-4BD1-BBB3-6CD4FE48AB5E}" type="slidenum">
              <a:rPr lang="en-GB" smtClean="0"/>
              <a:pPr/>
              <a:t>6</a:t>
            </a:fld>
            <a:endParaRPr lang="en-US"/>
          </a:p>
        </p:txBody>
      </p:sp>
      <p:pic>
        <p:nvPicPr>
          <p:cNvPr id="5" name="Picture 4" descr="TECC.jpg"/>
          <p:cNvPicPr>
            <a:picLocks noChangeAspect="1"/>
          </p:cNvPicPr>
          <p:nvPr/>
        </p:nvPicPr>
        <p:blipFill>
          <a:blip r:embed="rId2" cstate="print"/>
          <a:stretch>
            <a:fillRect/>
          </a:stretch>
        </p:blipFill>
        <p:spPr>
          <a:xfrm>
            <a:off x="2695278" y="62570"/>
            <a:ext cx="1464056" cy="1206774"/>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
        <p:nvSpPr>
          <p:cNvPr id="9" name="TextBox 8"/>
          <p:cNvSpPr txBox="1"/>
          <p:nvPr/>
        </p:nvSpPr>
        <p:spPr>
          <a:xfrm>
            <a:off x="125853" y="1176280"/>
            <a:ext cx="6599599" cy="338554"/>
          </a:xfrm>
          <a:prstGeom prst="rect">
            <a:avLst/>
          </a:prstGeom>
          <a:noFill/>
          <a:ln>
            <a:solidFill>
              <a:schemeClr val="accent1">
                <a:lumMod val="75000"/>
              </a:schemeClr>
            </a:solidFill>
          </a:ln>
        </p:spPr>
        <p:txBody>
          <a:bodyPr wrap="square" lIns="91440" tIns="45720" rIns="91440" bIns="45720" rtlCol="0" anchor="t">
            <a:spAutoFit/>
          </a:bodyPr>
          <a:lstStyle/>
          <a:p>
            <a:r>
              <a:rPr lang="en-GB" sz="1600" b="1" dirty="0">
                <a:latin typeface="Candara"/>
              </a:rPr>
              <a:t>Job Title:</a:t>
            </a:r>
            <a:r>
              <a:rPr lang="en-GB" sz="1600" dirty="0">
                <a:latin typeface="Candara"/>
              </a:rPr>
              <a:t>  Senior Science Technician</a:t>
            </a:r>
            <a:endParaRPr lang="en-GB" sz="1600" dirty="0">
              <a:latin typeface="Candara"/>
              <a:ea typeface="Calibri"/>
              <a:cs typeface="Calibri"/>
            </a:endParaRPr>
          </a:p>
        </p:txBody>
      </p:sp>
      <p:sp>
        <p:nvSpPr>
          <p:cNvPr id="10" name="TextBox 9"/>
          <p:cNvSpPr txBox="1"/>
          <p:nvPr/>
        </p:nvSpPr>
        <p:spPr>
          <a:xfrm>
            <a:off x="118344" y="1590299"/>
            <a:ext cx="6601198" cy="1446550"/>
          </a:xfrm>
          <a:prstGeom prst="rect">
            <a:avLst/>
          </a:prstGeom>
          <a:noFill/>
          <a:ln>
            <a:solidFill>
              <a:schemeClr val="accent1">
                <a:lumMod val="75000"/>
              </a:schemeClr>
            </a:solidFill>
          </a:ln>
        </p:spPr>
        <p:txBody>
          <a:bodyPr wrap="square" lIns="91440" tIns="45720" rIns="91440" bIns="45720" rtlCol="0" anchor="t">
            <a:spAutoFit/>
          </a:bodyPr>
          <a:lstStyle/>
          <a:p>
            <a:r>
              <a:rPr lang="en-GB" sz="1600" b="1" dirty="0">
                <a:latin typeface="Candara"/>
              </a:rPr>
              <a:t>Grade: </a:t>
            </a:r>
            <a:r>
              <a:rPr lang="en-GB" sz="1600" dirty="0">
                <a:latin typeface="Candara"/>
              </a:rPr>
              <a:t>7 point 11 currently £26,832.00 (</a:t>
            </a:r>
            <a:r>
              <a:rPr lang="en-GB" sz="1400" dirty="0">
                <a:latin typeface="Candara" panose="020E0502030303020204" pitchFamily="34" charset="0"/>
              </a:rPr>
              <a:t>Actual £22,964.68)</a:t>
            </a:r>
          </a:p>
          <a:p>
            <a:endParaRPr lang="en-GB" sz="1600" dirty="0">
              <a:latin typeface="Candara"/>
            </a:endParaRPr>
          </a:p>
          <a:p>
            <a:r>
              <a:rPr lang="en-GB" sz="1400" b="1" dirty="0">
                <a:latin typeface="Candara"/>
              </a:rPr>
              <a:t>Hours:</a:t>
            </a:r>
            <a:r>
              <a:rPr lang="en-GB" sz="1400" dirty="0">
                <a:latin typeface="Candara"/>
              </a:rPr>
              <a:t> </a:t>
            </a:r>
            <a:r>
              <a:rPr lang="en-GB" sz="1400" dirty="0"/>
              <a:t> </a:t>
            </a:r>
            <a:r>
              <a:rPr lang="en-GB" sz="1400" dirty="0">
                <a:latin typeface="Candara" panose="020E0502030303020204" pitchFamily="34" charset="0"/>
              </a:rPr>
              <a:t>Monday to Thursday 8am until 4pm (includes ½ hour break) Friday 8am until 3.30pm (includes ½ hour break) </a:t>
            </a:r>
          </a:p>
          <a:p>
            <a:r>
              <a:rPr lang="en-GB" sz="1400" dirty="0">
                <a:latin typeface="Candara" panose="020E0502030303020204" pitchFamily="34" charset="0"/>
              </a:rPr>
              <a:t>Plus, an additional 37 hours to be worked across the year as directed by Science Curriculum Leader</a:t>
            </a:r>
            <a:endParaRPr lang="en-GB" sz="1400" dirty="0">
              <a:latin typeface="Candara" panose="020E0502030303020204" pitchFamily="34" charset="0"/>
              <a:ea typeface="+mn-lt"/>
              <a:cs typeface="+mn-lt"/>
            </a:endParaRPr>
          </a:p>
        </p:txBody>
      </p:sp>
      <p:sp>
        <p:nvSpPr>
          <p:cNvPr id="11" name="TextBox 10"/>
          <p:cNvSpPr txBox="1"/>
          <p:nvPr/>
        </p:nvSpPr>
        <p:spPr>
          <a:xfrm>
            <a:off x="139737" y="3139532"/>
            <a:ext cx="6593689" cy="954107"/>
          </a:xfrm>
          <a:prstGeom prst="rect">
            <a:avLst/>
          </a:prstGeom>
          <a:noFill/>
          <a:ln>
            <a:solidFill>
              <a:schemeClr val="accent1">
                <a:lumMod val="75000"/>
              </a:schemeClr>
            </a:solidFill>
          </a:ln>
        </p:spPr>
        <p:txBody>
          <a:bodyPr wrap="square" lIns="91440" tIns="45720" rIns="91440" bIns="45720" rtlCol="0" anchor="t">
            <a:spAutoFit/>
          </a:bodyPr>
          <a:lstStyle/>
          <a:p>
            <a:r>
              <a:rPr lang="en-GB" sz="1400" b="1" dirty="0">
                <a:latin typeface="Candara" panose="020E0502030303020204" pitchFamily="34" charset="0"/>
              </a:rPr>
              <a:t>Responsible to: </a:t>
            </a:r>
            <a:r>
              <a:rPr lang="en-GB" sz="1400" dirty="0">
                <a:latin typeface="Candara" panose="020E0502030303020204" pitchFamily="34" charset="0"/>
              </a:rPr>
              <a:t>Science curriculum Lead</a:t>
            </a:r>
            <a:endParaRPr lang="en-GB" sz="1400" dirty="0">
              <a:latin typeface="Candara" panose="020E0502030303020204" pitchFamily="34" charset="0"/>
              <a:ea typeface="Calibri"/>
              <a:cs typeface="Calibri"/>
            </a:endParaRPr>
          </a:p>
          <a:p>
            <a:r>
              <a:rPr lang="en-GB" sz="1400" b="1" dirty="0">
                <a:latin typeface="Candara" panose="020E0502030303020204" pitchFamily="34" charset="0"/>
              </a:rPr>
              <a:t>Key relationships with: </a:t>
            </a:r>
            <a:r>
              <a:rPr lang="en-GB" sz="1400" dirty="0">
                <a:latin typeface="Candara" panose="020E0502030303020204" pitchFamily="34" charset="0"/>
              </a:rPr>
              <a:t> Teaching staff (Science), science technician(s), Learning Support Assistants, College Manger, other teaching and support staff, College members, pupils, Parents, local community.</a:t>
            </a:r>
            <a:endParaRPr lang="en-GB" sz="1400" dirty="0">
              <a:effectLst/>
              <a:latin typeface="Candara" panose="020E0502030303020204" pitchFamily="34" charset="0"/>
              <a:ea typeface="Times New Roman" panose="02020603050405020304" pitchFamily="18" charset="0"/>
            </a:endParaRPr>
          </a:p>
        </p:txBody>
      </p:sp>
      <p:sp>
        <p:nvSpPr>
          <p:cNvPr id="12" name="TextBox 11"/>
          <p:cNvSpPr txBox="1"/>
          <p:nvPr/>
        </p:nvSpPr>
        <p:spPr>
          <a:xfrm>
            <a:off x="138139" y="4137382"/>
            <a:ext cx="6596886" cy="738664"/>
          </a:xfrm>
          <a:prstGeom prst="rect">
            <a:avLst/>
          </a:prstGeom>
          <a:noFill/>
          <a:ln>
            <a:solidFill>
              <a:schemeClr val="accent1">
                <a:lumMod val="75000"/>
              </a:schemeClr>
            </a:solidFill>
          </a:ln>
        </p:spPr>
        <p:txBody>
          <a:bodyPr wrap="square" lIns="91440" tIns="45720" rIns="91440" bIns="45720" rtlCol="0" anchor="t">
            <a:spAutoFit/>
          </a:bodyPr>
          <a:lstStyle/>
          <a:p>
            <a:r>
              <a:rPr lang="en-GB" sz="1400" b="1" dirty="0">
                <a:latin typeface="Candara" panose="020E0502030303020204" pitchFamily="34" charset="0"/>
              </a:rPr>
              <a:t>Job purpose:</a:t>
            </a:r>
          </a:p>
          <a:p>
            <a:r>
              <a:rPr lang="en-GB" sz="1400" dirty="0">
                <a:latin typeface="Candara" panose="020E0502030303020204" pitchFamily="34" charset="0"/>
              </a:rPr>
              <a:t>A contribution to the provision of a comprehensive and seamless support service to the College which improves pupil outcomes and learning. </a:t>
            </a:r>
            <a:endParaRPr lang="en-GB" sz="1600" dirty="0">
              <a:highlight>
                <a:srgbClr val="FFFF00"/>
              </a:highlight>
              <a:latin typeface="Candara" panose="020E0502030303020204" pitchFamily="34" charset="0"/>
            </a:endParaRPr>
          </a:p>
        </p:txBody>
      </p:sp>
      <p:sp>
        <p:nvSpPr>
          <p:cNvPr id="4" name="Rectangle 3">
            <a:extLst>
              <a:ext uri="{FF2B5EF4-FFF2-40B4-BE49-F238E27FC236}">
                <a16:creationId xmlns:a16="http://schemas.microsoft.com/office/drawing/2014/main" id="{58C56861-D255-4514-B1C1-FCB0AEE9FE99}"/>
              </a:ext>
            </a:extLst>
          </p:cNvPr>
          <p:cNvSpPr/>
          <p:nvPr/>
        </p:nvSpPr>
        <p:spPr>
          <a:xfrm>
            <a:off x="125853" y="4963531"/>
            <a:ext cx="6489700" cy="4616648"/>
          </a:xfrm>
          <a:prstGeom prst="rect">
            <a:avLst/>
          </a:prstGeom>
        </p:spPr>
        <p:txBody>
          <a:bodyPr wrap="square">
            <a:spAutoFit/>
          </a:bodyPr>
          <a:lstStyle/>
          <a:p>
            <a:r>
              <a:rPr lang="en-GB" sz="1400" b="1" dirty="0">
                <a:latin typeface="Candara"/>
                <a:ea typeface="Times New Roman" panose="02020603050405020304" pitchFamily="18" charset="0"/>
                <a:cs typeface="Times New Roman"/>
              </a:rPr>
              <a:t>WHOLE SCHOOL GENERAL </a:t>
            </a:r>
            <a:r>
              <a:rPr lang="en-GB" sz="1400" dirty="0">
                <a:latin typeface="Candara"/>
                <a:ea typeface="Times New Roman" panose="02020603050405020304" pitchFamily="18" charset="0"/>
                <a:cs typeface="Times New Roman"/>
              </a:rPr>
              <a:t> </a:t>
            </a:r>
            <a:endParaRPr lang="en-GB" sz="1400" dirty="0">
              <a:latin typeface="Candara" panose="020E0502030303020204" pitchFamily="34" charset="0"/>
              <a:ea typeface="Times New Roman" panose="02020603050405020304" pitchFamily="18" charset="0"/>
              <a:cs typeface="Times New Roman"/>
            </a:endParaRPr>
          </a:p>
          <a:p>
            <a:r>
              <a:rPr lang="en-GB" sz="1400" dirty="0">
                <a:latin typeface="Candara" panose="020E0502030303020204" pitchFamily="34" charset="0"/>
                <a:ea typeface="Times New Roman" panose="02020603050405020304" pitchFamily="18" charset="0"/>
                <a:cs typeface="Times New Roman" panose="02020603050405020304" pitchFamily="18" charset="0"/>
              </a:rPr>
              <a:t>Undertake duties elsewhere within the Support Team as required, 	Such other duties as required commensurate with the grade of the post</a:t>
            </a:r>
            <a:endParaRPr lang="en-GB" sz="1400" dirty="0">
              <a:latin typeface="Candara" panose="020E0502030303020204" pitchFamily="34" charset="0"/>
              <a:ea typeface="Times New Roman" panose="02020603050405020304" pitchFamily="18" charset="0"/>
            </a:endParaRPr>
          </a:p>
          <a:p>
            <a:endParaRPr lang="en-GB" sz="1400" dirty="0">
              <a:latin typeface="Candara" panose="020E0502030303020204" pitchFamily="34" charset="0"/>
              <a:ea typeface="Times New Roman" panose="02020603050405020304" pitchFamily="18" charset="0"/>
            </a:endParaRPr>
          </a:p>
          <a:p>
            <a:r>
              <a:rPr lang="en-GB" sz="1400" dirty="0">
                <a:latin typeface="Candara" panose="020E0502030303020204" pitchFamily="34" charset="0"/>
                <a:ea typeface="Times New Roman" panose="02020603050405020304" pitchFamily="18" charset="0"/>
                <a:cs typeface="Times New Roman" panose="02020603050405020304" pitchFamily="18" charset="0"/>
              </a:rPr>
              <a:t>This job description sets out the duties of the post at the time when it was drawn up.  Such duties may vary from time to time without changing the general character of the duties or the level of responsibility entailed.  In fact the make up and emphasis of duties will be one area covered in annual review of the post and rewritten accordingly.  Such variations are a common occurrence and cannot in themselves justify a reconsideration of the grading of the post.</a:t>
            </a:r>
            <a:endParaRPr lang="en-GB" sz="1400" dirty="0">
              <a:latin typeface="Candara" panose="020E0502030303020204" pitchFamily="34" charset="0"/>
              <a:ea typeface="Times New Roman" panose="02020603050405020304" pitchFamily="18" charset="0"/>
            </a:endParaRPr>
          </a:p>
          <a:p>
            <a:endParaRPr lang="en-GB" sz="1400" dirty="0">
              <a:latin typeface="Candara" panose="020E0502030303020204" pitchFamily="34" charset="0"/>
              <a:ea typeface="Times New Roman" panose="02020603050405020304" pitchFamily="18" charset="0"/>
            </a:endParaRPr>
          </a:p>
          <a:p>
            <a:r>
              <a:rPr lang="en-GB" sz="1400" dirty="0">
                <a:latin typeface="Candara" panose="020E0502030303020204" pitchFamily="34" charset="0"/>
                <a:ea typeface="Times New Roman" panose="02020603050405020304" pitchFamily="18" charset="0"/>
                <a:cs typeface="Times New Roman" panose="02020603050405020304" pitchFamily="18" charset="0"/>
              </a:rPr>
              <a:t>It is vital to the ethos of the Support Team that the postholder is flexible in taking on additional tasks, willing to offer help to and cover for other members of the Team and treats co-operation and support for colleagues as a top priority.</a:t>
            </a:r>
            <a:endParaRPr lang="en-GB" sz="1400" dirty="0">
              <a:latin typeface="Candara" panose="020E0502030303020204" pitchFamily="34" charset="0"/>
              <a:ea typeface="Times New Roman" panose="02020603050405020304" pitchFamily="18" charset="0"/>
            </a:endParaRPr>
          </a:p>
          <a:p>
            <a:endParaRPr lang="en-GB" sz="1400" dirty="0">
              <a:latin typeface="Candara" panose="020E0502030303020204" pitchFamily="34" charset="0"/>
              <a:ea typeface="Times New Roman" panose="02020603050405020304" pitchFamily="18" charset="0"/>
            </a:endParaRPr>
          </a:p>
          <a:p>
            <a:r>
              <a:rPr lang="en-GB" sz="1400" b="1" dirty="0">
                <a:latin typeface="Candara" panose="020E0502030303020204" pitchFamily="34" charset="0"/>
                <a:ea typeface="Times New Roman" panose="02020603050405020304" pitchFamily="18" charset="0"/>
                <a:cs typeface="Times New Roman" panose="02020603050405020304" pitchFamily="18" charset="0"/>
              </a:rPr>
              <a:t>SPECIAL INSTRUCTIONS</a:t>
            </a:r>
            <a:r>
              <a:rPr lang="en-GB" sz="1400" dirty="0">
                <a:latin typeface="Candara" panose="020E0502030303020204" pitchFamily="34" charset="0"/>
                <a:ea typeface="Times New Roman" panose="02020603050405020304" pitchFamily="18" charset="0"/>
                <a:cs typeface="Times New Roman" panose="02020603050405020304" pitchFamily="18" charset="0"/>
              </a:rPr>
              <a:t> </a:t>
            </a:r>
            <a:endParaRPr lang="en-GB" sz="1400" dirty="0">
              <a:latin typeface="Candara" panose="020E0502030303020204" pitchFamily="34" charset="0"/>
              <a:ea typeface="Times New Roman" panose="02020603050405020304" pitchFamily="18" charset="0"/>
            </a:endParaRPr>
          </a:p>
          <a:p>
            <a:r>
              <a:rPr lang="en-GB" sz="1400" dirty="0">
                <a:latin typeface="Candara" panose="020E0502030303020204" pitchFamily="34" charset="0"/>
                <a:ea typeface="Times New Roman" panose="02020603050405020304" pitchFamily="18" charset="0"/>
                <a:cs typeface="Times New Roman" panose="02020603050405020304" pitchFamily="18" charset="0"/>
              </a:rPr>
              <a:t>To ensure a safe working environment in accordance with Health and Safety Regulations</a:t>
            </a:r>
            <a:endParaRPr lang="en-GB" sz="1400" dirty="0">
              <a:latin typeface="Candara" panose="020E0502030303020204" pitchFamily="34" charset="0"/>
              <a:ea typeface="Times New Roman" panose="02020603050405020304" pitchFamily="18" charset="0"/>
            </a:endParaRPr>
          </a:p>
          <a:p>
            <a:r>
              <a:rPr lang="en-GB" sz="1400" dirty="0">
                <a:latin typeface="Candara" panose="020E0502030303020204" pitchFamily="34" charset="0"/>
                <a:ea typeface="Times New Roman" panose="02020603050405020304" pitchFamily="18" charset="0"/>
                <a:cs typeface="Times New Roman" panose="02020603050405020304" pitchFamily="18" charset="0"/>
              </a:rPr>
              <a:t>To attend fire drills and staff meetings as required</a:t>
            </a:r>
            <a:endParaRPr lang="en-GB" sz="1400" dirty="0">
              <a:latin typeface="Candara" panose="020E0502030303020204" pitchFamily="34" charset="0"/>
              <a:ea typeface="Times New Roman" panose="02020603050405020304" pitchFamily="18" charset="0"/>
            </a:endParaRPr>
          </a:p>
          <a:p>
            <a:r>
              <a:rPr lang="en-GB" sz="1400" dirty="0">
                <a:latin typeface="Candara" panose="020E0502030303020204" pitchFamily="34" charset="0"/>
                <a:ea typeface="Times New Roman" panose="02020603050405020304" pitchFamily="18" charset="0"/>
                <a:cs typeface="Times New Roman" panose="02020603050405020304" pitchFamily="18" charset="0"/>
              </a:rPr>
              <a:t>To attend training events as required</a:t>
            </a:r>
            <a:endParaRPr lang="en-GB" sz="1400" dirty="0">
              <a:latin typeface="Candara" panose="020E0502030303020204" pitchFamily="34" charset="0"/>
              <a:ea typeface="Times New Roman" panose="02020603050405020304" pitchFamily="18" charset="0"/>
            </a:endParaRPr>
          </a:p>
          <a:p>
            <a:r>
              <a:rPr lang="en-GB" sz="1400" dirty="0">
                <a:latin typeface="Candara"/>
                <a:ea typeface="Times New Roman" panose="02020603050405020304" pitchFamily="18" charset="0"/>
                <a:cs typeface="Times New Roman"/>
              </a:rPr>
              <a:t>To respect the confidential nature of personal information</a:t>
            </a:r>
          </a:p>
        </p:txBody>
      </p:sp>
    </p:spTree>
    <p:extLst>
      <p:ext uri="{BB962C8B-B14F-4D97-AF65-F5344CB8AC3E}">
        <p14:creationId xmlns:p14="http://schemas.microsoft.com/office/powerpoint/2010/main" val="284112821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935A880-0EEB-1FF5-A0A7-40B89CBCD9E3}"/>
            </a:ext>
          </a:extLst>
        </p:cNvPr>
        <p:cNvGrpSpPr/>
        <p:nvPr/>
      </p:nvGrpSpPr>
      <p:grpSpPr>
        <a:xfrm>
          <a:off x="0" y="0"/>
          <a:ext cx="0" cy="0"/>
          <a:chOff x="0" y="0"/>
          <a:chExt cx="0" cy="0"/>
        </a:xfrm>
      </p:grpSpPr>
      <p:sp>
        <p:nvSpPr>
          <p:cNvPr id="4" name="Footer Placeholder 3">
            <a:extLst>
              <a:ext uri="{FF2B5EF4-FFF2-40B4-BE49-F238E27FC236}">
                <a16:creationId xmlns:a16="http://schemas.microsoft.com/office/drawing/2014/main" id="{EE8DA2CC-49A3-4BC5-8116-40447FFAA8B4}"/>
              </a:ext>
            </a:extLst>
          </p:cNvPr>
          <p:cNvSpPr>
            <a:spLocks noGrp="1"/>
          </p:cNvSpPr>
          <p:nvPr>
            <p:ph type="ftr" sz="quarter" idx="11"/>
          </p:nvPr>
        </p:nvSpPr>
        <p:spPr>
          <a:xfrm>
            <a:off x="2888575" y="9610198"/>
            <a:ext cx="1289725" cy="197203"/>
          </a:xfrm>
        </p:spPr>
        <p:txBody>
          <a:bodyPr/>
          <a:lstStyle/>
          <a:p>
            <a:r>
              <a:rPr lang="en-GB" dirty="0"/>
              <a:t>www.successat.org.uk                                                                                </a:t>
            </a:r>
          </a:p>
        </p:txBody>
      </p:sp>
      <p:sp>
        <p:nvSpPr>
          <p:cNvPr id="5" name="Slide Number Placeholder 4">
            <a:extLst>
              <a:ext uri="{FF2B5EF4-FFF2-40B4-BE49-F238E27FC236}">
                <a16:creationId xmlns:a16="http://schemas.microsoft.com/office/drawing/2014/main" id="{65A7A5E7-221A-17C4-BE31-3FEBC32ECB38}"/>
              </a:ext>
            </a:extLst>
          </p:cNvPr>
          <p:cNvSpPr>
            <a:spLocks noGrp="1"/>
          </p:cNvSpPr>
          <p:nvPr>
            <p:ph type="sldNum" sz="quarter" idx="12"/>
          </p:nvPr>
        </p:nvSpPr>
        <p:spPr/>
        <p:txBody>
          <a:bodyPr/>
          <a:lstStyle/>
          <a:p>
            <a:fld id="{5699F653-A948-4BD1-BBB3-6CD4FE48AB5E}" type="slidenum">
              <a:rPr lang="en-GB" smtClean="0"/>
              <a:pPr/>
              <a:t>7</a:t>
            </a:fld>
            <a:endParaRPr lang="en-GB"/>
          </a:p>
        </p:txBody>
      </p:sp>
      <p:sp>
        <p:nvSpPr>
          <p:cNvPr id="10" name="TextBox 1">
            <a:extLst>
              <a:ext uri="{FF2B5EF4-FFF2-40B4-BE49-F238E27FC236}">
                <a16:creationId xmlns:a16="http://schemas.microsoft.com/office/drawing/2014/main" id="{8A97594D-81BC-45A8-8191-53D68D17DAEA}"/>
              </a:ext>
            </a:extLst>
          </p:cNvPr>
          <p:cNvSpPr txBox="1"/>
          <p:nvPr/>
        </p:nvSpPr>
        <p:spPr>
          <a:xfrm>
            <a:off x="95250" y="7150072"/>
            <a:ext cx="6591299" cy="2031325"/>
          </a:xfrm>
          <a:prstGeom prst="rect">
            <a:avLst/>
          </a:prstGeom>
          <a:noFill/>
          <a:ln>
            <a:solidFill>
              <a:schemeClr val="accent1">
                <a:lumMod val="75000"/>
              </a:schemeClr>
            </a:solidFill>
          </a:ln>
        </p:spPr>
        <p:txBody>
          <a:bodyPr wrap="square" lIns="91440" tIns="45720" rIns="91440" bIns="45720" rtlCol="0" anchor="t">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GB" sz="1400" b="1" dirty="0">
                <a:latin typeface="Candara" panose="020E0502030303020204" pitchFamily="34" charset="0"/>
              </a:rPr>
              <a:t>GENERAL</a:t>
            </a:r>
          </a:p>
          <a:p>
            <a:r>
              <a:rPr lang="en-GB" sz="1400" dirty="0">
                <a:latin typeface="Candara" panose="020E0502030303020204" pitchFamily="34" charset="0"/>
              </a:rPr>
              <a:t>Undertake duties elsewhere within the Support Team as required. Such other duties as required commensurate with the grade of the post. </a:t>
            </a:r>
          </a:p>
          <a:p>
            <a:r>
              <a:rPr lang="en-GB" sz="1400" dirty="0">
                <a:latin typeface="Candara" panose="020E0502030303020204" pitchFamily="34" charset="0"/>
              </a:rPr>
              <a:t>The make up and emphasis of duties will be one area covered in annual review of the post and rewritten accordingly. Such variations are a common occurrence and cannot in themselves justify a reconsideration of the grading of the post.</a:t>
            </a:r>
          </a:p>
          <a:p>
            <a:r>
              <a:rPr lang="en-GB" sz="1400" dirty="0">
                <a:latin typeface="Candara" panose="020E0502030303020204" pitchFamily="34" charset="0"/>
              </a:rPr>
              <a:t>It is vital to the ethos of the Support Team that the postholder is flexible in taking on additional tasks, willing to offer help to other members of the Team and treats co-operation and support for colleagues as a top priority. </a:t>
            </a:r>
          </a:p>
        </p:txBody>
      </p:sp>
      <p:sp>
        <p:nvSpPr>
          <p:cNvPr id="11" name="TextBox 1">
            <a:extLst>
              <a:ext uri="{FF2B5EF4-FFF2-40B4-BE49-F238E27FC236}">
                <a16:creationId xmlns:a16="http://schemas.microsoft.com/office/drawing/2014/main" id="{90EA158F-E044-4E40-A55D-6173FD9F63A1}"/>
              </a:ext>
            </a:extLst>
          </p:cNvPr>
          <p:cNvSpPr txBox="1"/>
          <p:nvPr/>
        </p:nvSpPr>
        <p:spPr>
          <a:xfrm>
            <a:off x="95250" y="125526"/>
            <a:ext cx="6553200" cy="1600438"/>
          </a:xfrm>
          <a:prstGeom prst="rect">
            <a:avLst/>
          </a:prstGeom>
          <a:noFill/>
          <a:ln>
            <a:solidFill>
              <a:schemeClr val="accent1">
                <a:lumMod val="75000"/>
              </a:schemeClr>
            </a:solidFill>
          </a:ln>
        </p:spPr>
        <p:txBody>
          <a:bodyPr wrap="square" lIns="91440" tIns="45720" rIns="91440" bIns="45720" rtlCol="0" anchor="t">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GB" sz="1400" b="1" dirty="0">
                <a:latin typeface="Candara" panose="020E0502030303020204" pitchFamily="34" charset="0"/>
              </a:rPr>
              <a:t>Areas of Responsibility </a:t>
            </a:r>
          </a:p>
          <a:p>
            <a:r>
              <a:rPr lang="en-GB" sz="1400" dirty="0">
                <a:latin typeface="Candara" panose="020E0502030303020204" pitchFamily="34" charset="0"/>
              </a:rPr>
              <a:t>To ensure the availability of appropriate chemicals, materials and equipment, enabling the effective delivery of Science lessons </a:t>
            </a:r>
          </a:p>
          <a:p>
            <a:r>
              <a:rPr lang="en-GB" sz="1400" dirty="0">
                <a:latin typeface="Candara" panose="020E0502030303020204" pitchFamily="34" charset="0"/>
              </a:rPr>
              <a:t>To contribute to the management of Health and Safety within the Dept with reference to CLEAPSS and other local guidance </a:t>
            </a:r>
          </a:p>
          <a:p>
            <a:r>
              <a:rPr lang="en-GB" sz="1400" dirty="0">
                <a:latin typeface="Candara" panose="020E0502030303020204" pitchFamily="34" charset="0"/>
              </a:rPr>
              <a:t>Line management of science technician(s) and oversight of all technician related operations to maintain personal and professional development </a:t>
            </a:r>
            <a:endParaRPr lang="en-GB" sz="1400" b="1" dirty="0">
              <a:latin typeface="Candara" panose="020E0502030303020204" pitchFamily="34" charset="0"/>
            </a:endParaRPr>
          </a:p>
        </p:txBody>
      </p:sp>
      <p:sp>
        <p:nvSpPr>
          <p:cNvPr id="12" name="TextBox 1">
            <a:extLst>
              <a:ext uri="{FF2B5EF4-FFF2-40B4-BE49-F238E27FC236}">
                <a16:creationId xmlns:a16="http://schemas.microsoft.com/office/drawing/2014/main" id="{E933A485-4D3E-4592-B958-969DDEE9DDEF}"/>
              </a:ext>
            </a:extLst>
          </p:cNvPr>
          <p:cNvSpPr txBox="1"/>
          <p:nvPr/>
        </p:nvSpPr>
        <p:spPr>
          <a:xfrm>
            <a:off x="95250" y="3821258"/>
            <a:ext cx="6553200" cy="1600438"/>
          </a:xfrm>
          <a:prstGeom prst="rect">
            <a:avLst/>
          </a:prstGeom>
          <a:noFill/>
          <a:ln>
            <a:solidFill>
              <a:schemeClr val="accent1">
                <a:lumMod val="75000"/>
              </a:schemeClr>
            </a:solidFill>
          </a:ln>
        </p:spPr>
        <p:txBody>
          <a:bodyPr wrap="square" lIns="91440" tIns="45720" rIns="91440" bIns="45720" rtlCol="0" anchor="t">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GB" sz="1400" b="1" dirty="0">
                <a:latin typeface="Candara" panose="020E0502030303020204" pitchFamily="34" charset="0"/>
              </a:rPr>
              <a:t>HEALTH AND SAFETY </a:t>
            </a:r>
          </a:p>
          <a:p>
            <a:r>
              <a:rPr lang="en-GB" sz="1400" dirty="0">
                <a:latin typeface="Candara" panose="020E0502030303020204" pitchFamily="34" charset="0"/>
              </a:rPr>
              <a:t>Responsibility for the maintenance of all laboratory safety equipment </a:t>
            </a:r>
          </a:p>
          <a:p>
            <a:r>
              <a:rPr lang="en-GB" sz="1400" dirty="0">
                <a:latin typeface="Candara" panose="020E0502030303020204" pitchFamily="34" charset="0"/>
              </a:rPr>
              <a:t>Recording and record keeping of consumable materials in accordance with the appropriate national and local regulations </a:t>
            </a:r>
          </a:p>
          <a:p>
            <a:r>
              <a:rPr lang="en-GB" sz="1400" dirty="0">
                <a:latin typeface="Candara" panose="020E0502030303020204" pitchFamily="34" charset="0"/>
              </a:rPr>
              <a:t>Responsibility for the organisation of maintenance checks and repairs of tools and equipment as required by local and national regulations </a:t>
            </a:r>
          </a:p>
          <a:p>
            <a:r>
              <a:rPr lang="en-GB" sz="1400" dirty="0">
                <a:latin typeface="Candara" panose="020E0502030303020204" pitchFamily="34" charset="0"/>
              </a:rPr>
              <a:t>Storage and use of chemicals in lines with COSHH and CLEAPSS regulations </a:t>
            </a:r>
          </a:p>
        </p:txBody>
      </p:sp>
      <p:sp>
        <p:nvSpPr>
          <p:cNvPr id="13" name="TextBox 1">
            <a:extLst>
              <a:ext uri="{FF2B5EF4-FFF2-40B4-BE49-F238E27FC236}">
                <a16:creationId xmlns:a16="http://schemas.microsoft.com/office/drawing/2014/main" id="{46FFDD1B-3F47-440F-98F5-78C8D8F62204}"/>
              </a:ext>
            </a:extLst>
          </p:cNvPr>
          <p:cNvSpPr txBox="1"/>
          <p:nvPr/>
        </p:nvSpPr>
        <p:spPr>
          <a:xfrm>
            <a:off x="95250" y="5485665"/>
            <a:ext cx="6553200" cy="1600438"/>
          </a:xfrm>
          <a:prstGeom prst="rect">
            <a:avLst/>
          </a:prstGeom>
          <a:noFill/>
          <a:ln>
            <a:solidFill>
              <a:schemeClr val="accent1">
                <a:lumMod val="75000"/>
              </a:schemeClr>
            </a:solidFill>
          </a:ln>
        </p:spPr>
        <p:txBody>
          <a:bodyPr wrap="square" lIns="91440" tIns="45720" rIns="91440" bIns="45720" rtlCol="0" anchor="t">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GB" sz="1400" b="1" dirty="0">
                <a:latin typeface="Candara" panose="020E0502030303020204" pitchFamily="34" charset="0"/>
              </a:rPr>
              <a:t>NON TECHNICAL </a:t>
            </a:r>
          </a:p>
          <a:p>
            <a:r>
              <a:rPr lang="en-GB" sz="1400" dirty="0">
                <a:latin typeface="Candara" panose="020E0502030303020204" pitchFamily="34" charset="0"/>
              </a:rPr>
              <a:t>Washing/cleaning of apparatus after use and its replacement in the place of use or storage in the laboratories or in the preparation room </a:t>
            </a:r>
          </a:p>
          <a:p>
            <a:r>
              <a:rPr lang="en-GB" sz="1400" dirty="0">
                <a:latin typeface="Candara" panose="020E0502030303020204" pitchFamily="34" charset="0"/>
              </a:rPr>
              <a:t>Cleaning of laboratory sinks, experiment preparation areas and fume cupboards Maintenance of fixtures and fittings within the laboratories and preparation room. Including gas, water and electrical supplies </a:t>
            </a:r>
          </a:p>
          <a:p>
            <a:r>
              <a:rPr lang="en-GB" sz="1400" dirty="0">
                <a:latin typeface="Candara" panose="020E0502030303020204" pitchFamily="34" charset="0"/>
              </a:rPr>
              <a:t>Liaison with outside bodies to arrange visits. </a:t>
            </a:r>
          </a:p>
        </p:txBody>
      </p:sp>
      <p:sp>
        <p:nvSpPr>
          <p:cNvPr id="8" name="TextBox 1">
            <a:extLst>
              <a:ext uri="{FF2B5EF4-FFF2-40B4-BE49-F238E27FC236}">
                <a16:creationId xmlns:a16="http://schemas.microsoft.com/office/drawing/2014/main" id="{E2566D07-68E3-423E-8CB1-1A8B35B90323}"/>
              </a:ext>
            </a:extLst>
          </p:cNvPr>
          <p:cNvSpPr txBox="1"/>
          <p:nvPr/>
        </p:nvSpPr>
        <p:spPr>
          <a:xfrm>
            <a:off x="95250" y="1725964"/>
            <a:ext cx="6553200" cy="2031325"/>
          </a:xfrm>
          <a:prstGeom prst="rect">
            <a:avLst/>
          </a:prstGeom>
          <a:noFill/>
          <a:ln>
            <a:solidFill>
              <a:schemeClr val="accent1">
                <a:lumMod val="75000"/>
              </a:schemeClr>
            </a:solidFill>
          </a:ln>
        </p:spPr>
        <p:txBody>
          <a:bodyPr wrap="square" lIns="91440" tIns="45720" rIns="91440" bIns="45720" rtlCol="0" anchor="t">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GB" sz="1400" b="1" dirty="0">
                <a:latin typeface="Candara" panose="020E0502030303020204" pitchFamily="34" charset="0"/>
              </a:rPr>
              <a:t>Technical </a:t>
            </a:r>
          </a:p>
          <a:p>
            <a:r>
              <a:rPr lang="en-GB" sz="1400" dirty="0">
                <a:latin typeface="Candara" panose="020E0502030303020204" pitchFamily="34" charset="0"/>
              </a:rPr>
              <a:t>Repair, construction and testing of apparatus and equipment for each lesson and lab, preparation and disposal of solutions, chemicals and cultures in accordance with Health &amp; Safety guidance and COSHH regulations</a:t>
            </a:r>
          </a:p>
          <a:p>
            <a:r>
              <a:rPr lang="en-GB" sz="1400" dirty="0">
                <a:latin typeface="Candara" panose="020E0502030303020204" pitchFamily="34" charset="0"/>
              </a:rPr>
              <a:t>Stock control of all consumable materials and worksheets/other written materials within budget/ controlling budget in consultation with Science Curriculum Leader </a:t>
            </a:r>
          </a:p>
          <a:p>
            <a:r>
              <a:rPr lang="en-GB" sz="1400" dirty="0">
                <a:latin typeface="Candara" panose="020E0502030303020204" pitchFamily="34" charset="0"/>
              </a:rPr>
              <a:t>To support the use of ICT within the Science Dept </a:t>
            </a:r>
          </a:p>
          <a:p>
            <a:r>
              <a:rPr lang="en-GB" sz="1400" dirty="0">
                <a:latin typeface="Candara" panose="020E0502030303020204" pitchFamily="34" charset="0"/>
              </a:rPr>
              <a:t>To provide support in a classroom as required and update / file resource sheets within the dept.</a:t>
            </a:r>
          </a:p>
        </p:txBody>
      </p:sp>
    </p:spTree>
    <p:extLst>
      <p:ext uri="{BB962C8B-B14F-4D97-AF65-F5344CB8AC3E}">
        <p14:creationId xmlns:p14="http://schemas.microsoft.com/office/powerpoint/2010/main" val="28169752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TECC.jpg"/>
          <p:cNvPicPr>
            <a:picLocks noChangeAspect="1"/>
          </p:cNvPicPr>
          <p:nvPr/>
        </p:nvPicPr>
        <p:blipFill>
          <a:blip r:embed="rId2" cstate="print"/>
          <a:stretch>
            <a:fillRect/>
          </a:stretch>
        </p:blipFill>
        <p:spPr>
          <a:xfrm>
            <a:off x="2912202" y="-3030"/>
            <a:ext cx="1027638" cy="853730"/>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
        <p:nvSpPr>
          <p:cNvPr id="2" name="Footer Placeholder 1">
            <a:extLst>
              <a:ext uri="{FF2B5EF4-FFF2-40B4-BE49-F238E27FC236}">
                <a16:creationId xmlns:a16="http://schemas.microsoft.com/office/drawing/2014/main" id="{01F0B493-EDA5-4272-ADBB-C587889A2C68}"/>
              </a:ext>
            </a:extLst>
          </p:cNvPr>
          <p:cNvSpPr>
            <a:spLocks noGrp="1"/>
          </p:cNvSpPr>
          <p:nvPr>
            <p:ph type="ftr" sz="quarter" idx="11"/>
          </p:nvPr>
        </p:nvSpPr>
        <p:spPr>
          <a:xfrm>
            <a:off x="0" y="9652113"/>
            <a:ext cx="2431012" cy="514572"/>
          </a:xfrm>
        </p:spPr>
        <p:txBody>
          <a:bodyPr/>
          <a:lstStyle/>
          <a:p>
            <a:r>
              <a:rPr lang="en-GB"/>
              <a:t>www.successat.org.uk                                                                                </a:t>
            </a:r>
          </a:p>
        </p:txBody>
      </p:sp>
      <p:sp>
        <p:nvSpPr>
          <p:cNvPr id="3" name="Slide Number Placeholder 2">
            <a:extLst>
              <a:ext uri="{FF2B5EF4-FFF2-40B4-BE49-F238E27FC236}">
                <a16:creationId xmlns:a16="http://schemas.microsoft.com/office/drawing/2014/main" id="{0B0C2C18-FFB5-F199-C842-D6A95778BBEC}"/>
              </a:ext>
            </a:extLst>
          </p:cNvPr>
          <p:cNvSpPr>
            <a:spLocks noGrp="1"/>
          </p:cNvSpPr>
          <p:nvPr>
            <p:ph type="sldNum" sz="quarter" idx="12"/>
          </p:nvPr>
        </p:nvSpPr>
        <p:spPr>
          <a:xfrm>
            <a:off x="5126751" y="9529204"/>
            <a:ext cx="1543050" cy="527403"/>
          </a:xfrm>
        </p:spPr>
        <p:txBody>
          <a:bodyPr/>
          <a:lstStyle/>
          <a:p>
            <a:r>
              <a:rPr lang="en-GB"/>
              <a:t>Page </a:t>
            </a:r>
            <a:fld id="{5699F653-A948-4BD1-BBB3-6CD4FE48AB5E}" type="slidenum">
              <a:rPr lang="en-GB" smtClean="0"/>
              <a:pPr/>
              <a:t>8</a:t>
            </a:fld>
            <a:endParaRPr lang="en-US"/>
          </a:p>
        </p:txBody>
      </p:sp>
      <p:sp>
        <p:nvSpPr>
          <p:cNvPr id="6" name="TextBox 5"/>
          <p:cNvSpPr txBox="1"/>
          <p:nvPr/>
        </p:nvSpPr>
        <p:spPr>
          <a:xfrm>
            <a:off x="366298" y="669410"/>
            <a:ext cx="6119446" cy="646331"/>
          </a:xfrm>
          <a:prstGeom prst="rect">
            <a:avLst/>
          </a:prstGeom>
          <a:noFill/>
        </p:spPr>
        <p:txBody>
          <a:bodyPr wrap="square" lIns="91440" tIns="45720" rIns="91440" bIns="45720" rtlCol="0" anchor="t">
            <a:spAutoFit/>
          </a:bodyPr>
          <a:lstStyle/>
          <a:p>
            <a:pPr algn="ctr"/>
            <a:r>
              <a:rPr lang="en-GB" b="1" dirty="0">
                <a:solidFill>
                  <a:schemeClr val="accent1">
                    <a:lumMod val="75000"/>
                  </a:schemeClr>
                </a:solidFill>
              </a:rPr>
              <a:t>THOMAS ESTLEY COMMUNITY COLLEGE -</a:t>
            </a:r>
            <a:endParaRPr lang="en-GB" b="1" dirty="0">
              <a:solidFill>
                <a:schemeClr val="accent1">
                  <a:lumMod val="75000"/>
                </a:schemeClr>
              </a:solidFill>
              <a:cs typeface="Calibri"/>
            </a:endParaRPr>
          </a:p>
          <a:p>
            <a:pPr algn="ctr"/>
            <a:r>
              <a:rPr lang="en-GB" b="1" dirty="0">
                <a:solidFill>
                  <a:schemeClr val="accent1">
                    <a:lumMod val="75000"/>
                  </a:schemeClr>
                </a:solidFill>
              </a:rPr>
              <a:t>PERSONNEL SPECIFICATION</a:t>
            </a:r>
            <a:endParaRPr lang="en-GB" b="1" dirty="0">
              <a:solidFill>
                <a:schemeClr val="accent1">
                  <a:lumMod val="75000"/>
                </a:schemeClr>
              </a:solidFill>
              <a:cs typeface="Calibri"/>
            </a:endParaRPr>
          </a:p>
        </p:txBody>
      </p:sp>
      <p:sp>
        <p:nvSpPr>
          <p:cNvPr id="9" name="TextBox 8">
            <a:extLst>
              <a:ext uri="{FF2B5EF4-FFF2-40B4-BE49-F238E27FC236}">
                <a16:creationId xmlns:a16="http://schemas.microsoft.com/office/drawing/2014/main" id="{5D2190EF-A937-4ED6-BF64-77C971D0B14E}"/>
              </a:ext>
            </a:extLst>
          </p:cNvPr>
          <p:cNvSpPr txBox="1"/>
          <p:nvPr/>
        </p:nvSpPr>
        <p:spPr>
          <a:xfrm>
            <a:off x="1905000" y="1303241"/>
            <a:ext cx="2857500" cy="8248412"/>
          </a:xfrm>
          <a:prstGeom prst="rect">
            <a:avLst/>
          </a:prstGeom>
          <a:noFill/>
          <a:ln>
            <a:solidFill>
              <a:schemeClr val="accent1">
                <a:lumMod val="75000"/>
              </a:schemeClr>
            </a:solidFill>
          </a:ln>
        </p:spPr>
        <p:txBody>
          <a:bodyPr wrap="square" lIns="91440" tIns="45720" rIns="91440" bIns="45720" rtlCol="0" anchor="t">
            <a:spAutoFit/>
          </a:bodyPr>
          <a:lstStyle/>
          <a:p>
            <a:pPr algn="ctr"/>
            <a:r>
              <a:rPr lang="en-GB" sz="1400" b="1" dirty="0"/>
              <a:t>ESSENTIAL</a:t>
            </a:r>
          </a:p>
          <a:p>
            <a:endParaRPr lang="en-GB" sz="1200" b="1" dirty="0">
              <a:latin typeface="Candara" panose="020E0502030303020204" pitchFamily="34" charset="0"/>
            </a:endParaRPr>
          </a:p>
          <a:p>
            <a:r>
              <a:rPr lang="en-GB" sz="1200" dirty="0">
                <a:latin typeface="Candara" panose="020E0502030303020204" pitchFamily="34" charset="0"/>
              </a:rPr>
              <a:t>GCSE or equivalent in a science subject </a:t>
            </a:r>
          </a:p>
          <a:p>
            <a:endParaRPr lang="en-GB" sz="1200" dirty="0">
              <a:latin typeface="Candara" panose="020E0502030303020204" pitchFamily="34" charset="0"/>
            </a:endParaRPr>
          </a:p>
          <a:p>
            <a:r>
              <a:rPr lang="en-GB" sz="1200" dirty="0">
                <a:latin typeface="Candara" panose="020E0502030303020204" pitchFamily="34" charset="0"/>
              </a:rPr>
              <a:t>Good standard of Numeracy &amp; Literacy </a:t>
            </a:r>
          </a:p>
          <a:p>
            <a:endParaRPr lang="en-GB" sz="1200" dirty="0">
              <a:latin typeface="Candara" panose="020E0502030303020204" pitchFamily="34" charset="0"/>
            </a:endParaRPr>
          </a:p>
          <a:p>
            <a:r>
              <a:rPr lang="en-GB" sz="1200" dirty="0">
                <a:latin typeface="Candara" panose="020E0502030303020204" pitchFamily="34" charset="0"/>
              </a:rPr>
              <a:t>Technician support or general experience in a similar setting/ or with similar equipment.</a:t>
            </a:r>
          </a:p>
          <a:p>
            <a:endParaRPr lang="en-GB" sz="1200" dirty="0">
              <a:latin typeface="Candara" panose="020E0502030303020204" pitchFamily="34" charset="0"/>
            </a:endParaRPr>
          </a:p>
          <a:p>
            <a:r>
              <a:rPr lang="en-GB" sz="1200" dirty="0">
                <a:latin typeface="Candara" panose="020E0502030303020204" pitchFamily="34" charset="0"/>
              </a:rPr>
              <a:t> Experience of multi-tasking in a complex and demanding environment.</a:t>
            </a:r>
          </a:p>
          <a:p>
            <a:endParaRPr lang="en-GB" sz="1200" b="1" dirty="0">
              <a:latin typeface="Candara" panose="020E0502030303020204" pitchFamily="34" charset="0"/>
            </a:endParaRPr>
          </a:p>
          <a:p>
            <a:endParaRPr lang="en-GB" sz="1200" dirty="0">
              <a:latin typeface="Candara" panose="020E0502030303020204" pitchFamily="34" charset="0"/>
            </a:endParaRPr>
          </a:p>
          <a:p>
            <a:r>
              <a:rPr lang="en-GB" sz="1200" dirty="0">
                <a:latin typeface="Candara" panose="020E0502030303020204" pitchFamily="34" charset="0"/>
              </a:rPr>
              <a:t>Knowledge of CLEAPSS and related practices</a:t>
            </a:r>
          </a:p>
          <a:p>
            <a:endParaRPr lang="en-GB" sz="1200" dirty="0">
              <a:latin typeface="Candara" panose="020E0502030303020204" pitchFamily="34" charset="0"/>
            </a:endParaRPr>
          </a:p>
          <a:p>
            <a:r>
              <a:rPr lang="en-GB" sz="1200" dirty="0">
                <a:latin typeface="Candara" panose="020E0502030303020204" pitchFamily="34" charset="0"/>
              </a:rPr>
              <a:t>Be able to organise own work Ability to work as a team member with a dynamic, enthusiastic and harmonious approach.</a:t>
            </a:r>
          </a:p>
          <a:p>
            <a:endParaRPr lang="en-GB" sz="1200" dirty="0">
              <a:latin typeface="Candara" panose="020E0502030303020204" pitchFamily="34" charset="0"/>
            </a:endParaRPr>
          </a:p>
          <a:p>
            <a:r>
              <a:rPr lang="en-GB" sz="1200" dirty="0">
                <a:latin typeface="Candara" panose="020E0502030303020204" pitchFamily="34" charset="0"/>
              </a:rPr>
              <a:t>Reliability and commitment to confidentiality </a:t>
            </a:r>
          </a:p>
          <a:p>
            <a:endParaRPr lang="en-GB" sz="1200" dirty="0">
              <a:latin typeface="Candara" panose="020E0502030303020204" pitchFamily="34" charset="0"/>
            </a:endParaRPr>
          </a:p>
          <a:p>
            <a:r>
              <a:rPr lang="en-GB" sz="1200" dirty="0">
                <a:latin typeface="Candara" panose="020E0502030303020204" pitchFamily="34" charset="0"/>
              </a:rPr>
              <a:t>Attention to detail and the capacity to work accurately under pressure.</a:t>
            </a:r>
          </a:p>
          <a:p>
            <a:endParaRPr lang="en-GB" sz="1200" dirty="0">
              <a:latin typeface="Candara" panose="020E0502030303020204" pitchFamily="34" charset="0"/>
            </a:endParaRPr>
          </a:p>
          <a:p>
            <a:r>
              <a:rPr lang="en-GB" sz="1200" dirty="0">
                <a:latin typeface="Candara" panose="020E0502030303020204" pitchFamily="34" charset="0"/>
              </a:rPr>
              <a:t>Ability to prioritise tasks effectively to meet deadlines and to reprioritise in response to changing needs. </a:t>
            </a:r>
          </a:p>
          <a:p>
            <a:endParaRPr lang="en-GB" sz="1200" dirty="0">
              <a:latin typeface="Candara" panose="020E0502030303020204" pitchFamily="34" charset="0"/>
            </a:endParaRPr>
          </a:p>
          <a:p>
            <a:r>
              <a:rPr lang="en-GB" sz="1200" dirty="0">
                <a:latin typeface="Candara" panose="020E0502030303020204" pitchFamily="34" charset="0"/>
              </a:rPr>
              <a:t>Demonstrate excellent communication skills. A good level of interpersonal skills including customer care. </a:t>
            </a:r>
          </a:p>
          <a:p>
            <a:endParaRPr lang="en-GB" sz="1200" dirty="0">
              <a:latin typeface="Candara" panose="020E0502030303020204" pitchFamily="34" charset="0"/>
            </a:endParaRPr>
          </a:p>
          <a:p>
            <a:r>
              <a:rPr lang="en-GB" sz="1200" dirty="0">
                <a:latin typeface="Candara" panose="020E0502030303020204" pitchFamily="34" charset="0"/>
              </a:rPr>
              <a:t>Ability to respond flexibly to changing demands. </a:t>
            </a:r>
          </a:p>
          <a:p>
            <a:r>
              <a:rPr lang="en-GB" sz="1200" dirty="0">
                <a:latin typeface="Candara" panose="020E0502030303020204" pitchFamily="34" charset="0"/>
              </a:rPr>
              <a:t>Willingness to undergo training and be committed to continuous professional development. </a:t>
            </a:r>
          </a:p>
          <a:p>
            <a:r>
              <a:rPr lang="en-GB" sz="1200" dirty="0">
                <a:latin typeface="Candara" panose="020E0502030303020204" pitchFamily="34" charset="0"/>
              </a:rPr>
              <a:t>Must be able to work without supervision. </a:t>
            </a:r>
          </a:p>
          <a:p>
            <a:endParaRPr lang="en-GB" sz="1200" dirty="0">
              <a:latin typeface="Candara" panose="020E0502030303020204" pitchFamily="34" charset="0"/>
            </a:endParaRPr>
          </a:p>
          <a:p>
            <a:r>
              <a:rPr lang="en-GB" sz="1200" dirty="0">
                <a:latin typeface="Candara" panose="020E0502030303020204" pitchFamily="34" charset="0"/>
              </a:rPr>
              <a:t>Must eligible to work in the UK</a:t>
            </a:r>
          </a:p>
        </p:txBody>
      </p:sp>
      <p:sp>
        <p:nvSpPr>
          <p:cNvPr id="12" name="TextBox 11">
            <a:extLst>
              <a:ext uri="{FF2B5EF4-FFF2-40B4-BE49-F238E27FC236}">
                <a16:creationId xmlns:a16="http://schemas.microsoft.com/office/drawing/2014/main" id="{106E6098-7D9A-4A7D-A656-03FBDC0505FD}"/>
              </a:ext>
            </a:extLst>
          </p:cNvPr>
          <p:cNvSpPr txBox="1"/>
          <p:nvPr/>
        </p:nvSpPr>
        <p:spPr>
          <a:xfrm>
            <a:off x="4762500" y="1308454"/>
            <a:ext cx="1978712" cy="7848302"/>
          </a:xfrm>
          <a:prstGeom prst="rect">
            <a:avLst/>
          </a:prstGeom>
          <a:noFill/>
          <a:ln>
            <a:solidFill>
              <a:schemeClr val="accent1">
                <a:lumMod val="75000"/>
              </a:schemeClr>
            </a:solidFill>
          </a:ln>
        </p:spPr>
        <p:txBody>
          <a:bodyPr wrap="square" lIns="91440" tIns="45720" rIns="91440" bIns="45720" rtlCol="0" anchor="t">
            <a:spAutoFit/>
          </a:bodyPr>
          <a:lstStyle/>
          <a:p>
            <a:pPr algn="ctr"/>
            <a:r>
              <a:rPr lang="en-GB" sz="1400" b="1" dirty="0"/>
              <a:t>DESIRABLE</a:t>
            </a:r>
          </a:p>
          <a:p>
            <a:endParaRPr lang="en-GB" sz="1200" b="1" dirty="0">
              <a:latin typeface="Candara" panose="020E0502030303020204" pitchFamily="34" charset="0"/>
            </a:endParaRPr>
          </a:p>
          <a:p>
            <a:r>
              <a:rPr lang="en-GB" sz="1200" dirty="0">
                <a:latin typeface="Candara" panose="020E0502030303020204" pitchFamily="34" charset="0"/>
              </a:rPr>
              <a:t>First Aid qualification. Evidence of relevant qualification</a:t>
            </a:r>
          </a:p>
          <a:p>
            <a:endParaRPr lang="en-GB" sz="1200" dirty="0">
              <a:latin typeface="Candara" panose="020E0502030303020204" pitchFamily="34" charset="0"/>
            </a:endParaRPr>
          </a:p>
          <a:p>
            <a:r>
              <a:rPr lang="en-GB" sz="1200" dirty="0">
                <a:latin typeface="Candara" panose="020E0502030303020204" pitchFamily="34" charset="0"/>
              </a:rPr>
              <a:t>Health &amp; Safety qualification for practical work </a:t>
            </a:r>
          </a:p>
          <a:p>
            <a:endParaRPr lang="en-GB" sz="1200" dirty="0">
              <a:latin typeface="Candara" panose="020E0502030303020204" pitchFamily="34" charset="0"/>
            </a:endParaRPr>
          </a:p>
          <a:p>
            <a:r>
              <a:rPr lang="en-GB" sz="1200" dirty="0">
                <a:latin typeface="Candara" panose="020E0502030303020204" pitchFamily="34" charset="0"/>
              </a:rPr>
              <a:t>Good previous employment/school record including punctuality and attendance </a:t>
            </a:r>
          </a:p>
          <a:p>
            <a:endParaRPr lang="en-GB" sz="1200" dirty="0">
              <a:latin typeface="Candara" panose="020E0502030303020204" pitchFamily="34" charset="0"/>
            </a:endParaRPr>
          </a:p>
          <a:p>
            <a:r>
              <a:rPr lang="en-GB" sz="1200" dirty="0">
                <a:latin typeface="Candara" panose="020E0502030303020204" pitchFamily="34" charset="0"/>
              </a:rPr>
              <a:t>An appropriate understanding of Child Protection and school behaviour policies in relation to the post. </a:t>
            </a:r>
          </a:p>
          <a:p>
            <a:endParaRPr lang="en-GB" sz="1200" dirty="0">
              <a:latin typeface="Candara" panose="020E0502030303020204" pitchFamily="34" charset="0"/>
            </a:endParaRPr>
          </a:p>
          <a:p>
            <a:endParaRPr lang="en-GB" b="1" dirty="0">
              <a:ea typeface="Calibri"/>
              <a:cs typeface="Calibri"/>
            </a:endParaRPr>
          </a:p>
          <a:p>
            <a:pPr algn="ctr"/>
            <a:endParaRPr lang="en-GB" dirty="0">
              <a:ea typeface="Calibri"/>
              <a:cs typeface="Calibri"/>
            </a:endParaRPr>
          </a:p>
          <a:p>
            <a:endParaRPr lang="en-GB" b="1" dirty="0">
              <a:ea typeface="Calibri"/>
              <a:cs typeface="Calibri"/>
            </a:endParaRPr>
          </a:p>
          <a:p>
            <a:pPr algn="ctr"/>
            <a:endParaRPr lang="en-GB" dirty="0">
              <a:ea typeface="Calibri"/>
              <a:cs typeface="Calibri"/>
            </a:endParaRPr>
          </a:p>
          <a:p>
            <a:endParaRPr lang="en-GB" b="1" dirty="0">
              <a:ea typeface="Calibri"/>
              <a:cs typeface="Calibri"/>
            </a:endParaRPr>
          </a:p>
          <a:p>
            <a:endParaRPr lang="en-GB" b="1" dirty="0">
              <a:ea typeface="Calibri"/>
              <a:cs typeface="Calibri"/>
            </a:endParaRPr>
          </a:p>
          <a:p>
            <a:endParaRPr lang="en-GB" b="1" dirty="0">
              <a:ea typeface="Calibri"/>
              <a:cs typeface="Calibri"/>
            </a:endParaRPr>
          </a:p>
          <a:p>
            <a:endParaRPr lang="en-GB" b="1" dirty="0">
              <a:ea typeface="Calibri"/>
              <a:cs typeface="Calibri"/>
            </a:endParaRPr>
          </a:p>
          <a:p>
            <a:endParaRPr lang="en-GB" b="1" dirty="0">
              <a:ea typeface="Calibri"/>
              <a:cs typeface="Calibri"/>
            </a:endParaRPr>
          </a:p>
          <a:p>
            <a:endParaRPr lang="en-GB" b="1" dirty="0">
              <a:ea typeface="Calibri"/>
              <a:cs typeface="Calibri"/>
            </a:endParaRPr>
          </a:p>
          <a:p>
            <a:pPr algn="ctr"/>
            <a:endParaRPr lang="en-GB" sz="1400" b="1" dirty="0">
              <a:sym typeface="Wingdings 2" panose="05020102010507070707" pitchFamily="18" charset="2"/>
            </a:endParaRPr>
          </a:p>
          <a:p>
            <a:pPr algn="ctr"/>
            <a:endParaRPr lang="en-GB" sz="1400" b="1" dirty="0">
              <a:sym typeface="Wingdings 2" panose="05020102010507070707" pitchFamily="18" charset="2"/>
            </a:endParaRPr>
          </a:p>
          <a:p>
            <a:pPr algn="ctr"/>
            <a:endParaRPr lang="en-GB" sz="1400" b="1" dirty="0">
              <a:ea typeface="Calibri"/>
              <a:cs typeface="Calibri"/>
            </a:endParaRPr>
          </a:p>
          <a:p>
            <a:pPr algn="ctr"/>
            <a:endParaRPr lang="en-GB" sz="1400" b="1" dirty="0">
              <a:ea typeface="Calibri"/>
              <a:cs typeface="Calibri"/>
            </a:endParaRPr>
          </a:p>
          <a:p>
            <a:pPr algn="ctr"/>
            <a:endParaRPr lang="en-GB" sz="1400" b="1" dirty="0">
              <a:ea typeface="Calibri"/>
              <a:cs typeface="Calibri"/>
            </a:endParaRPr>
          </a:p>
        </p:txBody>
      </p:sp>
      <p:sp>
        <p:nvSpPr>
          <p:cNvPr id="13" name="TextBox 12">
            <a:extLst>
              <a:ext uri="{FF2B5EF4-FFF2-40B4-BE49-F238E27FC236}">
                <a16:creationId xmlns:a16="http://schemas.microsoft.com/office/drawing/2014/main" id="{0A2D34F3-7194-46E4-A073-34CA3A2E5733}"/>
              </a:ext>
            </a:extLst>
          </p:cNvPr>
          <p:cNvSpPr txBox="1"/>
          <p:nvPr/>
        </p:nvSpPr>
        <p:spPr>
          <a:xfrm>
            <a:off x="110830" y="1303241"/>
            <a:ext cx="1794170" cy="8007064"/>
          </a:xfrm>
          <a:prstGeom prst="rect">
            <a:avLst/>
          </a:prstGeom>
          <a:noFill/>
          <a:ln>
            <a:solidFill>
              <a:schemeClr val="accent1">
                <a:lumMod val="75000"/>
              </a:schemeClr>
            </a:solidFill>
          </a:ln>
        </p:spPr>
        <p:txBody>
          <a:bodyPr wrap="square" lIns="91440" tIns="45720" rIns="91440" bIns="45720" rtlCol="0" anchor="t">
            <a:spAutoFit/>
          </a:bodyPr>
          <a:lstStyle/>
          <a:p>
            <a:endParaRPr lang="en-GB" sz="1400" b="1" dirty="0">
              <a:latin typeface="Candara"/>
            </a:endParaRPr>
          </a:p>
          <a:p>
            <a:pPr>
              <a:lnSpc>
                <a:spcPct val="107000"/>
              </a:lnSpc>
              <a:spcAft>
                <a:spcPts val="800"/>
              </a:spcAft>
            </a:pPr>
            <a:r>
              <a:rPr lang="en-GB" sz="1400" b="1" u="sng" dirty="0">
                <a:latin typeface="Candara" panose="020E0502030303020204" pitchFamily="34" charset="0"/>
              </a:rPr>
              <a:t>Qualifications </a:t>
            </a:r>
            <a:endParaRPr lang="en-GB" sz="1400" b="1" dirty="0">
              <a:latin typeface="Candara" panose="020E0502030303020204" pitchFamily="34" charset="0"/>
            </a:endParaRPr>
          </a:p>
          <a:p>
            <a:pPr>
              <a:lnSpc>
                <a:spcPct val="107000"/>
              </a:lnSpc>
              <a:spcAft>
                <a:spcPts val="0"/>
              </a:spcAft>
            </a:pPr>
            <a:r>
              <a:rPr lang="en-GB" sz="1400" b="1" dirty="0">
                <a:latin typeface="Candara" panose="020E0502030303020204" pitchFamily="34" charset="0"/>
              </a:rPr>
              <a:t> </a:t>
            </a:r>
          </a:p>
          <a:p>
            <a:pPr>
              <a:lnSpc>
                <a:spcPct val="107000"/>
              </a:lnSpc>
              <a:spcAft>
                <a:spcPts val="0"/>
              </a:spcAft>
            </a:pPr>
            <a:endParaRPr lang="en-GB" sz="1400" b="1" dirty="0">
              <a:latin typeface="Candara" panose="020E0502030303020204" pitchFamily="34" charset="0"/>
            </a:endParaRPr>
          </a:p>
          <a:p>
            <a:pPr>
              <a:lnSpc>
                <a:spcPct val="107000"/>
              </a:lnSpc>
              <a:spcAft>
                <a:spcPts val="0"/>
              </a:spcAft>
            </a:pPr>
            <a:endParaRPr lang="en-GB" sz="1400" b="1" dirty="0">
              <a:latin typeface="Candara" panose="020E0502030303020204" pitchFamily="34" charset="0"/>
            </a:endParaRPr>
          </a:p>
          <a:p>
            <a:pPr>
              <a:lnSpc>
                <a:spcPct val="107000"/>
              </a:lnSpc>
              <a:spcAft>
                <a:spcPts val="0"/>
              </a:spcAft>
            </a:pPr>
            <a:endParaRPr lang="en-GB" sz="1400" b="1" dirty="0">
              <a:latin typeface="Candara" panose="020E0502030303020204" pitchFamily="34" charset="0"/>
            </a:endParaRPr>
          </a:p>
          <a:p>
            <a:pPr>
              <a:lnSpc>
                <a:spcPct val="107000"/>
              </a:lnSpc>
              <a:spcAft>
                <a:spcPts val="0"/>
              </a:spcAft>
            </a:pPr>
            <a:endParaRPr lang="en-GB" sz="1400" b="1" dirty="0">
              <a:latin typeface="Candara" panose="020E0502030303020204" pitchFamily="34" charset="0"/>
            </a:endParaRPr>
          </a:p>
          <a:p>
            <a:pPr>
              <a:lnSpc>
                <a:spcPct val="107000"/>
              </a:lnSpc>
              <a:spcAft>
                <a:spcPts val="0"/>
              </a:spcAft>
            </a:pPr>
            <a:endParaRPr lang="en-GB" sz="1400" b="1" dirty="0">
              <a:latin typeface="Candara" panose="020E0502030303020204" pitchFamily="34" charset="0"/>
            </a:endParaRPr>
          </a:p>
          <a:p>
            <a:pPr>
              <a:lnSpc>
                <a:spcPct val="107000"/>
              </a:lnSpc>
              <a:spcAft>
                <a:spcPts val="0"/>
              </a:spcAft>
            </a:pPr>
            <a:endParaRPr lang="en-GB" sz="1400" b="1" dirty="0">
              <a:latin typeface="Candara" panose="020E0502030303020204" pitchFamily="34" charset="0"/>
            </a:endParaRPr>
          </a:p>
          <a:p>
            <a:pPr>
              <a:lnSpc>
                <a:spcPct val="107000"/>
              </a:lnSpc>
              <a:spcAft>
                <a:spcPts val="0"/>
              </a:spcAft>
            </a:pPr>
            <a:endParaRPr lang="en-GB" sz="1400" b="1" dirty="0">
              <a:latin typeface="Candara" panose="020E0502030303020204" pitchFamily="34" charset="0"/>
            </a:endParaRPr>
          </a:p>
          <a:p>
            <a:pPr>
              <a:lnSpc>
                <a:spcPct val="107000"/>
              </a:lnSpc>
              <a:spcAft>
                <a:spcPts val="0"/>
              </a:spcAft>
            </a:pPr>
            <a:endParaRPr lang="en-GB" sz="1400" b="1" dirty="0">
              <a:latin typeface="Candara" panose="020E0502030303020204" pitchFamily="34" charset="0"/>
            </a:endParaRPr>
          </a:p>
          <a:p>
            <a:pPr>
              <a:lnSpc>
                <a:spcPct val="107000"/>
              </a:lnSpc>
              <a:spcAft>
                <a:spcPts val="0"/>
              </a:spcAft>
            </a:pPr>
            <a:r>
              <a:rPr lang="en-GB" sz="1400" b="1" dirty="0">
                <a:latin typeface="Candara" panose="020E0502030303020204" pitchFamily="34" charset="0"/>
              </a:rPr>
              <a:t>Skills/Knowledge</a:t>
            </a:r>
          </a:p>
          <a:p>
            <a:pPr>
              <a:lnSpc>
                <a:spcPct val="107000"/>
              </a:lnSpc>
              <a:spcAft>
                <a:spcPts val="0"/>
              </a:spcAft>
            </a:pPr>
            <a:endParaRPr lang="en-GB" sz="1400" b="1" dirty="0">
              <a:latin typeface="Candara" panose="020E0502030303020204" pitchFamily="34" charset="0"/>
            </a:endParaRPr>
          </a:p>
          <a:p>
            <a:pPr>
              <a:lnSpc>
                <a:spcPct val="107000"/>
              </a:lnSpc>
              <a:spcAft>
                <a:spcPts val="0"/>
              </a:spcAft>
            </a:pPr>
            <a:endParaRPr lang="en-GB" sz="1400" b="1" dirty="0">
              <a:latin typeface="Candara" panose="020E0502030303020204" pitchFamily="34" charset="0"/>
            </a:endParaRPr>
          </a:p>
          <a:p>
            <a:pPr>
              <a:lnSpc>
                <a:spcPct val="107000"/>
              </a:lnSpc>
              <a:spcAft>
                <a:spcPts val="0"/>
              </a:spcAft>
            </a:pPr>
            <a:endParaRPr lang="en-GB" sz="1400" b="1" dirty="0">
              <a:latin typeface="Candara" panose="020E0502030303020204" pitchFamily="34" charset="0"/>
            </a:endParaRPr>
          </a:p>
          <a:p>
            <a:pPr>
              <a:lnSpc>
                <a:spcPct val="107000"/>
              </a:lnSpc>
              <a:spcAft>
                <a:spcPts val="0"/>
              </a:spcAft>
            </a:pPr>
            <a:r>
              <a:rPr lang="en-GB" sz="1400" b="1" u="sng" dirty="0">
                <a:latin typeface="Candara" panose="020E0502030303020204" pitchFamily="34" charset="0"/>
              </a:rPr>
              <a:t>Other</a:t>
            </a:r>
            <a:endParaRPr lang="en-GB" sz="1400" b="1" dirty="0">
              <a:latin typeface="Candara" panose="020E0502030303020204" pitchFamily="34" charset="0"/>
            </a:endParaRPr>
          </a:p>
          <a:p>
            <a:pPr>
              <a:lnSpc>
                <a:spcPct val="107000"/>
              </a:lnSpc>
              <a:spcAft>
                <a:spcPts val="0"/>
              </a:spcAft>
            </a:pPr>
            <a:endParaRPr lang="en-GB" sz="1400" b="1" dirty="0">
              <a:latin typeface="Candara" panose="020E0502030303020204" pitchFamily="34" charset="0"/>
              <a:ea typeface="Calibri"/>
              <a:cs typeface="Calibri"/>
            </a:endParaRPr>
          </a:p>
          <a:p>
            <a:pPr>
              <a:lnSpc>
                <a:spcPct val="107000"/>
              </a:lnSpc>
              <a:spcAft>
                <a:spcPts val="0"/>
              </a:spcAft>
            </a:pPr>
            <a:endParaRPr lang="en-GB" sz="1400" b="1" dirty="0">
              <a:latin typeface="Candara" panose="020E0502030303020204" pitchFamily="34" charset="0"/>
              <a:ea typeface="Calibri"/>
              <a:cs typeface="Calibri"/>
            </a:endParaRPr>
          </a:p>
          <a:p>
            <a:pPr>
              <a:lnSpc>
                <a:spcPct val="107000"/>
              </a:lnSpc>
              <a:spcAft>
                <a:spcPts val="0"/>
              </a:spcAft>
            </a:pPr>
            <a:endParaRPr lang="en-GB" sz="1400" b="1" dirty="0">
              <a:latin typeface="Candara"/>
              <a:ea typeface="Calibri"/>
              <a:cs typeface="Calibri"/>
            </a:endParaRPr>
          </a:p>
          <a:p>
            <a:pPr>
              <a:lnSpc>
                <a:spcPct val="107000"/>
              </a:lnSpc>
              <a:spcAft>
                <a:spcPts val="0"/>
              </a:spcAft>
            </a:pPr>
            <a:endParaRPr lang="en-GB" sz="1400" b="1" dirty="0">
              <a:latin typeface="Candara"/>
              <a:ea typeface="Calibri"/>
              <a:cs typeface="Calibri"/>
            </a:endParaRPr>
          </a:p>
          <a:p>
            <a:pPr>
              <a:lnSpc>
                <a:spcPct val="107000"/>
              </a:lnSpc>
              <a:spcAft>
                <a:spcPts val="0"/>
              </a:spcAft>
            </a:pPr>
            <a:endParaRPr lang="en-GB" sz="1400" b="1" dirty="0">
              <a:latin typeface="Candara"/>
              <a:ea typeface="Calibri"/>
              <a:cs typeface="Calibri"/>
            </a:endParaRPr>
          </a:p>
          <a:p>
            <a:pPr>
              <a:lnSpc>
                <a:spcPct val="107000"/>
              </a:lnSpc>
              <a:spcAft>
                <a:spcPts val="0"/>
              </a:spcAft>
            </a:pPr>
            <a:endParaRPr lang="en-GB" sz="1400" b="1" dirty="0">
              <a:latin typeface="Candara"/>
              <a:ea typeface="Calibri"/>
              <a:cs typeface="Calibri"/>
            </a:endParaRPr>
          </a:p>
          <a:p>
            <a:pPr>
              <a:lnSpc>
                <a:spcPct val="107000"/>
              </a:lnSpc>
              <a:spcAft>
                <a:spcPts val="0"/>
              </a:spcAft>
            </a:pPr>
            <a:endParaRPr lang="en-GB" sz="1400" b="1" dirty="0">
              <a:latin typeface="Candara"/>
              <a:ea typeface="Calibri"/>
              <a:cs typeface="Calibri"/>
            </a:endParaRPr>
          </a:p>
          <a:p>
            <a:pPr>
              <a:lnSpc>
                <a:spcPct val="107000"/>
              </a:lnSpc>
              <a:spcAft>
                <a:spcPts val="0"/>
              </a:spcAft>
            </a:pPr>
            <a:endParaRPr lang="en-GB" sz="1400" b="1" dirty="0">
              <a:latin typeface="Candara"/>
              <a:ea typeface="Calibri"/>
              <a:cs typeface="Calibri"/>
            </a:endParaRPr>
          </a:p>
          <a:p>
            <a:pPr>
              <a:lnSpc>
                <a:spcPct val="107000"/>
              </a:lnSpc>
              <a:spcAft>
                <a:spcPts val="0"/>
              </a:spcAft>
            </a:pPr>
            <a:endParaRPr lang="en-GB" sz="1400" b="1" dirty="0">
              <a:latin typeface="Candara"/>
              <a:ea typeface="Calibri"/>
              <a:cs typeface="Calibri"/>
            </a:endParaRPr>
          </a:p>
          <a:p>
            <a:pPr>
              <a:lnSpc>
                <a:spcPct val="107000"/>
              </a:lnSpc>
              <a:spcAft>
                <a:spcPts val="0"/>
              </a:spcAft>
            </a:pPr>
            <a:endParaRPr lang="en-GB" sz="1400" b="1" dirty="0">
              <a:latin typeface="Candara"/>
              <a:ea typeface="Calibri"/>
              <a:cs typeface="Calibri"/>
            </a:endParaRPr>
          </a:p>
          <a:p>
            <a:pPr>
              <a:lnSpc>
                <a:spcPct val="107000"/>
              </a:lnSpc>
              <a:spcAft>
                <a:spcPts val="0"/>
              </a:spcAft>
            </a:pPr>
            <a:endParaRPr lang="en-GB" sz="1400" b="1" dirty="0">
              <a:latin typeface="Candara"/>
              <a:ea typeface="Calibri"/>
              <a:cs typeface="Calibri"/>
            </a:endParaRPr>
          </a:p>
          <a:p>
            <a:pPr>
              <a:lnSpc>
                <a:spcPct val="107000"/>
              </a:lnSpc>
              <a:spcAft>
                <a:spcPts val="0"/>
              </a:spcAft>
            </a:pPr>
            <a:endParaRPr lang="en-GB" sz="1400" b="1" dirty="0">
              <a:latin typeface="Candara"/>
              <a:ea typeface="Calibri"/>
              <a:cs typeface="Calibri"/>
            </a:endParaRPr>
          </a:p>
          <a:p>
            <a:pPr>
              <a:lnSpc>
                <a:spcPct val="107000"/>
              </a:lnSpc>
              <a:spcAft>
                <a:spcPts val="0"/>
              </a:spcAft>
            </a:pPr>
            <a:endParaRPr lang="en-GB" sz="1400" b="1" dirty="0">
              <a:latin typeface="Candara"/>
              <a:ea typeface="Calibri"/>
              <a:cs typeface="Calibri"/>
            </a:endParaRPr>
          </a:p>
          <a:p>
            <a:pPr>
              <a:lnSpc>
                <a:spcPct val="107000"/>
              </a:lnSpc>
              <a:spcAft>
                <a:spcPts val="0"/>
              </a:spcAft>
            </a:pPr>
            <a:endParaRPr lang="en-GB" sz="1400" b="1" dirty="0">
              <a:latin typeface="Candara"/>
              <a:ea typeface="Calibri"/>
              <a:cs typeface="Calibri"/>
            </a:endParaRPr>
          </a:p>
          <a:p>
            <a:pPr>
              <a:lnSpc>
                <a:spcPct val="107000"/>
              </a:lnSpc>
              <a:spcAft>
                <a:spcPts val="0"/>
              </a:spcAft>
            </a:pPr>
            <a:endParaRPr lang="en-GB" sz="1400" b="1" dirty="0">
              <a:latin typeface="Candara"/>
              <a:ea typeface="Calibri"/>
              <a:cs typeface="Calibri"/>
            </a:endParaRPr>
          </a:p>
          <a:p>
            <a:pPr>
              <a:lnSpc>
                <a:spcPct val="107000"/>
              </a:lnSpc>
              <a:spcAft>
                <a:spcPts val="0"/>
              </a:spcAft>
            </a:pPr>
            <a:endParaRPr lang="en-GB" sz="1400" b="1" dirty="0">
              <a:latin typeface="Candara"/>
              <a:ea typeface="Calibri"/>
              <a:cs typeface="Calibri"/>
            </a:endParaRPr>
          </a:p>
          <a:p>
            <a:pPr>
              <a:lnSpc>
                <a:spcPct val="107000"/>
              </a:lnSpc>
              <a:spcAft>
                <a:spcPts val="0"/>
              </a:spcAft>
            </a:pPr>
            <a:endParaRPr lang="en-GB" sz="1400" b="1" dirty="0">
              <a:latin typeface="Candara"/>
              <a:ea typeface="Calibri"/>
              <a:cs typeface="Calibri"/>
            </a:endParaRPr>
          </a:p>
        </p:txBody>
      </p:sp>
    </p:spTree>
    <p:extLst>
      <p:ext uri="{BB962C8B-B14F-4D97-AF65-F5344CB8AC3E}">
        <p14:creationId xmlns:p14="http://schemas.microsoft.com/office/powerpoint/2010/main" val="284112821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01F0B493-EDA5-4272-ADBB-C587889A2C68}"/>
              </a:ext>
            </a:extLst>
          </p:cNvPr>
          <p:cNvSpPr>
            <a:spLocks noGrp="1"/>
          </p:cNvSpPr>
          <p:nvPr>
            <p:ph type="ftr" sz="quarter" idx="11"/>
          </p:nvPr>
        </p:nvSpPr>
        <p:spPr>
          <a:xfrm>
            <a:off x="0" y="9690607"/>
            <a:ext cx="2276900" cy="514572"/>
          </a:xfrm>
        </p:spPr>
        <p:txBody>
          <a:bodyPr/>
          <a:lstStyle/>
          <a:p>
            <a:r>
              <a:rPr lang="en-GB"/>
              <a:t>www.successat.org.uk                                                                                </a:t>
            </a:r>
          </a:p>
        </p:txBody>
      </p:sp>
      <p:sp>
        <p:nvSpPr>
          <p:cNvPr id="3" name="Slide Number Placeholder 2">
            <a:extLst>
              <a:ext uri="{FF2B5EF4-FFF2-40B4-BE49-F238E27FC236}">
                <a16:creationId xmlns:a16="http://schemas.microsoft.com/office/drawing/2014/main" id="{0B0C2C18-FFB5-F199-C842-D6A95778BBEC}"/>
              </a:ext>
            </a:extLst>
          </p:cNvPr>
          <p:cNvSpPr>
            <a:spLocks noGrp="1"/>
          </p:cNvSpPr>
          <p:nvPr>
            <p:ph type="sldNum" sz="quarter" idx="12"/>
          </p:nvPr>
        </p:nvSpPr>
        <p:spPr>
          <a:xfrm>
            <a:off x="5168315" y="9529204"/>
            <a:ext cx="1543050" cy="527403"/>
          </a:xfrm>
        </p:spPr>
        <p:txBody>
          <a:bodyPr/>
          <a:lstStyle/>
          <a:p>
            <a:r>
              <a:rPr lang="en-GB"/>
              <a:t>Page </a:t>
            </a:r>
            <a:fld id="{5699F653-A948-4BD1-BBB3-6CD4FE48AB5E}" type="slidenum">
              <a:rPr lang="en-GB" smtClean="0"/>
              <a:pPr/>
              <a:t>9</a:t>
            </a:fld>
            <a:endParaRPr lang="en-US"/>
          </a:p>
        </p:txBody>
      </p:sp>
      <p:pic>
        <p:nvPicPr>
          <p:cNvPr id="5" name="Picture 4" descr="TECC.jpg"/>
          <p:cNvPicPr>
            <a:picLocks noChangeAspect="1"/>
          </p:cNvPicPr>
          <p:nvPr/>
        </p:nvPicPr>
        <p:blipFill>
          <a:blip r:embed="rId2" cstate="print"/>
          <a:stretch>
            <a:fillRect/>
          </a:stretch>
        </p:blipFill>
        <p:spPr>
          <a:xfrm>
            <a:off x="2744081" y="288079"/>
            <a:ext cx="1235456" cy="1019869"/>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
        <p:nvSpPr>
          <p:cNvPr id="9" name="TextBox 8"/>
          <p:cNvSpPr txBox="1"/>
          <p:nvPr/>
        </p:nvSpPr>
        <p:spPr>
          <a:xfrm>
            <a:off x="369277" y="1307948"/>
            <a:ext cx="6119446" cy="5355312"/>
          </a:xfrm>
          <a:prstGeom prst="rect">
            <a:avLst/>
          </a:prstGeom>
          <a:noFill/>
          <a:ln w="28575">
            <a:solidFill>
              <a:schemeClr val="accent1">
                <a:lumMod val="75000"/>
              </a:schemeClr>
            </a:solidFill>
          </a:ln>
        </p:spPr>
        <p:txBody>
          <a:bodyPr wrap="square" lIns="91440" tIns="45720" rIns="91440" bIns="45720" rtlCol="0" anchor="t">
            <a:spAutoFit/>
          </a:bodyPr>
          <a:lstStyle/>
          <a:p>
            <a:pPr algn="ctr"/>
            <a:r>
              <a:rPr lang="en-GB" dirty="0">
                <a:latin typeface="Candara"/>
              </a:rPr>
              <a:t>All </a:t>
            </a:r>
            <a:r>
              <a:rPr lang="en-GB" b="1" dirty="0">
                <a:latin typeface="Candara"/>
              </a:rPr>
              <a:t>Thomas </a:t>
            </a:r>
            <a:r>
              <a:rPr lang="en-GB" b="1" dirty="0" err="1">
                <a:latin typeface="Candara"/>
              </a:rPr>
              <a:t>Estley</a:t>
            </a:r>
            <a:r>
              <a:rPr lang="en-GB" b="1" dirty="0">
                <a:latin typeface="Candara"/>
              </a:rPr>
              <a:t> Community College </a:t>
            </a:r>
            <a:r>
              <a:rPr lang="en-GB" dirty="0">
                <a:latin typeface="Candara"/>
              </a:rPr>
              <a:t>employees are expected to promote and safeguard the welfare of students at this school.</a:t>
            </a:r>
            <a:endParaRPr lang="en-US" dirty="0">
              <a:latin typeface="Candara"/>
            </a:endParaRPr>
          </a:p>
          <a:p>
            <a:pPr algn="ctr"/>
            <a:endParaRPr lang="en-GB" dirty="0">
              <a:latin typeface="Candara"/>
            </a:endParaRPr>
          </a:p>
          <a:p>
            <a:pPr algn="ctr"/>
            <a:r>
              <a:rPr lang="en-GB" dirty="0">
                <a:latin typeface="Candara"/>
              </a:rPr>
              <a:t>The job description sets out the responsibilities of the post at the time it was drawn up. Such responsibilities may vary from time to time without changing the general character and requirements of the post or the level of responsibility entailed.</a:t>
            </a:r>
          </a:p>
          <a:p>
            <a:pPr algn="ctr"/>
            <a:r>
              <a:rPr lang="en-GB" dirty="0">
                <a:latin typeface="Candara" panose="020E0502030303020204" pitchFamily="34" charset="0"/>
              </a:rPr>
              <a:t>The tasks listed are not intended to be an exhaustive list of all tasks to be undertaken, but rather a general outline of the main duties and responsibilities of the postholder. You may be asked to undertake other duties appropriate to the grading of the post, within the college, at the discretion of the Principal. </a:t>
            </a:r>
            <a:endParaRPr lang="en-GB" dirty="0">
              <a:latin typeface="Candara"/>
            </a:endParaRPr>
          </a:p>
          <a:p>
            <a:pPr algn="ctr"/>
            <a:endParaRPr lang="en-GB" dirty="0">
              <a:latin typeface="Candara"/>
            </a:endParaRPr>
          </a:p>
          <a:p>
            <a:pPr algn="ctr"/>
            <a:r>
              <a:rPr lang="en-GB" dirty="0">
                <a:latin typeface="Candara"/>
              </a:rPr>
              <a:t>Variations are a common occurrence and do not  necessarily constitute additional responsibilities or warrant a higher grade.</a:t>
            </a:r>
          </a:p>
        </p:txBody>
      </p:sp>
      <p:pic>
        <p:nvPicPr>
          <p:cNvPr id="4" name="Picture 3" descr="A blue and white circle with text&#10;&#10;Description automatically generated">
            <a:extLst>
              <a:ext uri="{FF2B5EF4-FFF2-40B4-BE49-F238E27FC236}">
                <a16:creationId xmlns:a16="http://schemas.microsoft.com/office/drawing/2014/main" id="{121EC748-B975-83AD-F398-C6C44649FA6D}"/>
              </a:ext>
            </a:extLst>
          </p:cNvPr>
          <p:cNvPicPr>
            <a:picLocks noChangeAspect="1"/>
          </p:cNvPicPr>
          <p:nvPr/>
        </p:nvPicPr>
        <p:blipFill>
          <a:blip r:embed="rId3"/>
          <a:stretch>
            <a:fillRect/>
          </a:stretch>
        </p:blipFill>
        <p:spPr>
          <a:xfrm>
            <a:off x="2120174" y="6957050"/>
            <a:ext cx="2617652" cy="2576358"/>
          </a:xfrm>
          <a:prstGeom prst="rect">
            <a:avLst/>
          </a:prstGeom>
        </p:spPr>
      </p:pic>
    </p:spTree>
    <p:extLst>
      <p:ext uri="{BB962C8B-B14F-4D97-AF65-F5344CB8AC3E}">
        <p14:creationId xmlns:p14="http://schemas.microsoft.com/office/powerpoint/2010/main" val="2841128212"/>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TaxCatchAll xmlns="eaf33712-ca09-40cb-af4d-73e300673cc2" xsi:nil="true"/>
    <lcf76f155ced4ddcb4097134ff3c332f xmlns="88ddbb06-584b-40ce-9846-4ac75adf3719">
      <Terms xmlns="http://schemas.microsoft.com/office/infopath/2007/PartnerControls"/>
    </lcf76f155ced4ddcb4097134ff3c332f>
    <SharedWithUsers xmlns="eaf33712-ca09-40cb-af4d-73e300673cc2">
      <UserInfo>
        <DisplayName>HR Manager</DisplayName>
        <AccountId>2083</AccountId>
        <AccountType/>
      </UserInfo>
      <UserInfo>
        <DisplayName>Mrs A Collins</DisplayName>
        <AccountId>41</AccountId>
        <AccountType/>
      </UserInfo>
      <UserInfo>
        <DisplayName>Mrs C Butler</DisplayName>
        <AccountId>432</AccountId>
        <AccountType/>
      </UserInfo>
      <UserInfo>
        <DisplayName>Mrs M Young</DisplayName>
        <AccountId>89</AccountId>
        <AccountType/>
      </UserInfo>
    </SharedWithUsers>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CB6A1DD8F8347F40A876F77DB571EDD9" ma:contentTypeVersion="17" ma:contentTypeDescription="Create a new document." ma:contentTypeScope="" ma:versionID="d2eb3f0e21beaad65103103f300d422e">
  <xsd:schema xmlns:xsd="http://www.w3.org/2001/XMLSchema" xmlns:xs="http://www.w3.org/2001/XMLSchema" xmlns:p="http://schemas.microsoft.com/office/2006/metadata/properties" xmlns:ns2="88ddbb06-584b-40ce-9846-4ac75adf3719" xmlns:ns3="eaf33712-ca09-40cb-af4d-73e300673cc2" targetNamespace="http://schemas.microsoft.com/office/2006/metadata/properties" ma:root="true" ma:fieldsID="ca3ed87a777512efbcf5cff50233abb7" ns2:_="" ns3:_="">
    <xsd:import namespace="88ddbb06-584b-40ce-9846-4ac75adf3719"/>
    <xsd:import namespace="eaf33712-ca09-40cb-af4d-73e300673cc2"/>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OCR" minOccurs="0"/>
                <xsd:element ref="ns2:MediaServiceGenerationTime" minOccurs="0"/>
                <xsd:element ref="ns2:MediaServiceEventHashCode" minOccurs="0"/>
                <xsd:element ref="ns2:MediaServiceDateTaken" minOccurs="0"/>
                <xsd:element ref="ns2:MediaServiceLocation" minOccurs="0"/>
                <xsd:element ref="ns3:SharedWithUsers" minOccurs="0"/>
                <xsd:element ref="ns3:SharedWithDetails" minOccurs="0"/>
                <xsd:element ref="ns2:MediaServiceAutoKeyPoints" minOccurs="0"/>
                <xsd:element ref="ns2:MediaServiceKeyPoints" minOccurs="0"/>
                <xsd:element ref="ns2:MediaLengthInSeconds" minOccurs="0"/>
                <xsd:element ref="ns2:lcf76f155ced4ddcb4097134ff3c332f" minOccurs="0"/>
                <xsd:element ref="ns3:TaxCatchAll" minOccurs="0"/>
                <xsd:element ref="ns2: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8ddbb06-584b-40ce-9846-4ac75adf3719"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DateTaken" ma:index="14" nillable="true" ma:displayName="MediaServiceDateTaken" ma:hidden="true" ma:internalName="MediaServiceDateTaken" ma:readOnly="true">
      <xsd:simpleType>
        <xsd:restriction base="dms:Text"/>
      </xsd:simpleType>
    </xsd:element>
    <xsd:element name="MediaServiceLocation" ma:index="15" nillable="true" ma:displayName="Location" ma:internalName="MediaServiceLocation" ma:readOnly="true">
      <xsd:simpleType>
        <xsd:restriction base="dms:Text"/>
      </xsd:simpleType>
    </xsd:element>
    <xsd:element name="MediaServiceAutoKeyPoints" ma:index="18" nillable="true" ma:displayName="MediaServiceAutoKeyPoints" ma:hidden="true" ma:internalName="MediaServiceAutoKeyPoints" ma:readOnly="true">
      <xsd:simpleType>
        <xsd:restriction base="dms:Note"/>
      </xsd:simpleType>
    </xsd:element>
    <xsd:element name="MediaServiceKeyPoints" ma:index="19" nillable="true" ma:displayName="KeyPoints" ma:internalName="MediaServiceKeyPoints" ma:readOnly="true">
      <xsd:simpleType>
        <xsd:restriction base="dms:Note">
          <xsd:maxLength value="255"/>
        </xsd:restriction>
      </xsd:simpleType>
    </xsd:element>
    <xsd:element name="MediaLengthInSeconds" ma:index="20" nillable="true" ma:displayName="Length (seconds)"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de8c974b-c351-40ed-a940-867f1ff0cd7b"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hidden="true" ma:indexed="true" ma:internalName="MediaServiceObjectDetectorVersion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eaf33712-ca09-40cb-af4d-73e300673cc2" elementFormDefault="qualified">
    <xsd:import namespace="http://schemas.microsoft.com/office/2006/documentManagement/types"/>
    <xsd:import namespace="http://schemas.microsoft.com/office/infopath/2007/PartnerControls"/>
    <xsd:element name="SharedWithUsers" ma:index="16"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7" nillable="true" ma:displayName="Shared With Details" ma:internalName="SharedWithDetails" ma:readOnly="true">
      <xsd:simpleType>
        <xsd:restriction base="dms:Note">
          <xsd:maxLength value="255"/>
        </xsd:restriction>
      </xsd:simpleType>
    </xsd:element>
    <xsd:element name="TaxCatchAll" ma:index="23" nillable="true" ma:displayName="Taxonomy Catch All Column" ma:hidden="true" ma:list="{4daf02de-e0d5-4b22-ac64-b15b1f3ae5ea}" ma:internalName="TaxCatchAll" ma:showField="CatchAllData" ma:web="eaf33712-ca09-40cb-af4d-73e300673cc2">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A046C506-B86A-4263-B3A5-CD8B56FAA529}">
  <ds:schemaRefs>
    <ds:schemaRef ds:uri="http://schemas.microsoft.com/sharepoint/v3/contenttype/forms"/>
  </ds:schemaRefs>
</ds:datastoreItem>
</file>

<file path=customXml/itemProps2.xml><?xml version="1.0" encoding="utf-8"?>
<ds:datastoreItem xmlns:ds="http://schemas.openxmlformats.org/officeDocument/2006/customXml" ds:itemID="{69F55464-8A9C-48DD-BB47-9397234C0AE3}">
  <ds:schemaRefs>
    <ds:schemaRef ds:uri="http://www.w3.org/XML/1998/namespace"/>
    <ds:schemaRef ds:uri="http://purl.org/dc/dcmitype/"/>
    <ds:schemaRef ds:uri="http://purl.org/dc/elements/1.1/"/>
    <ds:schemaRef ds:uri="http://schemas.openxmlformats.org/package/2006/metadata/core-properties"/>
    <ds:schemaRef ds:uri="http://schemas.microsoft.com/office/2006/metadata/properties"/>
    <ds:schemaRef ds:uri="http://schemas.microsoft.com/office/2006/documentManagement/types"/>
    <ds:schemaRef ds:uri="http://purl.org/dc/terms/"/>
    <ds:schemaRef ds:uri="http://schemas.microsoft.com/office/infopath/2007/PartnerControls"/>
    <ds:schemaRef ds:uri="eaf33712-ca09-40cb-af4d-73e300673cc2"/>
    <ds:schemaRef ds:uri="88ddbb06-584b-40ce-9846-4ac75adf3719"/>
  </ds:schemaRefs>
</ds:datastoreItem>
</file>

<file path=customXml/itemProps3.xml><?xml version="1.0" encoding="utf-8"?>
<ds:datastoreItem xmlns:ds="http://schemas.openxmlformats.org/officeDocument/2006/customXml" ds:itemID="{29889F45-5FA0-43E5-A589-4596267F18C8}">
  <ds:schemaRefs>
    <ds:schemaRef ds:uri="88ddbb06-584b-40ce-9846-4ac75adf3719"/>
    <ds:schemaRef ds:uri="eaf33712-ca09-40cb-af4d-73e300673cc2"/>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docProps/app.xml><?xml version="1.0" encoding="utf-8"?>
<Properties xmlns="http://schemas.openxmlformats.org/officeDocument/2006/extended-properties" xmlns:vt="http://schemas.openxmlformats.org/officeDocument/2006/docPropsVTypes">
  <Template>Office Theme</Template>
  <TotalTime>282</TotalTime>
  <Words>3198</Words>
  <Application>Microsoft Office PowerPoint</Application>
  <PresentationFormat>A4 Paper (210x297 mm)</PresentationFormat>
  <Paragraphs>209</Paragraphs>
  <Slides>9</Slides>
  <Notes>0</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Mrs R Hayto</dc:creator>
  <cp:lastModifiedBy>Miss L Barthorpe</cp:lastModifiedBy>
  <cp:revision>551</cp:revision>
  <dcterms:created xsi:type="dcterms:W3CDTF">2022-01-07T14:11:53Z</dcterms:created>
  <dcterms:modified xsi:type="dcterms:W3CDTF">2026-06-05T13:55:58Z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0x010100CB6A1DD8F8347F40A876F77DB571EDD9</vt:lpwstr>
  </property>
  <property fmtid="{D5CDD505-2E9C-101B-9397-08002B2CF9AE}" pid="3" name="MediaServiceImageTags">
    <vt:lpwstr/>
  </property>
</Properties>
</file>