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handoutMasterIdLst>
    <p:handoutMasterId r:id="rId15"/>
  </p:handoutMasterIdLst>
  <p:sldIdLst>
    <p:sldId id="260" r:id="rId5"/>
    <p:sldId id="268" r:id="rId6"/>
    <p:sldId id="283" r:id="rId7"/>
    <p:sldId id="267" r:id="rId8"/>
    <p:sldId id="275" r:id="rId9"/>
    <p:sldId id="262" r:id="rId10"/>
    <p:sldId id="279" r:id="rId11"/>
    <p:sldId id="282" r:id="rId12"/>
    <p:sldId id="272" r:id="rId1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A2B5"/>
    <a:srgbClr val="43AC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9F8CA9-166D-62AC-0406-20F6141E5564}" v="29" dt="2025-06-17T08:25:25.4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023" autoAdjust="0"/>
  </p:normalViewPr>
  <p:slideViewPr>
    <p:cSldViewPr snapToGrid="0">
      <p:cViewPr varScale="1">
        <p:scale>
          <a:sx n="77" d="100"/>
          <a:sy n="77" d="100"/>
        </p:scale>
        <p:origin x="3150" y="54"/>
      </p:cViewPr>
      <p:guideLst>
        <p:guide orient="horz" pos="3120"/>
        <p:guide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462F908-80CE-4628-AACF-12D5ED3CAA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ED78C00-EDF8-47FC-A6AF-60BC4241F2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2C17224-085A-43E8-959D-BAFAC10171E6}" type="datetimeFigureOut">
              <a:rPr lang="en-GB" smtClean="0"/>
              <a:pPr/>
              <a:t>22/09/2026</a:t>
            </a:fld>
            <a:endParaRPr lang="en-GB"/>
          </a:p>
        </p:txBody>
      </p:sp>
      <p:sp>
        <p:nvSpPr>
          <p:cNvPr id="4" name="Footer Placeholder 3">
            <a:extLst>
              <a:ext uri="{FF2B5EF4-FFF2-40B4-BE49-F238E27FC236}">
                <a16:creationId xmlns:a16="http://schemas.microsoft.com/office/drawing/2014/main" id="{77D4A015-C39C-4009-8EB8-631B855F079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843CBCB3-1EC6-4944-A0DE-5623EF24AF6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885A94-2363-4B18-8F32-18B5636CC09F}" type="slidenum">
              <a:rPr lang="en-GB" smtClean="0"/>
              <a:pPr/>
              <a:t>‹#›</a:t>
            </a:fld>
            <a:endParaRPr lang="en-GB"/>
          </a:p>
        </p:txBody>
      </p:sp>
    </p:spTree>
    <p:extLst>
      <p:ext uri="{BB962C8B-B14F-4D97-AF65-F5344CB8AC3E}">
        <p14:creationId xmlns:p14="http://schemas.microsoft.com/office/powerpoint/2010/main" val="147620903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612D03-290E-439C-BD05-7A44196833A6}" type="datetimeFigureOut">
              <a:rPr lang="en-GB" smtClean="0"/>
              <a:pPr/>
              <a:t>22/09/2026</a:t>
            </a:fld>
            <a:endParaRPr lang="en-GB"/>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0C0FE1-723E-40FD-9A60-C1EBECCFEC93}" type="slidenum">
              <a:rPr lang="en-GB" smtClean="0"/>
              <a:pPr/>
              <a:t>‹#›</a:t>
            </a:fld>
            <a:endParaRPr lang="en-GB"/>
          </a:p>
        </p:txBody>
      </p:sp>
    </p:spTree>
    <p:extLst>
      <p:ext uri="{BB962C8B-B14F-4D97-AF65-F5344CB8AC3E}">
        <p14:creationId xmlns:p14="http://schemas.microsoft.com/office/powerpoint/2010/main" val="368842224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F9CBFF5-019B-412B-832E-1CF4A4E68FE7}"/>
              </a:ext>
            </a:extLst>
          </p:cNvPr>
          <p:cNvSpPr/>
          <p:nvPr userDrawn="1"/>
        </p:nvSpPr>
        <p:spPr>
          <a:xfrm>
            <a:off x="0" y="9592574"/>
            <a:ext cx="6858000" cy="313426"/>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oter Placeholder 4"/>
          <p:cNvSpPr>
            <a:spLocks noGrp="1"/>
          </p:cNvSpPr>
          <p:nvPr>
            <p:ph type="ftr" sz="quarter" idx="11"/>
          </p:nvPr>
        </p:nvSpPr>
        <p:spPr>
          <a:xfrm>
            <a:off x="0" y="9279996"/>
            <a:ext cx="4742697" cy="527403"/>
          </a:xfrm>
        </p:spPr>
        <p:txBody>
          <a:bodyPr/>
          <a:lstStyle>
            <a:lvl1pPr algn="l">
              <a:defRPr sz="1200">
                <a:solidFill>
                  <a:schemeClr val="bg1"/>
                </a:solidFill>
                <a:latin typeface="Roboto Slab" panose="020B0604020202020204" charset="0"/>
                <a:ea typeface="Roboto Slab" panose="020B0604020202020204" charset="0"/>
              </a:defRPr>
            </a:lvl1pPr>
          </a:lstStyle>
          <a:p>
            <a:r>
              <a:rPr lang="en-GB"/>
              <a:t>www.successat.org.uk                                                                                </a:t>
            </a:r>
          </a:p>
        </p:txBody>
      </p:sp>
      <p:sp>
        <p:nvSpPr>
          <p:cNvPr id="6" name="Slide Number Placeholder 5"/>
          <p:cNvSpPr>
            <a:spLocks noGrp="1"/>
          </p:cNvSpPr>
          <p:nvPr>
            <p:ph type="sldNum" sz="quarter" idx="12"/>
          </p:nvPr>
        </p:nvSpPr>
        <p:spPr>
          <a:xfrm>
            <a:off x="5168315" y="9279996"/>
            <a:ext cx="1543050" cy="527403"/>
          </a:xfrm>
        </p:spPr>
        <p:txBody>
          <a:bodyPr/>
          <a:lstStyle>
            <a:lvl1pPr>
              <a:defRPr sz="1200">
                <a:solidFill>
                  <a:schemeClr val="bg1"/>
                </a:solidFill>
                <a:latin typeface="Roboto Slab" panose="020B0604020202020204" charset="0"/>
                <a:ea typeface="Roboto Slab" panose="020B0604020202020204" charset="0"/>
              </a:defRPr>
            </a:lvl1pPr>
          </a:lstStyle>
          <a:p>
            <a:r>
              <a:rPr lang="en-GB"/>
              <a:t>Page </a:t>
            </a:r>
            <a:fld id="{5699F653-A948-4BD1-BBB3-6CD4FE48AB5E}" type="slidenum">
              <a:rPr lang="en-GB" smtClean="0"/>
              <a:pPr/>
              <a:t>‹#›</a:t>
            </a:fld>
            <a:endParaRPr lang="en-GB"/>
          </a:p>
        </p:txBody>
      </p:sp>
      <p:sp>
        <p:nvSpPr>
          <p:cNvPr id="8" name="Rectangle 7">
            <a:extLst>
              <a:ext uri="{FF2B5EF4-FFF2-40B4-BE49-F238E27FC236}">
                <a16:creationId xmlns:a16="http://schemas.microsoft.com/office/drawing/2014/main" id="{B376DB77-8182-42A3-9C5E-CC5A7D150CA1}"/>
              </a:ext>
            </a:extLst>
          </p:cNvPr>
          <p:cNvSpPr/>
          <p:nvPr userDrawn="1"/>
        </p:nvSpPr>
        <p:spPr>
          <a:xfrm>
            <a:off x="0" y="0"/>
            <a:ext cx="6858000" cy="51758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 Placeholder 11">
            <a:extLst>
              <a:ext uri="{FF2B5EF4-FFF2-40B4-BE49-F238E27FC236}">
                <a16:creationId xmlns:a16="http://schemas.microsoft.com/office/drawing/2014/main" id="{37C25E4F-D6EB-4C88-9569-80A4BFC83BCB}"/>
              </a:ext>
            </a:extLst>
          </p:cNvPr>
          <p:cNvSpPr>
            <a:spLocks noGrp="1"/>
          </p:cNvSpPr>
          <p:nvPr>
            <p:ph type="body" sz="quarter" idx="13"/>
          </p:nvPr>
        </p:nvSpPr>
        <p:spPr>
          <a:xfrm>
            <a:off x="239094" y="1865313"/>
            <a:ext cx="6379812" cy="6905625"/>
          </a:xfrm>
        </p:spPr>
        <p:txBody>
          <a:bodyPr/>
          <a:lstStyle>
            <a:lvl1pPr marL="0" indent="0">
              <a:buNone/>
              <a:defRPr>
                <a:latin typeface="Roboto Slab" charset="0"/>
                <a:ea typeface="Roboto Slab" panose="020B0604020202020204" charset="0"/>
              </a:defRPr>
            </a:lvl1pPr>
            <a:lvl2pPr marL="342900" indent="0">
              <a:buNone/>
              <a:defRPr>
                <a:latin typeface="Roboto Slab" charset="0"/>
                <a:ea typeface="Roboto Slab" panose="020B0604020202020204" charset="0"/>
              </a:defRPr>
            </a:lvl2pPr>
            <a:lvl3pPr marL="685800" indent="0">
              <a:buNone/>
              <a:defRPr>
                <a:latin typeface="Roboto Slab" charset="0"/>
                <a:ea typeface="Roboto Slab" panose="020B0604020202020204" charset="0"/>
              </a:defRPr>
            </a:lvl3pPr>
            <a:lvl4pPr marL="1028700" indent="0">
              <a:buNone/>
              <a:defRPr>
                <a:latin typeface="Roboto Slab" charset="0"/>
                <a:ea typeface="Roboto Slab" panose="020B0604020202020204" charset="0"/>
              </a:defRPr>
            </a:lvl4pPr>
            <a:lvl5pPr marL="1371600" indent="0">
              <a:buNone/>
              <a:defRPr>
                <a:latin typeface="Roboto Slab" charset="0"/>
                <a:ea typeface="Roboto Slab" panose="020B060402020202020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a:extLst>
              <a:ext uri="{FF2B5EF4-FFF2-40B4-BE49-F238E27FC236}">
                <a16:creationId xmlns:a16="http://schemas.microsoft.com/office/drawing/2014/main" id="{07E841BD-457B-48E3-A581-F21D3783CD1C}"/>
              </a:ext>
            </a:extLst>
          </p:cNvPr>
          <p:cNvPicPr>
            <a:picLocks noChangeAspect="1"/>
          </p:cNvPicPr>
          <p:nvPr userDrawn="1"/>
        </p:nvPicPr>
        <p:blipFill>
          <a:blip r:embed="rId2" cstate="print"/>
          <a:stretch>
            <a:fillRect/>
          </a:stretch>
        </p:blipFill>
        <p:spPr>
          <a:xfrm>
            <a:off x="5141343" y="0"/>
            <a:ext cx="1716657" cy="600564"/>
          </a:xfrm>
          <a:prstGeom prst="rect">
            <a:avLst/>
          </a:prstGeom>
        </p:spPr>
      </p:pic>
    </p:spTree>
    <p:extLst>
      <p:ext uri="{BB962C8B-B14F-4D97-AF65-F5344CB8AC3E}">
        <p14:creationId xmlns:p14="http://schemas.microsoft.com/office/powerpoint/2010/main" val="170730017"/>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5E0ACFC-FEAE-48FD-BA84-6CCDD71EFB32}"/>
              </a:ext>
            </a:extLst>
          </p:cNvPr>
          <p:cNvSpPr/>
          <p:nvPr userDrawn="1"/>
        </p:nvSpPr>
        <p:spPr>
          <a:xfrm>
            <a:off x="0" y="9181397"/>
            <a:ext cx="6858000" cy="72460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695261330"/>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337543379"/>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GB"/>
              <a:t>www.successat.org.uk                                                                                </a:t>
            </a:r>
          </a:p>
        </p:txBody>
      </p:sp>
      <p:sp>
        <p:nvSpPr>
          <p:cNvPr id="7" name="Slide Number Placeholder 6"/>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90657332"/>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r>
              <a:rPr lang="en-GB"/>
              <a:t>www.successat.org.uk                                                                                </a:t>
            </a:r>
          </a:p>
        </p:txBody>
      </p:sp>
      <p:sp>
        <p:nvSpPr>
          <p:cNvPr id="9" name="Slide Number Placeholder 8"/>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822487154"/>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r>
              <a:rPr lang="en-GB"/>
              <a:t>www.successat.org.uk                                                                                </a:t>
            </a:r>
          </a:p>
        </p:txBody>
      </p:sp>
      <p:sp>
        <p:nvSpPr>
          <p:cNvPr id="5" name="Slide Number Placeholder 4"/>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1890168934"/>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r>
              <a:rPr lang="en-GB"/>
              <a:t>www.successat.org.uk                                                                                </a:t>
            </a:r>
          </a:p>
        </p:txBody>
      </p:sp>
      <p:sp>
        <p:nvSpPr>
          <p:cNvPr id="4" name="Slide Number Placeholder 3"/>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103885159"/>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GB"/>
              <a:t>www.successat.org.uk                                                                                </a:t>
            </a:r>
          </a:p>
        </p:txBody>
      </p:sp>
      <p:sp>
        <p:nvSpPr>
          <p:cNvPr id="7" name="Slide Number Placeholder 6"/>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848529680"/>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GB"/>
              <a:t>www.successat.org.uk                                                                                </a:t>
            </a:r>
          </a:p>
        </p:txBody>
      </p:sp>
      <p:sp>
        <p:nvSpPr>
          <p:cNvPr id="7" name="Slide Number Placeholder 6"/>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1275831970"/>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1763141196"/>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35325223"/>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GB"/>
              <a:t>www.successat.org.uk                                                                                </a:t>
            </a: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5699F653-A948-4BD1-BBB3-6CD4FE48AB5E}" type="slidenum">
              <a:rPr lang="en-GB" smtClean="0"/>
              <a:pPr/>
              <a:t>‹#›</a:t>
            </a:fld>
            <a:endParaRPr lang="en-GB"/>
          </a:p>
        </p:txBody>
      </p:sp>
    </p:spTree>
    <p:extLst>
      <p:ext uri="{BB962C8B-B14F-4D97-AF65-F5344CB8AC3E}">
        <p14:creationId xmlns:p14="http://schemas.microsoft.com/office/powerpoint/2010/main" val="35775726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685800" rtl="0" eaLnBrk="1" latinLnBrk="0" hangingPunct="1">
        <a:lnSpc>
          <a:spcPct val="90000"/>
        </a:lnSpc>
        <a:spcBef>
          <a:spcPct val="0"/>
        </a:spcBef>
        <a:buNone/>
        <a:defRPr sz="3300" kern="1200">
          <a:solidFill>
            <a:schemeClr val="tx1"/>
          </a:solidFill>
          <a:latin typeface="Roboto Slab" panose="020B0604020202020204" charset="0"/>
          <a:ea typeface="Roboto Slab" panose="020B0604020202020204"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Roboto Slab" panose="020B0604020202020204" charset="0"/>
          <a:ea typeface="Roboto Slab" panose="020B0604020202020204"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Roboto Slab" panose="020B0604020202020204" charset="0"/>
          <a:ea typeface="Roboto Slab" panose="020B0604020202020204"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Roboto Slab" panose="020B0604020202020204" charset="0"/>
          <a:ea typeface="Roboto Slab" panose="020B0604020202020204"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Roboto Slab" panose="020B0604020202020204" charset="0"/>
          <a:ea typeface="Roboto Slab" panose="020B0604020202020204"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Roboto Slab" panose="020B0604020202020204" charset="0"/>
          <a:ea typeface="Roboto Slab" panose="020B0604020202020204"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successat.org.uk/" TargetMode="External"/><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mailto:admin@thomasestley.org.uk"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hyperlink" Target="http://www.thomasestley.org.uk/" TargetMode="External"/><Relationship Id="rId4" Type="http://schemas.openxmlformats.org/officeDocument/2006/relationships/hyperlink" Target="mailto:admin@thomasestley.org.uk"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943C7DA-7169-4A09-808B-B3044A3E9F49}"/>
              </a:ext>
            </a:extLst>
          </p:cNvPr>
          <p:cNvSpPr/>
          <p:nvPr/>
        </p:nvSpPr>
        <p:spPr>
          <a:xfrm>
            <a:off x="0" y="1949116"/>
            <a:ext cx="6858000" cy="6739992"/>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ooter Placeholder 3">
            <a:extLst>
              <a:ext uri="{FF2B5EF4-FFF2-40B4-BE49-F238E27FC236}">
                <a16:creationId xmlns:a16="http://schemas.microsoft.com/office/drawing/2014/main" id="{A04EE877-92B9-40F1-9005-072305118C56}"/>
              </a:ext>
            </a:extLst>
          </p:cNvPr>
          <p:cNvSpPr>
            <a:spLocks noGrp="1"/>
          </p:cNvSpPr>
          <p:nvPr>
            <p:ph type="ftr" sz="quarter" idx="11"/>
          </p:nvPr>
        </p:nvSpPr>
        <p:spPr>
          <a:xfrm>
            <a:off x="5371" y="9610417"/>
            <a:ext cx="2207316" cy="589704"/>
          </a:xfrm>
        </p:spPr>
        <p:txBody>
          <a:bodyPr/>
          <a:lstStyle/>
          <a:p>
            <a:r>
              <a:rPr lang="en-GB">
                <a:latin typeface="Roboto Slab"/>
                <a:ea typeface="Roboto Slab"/>
                <a:cs typeface="Roboto Slab"/>
              </a:rPr>
              <a:t>www.successat.org.uk                                                                                </a:t>
            </a:r>
          </a:p>
        </p:txBody>
      </p:sp>
      <p:sp>
        <p:nvSpPr>
          <p:cNvPr id="6" name="TextBox 5">
            <a:extLst>
              <a:ext uri="{FF2B5EF4-FFF2-40B4-BE49-F238E27FC236}">
                <a16:creationId xmlns:a16="http://schemas.microsoft.com/office/drawing/2014/main" id="{781A65E5-F831-4E70-BB9B-08C69E425C33}"/>
              </a:ext>
            </a:extLst>
          </p:cNvPr>
          <p:cNvSpPr txBox="1"/>
          <p:nvPr/>
        </p:nvSpPr>
        <p:spPr>
          <a:xfrm>
            <a:off x="502413" y="4457362"/>
            <a:ext cx="5597513" cy="1446550"/>
          </a:xfrm>
          <a:prstGeom prst="rect">
            <a:avLst/>
          </a:prstGeom>
          <a:noFill/>
        </p:spPr>
        <p:txBody>
          <a:bodyPr wrap="square" lIns="91440" tIns="45720" rIns="91440" bIns="45720" rtlCol="0" anchor="t">
            <a:spAutoFit/>
          </a:bodyPr>
          <a:lstStyle/>
          <a:p>
            <a:pPr algn="ctr"/>
            <a:r>
              <a:rPr lang="en-GB" sz="4400" b="1" dirty="0">
                <a:solidFill>
                  <a:schemeClr val="bg1">
                    <a:lumMod val="50000"/>
                  </a:schemeClr>
                </a:solidFill>
                <a:latin typeface="Roboto Slab"/>
                <a:ea typeface="Roboto Slab"/>
                <a:cs typeface="Roboto Slab"/>
              </a:rPr>
              <a:t>Success Academy Trust</a:t>
            </a:r>
            <a:endParaRPr lang="en-GB" sz="4400" b="1" dirty="0">
              <a:solidFill>
                <a:schemeClr val="bg1">
                  <a:lumMod val="50000"/>
                </a:schemeClr>
              </a:solidFill>
              <a:latin typeface="Roboto Slab" panose="020B0604020202020204" charset="0"/>
              <a:ea typeface="Roboto Slab" panose="020B0604020202020204" charset="0"/>
            </a:endParaRPr>
          </a:p>
        </p:txBody>
      </p:sp>
      <p:sp>
        <p:nvSpPr>
          <p:cNvPr id="8" name="TextBox 7">
            <a:extLst>
              <a:ext uri="{FF2B5EF4-FFF2-40B4-BE49-F238E27FC236}">
                <a16:creationId xmlns:a16="http://schemas.microsoft.com/office/drawing/2014/main" id="{C925C1A0-0456-435B-AACF-D8FEBECA7034}"/>
              </a:ext>
            </a:extLst>
          </p:cNvPr>
          <p:cNvSpPr txBox="1"/>
          <p:nvPr/>
        </p:nvSpPr>
        <p:spPr>
          <a:xfrm>
            <a:off x="544264" y="2553740"/>
            <a:ext cx="5597597" cy="1446550"/>
          </a:xfrm>
          <a:prstGeom prst="rect">
            <a:avLst/>
          </a:prstGeom>
          <a:noFill/>
        </p:spPr>
        <p:txBody>
          <a:bodyPr wrap="square" lIns="91440" tIns="45720" rIns="91440" bIns="45720" rtlCol="0" anchor="t">
            <a:spAutoFit/>
          </a:bodyPr>
          <a:lstStyle/>
          <a:p>
            <a:pPr algn="ctr"/>
            <a:r>
              <a:rPr lang="en-GB" sz="4400" dirty="0">
                <a:solidFill>
                  <a:schemeClr val="bg1"/>
                </a:solidFill>
                <a:latin typeface="Candara"/>
                <a:ea typeface="Roboto Slab"/>
                <a:cs typeface="Roboto Slab"/>
              </a:rPr>
              <a:t>JOB APPLICATION PACK</a:t>
            </a:r>
            <a:endParaRPr lang="en-GB" sz="4400" dirty="0">
              <a:solidFill>
                <a:schemeClr val="bg1"/>
              </a:solidFill>
              <a:latin typeface="Candara"/>
              <a:ea typeface="Roboto Slab" panose="020B0604020202020204" charset="0"/>
              <a:cs typeface="Roboto Slab"/>
            </a:endParaRPr>
          </a:p>
        </p:txBody>
      </p:sp>
      <p:pic>
        <p:nvPicPr>
          <p:cNvPr id="9" name="Picture 9" descr="Logo&#10;&#10;Description automatically generated">
            <a:extLst>
              <a:ext uri="{FF2B5EF4-FFF2-40B4-BE49-F238E27FC236}">
                <a16:creationId xmlns:a16="http://schemas.microsoft.com/office/drawing/2014/main" id="{611C0485-E24E-6F16-3C84-B93297990195}"/>
              </a:ext>
            </a:extLst>
          </p:cNvPr>
          <p:cNvPicPr>
            <a:picLocks noChangeAspect="1"/>
          </p:cNvPicPr>
          <p:nvPr/>
        </p:nvPicPr>
        <p:blipFill>
          <a:blip r:embed="rId2" cstate="print"/>
          <a:stretch>
            <a:fillRect/>
          </a:stretch>
        </p:blipFill>
        <p:spPr>
          <a:xfrm>
            <a:off x="2667369" y="6441148"/>
            <a:ext cx="1536913" cy="18335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Slide Number Placeholder 4">
            <a:extLst>
              <a:ext uri="{FF2B5EF4-FFF2-40B4-BE49-F238E27FC236}">
                <a16:creationId xmlns:a16="http://schemas.microsoft.com/office/drawing/2014/main" id="{5AE8B233-47DB-1B54-84D0-104BC9A8A40E}"/>
              </a:ext>
            </a:extLst>
          </p:cNvPr>
          <p:cNvSpPr>
            <a:spLocks noGrp="1"/>
          </p:cNvSpPr>
          <p:nvPr>
            <p:ph type="sldNum" sz="quarter" idx="12"/>
          </p:nvPr>
        </p:nvSpPr>
        <p:spPr>
          <a:xfrm>
            <a:off x="5189097" y="9446134"/>
            <a:ext cx="1543050" cy="527403"/>
          </a:xfrm>
        </p:spPr>
        <p:txBody>
          <a:bodyPr/>
          <a:lstStyle/>
          <a:p>
            <a:r>
              <a:rPr lang="en-GB"/>
              <a:t>Page </a:t>
            </a:r>
            <a:fld id="{5699F653-A948-4BD1-BBB3-6CD4FE48AB5E}" type="slidenum">
              <a:rPr lang="en-GB" smtClean="0"/>
              <a:pPr/>
              <a:t>1</a:t>
            </a:fld>
            <a:endParaRPr lang="en-US"/>
          </a:p>
        </p:txBody>
      </p:sp>
      <p:pic>
        <p:nvPicPr>
          <p:cNvPr id="2" name="Picture 1" descr="A blue and white cover with text&#10;&#10;Description automatically generated">
            <a:extLst>
              <a:ext uri="{FF2B5EF4-FFF2-40B4-BE49-F238E27FC236}">
                <a16:creationId xmlns:a16="http://schemas.microsoft.com/office/drawing/2014/main" id="{E4E53650-688F-DE7B-4C90-51D3056BF3AF}"/>
              </a:ext>
            </a:extLst>
          </p:cNvPr>
          <p:cNvPicPr>
            <a:picLocks noChangeAspect="1"/>
          </p:cNvPicPr>
          <p:nvPr/>
        </p:nvPicPr>
        <p:blipFill>
          <a:blip r:embed="rId3"/>
          <a:stretch>
            <a:fillRect/>
          </a:stretch>
        </p:blipFill>
        <p:spPr>
          <a:xfrm>
            <a:off x="-4939" y="-190"/>
            <a:ext cx="6912334" cy="9906380"/>
          </a:xfrm>
          <a:prstGeom prst="rect">
            <a:avLst/>
          </a:prstGeom>
        </p:spPr>
      </p:pic>
    </p:spTree>
    <p:extLst>
      <p:ext uri="{BB962C8B-B14F-4D97-AF65-F5344CB8AC3E}">
        <p14:creationId xmlns:p14="http://schemas.microsoft.com/office/powerpoint/2010/main" val="1926658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0" y="9653808"/>
            <a:ext cx="1955832" cy="527403"/>
          </a:xfrm>
        </p:spPr>
        <p:txBody>
          <a:bodyPr/>
          <a:lstStyle/>
          <a:p>
            <a:r>
              <a:rPr lang="en-GB"/>
              <a:t>www.successat.org.uk                                                                                </a:t>
            </a:r>
          </a:p>
        </p:txBody>
      </p:sp>
      <p:sp>
        <p:nvSpPr>
          <p:cNvPr id="4" name="Text Placeholder 3">
            <a:extLst>
              <a:ext uri="{FF2B5EF4-FFF2-40B4-BE49-F238E27FC236}">
                <a16:creationId xmlns:a16="http://schemas.microsoft.com/office/drawing/2014/main" id="{E1F7BCFA-4DD3-4BB1-B7FC-77038A93BC7D}"/>
              </a:ext>
            </a:extLst>
          </p:cNvPr>
          <p:cNvSpPr>
            <a:spLocks noGrp="1"/>
          </p:cNvSpPr>
          <p:nvPr>
            <p:ph type="body" sz="quarter" idx="13"/>
          </p:nvPr>
        </p:nvSpPr>
        <p:spPr>
          <a:xfrm>
            <a:off x="239094" y="2474079"/>
            <a:ext cx="6379812" cy="6251214"/>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28575">
            <a:solidFill>
              <a:srgbClr val="0070C0"/>
            </a:solidFill>
          </a:ln>
        </p:spPr>
        <p:txBody>
          <a:bodyPr vert="horz" lIns="91440" tIns="45720" rIns="91440" bIns="45720" rtlCol="0" anchor="t">
            <a:normAutofit/>
          </a:bodyPr>
          <a:lstStyle/>
          <a:p>
            <a:pPr algn="ctr"/>
            <a:endParaRPr lang="en-GB" b="1" u="sng" dirty="0">
              <a:solidFill>
                <a:schemeClr val="accent1">
                  <a:lumMod val="75000"/>
                </a:schemeClr>
              </a:solidFill>
              <a:latin typeface="Candara"/>
              <a:ea typeface="Roboto Slab"/>
            </a:endParaRPr>
          </a:p>
          <a:p>
            <a:pPr algn="ctr"/>
            <a:r>
              <a:rPr lang="en-GB" b="1" u="sng" dirty="0">
                <a:solidFill>
                  <a:schemeClr val="accent1">
                    <a:lumMod val="75000"/>
                  </a:schemeClr>
                </a:solidFill>
                <a:latin typeface="Candara"/>
                <a:ea typeface="Roboto Slab"/>
              </a:rPr>
              <a:t>Community of Courage &amp; Commitment to Success</a:t>
            </a:r>
            <a:endParaRPr lang="en-GB" dirty="0">
              <a:solidFill>
                <a:schemeClr val="accent1">
                  <a:lumMod val="75000"/>
                </a:schemeClr>
              </a:solidFill>
            </a:endParaRPr>
          </a:p>
          <a:p>
            <a:endParaRPr lang="en-GB">
              <a:latin typeface="Candara" pitchFamily="34" charset="0"/>
            </a:endParaRPr>
          </a:p>
          <a:p>
            <a:pPr algn="ctr"/>
            <a:r>
              <a:rPr lang="en-GB" b="1" dirty="0">
                <a:solidFill>
                  <a:schemeClr val="accent1">
                    <a:lumMod val="75000"/>
                  </a:schemeClr>
                </a:solidFill>
                <a:latin typeface="Candara"/>
                <a:ea typeface="Roboto Slab"/>
              </a:rPr>
              <a:t>Aiming to </a:t>
            </a:r>
            <a:r>
              <a:rPr lang="en-GB" dirty="0">
                <a:latin typeface="Candara"/>
                <a:ea typeface="Roboto Slab"/>
              </a:rPr>
              <a:t>achieve our best.</a:t>
            </a:r>
          </a:p>
          <a:p>
            <a:pPr algn="ctr"/>
            <a:r>
              <a:rPr lang="en-GB" dirty="0">
                <a:latin typeface="Candara"/>
                <a:ea typeface="Roboto Slab"/>
              </a:rPr>
              <a:t>Taking full advantage of every </a:t>
            </a:r>
            <a:r>
              <a:rPr lang="en-GB" b="1" dirty="0">
                <a:solidFill>
                  <a:schemeClr val="accent1">
                    <a:lumMod val="75000"/>
                  </a:schemeClr>
                </a:solidFill>
                <a:latin typeface="Candara"/>
                <a:ea typeface="Roboto Slab"/>
              </a:rPr>
              <a:t>learning opportunity</a:t>
            </a:r>
            <a:r>
              <a:rPr lang="en-GB" dirty="0">
                <a:latin typeface="Candara"/>
                <a:ea typeface="Roboto Slab"/>
              </a:rPr>
              <a:t>.</a:t>
            </a:r>
          </a:p>
          <a:p>
            <a:pPr algn="ctr"/>
            <a:r>
              <a:rPr lang="en-GB" dirty="0">
                <a:latin typeface="Candara"/>
                <a:ea typeface="Roboto Slab"/>
              </a:rPr>
              <a:t>Showing </a:t>
            </a:r>
            <a:r>
              <a:rPr lang="en-GB" b="1" dirty="0">
                <a:solidFill>
                  <a:schemeClr val="accent1">
                    <a:lumMod val="75000"/>
                  </a:schemeClr>
                </a:solidFill>
                <a:latin typeface="Candara"/>
                <a:ea typeface="Roboto Slab"/>
              </a:rPr>
              <a:t>resilience</a:t>
            </a:r>
            <a:r>
              <a:rPr lang="en-GB" dirty="0">
                <a:latin typeface="Candara"/>
                <a:ea typeface="Roboto Slab"/>
              </a:rPr>
              <a:t> through our experiences and challenges.</a:t>
            </a:r>
          </a:p>
          <a:p>
            <a:pPr algn="ctr"/>
            <a:r>
              <a:rPr lang="en-GB" dirty="0">
                <a:latin typeface="Candara"/>
                <a:ea typeface="Roboto Slab"/>
              </a:rPr>
              <a:t>Seeking out our</a:t>
            </a:r>
            <a:r>
              <a:rPr lang="en-GB" b="1" dirty="0">
                <a:solidFill>
                  <a:schemeClr val="accent1">
                    <a:lumMod val="75000"/>
                  </a:schemeClr>
                </a:solidFill>
                <a:latin typeface="Candara"/>
                <a:ea typeface="Roboto Slab"/>
              </a:rPr>
              <a:t> talents </a:t>
            </a:r>
            <a:r>
              <a:rPr lang="en-GB" dirty="0">
                <a:latin typeface="Candara"/>
                <a:ea typeface="Roboto Slab"/>
              </a:rPr>
              <a:t>and following our dreams.</a:t>
            </a:r>
          </a:p>
          <a:p>
            <a:pPr algn="ctr"/>
            <a:r>
              <a:rPr lang="en-GB" dirty="0">
                <a:latin typeface="Candara"/>
                <a:ea typeface="Roboto Slab"/>
              </a:rPr>
              <a:t>Reaching out for opportunities to </a:t>
            </a:r>
            <a:r>
              <a:rPr lang="en-GB" b="1" dirty="0">
                <a:solidFill>
                  <a:schemeClr val="accent1">
                    <a:lumMod val="75000"/>
                  </a:schemeClr>
                </a:solidFill>
                <a:latin typeface="Candara"/>
                <a:ea typeface="Roboto Slab"/>
              </a:rPr>
              <a:t> lead and encourage others.</a:t>
            </a:r>
          </a:p>
          <a:p>
            <a:pPr algn="ctr"/>
            <a:r>
              <a:rPr lang="en-GB" dirty="0">
                <a:latin typeface="Candara"/>
                <a:ea typeface="Roboto Slab"/>
              </a:rPr>
              <a:t>Making </a:t>
            </a:r>
            <a:r>
              <a:rPr lang="en-GB" b="1" dirty="0">
                <a:solidFill>
                  <a:schemeClr val="accent1">
                    <a:lumMod val="75000"/>
                  </a:schemeClr>
                </a:solidFill>
                <a:latin typeface="Candara"/>
                <a:ea typeface="Roboto Slab"/>
              </a:rPr>
              <a:t>a positive difference </a:t>
            </a:r>
            <a:r>
              <a:rPr lang="en-GB" dirty="0">
                <a:latin typeface="Candara"/>
                <a:ea typeface="Roboto Slab"/>
              </a:rPr>
              <a:t>and celebrating success.</a:t>
            </a:r>
          </a:p>
          <a:p>
            <a:pPr algn="ctr"/>
            <a:r>
              <a:rPr lang="en-GB" dirty="0">
                <a:latin typeface="Candara"/>
                <a:ea typeface="Roboto Slab"/>
              </a:rPr>
              <a:t>Including the </a:t>
            </a:r>
            <a:r>
              <a:rPr lang="en-GB" b="1" dirty="0">
                <a:solidFill>
                  <a:schemeClr val="accent1">
                    <a:lumMod val="75000"/>
                  </a:schemeClr>
                </a:solidFill>
                <a:latin typeface="Candara"/>
                <a:ea typeface="Roboto Slab"/>
              </a:rPr>
              <a:t>whole community</a:t>
            </a:r>
            <a:r>
              <a:rPr lang="en-GB" dirty="0">
                <a:latin typeface="Candara"/>
                <a:ea typeface="Roboto Slab"/>
              </a:rPr>
              <a:t>, sharing, caring and giving time as needed.</a:t>
            </a:r>
          </a:p>
          <a:p>
            <a:pPr algn="ctr"/>
            <a:r>
              <a:rPr lang="en-GB" dirty="0">
                <a:latin typeface="Candara"/>
                <a:ea typeface="Roboto Slab"/>
              </a:rPr>
              <a:t>Treating each other with </a:t>
            </a:r>
            <a:r>
              <a:rPr lang="en-GB" b="1" dirty="0">
                <a:solidFill>
                  <a:schemeClr val="accent1">
                    <a:lumMod val="75000"/>
                  </a:schemeClr>
                </a:solidFill>
                <a:latin typeface="Candara"/>
                <a:ea typeface="Roboto Slab"/>
              </a:rPr>
              <a:t>kindness, fairness and respect.</a:t>
            </a:r>
          </a:p>
          <a:p>
            <a:pPr algn="ctr"/>
            <a:r>
              <a:rPr lang="en-GB" dirty="0">
                <a:latin typeface="Candara"/>
                <a:ea typeface="Roboto Slab"/>
              </a:rPr>
              <a:t>Finding space in our lives for </a:t>
            </a:r>
            <a:r>
              <a:rPr lang="en-GB" b="1" dirty="0">
                <a:solidFill>
                  <a:schemeClr val="accent1">
                    <a:lumMod val="75000"/>
                  </a:schemeClr>
                </a:solidFill>
                <a:latin typeface="Candara"/>
                <a:ea typeface="Roboto Slab"/>
              </a:rPr>
              <a:t>fun, joy, praise and laughter.</a:t>
            </a:r>
          </a:p>
        </p:txBody>
      </p:sp>
      <p:sp>
        <p:nvSpPr>
          <p:cNvPr id="3" name="Slide Number Placeholder 2">
            <a:extLst>
              <a:ext uri="{FF2B5EF4-FFF2-40B4-BE49-F238E27FC236}">
                <a16:creationId xmlns:a16="http://schemas.microsoft.com/office/drawing/2014/main" id="{ECA4FE2C-A6F4-7CF4-C3E8-0A0C9555D71B}"/>
              </a:ext>
            </a:extLst>
          </p:cNvPr>
          <p:cNvSpPr>
            <a:spLocks noGrp="1"/>
          </p:cNvSpPr>
          <p:nvPr>
            <p:ph type="sldNum" sz="quarter" idx="12"/>
          </p:nvPr>
        </p:nvSpPr>
        <p:spPr>
          <a:xfrm>
            <a:off x="5189097" y="9529204"/>
            <a:ext cx="1543050" cy="527403"/>
          </a:xfrm>
        </p:spPr>
        <p:txBody>
          <a:bodyPr/>
          <a:lstStyle/>
          <a:p>
            <a:r>
              <a:rPr lang="en-GB"/>
              <a:t>Page </a:t>
            </a:r>
            <a:fld id="{5699F653-A948-4BD1-BBB3-6CD4FE48AB5E}" type="slidenum">
              <a:rPr lang="en-GB" smtClean="0"/>
              <a:pPr/>
              <a:t>2</a:t>
            </a:fld>
            <a:endParaRPr lang="en-US"/>
          </a:p>
        </p:txBody>
      </p:sp>
      <p:pic>
        <p:nvPicPr>
          <p:cNvPr id="5" name="Picture 4" descr="A blue and white circle with text&#10;&#10;Description automatically generated">
            <a:extLst>
              <a:ext uri="{FF2B5EF4-FFF2-40B4-BE49-F238E27FC236}">
                <a16:creationId xmlns:a16="http://schemas.microsoft.com/office/drawing/2014/main" id="{916A8346-50E0-795B-0763-BCF85DB73DE4}"/>
              </a:ext>
            </a:extLst>
          </p:cNvPr>
          <p:cNvPicPr>
            <a:picLocks noChangeAspect="1"/>
          </p:cNvPicPr>
          <p:nvPr/>
        </p:nvPicPr>
        <p:blipFill>
          <a:blip r:embed="rId2"/>
          <a:stretch>
            <a:fillRect/>
          </a:stretch>
        </p:blipFill>
        <p:spPr>
          <a:xfrm>
            <a:off x="2431617" y="243915"/>
            <a:ext cx="1987852" cy="19501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4203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0" y="9653807"/>
            <a:ext cx="1942990"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ECA4FE2C-A6F4-7CF4-C3E8-0A0C9555D71B}"/>
              </a:ext>
            </a:extLst>
          </p:cNvPr>
          <p:cNvSpPr>
            <a:spLocks noGrp="1"/>
          </p:cNvSpPr>
          <p:nvPr>
            <p:ph type="sldNum" sz="quarter" idx="12"/>
          </p:nvPr>
        </p:nvSpPr>
        <p:spPr>
          <a:xfrm>
            <a:off x="5147533" y="9529204"/>
            <a:ext cx="1543050" cy="527403"/>
          </a:xfrm>
        </p:spPr>
        <p:txBody>
          <a:bodyPr/>
          <a:lstStyle/>
          <a:p>
            <a:r>
              <a:rPr lang="en-GB"/>
              <a:t>Page </a:t>
            </a:r>
            <a:fld id="{5699F653-A948-4BD1-BBB3-6CD4FE48AB5E}" type="slidenum">
              <a:rPr lang="en-GB" smtClean="0"/>
              <a:pPr/>
              <a:t>3</a:t>
            </a:fld>
            <a:endParaRPr lang="en-US"/>
          </a:p>
        </p:txBody>
      </p:sp>
      <p:pic>
        <p:nvPicPr>
          <p:cNvPr id="8" name="Picture 7" descr="Success AT tree.png"/>
          <p:cNvPicPr>
            <a:picLocks noChangeAspect="1"/>
          </p:cNvPicPr>
          <p:nvPr/>
        </p:nvPicPr>
        <p:blipFill>
          <a:blip r:embed="rId2" cstate="print"/>
          <a:stretch>
            <a:fillRect/>
          </a:stretch>
        </p:blipFill>
        <p:spPr>
          <a:xfrm>
            <a:off x="367100" y="2524148"/>
            <a:ext cx="530443" cy="629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descr="Success AT tree.png"/>
          <p:cNvPicPr>
            <a:picLocks noChangeAspect="1"/>
          </p:cNvPicPr>
          <p:nvPr/>
        </p:nvPicPr>
        <p:blipFill>
          <a:blip r:embed="rId2" cstate="print"/>
          <a:stretch>
            <a:fillRect/>
          </a:stretch>
        </p:blipFill>
        <p:spPr>
          <a:xfrm>
            <a:off x="367101" y="4335689"/>
            <a:ext cx="530443" cy="629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descr="Success AT tree.png"/>
          <p:cNvPicPr>
            <a:picLocks noChangeAspect="1"/>
          </p:cNvPicPr>
          <p:nvPr/>
        </p:nvPicPr>
        <p:blipFill>
          <a:blip r:embed="rId2" cstate="print"/>
          <a:stretch>
            <a:fillRect/>
          </a:stretch>
        </p:blipFill>
        <p:spPr>
          <a:xfrm>
            <a:off x="374519" y="5913436"/>
            <a:ext cx="530443" cy="629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a:extLst>
              <a:ext uri="{FF2B5EF4-FFF2-40B4-BE49-F238E27FC236}">
                <a16:creationId xmlns:a16="http://schemas.microsoft.com/office/drawing/2014/main" id="{D12391EF-C2E4-454E-AC3E-8F7074DFB60F}"/>
              </a:ext>
            </a:extLst>
          </p:cNvPr>
          <p:cNvSpPr txBox="1"/>
          <p:nvPr/>
        </p:nvSpPr>
        <p:spPr>
          <a:xfrm>
            <a:off x="471315" y="9199325"/>
            <a:ext cx="5915370" cy="369332"/>
          </a:xfrm>
          <a:prstGeom prst="rect">
            <a:avLst/>
          </a:prstGeom>
          <a:solidFill>
            <a:schemeClr val="bg1">
              <a:lumMod val="8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Please visit </a:t>
            </a:r>
            <a:r>
              <a:rPr lang="en-US" dirty="0">
                <a:cs typeface="Calibri"/>
                <a:hlinkClick r:id="rId3"/>
              </a:rPr>
              <a:t>Success Academy Trust</a:t>
            </a:r>
            <a:r>
              <a:rPr lang="en-US" dirty="0">
                <a:cs typeface="Calibri"/>
              </a:rPr>
              <a:t> to view 'Who we are'</a:t>
            </a:r>
          </a:p>
        </p:txBody>
      </p:sp>
      <p:sp>
        <p:nvSpPr>
          <p:cNvPr id="7" name="Text Placeholder 6">
            <a:extLst>
              <a:ext uri="{FF2B5EF4-FFF2-40B4-BE49-F238E27FC236}">
                <a16:creationId xmlns:a16="http://schemas.microsoft.com/office/drawing/2014/main" id="{9B2CAB30-28D4-461C-B234-4D9D08F3775A}"/>
              </a:ext>
            </a:extLst>
          </p:cNvPr>
          <p:cNvSpPr>
            <a:spLocks noGrp="1"/>
          </p:cNvSpPr>
          <p:nvPr>
            <p:ph type="body" sz="quarter" idx="13"/>
          </p:nvPr>
        </p:nvSpPr>
        <p:spPr/>
        <p:txBody>
          <a:bodyPr/>
          <a:lstStyle/>
          <a:p>
            <a:endParaRPr lang="en-GB"/>
          </a:p>
        </p:txBody>
      </p:sp>
      <p:sp>
        <p:nvSpPr>
          <p:cNvPr id="13" name="Text Placeholder 3">
            <a:extLst>
              <a:ext uri="{FF2B5EF4-FFF2-40B4-BE49-F238E27FC236}">
                <a16:creationId xmlns:a16="http://schemas.microsoft.com/office/drawing/2014/main" id="{A76AC193-7123-4183-9EB6-4FDDFDFADB7E}"/>
              </a:ext>
            </a:extLst>
          </p:cNvPr>
          <p:cNvSpPr txBox="1">
            <a:spLocks/>
          </p:cNvSpPr>
          <p:nvPr/>
        </p:nvSpPr>
        <p:spPr>
          <a:xfrm>
            <a:off x="203254" y="647700"/>
            <a:ext cx="6487329" cy="8440070"/>
          </a:xfrm>
          <a:prstGeom prst="rect">
            <a:avLst/>
          </a:prstGeom>
          <a:gradFill flip="none" rotWithShape="1">
            <a:gsLst>
              <a:gs pos="0">
                <a:schemeClr val="bg1">
                  <a:lumMod val="7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28575">
            <a:solidFill>
              <a:schemeClr val="accent1">
                <a:lumMod val="75000"/>
              </a:schemeClr>
            </a:solidFill>
          </a:ln>
        </p:spPr>
        <p:txBody>
          <a:bodyPr vert="horz" lIns="91440" tIns="45720" rIns="91440" bIns="45720" rtlCol="0" anchor="t">
            <a:normAutofit fontScale="85000" lnSpcReduction="20000"/>
          </a:bodyPr>
          <a:lst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tx1"/>
                </a:solidFill>
                <a:latin typeface="Roboto Slab" panose="020B0604020202020204" charset="0"/>
                <a:ea typeface="Roboto Slab" panose="020B0604020202020204"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Roboto Slab" panose="020B0604020202020204" charset="0"/>
                <a:ea typeface="Roboto Slab" panose="020B0604020202020204" charset="0"/>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Roboto Slab" panose="020B0604020202020204" charset="0"/>
                <a:ea typeface="Roboto Slab" panose="020B0604020202020204" charset="0"/>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Roboto Slab" panose="020B0604020202020204" charset="0"/>
                <a:ea typeface="Roboto Slab" panose="020B0604020202020204" charset="0"/>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Roboto Slab" panose="020B0604020202020204" charset="0"/>
                <a:ea typeface="Roboto Slab" panose="020B0604020202020204"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GB" sz="3000" b="1" dirty="0">
                <a:solidFill>
                  <a:schemeClr val="accent1">
                    <a:lumMod val="75000"/>
                  </a:schemeClr>
                </a:solidFill>
                <a:latin typeface="Candara" panose="020E0502030303020204" pitchFamily="34" charset="0"/>
                <a:ea typeface="Cambria" panose="02040503050406030204" pitchFamily="18" charset="0"/>
              </a:rPr>
              <a:t>Additional entitlement for all our Success Academy Trust Staff</a:t>
            </a:r>
          </a:p>
          <a:p>
            <a:pPr algn="ctr"/>
            <a:endParaRPr lang="en-GB" sz="600" b="1" dirty="0">
              <a:solidFill>
                <a:schemeClr val="accent1">
                  <a:lumMod val="75000"/>
                </a:schemeClr>
              </a:solidFill>
              <a:latin typeface="Candara" panose="020E0502030303020204" pitchFamily="34" charset="0"/>
              <a:ea typeface="Cambria" panose="02040503050406030204" pitchFamily="18" charset="0"/>
            </a:endParaRPr>
          </a:p>
          <a:p>
            <a:pPr algn="ctr"/>
            <a:r>
              <a:rPr lang="en-GB" sz="2000" dirty="0">
                <a:latin typeface="Candara" panose="020E0502030303020204" pitchFamily="34" charset="0"/>
                <a:ea typeface="Cambria" panose="02040503050406030204" pitchFamily="18" charset="0"/>
              </a:rPr>
              <a:t>Are you </a:t>
            </a:r>
            <a:r>
              <a:rPr lang="en-GB" sz="2000" b="1" dirty="0">
                <a:solidFill>
                  <a:schemeClr val="accent1">
                    <a:lumMod val="75000"/>
                  </a:schemeClr>
                </a:solidFill>
                <a:latin typeface="Candara" panose="020E0502030303020204" pitchFamily="34" charset="0"/>
                <a:ea typeface="Cambria" panose="02040503050406030204" pitchFamily="18" charset="0"/>
              </a:rPr>
              <a:t>innovative and forward thinking</a:t>
            </a:r>
            <a:r>
              <a:rPr lang="en-GB" sz="2000" dirty="0">
                <a:latin typeface="Candara" panose="020E0502030303020204" pitchFamily="34" charset="0"/>
                <a:ea typeface="Cambria" panose="02040503050406030204" pitchFamily="18" charset="0"/>
              </a:rPr>
              <a:t>?  Do you want to have a </a:t>
            </a:r>
            <a:r>
              <a:rPr lang="en-GB" sz="2000" b="1" dirty="0">
                <a:solidFill>
                  <a:schemeClr val="accent1">
                    <a:lumMod val="75000"/>
                  </a:schemeClr>
                </a:solidFill>
                <a:latin typeface="Candara" panose="020E0502030303020204" pitchFamily="34" charset="0"/>
                <a:ea typeface="Cambria" panose="02040503050406030204" pitchFamily="18" charset="0"/>
              </a:rPr>
              <a:t>positive impact</a:t>
            </a:r>
            <a:r>
              <a:rPr lang="en-GB" sz="2000" dirty="0">
                <a:solidFill>
                  <a:schemeClr val="accent1">
                    <a:lumMod val="75000"/>
                  </a:schemeClr>
                </a:solidFill>
                <a:latin typeface="Candara" panose="020E0502030303020204" pitchFamily="34" charset="0"/>
                <a:ea typeface="Cambria" panose="02040503050406030204" pitchFamily="18" charset="0"/>
              </a:rPr>
              <a:t> </a:t>
            </a:r>
            <a:r>
              <a:rPr lang="en-GB" sz="2000" dirty="0">
                <a:latin typeface="Candara" panose="020E0502030303020204" pitchFamily="34" charset="0"/>
                <a:ea typeface="Cambria" panose="02040503050406030204" pitchFamily="18" charset="0"/>
              </a:rPr>
              <a:t>on the young people you are working with? Do you share a </a:t>
            </a:r>
            <a:r>
              <a:rPr lang="en-GB" sz="2000" b="1" dirty="0">
                <a:solidFill>
                  <a:schemeClr val="accent1">
                    <a:lumMod val="75000"/>
                  </a:schemeClr>
                </a:solidFill>
                <a:latin typeface="Candara" panose="020E0502030303020204" pitchFamily="34" charset="0"/>
                <a:ea typeface="Cambria" panose="02040503050406030204" pitchFamily="18" charset="0"/>
              </a:rPr>
              <a:t>clear vision for improvement</a:t>
            </a:r>
            <a:r>
              <a:rPr lang="en-GB" sz="2000" dirty="0">
                <a:latin typeface="Candara" panose="020E0502030303020204" pitchFamily="34" charset="0"/>
                <a:ea typeface="Cambria" panose="02040503050406030204" pitchFamily="18" charset="0"/>
              </a:rPr>
              <a:t>? Do you want to be a driving force to </a:t>
            </a:r>
            <a:r>
              <a:rPr lang="en-GB" sz="2000" b="1" dirty="0">
                <a:solidFill>
                  <a:schemeClr val="accent1">
                    <a:lumMod val="75000"/>
                  </a:schemeClr>
                </a:solidFill>
                <a:latin typeface="Candara" panose="020E0502030303020204" pitchFamily="34" charset="0"/>
                <a:ea typeface="Cambria" panose="02040503050406030204" pitchFamily="18" charset="0"/>
              </a:rPr>
              <a:t>raise their aspiration and life chances</a:t>
            </a:r>
            <a:r>
              <a:rPr lang="en-GB" sz="2000" dirty="0">
                <a:latin typeface="Candara" panose="020E0502030303020204" pitchFamily="34" charset="0"/>
                <a:ea typeface="Cambria" panose="02040503050406030204" pitchFamily="18" charset="0"/>
              </a:rPr>
              <a:t>?  Do you work with</a:t>
            </a:r>
            <a:r>
              <a:rPr lang="en-GB" sz="2000" dirty="0">
                <a:solidFill>
                  <a:schemeClr val="accent1">
                    <a:lumMod val="75000"/>
                  </a:schemeClr>
                </a:solidFill>
                <a:latin typeface="Candara" panose="020E0502030303020204" pitchFamily="34" charset="0"/>
                <a:ea typeface="Cambria" panose="02040503050406030204" pitchFamily="18" charset="0"/>
              </a:rPr>
              <a:t> </a:t>
            </a:r>
            <a:r>
              <a:rPr lang="en-GB" sz="2000" b="1" dirty="0">
                <a:solidFill>
                  <a:schemeClr val="accent1">
                    <a:lumMod val="75000"/>
                  </a:schemeClr>
                </a:solidFill>
                <a:latin typeface="Candara" panose="020E0502030303020204" pitchFamily="34" charset="0"/>
                <a:ea typeface="Cambria" panose="02040503050406030204" pitchFamily="18" charset="0"/>
              </a:rPr>
              <a:t>passion and enthusiasm in collaboration with like-minded people?  </a:t>
            </a:r>
          </a:p>
          <a:p>
            <a:pPr algn="ctr"/>
            <a:r>
              <a:rPr lang="en-GB" sz="2000" dirty="0">
                <a:latin typeface="Candara" panose="020E0502030303020204" pitchFamily="34" charset="0"/>
                <a:ea typeface="Cambria" panose="02040503050406030204" pitchFamily="18" charset="0"/>
              </a:rPr>
              <a:t>If you would like to make a difference to young people, building their leadership and character, whilst growing your own leadership skills, we would love to meet you. </a:t>
            </a:r>
          </a:p>
          <a:p>
            <a:pPr algn="ctr"/>
            <a:r>
              <a:rPr lang="en-GB" sz="2000" dirty="0">
                <a:latin typeface="Candara" panose="020E0502030303020204" pitchFamily="34" charset="0"/>
                <a:ea typeface="Cambria" panose="02040503050406030204" pitchFamily="18" charset="0"/>
              </a:rPr>
              <a:t>In return we can offer </a:t>
            </a:r>
            <a:r>
              <a:rPr lang="en-GB" sz="2000" b="1" dirty="0">
                <a:solidFill>
                  <a:schemeClr val="accent1">
                    <a:lumMod val="75000"/>
                  </a:schemeClr>
                </a:solidFill>
                <a:latin typeface="Candara" panose="020E0502030303020204" pitchFamily="34" charset="0"/>
                <a:ea typeface="Cambria" panose="02040503050406030204" pitchFamily="18" charset="0"/>
              </a:rPr>
              <a:t>leadership opportunities </a:t>
            </a:r>
            <a:r>
              <a:rPr lang="en-GB" sz="2000" dirty="0">
                <a:latin typeface="Candara" panose="020E0502030303020204" pitchFamily="34" charset="0"/>
                <a:ea typeface="Cambria" panose="02040503050406030204" pitchFamily="18" charset="0"/>
              </a:rPr>
              <a:t>across our Success Academy Trust, supported by </a:t>
            </a:r>
            <a:r>
              <a:rPr lang="en-GB" sz="2000" b="1" dirty="0">
                <a:solidFill>
                  <a:schemeClr val="accent1">
                    <a:lumMod val="75000"/>
                  </a:schemeClr>
                </a:solidFill>
                <a:latin typeface="Candara" panose="020E0502030303020204" pitchFamily="34" charset="0"/>
                <a:ea typeface="Cambria" panose="02040503050406030204" pitchFamily="18" charset="0"/>
              </a:rPr>
              <a:t>career appropriate national SSAT programmes and inhouse leadership training and mentoring, for fast-track leadership development.  </a:t>
            </a:r>
          </a:p>
          <a:p>
            <a:pPr algn="ctr"/>
            <a:r>
              <a:rPr lang="en-GB" sz="2000" dirty="0">
                <a:latin typeface="Candara" panose="020E0502030303020204" pitchFamily="34" charset="0"/>
                <a:ea typeface="Cambria" panose="02040503050406030204" pitchFamily="18" charset="0"/>
              </a:rPr>
              <a:t>Staff also benefit from a </a:t>
            </a:r>
            <a:r>
              <a:rPr lang="en-GB" sz="2000" b="1" dirty="0">
                <a:solidFill>
                  <a:schemeClr val="accent1">
                    <a:lumMod val="75000"/>
                  </a:schemeClr>
                </a:solidFill>
                <a:latin typeface="Candara" panose="020E0502030303020204" pitchFamily="34" charset="0"/>
                <a:ea typeface="Cambria" panose="02040503050406030204" pitchFamily="18" charset="0"/>
              </a:rPr>
              <a:t>comprehensive staff wellbeing programme</a:t>
            </a:r>
            <a:r>
              <a:rPr lang="en-GB" sz="2000" dirty="0">
                <a:latin typeface="Candara" panose="020E0502030303020204" pitchFamily="34" charset="0"/>
                <a:ea typeface="Cambria" panose="02040503050406030204" pitchFamily="18" charset="0"/>
              </a:rPr>
              <a:t>, including </a:t>
            </a:r>
            <a:r>
              <a:rPr lang="en-GB" sz="2000" b="1" dirty="0">
                <a:solidFill>
                  <a:schemeClr val="accent1">
                    <a:lumMod val="75000"/>
                  </a:schemeClr>
                </a:solidFill>
                <a:latin typeface="Candara" panose="020E0502030303020204" pitchFamily="34" charset="0"/>
                <a:ea typeface="Cambria" panose="02040503050406030204" pitchFamily="18" charset="0"/>
              </a:rPr>
              <a:t>full Burgundy book pay and conditions</a:t>
            </a:r>
            <a:r>
              <a:rPr lang="en-GB" sz="2000" dirty="0">
                <a:latin typeface="Candara" panose="020E0502030303020204" pitchFamily="34" charset="0"/>
                <a:ea typeface="Cambria" panose="02040503050406030204" pitchFamily="18" charset="0"/>
              </a:rPr>
              <a:t>, access to </a:t>
            </a:r>
            <a:r>
              <a:rPr lang="en-GB" sz="2000" b="1" dirty="0">
                <a:solidFill>
                  <a:schemeClr val="accent1">
                    <a:lumMod val="75000"/>
                  </a:schemeClr>
                </a:solidFill>
                <a:latin typeface="Candara" panose="020E0502030303020204" pitchFamily="34" charset="0"/>
                <a:ea typeface="Cambria" panose="02040503050406030204" pitchFamily="18" charset="0"/>
              </a:rPr>
              <a:t>private medical and wellbeing support</a:t>
            </a:r>
            <a:r>
              <a:rPr lang="en-GB" sz="2000" dirty="0">
                <a:latin typeface="Candara" panose="020E0502030303020204" pitchFamily="34" charset="0"/>
                <a:ea typeface="Cambria" panose="02040503050406030204" pitchFamily="18" charset="0"/>
              </a:rPr>
              <a:t>, and </a:t>
            </a:r>
            <a:r>
              <a:rPr lang="en-GB" sz="2000" b="1" dirty="0">
                <a:solidFill>
                  <a:schemeClr val="accent1">
                    <a:lumMod val="75000"/>
                  </a:schemeClr>
                </a:solidFill>
                <a:latin typeface="Candara" panose="020E0502030303020204" pitchFamily="34" charset="0"/>
                <a:ea typeface="Cambria" panose="02040503050406030204" pitchFamily="18" charset="0"/>
              </a:rPr>
              <a:t>a designated off-site preparation period</a:t>
            </a:r>
            <a:r>
              <a:rPr lang="en-GB" sz="2000" dirty="0">
                <a:latin typeface="Candara" panose="020E0502030303020204" pitchFamily="34" charset="0"/>
                <a:ea typeface="Cambria" panose="02040503050406030204" pitchFamily="18" charset="0"/>
              </a:rPr>
              <a:t>, scheduled before or after school, supporting </a:t>
            </a:r>
            <a:r>
              <a:rPr lang="en-GB" sz="2000" b="1" dirty="0">
                <a:solidFill>
                  <a:schemeClr val="accent1">
                    <a:lumMod val="75000"/>
                  </a:schemeClr>
                </a:solidFill>
                <a:latin typeface="Candara" panose="020E0502030303020204" pitchFamily="34" charset="0"/>
                <a:ea typeface="Cambria" panose="02040503050406030204" pitchFamily="18" charset="0"/>
              </a:rPr>
              <a:t>flexible and focused planning time</a:t>
            </a:r>
          </a:p>
          <a:p>
            <a:pPr algn="ctr"/>
            <a:endParaRPr lang="en-GB" sz="2000" i="1" dirty="0">
              <a:latin typeface="Candara" panose="020E0502030303020204" pitchFamily="34" charset="0"/>
              <a:ea typeface="Cambria" panose="02040503050406030204" pitchFamily="18" charset="0"/>
            </a:endParaRPr>
          </a:p>
          <a:p>
            <a:pPr algn="ctr"/>
            <a:endParaRPr lang="en-GB" sz="1700" i="1" dirty="0">
              <a:latin typeface="Candara" panose="020E0502030303020204" pitchFamily="34" charset="0"/>
              <a:ea typeface="Cambria" panose="02040503050406030204" pitchFamily="18" charset="0"/>
            </a:endParaRPr>
          </a:p>
          <a:p>
            <a:endParaRPr lang="en-GB" sz="1800" b="1" dirty="0">
              <a:latin typeface="Candara"/>
              <a:ea typeface="Calibri"/>
              <a:cs typeface="Aptos Serif"/>
            </a:endParaRPr>
          </a:p>
          <a:p>
            <a:r>
              <a:rPr lang="en-GB" sz="1800" b="1" dirty="0">
                <a:latin typeface="Candara"/>
                <a:ea typeface="Calibri"/>
                <a:cs typeface="Aptos Serif"/>
              </a:rPr>
              <a:t>We offer you:</a:t>
            </a:r>
            <a:endParaRPr lang="en-GB" sz="1800" b="1" dirty="0">
              <a:latin typeface="Candara"/>
            </a:endParaRPr>
          </a:p>
          <a:p>
            <a:r>
              <a:rPr lang="en-GB" sz="1800" dirty="0">
                <a:latin typeface="Candara"/>
                <a:ea typeface="Calibri"/>
                <a:cs typeface="Aptos Serif"/>
              </a:rPr>
              <a:t>· A fantastic team of staff to work with and be a part of – the ‘Thomas </a:t>
            </a:r>
            <a:r>
              <a:rPr lang="en-GB" sz="1800" dirty="0" err="1">
                <a:latin typeface="Candara"/>
                <a:ea typeface="Calibri"/>
                <a:cs typeface="Aptos Serif"/>
              </a:rPr>
              <a:t>Estley</a:t>
            </a:r>
            <a:r>
              <a:rPr lang="en-GB" sz="1800" dirty="0">
                <a:latin typeface="Candara"/>
                <a:ea typeface="Calibri"/>
                <a:cs typeface="Aptos Serif"/>
              </a:rPr>
              <a:t> family’</a:t>
            </a:r>
            <a:endParaRPr lang="en-GB" sz="1800" dirty="0">
              <a:latin typeface="Candara"/>
            </a:endParaRPr>
          </a:p>
          <a:p>
            <a:r>
              <a:rPr lang="en-GB" sz="1800" dirty="0">
                <a:latin typeface="Candara"/>
                <a:ea typeface="Calibri"/>
                <a:cs typeface="Aptos Serif"/>
              </a:rPr>
              <a:t>· An inclusive, diverse workplace where everyone can thrive.</a:t>
            </a:r>
            <a:endParaRPr lang="en-GB" sz="1800" dirty="0">
              <a:latin typeface="Candara"/>
            </a:endParaRPr>
          </a:p>
          <a:p>
            <a:r>
              <a:rPr lang="en-GB" sz="1800" dirty="0">
                <a:latin typeface="Candara"/>
                <a:ea typeface="Calibri"/>
                <a:cs typeface="Aptos Serif"/>
              </a:rPr>
              <a:t>· A popular school with a strong academic outcomes and a commitment to success</a:t>
            </a:r>
            <a:endParaRPr lang="en-GB" sz="1800" dirty="0">
              <a:latin typeface="Candara"/>
            </a:endParaRPr>
          </a:p>
          <a:p>
            <a:r>
              <a:rPr lang="en-GB" sz="1800" dirty="0">
                <a:latin typeface="Candara"/>
                <a:ea typeface="Calibri"/>
                <a:cs typeface="Aptos Serif"/>
              </a:rPr>
              <a:t>· Free membership of the SAS Wellbeing scheme (including 24 hours access to GP advice, physiotherapy, counselling and a wealth of other wellbeing services) and our inhouse staff wellbeing enhancement offer</a:t>
            </a:r>
            <a:endParaRPr lang="en-GB" sz="1800" dirty="0">
              <a:latin typeface="Candara"/>
            </a:endParaRPr>
          </a:p>
          <a:p>
            <a:r>
              <a:rPr lang="en-GB" sz="1800" dirty="0">
                <a:latin typeface="Candara"/>
                <a:ea typeface="Calibri"/>
                <a:cs typeface="Aptos Serif"/>
              </a:rPr>
              <a:t>· A personalised ‘Success AT Career plan’ with twice annual review to ensure the right blend of support and challenge</a:t>
            </a:r>
            <a:endParaRPr lang="en-GB" sz="1800" dirty="0">
              <a:latin typeface="Candara"/>
            </a:endParaRPr>
          </a:p>
          <a:p>
            <a:r>
              <a:rPr lang="en-GB" sz="1800" dirty="0">
                <a:latin typeface="Candara"/>
                <a:ea typeface="Calibri"/>
                <a:cs typeface="Aptos Serif"/>
              </a:rPr>
              <a:t>· Commitment to continuing professional development and leadership development</a:t>
            </a:r>
            <a:endParaRPr lang="en-GB" sz="1800" dirty="0">
              <a:latin typeface="Candara"/>
            </a:endParaRPr>
          </a:p>
          <a:p>
            <a:r>
              <a:rPr lang="en-GB" sz="1800" dirty="0">
                <a:latin typeface="Candara"/>
                <a:ea typeface="Calibri"/>
                <a:cs typeface="Aptos Serif"/>
              </a:rPr>
              <a:t>· A generous pension scheme, combined with full teachers pay and conditions</a:t>
            </a:r>
            <a:endParaRPr lang="en-GB" sz="1800" dirty="0">
              <a:latin typeface="Candara"/>
            </a:endParaRPr>
          </a:p>
          <a:p>
            <a:r>
              <a:rPr lang="en-GB" sz="1800" dirty="0">
                <a:latin typeface="Candara"/>
                <a:ea typeface="Calibri"/>
                <a:cs typeface="Aptos Serif"/>
              </a:rPr>
              <a:t>· Induction mentoring, whatever your skills or experience.</a:t>
            </a:r>
            <a:endParaRPr lang="en-GB" sz="1800" dirty="0">
              <a:latin typeface="Candara"/>
            </a:endParaRPr>
          </a:p>
        </p:txBody>
      </p:sp>
      <p:pic>
        <p:nvPicPr>
          <p:cNvPr id="14" name="Picture 13" descr="Success AT tree.png">
            <a:extLst>
              <a:ext uri="{FF2B5EF4-FFF2-40B4-BE49-F238E27FC236}">
                <a16:creationId xmlns:a16="http://schemas.microsoft.com/office/drawing/2014/main" id="{131DE8B4-526B-4715-8779-E06B76F8D8D7}"/>
              </a:ext>
            </a:extLst>
          </p:cNvPr>
          <p:cNvPicPr>
            <a:picLocks noChangeAspect="1"/>
          </p:cNvPicPr>
          <p:nvPr/>
        </p:nvPicPr>
        <p:blipFill>
          <a:blip r:embed="rId4" cstate="print"/>
          <a:stretch>
            <a:fillRect/>
          </a:stretch>
        </p:blipFill>
        <p:spPr>
          <a:xfrm>
            <a:off x="3159295" y="4999953"/>
            <a:ext cx="539410" cy="63634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58842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124691" y="9653807"/>
            <a:ext cx="1865933"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7ECD8090-12A5-7645-0FF6-BECE7594CDAD}"/>
              </a:ext>
            </a:extLst>
          </p:cNvPr>
          <p:cNvSpPr>
            <a:spLocks noGrp="1"/>
          </p:cNvSpPr>
          <p:nvPr>
            <p:ph type="sldNum" sz="quarter" idx="12"/>
          </p:nvPr>
        </p:nvSpPr>
        <p:spPr>
          <a:xfrm>
            <a:off x="5105969" y="9529204"/>
            <a:ext cx="1543050" cy="527403"/>
          </a:xfrm>
        </p:spPr>
        <p:txBody>
          <a:bodyPr/>
          <a:lstStyle/>
          <a:p>
            <a:r>
              <a:rPr lang="en-GB"/>
              <a:t>Page </a:t>
            </a:r>
            <a:fld id="{5699F653-A948-4BD1-BBB3-6CD4FE48AB5E}" type="slidenum">
              <a:rPr lang="en-GB" smtClean="0"/>
              <a:pPr/>
              <a:t>4</a:t>
            </a:fld>
            <a:endParaRPr lang="en-US"/>
          </a:p>
        </p:txBody>
      </p:sp>
      <p:pic>
        <p:nvPicPr>
          <p:cNvPr id="6" name="Picture 5" descr="Success AT tree.png"/>
          <p:cNvPicPr>
            <a:picLocks noChangeAspect="1"/>
          </p:cNvPicPr>
          <p:nvPr/>
        </p:nvPicPr>
        <p:blipFill>
          <a:blip r:embed="rId2" cstate="print"/>
          <a:stretch>
            <a:fillRect/>
          </a:stretch>
        </p:blipFill>
        <p:spPr>
          <a:xfrm>
            <a:off x="163218" y="8725499"/>
            <a:ext cx="657674" cy="803778"/>
          </a:xfrm>
          <a:prstGeom prst="rect">
            <a:avLst/>
          </a:prstGeom>
        </p:spPr>
      </p:pic>
      <p:pic>
        <p:nvPicPr>
          <p:cNvPr id="7" name="Picture 6" descr="Success AT tree.png"/>
          <p:cNvPicPr>
            <a:picLocks noChangeAspect="1"/>
          </p:cNvPicPr>
          <p:nvPr/>
        </p:nvPicPr>
        <p:blipFill>
          <a:blip r:embed="rId2" cstate="print"/>
          <a:stretch>
            <a:fillRect/>
          </a:stretch>
        </p:blipFill>
        <p:spPr>
          <a:xfrm>
            <a:off x="6123270" y="8756520"/>
            <a:ext cx="657674" cy="824545"/>
          </a:xfrm>
          <a:prstGeom prst="rect">
            <a:avLst/>
          </a:prstGeom>
        </p:spPr>
      </p:pic>
      <p:pic>
        <p:nvPicPr>
          <p:cNvPr id="8" name="Picture 7" descr="TECC.jpg"/>
          <p:cNvPicPr>
            <a:picLocks noChangeAspect="1"/>
          </p:cNvPicPr>
          <p:nvPr/>
        </p:nvPicPr>
        <p:blipFill>
          <a:blip r:embed="rId3" cstate="print"/>
          <a:stretch>
            <a:fillRect/>
          </a:stretch>
        </p:blipFill>
        <p:spPr>
          <a:xfrm>
            <a:off x="2685596" y="110393"/>
            <a:ext cx="1281098" cy="10559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394856" y="1212886"/>
            <a:ext cx="6066692" cy="523220"/>
          </a:xfrm>
          <a:prstGeom prst="rect">
            <a:avLst/>
          </a:prstGeom>
          <a:noFill/>
          <a:ln w="6350">
            <a:solidFill>
              <a:schemeClr val="accent1">
                <a:lumMod val="75000"/>
              </a:schemeClr>
            </a:solidFill>
          </a:ln>
        </p:spPr>
        <p:txBody>
          <a:bodyPr wrap="square" lIns="91440" tIns="45720" rIns="91440" bIns="45720" rtlCol="0" anchor="t">
            <a:spAutoFit/>
          </a:bodyPr>
          <a:lstStyle/>
          <a:p>
            <a:r>
              <a:rPr lang="en-GB" sz="1400"/>
              <a:t>Station Road, Broughton Astley, Leicestershire, LE9 6PT   Tel:  01455 283 263</a:t>
            </a:r>
          </a:p>
          <a:p>
            <a:pPr algn="ctr"/>
            <a:r>
              <a:rPr lang="en-GB" sz="1400">
                <a:hlinkClick r:id="rId4"/>
              </a:rPr>
              <a:t>admin@thomasestley.org.uk</a:t>
            </a:r>
            <a:r>
              <a:rPr lang="en-GB" sz="1400"/>
              <a:t> - www.thomasestley.org.uk</a:t>
            </a:r>
          </a:p>
        </p:txBody>
      </p:sp>
      <p:sp>
        <p:nvSpPr>
          <p:cNvPr id="11" name="TextBox 10"/>
          <p:cNvSpPr txBox="1"/>
          <p:nvPr/>
        </p:nvSpPr>
        <p:spPr>
          <a:xfrm>
            <a:off x="163218" y="1871449"/>
            <a:ext cx="6483767" cy="7417415"/>
          </a:xfrm>
          <a:prstGeom prst="rect">
            <a:avLst/>
          </a:prstGeom>
          <a:noFill/>
          <a:ln>
            <a:noFill/>
          </a:ln>
        </p:spPr>
        <p:txBody>
          <a:bodyPr wrap="square" lIns="91440" tIns="45720" rIns="91440" bIns="45720" rtlCol="0" anchor="t">
            <a:spAutoFit/>
          </a:bodyPr>
          <a:lstStyle/>
          <a:p>
            <a:r>
              <a:rPr lang="en-GB" sz="1400" dirty="0">
                <a:latin typeface="Candara" panose="020E0502030303020204" pitchFamily="34" charset="0"/>
              </a:rPr>
              <a:t>Dear Applicant 				                                                                         June 2026</a:t>
            </a:r>
          </a:p>
          <a:p>
            <a:endParaRPr lang="en-GB" sz="1400" b="1" dirty="0">
              <a:latin typeface="Candara" panose="020E0502030303020204" pitchFamily="34" charset="0"/>
            </a:endParaRPr>
          </a:p>
          <a:p>
            <a:r>
              <a:rPr lang="en-GB" sz="1400" b="1" dirty="0">
                <a:latin typeface="Candara" panose="020E0502030303020204" pitchFamily="34" charset="0"/>
              </a:rPr>
              <a:t>Cleaning Assistant</a:t>
            </a:r>
          </a:p>
          <a:p>
            <a:endParaRPr lang="en-GB" sz="1400" dirty="0">
              <a:latin typeface="Candara" panose="020E0502030303020204" pitchFamily="34" charset="0"/>
            </a:endParaRPr>
          </a:p>
          <a:p>
            <a:r>
              <a:rPr lang="en-GB" sz="1400" dirty="0">
                <a:latin typeface="Candara" panose="020E0502030303020204" pitchFamily="34" charset="0"/>
              </a:rPr>
              <a:t>Thank you for your interest in this post</a:t>
            </a:r>
            <a:r>
              <a:rPr lang="en-GB" sz="1400" dirty="0">
                <a:latin typeface="Candara"/>
                <a:ea typeface="Times New Roman" panose="02020603050405020304" pitchFamily="18" charset="0"/>
              </a:rPr>
              <a:t>. The College is looking for a cleaning assistant to work time only between 4pm – 6pm each day, with 50 hours to be worked across the school holidays each year.  Working as part of an established team to achieve high standards of cleanliness and hygiene throughout the school environment.  </a:t>
            </a:r>
          </a:p>
          <a:p>
            <a:endParaRPr lang="en-GB" sz="1400" dirty="0">
              <a:latin typeface="Candara" panose="020E0502030303020204" pitchFamily="34" charset="0"/>
              <a:ea typeface="Calibri"/>
              <a:cs typeface="Calibri"/>
            </a:endParaRPr>
          </a:p>
          <a:p>
            <a:r>
              <a:rPr lang="en-GB" sz="1400" dirty="0">
                <a:latin typeface="Candara" panose="020E0502030303020204" pitchFamily="34" charset="0"/>
                <a:ea typeface="+mn-lt"/>
                <a:cs typeface="+mn-lt"/>
              </a:rPr>
              <a:t>At Thomas </a:t>
            </a:r>
            <a:r>
              <a:rPr lang="en-GB" sz="1400" dirty="0" err="1">
                <a:latin typeface="Candara" panose="020E0502030303020204" pitchFamily="34" charset="0"/>
                <a:ea typeface="+mn-lt"/>
                <a:cs typeface="+mn-lt"/>
              </a:rPr>
              <a:t>Estley</a:t>
            </a:r>
            <a:r>
              <a:rPr lang="en-GB" sz="1400" dirty="0">
                <a:latin typeface="Candara" panose="020E0502030303020204" pitchFamily="34" charset="0"/>
                <a:ea typeface="+mn-lt"/>
                <a:cs typeface="+mn-lt"/>
              </a:rPr>
              <a:t>, we Build Leadership and Character Together as part of a community of courage and commitment to success. We are part of a successful multi academy trust which provides excellent quality, comprehensive, non-selective and inclusive education through primary and secondary education in Leicestershire, and the lead school in TELA learning alliance. We collaborate to provide mutual support, share good practice and learn from each other, whilst retaining and developing our own distinctive character. Our ethos is to be a welcoming, inclusive family community college that provides the best for, and expects the best from all students and staff, and we are well known locally for our warm family atmosphere, as well as our commitment to growing leadership at all levels for students and staff. </a:t>
            </a:r>
            <a:endParaRPr lang="en-GB" sz="1400" dirty="0">
              <a:latin typeface="Candara" panose="020E0502030303020204" pitchFamily="34" charset="0"/>
              <a:ea typeface="Calibri"/>
              <a:cs typeface="Calibri"/>
            </a:endParaRPr>
          </a:p>
          <a:p>
            <a:endParaRPr lang="en-GB" sz="1400" dirty="0">
              <a:latin typeface="Candara" panose="020E0502030303020204" pitchFamily="34" charset="0"/>
              <a:ea typeface="+mn-lt"/>
              <a:cs typeface="+mn-lt"/>
            </a:endParaRPr>
          </a:p>
          <a:p>
            <a:r>
              <a:rPr lang="en-GB" sz="1400" dirty="0">
                <a:latin typeface="Candara" panose="020E0502030303020204" pitchFamily="34" charset="0"/>
                <a:ea typeface="+mn-lt"/>
                <a:cs typeface="+mn-lt"/>
              </a:rPr>
              <a:t>The College is strongly committed in principle and practice to its role as a Community College, including adult learning, before and after school clubs and an onsite preschool and primary aged out of school club. We are proud to have received many awards for excellent practice, we regularly welcome local and national visitors, and our practice in leading training, from Initial Teacher Training to middle and senior </a:t>
            </a:r>
            <a:endParaRPr lang="en-GB" sz="1400" dirty="0">
              <a:latin typeface="Candara" panose="020E0502030303020204" pitchFamily="34" charset="0"/>
              <a:ea typeface="Calibri"/>
              <a:cs typeface="Calibri"/>
            </a:endParaRPr>
          </a:p>
          <a:p>
            <a:endParaRPr lang="en-GB" sz="1400" dirty="0">
              <a:latin typeface="Candara" panose="020E0502030303020204" pitchFamily="34" charset="0"/>
            </a:endParaRPr>
          </a:p>
          <a:p>
            <a:r>
              <a:rPr lang="en-GB" sz="1400" dirty="0">
                <a:latin typeface="Candara" panose="020E0502030303020204" pitchFamily="34" charset="0"/>
                <a:cs typeface="Calibri"/>
              </a:rPr>
              <a:t>We have a strong family ethos and are looking for an enthusiastic and committed applicant who wants to work with our warm, welcoming team to further our mission statement of Building Leadership and Character Together. </a:t>
            </a:r>
            <a:r>
              <a:rPr lang="en-GB" sz="1400" dirty="0">
                <a:latin typeface="Candara" panose="020E0502030303020204" pitchFamily="34" charset="0"/>
              </a:rPr>
              <a:t>Should you decide to apply for this role, please ensure that you use the</a:t>
            </a:r>
            <a:r>
              <a:rPr lang="en-GB" sz="1400" b="1" dirty="0">
                <a:latin typeface="Candara" panose="020E0502030303020204" pitchFamily="34" charset="0"/>
              </a:rPr>
              <a:t> Personnel Specification </a:t>
            </a:r>
            <a:r>
              <a:rPr lang="en-GB" sz="1400" dirty="0">
                <a:latin typeface="Candara" panose="020E0502030303020204" pitchFamily="34" charset="0"/>
              </a:rPr>
              <a:t>for guidance when completing your application form</a:t>
            </a:r>
            <a:r>
              <a:rPr lang="en-GB" sz="1400" b="1" dirty="0">
                <a:latin typeface="Candara" panose="020E0502030303020204" pitchFamily="34" charset="0"/>
              </a:rPr>
              <a:t>. </a:t>
            </a:r>
            <a:endParaRPr lang="en-GB" dirty="0">
              <a:latin typeface="Calibri"/>
              <a:ea typeface="Calibri"/>
              <a:cs typeface="Calibri"/>
            </a:endParaRPr>
          </a:p>
        </p:txBody>
      </p:sp>
      <p:sp>
        <p:nvSpPr>
          <p:cNvPr id="13" name="TextBox 12">
            <a:extLst>
              <a:ext uri="{FF2B5EF4-FFF2-40B4-BE49-F238E27FC236}">
                <a16:creationId xmlns:a16="http://schemas.microsoft.com/office/drawing/2014/main" id="{5986535D-CF07-4158-A325-1AB49B050CC5}"/>
              </a:ext>
            </a:extLst>
          </p:cNvPr>
          <p:cNvSpPr txBox="1"/>
          <p:nvPr/>
        </p:nvSpPr>
        <p:spPr>
          <a:xfrm>
            <a:off x="0" y="9131639"/>
            <a:ext cx="6646985" cy="461665"/>
          </a:xfrm>
          <a:prstGeom prst="rect">
            <a:avLst/>
          </a:prstGeom>
          <a:noFill/>
        </p:spPr>
        <p:txBody>
          <a:bodyPr wrap="square" lIns="91440" tIns="45720" rIns="91440" bIns="45720" rtlCol="0" anchor="t">
            <a:spAutoFit/>
          </a:bodyPr>
          <a:lstStyle/>
          <a:p>
            <a:pPr algn="ctr"/>
            <a:r>
              <a:rPr lang="en-GB" sz="1200" dirty="0">
                <a:latin typeface="Candara"/>
              </a:rPr>
              <a:t>Registered in England – Company No: 8135389 VAT Reg: 153227431</a:t>
            </a:r>
          </a:p>
          <a:p>
            <a:pPr algn="ctr"/>
            <a:r>
              <a:rPr lang="en-GB" sz="1200" dirty="0">
                <a:latin typeface="Candara"/>
              </a:rPr>
              <a:t>College Principal: Mandi Collins  - College Manager: R Wheller</a:t>
            </a:r>
          </a:p>
        </p:txBody>
      </p:sp>
    </p:spTree>
    <p:extLst>
      <p:ext uri="{BB962C8B-B14F-4D97-AF65-F5344CB8AC3E}">
        <p14:creationId xmlns:p14="http://schemas.microsoft.com/office/powerpoint/2010/main" val="3070282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124691" y="9653807"/>
            <a:ext cx="1865933"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7ECD8090-12A5-7645-0FF6-BECE7594CDAD}"/>
              </a:ext>
            </a:extLst>
          </p:cNvPr>
          <p:cNvSpPr>
            <a:spLocks noGrp="1"/>
          </p:cNvSpPr>
          <p:nvPr>
            <p:ph type="sldNum" sz="quarter" idx="12"/>
          </p:nvPr>
        </p:nvSpPr>
        <p:spPr>
          <a:xfrm>
            <a:off x="5105969" y="9529204"/>
            <a:ext cx="1543050" cy="527403"/>
          </a:xfrm>
        </p:spPr>
        <p:txBody>
          <a:bodyPr/>
          <a:lstStyle/>
          <a:p>
            <a:r>
              <a:rPr lang="en-GB"/>
              <a:t>Page </a:t>
            </a:r>
            <a:fld id="{5699F653-A948-4BD1-BBB3-6CD4FE48AB5E}" type="slidenum">
              <a:rPr lang="en-GB" smtClean="0"/>
              <a:pPr/>
              <a:t>5</a:t>
            </a:fld>
            <a:endParaRPr lang="en-US"/>
          </a:p>
        </p:txBody>
      </p:sp>
      <p:pic>
        <p:nvPicPr>
          <p:cNvPr id="6" name="Picture 5" descr="Success AT tree.png"/>
          <p:cNvPicPr>
            <a:picLocks noChangeAspect="1"/>
          </p:cNvPicPr>
          <p:nvPr/>
        </p:nvPicPr>
        <p:blipFill>
          <a:blip r:embed="rId2" cstate="print"/>
          <a:stretch>
            <a:fillRect/>
          </a:stretch>
        </p:blipFill>
        <p:spPr>
          <a:xfrm>
            <a:off x="163218" y="8725499"/>
            <a:ext cx="657674" cy="803778"/>
          </a:xfrm>
          <a:prstGeom prst="rect">
            <a:avLst/>
          </a:prstGeom>
        </p:spPr>
      </p:pic>
      <p:pic>
        <p:nvPicPr>
          <p:cNvPr id="7" name="Picture 6" descr="Success AT tree.png"/>
          <p:cNvPicPr>
            <a:picLocks noChangeAspect="1"/>
          </p:cNvPicPr>
          <p:nvPr/>
        </p:nvPicPr>
        <p:blipFill>
          <a:blip r:embed="rId2" cstate="print"/>
          <a:stretch>
            <a:fillRect/>
          </a:stretch>
        </p:blipFill>
        <p:spPr>
          <a:xfrm>
            <a:off x="6123270" y="8756520"/>
            <a:ext cx="657674" cy="824545"/>
          </a:xfrm>
          <a:prstGeom prst="rect">
            <a:avLst/>
          </a:prstGeom>
        </p:spPr>
      </p:pic>
      <p:pic>
        <p:nvPicPr>
          <p:cNvPr id="8" name="Picture 7" descr="TECC.jpg"/>
          <p:cNvPicPr>
            <a:picLocks noChangeAspect="1"/>
          </p:cNvPicPr>
          <p:nvPr/>
        </p:nvPicPr>
        <p:blipFill>
          <a:blip r:embed="rId3" cstate="print"/>
          <a:stretch>
            <a:fillRect/>
          </a:stretch>
        </p:blipFill>
        <p:spPr>
          <a:xfrm>
            <a:off x="2685596" y="110393"/>
            <a:ext cx="1281098" cy="10559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394856" y="1212886"/>
            <a:ext cx="6066692" cy="523220"/>
          </a:xfrm>
          <a:prstGeom prst="rect">
            <a:avLst/>
          </a:prstGeom>
          <a:noFill/>
          <a:ln w="6350">
            <a:solidFill>
              <a:schemeClr val="accent1">
                <a:lumMod val="75000"/>
              </a:schemeClr>
            </a:solidFill>
          </a:ln>
        </p:spPr>
        <p:txBody>
          <a:bodyPr wrap="square" lIns="91440" tIns="45720" rIns="91440" bIns="45720" rtlCol="0" anchor="t">
            <a:spAutoFit/>
          </a:bodyPr>
          <a:lstStyle/>
          <a:p>
            <a:r>
              <a:rPr lang="en-GB" sz="1400"/>
              <a:t>Station Road, Broughton Astley, Leicestershire, LE9 6PT   Tel:  01455 283 263</a:t>
            </a:r>
          </a:p>
          <a:p>
            <a:pPr algn="ctr"/>
            <a:r>
              <a:rPr lang="en-GB" sz="1400">
                <a:hlinkClick r:id="rId4"/>
              </a:rPr>
              <a:t>admin@thomasestley.org.uk</a:t>
            </a:r>
            <a:r>
              <a:rPr lang="en-GB" sz="1400"/>
              <a:t> - www.thomasestley.org.uk</a:t>
            </a:r>
          </a:p>
        </p:txBody>
      </p:sp>
      <p:sp>
        <p:nvSpPr>
          <p:cNvPr id="11" name="TextBox 10"/>
          <p:cNvSpPr txBox="1"/>
          <p:nvPr/>
        </p:nvSpPr>
        <p:spPr>
          <a:xfrm>
            <a:off x="186318" y="2017552"/>
            <a:ext cx="6483767" cy="5970865"/>
          </a:xfrm>
          <a:prstGeom prst="rect">
            <a:avLst/>
          </a:prstGeom>
          <a:noFill/>
          <a:ln>
            <a:noFill/>
          </a:ln>
        </p:spPr>
        <p:txBody>
          <a:bodyPr wrap="square" lIns="91440" tIns="45720" rIns="91440" bIns="45720" rtlCol="0" anchor="t">
            <a:spAutoFit/>
          </a:bodyPr>
          <a:lstStyle/>
          <a:p>
            <a:r>
              <a:rPr lang="en-GB" sz="1400" b="1" dirty="0">
                <a:latin typeface="Candara" panose="020E0502030303020204" pitchFamily="34" charset="0"/>
              </a:rPr>
              <a:t>Applications to the College</a:t>
            </a:r>
          </a:p>
          <a:p>
            <a:endParaRPr lang="en-GB" sz="1400" dirty="0">
              <a:latin typeface="Candara" panose="020E0502030303020204" pitchFamily="34" charset="0"/>
            </a:endParaRPr>
          </a:p>
          <a:p>
            <a:r>
              <a:rPr lang="en-GB" sz="1400" dirty="0">
                <a:latin typeface="Candara" panose="020E0502030303020204" pitchFamily="34" charset="0"/>
              </a:rPr>
              <a:t>If you are interested in an opportunity to work with us through this exciting period of growth and innovation along the lines outlined in the enclosed details, then we look forward to receiving your application. This post is subject to enhanced disclosure from the Criminal Records Bureau.</a:t>
            </a:r>
          </a:p>
          <a:p>
            <a:r>
              <a:rPr lang="en-GB" sz="1400" dirty="0">
                <a:latin typeface="Candara" panose="020E0502030303020204" pitchFamily="34" charset="0"/>
              </a:rPr>
              <a:t>Your application should include a completed form and a letter of application (no more than three sides of A4 please) with the names and addresses of two current professional referees. Please ensure that your letter matches your philosophy, practice and experience to the items in the job and person specification. Application forms can be found on our website </a:t>
            </a:r>
            <a:r>
              <a:rPr lang="en-GB" sz="1400" dirty="0">
                <a:latin typeface="Candara" panose="020E0502030303020204" pitchFamily="34" charset="0"/>
                <a:hlinkClick r:id="rId5"/>
              </a:rPr>
              <a:t>www.thomasestley.org.uk</a:t>
            </a:r>
            <a:r>
              <a:rPr lang="en-GB" sz="1400" dirty="0">
                <a:latin typeface="Candara" panose="020E0502030303020204" pitchFamily="34" charset="0"/>
              </a:rPr>
              <a:t>.</a:t>
            </a:r>
          </a:p>
          <a:p>
            <a:endParaRPr lang="en-GB" sz="1400" dirty="0">
              <a:latin typeface="Candara" panose="020E0502030303020204" pitchFamily="34" charset="0"/>
            </a:endParaRPr>
          </a:p>
          <a:p>
            <a:r>
              <a:rPr lang="en-GB" sz="1400" dirty="0">
                <a:latin typeface="Candara" panose="020E0502030303020204" pitchFamily="34" charset="0"/>
              </a:rPr>
              <a:t>We look forward to receiving your application. Please note the closing date for applications is </a:t>
            </a:r>
            <a:r>
              <a:rPr lang="en-GB" sz="1400" b="1" dirty="0">
                <a:latin typeface="Candara" panose="020E0502030303020204" pitchFamily="34" charset="0"/>
              </a:rPr>
              <a:t>Monday 26 October 2026 at 9AM </a:t>
            </a:r>
            <a:r>
              <a:rPr lang="en-GB" sz="1400" dirty="0">
                <a:latin typeface="Candara" panose="020E0502030303020204" pitchFamily="34" charset="0"/>
              </a:rPr>
              <a:t>with interviews commencing TBC</a:t>
            </a:r>
          </a:p>
          <a:p>
            <a:endParaRPr lang="en-GB" sz="1400" dirty="0">
              <a:latin typeface="Candara" panose="020E0502030303020204" pitchFamily="34" charset="0"/>
            </a:endParaRPr>
          </a:p>
          <a:p>
            <a:r>
              <a:rPr lang="en-GB" sz="1400" dirty="0">
                <a:latin typeface="Candara" panose="020E0502030303020204" pitchFamily="34" charset="0"/>
              </a:rPr>
              <a:t>Applications via email to hr@thomasestley.org.uk.</a:t>
            </a:r>
          </a:p>
          <a:p>
            <a:endParaRPr lang="en-GB" sz="1400" dirty="0">
              <a:latin typeface="Candara" panose="020E0502030303020204" pitchFamily="34" charset="0"/>
            </a:endParaRPr>
          </a:p>
          <a:p>
            <a:r>
              <a:rPr lang="en-GB" sz="1400" dirty="0">
                <a:latin typeface="Candara" panose="020E0502030303020204" pitchFamily="34" charset="0"/>
              </a:rPr>
              <a:t>Yours sincerely</a:t>
            </a:r>
          </a:p>
          <a:p>
            <a:endParaRPr lang="en-GB" sz="1400" dirty="0">
              <a:latin typeface="Candara" panose="020E0502030303020204" pitchFamily="34" charset="0"/>
            </a:endParaRPr>
          </a:p>
          <a:p>
            <a:r>
              <a:rPr lang="en-GB" sz="1400" dirty="0">
                <a:latin typeface="Candara" panose="020E0502030303020204" pitchFamily="34" charset="0"/>
              </a:rPr>
              <a:t>Mandi Collins</a:t>
            </a:r>
          </a:p>
          <a:p>
            <a:r>
              <a:rPr lang="en-GB" sz="1400" dirty="0">
                <a:latin typeface="Candara" panose="020E0502030303020204" pitchFamily="34" charset="0"/>
              </a:rPr>
              <a:t>PRINCIPAL</a:t>
            </a:r>
          </a:p>
          <a:p>
            <a:r>
              <a:rPr lang="en-GB" sz="1400" dirty="0">
                <a:latin typeface="Candara" panose="020E0502030303020204" pitchFamily="34" charset="0"/>
              </a:rPr>
              <a:t>			</a:t>
            </a:r>
            <a:r>
              <a:rPr lang="en-GB" sz="1200" dirty="0"/>
              <a:t>			</a:t>
            </a:r>
            <a:endParaRPr lang="en-GB" sz="1400" dirty="0">
              <a:latin typeface="Candara"/>
              <a:cs typeface="Calibri"/>
            </a:endParaRPr>
          </a:p>
          <a:p>
            <a:endParaRPr lang="en-GB" sz="1400" dirty="0">
              <a:latin typeface="Candara"/>
              <a:cs typeface="Calibri"/>
            </a:endParaRPr>
          </a:p>
          <a:p>
            <a:endParaRPr lang="en-GB" sz="1400" dirty="0">
              <a:latin typeface="Candara"/>
              <a:cs typeface="Calibri"/>
            </a:endParaRPr>
          </a:p>
          <a:p>
            <a:endParaRPr lang="en-GB" sz="1400" dirty="0">
              <a:latin typeface="Candara"/>
              <a:cs typeface="Calibri"/>
            </a:endParaRPr>
          </a:p>
          <a:p>
            <a:endParaRPr lang="en-GB" sz="1400" dirty="0">
              <a:latin typeface="Candara"/>
              <a:cs typeface="Calibri"/>
            </a:endParaRPr>
          </a:p>
          <a:p>
            <a:endParaRPr lang="en-GB" dirty="0">
              <a:cs typeface="Calibri"/>
            </a:endParaRPr>
          </a:p>
        </p:txBody>
      </p:sp>
      <p:sp>
        <p:nvSpPr>
          <p:cNvPr id="12" name="TextBox 11">
            <a:extLst>
              <a:ext uri="{FF2B5EF4-FFF2-40B4-BE49-F238E27FC236}">
                <a16:creationId xmlns:a16="http://schemas.microsoft.com/office/drawing/2014/main" id="{D6D9C535-37AF-4672-B42E-2D5F166E6E2A}"/>
              </a:ext>
            </a:extLst>
          </p:cNvPr>
          <p:cNvSpPr txBox="1"/>
          <p:nvPr/>
        </p:nvSpPr>
        <p:spPr>
          <a:xfrm>
            <a:off x="0" y="9131639"/>
            <a:ext cx="6646985" cy="461665"/>
          </a:xfrm>
          <a:prstGeom prst="rect">
            <a:avLst/>
          </a:prstGeom>
          <a:noFill/>
        </p:spPr>
        <p:txBody>
          <a:bodyPr wrap="square" lIns="91440" tIns="45720" rIns="91440" bIns="45720" rtlCol="0" anchor="t">
            <a:spAutoFit/>
          </a:bodyPr>
          <a:lstStyle/>
          <a:p>
            <a:pPr algn="ctr"/>
            <a:r>
              <a:rPr lang="en-GB" sz="1200" dirty="0">
                <a:latin typeface="Candara"/>
              </a:rPr>
              <a:t>Registered in England – Company No: 8135389 VAT Reg: 153227431</a:t>
            </a:r>
          </a:p>
          <a:p>
            <a:pPr algn="ctr"/>
            <a:r>
              <a:rPr lang="en-GB" sz="1200" dirty="0">
                <a:latin typeface="Candara"/>
              </a:rPr>
              <a:t>College Principal: Mandi Collins  - College Manager: R Wheller</a:t>
            </a:r>
          </a:p>
        </p:txBody>
      </p:sp>
    </p:spTree>
    <p:extLst>
      <p:ext uri="{BB962C8B-B14F-4D97-AF65-F5344CB8AC3E}">
        <p14:creationId xmlns:p14="http://schemas.microsoft.com/office/powerpoint/2010/main" val="3301062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6</a:t>
            </a:fld>
            <a:endParaRPr lang="en-US"/>
          </a:p>
        </p:txBody>
      </p:sp>
      <p:pic>
        <p:nvPicPr>
          <p:cNvPr id="5" name="Picture 4" descr="TECC.jpg"/>
          <p:cNvPicPr>
            <a:picLocks noChangeAspect="1"/>
          </p:cNvPicPr>
          <p:nvPr/>
        </p:nvPicPr>
        <p:blipFill>
          <a:blip r:embed="rId2" cstate="print"/>
          <a:stretch>
            <a:fillRect/>
          </a:stretch>
        </p:blipFill>
        <p:spPr>
          <a:xfrm>
            <a:off x="2679574" y="108614"/>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200881" y="1290018"/>
            <a:ext cx="6421442" cy="369332"/>
          </a:xfrm>
          <a:prstGeom prst="rect">
            <a:avLst/>
          </a:prstGeom>
          <a:noFill/>
          <a:ln>
            <a:solidFill>
              <a:schemeClr val="accent1">
                <a:lumMod val="75000"/>
              </a:schemeClr>
            </a:solidFill>
          </a:ln>
        </p:spPr>
        <p:txBody>
          <a:bodyPr wrap="square" lIns="91440" tIns="45720" rIns="91440" bIns="45720" rtlCol="0" anchor="t">
            <a:spAutoFit/>
          </a:bodyPr>
          <a:lstStyle/>
          <a:p>
            <a:r>
              <a:rPr lang="en-GB" b="1" dirty="0">
                <a:latin typeface="Candara"/>
              </a:rPr>
              <a:t>Job Title: </a:t>
            </a:r>
            <a:r>
              <a:rPr lang="en-GB" dirty="0">
                <a:latin typeface="Candara"/>
              </a:rPr>
              <a:t>Cleaning Assistant</a:t>
            </a:r>
            <a:endParaRPr lang="en-GB" sz="2400" dirty="0">
              <a:latin typeface="Candara"/>
              <a:ea typeface="Calibri"/>
              <a:cs typeface="Calibri"/>
            </a:endParaRPr>
          </a:p>
        </p:txBody>
      </p:sp>
      <p:sp>
        <p:nvSpPr>
          <p:cNvPr id="11" name="TextBox 10"/>
          <p:cNvSpPr txBox="1"/>
          <p:nvPr/>
        </p:nvSpPr>
        <p:spPr>
          <a:xfrm>
            <a:off x="218279" y="3295891"/>
            <a:ext cx="6421442" cy="954107"/>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Responsible to: </a:t>
            </a:r>
            <a:r>
              <a:rPr lang="en-GB" sz="1400" dirty="0">
                <a:latin typeface="Candara"/>
              </a:rPr>
              <a:t>Site manager</a:t>
            </a:r>
          </a:p>
          <a:p>
            <a:endParaRPr lang="en-GB" sz="1400" dirty="0">
              <a:latin typeface="Candara"/>
              <a:ea typeface="Calibri"/>
              <a:cs typeface="Calibri"/>
            </a:endParaRPr>
          </a:p>
          <a:p>
            <a:r>
              <a:rPr lang="en-GB" sz="1400" b="1" dirty="0">
                <a:latin typeface="Candara"/>
              </a:rPr>
              <a:t>Key relationships with: </a:t>
            </a:r>
            <a:r>
              <a:rPr lang="en-GB" sz="1400" dirty="0">
                <a:latin typeface="Candara"/>
                <a:ea typeface="Times New Roman" panose="02020603050405020304" pitchFamily="18" charset="0"/>
              </a:rPr>
              <a:t> Premises Officers, College Manager, wider cleaning team </a:t>
            </a:r>
          </a:p>
          <a:p>
            <a:endParaRPr lang="en-GB" sz="1400" b="1" dirty="0">
              <a:latin typeface="Candara" panose="020E0502030303020204" pitchFamily="34" charset="0"/>
              <a:ea typeface="Calibri"/>
              <a:cs typeface="Calibri"/>
            </a:endParaRPr>
          </a:p>
        </p:txBody>
      </p:sp>
      <p:sp>
        <p:nvSpPr>
          <p:cNvPr id="12" name="TextBox 11"/>
          <p:cNvSpPr txBox="1"/>
          <p:nvPr/>
        </p:nvSpPr>
        <p:spPr>
          <a:xfrm>
            <a:off x="218279" y="4430544"/>
            <a:ext cx="6421442" cy="5047536"/>
          </a:xfrm>
          <a:prstGeom prst="rect">
            <a:avLst/>
          </a:prstGeom>
          <a:noFill/>
          <a:ln>
            <a:solidFill>
              <a:schemeClr val="accent1">
                <a:lumMod val="75000"/>
              </a:schemeClr>
            </a:solidFill>
          </a:ln>
        </p:spPr>
        <p:txBody>
          <a:bodyPr wrap="square" lIns="91440" tIns="45720" rIns="91440" bIns="45720" rtlCol="0" anchor="t">
            <a:spAutoFit/>
          </a:bodyPr>
          <a:lstStyle/>
          <a:p>
            <a:endParaRPr lang="en-GB" sz="1400" b="1" dirty="0">
              <a:latin typeface="Candara" panose="020E0502030303020204" pitchFamily="34" charset="0"/>
              <a:ea typeface="+mn-lt"/>
              <a:cs typeface="+mn-lt"/>
            </a:endParaRPr>
          </a:p>
          <a:p>
            <a:r>
              <a:rPr lang="en-GB" sz="1400" b="1" dirty="0">
                <a:latin typeface="Candara" panose="020E0502030303020204" pitchFamily="34" charset="0"/>
                <a:ea typeface="+mn-lt"/>
                <a:cs typeface="+mn-lt"/>
              </a:rPr>
              <a:t>Key Responsibilities:</a:t>
            </a:r>
          </a:p>
          <a:p>
            <a:endParaRPr lang="en-GB" sz="1400" b="1" dirty="0">
              <a:latin typeface="Candara" panose="020E0502030303020204" pitchFamily="34" charset="0"/>
              <a:ea typeface="+mn-lt"/>
              <a:cs typeface="+mn-lt"/>
            </a:endParaRPr>
          </a:p>
          <a:p>
            <a:pPr marL="914400" indent="-457200"/>
            <a:r>
              <a:rPr lang="en-GB" sz="1400" dirty="0">
                <a:latin typeface="Candara" panose="020E0502030303020204" pitchFamily="34" charset="0"/>
                <a:ea typeface="Times New Roman" panose="02020603050405020304" pitchFamily="18" charset="0"/>
                <a:cs typeface="Times New Roman" panose="02020603050405020304" pitchFamily="18" charset="0"/>
              </a:rPr>
              <a:t>-           To undertake general cleaning duties (e.g. wiping down surfaces, sweeping, mopping, dusting, glass cleaning, emptying of bins, wall washing, toilet cleaning, use of vacuum cleaners and floor polishing equipment) to an agreed schedule and to a required standard and in line with Cleaners induction booklet.</a:t>
            </a:r>
            <a:endParaRPr lang="en-GB" sz="1400" dirty="0">
              <a:latin typeface="Candara" panose="020E0502030303020204" pitchFamily="34" charset="0"/>
              <a:ea typeface="Times New Roman" panose="02020603050405020304" pitchFamily="18" charset="0"/>
            </a:endParaRPr>
          </a:p>
          <a:p>
            <a:pPr marL="457200"/>
            <a:r>
              <a:rPr lang="en-GB" sz="1400" dirty="0">
                <a:latin typeface="Candara" panose="020E0502030303020204" pitchFamily="34" charset="0"/>
                <a:ea typeface="Times New Roman" panose="02020603050405020304" pitchFamily="18" charset="0"/>
                <a:cs typeface="Times New Roman" panose="02020603050405020304" pitchFamily="18" charset="0"/>
              </a:rPr>
              <a:t> </a:t>
            </a:r>
            <a:endParaRPr lang="en-GB" sz="1400" dirty="0">
              <a:latin typeface="Candara" panose="020E0502030303020204" pitchFamily="34" charset="0"/>
              <a:ea typeface="Times New Roman" panose="02020603050405020304" pitchFamily="18" charset="0"/>
            </a:endParaRPr>
          </a:p>
          <a:p>
            <a:pPr marL="914400" indent="-457200"/>
            <a:r>
              <a:rPr lang="en-GB" sz="1400" dirty="0">
                <a:latin typeface="Candara" panose="020E0502030303020204" pitchFamily="34" charset="0"/>
                <a:ea typeface="Times New Roman" panose="02020603050405020304" pitchFamily="18" charset="0"/>
                <a:cs typeface="Times New Roman" panose="02020603050405020304" pitchFamily="18" charset="0"/>
              </a:rPr>
              <a:t>-	To comply with health and safety legislation, College policy/procedures and good health and safety working practices in relation to use of College premises and own duties and responsibilities.  Report any 'breaches' of safety regulations/policies or other safety concerns noticed to the Premises Officer.</a:t>
            </a:r>
            <a:endParaRPr lang="en-GB" sz="1400" dirty="0">
              <a:latin typeface="Candara" panose="020E0502030303020204" pitchFamily="34" charset="0"/>
              <a:ea typeface="Times New Roman" panose="02020603050405020304" pitchFamily="18" charset="0"/>
            </a:endParaRPr>
          </a:p>
          <a:p>
            <a:pPr marL="914400" indent="-457200"/>
            <a:r>
              <a:rPr lang="en-GB" sz="1400" dirty="0">
                <a:latin typeface="Candara" panose="020E0502030303020204" pitchFamily="34" charset="0"/>
                <a:ea typeface="Times New Roman" panose="02020603050405020304" pitchFamily="18" charset="0"/>
                <a:cs typeface="Times New Roman" panose="02020603050405020304" pitchFamily="18" charset="0"/>
              </a:rPr>
              <a:t> </a:t>
            </a:r>
            <a:endParaRPr lang="en-GB" sz="1400" dirty="0">
              <a:latin typeface="Candara" panose="020E0502030303020204" pitchFamily="34" charset="0"/>
              <a:ea typeface="Times New Roman" panose="02020603050405020304" pitchFamily="18" charset="0"/>
            </a:endParaRPr>
          </a:p>
          <a:p>
            <a:pPr marL="914400" indent="-457200"/>
            <a:r>
              <a:rPr lang="en-GB" sz="1400" dirty="0">
                <a:latin typeface="Candara" panose="020E0502030303020204" pitchFamily="34" charset="0"/>
                <a:ea typeface="Times New Roman" panose="02020603050405020304" pitchFamily="18" charset="0"/>
                <a:cs typeface="Times New Roman" panose="02020603050405020304" pitchFamily="18" charset="0"/>
              </a:rPr>
              <a:t>-	To ensure that cleaning equipment and materials are safely maintained, stored and used.</a:t>
            </a:r>
            <a:endParaRPr lang="en-GB" sz="1400" dirty="0">
              <a:latin typeface="Candara" panose="020E0502030303020204" pitchFamily="34" charset="0"/>
              <a:ea typeface="Times New Roman" panose="02020603050405020304" pitchFamily="18" charset="0"/>
            </a:endParaRPr>
          </a:p>
          <a:p>
            <a:pPr marL="914400" indent="-457200"/>
            <a:r>
              <a:rPr lang="en-GB" sz="1400" dirty="0">
                <a:latin typeface="Candara" panose="020E0502030303020204" pitchFamily="34" charset="0"/>
                <a:ea typeface="Times New Roman" panose="02020603050405020304" pitchFamily="18" charset="0"/>
                <a:cs typeface="Times New Roman" panose="02020603050405020304" pitchFamily="18" charset="0"/>
              </a:rPr>
              <a:t> </a:t>
            </a:r>
            <a:endParaRPr lang="en-GB" sz="1400" dirty="0">
              <a:latin typeface="Candara" panose="020E0502030303020204" pitchFamily="34" charset="0"/>
              <a:ea typeface="Times New Roman" panose="02020603050405020304" pitchFamily="18" charset="0"/>
            </a:endParaRPr>
          </a:p>
          <a:p>
            <a:pPr marL="914400" indent="-457200"/>
            <a:r>
              <a:rPr lang="en-GB" sz="1400" dirty="0">
                <a:latin typeface="Candara" panose="020E0502030303020204" pitchFamily="34" charset="0"/>
                <a:ea typeface="Times New Roman" panose="02020603050405020304" pitchFamily="18" charset="0"/>
                <a:cs typeface="Times New Roman" panose="02020603050405020304" pitchFamily="18" charset="0"/>
              </a:rPr>
              <a:t>-	To move furniture and other items of equipment as necessary to allow for the effective performance of cleaning duties. Where practical, to ensure that windows and doors are closed and locked when leaving rooms.</a:t>
            </a:r>
            <a:endParaRPr lang="en-GB" sz="1400" dirty="0">
              <a:latin typeface="Candara" panose="020E0502030303020204" pitchFamily="34" charset="0"/>
              <a:ea typeface="Calibri"/>
              <a:cs typeface="Calibri"/>
            </a:endParaRPr>
          </a:p>
          <a:p>
            <a:endParaRPr lang="en-GB" sz="1400" dirty="0">
              <a:latin typeface="Candara" panose="020E0502030303020204" pitchFamily="34" charset="0"/>
              <a:ea typeface="Calibri"/>
              <a:cs typeface="Calibri"/>
            </a:endParaRPr>
          </a:p>
        </p:txBody>
      </p:sp>
      <p:sp>
        <p:nvSpPr>
          <p:cNvPr id="14" name="TextBox 13">
            <a:extLst>
              <a:ext uri="{FF2B5EF4-FFF2-40B4-BE49-F238E27FC236}">
                <a16:creationId xmlns:a16="http://schemas.microsoft.com/office/drawing/2014/main" id="{776173D0-93C2-45F2-9A3D-F8AE4A90DD74}"/>
              </a:ext>
            </a:extLst>
          </p:cNvPr>
          <p:cNvSpPr txBox="1"/>
          <p:nvPr/>
        </p:nvSpPr>
        <p:spPr>
          <a:xfrm>
            <a:off x="197876" y="1802406"/>
            <a:ext cx="6421443" cy="1323439"/>
          </a:xfrm>
          <a:prstGeom prst="rect">
            <a:avLst/>
          </a:prstGeom>
          <a:noFill/>
          <a:ln>
            <a:solidFill>
              <a:schemeClr val="accent1">
                <a:lumMod val="75000"/>
              </a:schemeClr>
            </a:solidFill>
          </a:ln>
        </p:spPr>
        <p:txBody>
          <a:bodyPr wrap="square" lIns="91440" tIns="45720" rIns="91440" bIns="45720" rtlCol="0" anchor="t">
            <a:spAutoFit/>
          </a:bodyPr>
          <a:lstStyle/>
          <a:p>
            <a:r>
              <a:rPr lang="en-GB" sz="1600" b="1" dirty="0">
                <a:latin typeface="Candara" panose="020E0502030303020204" pitchFamily="34" charset="0"/>
              </a:rPr>
              <a:t>Grade </a:t>
            </a:r>
            <a:r>
              <a:rPr lang="en-GB" sz="1600" dirty="0">
                <a:latin typeface="Candara" panose="020E0502030303020204" pitchFamily="34" charset="0"/>
              </a:rPr>
              <a:t>2 – currently £24,423.00 (Actual £5,776.21)</a:t>
            </a:r>
            <a:endParaRPr lang="en-GB" sz="1600" b="1" dirty="0">
              <a:latin typeface="Candara" panose="020E0502030303020204" pitchFamily="34" charset="0"/>
            </a:endParaRPr>
          </a:p>
          <a:p>
            <a:endParaRPr lang="en-GB" sz="1600" dirty="0">
              <a:latin typeface="Candara" panose="020E0502030303020204" pitchFamily="34" charset="0"/>
            </a:endParaRPr>
          </a:p>
          <a:p>
            <a:r>
              <a:rPr lang="en-GB" sz="1600" b="1" dirty="0">
                <a:latin typeface="Candara" panose="020E0502030303020204" pitchFamily="34" charset="0"/>
              </a:rPr>
              <a:t>Hours: </a:t>
            </a:r>
            <a:r>
              <a:rPr lang="en-GB" sz="1600" dirty="0">
                <a:latin typeface="Candara"/>
              </a:rPr>
              <a:t>2 hours per day, 10 hours per week starting from 3:30PM, term time only, plus an additional 40 hours to be worked in the college holidays.</a:t>
            </a:r>
            <a:endParaRPr lang="en-GB" sz="1600" dirty="0">
              <a:latin typeface="Candara" panose="020E0502030303020204" pitchFamily="34" charset="0"/>
              <a:ea typeface="Calibri"/>
              <a:cs typeface="Calibri"/>
            </a:endParaRPr>
          </a:p>
        </p:txBody>
      </p:sp>
    </p:spTree>
    <p:extLst>
      <p:ext uri="{BB962C8B-B14F-4D97-AF65-F5344CB8AC3E}">
        <p14:creationId xmlns:p14="http://schemas.microsoft.com/office/powerpoint/2010/main" val="2841128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7</a:t>
            </a:fld>
            <a:endParaRPr lang="en-US"/>
          </a:p>
        </p:txBody>
      </p:sp>
      <p:pic>
        <p:nvPicPr>
          <p:cNvPr id="5" name="Picture 4" descr="TECC.jpg"/>
          <p:cNvPicPr>
            <a:picLocks noChangeAspect="1"/>
          </p:cNvPicPr>
          <p:nvPr/>
        </p:nvPicPr>
        <p:blipFill>
          <a:blip r:embed="rId2" cstate="print"/>
          <a:stretch>
            <a:fillRect/>
          </a:stretch>
        </p:blipFill>
        <p:spPr>
          <a:xfrm>
            <a:off x="2695279" y="303949"/>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14" name="Table 13">
            <a:extLst>
              <a:ext uri="{FF2B5EF4-FFF2-40B4-BE49-F238E27FC236}">
                <a16:creationId xmlns:a16="http://schemas.microsoft.com/office/drawing/2014/main" id="{B4E578D1-A911-44F9-BCB2-D6A2D4B7975C}"/>
              </a:ext>
            </a:extLst>
          </p:cNvPr>
          <p:cNvGraphicFramePr>
            <a:graphicFrameLocks noGrp="1"/>
          </p:cNvGraphicFramePr>
          <p:nvPr>
            <p:extLst>
              <p:ext uri="{D42A27DB-BD31-4B8C-83A1-F6EECF244321}">
                <p14:modId xmlns:p14="http://schemas.microsoft.com/office/powerpoint/2010/main" val="2174631601"/>
              </p:ext>
            </p:extLst>
          </p:nvPr>
        </p:nvGraphicFramePr>
        <p:xfrm>
          <a:off x="281258" y="1676909"/>
          <a:ext cx="6292098" cy="2971800"/>
        </p:xfrm>
        <a:graphic>
          <a:graphicData uri="http://schemas.openxmlformats.org/drawingml/2006/table">
            <a:tbl>
              <a:tblPr firstRow="1" bandRow="1">
                <a:tableStyleId>{5C22544A-7EE6-4342-B048-85BDC9FD1C3A}</a:tableStyleId>
              </a:tblPr>
              <a:tblGrid>
                <a:gridCol w="6292098">
                  <a:extLst>
                    <a:ext uri="{9D8B030D-6E8A-4147-A177-3AD203B41FA5}">
                      <a16:colId xmlns:a16="http://schemas.microsoft.com/office/drawing/2014/main" val="496454971"/>
                    </a:ext>
                  </a:extLst>
                </a:gridCol>
              </a:tblGrid>
              <a:tr h="2959976">
                <a:tc>
                  <a:txBody>
                    <a:bodyPr/>
                    <a:lstStyle/>
                    <a:p>
                      <a:r>
                        <a:rPr lang="en-GB" sz="1350" b="0" i="0" kern="1200" dirty="0">
                          <a:solidFill>
                            <a:schemeClr val="lt1"/>
                          </a:solidFill>
                          <a:effectLst/>
                          <a:latin typeface="+mn-lt"/>
                          <a:ea typeface="+mn-ea"/>
                          <a:cs typeface="+mn-cs"/>
                        </a:rPr>
                        <a:t>Whilst every effort has been made to explain the main duties and responsibilities of the post, each individual task undertaken may not be identified. Employees will be expected to comply with any reasonable request from a manager to undertake work of a similar level that is not specified in this job description Employees are expected to be courteous to colleagues and provide a welcoming environment to visitors and telephone callers. The school will endeavour to make any necessary reasonable adjustments to the job and the working environment to enable access to employment opportunities for disabled job applicants or continued employment for any employee who develops a disabling condition.</a:t>
                      </a:r>
                    </a:p>
                    <a:p>
                      <a:endParaRPr lang="en-GB" sz="1350" b="0" i="0" kern="1200" dirty="0">
                        <a:solidFill>
                          <a:schemeClr val="lt1"/>
                        </a:solidFill>
                        <a:effectLst/>
                        <a:latin typeface="+mn-lt"/>
                        <a:ea typeface="+mn-ea"/>
                        <a:cs typeface="+mn-cs"/>
                      </a:endParaRPr>
                    </a:p>
                    <a:p>
                      <a:r>
                        <a:rPr lang="en-GB" sz="1350" b="0" i="0" kern="1200" dirty="0">
                          <a:solidFill>
                            <a:schemeClr val="lt1"/>
                          </a:solidFill>
                          <a:effectLst/>
                          <a:latin typeface="+mn-lt"/>
                          <a:ea typeface="+mn-ea"/>
                          <a:cs typeface="+mn-cs"/>
                        </a:rPr>
                        <a:t>This job description is current, but, following consultation with you, may be changed by</a:t>
                      </a:r>
                    </a:p>
                    <a:p>
                      <a:r>
                        <a:rPr lang="en-GB" sz="1350" b="0" i="0" kern="1200" dirty="0">
                          <a:solidFill>
                            <a:schemeClr val="lt1"/>
                          </a:solidFill>
                          <a:effectLst/>
                          <a:latin typeface="+mn-lt"/>
                          <a:ea typeface="+mn-ea"/>
                          <a:cs typeface="+mn-cs"/>
                        </a:rPr>
                        <a:t>the Senior Leadership Team to reflect or anticipate changes in the job which are</a:t>
                      </a:r>
                    </a:p>
                    <a:p>
                      <a:r>
                        <a:rPr lang="en-GB" sz="1350" b="0" i="0" kern="1200" dirty="0">
                          <a:solidFill>
                            <a:schemeClr val="lt1"/>
                          </a:solidFill>
                          <a:effectLst/>
                          <a:latin typeface="+mn-lt"/>
                          <a:ea typeface="+mn-ea"/>
                          <a:cs typeface="+mn-cs"/>
                        </a:rPr>
                        <a:t>commensurate with the salary and job title.</a:t>
                      </a:r>
                    </a:p>
                    <a:p>
                      <a:endParaRPr lang="en-GB" dirty="0"/>
                    </a:p>
                  </a:txBody>
                  <a:tcPr/>
                </a:tc>
                <a:extLst>
                  <a:ext uri="{0D108BD9-81ED-4DB2-BD59-A6C34878D82A}">
                    <a16:rowId xmlns:a16="http://schemas.microsoft.com/office/drawing/2014/main" val="1251111786"/>
                  </a:ext>
                </a:extLst>
              </a:tr>
            </a:tbl>
          </a:graphicData>
        </a:graphic>
      </p:graphicFrame>
      <p:sp>
        <p:nvSpPr>
          <p:cNvPr id="7" name="TextBox 1">
            <a:extLst>
              <a:ext uri="{FF2B5EF4-FFF2-40B4-BE49-F238E27FC236}">
                <a16:creationId xmlns:a16="http://schemas.microsoft.com/office/drawing/2014/main" id="{2BA206B3-B963-4377-AD5C-C90A3C17E927}"/>
              </a:ext>
            </a:extLst>
          </p:cNvPr>
          <p:cNvSpPr txBox="1"/>
          <p:nvPr/>
        </p:nvSpPr>
        <p:spPr>
          <a:xfrm>
            <a:off x="-4386371" y="4025576"/>
            <a:ext cx="3408910" cy="369332"/>
          </a:xfrm>
          <a:prstGeom prst="rect">
            <a:avLst/>
          </a:prstGeom>
          <a:noFill/>
          <a:ln>
            <a:solidFill>
              <a:schemeClr val="accent1">
                <a:lumMod val="75000"/>
              </a:schemeClr>
            </a:solidFill>
          </a:ln>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GB" dirty="0"/>
          </a:p>
        </p:txBody>
      </p:sp>
      <p:graphicFrame>
        <p:nvGraphicFramePr>
          <p:cNvPr id="8" name="Table 7">
            <a:extLst>
              <a:ext uri="{FF2B5EF4-FFF2-40B4-BE49-F238E27FC236}">
                <a16:creationId xmlns:a16="http://schemas.microsoft.com/office/drawing/2014/main" id="{1492B4A9-BB14-44EF-8CD0-8D292DD205A1}"/>
              </a:ext>
            </a:extLst>
          </p:cNvPr>
          <p:cNvGraphicFramePr>
            <a:graphicFrameLocks noGrp="1"/>
          </p:cNvGraphicFramePr>
          <p:nvPr>
            <p:extLst>
              <p:ext uri="{D42A27DB-BD31-4B8C-83A1-F6EECF244321}">
                <p14:modId xmlns:p14="http://schemas.microsoft.com/office/powerpoint/2010/main" val="1839393712"/>
              </p:ext>
            </p:extLst>
          </p:nvPr>
        </p:nvGraphicFramePr>
        <p:xfrm>
          <a:off x="281258" y="4953000"/>
          <a:ext cx="6292098" cy="2430780"/>
        </p:xfrm>
        <a:graphic>
          <a:graphicData uri="http://schemas.openxmlformats.org/drawingml/2006/table">
            <a:tbl>
              <a:tblPr firstRow="1" bandRow="1">
                <a:tableStyleId>{5C22544A-7EE6-4342-B048-85BDC9FD1C3A}</a:tableStyleId>
              </a:tblPr>
              <a:tblGrid>
                <a:gridCol w="6292098">
                  <a:extLst>
                    <a:ext uri="{9D8B030D-6E8A-4147-A177-3AD203B41FA5}">
                      <a16:colId xmlns:a16="http://schemas.microsoft.com/office/drawing/2014/main" val="496454971"/>
                    </a:ext>
                  </a:extLst>
                </a:gridCol>
              </a:tblGrid>
              <a:tr h="2148840">
                <a:tc>
                  <a:txBody>
                    <a:bodyPr/>
                    <a:lstStyle/>
                    <a:p>
                      <a:r>
                        <a:rPr lang="en-GB" sz="1400" b="1" i="0" kern="1200" dirty="0">
                          <a:solidFill>
                            <a:schemeClr val="lt1"/>
                          </a:solidFill>
                          <a:effectLst/>
                          <a:latin typeface="+mn-lt"/>
                          <a:ea typeface="+mn-ea"/>
                          <a:cs typeface="+mn-cs"/>
                        </a:rPr>
                        <a:t>WHOLE COLLEGE RESPONSIBILITIES:</a:t>
                      </a:r>
                    </a:p>
                    <a:p>
                      <a:endParaRPr lang="en-GB" sz="1400" b="0" i="0" kern="1200" dirty="0">
                        <a:solidFill>
                          <a:schemeClr val="lt1"/>
                        </a:solidFill>
                        <a:effectLst/>
                        <a:latin typeface="+mn-lt"/>
                        <a:ea typeface="+mn-ea"/>
                        <a:cs typeface="+mn-cs"/>
                      </a:endParaRPr>
                    </a:p>
                    <a:p>
                      <a:pPr>
                        <a:buFont typeface="Arial" pitchFamily="34" charset="0"/>
                        <a:buChar char="•"/>
                      </a:pPr>
                      <a:r>
                        <a:rPr lang="en-GB" sz="1400" b="0" i="0" kern="1200" dirty="0">
                          <a:solidFill>
                            <a:schemeClr val="lt1"/>
                          </a:solidFill>
                          <a:effectLst/>
                          <a:latin typeface="+mn-lt"/>
                          <a:ea typeface="+mn-ea"/>
                          <a:cs typeface="+mn-cs"/>
                        </a:rPr>
                        <a:t>Support current policies and recognised good practice within the college</a:t>
                      </a:r>
                    </a:p>
                    <a:p>
                      <a:pPr>
                        <a:buFont typeface="Arial" pitchFamily="34" charset="0"/>
                        <a:buChar char="•"/>
                      </a:pPr>
                      <a:r>
                        <a:rPr lang="en-GB" sz="1400" b="0" i="0" kern="1200" dirty="0">
                          <a:solidFill>
                            <a:schemeClr val="lt1"/>
                          </a:solidFill>
                          <a:effectLst/>
                          <a:latin typeface="+mn-lt"/>
                          <a:ea typeface="+mn-ea"/>
                          <a:cs typeface="+mn-cs"/>
                        </a:rPr>
                        <a:t>Be aware of the importance of confidentiality and data protection</a:t>
                      </a:r>
                    </a:p>
                    <a:p>
                      <a:pPr>
                        <a:buFont typeface="Arial" pitchFamily="34" charset="0"/>
                        <a:buChar char="•"/>
                      </a:pPr>
                      <a:r>
                        <a:rPr lang="en-GB" sz="1400" b="0" i="0" kern="1200" dirty="0">
                          <a:solidFill>
                            <a:schemeClr val="lt1"/>
                          </a:solidFill>
                          <a:effectLst/>
                          <a:latin typeface="+mn-lt"/>
                          <a:ea typeface="+mn-ea"/>
                          <a:cs typeface="+mn-cs"/>
                        </a:rPr>
                        <a:t>Participate in annual Performance Reviews with your Line  Manager, based on agreed objectives.</a:t>
                      </a:r>
                    </a:p>
                    <a:p>
                      <a:pPr>
                        <a:buFont typeface="Arial" pitchFamily="34" charset="0"/>
                        <a:buChar char="•"/>
                      </a:pPr>
                      <a:r>
                        <a:rPr lang="en-GB" sz="1400" b="0" i="0" kern="1200" dirty="0">
                          <a:solidFill>
                            <a:schemeClr val="lt1"/>
                          </a:solidFill>
                          <a:effectLst/>
                          <a:latin typeface="+mn-lt"/>
                          <a:ea typeface="+mn-ea"/>
                          <a:cs typeface="+mn-cs"/>
                        </a:rPr>
                        <a:t>Willingness to be flexible in both approach and use of time.</a:t>
                      </a:r>
                    </a:p>
                    <a:p>
                      <a:pPr>
                        <a:buFont typeface="Arial" pitchFamily="34" charset="0"/>
                        <a:buChar char="•"/>
                      </a:pPr>
                      <a:r>
                        <a:rPr lang="en-GB" sz="1400" b="0" i="0" kern="1200" dirty="0">
                          <a:solidFill>
                            <a:schemeClr val="lt1"/>
                          </a:solidFill>
                          <a:effectLst/>
                          <a:latin typeface="+mn-lt"/>
                          <a:ea typeface="+mn-ea"/>
                          <a:cs typeface="+mn-cs"/>
                        </a:rPr>
                        <a:t>All tasks should be undertaken with due regard to Health &amp; Safety regulations.</a:t>
                      </a:r>
                    </a:p>
                    <a:p>
                      <a:pPr>
                        <a:buFont typeface="Arial" pitchFamily="34" charset="0"/>
                        <a:buChar char="•"/>
                      </a:pPr>
                      <a:r>
                        <a:rPr lang="en-GB" sz="1400" b="0" i="0" kern="1200" dirty="0">
                          <a:solidFill>
                            <a:schemeClr val="lt1"/>
                          </a:solidFill>
                          <a:effectLst/>
                          <a:latin typeface="+mn-lt"/>
                          <a:ea typeface="+mn-ea"/>
                          <a:cs typeface="+mn-cs"/>
                        </a:rPr>
                        <a:t>To undertake such other duties which are within the scope of the job purpose, title of the job and its grade.</a:t>
                      </a:r>
                    </a:p>
                    <a:p>
                      <a:endParaRPr lang="en-GB" sz="1350" b="0" i="0" kern="1200" dirty="0">
                        <a:solidFill>
                          <a:schemeClr val="lt1"/>
                        </a:solidFill>
                        <a:effectLst/>
                        <a:latin typeface="+mn-lt"/>
                        <a:ea typeface="+mn-ea"/>
                        <a:cs typeface="+mn-cs"/>
                      </a:endParaRPr>
                    </a:p>
                  </a:txBody>
                  <a:tcPr/>
                </a:tc>
                <a:extLst>
                  <a:ext uri="{0D108BD9-81ED-4DB2-BD59-A6C34878D82A}">
                    <a16:rowId xmlns:a16="http://schemas.microsoft.com/office/drawing/2014/main" val="1251111786"/>
                  </a:ext>
                </a:extLst>
              </a:tr>
            </a:tbl>
          </a:graphicData>
        </a:graphic>
      </p:graphicFrame>
    </p:spTree>
    <p:extLst>
      <p:ext uri="{BB962C8B-B14F-4D97-AF65-F5344CB8AC3E}">
        <p14:creationId xmlns:p14="http://schemas.microsoft.com/office/powerpoint/2010/main" val="181129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CC.jpg"/>
          <p:cNvPicPr>
            <a:picLocks noChangeAspect="1"/>
          </p:cNvPicPr>
          <p:nvPr/>
        </p:nvPicPr>
        <p:blipFill>
          <a:blip r:embed="rId2" cstate="print"/>
          <a:stretch>
            <a:fillRect/>
          </a:stretch>
        </p:blipFill>
        <p:spPr>
          <a:xfrm>
            <a:off x="2912202" y="278286"/>
            <a:ext cx="1027638" cy="8537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2113"/>
            <a:ext cx="2431012" cy="514572"/>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26751" y="9529204"/>
            <a:ext cx="1543050" cy="527403"/>
          </a:xfrm>
        </p:spPr>
        <p:txBody>
          <a:bodyPr/>
          <a:lstStyle/>
          <a:p>
            <a:r>
              <a:rPr lang="en-GB"/>
              <a:t>Page </a:t>
            </a:r>
            <a:fld id="{5699F653-A948-4BD1-BBB3-6CD4FE48AB5E}" type="slidenum">
              <a:rPr lang="en-GB" smtClean="0"/>
              <a:pPr/>
              <a:t>8</a:t>
            </a:fld>
            <a:endParaRPr lang="en-US"/>
          </a:p>
        </p:txBody>
      </p:sp>
      <p:sp>
        <p:nvSpPr>
          <p:cNvPr id="6" name="TextBox 5"/>
          <p:cNvSpPr txBox="1"/>
          <p:nvPr/>
        </p:nvSpPr>
        <p:spPr>
          <a:xfrm>
            <a:off x="480641" y="1132016"/>
            <a:ext cx="6119446" cy="646331"/>
          </a:xfrm>
          <a:prstGeom prst="rect">
            <a:avLst/>
          </a:prstGeom>
          <a:noFill/>
        </p:spPr>
        <p:txBody>
          <a:bodyPr wrap="square" lIns="91440" tIns="45720" rIns="91440" bIns="45720" rtlCol="0" anchor="t">
            <a:spAutoFit/>
          </a:bodyPr>
          <a:lstStyle/>
          <a:p>
            <a:pPr algn="ctr"/>
            <a:r>
              <a:rPr lang="en-GB" b="1" dirty="0">
                <a:solidFill>
                  <a:schemeClr val="accent1">
                    <a:lumMod val="75000"/>
                  </a:schemeClr>
                </a:solidFill>
              </a:rPr>
              <a:t>THOMAS ESTLEY COMMUNITY COLLEGE -</a:t>
            </a:r>
            <a:endParaRPr lang="en-GB" b="1" dirty="0">
              <a:solidFill>
                <a:schemeClr val="accent1">
                  <a:lumMod val="75000"/>
                </a:schemeClr>
              </a:solidFill>
              <a:cs typeface="Calibri"/>
            </a:endParaRPr>
          </a:p>
          <a:p>
            <a:pPr algn="ctr"/>
            <a:r>
              <a:rPr lang="en-GB" b="1" dirty="0">
                <a:solidFill>
                  <a:schemeClr val="accent1">
                    <a:lumMod val="75000"/>
                  </a:schemeClr>
                </a:solidFill>
              </a:rPr>
              <a:t>PERSONNEL SPECIFICATION</a:t>
            </a:r>
            <a:endParaRPr lang="en-GB" b="1" dirty="0">
              <a:solidFill>
                <a:schemeClr val="accent1">
                  <a:lumMod val="75000"/>
                </a:schemeClr>
              </a:solidFill>
              <a:cs typeface="Calibri"/>
            </a:endParaRPr>
          </a:p>
        </p:txBody>
      </p:sp>
      <p:sp>
        <p:nvSpPr>
          <p:cNvPr id="9" name="Rectangle 1">
            <a:extLst>
              <a:ext uri="{FF2B5EF4-FFF2-40B4-BE49-F238E27FC236}">
                <a16:creationId xmlns:a16="http://schemas.microsoft.com/office/drawing/2014/main" id="{B3860DD3-933C-4FA1-90D0-EA0353C9D610}"/>
              </a:ext>
            </a:extLst>
          </p:cNvPr>
          <p:cNvSpPr>
            <a:spLocks noChangeArrowheads="1"/>
          </p:cNvSpPr>
          <p:nvPr/>
        </p:nvSpPr>
        <p:spPr bwMode="auto">
          <a:xfrm>
            <a:off x="187260" y="2550482"/>
            <a:ext cx="113158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10" name="TextBox 9">
            <a:extLst>
              <a:ext uri="{FF2B5EF4-FFF2-40B4-BE49-F238E27FC236}">
                <a16:creationId xmlns:a16="http://schemas.microsoft.com/office/drawing/2014/main" id="{FDDEBFFF-C53E-40DB-A5E4-22465237FAA7}"/>
              </a:ext>
            </a:extLst>
          </p:cNvPr>
          <p:cNvSpPr txBox="1"/>
          <p:nvPr/>
        </p:nvSpPr>
        <p:spPr>
          <a:xfrm>
            <a:off x="187260" y="1753490"/>
            <a:ext cx="6413051" cy="523220"/>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Job Title:  </a:t>
            </a:r>
            <a:r>
              <a:rPr lang="en-GB" sz="1400" dirty="0">
                <a:latin typeface="Candara"/>
              </a:rPr>
              <a:t>Cleaning Assistant</a:t>
            </a:r>
            <a:endParaRPr lang="en-GB" sz="1400" dirty="0">
              <a:latin typeface="Candara"/>
              <a:ea typeface="Calibri"/>
              <a:cs typeface="Calibri"/>
            </a:endParaRPr>
          </a:p>
          <a:p>
            <a:r>
              <a:rPr lang="en-GB" sz="1400" b="1" dirty="0">
                <a:latin typeface="Candara"/>
              </a:rPr>
              <a:t>Scale: </a:t>
            </a:r>
            <a:r>
              <a:rPr lang="en-GB" sz="1400" dirty="0">
                <a:latin typeface="Candara"/>
              </a:rPr>
              <a:t>Grade 2</a:t>
            </a:r>
          </a:p>
        </p:txBody>
      </p:sp>
      <p:graphicFrame>
        <p:nvGraphicFramePr>
          <p:cNvPr id="4" name="Table 3">
            <a:extLst>
              <a:ext uri="{FF2B5EF4-FFF2-40B4-BE49-F238E27FC236}">
                <a16:creationId xmlns:a16="http://schemas.microsoft.com/office/drawing/2014/main" id="{3B923DFC-B7B1-4CEB-BDE0-44AB1436641D}"/>
              </a:ext>
            </a:extLst>
          </p:cNvPr>
          <p:cNvGraphicFramePr>
            <a:graphicFrameLocks noGrp="1"/>
          </p:cNvGraphicFramePr>
          <p:nvPr>
            <p:extLst>
              <p:ext uri="{D42A27DB-BD31-4B8C-83A1-F6EECF244321}">
                <p14:modId xmlns:p14="http://schemas.microsoft.com/office/powerpoint/2010/main" val="2051826759"/>
              </p:ext>
            </p:extLst>
          </p:nvPr>
        </p:nvGraphicFramePr>
        <p:xfrm>
          <a:off x="186917" y="2468960"/>
          <a:ext cx="6412827" cy="7263364"/>
        </p:xfrm>
        <a:graphic>
          <a:graphicData uri="http://schemas.openxmlformats.org/drawingml/2006/table">
            <a:tbl>
              <a:tblPr/>
              <a:tblGrid>
                <a:gridCol w="3096292">
                  <a:extLst>
                    <a:ext uri="{9D8B030D-6E8A-4147-A177-3AD203B41FA5}">
                      <a16:colId xmlns:a16="http://schemas.microsoft.com/office/drawing/2014/main" val="1221951925"/>
                    </a:ext>
                  </a:extLst>
                </a:gridCol>
                <a:gridCol w="128575">
                  <a:extLst>
                    <a:ext uri="{9D8B030D-6E8A-4147-A177-3AD203B41FA5}">
                      <a16:colId xmlns:a16="http://schemas.microsoft.com/office/drawing/2014/main" val="3367175845"/>
                    </a:ext>
                  </a:extLst>
                </a:gridCol>
                <a:gridCol w="1099999">
                  <a:extLst>
                    <a:ext uri="{9D8B030D-6E8A-4147-A177-3AD203B41FA5}">
                      <a16:colId xmlns:a16="http://schemas.microsoft.com/office/drawing/2014/main" val="4260164603"/>
                    </a:ext>
                  </a:extLst>
                </a:gridCol>
                <a:gridCol w="949565">
                  <a:extLst>
                    <a:ext uri="{9D8B030D-6E8A-4147-A177-3AD203B41FA5}">
                      <a16:colId xmlns:a16="http://schemas.microsoft.com/office/drawing/2014/main" val="1025603019"/>
                    </a:ext>
                  </a:extLst>
                </a:gridCol>
                <a:gridCol w="1138396">
                  <a:extLst>
                    <a:ext uri="{9D8B030D-6E8A-4147-A177-3AD203B41FA5}">
                      <a16:colId xmlns:a16="http://schemas.microsoft.com/office/drawing/2014/main" val="3321146638"/>
                    </a:ext>
                  </a:extLst>
                </a:gridCol>
              </a:tblGrid>
              <a:tr h="174721">
                <a:tc gridSpan="2">
                  <a:txBody>
                    <a:bodyPr/>
                    <a:lstStyle/>
                    <a:p>
                      <a:pPr algn="ctr" fontAlgn="base"/>
                      <a:r>
                        <a:rPr lang="en-GB" sz="500" b="1" i="0">
                          <a:solidFill>
                            <a:srgbClr val="FFFFFF"/>
                          </a:solidFill>
                          <a:effectLst/>
                          <a:latin typeface="Calibri" panose="020F0502020204030204" pitchFamily="34" charset="0"/>
                        </a:rPr>
                        <a:t> ​</a:t>
                      </a:r>
                      <a:endParaRPr lang="en-GB" sz="1200" b="1" i="0">
                        <a:solidFill>
                          <a:srgbClr val="FFFFFF"/>
                        </a:solidFill>
                        <a:effectLst/>
                      </a:endParaRPr>
                    </a:p>
                  </a:txBody>
                  <a:tcPr marL="80640" marR="80640" marT="40320" marB="4032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5270" cap="flat" cmpd="sng" algn="ctr">
                      <a:solidFill>
                        <a:srgbClr val="FFFFFF"/>
                      </a:solidFill>
                      <a:prstDash val="solid"/>
                      <a:round/>
                      <a:headEnd type="none" w="med" len="med"/>
                      <a:tailEnd type="none" w="med" len="med"/>
                    </a:lnB>
                    <a:solidFill>
                      <a:srgbClr val="4472C4"/>
                    </a:solidFill>
                  </a:tcPr>
                </a:tc>
                <a:tc hMerge="1">
                  <a:txBody>
                    <a:bodyPr/>
                    <a:lstStyle/>
                    <a:p>
                      <a:endParaRPr lang="en-GB"/>
                    </a:p>
                  </a:txBody>
                  <a:tcPr/>
                </a:tc>
                <a:tc>
                  <a:txBody>
                    <a:bodyPr/>
                    <a:lstStyle/>
                    <a:p>
                      <a:pPr algn="ctr" fontAlgn="base"/>
                      <a:r>
                        <a:rPr lang="en-GB" sz="1200" b="1" i="0" dirty="0">
                          <a:solidFill>
                            <a:srgbClr val="FFFFFF"/>
                          </a:solidFill>
                          <a:effectLst/>
                          <a:latin typeface="Candara" panose="020E0502030303020204" pitchFamily="34" charset="0"/>
                        </a:rPr>
                        <a:t>Essential​</a:t>
                      </a:r>
                    </a:p>
                  </a:txBody>
                  <a:tcPr marL="80640" marR="80640" marT="40320" marB="4032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5270" cap="flat" cmpd="sng" algn="ctr">
                      <a:solidFill>
                        <a:srgbClr val="FFFFFF"/>
                      </a:solidFill>
                      <a:prstDash val="solid"/>
                      <a:round/>
                      <a:headEnd type="none" w="med" len="med"/>
                      <a:tailEnd type="none" w="med" len="med"/>
                    </a:lnB>
                    <a:solidFill>
                      <a:srgbClr val="4472C4"/>
                    </a:solidFill>
                  </a:tcPr>
                </a:tc>
                <a:tc>
                  <a:txBody>
                    <a:bodyPr/>
                    <a:lstStyle/>
                    <a:p>
                      <a:pPr algn="ctr" fontAlgn="base"/>
                      <a:r>
                        <a:rPr lang="en-GB" sz="1200" b="1" i="0" dirty="0">
                          <a:solidFill>
                            <a:srgbClr val="FFFFFF"/>
                          </a:solidFill>
                          <a:effectLst/>
                          <a:latin typeface="Candara" panose="020E0502030303020204" pitchFamily="34" charset="0"/>
                        </a:rPr>
                        <a:t>Desirable​</a:t>
                      </a:r>
                    </a:p>
                  </a:txBody>
                  <a:tcPr marL="80640" marR="80640" marT="40320" marB="4032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5270" cap="flat" cmpd="sng" algn="ctr">
                      <a:solidFill>
                        <a:srgbClr val="FFFFFF"/>
                      </a:solidFill>
                      <a:prstDash val="solid"/>
                      <a:round/>
                      <a:headEnd type="none" w="med" len="med"/>
                      <a:tailEnd type="none" w="med" len="med"/>
                    </a:lnB>
                    <a:solidFill>
                      <a:srgbClr val="4472C4"/>
                    </a:solidFill>
                  </a:tcPr>
                </a:tc>
                <a:tc>
                  <a:txBody>
                    <a:bodyPr/>
                    <a:lstStyle/>
                    <a:p>
                      <a:pPr algn="ctr" fontAlgn="base"/>
                      <a:r>
                        <a:rPr lang="en-GB" sz="1200" b="1" i="0" dirty="0">
                          <a:solidFill>
                            <a:srgbClr val="FFFFFF"/>
                          </a:solidFill>
                          <a:effectLst/>
                          <a:latin typeface="Candara" panose="020E0502030303020204" pitchFamily="34" charset="0"/>
                        </a:rPr>
                        <a:t>How assessed​</a:t>
                      </a:r>
                    </a:p>
                  </a:txBody>
                  <a:tcPr marL="80640" marR="80640" marT="40320" marB="4032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5270" cap="flat" cmpd="sng" algn="ctr">
                      <a:solidFill>
                        <a:srgbClr val="FFFFFF"/>
                      </a:solidFill>
                      <a:prstDash val="solid"/>
                      <a:round/>
                      <a:headEnd type="none" w="med" len="med"/>
                      <a:tailEnd type="none" w="med" len="med"/>
                    </a:lnB>
                    <a:solidFill>
                      <a:srgbClr val="4472C4"/>
                    </a:solidFill>
                  </a:tcPr>
                </a:tc>
                <a:extLst>
                  <a:ext uri="{0D108BD9-81ED-4DB2-BD59-A6C34878D82A}">
                    <a16:rowId xmlns:a16="http://schemas.microsoft.com/office/drawing/2014/main" val="2164268628"/>
                  </a:ext>
                </a:extLst>
              </a:tr>
              <a:tr h="5112765">
                <a:tc gridSpan="2">
                  <a:txBody>
                    <a:bodyPr/>
                    <a:lstStyle/>
                    <a:p>
                      <a:pPr algn="l" fontAlgn="base"/>
                      <a:r>
                        <a:rPr lang="en-GB" sz="1400" b="1" i="0" dirty="0">
                          <a:solidFill>
                            <a:schemeClr val="bg1"/>
                          </a:solidFill>
                          <a:effectLst/>
                          <a:latin typeface="Candara" panose="020E0502030303020204" pitchFamily="34" charset="0"/>
                        </a:rPr>
                        <a:t>Knowledge/Skills ​</a:t>
                      </a:r>
                    </a:p>
                    <a:p>
                      <a:pPr algn="l" fontAlgn="base"/>
                      <a:r>
                        <a:rPr lang="en-GB" sz="1400" b="0" i="0" dirty="0">
                          <a:solidFill>
                            <a:schemeClr val="bg1"/>
                          </a:solidFill>
                          <a:effectLst/>
                          <a:latin typeface="Candara" panose="020E0502030303020204" pitchFamily="34" charset="0"/>
                        </a:rPr>
                        <a:t> ​</a:t>
                      </a:r>
                    </a:p>
                    <a:p>
                      <a:pPr>
                        <a:lnSpc>
                          <a:spcPct val="115000"/>
                        </a:lnSpc>
                        <a:spcAft>
                          <a:spcPts val="1000"/>
                        </a:spcAft>
                      </a:pPr>
                      <a:r>
                        <a:rPr lang="en-GB" sz="1400" dirty="0">
                          <a:solidFill>
                            <a:schemeClr val="bg1"/>
                          </a:solidFill>
                          <a:effectLst/>
                          <a:latin typeface="Candara" panose="020E0502030303020204" pitchFamily="34" charset="0"/>
                          <a:ea typeface="Times New Roman" panose="02020603050405020304" pitchFamily="18" charset="0"/>
                          <a:cs typeface="Times New Roman" panose="02020603050405020304" pitchFamily="18" charset="0"/>
                        </a:rPr>
                        <a:t>Tidy</a:t>
                      </a:r>
                      <a:endParaRPr lang="en-GB" sz="1400" dirty="0">
                        <a:solidFill>
                          <a:schemeClr val="bg1"/>
                        </a:solidFill>
                        <a:effectLst/>
                        <a:latin typeface="Candara" panose="020E0502030303020204" pitchFamily="34" charset="0"/>
                        <a:ea typeface="Times New Roman" panose="02020603050405020304" pitchFamily="18" charset="0"/>
                      </a:endParaRPr>
                    </a:p>
                    <a:p>
                      <a:r>
                        <a:rPr lang="en-GB" sz="1400" dirty="0">
                          <a:solidFill>
                            <a:schemeClr val="bg1"/>
                          </a:solidFill>
                          <a:effectLst/>
                          <a:latin typeface="Candara" panose="020E0502030303020204" pitchFamily="34" charset="0"/>
                          <a:ea typeface="Times New Roman" panose="02020603050405020304" pitchFamily="18" charset="0"/>
                          <a:cs typeface="Times New Roman" panose="02020603050405020304" pitchFamily="18" charset="0"/>
                        </a:rPr>
                        <a:t>Good standard of spoken English, clear and comprehensive </a:t>
                      </a:r>
                      <a:endParaRPr lang="en-GB" sz="1400" b="1" dirty="0">
                        <a:solidFill>
                          <a:schemeClr val="bg1"/>
                        </a:solidFill>
                        <a:latin typeface="Candara" panose="020E0502030303020204" pitchFamily="34" charset="0"/>
                      </a:endParaRPr>
                    </a:p>
                    <a:p>
                      <a:pPr algn="l" fontAlgn="base"/>
                      <a:endParaRPr lang="en-GB" sz="1400" b="0" i="0" dirty="0">
                        <a:solidFill>
                          <a:schemeClr val="bg1"/>
                        </a:solidFill>
                        <a:effectLst/>
                        <a:latin typeface="Candara" panose="020E0502030303020204" pitchFamily="34" charset="0"/>
                      </a:endParaRPr>
                    </a:p>
                    <a:p>
                      <a:pPr marL="0" marR="0" lvl="0" indent="0" algn="l" defTabSz="685800" rtl="0" eaLnBrk="1" fontAlgn="base" latinLnBrk="0" hangingPunct="1">
                        <a:lnSpc>
                          <a:spcPct val="100000"/>
                        </a:lnSpc>
                        <a:spcBef>
                          <a:spcPts val="0"/>
                        </a:spcBef>
                        <a:spcAft>
                          <a:spcPts val="0"/>
                        </a:spcAft>
                        <a:buClrTx/>
                        <a:buSzTx/>
                        <a:buFontTx/>
                        <a:buNone/>
                        <a:tabLst/>
                        <a:defRPr/>
                      </a:pPr>
                      <a:r>
                        <a:rPr lang="en-GB" sz="1400" dirty="0">
                          <a:solidFill>
                            <a:schemeClr val="bg1"/>
                          </a:solidFill>
                          <a:effectLst/>
                          <a:latin typeface="Candara" panose="020E0502030303020204" pitchFamily="34" charset="0"/>
                          <a:ea typeface="Times New Roman" panose="02020603050405020304" pitchFamily="18" charset="0"/>
                          <a:cs typeface="Arial" panose="020B0604020202020204" pitchFamily="34" charset="0"/>
                        </a:rPr>
                        <a:t>Able to read written instructions clearly</a:t>
                      </a:r>
                      <a:endParaRPr lang="en-GB" sz="1400" b="1" dirty="0">
                        <a:solidFill>
                          <a:schemeClr val="bg1"/>
                        </a:solidFill>
                        <a:latin typeface="Candara" panose="020E0502030303020204" pitchFamily="34" charset="0"/>
                        <a:ea typeface="Calibri"/>
                        <a:cs typeface="Calibri"/>
                      </a:endParaRPr>
                    </a:p>
                    <a:p>
                      <a:pPr algn="l" fontAlgn="base"/>
                      <a:endParaRPr lang="en-GB" sz="1400" b="0" i="0" dirty="0">
                        <a:solidFill>
                          <a:schemeClr val="bg1"/>
                        </a:solidFill>
                        <a:effectLst/>
                        <a:latin typeface="Candara" panose="020E0502030303020204" pitchFamily="34" charset="0"/>
                      </a:endParaRPr>
                    </a:p>
                    <a:p>
                      <a:pPr>
                        <a:lnSpc>
                          <a:spcPct val="115000"/>
                        </a:lnSpc>
                        <a:spcAft>
                          <a:spcPts val="1000"/>
                        </a:spcAft>
                      </a:pPr>
                      <a:r>
                        <a:rPr lang="en-GB" sz="1400" dirty="0">
                          <a:solidFill>
                            <a:schemeClr val="bg1"/>
                          </a:solidFill>
                          <a:effectLst/>
                          <a:latin typeface="Candara" panose="020E0502030303020204" pitchFamily="34" charset="0"/>
                          <a:ea typeface="Times New Roman" panose="02020603050405020304" pitchFamily="18" charset="0"/>
                          <a:cs typeface="Times New Roman" panose="02020603050405020304" pitchFamily="18" charset="0"/>
                        </a:rPr>
                        <a:t>Ability to respond flexibly to changing demands</a:t>
                      </a:r>
                      <a:endParaRPr lang="en-GB" sz="1400" dirty="0">
                        <a:solidFill>
                          <a:schemeClr val="bg1"/>
                        </a:solidFill>
                        <a:effectLst/>
                        <a:latin typeface="Candara" panose="020E0502030303020204" pitchFamily="34" charset="0"/>
                        <a:ea typeface="Times New Roman" panose="02020603050405020304" pitchFamily="18" charset="0"/>
                      </a:endParaRPr>
                    </a:p>
                    <a:p>
                      <a:pPr>
                        <a:lnSpc>
                          <a:spcPct val="115000"/>
                        </a:lnSpc>
                        <a:spcAft>
                          <a:spcPts val="1000"/>
                        </a:spcAft>
                      </a:pPr>
                      <a:r>
                        <a:rPr lang="en-GB" sz="1400" dirty="0">
                          <a:solidFill>
                            <a:schemeClr val="bg1"/>
                          </a:solidFill>
                          <a:effectLst/>
                          <a:latin typeface="Candara" panose="020E0502030303020204" pitchFamily="34" charset="0"/>
                          <a:ea typeface="Times New Roman" panose="02020603050405020304" pitchFamily="18" charset="0"/>
                          <a:cs typeface="Times New Roman" panose="02020603050405020304" pitchFamily="18" charset="0"/>
                        </a:rPr>
                        <a:t>Able to follow written and verbal instructions</a:t>
                      </a:r>
                      <a:endParaRPr lang="en-GB" sz="1400" dirty="0">
                        <a:solidFill>
                          <a:schemeClr val="bg1"/>
                        </a:solidFill>
                        <a:effectLst/>
                        <a:latin typeface="Candara" panose="020E0502030303020204" pitchFamily="34" charset="0"/>
                        <a:ea typeface="Times New Roman" panose="02020603050405020304" pitchFamily="18" charset="0"/>
                      </a:endParaRPr>
                    </a:p>
                    <a:p>
                      <a:pPr>
                        <a:lnSpc>
                          <a:spcPct val="115000"/>
                        </a:lnSpc>
                        <a:spcAft>
                          <a:spcPts val="1000"/>
                        </a:spcAft>
                      </a:pPr>
                      <a:r>
                        <a:rPr lang="en-GB" sz="1400" dirty="0">
                          <a:solidFill>
                            <a:schemeClr val="bg1"/>
                          </a:solidFill>
                          <a:effectLst/>
                          <a:latin typeface="Candara" panose="020E0502030303020204" pitchFamily="34" charset="0"/>
                          <a:ea typeface="Times New Roman" panose="02020603050405020304" pitchFamily="18" charset="0"/>
                          <a:cs typeface="Times New Roman" panose="02020603050405020304" pitchFamily="18" charset="0"/>
                        </a:rPr>
                        <a:t>Be able to work using own initiative to ensure all task are complete.</a:t>
                      </a:r>
                      <a:endParaRPr lang="en-GB" sz="1400" dirty="0">
                        <a:solidFill>
                          <a:schemeClr val="bg1"/>
                        </a:solidFill>
                        <a:effectLst/>
                        <a:latin typeface="Candara" panose="020E0502030303020204" pitchFamily="34" charset="0"/>
                        <a:ea typeface="Times New Roman" panose="02020603050405020304" pitchFamily="18" charset="0"/>
                      </a:endParaRPr>
                    </a:p>
                    <a:p>
                      <a:pPr>
                        <a:lnSpc>
                          <a:spcPct val="115000"/>
                        </a:lnSpc>
                        <a:spcAft>
                          <a:spcPts val="1000"/>
                        </a:spcAft>
                      </a:pPr>
                      <a:r>
                        <a:rPr lang="en-GB" sz="1400" dirty="0">
                          <a:solidFill>
                            <a:schemeClr val="bg1"/>
                          </a:solidFill>
                          <a:effectLst/>
                          <a:latin typeface="Candara" panose="020E0502030303020204" pitchFamily="34" charset="0"/>
                          <a:ea typeface="Times New Roman" panose="02020603050405020304" pitchFamily="18" charset="0"/>
                          <a:cs typeface="Times New Roman" panose="02020603050405020304" pitchFamily="18" charset="0"/>
                        </a:rPr>
                        <a:t>Work well as part of a team </a:t>
                      </a:r>
                      <a:endParaRPr lang="en-GB" sz="1400" dirty="0">
                        <a:solidFill>
                          <a:schemeClr val="bg1"/>
                        </a:solidFill>
                        <a:effectLst/>
                        <a:latin typeface="Candara" panose="020E0502030303020204" pitchFamily="34" charset="0"/>
                        <a:ea typeface="Times New Roman" panose="02020603050405020304" pitchFamily="18" charset="0"/>
                      </a:endParaRPr>
                    </a:p>
                    <a:p>
                      <a:pPr>
                        <a:lnSpc>
                          <a:spcPct val="115000"/>
                        </a:lnSpc>
                        <a:spcAft>
                          <a:spcPts val="1000"/>
                        </a:spcAft>
                      </a:pPr>
                      <a:r>
                        <a:rPr lang="en-GB" sz="1400" dirty="0">
                          <a:solidFill>
                            <a:schemeClr val="bg1"/>
                          </a:solidFill>
                          <a:effectLst/>
                          <a:latin typeface="Candara" panose="020E0502030303020204" pitchFamily="34" charset="0"/>
                          <a:ea typeface="Times New Roman" panose="02020603050405020304" pitchFamily="18" charset="0"/>
                          <a:cs typeface="Times New Roman" panose="02020603050405020304" pitchFamily="18" charset="0"/>
                        </a:rPr>
                        <a:t>Demonstrate good communication skills</a:t>
                      </a:r>
                      <a:endParaRPr lang="en-GB" sz="1400" dirty="0">
                        <a:solidFill>
                          <a:schemeClr val="bg1"/>
                        </a:solidFill>
                        <a:effectLst/>
                        <a:latin typeface="Candara" panose="020E0502030303020204" pitchFamily="34" charset="0"/>
                        <a:ea typeface="Times New Roman" panose="02020603050405020304" pitchFamily="18" charset="0"/>
                      </a:endParaRPr>
                    </a:p>
                    <a:p>
                      <a:pPr>
                        <a:lnSpc>
                          <a:spcPct val="115000"/>
                        </a:lnSpc>
                        <a:spcAft>
                          <a:spcPts val="1000"/>
                        </a:spcAft>
                      </a:pPr>
                      <a:r>
                        <a:rPr lang="en-GB" sz="1400" dirty="0">
                          <a:solidFill>
                            <a:schemeClr val="bg1"/>
                          </a:solidFill>
                          <a:effectLst/>
                          <a:latin typeface="Candara" panose="020E0502030303020204" pitchFamily="34" charset="0"/>
                          <a:ea typeface="Times New Roman" panose="02020603050405020304" pitchFamily="18" charset="0"/>
                          <a:cs typeface="Times New Roman" panose="02020603050405020304" pitchFamily="18" charset="0"/>
                        </a:rPr>
                        <a:t>Able to complete tasks to a high standard</a:t>
                      </a:r>
                      <a:endParaRPr lang="en-GB" sz="1400" dirty="0">
                        <a:solidFill>
                          <a:schemeClr val="bg1"/>
                        </a:solidFill>
                        <a:effectLst/>
                        <a:latin typeface="Candara" panose="020E0502030303020204" pitchFamily="34" charset="0"/>
                        <a:ea typeface="Times New Roman" panose="02020603050405020304" pitchFamily="18" charset="0"/>
                      </a:endParaRPr>
                    </a:p>
                    <a:p>
                      <a:r>
                        <a:rPr lang="en-GB" sz="1400" dirty="0">
                          <a:solidFill>
                            <a:schemeClr val="bg1"/>
                          </a:solidFill>
                          <a:effectLst/>
                          <a:latin typeface="Candara" panose="020E0502030303020204" pitchFamily="34" charset="0"/>
                          <a:ea typeface="Times New Roman" panose="02020603050405020304" pitchFamily="18" charset="0"/>
                          <a:cs typeface="Times New Roman" panose="02020603050405020304" pitchFamily="18" charset="0"/>
                        </a:rPr>
                        <a:t>Experience of working in a similar environment or role</a:t>
                      </a:r>
                      <a:endParaRPr lang="en-GB" sz="1200" b="0" i="0" dirty="0">
                        <a:solidFill>
                          <a:srgbClr val="FFFFFF"/>
                        </a:solidFill>
                        <a:effectLst/>
                        <a:latin typeface="Candara" panose="020E0502030303020204" pitchFamily="34" charset="0"/>
                      </a:endParaRPr>
                    </a:p>
                    <a:p>
                      <a:pPr algn="l" fontAlgn="base"/>
                      <a:endParaRPr lang="en-GB" sz="1200" b="0" i="0" dirty="0">
                        <a:solidFill>
                          <a:srgbClr val="FFFFFF"/>
                        </a:solidFill>
                        <a:effectLst/>
                        <a:latin typeface="Candara" panose="020E0502030303020204" pitchFamily="34" charset="0"/>
                      </a:endParaRPr>
                    </a:p>
                    <a:p>
                      <a:pPr algn="l" fontAlgn="base"/>
                      <a:endParaRPr lang="en-GB" sz="1200" b="0" i="0" dirty="0">
                        <a:solidFill>
                          <a:srgbClr val="FFFFFF"/>
                        </a:solidFill>
                        <a:effectLst/>
                        <a:latin typeface="Candara" panose="020E0502030303020204" pitchFamily="34" charset="0"/>
                      </a:endParaRPr>
                    </a:p>
                    <a:p>
                      <a:pPr algn="l" fontAlgn="base"/>
                      <a:r>
                        <a:rPr lang="en-GB" sz="1400" b="1" i="0" dirty="0">
                          <a:solidFill>
                            <a:srgbClr val="FFFFFF"/>
                          </a:solidFill>
                          <a:effectLst/>
                          <a:latin typeface="Candara" panose="020E0502030303020204" pitchFamily="34" charset="0"/>
                        </a:rPr>
                        <a:t>Other​</a:t>
                      </a:r>
                    </a:p>
                    <a:p>
                      <a:pPr algn="l" fontAlgn="base"/>
                      <a:r>
                        <a:rPr lang="en-GB" sz="1400" b="0" i="0" dirty="0">
                          <a:solidFill>
                            <a:srgbClr val="FFFFFF"/>
                          </a:solidFill>
                          <a:effectLst/>
                          <a:latin typeface="Candara" panose="020E0502030303020204" pitchFamily="34" charset="0"/>
                        </a:rPr>
                        <a:t>Right to work in the UK​</a:t>
                      </a:r>
                    </a:p>
                    <a:p>
                      <a:pPr algn="l" fontAlgn="base"/>
                      <a:r>
                        <a:rPr lang="en-GB" sz="1200" b="1" i="0" dirty="0">
                          <a:solidFill>
                            <a:srgbClr val="FFFFFF"/>
                          </a:solidFill>
                          <a:effectLst/>
                          <a:latin typeface="Candara" panose="020E0502030303020204" pitchFamily="34" charset="0"/>
                        </a:rPr>
                        <a:t> ​</a:t>
                      </a:r>
                    </a:p>
                  </a:txBody>
                  <a:tcPr marL="80640" marR="80640" marT="40320" marB="4032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527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472C4"/>
                    </a:solidFill>
                  </a:tcPr>
                </a:tc>
                <a:tc hMerge="1">
                  <a:txBody>
                    <a:bodyPr/>
                    <a:lstStyle/>
                    <a:p>
                      <a:endParaRPr lang="en-GB"/>
                    </a:p>
                  </a:txBody>
                  <a:tcPr/>
                </a:tc>
                <a:tc>
                  <a:txBody>
                    <a:bodyPr/>
                    <a:lstStyle/>
                    <a:p>
                      <a:pPr algn="ctr" fontAlgn="base"/>
                      <a:r>
                        <a:rPr lang="en-GB" sz="1200" b="0" i="0" u="none" strike="noStrike" dirty="0">
                          <a:solidFill>
                            <a:schemeClr val="bg2">
                              <a:lumMod val="50000"/>
                            </a:schemeClr>
                          </a:solidFill>
                          <a:effectLst/>
                          <a:latin typeface="Candara" panose="020E0502030303020204" pitchFamily="34" charset="0"/>
                        </a:rPr>
                        <a:t> </a:t>
                      </a:r>
                      <a:r>
                        <a:rPr lang="en-GB" sz="1200" b="0" i="0" dirty="0">
                          <a:solidFill>
                            <a:schemeClr val="bg2">
                              <a:lumMod val="50000"/>
                            </a:schemeClr>
                          </a:solidFill>
                          <a:effectLst/>
                          <a:latin typeface="Candara" panose="020E0502030303020204" pitchFamily="34" charset="0"/>
                        </a:rPr>
                        <a:t>​</a:t>
                      </a:r>
                    </a:p>
                    <a:p>
                      <a:pPr algn="ctr" fontAlgn="base"/>
                      <a:r>
                        <a:rPr lang="en-GB" sz="1200" b="0" i="0" dirty="0">
                          <a:solidFill>
                            <a:schemeClr val="bg2">
                              <a:lumMod val="50000"/>
                            </a:schemeClr>
                          </a:solidFill>
                          <a:effectLst/>
                          <a:latin typeface="Candara" panose="020E0502030303020204" pitchFamily="34" charset="0"/>
                        </a:rPr>
                        <a:t> ​</a:t>
                      </a:r>
                    </a:p>
                    <a:p>
                      <a:pPr algn="ctr" fontAlgn="base"/>
                      <a:endParaRPr lang="en-GB" sz="1200" b="0" i="0" dirty="0">
                        <a:solidFill>
                          <a:schemeClr val="bg2">
                            <a:lumMod val="50000"/>
                          </a:schemeClr>
                        </a:solidFill>
                        <a:effectLst/>
                        <a:latin typeface="Candara" panose="020E0502030303020204" pitchFamily="34" charset="0"/>
                      </a:endParaRPr>
                    </a:p>
                    <a:p>
                      <a:pPr algn="ctr" fontAlgn="base"/>
                      <a:endParaRPr lang="en-GB" sz="1200" b="0" i="0" dirty="0">
                        <a:solidFill>
                          <a:schemeClr val="bg2">
                            <a:lumMod val="50000"/>
                          </a:schemeClr>
                        </a:solidFill>
                        <a:effectLst/>
                        <a:latin typeface="Candara" panose="020E0502030303020204" pitchFamily="34" charset="0"/>
                      </a:endParaRPr>
                    </a:p>
                    <a:p>
                      <a:pPr algn="ctr" fontAlgn="base"/>
                      <a:endParaRPr lang="en-GB" sz="1200" b="0" i="0" dirty="0">
                        <a:solidFill>
                          <a:schemeClr val="bg2">
                            <a:lumMod val="50000"/>
                          </a:schemeClr>
                        </a:solidFill>
                        <a:effectLst/>
                        <a:latin typeface="Candara" panose="020E0502030303020204" pitchFamily="34" charset="0"/>
                      </a:endParaRPr>
                    </a:p>
                    <a:p>
                      <a:pPr algn="ctr" fontAlgn="base"/>
                      <a:r>
                        <a:rPr lang="en-GB" sz="1350" b="0" i="0" kern="1200" dirty="0">
                          <a:solidFill>
                            <a:schemeClr val="bg2">
                              <a:lumMod val="50000"/>
                            </a:schemeClr>
                          </a:solidFill>
                          <a:effectLst/>
                          <a:latin typeface="+mn-lt"/>
                          <a:ea typeface="+mn-ea"/>
                          <a:cs typeface="+mn-cs"/>
                        </a:rPr>
                        <a:t>✔</a:t>
                      </a:r>
                      <a:r>
                        <a:rPr lang="en-GB" sz="1200" b="0" i="0" dirty="0">
                          <a:solidFill>
                            <a:schemeClr val="bg2">
                              <a:lumMod val="50000"/>
                            </a:schemeClr>
                          </a:solidFill>
                          <a:effectLst/>
                          <a:latin typeface="Candara" panose="020E0502030303020204" pitchFamily="34" charset="0"/>
                        </a:rPr>
                        <a:t>​</a:t>
                      </a:r>
                    </a:p>
                    <a:p>
                      <a:pPr algn="ctr" fontAlgn="base"/>
                      <a:r>
                        <a:rPr lang="en-GB" sz="1200" b="0" i="0" dirty="0">
                          <a:solidFill>
                            <a:schemeClr val="bg2">
                              <a:lumMod val="50000"/>
                            </a:schemeClr>
                          </a:solidFill>
                          <a:effectLst/>
                          <a:latin typeface="Candara" panose="020E0502030303020204" pitchFamily="34" charset="0"/>
                        </a:rPr>
                        <a:t> ​</a:t>
                      </a:r>
                    </a:p>
                    <a:p>
                      <a:pPr algn="ctr" fontAlgn="base"/>
                      <a:r>
                        <a:rPr lang="en-GB" sz="1200" b="0" i="0" dirty="0">
                          <a:solidFill>
                            <a:schemeClr val="bg2">
                              <a:lumMod val="50000"/>
                            </a:schemeClr>
                          </a:solidFill>
                          <a:effectLst/>
                          <a:latin typeface="Candara" panose="020E0502030303020204" pitchFamily="34" charset="0"/>
                        </a:rPr>
                        <a:t> ​</a:t>
                      </a:r>
                    </a:p>
                    <a:p>
                      <a:pPr algn="ctr" fontAlgn="base"/>
                      <a:r>
                        <a:rPr lang="en-GB" sz="1350" b="0" i="0" kern="1200" dirty="0">
                          <a:solidFill>
                            <a:schemeClr val="bg2">
                              <a:lumMod val="50000"/>
                            </a:schemeClr>
                          </a:solidFill>
                          <a:effectLst/>
                          <a:latin typeface="+mn-lt"/>
                          <a:ea typeface="+mn-ea"/>
                          <a:cs typeface="+mn-cs"/>
                        </a:rPr>
                        <a:t>✔</a:t>
                      </a:r>
                      <a:endParaRPr lang="en-GB" sz="1200" b="0" i="0" dirty="0">
                        <a:solidFill>
                          <a:schemeClr val="bg2">
                            <a:lumMod val="50000"/>
                          </a:schemeClr>
                        </a:solidFill>
                        <a:effectLst/>
                        <a:latin typeface="Candara" panose="020E0502030303020204" pitchFamily="34" charset="0"/>
                      </a:endParaRPr>
                    </a:p>
                    <a:p>
                      <a:pPr algn="ctr" fontAlgn="base"/>
                      <a:r>
                        <a:rPr lang="en-GB" sz="1200" b="0" i="0" u="none" strike="noStrike" dirty="0">
                          <a:solidFill>
                            <a:schemeClr val="bg2">
                              <a:lumMod val="50000"/>
                            </a:schemeClr>
                          </a:solidFill>
                          <a:effectLst/>
                          <a:latin typeface="Candara" panose="020E0502030303020204" pitchFamily="34" charset="0"/>
                        </a:rPr>
                        <a:t> </a:t>
                      </a:r>
                      <a:r>
                        <a:rPr lang="en-GB" sz="1200" b="0" i="0" dirty="0">
                          <a:solidFill>
                            <a:schemeClr val="bg2">
                              <a:lumMod val="50000"/>
                            </a:schemeClr>
                          </a:solidFill>
                          <a:effectLst/>
                          <a:latin typeface="Candara" panose="020E0502030303020204" pitchFamily="34" charset="0"/>
                        </a:rPr>
                        <a:t>​</a:t>
                      </a:r>
                    </a:p>
                    <a:p>
                      <a:pPr algn="ctr" fontAlgn="base"/>
                      <a:r>
                        <a:rPr lang="en-GB" sz="1350" b="0" i="0" kern="1200" dirty="0">
                          <a:solidFill>
                            <a:schemeClr val="bg2">
                              <a:lumMod val="50000"/>
                            </a:schemeClr>
                          </a:solidFill>
                          <a:effectLst/>
                          <a:latin typeface="+mn-lt"/>
                          <a:ea typeface="+mn-ea"/>
                          <a:cs typeface="+mn-cs"/>
                        </a:rPr>
                        <a:t>✔</a:t>
                      </a:r>
                      <a:endParaRPr lang="en-GB" sz="1200" b="0" i="0" dirty="0">
                        <a:solidFill>
                          <a:schemeClr val="bg2">
                            <a:lumMod val="50000"/>
                          </a:schemeClr>
                        </a:solidFill>
                        <a:effectLst/>
                        <a:latin typeface="Candara" panose="020E0502030303020204" pitchFamily="34" charset="0"/>
                      </a:endParaRPr>
                    </a:p>
                    <a:p>
                      <a:pPr algn="ctr" fontAlgn="base"/>
                      <a:r>
                        <a:rPr lang="en-GB" sz="1200" b="0" i="0" u="none" strike="noStrike" dirty="0">
                          <a:solidFill>
                            <a:schemeClr val="bg2">
                              <a:lumMod val="50000"/>
                            </a:schemeClr>
                          </a:solidFill>
                          <a:effectLst/>
                          <a:latin typeface="Candara" panose="020E0502030303020204" pitchFamily="34" charset="0"/>
                        </a:rPr>
                        <a:t> </a:t>
                      </a:r>
                      <a:r>
                        <a:rPr lang="en-GB" sz="1200" b="0" i="0" dirty="0">
                          <a:solidFill>
                            <a:schemeClr val="bg2">
                              <a:lumMod val="50000"/>
                            </a:schemeClr>
                          </a:solidFill>
                          <a:effectLst/>
                          <a:latin typeface="Candara" panose="020E0502030303020204" pitchFamily="34" charset="0"/>
                        </a:rPr>
                        <a:t>​</a:t>
                      </a:r>
                    </a:p>
                    <a:p>
                      <a:pPr algn="ctr" fontAlgn="base"/>
                      <a:endParaRPr lang="en-GB" sz="1200" b="0" i="0" dirty="0">
                        <a:solidFill>
                          <a:schemeClr val="bg2">
                            <a:lumMod val="50000"/>
                          </a:schemeClr>
                        </a:solidFill>
                        <a:effectLst/>
                        <a:latin typeface="Candara" panose="020E0502030303020204" pitchFamily="34" charset="0"/>
                      </a:endParaRPr>
                    </a:p>
                    <a:p>
                      <a:pPr algn="ctr" fontAlgn="base"/>
                      <a:endParaRPr lang="en-GB" sz="1200" b="0" i="0" dirty="0">
                        <a:solidFill>
                          <a:schemeClr val="bg2">
                            <a:lumMod val="50000"/>
                          </a:schemeClr>
                        </a:solidFill>
                        <a:effectLst/>
                        <a:latin typeface="Candara" panose="020E0502030303020204" pitchFamily="34" charset="0"/>
                      </a:endParaRPr>
                    </a:p>
                    <a:p>
                      <a:pPr marL="0" marR="0" lvl="0" indent="0" algn="ctr" defTabSz="685800" rtl="0" eaLnBrk="1" fontAlgn="base" latinLnBrk="0" hangingPunct="1">
                        <a:lnSpc>
                          <a:spcPct val="100000"/>
                        </a:lnSpc>
                        <a:spcBef>
                          <a:spcPts val="0"/>
                        </a:spcBef>
                        <a:spcAft>
                          <a:spcPts val="0"/>
                        </a:spcAft>
                        <a:buClrTx/>
                        <a:buSzTx/>
                        <a:buFontTx/>
                        <a:buNone/>
                        <a:tabLst/>
                        <a:defRPr/>
                      </a:pPr>
                      <a:r>
                        <a:rPr lang="en-GB" sz="1200" b="1" i="0" kern="1200" dirty="0">
                          <a:solidFill>
                            <a:schemeClr val="bg2">
                              <a:lumMod val="50000"/>
                            </a:schemeClr>
                          </a:solidFill>
                          <a:effectLst/>
                          <a:latin typeface="+mn-lt"/>
                          <a:ea typeface="+mn-ea"/>
                          <a:cs typeface="+mn-cs"/>
                        </a:rPr>
                        <a:t>✔</a:t>
                      </a:r>
                      <a:endParaRPr lang="en-GB" sz="1100" b="0" i="0" dirty="0">
                        <a:solidFill>
                          <a:schemeClr val="bg2">
                            <a:lumMod val="50000"/>
                          </a:schemeClr>
                        </a:solidFill>
                        <a:effectLst/>
                        <a:latin typeface="Candara" panose="020E0502030303020204" pitchFamily="34" charset="0"/>
                      </a:endParaRPr>
                    </a:p>
                    <a:p>
                      <a:pPr algn="ctr" fontAlgn="base"/>
                      <a:r>
                        <a:rPr lang="en-GB" sz="1200" b="0" i="0" u="none" strike="noStrike" dirty="0">
                          <a:solidFill>
                            <a:schemeClr val="bg2">
                              <a:lumMod val="50000"/>
                            </a:schemeClr>
                          </a:solidFill>
                          <a:effectLst/>
                          <a:latin typeface="Candara" panose="020E0502030303020204" pitchFamily="34" charset="0"/>
                        </a:rPr>
                        <a:t> </a:t>
                      </a:r>
                      <a:r>
                        <a:rPr lang="en-GB" sz="1200" b="0" i="0" dirty="0">
                          <a:solidFill>
                            <a:schemeClr val="bg2">
                              <a:lumMod val="50000"/>
                            </a:schemeClr>
                          </a:solidFill>
                          <a:effectLst/>
                          <a:latin typeface="Candara" panose="020E0502030303020204" pitchFamily="34" charset="0"/>
                        </a:rPr>
                        <a:t>​ ​</a:t>
                      </a:r>
                    </a:p>
                    <a:p>
                      <a:pPr algn="ctr" fontAlgn="base"/>
                      <a:r>
                        <a:rPr lang="en-GB" sz="1200" b="0" i="0" dirty="0">
                          <a:solidFill>
                            <a:schemeClr val="bg2">
                              <a:lumMod val="50000"/>
                            </a:schemeClr>
                          </a:solidFill>
                          <a:effectLst/>
                          <a:latin typeface="Candara" panose="020E0502030303020204" pitchFamily="34" charset="0"/>
                        </a:rPr>
                        <a:t> ​</a:t>
                      </a:r>
                    </a:p>
                    <a:p>
                      <a:pPr algn="ctr" fontAlgn="base"/>
                      <a:r>
                        <a:rPr lang="en-GB" sz="1350" b="0" i="0" kern="1200" dirty="0">
                          <a:solidFill>
                            <a:schemeClr val="bg2">
                              <a:lumMod val="50000"/>
                            </a:schemeClr>
                          </a:solidFill>
                          <a:effectLst/>
                          <a:latin typeface="+mn-lt"/>
                          <a:ea typeface="+mn-ea"/>
                          <a:cs typeface="+mn-cs"/>
                        </a:rPr>
                        <a:t>✔</a:t>
                      </a:r>
                      <a:endParaRPr lang="en-GB" sz="1200" b="0" i="0" dirty="0">
                        <a:solidFill>
                          <a:schemeClr val="bg2">
                            <a:lumMod val="50000"/>
                          </a:schemeClr>
                        </a:solidFill>
                        <a:effectLst/>
                        <a:latin typeface="Candara" panose="020E0502030303020204" pitchFamily="34" charset="0"/>
                      </a:endParaRPr>
                    </a:p>
                    <a:p>
                      <a:pPr algn="ctr" fontAlgn="base"/>
                      <a:r>
                        <a:rPr lang="en-GB" sz="1200" b="0" i="0" dirty="0">
                          <a:solidFill>
                            <a:schemeClr val="bg2">
                              <a:lumMod val="50000"/>
                            </a:schemeClr>
                          </a:solidFill>
                          <a:effectLst/>
                          <a:latin typeface="Candara" panose="020E0502030303020204" pitchFamily="34" charset="0"/>
                        </a:rPr>
                        <a:t> ​</a:t>
                      </a:r>
                    </a:p>
                    <a:p>
                      <a:pPr algn="ctr" fontAlgn="base"/>
                      <a:r>
                        <a:rPr lang="en-GB" sz="1200" b="0" i="0" dirty="0">
                          <a:solidFill>
                            <a:schemeClr val="bg2">
                              <a:lumMod val="50000"/>
                            </a:schemeClr>
                          </a:solidFill>
                          <a:effectLst/>
                          <a:latin typeface="Candara" panose="020E0502030303020204" pitchFamily="34" charset="0"/>
                        </a:rPr>
                        <a:t> ​</a:t>
                      </a:r>
                    </a:p>
                    <a:p>
                      <a:pPr algn="ctr" fontAlgn="base"/>
                      <a:r>
                        <a:rPr lang="en-GB" sz="1350" b="0" i="0" kern="1200" dirty="0">
                          <a:solidFill>
                            <a:schemeClr val="bg2">
                              <a:lumMod val="50000"/>
                            </a:schemeClr>
                          </a:solidFill>
                          <a:effectLst/>
                          <a:latin typeface="+mn-lt"/>
                          <a:ea typeface="+mn-ea"/>
                          <a:cs typeface="+mn-cs"/>
                        </a:rPr>
                        <a:t>✔</a:t>
                      </a:r>
                      <a:endParaRPr lang="en-GB" sz="1200" b="0" i="0" dirty="0">
                        <a:solidFill>
                          <a:schemeClr val="bg2">
                            <a:lumMod val="50000"/>
                          </a:schemeClr>
                        </a:solidFill>
                        <a:effectLst/>
                        <a:latin typeface="Candara" panose="020E0502030303020204" pitchFamily="34" charset="0"/>
                      </a:endParaRPr>
                    </a:p>
                    <a:p>
                      <a:pPr algn="ctr" fontAlgn="base"/>
                      <a:r>
                        <a:rPr lang="en-GB" sz="1200" b="0" i="0" u="none" strike="noStrike" dirty="0">
                          <a:solidFill>
                            <a:schemeClr val="bg2">
                              <a:lumMod val="50000"/>
                            </a:schemeClr>
                          </a:solidFill>
                          <a:effectLst/>
                          <a:latin typeface="Candara" panose="020E0502030303020204" pitchFamily="34" charset="0"/>
                        </a:rPr>
                        <a:t> </a:t>
                      </a:r>
                      <a:r>
                        <a:rPr lang="en-GB" sz="1200" b="0" i="0" dirty="0">
                          <a:solidFill>
                            <a:schemeClr val="bg2">
                              <a:lumMod val="50000"/>
                            </a:schemeClr>
                          </a:solidFill>
                          <a:effectLst/>
                          <a:latin typeface="Candara" panose="020E0502030303020204" pitchFamily="34" charset="0"/>
                        </a:rPr>
                        <a:t>​</a:t>
                      </a:r>
                    </a:p>
                    <a:p>
                      <a:pPr algn="ctr" fontAlgn="base"/>
                      <a:r>
                        <a:rPr lang="en-GB" sz="1350" b="0" i="0" kern="1200" dirty="0">
                          <a:solidFill>
                            <a:schemeClr val="bg2">
                              <a:lumMod val="50000"/>
                            </a:schemeClr>
                          </a:solidFill>
                          <a:effectLst/>
                          <a:latin typeface="+mn-lt"/>
                          <a:ea typeface="+mn-ea"/>
                          <a:cs typeface="+mn-cs"/>
                        </a:rPr>
                        <a:t>✔</a:t>
                      </a:r>
                      <a:endParaRPr lang="en-GB" sz="1200" b="0" i="0" dirty="0">
                        <a:solidFill>
                          <a:schemeClr val="bg2">
                            <a:lumMod val="50000"/>
                          </a:schemeClr>
                        </a:solidFill>
                        <a:effectLst/>
                        <a:latin typeface="Candara" panose="020E0502030303020204" pitchFamily="34" charset="0"/>
                      </a:endParaRPr>
                    </a:p>
                    <a:p>
                      <a:pPr algn="ctr" fontAlgn="base"/>
                      <a:r>
                        <a:rPr lang="en-GB" sz="1200" b="0" i="0" u="none" strike="noStrike" dirty="0">
                          <a:solidFill>
                            <a:schemeClr val="bg2">
                              <a:lumMod val="50000"/>
                            </a:schemeClr>
                          </a:solidFill>
                          <a:effectLst/>
                          <a:latin typeface="Candara" panose="020E0502030303020204" pitchFamily="34" charset="0"/>
                        </a:rPr>
                        <a:t> </a:t>
                      </a:r>
                      <a:r>
                        <a:rPr lang="en-GB" sz="1200" b="0" i="0" dirty="0">
                          <a:solidFill>
                            <a:schemeClr val="bg2">
                              <a:lumMod val="50000"/>
                            </a:schemeClr>
                          </a:solidFill>
                          <a:effectLst/>
                          <a:latin typeface="Candara" panose="020E0502030303020204" pitchFamily="34" charset="0"/>
                        </a:rPr>
                        <a:t>​</a:t>
                      </a:r>
                    </a:p>
                    <a:p>
                      <a:pPr algn="ctr" fontAlgn="base"/>
                      <a:r>
                        <a:rPr lang="en-GB" sz="1350" b="0" i="0" kern="1200" dirty="0">
                          <a:solidFill>
                            <a:schemeClr val="bg2">
                              <a:lumMod val="50000"/>
                            </a:schemeClr>
                          </a:solidFill>
                          <a:effectLst/>
                          <a:latin typeface="+mn-lt"/>
                          <a:ea typeface="+mn-ea"/>
                          <a:cs typeface="+mn-cs"/>
                        </a:rPr>
                        <a:t>✔</a:t>
                      </a:r>
                      <a:endParaRPr lang="en-GB" sz="1200" b="0" i="0" dirty="0">
                        <a:solidFill>
                          <a:schemeClr val="bg2">
                            <a:lumMod val="50000"/>
                          </a:schemeClr>
                        </a:solidFill>
                        <a:effectLst/>
                        <a:latin typeface="Candara" panose="020E0502030303020204" pitchFamily="34" charset="0"/>
                      </a:endParaRPr>
                    </a:p>
                    <a:p>
                      <a:pPr algn="ctr" fontAlgn="base"/>
                      <a:r>
                        <a:rPr lang="en-GB" sz="1200" b="0" i="0" u="none" strike="noStrike" dirty="0">
                          <a:solidFill>
                            <a:schemeClr val="bg2">
                              <a:lumMod val="50000"/>
                            </a:schemeClr>
                          </a:solidFill>
                          <a:effectLst/>
                          <a:latin typeface="Candara" panose="020E0502030303020204" pitchFamily="34" charset="0"/>
                        </a:rPr>
                        <a:t> </a:t>
                      </a:r>
                    </a:p>
                    <a:p>
                      <a:pPr algn="ctr" fontAlgn="base"/>
                      <a:r>
                        <a:rPr lang="en-GB" sz="1200" b="0" i="0" dirty="0">
                          <a:solidFill>
                            <a:schemeClr val="bg2">
                              <a:lumMod val="50000"/>
                            </a:schemeClr>
                          </a:solidFill>
                          <a:effectLst/>
                          <a:latin typeface="Candara" panose="020E0502030303020204" pitchFamily="34" charset="0"/>
                        </a:rPr>
                        <a:t>​</a:t>
                      </a:r>
                    </a:p>
                    <a:p>
                      <a:pPr algn="ctr" fontAlgn="base"/>
                      <a:r>
                        <a:rPr lang="en-GB" sz="1350" b="0" i="0" kern="1200" dirty="0">
                          <a:solidFill>
                            <a:schemeClr val="bg2">
                              <a:lumMod val="50000"/>
                            </a:schemeClr>
                          </a:solidFill>
                          <a:effectLst/>
                          <a:latin typeface="+mn-lt"/>
                          <a:ea typeface="+mn-ea"/>
                          <a:cs typeface="+mn-cs"/>
                        </a:rPr>
                        <a:t>✔</a:t>
                      </a:r>
                      <a:endParaRPr lang="en-GB" sz="1200" b="0" i="0" dirty="0">
                        <a:solidFill>
                          <a:schemeClr val="bg2">
                            <a:lumMod val="50000"/>
                          </a:schemeClr>
                        </a:solidFill>
                        <a:effectLst/>
                        <a:latin typeface="Candara" panose="020E0502030303020204" pitchFamily="34" charset="0"/>
                      </a:endParaRPr>
                    </a:p>
                    <a:p>
                      <a:pPr algn="ctr" fontAlgn="base"/>
                      <a:r>
                        <a:rPr lang="en-GB" sz="1200" b="0" i="0" dirty="0">
                          <a:solidFill>
                            <a:srgbClr val="000000"/>
                          </a:solidFill>
                          <a:effectLst/>
                          <a:latin typeface="Candara" panose="020E0502030303020204" pitchFamily="34" charset="0"/>
                        </a:rPr>
                        <a:t> ​</a:t>
                      </a:r>
                    </a:p>
                    <a:p>
                      <a:pPr algn="ctr" fontAlgn="base"/>
                      <a:endParaRPr lang="en-GB" sz="1200" b="0" i="0" dirty="0">
                        <a:solidFill>
                          <a:srgbClr val="000000"/>
                        </a:solidFill>
                        <a:effectLst/>
                        <a:latin typeface="Candara" panose="020E0502030303020204" pitchFamily="34" charset="0"/>
                      </a:endParaRPr>
                    </a:p>
                    <a:p>
                      <a:pPr algn="ctr" fontAlgn="base"/>
                      <a:endParaRPr lang="en-GB" sz="1200" b="0" i="0" dirty="0">
                        <a:solidFill>
                          <a:srgbClr val="000000"/>
                        </a:solidFill>
                        <a:effectLst/>
                        <a:latin typeface="Candara" panose="020E0502030303020204" pitchFamily="34" charset="0"/>
                      </a:endParaRPr>
                    </a:p>
                    <a:p>
                      <a:pPr algn="ctr" fontAlgn="base"/>
                      <a:endParaRPr lang="en-GB" sz="1200" b="0" i="0" dirty="0">
                        <a:solidFill>
                          <a:srgbClr val="000000"/>
                        </a:solidFill>
                        <a:effectLst/>
                        <a:latin typeface="Candara" panose="020E0502030303020204" pitchFamily="34" charset="0"/>
                      </a:endParaRPr>
                    </a:p>
                    <a:p>
                      <a:pPr algn="ctr" fontAlgn="base"/>
                      <a:r>
                        <a:rPr lang="en-GB" sz="1350" b="1" i="0" kern="1200" dirty="0">
                          <a:solidFill>
                            <a:schemeClr val="bg2">
                              <a:lumMod val="50000"/>
                            </a:schemeClr>
                          </a:solidFill>
                          <a:effectLst/>
                          <a:latin typeface="+mn-lt"/>
                          <a:ea typeface="+mn-ea"/>
                          <a:cs typeface="+mn-cs"/>
                        </a:rPr>
                        <a:t>✔</a:t>
                      </a:r>
                      <a:endParaRPr lang="en-GB" sz="1200" b="0" i="0" dirty="0">
                        <a:solidFill>
                          <a:schemeClr val="bg2">
                            <a:lumMod val="50000"/>
                          </a:schemeClr>
                        </a:solidFill>
                        <a:effectLst/>
                        <a:latin typeface="Candara" panose="020E0502030303020204" pitchFamily="34" charset="0"/>
                      </a:endParaRPr>
                    </a:p>
                    <a:p>
                      <a:pPr algn="ctr" fontAlgn="base"/>
                      <a:endParaRPr lang="en-GB" sz="1200" b="0" i="0" dirty="0">
                        <a:solidFill>
                          <a:schemeClr val="bg2">
                            <a:lumMod val="50000"/>
                          </a:schemeClr>
                        </a:solidFill>
                        <a:effectLst/>
                        <a:latin typeface="Candara" panose="020E0502030303020204" pitchFamily="34" charset="0"/>
                      </a:endParaRPr>
                    </a:p>
                  </a:txBody>
                  <a:tcPr marL="80640" marR="80640" marT="40320" marB="4032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527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9EBF5"/>
                    </a:solidFill>
                  </a:tcPr>
                </a:tc>
                <a:tc>
                  <a:txBody>
                    <a:bodyPr/>
                    <a:lstStyle/>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dirty="0">
                          <a:solidFill>
                            <a:srgbClr val="000000"/>
                          </a:solidFill>
                          <a:effectLst/>
                          <a:latin typeface="Candara" panose="020E0502030303020204" pitchFamily="34" charset="0"/>
                        </a:rPr>
                        <a:t> ​</a:t>
                      </a:r>
                    </a:p>
                    <a:p>
                      <a:pPr algn="ctr" fontAlgn="base"/>
                      <a:r>
                        <a:rPr lang="en-GB" sz="1200" b="0" i="0" dirty="0">
                          <a:solidFill>
                            <a:srgbClr val="000000"/>
                          </a:solidFill>
                          <a:effectLst/>
                          <a:latin typeface="Candara" panose="020E0502030303020204" pitchFamily="34" charset="0"/>
                        </a:rPr>
                        <a:t> ​</a:t>
                      </a:r>
                    </a:p>
                    <a:p>
                      <a:pPr algn="ctr" fontAlgn="base"/>
                      <a:r>
                        <a:rPr lang="en-GB" sz="1200" b="0" i="0" dirty="0">
                          <a:solidFill>
                            <a:srgbClr val="000000"/>
                          </a:solidFill>
                          <a:effectLst/>
                          <a:latin typeface="Candara" panose="020E0502030303020204" pitchFamily="34" charset="0"/>
                        </a:rPr>
                        <a:t> ​</a:t>
                      </a:r>
                    </a:p>
                    <a:p>
                      <a:pPr algn="ctr" fontAlgn="base"/>
                      <a:r>
                        <a:rPr lang="en-GB" sz="1200" b="0" i="0" u="none" strike="noStrike" dirty="0">
                          <a:solidFill>
                            <a:schemeClr val="bg2">
                              <a:lumMod val="50000"/>
                            </a:schemeClr>
                          </a:solidFill>
                          <a:effectLst/>
                          <a:latin typeface="Candara" panose="020E0502030303020204" pitchFamily="34" charset="0"/>
                        </a:rPr>
                        <a:t> </a:t>
                      </a:r>
                      <a:r>
                        <a:rPr lang="en-GB" sz="1200" b="0" i="0" dirty="0">
                          <a:solidFill>
                            <a:schemeClr val="bg2">
                              <a:lumMod val="50000"/>
                            </a:schemeClr>
                          </a:solidFill>
                          <a:effectLst/>
                          <a:latin typeface="Candara" panose="020E0502030303020204" pitchFamily="34" charset="0"/>
                        </a:rPr>
                        <a:t>​</a:t>
                      </a:r>
                    </a:p>
                    <a:p>
                      <a:pPr algn="ctr" fontAlgn="base"/>
                      <a:r>
                        <a:rPr lang="en-GB" sz="1200" b="0" i="0" dirty="0">
                          <a:solidFill>
                            <a:schemeClr val="bg2">
                              <a:lumMod val="50000"/>
                            </a:schemeClr>
                          </a:solidFill>
                          <a:effectLst/>
                          <a:latin typeface="Candara" panose="020E0502030303020204" pitchFamily="34" charset="0"/>
                        </a:rPr>
                        <a:t> ​</a:t>
                      </a:r>
                    </a:p>
                    <a:p>
                      <a:pPr algn="ctr" fontAlgn="base"/>
                      <a:r>
                        <a:rPr lang="en-GB" sz="1200" b="0" i="0" u="none" strike="noStrike" dirty="0">
                          <a:solidFill>
                            <a:schemeClr val="bg2">
                              <a:lumMod val="50000"/>
                            </a:schemeClr>
                          </a:solidFill>
                          <a:effectLst/>
                          <a:latin typeface="Candara" panose="020E0502030303020204" pitchFamily="34" charset="0"/>
                        </a:rPr>
                        <a:t> </a:t>
                      </a:r>
                      <a:r>
                        <a:rPr lang="en-GB" sz="1200" b="0" i="0" dirty="0">
                          <a:solidFill>
                            <a:schemeClr val="bg2">
                              <a:lumMod val="50000"/>
                            </a:schemeClr>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txBody>
                  <a:tcPr marL="80640" marR="80640" marT="40320" marB="4032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527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FD5EA"/>
                    </a:solidFill>
                  </a:tcPr>
                </a:tc>
                <a:tc>
                  <a:txBody>
                    <a:bodyPr/>
                    <a:lstStyle/>
                    <a:p>
                      <a:pPr algn="ctr" fontAlgn="base"/>
                      <a:r>
                        <a:rPr lang="en-GB" sz="1200" b="0" i="0" u="none" strike="noStrike" dirty="0">
                          <a:solidFill>
                            <a:srgbClr val="FFFFFF"/>
                          </a:solidFill>
                          <a:effectLst/>
                          <a:latin typeface="Candara" panose="020E0502030303020204" pitchFamily="34" charset="0"/>
                        </a:rPr>
                        <a:t> </a:t>
                      </a:r>
                      <a:r>
                        <a:rPr lang="en-GB" sz="1200" b="0" i="0" dirty="0">
                          <a:solidFill>
                            <a:srgbClr val="FFFFFF"/>
                          </a:solidFill>
                          <a:effectLst/>
                          <a:latin typeface="Candara" panose="020E0502030303020204" pitchFamily="34" charset="0"/>
                        </a:rPr>
                        <a:t>​</a:t>
                      </a:r>
                    </a:p>
                    <a:p>
                      <a:pPr algn="l"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App/Test/ Int​</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App/Test/Int​</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App/Test/Int​</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App/Test/​</a:t>
                      </a:r>
                    </a:p>
                    <a:p>
                      <a:pPr algn="ctr" fontAlgn="base"/>
                      <a:r>
                        <a:rPr lang="en-GB" sz="1200" b="0" i="0" dirty="0">
                          <a:solidFill>
                            <a:srgbClr val="FFFFFF"/>
                          </a:solidFill>
                          <a:effectLst/>
                          <a:latin typeface="Candara" panose="020E0502030303020204" pitchFamily="34" charset="0"/>
                        </a:rPr>
                        <a:t>Int​</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App/test/​</a:t>
                      </a:r>
                    </a:p>
                    <a:p>
                      <a:pPr algn="ctr" fontAlgn="base"/>
                      <a:r>
                        <a:rPr lang="en-GB" sz="1200" b="0" i="0" dirty="0">
                          <a:solidFill>
                            <a:srgbClr val="FFFFFF"/>
                          </a:solidFill>
                          <a:effectLst/>
                          <a:latin typeface="Candara" panose="020E0502030303020204" pitchFamily="34" charset="0"/>
                        </a:rPr>
                        <a:t>Int​</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Test/Int​</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App/Int​</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Doc​</a:t>
                      </a:r>
                    </a:p>
                  </a:txBody>
                  <a:tcPr marL="80640" marR="80640" marT="40320" marB="4032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527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472C4"/>
                    </a:solidFill>
                  </a:tcPr>
                </a:tc>
                <a:extLst>
                  <a:ext uri="{0D108BD9-81ED-4DB2-BD59-A6C34878D82A}">
                    <a16:rowId xmlns:a16="http://schemas.microsoft.com/office/drawing/2014/main" val="2304569658"/>
                  </a:ext>
                </a:extLst>
              </a:tr>
              <a:tr h="0">
                <a:tc gridSpan="5">
                  <a:txBody>
                    <a:bodyPr/>
                    <a:lstStyle/>
                    <a:p>
                      <a:pPr algn="ctr" fontAlgn="base"/>
                      <a:endParaRPr lang="en-GB" sz="1200" b="1" i="0" dirty="0">
                        <a:solidFill>
                          <a:srgbClr val="FFFFFF"/>
                        </a:solidFill>
                        <a:effectLst/>
                      </a:endParaRPr>
                    </a:p>
                  </a:txBody>
                  <a:tcPr marL="80640" marR="80640" marT="40320" marB="4032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5270" cap="flat" cmpd="sng" algn="ctr">
                      <a:solidFill>
                        <a:srgbClr val="FFFFFF"/>
                      </a:solidFill>
                      <a:prstDash val="solid"/>
                      <a:round/>
                      <a:headEnd type="none" w="med" len="med"/>
                      <a:tailEnd type="none" w="med" len="med"/>
                    </a:lnB>
                    <a:solidFill>
                      <a:srgbClr val="4472C4"/>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297826442"/>
                  </a:ext>
                </a:extLst>
              </a:tr>
              <a:tr h="112261">
                <a:tc>
                  <a:txBody>
                    <a:bodyPr/>
                    <a:lstStyle/>
                    <a:p>
                      <a:pPr algn="l" fontAlgn="auto"/>
                      <a:r>
                        <a:rPr lang="en-GB" sz="500" b="1" i="0" dirty="0">
                          <a:solidFill>
                            <a:srgbClr val="FFFFFF"/>
                          </a:solidFill>
                          <a:effectLst/>
                          <a:latin typeface="Calibri" panose="020F0502020204030204" pitchFamily="34" charset="0"/>
                        </a:rPr>
                        <a:t>​</a:t>
                      </a:r>
                    </a:p>
                  </a:txBody>
                  <a:tcPr marL="80640" marR="80640" marT="40320" marB="4032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527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472C4"/>
                    </a:solidFill>
                  </a:tcPr>
                </a:tc>
                <a:tc gridSpan="4">
                  <a:txBody>
                    <a:bodyPr/>
                    <a:lstStyle/>
                    <a:p>
                      <a:pPr algn="l" fontAlgn="base"/>
                      <a:r>
                        <a:rPr lang="en-GB" sz="600" b="1" i="0" dirty="0">
                          <a:solidFill>
                            <a:srgbClr val="FFFFFF"/>
                          </a:solidFill>
                          <a:effectLst/>
                          <a:latin typeface="Calibri" panose="020F0502020204030204" pitchFamily="34" charset="0"/>
                        </a:rPr>
                        <a:t> ​</a:t>
                      </a:r>
                      <a:endParaRPr lang="en-GB" sz="1200" b="1" i="0" dirty="0">
                        <a:solidFill>
                          <a:srgbClr val="FFFFFF"/>
                        </a:solidFill>
                        <a:effectLst/>
                      </a:endParaRPr>
                    </a:p>
                  </a:txBody>
                  <a:tcPr marL="80640" marR="80640" marT="40320" marB="4032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527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472C4"/>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178767472"/>
                  </a:ext>
                </a:extLst>
              </a:tr>
            </a:tbl>
          </a:graphicData>
        </a:graphic>
      </p:graphicFrame>
    </p:spTree>
    <p:extLst>
      <p:ext uri="{BB962C8B-B14F-4D97-AF65-F5344CB8AC3E}">
        <p14:creationId xmlns:p14="http://schemas.microsoft.com/office/powerpoint/2010/main" val="738225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90607"/>
            <a:ext cx="2276900" cy="514572"/>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68315" y="9529204"/>
            <a:ext cx="1543050" cy="527403"/>
          </a:xfrm>
        </p:spPr>
        <p:txBody>
          <a:bodyPr/>
          <a:lstStyle/>
          <a:p>
            <a:r>
              <a:rPr lang="en-GB"/>
              <a:t>Page </a:t>
            </a:r>
            <a:fld id="{5699F653-A948-4BD1-BBB3-6CD4FE48AB5E}" type="slidenum">
              <a:rPr lang="en-GB" smtClean="0"/>
              <a:pPr/>
              <a:t>9</a:t>
            </a:fld>
            <a:endParaRPr lang="en-US"/>
          </a:p>
        </p:txBody>
      </p:sp>
      <p:pic>
        <p:nvPicPr>
          <p:cNvPr id="5" name="Picture 4" descr="TECC.jpg"/>
          <p:cNvPicPr>
            <a:picLocks noChangeAspect="1"/>
          </p:cNvPicPr>
          <p:nvPr/>
        </p:nvPicPr>
        <p:blipFill>
          <a:blip r:embed="rId2" cstate="print"/>
          <a:stretch>
            <a:fillRect/>
          </a:stretch>
        </p:blipFill>
        <p:spPr>
          <a:xfrm>
            <a:off x="2744081" y="288079"/>
            <a:ext cx="1235456" cy="10198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361177" y="1714271"/>
            <a:ext cx="6119446" cy="3693319"/>
          </a:xfrm>
          <a:prstGeom prst="rect">
            <a:avLst/>
          </a:prstGeom>
          <a:noFill/>
          <a:ln w="28575">
            <a:solidFill>
              <a:schemeClr val="accent1">
                <a:lumMod val="75000"/>
              </a:schemeClr>
            </a:solidFill>
          </a:ln>
        </p:spPr>
        <p:txBody>
          <a:bodyPr wrap="square" lIns="91440" tIns="45720" rIns="91440" bIns="45720" rtlCol="0" anchor="t">
            <a:spAutoFit/>
          </a:bodyPr>
          <a:lstStyle/>
          <a:p>
            <a:pPr algn="ctr"/>
            <a:r>
              <a:rPr lang="en-GB">
                <a:latin typeface="Candara"/>
              </a:rPr>
              <a:t>All </a:t>
            </a:r>
            <a:r>
              <a:rPr lang="en-GB" b="1">
                <a:latin typeface="Candara"/>
              </a:rPr>
              <a:t>Thomas Estley Community College </a:t>
            </a:r>
            <a:r>
              <a:rPr lang="en-GB">
                <a:latin typeface="Candara"/>
              </a:rPr>
              <a:t>employees are expected to promote and safeguard the welfare of students at this school.</a:t>
            </a:r>
            <a:endParaRPr lang="en-US">
              <a:latin typeface="Candara"/>
            </a:endParaRPr>
          </a:p>
          <a:p>
            <a:pPr algn="ctr"/>
            <a:endParaRPr lang="en-GB">
              <a:latin typeface="Candara"/>
            </a:endParaRPr>
          </a:p>
          <a:p>
            <a:pPr algn="ctr"/>
            <a:r>
              <a:rPr lang="en-GB">
                <a:latin typeface="Candara"/>
              </a:rPr>
              <a:t>The job description sets out the responsibilities of the post at the time it was drawn up. Such responsibilities may vary from time to time without changing the general character and requirements of the post or the level of responsibility entailed.</a:t>
            </a:r>
          </a:p>
          <a:p>
            <a:pPr algn="ctr"/>
            <a:endParaRPr lang="en-GB">
              <a:latin typeface="Candara"/>
            </a:endParaRPr>
          </a:p>
          <a:p>
            <a:pPr algn="ctr"/>
            <a:r>
              <a:rPr lang="en-GB">
                <a:latin typeface="Candara"/>
              </a:rPr>
              <a:t>Variations are a common occurrence and do not  necessarily constitute additional responsibilities or warrant a higher grade.</a:t>
            </a:r>
          </a:p>
        </p:txBody>
      </p:sp>
      <p:pic>
        <p:nvPicPr>
          <p:cNvPr id="4" name="Picture 3" descr="A blue and white circle with text&#10;&#10;Description automatically generated">
            <a:extLst>
              <a:ext uri="{FF2B5EF4-FFF2-40B4-BE49-F238E27FC236}">
                <a16:creationId xmlns:a16="http://schemas.microsoft.com/office/drawing/2014/main" id="{121EC748-B975-83AD-F398-C6C44649FA6D}"/>
              </a:ext>
            </a:extLst>
          </p:cNvPr>
          <p:cNvPicPr>
            <a:picLocks noChangeAspect="1"/>
          </p:cNvPicPr>
          <p:nvPr/>
        </p:nvPicPr>
        <p:blipFill>
          <a:blip r:embed="rId3"/>
          <a:stretch>
            <a:fillRect/>
          </a:stretch>
        </p:blipFill>
        <p:spPr>
          <a:xfrm>
            <a:off x="1725268" y="5838495"/>
            <a:ext cx="3272122" cy="3220504"/>
          </a:xfrm>
          <a:prstGeom prst="rect">
            <a:avLst/>
          </a:prstGeom>
        </p:spPr>
      </p:pic>
    </p:spTree>
    <p:extLst>
      <p:ext uri="{BB962C8B-B14F-4D97-AF65-F5344CB8AC3E}">
        <p14:creationId xmlns:p14="http://schemas.microsoft.com/office/powerpoint/2010/main" val="28411282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7802225c-b7b2-460b-b2d0-872f302c8e00">
      <UserInfo>
        <DisplayName>HR Manager</DisplayName>
        <AccountId>2083</AccountId>
        <AccountType/>
      </UserInfo>
      <UserInfo>
        <DisplayName>Mrs A Collins</DisplayName>
        <AccountId>41</AccountId>
        <AccountType/>
      </UserInfo>
      <UserInfo>
        <DisplayName>Mrs C Butler</DisplayName>
        <AccountId>432</AccountId>
        <AccountType/>
      </UserInfo>
      <UserInfo>
        <DisplayName>Mrs M Young</DisplayName>
        <AccountId>89</AccountId>
        <AccountType/>
      </UserInfo>
    </SharedWithUsers>
    <_activity xmlns="4eedbf48-e6a3-490e-a852-8315dd51bb3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3115FBFD5A605419709379FC5DAC0C6" ma:contentTypeVersion="17" ma:contentTypeDescription="Create a new document." ma:contentTypeScope="" ma:versionID="49625c4352df4da10b2431eb8ce78b75">
  <xsd:schema xmlns:xsd="http://www.w3.org/2001/XMLSchema" xmlns:xs="http://www.w3.org/2001/XMLSchema" xmlns:p="http://schemas.microsoft.com/office/2006/metadata/properties" xmlns:ns3="4eedbf48-e6a3-490e-a852-8315dd51bb3c" xmlns:ns4="7802225c-b7b2-460b-b2d0-872f302c8e00" targetNamespace="http://schemas.microsoft.com/office/2006/metadata/properties" ma:root="true" ma:fieldsID="1d22ef9c6613704cdb6ac760254f0499" ns3:_="" ns4:_="">
    <xsd:import namespace="4eedbf48-e6a3-490e-a852-8315dd51bb3c"/>
    <xsd:import namespace="7802225c-b7b2-460b-b2d0-872f302c8e00"/>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4:SharedWithUsers" minOccurs="0"/>
                <xsd:element ref="ns4:SharedWithDetails" minOccurs="0"/>
                <xsd:element ref="ns4:SharingHintHash"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edbf48-e6a3-490e-a852-8315dd51bb3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802225c-b7b2-460b-b2d0-872f302c8e0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046C506-B86A-4263-B3A5-CD8B56FAA529}">
  <ds:schemaRefs>
    <ds:schemaRef ds:uri="http://schemas.microsoft.com/sharepoint/v3/contenttype/forms"/>
  </ds:schemaRefs>
</ds:datastoreItem>
</file>

<file path=customXml/itemProps2.xml><?xml version="1.0" encoding="utf-8"?>
<ds:datastoreItem xmlns:ds="http://schemas.openxmlformats.org/officeDocument/2006/customXml" ds:itemID="{69F55464-8A9C-48DD-BB47-9397234C0AE3}">
  <ds:schemaRefs>
    <ds:schemaRef ds:uri="http://purl.org/dc/elements/1.1/"/>
    <ds:schemaRef ds:uri="7802225c-b7b2-460b-b2d0-872f302c8e00"/>
    <ds:schemaRef ds:uri="http://schemas.microsoft.com/office/2006/documentManagement/types"/>
    <ds:schemaRef ds:uri="http://www.w3.org/XML/1998/namespace"/>
    <ds:schemaRef ds:uri="http://purl.org/dc/terms/"/>
    <ds:schemaRef ds:uri="http://schemas.openxmlformats.org/package/2006/metadata/core-properties"/>
    <ds:schemaRef ds:uri="http://schemas.microsoft.com/office/infopath/2007/PartnerControls"/>
    <ds:schemaRef ds:uri="4eedbf48-e6a3-490e-a852-8315dd51bb3c"/>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7A5AE868-FEF2-42F8-B20E-C6E629CC09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edbf48-e6a3-490e-a852-8315dd51bb3c"/>
    <ds:schemaRef ds:uri="7802225c-b7b2-460b-b2d0-872f302c8e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484</TotalTime>
  <Words>2722</Words>
  <Application>Microsoft Office PowerPoint</Application>
  <PresentationFormat>A4 Paper (210x297 mm)</PresentationFormat>
  <Paragraphs>230</Paragraphs>
  <Slides>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Aptos Serif</vt:lpstr>
      <vt:lpstr>Arial</vt:lpstr>
      <vt:lpstr>Calibri</vt:lpstr>
      <vt:lpstr>Cambria</vt:lpstr>
      <vt:lpstr>Candara</vt:lpstr>
      <vt:lpstr>Roboto Slab</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Mrs R Hayto</dc:creator>
  <cp:lastModifiedBy>Miss L Barthorpe</cp:lastModifiedBy>
  <cp:revision>316</cp:revision>
  <dcterms:created xsi:type="dcterms:W3CDTF">2022-01-07T14:11:53Z</dcterms:created>
  <dcterms:modified xsi:type="dcterms:W3CDTF">2026-09-22T13:00:34Z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0x010100D3115FBFD5A605419709379FC5DAC0C6</vt:lpwstr>
  </property>
  <property fmtid="{D5CDD505-2E9C-101B-9397-08002B2CF9AE}" pid="3" name="MediaServiceImageTags">
    <vt:lpwstr/>
  </property>
</Properties>
</file>