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60" r:id="rId5"/>
    <p:sldId id="268" r:id="rId6"/>
    <p:sldId id="283" r:id="rId7"/>
    <p:sldId id="284" r:id="rId8"/>
    <p:sldId id="285" r:id="rId9"/>
    <p:sldId id="286" r:id="rId10"/>
    <p:sldId id="276" r:id="rId11"/>
    <p:sldId id="277" r:id="rId12"/>
    <p:sldId id="278" r:id="rId13"/>
    <p:sldId id="279" r:id="rId14"/>
    <p:sldId id="280" r:id="rId15"/>
    <p:sldId id="281" r:id="rId16"/>
    <p:sldId id="282" r:id="rId17"/>
    <p:sldId id="273" r:id="rId18"/>
    <p:sldId id="272" r:id="rId1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DFD74-0A43-7D2D-AA60-B160E06ECE09}" v="26" dt="2026-08-25T06:31:09.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6023" autoAdjust="0"/>
  </p:normalViewPr>
  <p:slideViewPr>
    <p:cSldViewPr snapToGrid="0">
      <p:cViewPr varScale="1">
        <p:scale>
          <a:sx n="77" d="100"/>
          <a:sy n="77" d="100"/>
        </p:scale>
        <p:origin x="3054" y="54"/>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25/09/2026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25/09/2026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r>
              <a:rPr lang="en-GB"/>
              <a:t>Page </a:t>
            </a:r>
            <a:fld id="{5699F653-A948-4BD1-BBB3-6CD4FE48AB5E}" type="slidenum">
              <a:rPr lang="en-GB" smtClean="0"/>
              <a:pPr/>
              <a:t>3</a:t>
            </a:fld>
            <a:endParaRPr lang="en-US"/>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Please visit </a:t>
            </a:r>
            <a:r>
              <a:rPr lang="en-US" dirty="0">
                <a:cs typeface="Calibri"/>
                <a:hlinkClick r:id="rId3"/>
              </a:rPr>
              <a:t>Success Academy Trust</a:t>
            </a:r>
            <a:r>
              <a:rPr lang="en-US" dirty="0">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GB" sz="3000" b="1" dirty="0">
                <a:solidFill>
                  <a:schemeClr val="accent1">
                    <a:lumMod val="75000"/>
                  </a:schemeClr>
                </a:solidFill>
                <a:latin typeface="Candara" panose="020E0502030303020204" pitchFamily="34" charset="0"/>
                <a:ea typeface="Cambria" panose="02040503050406030204" pitchFamily="18" charset="0"/>
              </a:rPr>
              <a:t>Additional entitlement for all our Success Academy Trust Staff</a:t>
            </a:r>
          </a:p>
          <a:p>
            <a:pPr algn="ctr"/>
            <a:endParaRPr lang="en-GB" sz="600" b="1" dirty="0">
              <a:solidFill>
                <a:schemeClr val="accent1">
                  <a:lumMod val="75000"/>
                </a:schemeClr>
              </a:solidFill>
              <a:latin typeface="Candara" panose="020E0502030303020204" pitchFamily="34" charset="0"/>
              <a:ea typeface="Cambria" panose="02040503050406030204" pitchFamily="18" charset="0"/>
            </a:endParaRPr>
          </a:p>
          <a:p>
            <a:pPr algn="ctr"/>
            <a:r>
              <a:rPr lang="en-GB" sz="2000" dirty="0">
                <a:latin typeface="Candara" panose="020E0502030303020204" pitchFamily="34" charset="0"/>
                <a:ea typeface="Cambria" panose="02040503050406030204" pitchFamily="18" charset="0"/>
              </a:rPr>
              <a:t>Are you </a:t>
            </a:r>
            <a:r>
              <a:rPr lang="en-GB" sz="2000" b="1" dirty="0">
                <a:solidFill>
                  <a:schemeClr val="accent1">
                    <a:lumMod val="75000"/>
                  </a:schemeClr>
                </a:solidFill>
                <a:latin typeface="Candara" panose="020E0502030303020204" pitchFamily="34" charset="0"/>
                <a:ea typeface="Cambria" panose="02040503050406030204" pitchFamily="18" charset="0"/>
              </a:rPr>
              <a:t>innovative and forward thinking</a:t>
            </a:r>
            <a:r>
              <a:rPr lang="en-GB" sz="2000" dirty="0">
                <a:latin typeface="Candara" panose="020E0502030303020204" pitchFamily="34" charset="0"/>
                <a:ea typeface="Cambria" panose="02040503050406030204" pitchFamily="18" charset="0"/>
              </a:rPr>
              <a:t>?  Do you want to have a </a:t>
            </a:r>
            <a:r>
              <a:rPr lang="en-GB" sz="2000" b="1" dirty="0">
                <a:solidFill>
                  <a:schemeClr val="accent1">
                    <a:lumMod val="75000"/>
                  </a:schemeClr>
                </a:solidFill>
                <a:latin typeface="Candara" panose="020E0502030303020204" pitchFamily="34" charset="0"/>
                <a:ea typeface="Cambria" panose="02040503050406030204" pitchFamily="18" charset="0"/>
              </a:rPr>
              <a:t>positive impact</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dirty="0">
                <a:latin typeface="Candara" panose="020E0502030303020204" pitchFamily="34" charset="0"/>
                <a:ea typeface="Cambria" panose="02040503050406030204" pitchFamily="18" charset="0"/>
              </a:rPr>
              <a:t>on the young people you are working with? Do you share a </a:t>
            </a:r>
            <a:r>
              <a:rPr lang="en-GB" sz="2000" b="1" dirty="0">
                <a:solidFill>
                  <a:schemeClr val="accent1">
                    <a:lumMod val="75000"/>
                  </a:schemeClr>
                </a:solidFill>
                <a:latin typeface="Candara" panose="020E0502030303020204" pitchFamily="34" charset="0"/>
                <a:ea typeface="Cambria" panose="02040503050406030204" pitchFamily="18" charset="0"/>
              </a:rPr>
              <a:t>clear vision for improvement</a:t>
            </a:r>
            <a:r>
              <a:rPr lang="en-GB" sz="2000" dirty="0">
                <a:latin typeface="Candara" panose="020E0502030303020204" pitchFamily="34" charset="0"/>
                <a:ea typeface="Cambria" panose="02040503050406030204" pitchFamily="18" charset="0"/>
              </a:rPr>
              <a:t>? Do you want to be a driving force to </a:t>
            </a:r>
            <a:r>
              <a:rPr lang="en-GB" sz="2000" b="1" dirty="0">
                <a:solidFill>
                  <a:schemeClr val="accent1">
                    <a:lumMod val="75000"/>
                  </a:schemeClr>
                </a:solidFill>
                <a:latin typeface="Candara" panose="020E0502030303020204" pitchFamily="34" charset="0"/>
                <a:ea typeface="Cambria" panose="02040503050406030204" pitchFamily="18" charset="0"/>
              </a:rPr>
              <a:t>raise their aspiration and life chances</a:t>
            </a:r>
            <a:r>
              <a:rPr lang="en-GB" sz="2000" dirty="0">
                <a:latin typeface="Candara" panose="020E0502030303020204" pitchFamily="34" charset="0"/>
                <a:ea typeface="Cambria" panose="02040503050406030204" pitchFamily="18" charset="0"/>
              </a:rPr>
              <a:t>?  Do you work with</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b="1" dirty="0">
                <a:solidFill>
                  <a:schemeClr val="accent1">
                    <a:lumMod val="75000"/>
                  </a:schemeClr>
                </a:solidFill>
                <a:latin typeface="Candara" panose="020E0502030303020204" pitchFamily="34" charset="0"/>
                <a:ea typeface="Cambria" panose="02040503050406030204" pitchFamily="18" charset="0"/>
              </a:rPr>
              <a:t>passion and enthusiasm in collaboration with like-minded people?  </a:t>
            </a:r>
          </a:p>
          <a:p>
            <a:pPr algn="ctr"/>
            <a:r>
              <a:rPr lang="en-GB" sz="2000" dirty="0">
                <a:latin typeface="Candara" panose="020E0502030303020204" pitchFamily="34" charset="0"/>
                <a:ea typeface="Cambria" panose="02040503050406030204" pitchFamily="18" charset="0"/>
              </a:rPr>
              <a:t>If you would like to make a difference to young people, building their leadership and character, whilst growing your own leadership skills, we would love to meet you. </a:t>
            </a:r>
          </a:p>
          <a:p>
            <a:pPr algn="ctr"/>
            <a:r>
              <a:rPr lang="en-GB" sz="2000" dirty="0">
                <a:latin typeface="Candara" panose="020E0502030303020204" pitchFamily="34" charset="0"/>
                <a:ea typeface="Cambria" panose="02040503050406030204" pitchFamily="18" charset="0"/>
              </a:rPr>
              <a:t>In return we can offer </a:t>
            </a:r>
            <a:r>
              <a:rPr lang="en-GB" sz="2000" b="1" dirty="0">
                <a:solidFill>
                  <a:schemeClr val="accent1">
                    <a:lumMod val="75000"/>
                  </a:schemeClr>
                </a:solidFill>
                <a:latin typeface="Candara" panose="020E0502030303020204" pitchFamily="34" charset="0"/>
                <a:ea typeface="Cambria" panose="02040503050406030204" pitchFamily="18" charset="0"/>
              </a:rPr>
              <a:t>leadership opportunities </a:t>
            </a:r>
            <a:r>
              <a:rPr lang="en-GB" sz="2000" dirty="0">
                <a:latin typeface="Candara" panose="020E0502030303020204" pitchFamily="34" charset="0"/>
                <a:ea typeface="Cambria" panose="02040503050406030204" pitchFamily="18" charset="0"/>
              </a:rPr>
              <a:t>across our Success Academy Trust, supported by </a:t>
            </a:r>
            <a:r>
              <a:rPr lang="en-GB" sz="2000" b="1" dirty="0">
                <a:solidFill>
                  <a:schemeClr val="accent1">
                    <a:lumMod val="75000"/>
                  </a:schemeClr>
                </a:solidFill>
                <a:latin typeface="Candara" panose="020E0502030303020204" pitchFamily="34" charset="0"/>
                <a:ea typeface="Cambria" panose="02040503050406030204" pitchFamily="18" charset="0"/>
              </a:rPr>
              <a:t>career appropriate national SSAT programmes and inhouse leadership training and mentoring, for fast-track leadership development.  </a:t>
            </a:r>
          </a:p>
          <a:p>
            <a:pPr algn="ctr"/>
            <a:r>
              <a:rPr lang="en-GB" sz="2000" dirty="0">
                <a:latin typeface="Candara" panose="020E0502030303020204" pitchFamily="34" charset="0"/>
                <a:ea typeface="Cambria" panose="02040503050406030204" pitchFamily="18" charset="0"/>
              </a:rPr>
              <a:t>Staff also benefit from a </a:t>
            </a:r>
            <a:r>
              <a:rPr lang="en-GB" sz="2000" b="1" dirty="0">
                <a:solidFill>
                  <a:schemeClr val="accent1">
                    <a:lumMod val="75000"/>
                  </a:schemeClr>
                </a:solidFill>
                <a:latin typeface="Candara" panose="020E0502030303020204" pitchFamily="34" charset="0"/>
                <a:ea typeface="Cambria" panose="02040503050406030204" pitchFamily="18" charset="0"/>
              </a:rPr>
              <a:t>comprehensive staff wellbeing programme</a:t>
            </a:r>
            <a:r>
              <a:rPr lang="en-GB" sz="2000" dirty="0">
                <a:latin typeface="Candara" panose="020E0502030303020204" pitchFamily="34" charset="0"/>
                <a:ea typeface="Cambria" panose="02040503050406030204" pitchFamily="18" charset="0"/>
              </a:rPr>
              <a:t>, including </a:t>
            </a:r>
            <a:r>
              <a:rPr lang="en-GB" sz="2000" b="1" dirty="0">
                <a:solidFill>
                  <a:schemeClr val="accent1">
                    <a:lumMod val="75000"/>
                  </a:schemeClr>
                </a:solidFill>
                <a:latin typeface="Candara" panose="020E0502030303020204" pitchFamily="34" charset="0"/>
                <a:ea typeface="Cambria" panose="02040503050406030204" pitchFamily="18" charset="0"/>
              </a:rPr>
              <a:t>full Burgundy book pay and conditions</a:t>
            </a:r>
            <a:r>
              <a:rPr lang="en-GB" sz="2000" dirty="0">
                <a:latin typeface="Candara" panose="020E0502030303020204" pitchFamily="34" charset="0"/>
                <a:ea typeface="Cambria" panose="02040503050406030204" pitchFamily="18" charset="0"/>
              </a:rPr>
              <a:t>, access to </a:t>
            </a:r>
            <a:r>
              <a:rPr lang="en-GB" sz="2000" b="1" dirty="0">
                <a:solidFill>
                  <a:schemeClr val="accent1">
                    <a:lumMod val="75000"/>
                  </a:schemeClr>
                </a:solidFill>
                <a:latin typeface="Candara" panose="020E0502030303020204" pitchFamily="34" charset="0"/>
                <a:ea typeface="Cambria" panose="02040503050406030204" pitchFamily="18" charset="0"/>
              </a:rPr>
              <a:t>private medical and wellbeing support</a:t>
            </a:r>
            <a:r>
              <a:rPr lang="en-GB" sz="2000" dirty="0">
                <a:latin typeface="Candara" panose="020E0502030303020204" pitchFamily="34" charset="0"/>
                <a:ea typeface="Cambria" panose="02040503050406030204" pitchFamily="18" charset="0"/>
              </a:rPr>
              <a:t>, and </a:t>
            </a:r>
            <a:r>
              <a:rPr lang="en-GB" sz="2000" b="1" dirty="0">
                <a:solidFill>
                  <a:schemeClr val="accent1">
                    <a:lumMod val="75000"/>
                  </a:schemeClr>
                </a:solidFill>
                <a:latin typeface="Candara" panose="020E0502030303020204" pitchFamily="34" charset="0"/>
                <a:ea typeface="Cambria" panose="02040503050406030204" pitchFamily="18" charset="0"/>
              </a:rPr>
              <a:t>a designated off-site preparation period</a:t>
            </a:r>
            <a:r>
              <a:rPr lang="en-GB" sz="2000" dirty="0">
                <a:latin typeface="Candara" panose="020E0502030303020204" pitchFamily="34" charset="0"/>
                <a:ea typeface="Cambria" panose="02040503050406030204" pitchFamily="18" charset="0"/>
              </a:rPr>
              <a:t>, scheduled before or after school, supporting </a:t>
            </a:r>
            <a:r>
              <a:rPr lang="en-GB" sz="2000" b="1" dirty="0">
                <a:solidFill>
                  <a:schemeClr val="accent1">
                    <a:lumMod val="75000"/>
                  </a:schemeClr>
                </a:solidFill>
                <a:latin typeface="Candara" panose="020E0502030303020204" pitchFamily="34" charset="0"/>
                <a:ea typeface="Cambria" panose="02040503050406030204" pitchFamily="18" charset="0"/>
              </a:rPr>
              <a:t>flexible and focused planning time</a:t>
            </a:r>
          </a:p>
          <a:p>
            <a:pPr algn="ctr"/>
            <a:endParaRPr lang="en-GB" sz="2000" i="1" dirty="0">
              <a:latin typeface="Candara" panose="020E0502030303020204" pitchFamily="34" charset="0"/>
              <a:ea typeface="Cambria" panose="02040503050406030204" pitchFamily="18" charset="0"/>
            </a:endParaRPr>
          </a:p>
          <a:p>
            <a:pPr algn="ctr"/>
            <a:endParaRPr lang="en-GB" sz="1700" i="1" dirty="0">
              <a:latin typeface="Candara" panose="020E0502030303020204" pitchFamily="34" charset="0"/>
              <a:ea typeface="Cambria" panose="02040503050406030204" pitchFamily="18" charset="0"/>
            </a:endParaRPr>
          </a:p>
          <a:p>
            <a:endParaRPr lang="en-GB" sz="1800" b="1" dirty="0">
              <a:latin typeface="Candara"/>
              <a:ea typeface="Calibri"/>
              <a:cs typeface="Aptos Serif"/>
            </a:endParaRPr>
          </a:p>
          <a:p>
            <a:r>
              <a:rPr lang="en-GB" sz="1800" b="1" dirty="0">
                <a:latin typeface="Candara"/>
                <a:ea typeface="Calibri"/>
                <a:cs typeface="Aptos Serif"/>
              </a:rPr>
              <a:t>We offer you:</a:t>
            </a:r>
            <a:endParaRPr lang="en-GB" sz="1800" b="1" dirty="0">
              <a:latin typeface="Candara"/>
            </a:endParaRPr>
          </a:p>
          <a:p>
            <a:r>
              <a:rPr lang="en-GB" sz="1800" dirty="0">
                <a:latin typeface="Candara"/>
                <a:ea typeface="Calibri"/>
                <a:cs typeface="Aptos Serif"/>
              </a:rPr>
              <a:t>· A fantastic team of staff to work with and be a part of – the ‘Thomas </a:t>
            </a:r>
            <a:r>
              <a:rPr lang="en-GB" sz="1800" dirty="0" err="1">
                <a:latin typeface="Candara"/>
                <a:ea typeface="Calibri"/>
                <a:cs typeface="Aptos Serif"/>
              </a:rPr>
              <a:t>Estley</a:t>
            </a:r>
            <a:r>
              <a:rPr lang="en-GB" sz="1800" dirty="0">
                <a:latin typeface="Candara"/>
                <a:ea typeface="Calibri"/>
                <a:cs typeface="Aptos Serif"/>
              </a:rPr>
              <a:t> family’</a:t>
            </a:r>
            <a:endParaRPr lang="en-GB" sz="1800" dirty="0">
              <a:latin typeface="Candara"/>
            </a:endParaRPr>
          </a:p>
          <a:p>
            <a:r>
              <a:rPr lang="en-GB" sz="1800" dirty="0">
                <a:latin typeface="Candara"/>
                <a:ea typeface="Calibri"/>
                <a:cs typeface="Aptos Serif"/>
              </a:rPr>
              <a:t>· An inclusive, diverse workplace where everyone can thrive.</a:t>
            </a:r>
            <a:endParaRPr lang="en-GB" sz="1800" dirty="0">
              <a:latin typeface="Candara"/>
            </a:endParaRPr>
          </a:p>
          <a:p>
            <a:r>
              <a:rPr lang="en-GB" sz="1800" dirty="0">
                <a:latin typeface="Candara"/>
                <a:ea typeface="Calibri"/>
                <a:cs typeface="Aptos Serif"/>
              </a:rPr>
              <a:t>· A popular school with a strong academic outcomes and a commitment to success</a:t>
            </a:r>
            <a:endParaRPr lang="en-GB" sz="1800" dirty="0">
              <a:latin typeface="Candara"/>
            </a:endParaRPr>
          </a:p>
          <a:p>
            <a:r>
              <a:rPr lang="en-GB" sz="1800" dirty="0">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lang="en-GB" sz="1800" dirty="0">
              <a:latin typeface="Candara"/>
            </a:endParaRPr>
          </a:p>
          <a:p>
            <a:r>
              <a:rPr lang="en-GB" sz="1800" dirty="0">
                <a:latin typeface="Candara"/>
                <a:ea typeface="Calibri"/>
                <a:cs typeface="Aptos Serif"/>
              </a:rPr>
              <a:t>· A personalised ‘Success AT Career plan’ with twice annual review to ensure the right blend of support and challenge</a:t>
            </a:r>
            <a:endParaRPr lang="en-GB" sz="1800" dirty="0">
              <a:latin typeface="Candara"/>
            </a:endParaRPr>
          </a:p>
          <a:p>
            <a:r>
              <a:rPr lang="en-GB" sz="1800" dirty="0">
                <a:latin typeface="Candara"/>
                <a:ea typeface="Calibri"/>
                <a:cs typeface="Aptos Serif"/>
              </a:rPr>
              <a:t>· Commitment to continuing professional development and leadership development</a:t>
            </a:r>
            <a:endParaRPr lang="en-GB" sz="1800" dirty="0">
              <a:latin typeface="Candara"/>
            </a:endParaRPr>
          </a:p>
          <a:p>
            <a:r>
              <a:rPr lang="en-GB" sz="1800" dirty="0">
                <a:latin typeface="Candara"/>
                <a:ea typeface="Calibri"/>
                <a:cs typeface="Aptos Serif"/>
              </a:rPr>
              <a:t>· A generous pension scheme, combined with full teachers pay and conditions</a:t>
            </a:r>
            <a:endParaRPr lang="en-GB" sz="1800" dirty="0">
              <a:latin typeface="Candara"/>
            </a:endParaRPr>
          </a:p>
          <a:p>
            <a:r>
              <a:rPr lang="en-GB" sz="1800" dirty="0">
                <a:latin typeface="Candara"/>
                <a:ea typeface="Calibri"/>
                <a:cs typeface="Aptos Serif"/>
              </a:rPr>
              <a:t>· Induction mentoring, whatever your skills or experience.</a:t>
            </a:r>
            <a:endParaRPr lang="en-GB" sz="1800" dirty="0">
              <a:latin typeface="Candara"/>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4</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2943" y="31795"/>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5654" y="1136402"/>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dirty="0"/>
              <a:t>Station Road, Broughton Astley, Leicestershire, LE9 6PT   Tel:  01455 283 263</a:t>
            </a:r>
          </a:p>
          <a:p>
            <a:pPr algn="ctr"/>
            <a:r>
              <a:rPr lang="en-GB" sz="1400" dirty="0">
                <a:hlinkClick r:id="rId4"/>
              </a:rPr>
              <a:t>admin@thomasestley.org.uk</a:t>
            </a:r>
            <a:r>
              <a:rPr lang="en-GB" sz="1400" dirty="0"/>
              <a:t> - www.thomasestley.org.uk</a:t>
            </a:r>
          </a:p>
        </p:txBody>
      </p:sp>
      <p:sp>
        <p:nvSpPr>
          <p:cNvPr id="11" name="TextBox 10"/>
          <p:cNvSpPr txBox="1"/>
          <p:nvPr/>
        </p:nvSpPr>
        <p:spPr>
          <a:xfrm>
            <a:off x="163218" y="1709973"/>
            <a:ext cx="6483767" cy="7417415"/>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rPr>
              <a:t>Dear Applicant 				                                                             September 2026</a:t>
            </a:r>
          </a:p>
          <a:p>
            <a:endParaRPr lang="en-GB" sz="1400" b="1" dirty="0">
              <a:latin typeface="Candara" panose="020E0502030303020204" pitchFamily="34" charset="0"/>
            </a:endParaRPr>
          </a:p>
          <a:p>
            <a:r>
              <a:rPr lang="en-GB" sz="1400" b="1" dirty="0"/>
              <a:t>Teacher of Music</a:t>
            </a:r>
          </a:p>
          <a:p>
            <a:endParaRPr lang="en-GB" sz="1400" dirty="0">
              <a:latin typeface="Candara" panose="020E0502030303020204" pitchFamily="34" charset="0"/>
            </a:endParaRPr>
          </a:p>
          <a:p>
            <a:r>
              <a:rPr lang="en-GB" sz="1400" dirty="0">
                <a:latin typeface="Candara" panose="020E0502030303020204" pitchFamily="34" charset="0"/>
              </a:rPr>
              <a:t>Thank you for your interest in this post. This is an exciting opportunity for an ambitious and creative teacher to lead Music within our thriving PE and Performing Arts Faculty. Music enjoys a strong profile across the school, supported by a well-established and engaging Key Stage 3 curriculum that inspires students to develop their musical knowledge, skills and confidence. At Key Stage 4, GCSE Music continues to achieve positive outcomes and attracts students who are passionate about performance, composition and listening. </a:t>
            </a:r>
          </a:p>
          <a:p>
            <a:endParaRPr lang="en-GB" sz="1400" dirty="0">
              <a:latin typeface="Candara" panose="020E0502030303020204" pitchFamily="34" charset="0"/>
              <a:ea typeface="Calibri"/>
              <a:cs typeface="Calibri"/>
            </a:endParaRPr>
          </a:p>
          <a:p>
            <a:r>
              <a:rPr lang="en-GB" sz="1400" dirty="0">
                <a:latin typeface="Candara" panose="020E0502030303020204" pitchFamily="34" charset="0"/>
                <a:ea typeface="+mn-lt"/>
                <a:cs typeface="+mn-lt"/>
              </a:rPr>
              <a:t>At Thomas </a:t>
            </a:r>
            <a:r>
              <a:rPr lang="en-GB" sz="1400" dirty="0" err="1">
                <a:latin typeface="Candara" panose="020E0502030303020204" pitchFamily="34" charset="0"/>
                <a:ea typeface="+mn-lt"/>
                <a:cs typeface="+mn-lt"/>
              </a:rPr>
              <a:t>Estley</a:t>
            </a:r>
            <a:r>
              <a:rPr lang="en-GB" sz="1400" dirty="0">
                <a:latin typeface="Candara" panose="020E0502030303020204" pitchFamily="34" charset="0"/>
                <a:ea typeface="+mn-lt"/>
                <a:cs typeface="+mn-lt"/>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p>
          <a:p>
            <a:endParaRPr lang="en-GB" sz="1400" dirty="0">
              <a:latin typeface="Candara" panose="020E0502030303020204" pitchFamily="34" charset="0"/>
              <a:ea typeface="+mn-lt"/>
              <a:cs typeface="+mn-lt"/>
            </a:endParaRPr>
          </a:p>
          <a:p>
            <a:r>
              <a:rPr lang="en-GB" sz="1400" dirty="0">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a:t>
            </a:r>
            <a:endParaRPr lang="en-GB" sz="1400" dirty="0">
              <a:latin typeface="Candara" panose="020E0502030303020204" pitchFamily="34" charset="0"/>
            </a:endParaRPr>
          </a:p>
          <a:p>
            <a:r>
              <a:rPr lang="en-GB" sz="1400" b="1" dirty="0">
                <a:latin typeface="Candara" panose="020E0502030303020204" pitchFamily="34" charset="0"/>
              </a:rPr>
              <a:t> </a:t>
            </a:r>
            <a:endParaRPr lang="en-GB" dirty="0">
              <a:latin typeface="Calibri"/>
              <a:ea typeface="Calibri"/>
              <a:cs typeface="Calibri"/>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244056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5</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86318" y="2017552"/>
            <a:ext cx="6483767" cy="8125301"/>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cs typeface="Calibri"/>
              </a:rPr>
              <a:t> </a:t>
            </a:r>
            <a:r>
              <a:rPr lang="en-GB" sz="1400" dirty="0">
                <a:latin typeface="Candara" panose="020E0502030303020204" pitchFamily="34" charset="0"/>
              </a:rPr>
              <a:t>Should you decide to apply for this role, please ensure that you use the</a:t>
            </a:r>
            <a:r>
              <a:rPr lang="en-GB" sz="1400" b="1" dirty="0">
                <a:latin typeface="Candara" panose="020E0502030303020204" pitchFamily="34" charset="0"/>
              </a:rPr>
              <a:t> Personnel Specification </a:t>
            </a:r>
            <a:r>
              <a:rPr lang="en-GB" sz="1400" dirty="0">
                <a:latin typeface="Candara" panose="020E0502030303020204" pitchFamily="34" charset="0"/>
              </a:rPr>
              <a:t>for guidance when completing your application form</a:t>
            </a:r>
            <a:r>
              <a:rPr lang="en-GB" sz="1400" b="1" dirty="0">
                <a:latin typeface="Candara" panose="020E0502030303020204" pitchFamily="34" charset="0"/>
              </a:rPr>
              <a:t>.</a:t>
            </a:r>
          </a:p>
          <a:p>
            <a:endParaRPr lang="en-GB" sz="1400" b="1" dirty="0">
              <a:latin typeface="Candara" panose="020E0502030303020204" pitchFamily="34" charset="0"/>
            </a:endParaRPr>
          </a:p>
          <a:p>
            <a:r>
              <a:rPr lang="en-GB" sz="1400" dirty="0">
                <a:latin typeface="Candara" panose="020E0502030303020204" pitchFamily="34" charset="0"/>
              </a:rPr>
              <a:t>Beyond the classroom, the successful candidate will have the opportunity to build upon a rich programme of extracurricular activities, including concerts, performances, clubs and whole-school events. With enthusiastic students, supportive colleagues and significant scope to shape the future direction of Music, this role offers an outstanding platform for a teacher looking to make a lasting impact.</a:t>
            </a:r>
            <a:endParaRPr lang="en-GB" sz="1400" b="1" dirty="0">
              <a:latin typeface="Candara" panose="020E0502030303020204" pitchFamily="34" charset="0"/>
              <a:ea typeface="Calibri"/>
              <a:cs typeface="Calibri"/>
            </a:endParaRPr>
          </a:p>
          <a:p>
            <a:endParaRPr lang="en-GB" sz="1400" dirty="0">
              <a:latin typeface="Candara" panose="020E0502030303020204" pitchFamily="34" charset="0"/>
            </a:endParaRPr>
          </a:p>
          <a:p>
            <a:r>
              <a:rPr lang="en-GB" sz="1400" b="1" dirty="0">
                <a:latin typeface="Candara" panose="020E0502030303020204" pitchFamily="34" charset="0"/>
              </a:rPr>
              <a:t>Applications to the College</a:t>
            </a:r>
          </a:p>
          <a:p>
            <a:endParaRPr lang="en-GB" sz="1400" dirty="0">
              <a:latin typeface="Candara" panose="020E0502030303020204" pitchFamily="34" charset="0"/>
            </a:endParaRPr>
          </a:p>
          <a:p>
            <a:r>
              <a:rPr lang="en-GB" sz="1400" dirty="0">
                <a:latin typeface="Candara" panose="020E0502030303020204" pitchFamily="34" charset="0"/>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r>
              <a:rPr lang="en-GB" sz="1400" dirty="0">
                <a:latin typeface="Candara" panose="020E0502030303020204" pitchFamily="34" charset="0"/>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lang="en-GB" sz="1400" dirty="0">
                <a:latin typeface="Candara" panose="020E0502030303020204" pitchFamily="34" charset="0"/>
                <a:hlinkClick r:id="rId5"/>
              </a:rPr>
              <a:t>www.thomasestley.org.uk</a:t>
            </a:r>
            <a:r>
              <a:rPr lang="en-GB" sz="1400" dirty="0">
                <a:latin typeface="Candara" panose="020E0502030303020204" pitchFamily="34" charset="0"/>
              </a:rPr>
              <a:t>.</a:t>
            </a:r>
          </a:p>
          <a:p>
            <a:endParaRPr lang="en-GB" sz="1400" dirty="0">
              <a:latin typeface="Candara" panose="020E0502030303020204" pitchFamily="34" charset="0"/>
            </a:endParaRPr>
          </a:p>
          <a:p>
            <a:r>
              <a:rPr lang="en-GB" sz="1400" dirty="0">
                <a:latin typeface="Candara" panose="020E0502030303020204" pitchFamily="34" charset="0"/>
              </a:rPr>
              <a:t>We look forward to receiving your application. Please note the closing date for applications is </a:t>
            </a:r>
            <a:r>
              <a:rPr lang="en-GB" sz="1400" b="1" dirty="0">
                <a:latin typeface="Candara" panose="020E0502030303020204" pitchFamily="34" charset="0"/>
              </a:rPr>
              <a:t>9 October at 9AM, </a:t>
            </a:r>
            <a:r>
              <a:rPr lang="en-GB" sz="1400" dirty="0">
                <a:latin typeface="Candara" panose="020E0502030303020204" pitchFamily="34" charset="0"/>
              </a:rPr>
              <a:t>with interviews commencing on </a:t>
            </a:r>
            <a:r>
              <a:rPr lang="en-GB" sz="1400" b="1" dirty="0">
                <a:latin typeface="Candara" panose="020E0502030303020204" pitchFamily="34" charset="0"/>
              </a:rPr>
              <a:t>TBC</a:t>
            </a:r>
          </a:p>
          <a:p>
            <a:endParaRPr lang="en-GB" sz="1400" dirty="0">
              <a:latin typeface="Candara" panose="020E0502030303020204" pitchFamily="34" charset="0"/>
            </a:endParaRPr>
          </a:p>
          <a:p>
            <a:r>
              <a:rPr lang="en-GB" sz="1400" dirty="0">
                <a:latin typeface="Candara" panose="020E0502030303020204" pitchFamily="34" charset="0"/>
              </a:rPr>
              <a:t>Applications via email to hr@thomasestley.org.uk.</a:t>
            </a:r>
          </a:p>
          <a:p>
            <a:endParaRPr lang="en-GB" sz="1400" dirty="0">
              <a:latin typeface="Candara" panose="020E0502030303020204" pitchFamily="34" charset="0"/>
            </a:endParaRPr>
          </a:p>
          <a:p>
            <a:r>
              <a:rPr lang="en-GB" sz="1400" dirty="0">
                <a:latin typeface="Candara" panose="020E0502030303020204" pitchFamily="34" charset="0"/>
              </a:rPr>
              <a:t>Yours sincerely</a:t>
            </a:r>
          </a:p>
          <a:p>
            <a:endParaRPr lang="en-GB" sz="1400" dirty="0">
              <a:latin typeface="Candara" panose="020E0502030303020204" pitchFamily="34" charset="0"/>
            </a:endParaRPr>
          </a:p>
          <a:p>
            <a:r>
              <a:rPr lang="en-GB" sz="1400" dirty="0">
                <a:latin typeface="Candara" panose="020E0502030303020204" pitchFamily="34" charset="0"/>
              </a:rPr>
              <a:t>Mandi Collins</a:t>
            </a:r>
          </a:p>
          <a:p>
            <a:r>
              <a:rPr lang="en-GB" sz="1400" dirty="0">
                <a:latin typeface="Candara" panose="020E0502030303020204" pitchFamily="34" charset="0"/>
              </a:rPr>
              <a:t>PRINCIPAL</a:t>
            </a:r>
          </a:p>
          <a:p>
            <a:r>
              <a:rPr lang="en-GB" sz="1400" dirty="0">
                <a:latin typeface="Candara" panose="020E0502030303020204" pitchFamily="34" charset="0"/>
              </a:rPr>
              <a:t>			</a:t>
            </a:r>
            <a:r>
              <a:rPr lang="en-GB" sz="1200" dirty="0"/>
              <a:t>			</a:t>
            </a:r>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dirty="0">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855382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79574" y="108614"/>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97877" y="1394919"/>
            <a:ext cx="6421442" cy="369332"/>
          </a:xfrm>
          <a:prstGeom prst="rect">
            <a:avLst/>
          </a:prstGeom>
          <a:noFill/>
          <a:ln>
            <a:solidFill>
              <a:schemeClr val="accent1">
                <a:lumMod val="75000"/>
              </a:schemeClr>
            </a:solidFill>
          </a:ln>
        </p:spPr>
        <p:txBody>
          <a:bodyPr wrap="square" lIns="91440" tIns="45720" rIns="91440" bIns="45720" rtlCol="0" anchor="t">
            <a:spAutoFit/>
          </a:bodyPr>
          <a:lstStyle/>
          <a:p>
            <a:r>
              <a:rPr lang="en-GB" b="1" dirty="0">
                <a:latin typeface="Candara"/>
              </a:rPr>
              <a:t>Job Title: </a:t>
            </a:r>
            <a:r>
              <a:rPr lang="en-GB" dirty="0">
                <a:latin typeface="Candara"/>
              </a:rPr>
              <a:t>Teacher of Music</a:t>
            </a:r>
            <a:endParaRPr lang="en-GB" sz="2400" dirty="0">
              <a:latin typeface="Candara"/>
              <a:ea typeface="Calibri"/>
              <a:cs typeface="Calibri"/>
            </a:endParaRPr>
          </a:p>
        </p:txBody>
      </p:sp>
      <p:sp>
        <p:nvSpPr>
          <p:cNvPr id="11" name="TextBox 10"/>
          <p:cNvSpPr txBox="1"/>
          <p:nvPr/>
        </p:nvSpPr>
        <p:spPr>
          <a:xfrm>
            <a:off x="197877" y="2825581"/>
            <a:ext cx="6421442" cy="95410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Responsible to:</a:t>
            </a:r>
            <a:r>
              <a:rPr lang="en-GB" sz="1400" dirty="0">
                <a:latin typeface="Candara"/>
              </a:rPr>
              <a:t> Head of PE and Performing Arts (PEPA)</a:t>
            </a:r>
          </a:p>
          <a:p>
            <a:endParaRPr lang="en-GB" sz="1400" b="1" dirty="0">
              <a:latin typeface="Candara"/>
            </a:endParaRPr>
          </a:p>
          <a:p>
            <a:r>
              <a:rPr lang="en-GB" sz="1400" b="1" dirty="0">
                <a:latin typeface="Candara"/>
              </a:rPr>
              <a:t>Key relationships with:  </a:t>
            </a:r>
            <a:r>
              <a:rPr lang="en-GB" sz="1400" dirty="0">
                <a:latin typeface="Candara"/>
              </a:rPr>
              <a:t>Drama, Dance, PE</a:t>
            </a:r>
            <a:endParaRPr lang="en-GB" sz="1400" dirty="0">
              <a:latin typeface="Candara"/>
              <a:ea typeface="Calibri"/>
              <a:cs typeface="Calibri"/>
            </a:endParaRPr>
          </a:p>
          <a:p>
            <a:endParaRPr lang="en-GB" sz="1400" b="1" dirty="0">
              <a:latin typeface="Candara" panose="020E0502030303020204" pitchFamily="34" charset="0"/>
              <a:ea typeface="Calibri"/>
              <a:cs typeface="Calibri"/>
            </a:endParaRPr>
          </a:p>
        </p:txBody>
      </p:sp>
      <p:sp>
        <p:nvSpPr>
          <p:cNvPr id="12" name="TextBox 11"/>
          <p:cNvSpPr txBox="1"/>
          <p:nvPr/>
        </p:nvSpPr>
        <p:spPr>
          <a:xfrm>
            <a:off x="197877" y="3950530"/>
            <a:ext cx="6421442" cy="3970318"/>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Job purpose:</a:t>
            </a:r>
          </a:p>
          <a:p>
            <a:endParaRPr lang="en-GB" sz="1400" b="1" dirty="0">
              <a:latin typeface="Candara" panose="020E0502030303020204" pitchFamily="34" charset="0"/>
            </a:endParaRPr>
          </a:p>
          <a:p>
            <a:r>
              <a:rPr lang="en-GB" sz="1400" dirty="0">
                <a:latin typeface="Candara"/>
              </a:rPr>
              <a:t>· To implement and deliver an appropriately broad, balanced, relevant and differentiated curriculum for pupils and to support Music as appropriate. </a:t>
            </a:r>
          </a:p>
          <a:p>
            <a:endParaRPr lang="en-GB" sz="1400" dirty="0">
              <a:latin typeface="Candara"/>
            </a:endParaRPr>
          </a:p>
          <a:p>
            <a:r>
              <a:rPr lang="en-GB" sz="1400" dirty="0">
                <a:latin typeface="Candara"/>
              </a:rPr>
              <a:t>· To monitor and support the overall progress and development of pupils as a teacher / form tutor </a:t>
            </a:r>
          </a:p>
          <a:p>
            <a:endParaRPr lang="en-GB" sz="1400" dirty="0">
              <a:latin typeface="Candara"/>
            </a:endParaRPr>
          </a:p>
          <a:p>
            <a:r>
              <a:rPr lang="en-GB" sz="1400" dirty="0">
                <a:latin typeface="Candara"/>
              </a:rPr>
              <a:t>· To facilitate and encourage a learning experience which provides pupils with the opportunity to achieve their individual potential </a:t>
            </a:r>
          </a:p>
          <a:p>
            <a:endParaRPr lang="en-GB" sz="1400" dirty="0">
              <a:latin typeface="Candara"/>
            </a:endParaRPr>
          </a:p>
          <a:p>
            <a:r>
              <a:rPr lang="en-GB" sz="1400" dirty="0">
                <a:latin typeface="Candara"/>
              </a:rPr>
              <a:t>· To contribute to raising standards of pupil attainment · To share and support the school's responsibility to provide and monitor opportunities for personal and academic growth</a:t>
            </a:r>
          </a:p>
          <a:p>
            <a:endParaRPr lang="en-GB" sz="1400" dirty="0">
              <a:latin typeface="Candara"/>
            </a:endParaRPr>
          </a:p>
          <a:p>
            <a:pPr marL="171450" indent="-171450">
              <a:buFont typeface="Arial" panose="020B0604020202020204" pitchFamily="34" charset="0"/>
              <a:buChar char="•"/>
            </a:pPr>
            <a:r>
              <a:rPr lang="en-GB" sz="1400" dirty="0">
                <a:latin typeface="Candara"/>
              </a:rPr>
              <a:t>To support the planning and delivery of extra curricular opportunities in conjunction with other members of the PEPA faculty</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Calibri"/>
              <a:cs typeface="Calibri"/>
            </a:endParaRPr>
          </a:p>
        </p:txBody>
      </p:sp>
      <p:sp>
        <p:nvSpPr>
          <p:cNvPr id="14" name="TextBox 13">
            <a:extLst>
              <a:ext uri="{FF2B5EF4-FFF2-40B4-BE49-F238E27FC236}">
                <a16:creationId xmlns:a16="http://schemas.microsoft.com/office/drawing/2014/main" id="{776173D0-93C2-45F2-9A3D-F8AE4A90DD74}"/>
              </a:ext>
            </a:extLst>
          </p:cNvPr>
          <p:cNvSpPr txBox="1"/>
          <p:nvPr/>
        </p:nvSpPr>
        <p:spPr>
          <a:xfrm>
            <a:off x="197877" y="1904092"/>
            <a:ext cx="6421443" cy="738664"/>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Grade: </a:t>
            </a:r>
            <a:r>
              <a:rPr lang="en-GB" sz="1400" dirty="0">
                <a:latin typeface="Candara"/>
              </a:rPr>
              <a:t>MPS – UPS plus TLR 2A </a:t>
            </a:r>
            <a:endParaRPr lang="en-GB" sz="1400" b="1" dirty="0">
              <a:latin typeface="Candara"/>
            </a:endParaRPr>
          </a:p>
          <a:p>
            <a:endParaRPr lang="en-GB" sz="1400" dirty="0">
              <a:latin typeface="Candara"/>
            </a:endParaRPr>
          </a:p>
          <a:p>
            <a:r>
              <a:rPr lang="en-GB" sz="1400" b="1" dirty="0">
                <a:latin typeface="Candara"/>
              </a:rPr>
              <a:t>Hours: </a:t>
            </a:r>
            <a:r>
              <a:rPr lang="en-GB" sz="1400" dirty="0">
                <a:latin typeface="Candara"/>
              </a:rPr>
              <a:t>0.8 OR Full time, January start</a:t>
            </a:r>
            <a:endParaRPr lang="en-GB" sz="1400" dirty="0">
              <a:latin typeface="Candara"/>
              <a:ea typeface="Calibri"/>
              <a:cs typeface="Calibri"/>
            </a:endParaRPr>
          </a:p>
        </p:txBody>
      </p:sp>
      <p:sp>
        <p:nvSpPr>
          <p:cNvPr id="10" name="TextBox 9">
            <a:extLst>
              <a:ext uri="{FF2B5EF4-FFF2-40B4-BE49-F238E27FC236}">
                <a16:creationId xmlns:a16="http://schemas.microsoft.com/office/drawing/2014/main" id="{F3740E5F-CE83-41DA-A972-3EA16ED4999D}"/>
              </a:ext>
            </a:extLst>
          </p:cNvPr>
          <p:cNvSpPr txBox="1"/>
          <p:nvPr/>
        </p:nvSpPr>
        <p:spPr>
          <a:xfrm>
            <a:off x="197877" y="8103074"/>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whom postholder reports to: </a:t>
            </a:r>
            <a:r>
              <a:rPr lang="en-GB" sz="1400" dirty="0">
                <a:latin typeface="Candara"/>
              </a:rPr>
              <a:t>Head of PEPA</a:t>
            </a:r>
            <a:endParaRPr lang="en-GB" sz="1400" dirty="0">
              <a:latin typeface="Candara"/>
              <a:ea typeface="Calibri"/>
              <a:cs typeface="Calibri"/>
            </a:endParaRPr>
          </a:p>
          <a:p>
            <a:endParaRPr lang="en-GB" sz="1400" b="1" dirty="0">
              <a:latin typeface="Candara"/>
              <a:ea typeface="Calibri"/>
              <a:cs typeface="Calibri"/>
            </a:endParaRPr>
          </a:p>
        </p:txBody>
      </p:sp>
      <p:sp>
        <p:nvSpPr>
          <p:cNvPr id="13" name="TextBox 12">
            <a:extLst>
              <a:ext uri="{FF2B5EF4-FFF2-40B4-BE49-F238E27FC236}">
                <a16:creationId xmlns:a16="http://schemas.microsoft.com/office/drawing/2014/main" id="{C2A1A70B-8B38-4185-B38E-B7939A10CFF1}"/>
              </a:ext>
            </a:extLst>
          </p:cNvPr>
          <p:cNvSpPr txBox="1"/>
          <p:nvPr/>
        </p:nvSpPr>
        <p:spPr>
          <a:xfrm>
            <a:off x="197877" y="8766135"/>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persons line managed by the postholder: </a:t>
            </a:r>
            <a:r>
              <a:rPr lang="en-GB" sz="1400" dirty="0">
                <a:latin typeface="Candara"/>
              </a:rPr>
              <a:t>teachers within the subject area</a:t>
            </a:r>
            <a:endParaRPr lang="en-GB" sz="1400" dirty="0">
              <a:latin typeface="Candara"/>
              <a:ea typeface="Calibri"/>
              <a:cs typeface="Calibri"/>
            </a:endParaRPr>
          </a:p>
          <a:p>
            <a:endParaRPr lang="en-GB" sz="1400" b="1" dirty="0">
              <a:latin typeface="Candara"/>
              <a:ea typeface="Calibri"/>
              <a:cs typeface="Calibri"/>
            </a:endParaRPr>
          </a:p>
        </p:txBody>
      </p:sp>
    </p:spTree>
    <p:extLst>
      <p:ext uri="{BB962C8B-B14F-4D97-AF65-F5344CB8AC3E}">
        <p14:creationId xmlns:p14="http://schemas.microsoft.com/office/powerpoint/2010/main" val="171526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1849600742"/>
              </p:ext>
            </p:extLst>
          </p:nvPr>
        </p:nvGraphicFramePr>
        <p:xfrm>
          <a:off x="305240" y="1445580"/>
          <a:ext cx="6276110" cy="91440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320916">
                <a:tc>
                  <a:txBody>
                    <a:bodyPr/>
                    <a:lstStyle/>
                    <a:p>
                      <a:r>
                        <a:rPr lang="en-GB" sz="1350" b="0" i="0" kern="1200" dirty="0">
                          <a:solidFill>
                            <a:schemeClr val="lt1"/>
                          </a:solidFill>
                          <a:effectLst/>
                          <a:latin typeface="+mn-lt"/>
                          <a:ea typeface="+mn-ea"/>
                          <a:cs typeface="+mn-cs"/>
                        </a:rPr>
                        <a:t>Operational /</a:t>
                      </a:r>
                    </a:p>
                    <a:p>
                      <a:r>
                        <a:rPr lang="en-GB" sz="1350" b="0" i="0" kern="1200" dirty="0">
                          <a:solidFill>
                            <a:schemeClr val="lt1"/>
                          </a:solidFill>
                          <a:effectLst/>
                          <a:latin typeface="+mn-lt"/>
                          <a:ea typeface="+mn-ea"/>
                          <a:cs typeface="+mn-cs"/>
                        </a:rPr>
                        <a:t>Strategic Planning</a:t>
                      </a:r>
                    </a:p>
                    <a:p>
                      <a:endParaRPr lang="en-GB" dirty="0"/>
                    </a:p>
                  </a:txBody>
                  <a:tcPr/>
                </a:tc>
                <a:tc>
                  <a:txBody>
                    <a:bodyPr/>
                    <a:lstStyle/>
                    <a:p>
                      <a:r>
                        <a:rPr lang="en-GB" sz="1350" b="0" i="0" kern="1200" dirty="0">
                          <a:solidFill>
                            <a:schemeClr val="lt1"/>
                          </a:solidFill>
                          <a:effectLst/>
                          <a:latin typeface="+mn-lt"/>
                          <a:ea typeface="+mn-ea"/>
                          <a:cs typeface="+mn-cs"/>
                        </a:rPr>
                        <a:t>· To deliver an appropriate syllabus, resources, schemes of work, marking policies and teaching strategies within the music curriculum · · To plan and prepare courses and lessons · To contribute to the whole school's planning activities</a:t>
                      </a:r>
                      <a:endParaRPr lang="en-GB" dirty="0"/>
                    </a:p>
                  </a:txBody>
                  <a:tcPr/>
                </a:tc>
                <a:extLst>
                  <a:ext uri="{0D108BD9-81ED-4DB2-BD59-A6C34878D82A}">
                    <a16:rowId xmlns:a16="http://schemas.microsoft.com/office/drawing/2014/main" val="3159838249"/>
                  </a:ext>
                </a:extLst>
              </a:tr>
            </a:tbl>
          </a:graphicData>
        </a:graphic>
      </p:graphicFrame>
      <p:graphicFrame>
        <p:nvGraphicFramePr>
          <p:cNvPr id="7" name="Table 6">
            <a:extLst>
              <a:ext uri="{FF2B5EF4-FFF2-40B4-BE49-F238E27FC236}">
                <a16:creationId xmlns:a16="http://schemas.microsoft.com/office/drawing/2014/main" id="{6C9EF39B-E8F4-410F-9C3E-68C47F0FC539}"/>
              </a:ext>
            </a:extLst>
          </p:cNvPr>
          <p:cNvGraphicFramePr>
            <a:graphicFrameLocks noGrp="1"/>
          </p:cNvGraphicFramePr>
          <p:nvPr>
            <p:extLst>
              <p:ext uri="{D42A27DB-BD31-4B8C-83A1-F6EECF244321}">
                <p14:modId xmlns:p14="http://schemas.microsoft.com/office/powerpoint/2010/main" val="667607565"/>
              </p:ext>
            </p:extLst>
          </p:nvPr>
        </p:nvGraphicFramePr>
        <p:xfrm>
          <a:off x="273264" y="2383977"/>
          <a:ext cx="6292098" cy="70866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1520717616"/>
                    </a:ext>
                  </a:extLst>
                </a:gridCol>
                <a:gridCol w="4525532">
                  <a:extLst>
                    <a:ext uri="{9D8B030D-6E8A-4147-A177-3AD203B41FA5}">
                      <a16:colId xmlns:a16="http://schemas.microsoft.com/office/drawing/2014/main" val="1729013502"/>
                    </a:ext>
                  </a:extLst>
                </a:gridCol>
              </a:tblGrid>
              <a:tr h="0">
                <a:tc>
                  <a:txBody>
                    <a:bodyPr/>
                    <a:lstStyle/>
                    <a:p>
                      <a:r>
                        <a:rPr lang="en-GB" dirty="0"/>
                        <a:t>Curriculum provision</a:t>
                      </a:r>
                    </a:p>
                  </a:txBody>
                  <a:tcPr/>
                </a:tc>
                <a:tc>
                  <a:txBody>
                    <a:bodyPr/>
                    <a:lstStyle/>
                    <a:p>
                      <a:r>
                        <a:rPr lang="en-GB" sz="1350" b="0" i="0" kern="1200" dirty="0">
                          <a:solidFill>
                            <a:schemeClr val="lt1"/>
                          </a:solidFill>
                          <a:effectLst/>
                          <a:latin typeface="+mn-lt"/>
                          <a:ea typeface="+mn-ea"/>
                          <a:cs typeface="+mn-cs"/>
                        </a:rPr>
                        <a:t>To assist the Curriculum Leader to ensure that the curriculum area provides a range of teaching which complements the school's strategic objectives</a:t>
                      </a:r>
                    </a:p>
                  </a:txBody>
                  <a:tcPr/>
                </a:tc>
                <a:extLst>
                  <a:ext uri="{0D108BD9-81ED-4DB2-BD59-A6C34878D82A}">
                    <a16:rowId xmlns:a16="http://schemas.microsoft.com/office/drawing/2014/main" val="559371482"/>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653217497"/>
              </p:ext>
            </p:extLst>
          </p:nvPr>
        </p:nvGraphicFramePr>
        <p:xfrm>
          <a:off x="305240" y="3102716"/>
          <a:ext cx="6292098" cy="11201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Curriculum Development</a:t>
                      </a:r>
                    </a:p>
                  </a:txBody>
                  <a:tcPr/>
                </a:tc>
                <a:tc>
                  <a:txBody>
                    <a:bodyPr/>
                    <a:lstStyle/>
                    <a:p>
                      <a:r>
                        <a:rPr lang="en-GB" sz="1350" b="0" i="0" kern="1200" dirty="0">
                          <a:solidFill>
                            <a:schemeClr val="lt1"/>
                          </a:solidFill>
                          <a:effectLst/>
                          <a:latin typeface="+mn-lt"/>
                          <a:ea typeface="+mn-ea"/>
                          <a:cs typeface="+mn-cs"/>
                        </a:rPr>
                        <a:t>· To assist as a teacher in the process of curriculum development and change (but with a focus in leading music) so as to ensure the continued relevance to the needs of pupils, examining and awarding bodies and the school's mission and strategic objectives.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2986978706"/>
              </p:ext>
            </p:extLst>
          </p:nvPr>
        </p:nvGraphicFramePr>
        <p:xfrm>
          <a:off x="305240" y="4211515"/>
          <a:ext cx="6276110" cy="2766060"/>
        </p:xfrm>
        <a:graphic>
          <a:graphicData uri="http://schemas.openxmlformats.org/drawingml/2006/table">
            <a:tbl>
              <a:tblPr firstRow="1" bandRow="1">
                <a:tableStyleId>{5C22544A-7EE6-4342-B048-85BDC9FD1C3A}</a:tableStyleId>
              </a:tblPr>
              <a:tblGrid>
                <a:gridCol w="1768133">
                  <a:extLst>
                    <a:ext uri="{9D8B030D-6E8A-4147-A177-3AD203B41FA5}">
                      <a16:colId xmlns:a16="http://schemas.microsoft.com/office/drawing/2014/main" val="2320650324"/>
                    </a:ext>
                  </a:extLst>
                </a:gridCol>
                <a:gridCol w="4507977">
                  <a:extLst>
                    <a:ext uri="{9D8B030D-6E8A-4147-A177-3AD203B41FA5}">
                      <a16:colId xmlns:a16="http://schemas.microsoft.com/office/drawing/2014/main" val="3345632606"/>
                    </a:ext>
                  </a:extLst>
                </a:gridCol>
              </a:tblGrid>
              <a:tr h="370840">
                <a:tc>
                  <a:txBody>
                    <a:bodyPr/>
                    <a:lstStyle/>
                    <a:p>
                      <a:r>
                        <a:rPr lang="en-GB" sz="1350" b="0" i="0" kern="1200" dirty="0">
                          <a:solidFill>
                            <a:schemeClr val="lt1"/>
                          </a:solidFill>
                          <a:effectLst/>
                          <a:latin typeface="+mn-lt"/>
                          <a:ea typeface="+mn-ea"/>
                          <a:cs typeface="+mn-cs"/>
                        </a:rPr>
                        <a:t>Staffing</a:t>
                      </a:r>
                    </a:p>
                    <a:p>
                      <a:r>
                        <a:rPr lang="en-GB" sz="1350" b="0" i="0" kern="1200" dirty="0">
                          <a:solidFill>
                            <a:schemeClr val="lt1"/>
                          </a:solidFill>
                          <a:effectLst/>
                          <a:latin typeface="+mn-lt"/>
                          <a:ea typeface="+mn-ea"/>
                          <a:cs typeface="+mn-cs"/>
                        </a:rPr>
                        <a:t>Staff</a:t>
                      </a:r>
                    </a:p>
                    <a:p>
                      <a:r>
                        <a:rPr lang="en-GB" sz="1350" b="0" i="0" kern="1200" dirty="0">
                          <a:solidFill>
                            <a:schemeClr val="lt1"/>
                          </a:solidFill>
                          <a:effectLst/>
                          <a:latin typeface="+mn-lt"/>
                          <a:ea typeface="+mn-ea"/>
                          <a:cs typeface="+mn-cs"/>
                        </a:rPr>
                        <a:t>Development:</a:t>
                      </a:r>
                    </a:p>
                    <a:p>
                      <a:r>
                        <a:rPr lang="en-GB" sz="1350" b="0" i="0" kern="1200" dirty="0">
                          <a:solidFill>
                            <a:schemeClr val="lt1"/>
                          </a:solidFill>
                          <a:effectLst/>
                          <a:latin typeface="+mn-lt"/>
                          <a:ea typeface="+mn-ea"/>
                          <a:cs typeface="+mn-cs"/>
                        </a:rPr>
                        <a:t>Recruitment /</a:t>
                      </a:r>
                    </a:p>
                    <a:p>
                      <a:r>
                        <a:rPr lang="en-GB" sz="1350" b="0" i="0" kern="1200" dirty="0">
                          <a:solidFill>
                            <a:schemeClr val="lt1"/>
                          </a:solidFill>
                          <a:effectLst/>
                          <a:latin typeface="+mn-lt"/>
                          <a:ea typeface="+mn-ea"/>
                          <a:cs typeface="+mn-cs"/>
                        </a:rPr>
                        <a:t>Deployment of</a:t>
                      </a:r>
                    </a:p>
                    <a:p>
                      <a:r>
                        <a:rPr lang="en-GB" sz="1350" b="0" i="0" kern="1200" dirty="0">
                          <a:solidFill>
                            <a:schemeClr val="lt1"/>
                          </a:solidFill>
                          <a:effectLst/>
                          <a:latin typeface="+mn-lt"/>
                          <a:ea typeface="+mn-ea"/>
                          <a:cs typeface="+mn-cs"/>
                        </a:rPr>
                        <a:t>Staff</a:t>
                      </a:r>
                    </a:p>
                    <a:p>
                      <a:endParaRPr lang="en-GB" dirty="0"/>
                    </a:p>
                  </a:txBody>
                  <a:tcPr/>
                </a:tc>
                <a:tc>
                  <a:txBody>
                    <a:bodyPr/>
                    <a:lstStyle/>
                    <a:p>
                      <a:r>
                        <a:rPr lang="en-GB" sz="1350" b="0" i="0" kern="1200" dirty="0">
                          <a:solidFill>
                            <a:schemeClr val="lt1"/>
                          </a:solidFill>
                          <a:effectLst/>
                          <a:latin typeface="+mn-lt"/>
                          <a:ea typeface="+mn-ea"/>
                          <a:cs typeface="+mn-cs"/>
                        </a:rPr>
                        <a:t>· To take part in the school's staff development programme by participating in arrangements for further training and professional development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continue personal development in the relevant areas including subject knowledge and teaching methods · To engage actively in the Performance Management Review process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ensure the effective / efficient deployment of classroom support · To work as a member of a designated team and to contribute positively to effective working relations within the school</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698481872"/>
              </p:ext>
            </p:extLst>
          </p:nvPr>
        </p:nvGraphicFramePr>
        <p:xfrm>
          <a:off x="289252" y="7088325"/>
          <a:ext cx="6292098" cy="23545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Quality Assurance</a:t>
                      </a:r>
                    </a:p>
                  </a:txBody>
                  <a:tcPr/>
                </a:tc>
                <a:tc>
                  <a:txBody>
                    <a:bodyPr/>
                    <a:lstStyle/>
                    <a:p>
                      <a:r>
                        <a:rPr lang="en-GB" sz="1350" b="0" i="0" kern="1200" dirty="0">
                          <a:solidFill>
                            <a:schemeClr val="lt1"/>
                          </a:solidFill>
                          <a:effectLst/>
                          <a:latin typeface="+mn-lt"/>
                          <a:ea typeface="+mn-ea"/>
                          <a:cs typeface="+mn-cs"/>
                        </a:rPr>
                        <a:t>·To help to implement school quality procedures and to adhere to those · To contribute to the process of monitoring and evaluation of the curriculum area in line with agreed school procedures, including evaluation against quality standards and performance criteria To seek/implement modification and improvement where required · To review work from time to time, methods of teaching and programmes of work · To take part, as may be required, in the review, development and management of activities relating to the curriculum, organisation and pastoral functions of the school</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31255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8</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585584550"/>
              </p:ext>
            </p:extLst>
          </p:nvPr>
        </p:nvGraphicFramePr>
        <p:xfrm>
          <a:off x="289252" y="1470659"/>
          <a:ext cx="6276110"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sz="1350" b="0" i="0" kern="1200" dirty="0">
                          <a:solidFill>
                            <a:schemeClr val="lt1"/>
                          </a:solidFill>
                          <a:effectLst/>
                          <a:latin typeface="+mn-lt"/>
                          <a:ea typeface="+mn-ea"/>
                          <a:cs typeface="+mn-cs"/>
                        </a:rPr>
                        <a:t>Management</a:t>
                      </a:r>
                    </a:p>
                    <a:p>
                      <a:r>
                        <a:rPr lang="en-GB" sz="1350" b="0" i="0" kern="1200" dirty="0">
                          <a:solidFill>
                            <a:schemeClr val="lt1"/>
                          </a:solidFill>
                          <a:effectLst/>
                          <a:latin typeface="+mn-lt"/>
                          <a:ea typeface="+mn-ea"/>
                          <a:cs typeface="+mn-cs"/>
                        </a:rPr>
                        <a:t>information:</a:t>
                      </a:r>
                    </a:p>
                    <a:p>
                      <a:endParaRPr lang="en-GB" dirty="0"/>
                    </a:p>
                  </a:txBody>
                  <a:tcPr/>
                </a:tc>
                <a:tc>
                  <a:txBody>
                    <a:bodyPr/>
                    <a:lstStyle/>
                    <a:p>
                      <a:r>
                        <a:rPr lang="en-GB" sz="1350" b="0" i="0" kern="1200" dirty="0">
                          <a:solidFill>
                            <a:schemeClr val="lt1"/>
                          </a:solidFill>
                          <a:effectLst/>
                          <a:latin typeface="+mn-lt"/>
                          <a:ea typeface="+mn-ea"/>
                          <a:cs typeface="+mn-cs"/>
                        </a:rPr>
                        <a:t>· To maintain appropriate records and to provide relevant, accurate and up-to-date information for MIS, registers, etc. </a:t>
                      </a:r>
                    </a:p>
                    <a:p>
                      <a:r>
                        <a:rPr lang="en-GB" sz="1350" b="0" i="0" kern="1200" dirty="0">
                          <a:solidFill>
                            <a:schemeClr val="lt1"/>
                          </a:solidFill>
                          <a:effectLst/>
                          <a:latin typeface="+mn-lt"/>
                          <a:ea typeface="+mn-ea"/>
                          <a:cs typeface="+mn-cs"/>
                        </a:rPr>
                        <a:t>· To complete the relevant documentation to assist in the tracking of pupils </a:t>
                      </a:r>
                    </a:p>
                    <a:p>
                      <a:r>
                        <a:rPr lang="en-GB" sz="1350" b="0" i="0" kern="1200" dirty="0">
                          <a:solidFill>
                            <a:schemeClr val="lt1"/>
                          </a:solidFill>
                          <a:effectLst/>
                          <a:latin typeface="+mn-lt"/>
                          <a:ea typeface="+mn-ea"/>
                          <a:cs typeface="+mn-cs"/>
                        </a:rPr>
                        <a:t>· To track pupil progress and use information to inform teaching and learning</a:t>
                      </a:r>
                      <a:endParaRPr lang="en-GB" dirty="0"/>
                    </a:p>
                  </a:txBody>
                  <a:tcPr/>
                </a:tc>
                <a:extLst>
                  <a:ext uri="{0D108BD9-81ED-4DB2-BD59-A6C34878D82A}">
                    <a16:rowId xmlns:a16="http://schemas.microsoft.com/office/drawing/2014/main" val="3159838249"/>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1027174835"/>
              </p:ext>
            </p:extLst>
          </p:nvPr>
        </p:nvGraphicFramePr>
        <p:xfrm>
          <a:off x="289252" y="2832751"/>
          <a:ext cx="6292098"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1377643">
                <a:tc>
                  <a:txBody>
                    <a:bodyPr/>
                    <a:lstStyle/>
                    <a:p>
                      <a:r>
                        <a:rPr lang="en-GB" dirty="0"/>
                        <a:t>Communications</a:t>
                      </a:r>
                    </a:p>
                  </a:txBody>
                  <a:tcPr/>
                </a:tc>
                <a:tc>
                  <a:txBody>
                    <a:bodyPr/>
                    <a:lstStyle/>
                    <a:p>
                      <a:r>
                        <a:rPr lang="en-GB" sz="1350" b="0" i="0" kern="1200" dirty="0">
                          <a:solidFill>
                            <a:schemeClr val="lt1"/>
                          </a:solidFill>
                          <a:effectLst/>
                          <a:latin typeface="+mn-lt"/>
                          <a:ea typeface="+mn-ea"/>
                          <a:cs typeface="+mn-cs"/>
                        </a:rPr>
                        <a:t>· To communicate effectively with the parents of pupils as appropriate </a:t>
                      </a:r>
                    </a:p>
                    <a:p>
                      <a:r>
                        <a:rPr lang="en-GB" sz="1350" b="0" i="0" kern="1200" dirty="0">
                          <a:solidFill>
                            <a:schemeClr val="lt1"/>
                          </a:solidFill>
                          <a:effectLst/>
                          <a:latin typeface="+mn-lt"/>
                          <a:ea typeface="+mn-ea"/>
                          <a:cs typeface="+mn-cs"/>
                        </a:rPr>
                        <a:t>· Where appropriate, to communicate and co-operate with persons or bodies outside the school </a:t>
                      </a:r>
                    </a:p>
                    <a:p>
                      <a:r>
                        <a:rPr lang="en-GB" sz="1350" b="0" i="0" kern="1200" dirty="0">
                          <a:solidFill>
                            <a:schemeClr val="lt1"/>
                          </a:solidFill>
                          <a:effectLst/>
                          <a:latin typeface="+mn-lt"/>
                          <a:ea typeface="+mn-ea"/>
                          <a:cs typeface="+mn-cs"/>
                        </a:rPr>
                        <a:t>· To follow agreed policies for communications in the school</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2387138607"/>
              </p:ext>
            </p:extLst>
          </p:nvPr>
        </p:nvGraphicFramePr>
        <p:xfrm>
          <a:off x="297246" y="4207981"/>
          <a:ext cx="6276110" cy="1377642"/>
        </p:xfrm>
        <a:graphic>
          <a:graphicData uri="http://schemas.openxmlformats.org/drawingml/2006/table">
            <a:tbl>
              <a:tblPr firstRow="1" bandRow="1">
                <a:tableStyleId>{5C22544A-7EE6-4342-B048-85BDC9FD1C3A}</a:tableStyleId>
              </a:tblPr>
              <a:tblGrid>
                <a:gridCol w="1762782">
                  <a:extLst>
                    <a:ext uri="{9D8B030D-6E8A-4147-A177-3AD203B41FA5}">
                      <a16:colId xmlns:a16="http://schemas.microsoft.com/office/drawing/2014/main" val="2320650324"/>
                    </a:ext>
                  </a:extLst>
                </a:gridCol>
                <a:gridCol w="4513328">
                  <a:extLst>
                    <a:ext uri="{9D8B030D-6E8A-4147-A177-3AD203B41FA5}">
                      <a16:colId xmlns:a16="http://schemas.microsoft.com/office/drawing/2014/main" val="3345632606"/>
                    </a:ext>
                  </a:extLst>
                </a:gridCol>
              </a:tblGrid>
              <a:tr h="1377642">
                <a:tc>
                  <a:txBody>
                    <a:bodyPr/>
                    <a:lstStyle/>
                    <a:p>
                      <a:r>
                        <a:rPr lang="en-GB" sz="1350" b="0" i="0" kern="1200" dirty="0">
                          <a:solidFill>
                            <a:schemeClr val="lt1"/>
                          </a:solidFill>
                          <a:effectLst/>
                          <a:latin typeface="+mn-lt"/>
                          <a:ea typeface="+mn-ea"/>
                          <a:cs typeface="+mn-cs"/>
                        </a:rPr>
                        <a:t>Marketing and Liaison:</a:t>
                      </a:r>
                      <a:endParaRPr lang="en-GB" dirty="0"/>
                    </a:p>
                  </a:txBody>
                  <a:tcPr/>
                </a:tc>
                <a:tc>
                  <a:txBody>
                    <a:bodyPr/>
                    <a:lstStyle/>
                    <a:p>
                      <a:r>
                        <a:rPr lang="en-GB" sz="1350" b="0" i="0" kern="1200" dirty="0">
                          <a:solidFill>
                            <a:schemeClr val="lt1"/>
                          </a:solidFill>
                          <a:effectLst/>
                          <a:latin typeface="+mn-lt"/>
                          <a:ea typeface="+mn-ea"/>
                          <a:cs typeface="+mn-cs"/>
                        </a:rPr>
                        <a:t>· To take part in marketing and liaison activities such as Open Evenings, Parents Evenings, Review days and liaison events with partner schools </a:t>
                      </a:r>
                    </a:p>
                    <a:p>
                      <a:r>
                        <a:rPr lang="en-GB" sz="1350" b="0" i="0" kern="1200" dirty="0">
                          <a:solidFill>
                            <a:schemeClr val="lt1"/>
                          </a:solidFill>
                          <a:effectLst/>
                          <a:latin typeface="+mn-lt"/>
                          <a:ea typeface="+mn-ea"/>
                          <a:cs typeface="+mn-cs"/>
                        </a:rPr>
                        <a:t>· To contribute to the development of effective subject links with external agencies</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654680433"/>
              </p:ext>
            </p:extLst>
          </p:nvPr>
        </p:nvGraphicFramePr>
        <p:xfrm>
          <a:off x="297246" y="5589941"/>
          <a:ext cx="6292098" cy="13258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Management of Resources:</a:t>
                      </a:r>
                    </a:p>
                  </a:txBody>
                  <a:tcPr/>
                </a:tc>
                <a:tc>
                  <a:txBody>
                    <a:bodyPr/>
                    <a:lstStyle/>
                    <a:p>
                      <a:r>
                        <a:rPr lang="en-GB" sz="1350" b="0" i="0" kern="1200" dirty="0">
                          <a:solidFill>
                            <a:schemeClr val="lt1"/>
                          </a:solidFill>
                          <a:effectLst/>
                          <a:latin typeface="+mn-lt"/>
                          <a:ea typeface="+mn-ea"/>
                          <a:cs typeface="+mn-cs"/>
                        </a:rPr>
                        <a:t>· To contribute to the process of the ordering and allocation of equipment and materials · To assist the Curriculum Leader to identify resource needs and to contribute to the efficient / effective use of physical resources · To Co-operate with other staff to ensure a sharing and effective usage of resources to the benefit of the School, department and pupils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0" name="Table 9">
            <a:extLst>
              <a:ext uri="{FF2B5EF4-FFF2-40B4-BE49-F238E27FC236}">
                <a16:creationId xmlns:a16="http://schemas.microsoft.com/office/drawing/2014/main" id="{C65E93C5-0BC2-47E3-B5A2-DC2653FF9516}"/>
              </a:ext>
            </a:extLst>
          </p:cNvPr>
          <p:cNvGraphicFramePr>
            <a:graphicFrameLocks noGrp="1"/>
          </p:cNvGraphicFramePr>
          <p:nvPr>
            <p:extLst>
              <p:ext uri="{D42A27DB-BD31-4B8C-83A1-F6EECF244321}">
                <p14:modId xmlns:p14="http://schemas.microsoft.com/office/powerpoint/2010/main" val="1114299538"/>
              </p:ext>
            </p:extLst>
          </p:nvPr>
        </p:nvGraphicFramePr>
        <p:xfrm>
          <a:off x="297246" y="6915821"/>
          <a:ext cx="6292098" cy="268623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2686230">
                <a:tc>
                  <a:txBody>
                    <a:bodyPr/>
                    <a:lstStyle/>
                    <a:p>
                      <a:r>
                        <a:rPr lang="en-GB" dirty="0"/>
                        <a:t>Pastoral System:</a:t>
                      </a:r>
                    </a:p>
                  </a:txBody>
                  <a:tcPr/>
                </a:tc>
                <a:tc>
                  <a:txBody>
                    <a:bodyPr/>
                    <a:lstStyle/>
                    <a:p>
                      <a:r>
                        <a:rPr lang="en-GB" sz="1350" b="0" i="0" kern="1200" dirty="0">
                          <a:solidFill>
                            <a:schemeClr val="lt1"/>
                          </a:solidFill>
                          <a:effectLst/>
                          <a:latin typeface="+mn-lt"/>
                          <a:ea typeface="+mn-ea"/>
                          <a:cs typeface="+mn-cs"/>
                        </a:rPr>
                        <a:t>· To be a Tutor to an assigned group of pupils </a:t>
                      </a:r>
                    </a:p>
                    <a:p>
                      <a:r>
                        <a:rPr lang="en-GB" sz="1350" b="0" i="0" kern="1200" dirty="0">
                          <a:solidFill>
                            <a:schemeClr val="lt1"/>
                          </a:solidFill>
                          <a:effectLst/>
                          <a:latin typeface="+mn-lt"/>
                          <a:ea typeface="+mn-ea"/>
                          <a:cs typeface="+mn-cs"/>
                        </a:rPr>
                        <a:t>· To promote the general progress and well-being of individual pupils and of the Tutor Group as a whole </a:t>
                      </a:r>
                    </a:p>
                    <a:p>
                      <a:r>
                        <a:rPr lang="en-GB" sz="1350" b="0" i="0" kern="1200" dirty="0">
                          <a:solidFill>
                            <a:schemeClr val="lt1"/>
                          </a:solidFill>
                          <a:effectLst/>
                          <a:latin typeface="+mn-lt"/>
                          <a:ea typeface="+mn-ea"/>
                          <a:cs typeface="+mn-cs"/>
                        </a:rPr>
                        <a:t>· To liaise with a Team Leader to ensure the implementation of the school's Pastoral system </a:t>
                      </a:r>
                    </a:p>
                    <a:p>
                      <a:r>
                        <a:rPr lang="en-GB" sz="1350" b="0" i="0" kern="1200" dirty="0">
                          <a:solidFill>
                            <a:schemeClr val="lt1"/>
                          </a:solidFill>
                          <a:effectLst/>
                          <a:latin typeface="+mn-lt"/>
                          <a:ea typeface="+mn-ea"/>
                          <a:cs typeface="+mn-cs"/>
                        </a:rPr>
                        <a:t>· To register pupils, accompany them to assemblies, encourage their full attendance at all lessons and their participation in other aspects of school life </a:t>
                      </a:r>
                    </a:p>
                    <a:p>
                      <a:r>
                        <a:rPr lang="en-GB" sz="1350" b="0" i="0" kern="1200" dirty="0">
                          <a:solidFill>
                            <a:schemeClr val="lt1"/>
                          </a:solidFill>
                          <a:effectLst/>
                          <a:latin typeface="+mn-lt"/>
                          <a:ea typeface="+mn-ea"/>
                          <a:cs typeface="+mn-cs"/>
                        </a:rPr>
                        <a:t>· To evaluate and monitor the progress of students and keep-up-to date </a:t>
                      </a:r>
                    </a:p>
                    <a:p>
                      <a:r>
                        <a:rPr lang="en-GB" sz="1350" b="0" i="0" kern="1200" dirty="0">
                          <a:solidFill>
                            <a:schemeClr val="lt1"/>
                          </a:solidFill>
                          <a:effectLst/>
                          <a:latin typeface="+mn-lt"/>
                          <a:ea typeface="+mn-ea"/>
                          <a:cs typeface="+mn-cs"/>
                        </a:rPr>
                        <a:t>· To contribute to the preparation of Action Plans and progress files and other reports</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193999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9</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4069466798"/>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endParaRPr lang="en-GB" dirty="0"/>
                    </a:p>
                  </a:txBody>
                  <a:tcPr/>
                </a:tc>
                <a:tc>
                  <a:txBody>
                    <a:bodyPr/>
                    <a:lstStyle/>
                    <a:p>
                      <a:r>
                        <a:rPr lang="en-GB" sz="1350" b="0" i="0" kern="1200" dirty="0">
                          <a:solidFill>
                            <a:schemeClr val="lt1"/>
                          </a:solidFill>
                          <a:effectLst/>
                          <a:latin typeface="+mn-lt"/>
                          <a:ea typeface="+mn-ea"/>
                          <a:cs typeface="+mn-cs"/>
                        </a:rPr>
                        <a:t>· To alert the appropriate staff to problems experienced by pupils and to make recommendations as to how these may be resolved </a:t>
                      </a:r>
                    </a:p>
                    <a:p>
                      <a:r>
                        <a:rPr lang="en-GB" sz="1350" b="0" i="0" kern="1200" dirty="0">
                          <a:solidFill>
                            <a:schemeClr val="lt1"/>
                          </a:solidFill>
                          <a:effectLst/>
                          <a:latin typeface="+mn-lt"/>
                          <a:ea typeface="+mn-ea"/>
                          <a:cs typeface="+mn-cs"/>
                        </a:rPr>
                        <a:t>· To communicate as appropriate, with the parents of pupils, with persons or bodies outside the school concerned with the welfare of individual pupils, after consultation with the appropriate staff </a:t>
                      </a:r>
                    </a:p>
                    <a:p>
                      <a:r>
                        <a:rPr lang="en-GB" sz="1350" b="0" i="0" kern="1200" dirty="0">
                          <a:solidFill>
                            <a:schemeClr val="lt1"/>
                          </a:solidFill>
                          <a:effectLst/>
                          <a:latin typeface="+mn-lt"/>
                          <a:ea typeface="+mn-ea"/>
                          <a:cs typeface="+mn-cs"/>
                        </a:rPr>
                        <a:t>· To contribute to curriculum enrichment according to school policy · To apply the Behaviour management systems so that effective learning can take place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138608187"/>
              </p:ext>
            </p:extLst>
          </p:nvPr>
        </p:nvGraphicFramePr>
        <p:xfrm>
          <a:off x="273264" y="3619499"/>
          <a:ext cx="6292098" cy="5398377"/>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5398377">
                <a:tc>
                  <a:txBody>
                    <a:bodyPr/>
                    <a:lstStyle/>
                    <a:p>
                      <a:r>
                        <a:rPr lang="en-GB" dirty="0"/>
                        <a:t>Teaching</a:t>
                      </a:r>
                    </a:p>
                  </a:txBody>
                  <a:tcPr/>
                </a:tc>
                <a:tc>
                  <a:txBody>
                    <a:bodyPr/>
                    <a:lstStyle/>
                    <a:p>
                      <a:r>
                        <a:rPr lang="en-GB" sz="1350" b="0" i="0" kern="1200" dirty="0">
                          <a:solidFill>
                            <a:schemeClr val="lt1"/>
                          </a:solidFill>
                          <a:effectLst/>
                          <a:latin typeface="+mn-lt"/>
                          <a:ea typeface="+mn-ea"/>
                          <a:cs typeface="+mn-cs"/>
                        </a:rPr>
                        <a:t>· To teach pupils according to their educational needs, including the setting and marking of work to be carried out in school and elsewhere </a:t>
                      </a:r>
                    </a:p>
                    <a:p>
                      <a:r>
                        <a:rPr lang="en-GB" sz="1350" b="0" i="0" kern="1200" dirty="0">
                          <a:solidFill>
                            <a:schemeClr val="lt1"/>
                          </a:solidFill>
                          <a:effectLst/>
                          <a:latin typeface="+mn-lt"/>
                          <a:ea typeface="+mn-ea"/>
                          <a:cs typeface="+mn-cs"/>
                        </a:rPr>
                        <a:t>· To assess, record on attendance, progress, development and attainment of pupils and to keep such records as are required · To provide, or contribute to, oral and written assessments, reports and references relating to individual pupils and groups of pupils </a:t>
                      </a:r>
                    </a:p>
                    <a:p>
                      <a:r>
                        <a:rPr lang="en-GB" sz="1350" b="0" i="0" kern="1200" dirty="0">
                          <a:solidFill>
                            <a:schemeClr val="lt1"/>
                          </a:solidFill>
                          <a:effectLst/>
                          <a:latin typeface="+mn-lt"/>
                          <a:ea typeface="+mn-ea"/>
                          <a:cs typeface="+mn-cs"/>
                        </a:rPr>
                        <a:t>· To ensure that ICT, Literacy, Numeracy and school subject specialism(s) are reflected in the teaching/learning experience of students </a:t>
                      </a:r>
                    </a:p>
                    <a:p>
                      <a:r>
                        <a:rPr lang="en-GB" sz="1350" b="0" i="0" kern="1200" dirty="0">
                          <a:solidFill>
                            <a:schemeClr val="lt1"/>
                          </a:solidFill>
                          <a:effectLst/>
                          <a:latin typeface="+mn-lt"/>
                          <a:ea typeface="+mn-ea"/>
                          <a:cs typeface="+mn-cs"/>
                        </a:rPr>
                        <a:t>· To undertake a designated programme of teaching · To ensure a high quality learning experience for pupils which meets internal and external quality standards · To prepare and update subject materials</a:t>
                      </a:r>
                    </a:p>
                    <a:p>
                      <a:r>
                        <a:rPr lang="en-GB" sz="1350" b="0" i="0" kern="1200" dirty="0">
                          <a:solidFill>
                            <a:schemeClr val="lt1"/>
                          </a:solidFill>
                          <a:effectLst/>
                          <a:latin typeface="+mn-lt"/>
                          <a:ea typeface="+mn-ea"/>
                          <a:cs typeface="+mn-cs"/>
                        </a:rPr>
                        <a:t>· To use a variety of delivery methods which will stimulate learning appropriate to student needs and demands of the syllabus </a:t>
                      </a:r>
                    </a:p>
                    <a:p>
                      <a:r>
                        <a:rPr lang="en-GB" sz="1350" b="0" i="0" kern="1200" dirty="0">
                          <a:solidFill>
                            <a:schemeClr val="lt1"/>
                          </a:solidFill>
                          <a:effectLst/>
                          <a:latin typeface="+mn-lt"/>
                          <a:ea typeface="+mn-ea"/>
                          <a:cs typeface="+mn-cs"/>
                        </a:rPr>
                        <a:t>· To maintain discipline in accordance with the school's procedures, and to encourage good practice with regard to punctuality, behaviour, standards of work and homework </a:t>
                      </a:r>
                    </a:p>
                    <a:p>
                      <a:r>
                        <a:rPr lang="en-GB" sz="1350" b="0" i="0" kern="1200" dirty="0">
                          <a:solidFill>
                            <a:schemeClr val="lt1"/>
                          </a:solidFill>
                          <a:effectLst/>
                          <a:latin typeface="+mn-lt"/>
                          <a:ea typeface="+mn-ea"/>
                          <a:cs typeface="+mn-cs"/>
                        </a:rPr>
                        <a:t>· To undertake assessment of pupils as requested by external examination bodies, departmental and school procedures </a:t>
                      </a:r>
                    </a:p>
                    <a:p>
                      <a:r>
                        <a:rPr lang="en-GB" sz="1350" b="0" i="0" kern="1200" dirty="0">
                          <a:solidFill>
                            <a:schemeClr val="lt1"/>
                          </a:solidFill>
                          <a:effectLst/>
                          <a:latin typeface="+mn-lt"/>
                          <a:ea typeface="+mn-ea"/>
                          <a:cs typeface="+mn-cs"/>
                        </a:rPr>
                        <a:t>· To mark, grade and give written/verbal and diagnostic feedback as required</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80812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10</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2700879200"/>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dirty="0"/>
                        <a:t>Other Specific Duties:</a:t>
                      </a:r>
                    </a:p>
                  </a:txBody>
                  <a:tcPr/>
                </a:tc>
                <a:tc>
                  <a:txBody>
                    <a:bodyPr/>
                    <a:lstStyle/>
                    <a:p>
                      <a:r>
                        <a:rPr lang="en-GB" sz="1350" b="0" i="0" kern="1200" dirty="0">
                          <a:solidFill>
                            <a:schemeClr val="lt1"/>
                          </a:solidFill>
                          <a:effectLst/>
                          <a:latin typeface="+mn-lt"/>
                          <a:ea typeface="+mn-ea"/>
                          <a:cs typeface="+mn-cs"/>
                        </a:rPr>
                        <a:t>· To play a full part in the life of the school community, to support its distinctive mission and ethos and to encourage staff and students to follow this example </a:t>
                      </a:r>
                    </a:p>
                    <a:p>
                      <a:r>
                        <a:rPr lang="en-GB" sz="1350" b="0" i="0" kern="1200" dirty="0">
                          <a:solidFill>
                            <a:schemeClr val="lt1"/>
                          </a:solidFill>
                          <a:effectLst/>
                          <a:latin typeface="+mn-lt"/>
                          <a:ea typeface="+mn-ea"/>
                          <a:cs typeface="+mn-cs"/>
                        </a:rPr>
                        <a:t>· To support the school in meeting its legal requirements for worship · To promote actively the school's corporate policies </a:t>
                      </a:r>
                    </a:p>
                    <a:p>
                      <a:r>
                        <a:rPr lang="en-GB" sz="1350" b="0" i="0" kern="1200" dirty="0">
                          <a:solidFill>
                            <a:schemeClr val="lt1"/>
                          </a:solidFill>
                          <a:effectLst/>
                          <a:latin typeface="+mn-lt"/>
                          <a:ea typeface="+mn-ea"/>
                          <a:cs typeface="+mn-cs"/>
                        </a:rPr>
                        <a:t>· To continue personal development as agreed </a:t>
                      </a:r>
                    </a:p>
                    <a:p>
                      <a:r>
                        <a:rPr lang="en-GB" sz="1350" b="0" i="0" kern="1200" dirty="0">
                          <a:solidFill>
                            <a:schemeClr val="lt1"/>
                          </a:solidFill>
                          <a:effectLst/>
                          <a:latin typeface="+mn-lt"/>
                          <a:ea typeface="+mn-ea"/>
                          <a:cs typeface="+mn-cs"/>
                        </a:rPr>
                        <a:t>· To comply with the schools Health and Safety policy and undertake risk assessments as appropriate </a:t>
                      </a:r>
                    </a:p>
                    <a:p>
                      <a:r>
                        <a:rPr lang="en-GB" sz="1350" b="0" i="0" kern="1200" dirty="0">
                          <a:solidFill>
                            <a:schemeClr val="lt1"/>
                          </a:solidFill>
                          <a:effectLst/>
                          <a:latin typeface="+mn-lt"/>
                          <a:ea typeface="+mn-ea"/>
                          <a:cs typeface="+mn-cs"/>
                        </a:rPr>
                        <a:t>· To undertake any other duty as specified by STPCB not mentioned in the above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883306192"/>
              </p:ext>
            </p:extLst>
          </p:nvPr>
        </p:nvGraphicFramePr>
        <p:xfrm>
          <a:off x="281258" y="3664853"/>
          <a:ext cx="6292098" cy="297180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959976">
                <a:tc>
                  <a:txBody>
                    <a:bodyPr/>
                    <a:lstStyle/>
                    <a:p>
                      <a:r>
                        <a:rPr lang="en-GB" sz="1350" b="0" i="0" kern="1200" dirty="0">
                          <a:solidFill>
                            <a:schemeClr val="lt1"/>
                          </a:solidFill>
                          <a:effectLst/>
                          <a:latin typeface="+mn-lt"/>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This job description is current, but, following consultation with you, may be changed by</a:t>
                      </a:r>
                    </a:p>
                    <a:p>
                      <a:r>
                        <a:rPr lang="en-GB" sz="1350" b="0" i="0" kern="1200" dirty="0">
                          <a:solidFill>
                            <a:schemeClr val="lt1"/>
                          </a:solidFill>
                          <a:effectLst/>
                          <a:latin typeface="+mn-lt"/>
                          <a:ea typeface="+mn-ea"/>
                          <a:cs typeface="+mn-cs"/>
                        </a:rPr>
                        <a:t>the Senior Leadership Team to reflect or anticipate changes in the job which are</a:t>
                      </a:r>
                    </a:p>
                    <a:p>
                      <a:r>
                        <a:rPr lang="en-GB" sz="1350" b="0" i="0" kern="1200" dirty="0">
                          <a:solidFill>
                            <a:schemeClr val="lt1"/>
                          </a:solidFill>
                          <a:effectLst/>
                          <a:latin typeface="+mn-lt"/>
                          <a:ea typeface="+mn-ea"/>
                          <a:cs typeface="+mn-cs"/>
                        </a:rPr>
                        <a:t>commensurate with the salary and job title.</a:t>
                      </a:r>
                    </a:p>
                    <a:p>
                      <a:endParaRPr lang="en-GB" dirty="0"/>
                    </a:p>
                  </a:txBody>
                  <a:tcPr/>
                </a:tc>
                <a:extLst>
                  <a:ext uri="{0D108BD9-81ED-4DB2-BD59-A6C34878D82A}">
                    <a16:rowId xmlns:a16="http://schemas.microsoft.com/office/drawing/2014/main" val="1251111786"/>
                  </a:ext>
                </a:extLst>
              </a:tr>
            </a:tbl>
          </a:graphicData>
        </a:graphic>
      </p:graphicFrame>
      <p:sp>
        <p:nvSpPr>
          <p:cNvPr id="7" name="TextBox 1">
            <a:extLst>
              <a:ext uri="{FF2B5EF4-FFF2-40B4-BE49-F238E27FC236}">
                <a16:creationId xmlns:a16="http://schemas.microsoft.com/office/drawing/2014/main" id="{2BA206B3-B963-4377-AD5C-C90A3C17E927}"/>
              </a:ext>
            </a:extLst>
          </p:cNvPr>
          <p:cNvSpPr txBox="1"/>
          <p:nvPr/>
        </p:nvSpPr>
        <p:spPr>
          <a:xfrm>
            <a:off x="-4386371" y="4025576"/>
            <a:ext cx="3408910" cy="369332"/>
          </a:xfrm>
          <a:prstGeom prst="rect">
            <a:avLst/>
          </a:prstGeom>
          <a:noFill/>
          <a:ln>
            <a:solidFill>
              <a:schemeClr val="accent1">
                <a:lumMod val="75000"/>
              </a:schemeClr>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dirty="0"/>
          </a:p>
        </p:txBody>
      </p:sp>
      <p:graphicFrame>
        <p:nvGraphicFramePr>
          <p:cNvPr id="8" name="Table 7">
            <a:extLst>
              <a:ext uri="{FF2B5EF4-FFF2-40B4-BE49-F238E27FC236}">
                <a16:creationId xmlns:a16="http://schemas.microsoft.com/office/drawing/2014/main" id="{1492B4A9-BB14-44EF-8CD0-8D292DD205A1}"/>
              </a:ext>
            </a:extLst>
          </p:cNvPr>
          <p:cNvGraphicFramePr>
            <a:graphicFrameLocks noGrp="1"/>
          </p:cNvGraphicFramePr>
          <p:nvPr>
            <p:extLst>
              <p:ext uri="{D42A27DB-BD31-4B8C-83A1-F6EECF244321}">
                <p14:modId xmlns:p14="http://schemas.microsoft.com/office/powerpoint/2010/main" val="3486328207"/>
              </p:ext>
            </p:extLst>
          </p:nvPr>
        </p:nvGraphicFramePr>
        <p:xfrm>
          <a:off x="289252" y="6682006"/>
          <a:ext cx="6292098" cy="235458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350" b="0" i="0" kern="1200" dirty="0">
                          <a:solidFill>
                            <a:schemeClr val="lt1"/>
                          </a:solidFill>
                          <a:effectLst/>
                          <a:latin typeface="+mn-lt"/>
                          <a:ea typeface="+mn-ea"/>
                          <a:cs typeface="+mn-cs"/>
                        </a:rPr>
                        <a:t>WHOLE COLLEGE RESPONSIBILITIES:</a:t>
                      </a:r>
                    </a:p>
                    <a:p>
                      <a:endParaRPr lang="en-GB" sz="1350" b="0" i="0" kern="1200" dirty="0">
                        <a:solidFill>
                          <a:schemeClr val="lt1"/>
                        </a:solidFill>
                        <a:effectLst/>
                        <a:latin typeface="+mn-lt"/>
                        <a:ea typeface="+mn-ea"/>
                        <a:cs typeface="+mn-cs"/>
                      </a:endParaRPr>
                    </a:p>
                    <a:p>
                      <a:pPr>
                        <a:buFont typeface="Arial" pitchFamily="34" charset="0"/>
                        <a:buChar char="•"/>
                      </a:pPr>
                      <a:r>
                        <a:rPr lang="en-GB" sz="1350" b="0" i="0" kern="1200" dirty="0">
                          <a:solidFill>
                            <a:schemeClr val="lt1"/>
                          </a:solidFill>
                          <a:effectLst/>
                          <a:latin typeface="+mn-lt"/>
                          <a:ea typeface="+mn-ea"/>
                          <a:cs typeface="+mn-cs"/>
                        </a:rPr>
                        <a:t>Support current policies and recognised good practice within the college</a:t>
                      </a:r>
                    </a:p>
                    <a:p>
                      <a:pPr>
                        <a:buFont typeface="Arial" pitchFamily="34" charset="0"/>
                        <a:buChar char="•"/>
                      </a:pPr>
                      <a:r>
                        <a:rPr lang="en-GB" sz="1350" b="0" i="0" kern="1200" dirty="0">
                          <a:solidFill>
                            <a:schemeClr val="lt1"/>
                          </a:solidFill>
                          <a:effectLst/>
                          <a:latin typeface="+mn-lt"/>
                          <a:ea typeface="+mn-ea"/>
                          <a:cs typeface="+mn-cs"/>
                        </a:rPr>
                        <a:t>Be aware of the importance of confidentiality and data protection</a:t>
                      </a:r>
                    </a:p>
                    <a:p>
                      <a:pPr>
                        <a:buFont typeface="Arial" pitchFamily="34" charset="0"/>
                        <a:buChar char="•"/>
                      </a:pPr>
                      <a:r>
                        <a:rPr lang="en-GB" sz="1350" b="0" i="0" kern="1200" dirty="0">
                          <a:solidFill>
                            <a:schemeClr val="lt1"/>
                          </a:solidFill>
                          <a:effectLst/>
                          <a:latin typeface="+mn-lt"/>
                          <a:ea typeface="+mn-ea"/>
                          <a:cs typeface="+mn-cs"/>
                        </a:rPr>
                        <a:t>Participate in annual Performance Reviews with your Line  Manager, based on agreed objectives.</a:t>
                      </a:r>
                    </a:p>
                    <a:p>
                      <a:pPr>
                        <a:buFont typeface="Arial" pitchFamily="34" charset="0"/>
                        <a:buChar char="•"/>
                      </a:pPr>
                      <a:r>
                        <a:rPr lang="en-GB" sz="1350" b="0" i="0" kern="1200" dirty="0">
                          <a:solidFill>
                            <a:schemeClr val="lt1"/>
                          </a:solidFill>
                          <a:effectLst/>
                          <a:latin typeface="+mn-lt"/>
                          <a:ea typeface="+mn-ea"/>
                          <a:cs typeface="+mn-cs"/>
                        </a:rPr>
                        <a:t>Willingness to be flexible in both approach and use of time.</a:t>
                      </a:r>
                    </a:p>
                    <a:p>
                      <a:pPr>
                        <a:buFont typeface="Arial" pitchFamily="34" charset="0"/>
                        <a:buChar char="•"/>
                      </a:pPr>
                      <a:r>
                        <a:rPr lang="en-GB" sz="1350" b="0" i="0" kern="1200" dirty="0">
                          <a:solidFill>
                            <a:schemeClr val="lt1"/>
                          </a:solidFill>
                          <a:effectLst/>
                          <a:latin typeface="+mn-lt"/>
                          <a:ea typeface="+mn-ea"/>
                          <a:cs typeface="+mn-cs"/>
                        </a:rPr>
                        <a:t>All tasks should be undertaken with due regard to Health &amp; Safety regulations.</a:t>
                      </a:r>
                    </a:p>
                    <a:p>
                      <a:pPr>
                        <a:buFont typeface="Arial" pitchFamily="34" charset="0"/>
                        <a:buChar char="•"/>
                      </a:pPr>
                      <a:r>
                        <a:rPr lang="en-GB" sz="1350" b="0" i="0" kern="1200" dirty="0">
                          <a:solidFill>
                            <a:schemeClr val="lt1"/>
                          </a:solidFill>
                          <a:effectLst/>
                          <a:latin typeface="+mn-lt"/>
                          <a:ea typeface="+mn-ea"/>
                          <a:cs typeface="+mn-cs"/>
                        </a:rPr>
                        <a:t>To undertake such other duties which are within the scope of the job purpose, title of the job and its grade.</a:t>
                      </a:r>
                    </a:p>
                    <a:p>
                      <a:endParaRPr lang="en-GB" sz="1350" b="0" i="0" kern="1200" dirty="0">
                        <a:solidFill>
                          <a:schemeClr val="lt1"/>
                        </a:solidFill>
                        <a:effectLst/>
                        <a:latin typeface="+mn-lt"/>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18112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11</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96166" y="1608929"/>
            <a:ext cx="6276109" cy="30777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Teacher of </a:t>
            </a:r>
            <a:r>
              <a:rPr lang="en-GB" sz="1400" b="1" dirty="0"/>
              <a:t> Music</a:t>
            </a:r>
            <a:r>
              <a:rPr lang="en-GB" sz="1400" b="1" dirty="0">
                <a:latin typeface="Candara"/>
              </a:rPr>
              <a:t> </a:t>
            </a:r>
            <a:endParaRPr lang="en-GB" dirty="0">
              <a:latin typeface="Candara"/>
              <a:ea typeface="Calibri"/>
              <a:cs typeface="Calibri"/>
            </a:endParaRPr>
          </a:p>
        </p:txBody>
      </p:sp>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4246007540"/>
              </p:ext>
            </p:extLst>
          </p:nvPr>
        </p:nvGraphicFramePr>
        <p:xfrm>
          <a:off x="260942" y="3449467"/>
          <a:ext cx="6270199" cy="1910630"/>
        </p:xfrm>
        <a:graphic>
          <a:graphicData uri="http://schemas.openxmlformats.org/drawingml/2006/table">
            <a:tbl>
              <a:tblPr firstRow="1" bandRow="1">
                <a:tableStyleId>{5C22544A-7EE6-4342-B048-85BDC9FD1C3A}</a:tableStyleId>
              </a:tblPr>
              <a:tblGrid>
                <a:gridCol w="1578815">
                  <a:extLst>
                    <a:ext uri="{9D8B030D-6E8A-4147-A177-3AD203B41FA5}">
                      <a16:colId xmlns:a16="http://schemas.microsoft.com/office/drawing/2014/main" val="464920639"/>
                    </a:ext>
                  </a:extLst>
                </a:gridCol>
                <a:gridCol w="4691384">
                  <a:extLst>
                    <a:ext uri="{9D8B030D-6E8A-4147-A177-3AD203B41FA5}">
                      <a16:colId xmlns:a16="http://schemas.microsoft.com/office/drawing/2014/main" val="3115037260"/>
                    </a:ext>
                  </a:extLst>
                </a:gridCol>
              </a:tblGrid>
              <a:tr h="1910630">
                <a:tc>
                  <a:txBody>
                    <a:bodyPr/>
                    <a:lstStyle/>
                    <a:p>
                      <a:r>
                        <a:rPr lang="en-GB" dirty="0"/>
                        <a:t>To whom the postholder reports to</a:t>
                      </a:r>
                    </a:p>
                  </a:txBody>
                  <a:tcPr/>
                </a:tc>
                <a:tc>
                  <a:txBody>
                    <a:bodyPr/>
                    <a:lstStyle/>
                    <a:p>
                      <a:r>
                        <a:rPr lang="en-GB" sz="1350" b="0" i="0" kern="1200" dirty="0">
                          <a:solidFill>
                            <a:schemeClr val="lt1"/>
                          </a:solidFill>
                          <a:effectLst/>
                          <a:latin typeface="+mn-lt"/>
                          <a:ea typeface="+mn-ea"/>
                          <a:cs typeface="+mn-cs"/>
                        </a:rPr>
                        <a:t>The postholder is responsible to the: </a:t>
                      </a:r>
                    </a:p>
                    <a:p>
                      <a:r>
                        <a:rPr lang="en-GB" sz="1350" b="0" i="0" kern="1200" dirty="0">
                          <a:solidFill>
                            <a:schemeClr val="lt1"/>
                          </a:solidFill>
                          <a:effectLst/>
                          <a:latin typeface="+mn-lt"/>
                          <a:ea typeface="+mn-ea"/>
                          <a:cs typeface="+mn-cs"/>
                        </a:rPr>
                        <a:t>· Principal in all matters </a:t>
                      </a:r>
                    </a:p>
                    <a:p>
                      <a:r>
                        <a:rPr lang="en-GB" sz="1350" b="0" i="0" kern="1200" dirty="0">
                          <a:solidFill>
                            <a:schemeClr val="lt1"/>
                          </a:solidFill>
                          <a:effectLst/>
                          <a:latin typeface="+mn-lt"/>
                          <a:ea typeface="+mn-ea"/>
                          <a:cs typeface="+mn-cs"/>
                        </a:rPr>
                        <a:t>· The relevant member of the school leadership group in respect of curriculum and pastoral matters </a:t>
                      </a:r>
                    </a:p>
                    <a:p>
                      <a:r>
                        <a:rPr lang="en-GB" sz="1350" b="0" i="0" kern="1200" dirty="0">
                          <a:solidFill>
                            <a:schemeClr val="lt1"/>
                          </a:solidFill>
                          <a:effectLst/>
                          <a:latin typeface="+mn-lt"/>
                          <a:ea typeface="+mn-ea"/>
                          <a:cs typeface="+mn-cs"/>
                        </a:rPr>
                        <a:t>·  The postholder is also expected to interact on a professional level with colleagues in order to promote a mutual understanding of the school curriculum with the aim of improving teaching and learning across the school/college</a:t>
                      </a:r>
                      <a:endParaRPr lang="en-GB" dirty="0"/>
                    </a:p>
                  </a:txBody>
                  <a:tcPr/>
                </a:tc>
                <a:extLst>
                  <a:ext uri="{0D108BD9-81ED-4DB2-BD59-A6C34878D82A}">
                    <a16:rowId xmlns:a16="http://schemas.microsoft.com/office/drawing/2014/main" val="2314391291"/>
                  </a:ext>
                </a:extLst>
              </a:tr>
            </a:tbl>
          </a:graphicData>
        </a:graphic>
      </p:graphicFrame>
      <p:graphicFrame>
        <p:nvGraphicFramePr>
          <p:cNvPr id="6" name="Table 5">
            <a:extLst>
              <a:ext uri="{FF2B5EF4-FFF2-40B4-BE49-F238E27FC236}">
                <a16:creationId xmlns:a16="http://schemas.microsoft.com/office/drawing/2014/main" id="{ECC3FCB9-705B-4CB3-9516-96A5BED98A55}"/>
              </a:ext>
            </a:extLst>
          </p:cNvPr>
          <p:cNvGraphicFramePr>
            <a:graphicFrameLocks noGrp="1"/>
          </p:cNvGraphicFramePr>
          <p:nvPr>
            <p:extLst>
              <p:ext uri="{D42A27DB-BD31-4B8C-83A1-F6EECF244321}">
                <p14:modId xmlns:p14="http://schemas.microsoft.com/office/powerpoint/2010/main" val="3184808846"/>
              </p:ext>
            </p:extLst>
          </p:nvPr>
        </p:nvGraphicFramePr>
        <p:xfrm>
          <a:off x="287370" y="2099265"/>
          <a:ext cx="6285755" cy="1356360"/>
        </p:xfrm>
        <a:graphic>
          <a:graphicData uri="http://schemas.openxmlformats.org/drawingml/2006/table">
            <a:tbl>
              <a:tblPr firstRow="1" bandRow="1">
                <a:tableStyleId>{5C22544A-7EE6-4342-B048-85BDC9FD1C3A}</a:tableStyleId>
              </a:tblPr>
              <a:tblGrid>
                <a:gridCol w="6285755">
                  <a:extLst>
                    <a:ext uri="{9D8B030D-6E8A-4147-A177-3AD203B41FA5}">
                      <a16:colId xmlns:a16="http://schemas.microsoft.com/office/drawing/2014/main" val="457413211"/>
                    </a:ext>
                  </a:extLst>
                </a:gridCol>
              </a:tblGrid>
              <a:tr h="370840">
                <a:tc>
                  <a:txBody>
                    <a:bodyPr/>
                    <a:lstStyle/>
                    <a:p>
                      <a:r>
                        <a:rPr lang="en-GB" sz="1800" b="1" dirty="0">
                          <a:latin typeface="Candara"/>
                        </a:rPr>
                        <a:t>Job purpose:</a:t>
                      </a:r>
                    </a:p>
                    <a:p>
                      <a:endParaRPr lang="en-GB" sz="1100" b="1" dirty="0">
                        <a:latin typeface="Candara"/>
                      </a:endParaRPr>
                    </a:p>
                    <a:p>
                      <a:r>
                        <a:rPr lang="en-GB" dirty="0"/>
                        <a:t>To provide professional leadership and management for a subject to secure high quality teaching, effective use of resources, effective coaching and mentoring and improved standards of learning and achievement for all pupils.</a:t>
                      </a:r>
                    </a:p>
                    <a:p>
                      <a:endParaRPr lang="en-GB" dirty="0"/>
                    </a:p>
                  </a:txBody>
                  <a:tcPr/>
                </a:tc>
                <a:extLst>
                  <a:ext uri="{0D108BD9-81ED-4DB2-BD59-A6C34878D82A}">
                    <a16:rowId xmlns:a16="http://schemas.microsoft.com/office/drawing/2014/main" val="3296227588"/>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650254904"/>
              </p:ext>
            </p:extLst>
          </p:nvPr>
        </p:nvGraphicFramePr>
        <p:xfrm>
          <a:off x="244552" y="5463225"/>
          <a:ext cx="6270199" cy="11201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The Persons line managed by the postholder</a:t>
                      </a:r>
                    </a:p>
                  </a:txBody>
                  <a:tcPr/>
                </a:tc>
                <a:tc>
                  <a:txBody>
                    <a:bodyPr/>
                    <a:lstStyle/>
                    <a:p>
                      <a:r>
                        <a:rPr lang="en-GB" sz="1350" b="0" i="0" kern="1200" dirty="0">
                          <a:solidFill>
                            <a:schemeClr val="lt1"/>
                          </a:solidFill>
                          <a:effectLst/>
                          <a:latin typeface="+mn-lt"/>
                          <a:ea typeface="+mn-ea"/>
                          <a:cs typeface="+mn-cs"/>
                        </a:rPr>
                        <a:t>The postholder is responsible for: </a:t>
                      </a:r>
                    </a:p>
                    <a:p>
                      <a:r>
                        <a:rPr lang="en-GB" sz="1350" b="0" i="0" kern="1200" dirty="0">
                          <a:solidFill>
                            <a:schemeClr val="lt1"/>
                          </a:solidFill>
                          <a:effectLst/>
                          <a:latin typeface="+mn-lt"/>
                          <a:ea typeface="+mn-ea"/>
                          <a:cs typeface="+mn-cs"/>
                        </a:rPr>
                        <a:t>· Where appropriate the supervision of support staff within the department area </a:t>
                      </a:r>
                    </a:p>
                    <a:p>
                      <a:r>
                        <a:rPr lang="en-GB" sz="1350" b="0" i="0" kern="1200" dirty="0">
                          <a:solidFill>
                            <a:schemeClr val="lt1"/>
                          </a:solidFill>
                          <a:effectLst/>
                          <a:latin typeface="+mn-lt"/>
                          <a:ea typeface="+mn-ea"/>
                          <a:cs typeface="+mn-cs"/>
                        </a:rPr>
                        <a:t>· The coaching, mentoring and development of all staff within the subject area.</a:t>
                      </a:r>
                      <a:endParaRPr lang="en-GB" dirty="0"/>
                    </a:p>
                  </a:txBody>
                  <a:tcPr/>
                </a:tc>
                <a:extLst>
                  <a:ext uri="{0D108BD9-81ED-4DB2-BD59-A6C34878D82A}">
                    <a16:rowId xmlns:a16="http://schemas.microsoft.com/office/drawing/2014/main" val="1388065727"/>
                  </a:ext>
                </a:extLst>
              </a:tr>
            </a:tbl>
          </a:graphicData>
        </a:graphic>
      </p:graphicFrame>
      <p:graphicFrame>
        <p:nvGraphicFramePr>
          <p:cNvPr id="15" name="Table 14">
            <a:extLst>
              <a:ext uri="{FF2B5EF4-FFF2-40B4-BE49-F238E27FC236}">
                <a16:creationId xmlns:a16="http://schemas.microsoft.com/office/drawing/2014/main" id="{DF2AB138-93A3-4ED4-BC7D-19E7CB96D466}"/>
              </a:ext>
            </a:extLst>
          </p:cNvPr>
          <p:cNvGraphicFramePr>
            <a:graphicFrameLocks noGrp="1"/>
          </p:cNvGraphicFramePr>
          <p:nvPr>
            <p:extLst>
              <p:ext uri="{D42A27DB-BD31-4B8C-83A1-F6EECF244321}">
                <p14:modId xmlns:p14="http://schemas.microsoft.com/office/powerpoint/2010/main" val="3384075819"/>
              </p:ext>
            </p:extLst>
          </p:nvPr>
        </p:nvGraphicFramePr>
        <p:xfrm>
          <a:off x="245386" y="6687112"/>
          <a:ext cx="6270199" cy="194310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Duties and responsibilities specific to the post</a:t>
                      </a:r>
                    </a:p>
                  </a:txBody>
                  <a:tcPr/>
                </a:tc>
                <a:tc>
                  <a:txBody>
                    <a:bodyPr/>
                    <a:lstStyle/>
                    <a:p>
                      <a:r>
                        <a:rPr lang="en-GB" sz="1350" b="0" i="0" kern="1200" dirty="0">
                          <a:solidFill>
                            <a:schemeClr val="lt1"/>
                          </a:solidFill>
                          <a:effectLst/>
                          <a:latin typeface="+mn-lt"/>
                          <a:ea typeface="+mn-ea"/>
                          <a:cs typeface="+mn-cs"/>
                        </a:rPr>
                        <a:t>Strategic Direction: </a:t>
                      </a:r>
                    </a:p>
                    <a:p>
                      <a:r>
                        <a:rPr lang="en-GB" sz="1350" b="0" i="0" kern="1200" dirty="0">
                          <a:solidFill>
                            <a:schemeClr val="lt1"/>
                          </a:solidFill>
                          <a:effectLst/>
                          <a:latin typeface="+mn-lt"/>
                          <a:ea typeface="+mn-ea"/>
                          <a:cs typeface="+mn-cs"/>
                        </a:rPr>
                        <a:t>· Develop and implement policies and practices for the subject area, which reflect the school's/college's commitment to high achievement and which are consistent with national and school/college strategies and policies. </a:t>
                      </a:r>
                    </a:p>
                    <a:p>
                      <a:r>
                        <a:rPr lang="en-GB" sz="1350" b="0" i="0" kern="1200" dirty="0">
                          <a:solidFill>
                            <a:schemeClr val="lt1"/>
                          </a:solidFill>
                          <a:effectLst/>
                          <a:latin typeface="+mn-lt"/>
                          <a:ea typeface="+mn-ea"/>
                          <a:cs typeface="+mn-cs"/>
                        </a:rPr>
                        <a:t>· Establish short, medium and long term plans for the development and resourcing of the subject area. </a:t>
                      </a:r>
                    </a:p>
                    <a:p>
                      <a:r>
                        <a:rPr lang="en-GB" sz="1350" b="0" i="0" kern="1200" dirty="0">
                          <a:solidFill>
                            <a:schemeClr val="lt1"/>
                          </a:solidFill>
                          <a:effectLst/>
                          <a:latin typeface="+mn-lt"/>
                          <a:ea typeface="+mn-ea"/>
                          <a:cs typeface="+mn-cs"/>
                        </a:rPr>
                        <a:t>· Monitor the progress made in achieving subject plans and targets, and evaluate the impact on teaching and learning.</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290143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12</a:t>
            </a:fld>
            <a:endParaRPr lang="en-US"/>
          </a:p>
        </p:txBody>
      </p:sp>
      <p:pic>
        <p:nvPicPr>
          <p:cNvPr id="5" name="Picture 4" descr="TECC.jpg"/>
          <p:cNvPicPr>
            <a:picLocks noChangeAspect="1"/>
          </p:cNvPicPr>
          <p:nvPr/>
        </p:nvPicPr>
        <p:blipFill>
          <a:blip r:embed="rId2" cstate="print"/>
          <a:stretch>
            <a:fillRect/>
          </a:stretch>
        </p:blipFill>
        <p:spPr>
          <a:xfrm>
            <a:off x="2695277" y="86661"/>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53409459"/>
              </p:ext>
            </p:extLst>
          </p:nvPr>
        </p:nvGraphicFramePr>
        <p:xfrm>
          <a:off x="292207" y="1293435"/>
          <a:ext cx="6270199" cy="4561351"/>
        </p:xfrm>
        <a:graphic>
          <a:graphicData uri="http://schemas.openxmlformats.org/drawingml/2006/table">
            <a:tbl>
              <a:tblPr firstRow="1" bandRow="1">
                <a:tableStyleId>{5C22544A-7EE6-4342-B048-85BDC9FD1C3A}</a:tableStyleId>
              </a:tblPr>
              <a:tblGrid>
                <a:gridCol w="1578634">
                  <a:extLst>
                    <a:ext uri="{9D8B030D-6E8A-4147-A177-3AD203B41FA5}">
                      <a16:colId xmlns:a16="http://schemas.microsoft.com/office/drawing/2014/main" val="464920639"/>
                    </a:ext>
                  </a:extLst>
                </a:gridCol>
                <a:gridCol w="4691565">
                  <a:extLst>
                    <a:ext uri="{9D8B030D-6E8A-4147-A177-3AD203B41FA5}">
                      <a16:colId xmlns:a16="http://schemas.microsoft.com/office/drawing/2014/main" val="3115037260"/>
                    </a:ext>
                  </a:extLst>
                </a:gridCol>
              </a:tblGrid>
              <a:tr h="4561351">
                <a:tc>
                  <a:txBody>
                    <a:bodyPr/>
                    <a:lstStyle/>
                    <a:p>
                      <a:endParaRPr lang="en-GB" dirty="0"/>
                    </a:p>
                  </a:txBody>
                  <a:tcPr/>
                </a:tc>
                <a:tc>
                  <a:txBody>
                    <a:bodyPr/>
                    <a:lstStyle/>
                    <a:p>
                      <a:r>
                        <a:rPr lang="en-GB" sz="1350" b="1" i="0" kern="1200" dirty="0">
                          <a:solidFill>
                            <a:schemeClr val="lt1"/>
                          </a:solidFill>
                          <a:effectLst/>
                          <a:latin typeface="+mn-lt"/>
                          <a:ea typeface="+mn-ea"/>
                          <a:cs typeface="+mn-cs"/>
                        </a:rPr>
                        <a:t>Teaching and Learning: </a:t>
                      </a:r>
                    </a:p>
                    <a:p>
                      <a:r>
                        <a:rPr lang="en-GB" sz="1200" b="0" i="0" kern="1200" dirty="0">
                          <a:solidFill>
                            <a:schemeClr val="lt1"/>
                          </a:solidFill>
                          <a:effectLst/>
                          <a:latin typeface="+mn-lt"/>
                          <a:ea typeface="+mn-ea"/>
                          <a:cs typeface="+mn-cs"/>
                        </a:rPr>
                        <a:t>· Provide guidance on a choice of appropriate teaching and learning methods and coaching relating to the delivery of these methods. </a:t>
                      </a:r>
                    </a:p>
                    <a:p>
                      <a:r>
                        <a:rPr lang="en-GB" sz="1200" b="0" i="0" kern="1200" dirty="0">
                          <a:solidFill>
                            <a:schemeClr val="lt1"/>
                          </a:solidFill>
                          <a:effectLst/>
                          <a:latin typeface="+mn-lt"/>
                          <a:ea typeface="+mn-ea"/>
                          <a:cs typeface="+mn-cs"/>
                        </a:rPr>
                        <a:t>· Develop and implement systems for recording individual pupil's progress. </a:t>
                      </a:r>
                    </a:p>
                    <a:p>
                      <a:r>
                        <a:rPr lang="en-GB" sz="1200" b="0" i="0" kern="1200" dirty="0">
                          <a:solidFill>
                            <a:schemeClr val="lt1"/>
                          </a:solidFill>
                          <a:effectLst/>
                          <a:latin typeface="+mn-lt"/>
                          <a:ea typeface="+mn-ea"/>
                          <a:cs typeface="+mn-cs"/>
                        </a:rPr>
                        <a:t>· Ensure schemes of work are developed appropriately and evaluate the impact on teaching and learning.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Leading and Managing Staff: </a:t>
                      </a:r>
                      <a:r>
                        <a:rPr lang="en-GB" sz="1200" b="0" i="0" kern="1200" dirty="0">
                          <a:solidFill>
                            <a:schemeClr val="lt1"/>
                          </a:solidFill>
                          <a:effectLst/>
                          <a:latin typeface="+mn-lt"/>
                          <a:ea typeface="+mn-ea"/>
                          <a:cs typeface="+mn-cs"/>
                        </a:rPr>
                        <a:t> </a:t>
                      </a:r>
                    </a:p>
                    <a:p>
                      <a:r>
                        <a:rPr lang="en-GB" sz="1200" b="0" i="0" kern="1200" dirty="0">
                          <a:solidFill>
                            <a:schemeClr val="lt1"/>
                          </a:solidFill>
                          <a:effectLst/>
                          <a:latin typeface="+mn-lt"/>
                          <a:ea typeface="+mn-ea"/>
                          <a:cs typeface="+mn-cs"/>
                        </a:rPr>
                        <a:t>· Promote a creative and collaborative working environment. </a:t>
                      </a:r>
                    </a:p>
                    <a:p>
                      <a:r>
                        <a:rPr lang="en-GB" sz="1200" b="0" i="0" kern="1200" dirty="0">
                          <a:solidFill>
                            <a:schemeClr val="lt1"/>
                          </a:solidFill>
                          <a:effectLst/>
                          <a:latin typeface="+mn-lt"/>
                          <a:ea typeface="+mn-ea"/>
                          <a:cs typeface="+mn-cs"/>
                        </a:rPr>
                        <a:t>· Create, maintain and enhance effective relationships.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Resource Management: </a:t>
                      </a:r>
                    </a:p>
                    <a:p>
                      <a:r>
                        <a:rPr lang="en-GB" sz="1200" b="0" i="0" kern="1200" dirty="0">
                          <a:solidFill>
                            <a:schemeClr val="lt1"/>
                          </a:solidFill>
                          <a:effectLst/>
                          <a:latin typeface="+mn-lt"/>
                          <a:ea typeface="+mn-ea"/>
                          <a:cs typeface="+mn-cs"/>
                        </a:rPr>
                        <a:t>· Secure and allocate resources to support effective learning and teaching within the subject area. </a:t>
                      </a:r>
                    </a:p>
                    <a:p>
                      <a:r>
                        <a:rPr lang="en-GB" sz="1200" b="0" i="0" kern="1200" dirty="0">
                          <a:solidFill>
                            <a:schemeClr val="lt1"/>
                          </a:solidFill>
                          <a:effectLst/>
                          <a:latin typeface="+mn-lt"/>
                          <a:ea typeface="+mn-ea"/>
                          <a:cs typeface="+mn-cs"/>
                        </a:rPr>
                        <a:t>· Monitor and control the use of these resources.</a:t>
                      </a:r>
                      <a:endParaRPr lang="en-GB" sz="1200" dirty="0"/>
                    </a:p>
                  </a:txBody>
                  <a:tcPr/>
                </a:tc>
                <a:extLst>
                  <a:ext uri="{0D108BD9-81ED-4DB2-BD59-A6C34878D82A}">
                    <a16:rowId xmlns:a16="http://schemas.microsoft.com/office/drawing/2014/main" val="2314391291"/>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3378408045"/>
              </p:ext>
            </p:extLst>
          </p:nvPr>
        </p:nvGraphicFramePr>
        <p:xfrm>
          <a:off x="292206" y="6072074"/>
          <a:ext cx="6270199" cy="31775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Generic duties and responsibilities</a:t>
                      </a:r>
                    </a:p>
                  </a:txBody>
                  <a:tcPr/>
                </a:tc>
                <a:tc>
                  <a:txBody>
                    <a:bodyPr/>
                    <a:lstStyle/>
                    <a:p>
                      <a:r>
                        <a:rPr lang="en-GB" sz="1350" b="0" i="0" kern="1200" dirty="0">
                          <a:solidFill>
                            <a:schemeClr val="lt1"/>
                          </a:solidFill>
                          <a:effectLst/>
                          <a:latin typeface="+mn-lt"/>
                          <a:ea typeface="+mn-ea"/>
                          <a:cs typeface="+mn-cs"/>
                        </a:rPr>
                        <a:t>To work within the framework of national legislation and in accordance with the provisions of the School Teachers Pay and Conditions Document. In addition the post is subject to compliance with: </a:t>
                      </a:r>
                    </a:p>
                    <a:p>
                      <a:r>
                        <a:rPr lang="en-GB" sz="1350" b="0" i="0" kern="1200" dirty="0">
                          <a:solidFill>
                            <a:schemeClr val="lt1"/>
                          </a:solidFill>
                          <a:effectLst/>
                          <a:latin typeface="+mn-lt"/>
                          <a:ea typeface="+mn-ea"/>
                          <a:cs typeface="+mn-cs"/>
                        </a:rPr>
                        <a:t>· School policies and guidance on the curriculum and school organisation </a:t>
                      </a:r>
                    </a:p>
                    <a:p>
                      <a:r>
                        <a:rPr lang="en-GB" sz="1350" b="0" i="0" kern="1200" dirty="0">
                          <a:solidFill>
                            <a:schemeClr val="lt1"/>
                          </a:solidFill>
                          <a:effectLst/>
                          <a:latin typeface="+mn-lt"/>
                          <a:ea typeface="+mn-ea"/>
                          <a:cs typeface="+mn-cs"/>
                        </a:rPr>
                        <a:t>· Leicestershire County Council Policies </a:t>
                      </a:r>
                    </a:p>
                    <a:p>
                      <a:r>
                        <a:rPr lang="en-GB" sz="1350" b="0" i="0" kern="1200" dirty="0">
                          <a:solidFill>
                            <a:schemeClr val="lt1"/>
                          </a:solidFill>
                          <a:effectLst/>
                          <a:latin typeface="+mn-lt"/>
                          <a:ea typeface="+mn-ea"/>
                          <a:cs typeface="+mn-cs"/>
                        </a:rPr>
                        <a:t>· National Standards for Subject leaders </a:t>
                      </a:r>
                    </a:p>
                    <a:p>
                      <a:r>
                        <a:rPr lang="en-GB" sz="1350" b="0" i="0" kern="1200" dirty="0">
                          <a:solidFill>
                            <a:schemeClr val="lt1"/>
                          </a:solidFill>
                          <a:effectLst/>
                          <a:latin typeface="+mn-lt"/>
                          <a:ea typeface="+mn-ea"/>
                          <a:cs typeface="+mn-cs"/>
                        </a:rPr>
                        <a:t>· The Conditions of Service for School Teachers in England and Wales and with locally agreed conditions of employment </a:t>
                      </a:r>
                    </a:p>
                    <a:p>
                      <a:r>
                        <a:rPr lang="en-GB" sz="1350" b="0" i="0" kern="1200" dirty="0">
                          <a:solidFill>
                            <a:schemeClr val="lt1"/>
                          </a:solidFill>
                          <a:effectLst/>
                          <a:latin typeface="+mn-lt"/>
                          <a:ea typeface="+mn-ea"/>
                          <a:cs typeface="+mn-cs"/>
                        </a:rPr>
                        <a:t>· Common core of skills and knowledge of the children's workforce The duties and responsibilities detailed within this job description should be supplemented by those accountabilities, roles and responsibilities common to all classroom teachers, as set out with the School Teachers Pay and Conditions Document.</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807037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13</a:t>
            </a:fld>
            <a:endParaRPr lang="en-US"/>
          </a:p>
        </p:txBody>
      </p:sp>
      <p:sp>
        <p:nvSpPr>
          <p:cNvPr id="6" name="TextBox 5"/>
          <p:cNvSpPr txBox="1"/>
          <p:nvPr/>
        </p:nvSpPr>
        <p:spPr>
          <a:xfrm>
            <a:off x="414511" y="1006309"/>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687284466"/>
              </p:ext>
            </p:extLst>
          </p:nvPr>
        </p:nvGraphicFramePr>
        <p:xfrm>
          <a:off x="133568" y="2215869"/>
          <a:ext cx="6724432" cy="7254240"/>
        </p:xfrm>
        <a:graphic>
          <a:graphicData uri="http://schemas.openxmlformats.org/drawingml/2006/table">
            <a:tbl>
              <a:tblPr>
                <a:tableStyleId>{5C22544A-7EE6-4342-B048-85BDC9FD1C3A}</a:tableStyleId>
              </a:tblPr>
              <a:tblGrid>
                <a:gridCol w="1424478">
                  <a:extLst>
                    <a:ext uri="{9D8B030D-6E8A-4147-A177-3AD203B41FA5}">
                      <a16:colId xmlns:a16="http://schemas.microsoft.com/office/drawing/2014/main" val="3190552466"/>
                    </a:ext>
                  </a:extLst>
                </a:gridCol>
                <a:gridCol w="2550811">
                  <a:extLst>
                    <a:ext uri="{9D8B030D-6E8A-4147-A177-3AD203B41FA5}">
                      <a16:colId xmlns:a16="http://schemas.microsoft.com/office/drawing/2014/main" val="27550693"/>
                    </a:ext>
                  </a:extLst>
                </a:gridCol>
                <a:gridCol w="2749143">
                  <a:extLst>
                    <a:ext uri="{9D8B030D-6E8A-4147-A177-3AD203B41FA5}">
                      <a16:colId xmlns:a16="http://schemas.microsoft.com/office/drawing/2014/main" val="2219526275"/>
                    </a:ext>
                  </a:extLst>
                </a:gridCol>
              </a:tblGrid>
              <a:tr h="298230">
                <a:tc>
                  <a:txBody>
                    <a:bodyPr/>
                    <a:lstStyle/>
                    <a:p>
                      <a:pPr algn="ctr">
                        <a:spcAft>
                          <a:spcPts val="0"/>
                        </a:spcAft>
                      </a:pPr>
                      <a:endParaRPr lang="en-GB" sz="1200" dirty="0">
                        <a:effectLst/>
                      </a:endParaRPr>
                    </a:p>
                    <a:p>
                      <a:pPr algn="ctr">
                        <a:spcAft>
                          <a:spcPts val="0"/>
                        </a:spcAft>
                      </a:pPr>
                      <a:r>
                        <a:rPr lang="en-US" sz="1200" dirty="0">
                          <a:effectLst/>
                        </a:rPr>
                        <a:t>Continued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r h="198820">
                <a:tc>
                  <a:txBody>
                    <a:bodyPr/>
                    <a:lstStyle/>
                    <a:p>
                      <a:pPr marL="171450" indent="-171450">
                        <a:spcAft>
                          <a:spcPts val="0"/>
                        </a:spcAft>
                      </a:pPr>
                      <a:r>
                        <a:rPr lang="en-US" sz="1200" dirty="0">
                          <a:effectLst/>
                        </a:rPr>
                        <a:t>1	QUALIFICATIONS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Graduate</a:t>
                      </a:r>
                      <a:endParaRPr lang="en-GB" sz="1100" dirty="0">
                        <a:effectLst/>
                      </a:endParaRPr>
                    </a:p>
                    <a:p>
                      <a:pPr>
                        <a:spcAft>
                          <a:spcPts val="0"/>
                        </a:spcAft>
                      </a:pPr>
                      <a:r>
                        <a:rPr lang="en-US" sz="1100" dirty="0">
                          <a:effectLst/>
                        </a:rPr>
                        <a:t>Qualified Teacher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1377199064"/>
                  </a:ext>
                </a:extLst>
              </a:tr>
              <a:tr h="298230">
                <a:tc>
                  <a:txBody>
                    <a:bodyPr/>
                    <a:lstStyle/>
                    <a:p>
                      <a:pPr marL="171450" indent="-171450">
                        <a:spcAft>
                          <a:spcPts val="0"/>
                        </a:spcAft>
                      </a:pPr>
                      <a:r>
                        <a:rPr lang="en-US" sz="1200" dirty="0">
                          <a:effectLst/>
                        </a:rPr>
                        <a:t>2	EXPERIENCE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Recent and relevant experience </a:t>
                      </a:r>
                      <a:r>
                        <a:rPr lang="en-US" sz="1100">
                          <a:effectLst/>
                        </a:rPr>
                        <a:t>teaching music at KS3 and KS4</a:t>
                      </a:r>
                    </a:p>
                  </a:txBody>
                  <a:tcPr marL="49705" marR="49705" marT="0" marB="0"/>
                </a:tc>
                <a:tc>
                  <a:txBody>
                    <a:bodyPr/>
                    <a:lstStyle/>
                    <a:p>
                      <a:pPr>
                        <a:spcAft>
                          <a:spcPts val="0"/>
                        </a:spcAft>
                      </a:pPr>
                      <a:r>
                        <a:rPr lang="en-US" sz="1100" dirty="0">
                          <a:effectLst/>
                          <a:latin typeface="Arial" panose="020B0604020202020204" pitchFamily="34" charset="0"/>
                          <a:ea typeface="Arial" panose="020B0604020202020204" pitchFamily="34" charset="0"/>
                          <a:cs typeface="Arial" panose="020B0604020202020204" pitchFamily="34" charset="0"/>
                        </a:rPr>
                        <a:t>Marker for GCSE exam board</a:t>
                      </a:r>
                    </a:p>
                    <a:p>
                      <a:pPr>
                        <a:spcAft>
                          <a:spcPts val="0"/>
                        </a:spcAft>
                      </a:pPr>
                      <a:endParaRPr lang="en-GB" sz="1100" dirty="0">
                        <a:effectLst/>
                        <a:latin typeface="Arial" panose="020B0604020202020204" pitchFamily="34" charset="0"/>
                        <a:ea typeface="Arial" panose="020B0604020202020204" pitchFamily="34" charset="0"/>
                        <a:cs typeface="Arial" panose="020B0604020202020204" pitchFamily="34" charset="0"/>
                      </a:endParaRPr>
                    </a:p>
                  </a:txBody>
                  <a:tcPr marL="49705" marR="49705" marT="0" marB="0"/>
                </a:tc>
                <a:extLst>
                  <a:ext uri="{0D108BD9-81ED-4DB2-BD59-A6C34878D82A}">
                    <a16:rowId xmlns:a16="http://schemas.microsoft.com/office/drawing/2014/main" val="2170177149"/>
                  </a:ext>
                </a:extLst>
              </a:tr>
              <a:tr h="596459">
                <a:tc>
                  <a:txBody>
                    <a:bodyPr/>
                    <a:lstStyle/>
                    <a:p>
                      <a:pPr marL="171450" indent="-171450">
                        <a:spcAft>
                          <a:spcPts val="0"/>
                        </a:spcAft>
                      </a:pPr>
                      <a:r>
                        <a:rPr lang="en-US" sz="1200" dirty="0">
                          <a:effectLst/>
                        </a:rPr>
                        <a:t>3	CURRICULUM</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the current KS3/4 music curriculum  curriculum.</a:t>
                      </a:r>
                      <a:endParaRPr lang="en-GB" sz="1100" dirty="0">
                        <a:effectLst/>
                      </a:endParaRPr>
                    </a:p>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recent developments in the national curriculum regarding music</a:t>
                      </a:r>
                      <a:endParaRPr lang="en-GB" sz="1100" dirty="0" err="1">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08488712"/>
                  </a:ext>
                </a:extLst>
              </a:tr>
              <a:tr h="298230">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Involvement in developing relevant curricula and/or schemes of work.</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52700044"/>
                  </a:ext>
                </a:extLst>
              </a:tr>
              <a:tr h="29823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Awareness of related courses and qualifications at KS4 and above.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99225264"/>
                  </a:ext>
                </a:extLst>
              </a:tr>
              <a:tr h="497049">
                <a:tc>
                  <a:txBody>
                    <a:bodyPr/>
                    <a:lstStyle/>
                    <a:p>
                      <a:pPr marL="171450" indent="-171450">
                        <a:spcAft>
                          <a:spcPts val="0"/>
                        </a:spcAft>
                      </a:pPr>
                      <a:r>
                        <a:rPr lang="en-US" sz="1200" dirty="0">
                          <a:effectLst/>
                        </a:rPr>
                        <a:t>4	PEDAGOGY</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experience of the practice of differentiated teaching and learning across the full ability range, including pupils with individual educational needs</a:t>
                      </a:r>
                    </a:p>
                    <a:p>
                      <a:pPr>
                        <a:spcAft>
                          <a:spcPts val="0"/>
                        </a:spcAft>
                      </a:pP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High expectations for students learning and proven record of strong outcomes at KS4</a:t>
                      </a:r>
                    </a:p>
                    <a:p>
                      <a:pPr>
                        <a:spcAft>
                          <a:spcPts val="0"/>
                        </a:spcAft>
                      </a:pPr>
                      <a:endParaRPr lang="en-US" sz="1100" dirty="0">
                        <a:effectLst/>
                        <a:latin typeface="+mn-lt"/>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Excellent classroom practitioner</a:t>
                      </a:r>
                    </a:p>
                    <a:p>
                      <a:pPr>
                        <a:spcAft>
                          <a:spcPts val="0"/>
                        </a:spcAft>
                      </a:pPr>
                      <a:endParaRPr lang="en-US" sz="1100" dirty="0">
                        <a:effectLst/>
                        <a:latin typeface="+mn-lt"/>
                        <a:ea typeface="Arial" panose="020B0604020202020204" pitchFamily="34" charset="0"/>
                        <a:cs typeface="Times New Roman" panose="02020603050405020304" pitchFamily="18" charset="0"/>
                      </a:endParaRPr>
                    </a:p>
                    <a:p>
                      <a:pPr>
                        <a:spcAft>
                          <a:spcPts val="0"/>
                        </a:spcAft>
                      </a:pPr>
                      <a:r>
                        <a:rPr lang="en-US" sz="1100" dirty="0">
                          <a:effectLst/>
                          <a:latin typeface="+mn-lt"/>
                          <a:ea typeface="Arial" panose="020B0604020202020204" pitchFamily="34" charset="0"/>
                          <a:cs typeface="Times New Roman" panose="02020603050405020304" pitchFamily="18" charset="0"/>
                        </a:rPr>
                        <a:t>Ability to use a range of behavior management strategies</a:t>
                      </a: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243471003"/>
                  </a:ext>
                </a:extLst>
              </a:tr>
              <a:tr h="298230">
                <a:tc>
                  <a:txBody>
                    <a:bodyPr/>
                    <a:lstStyle/>
                    <a:p>
                      <a:pPr marL="171450" indent="-171450">
                        <a:spcAft>
                          <a:spcPts val="0"/>
                        </a:spcAft>
                      </a:pPr>
                      <a:r>
                        <a:rPr lang="en-US" sz="1200" dirty="0">
                          <a:effectLst/>
                        </a:rPr>
                        <a:t>5	TUTORING</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experience of the practice of pastoral care and tutoring in secondary education</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583697125"/>
                  </a:ext>
                </a:extLst>
              </a:tr>
              <a:tr h="298230">
                <a:tc>
                  <a:txBody>
                    <a:bodyPr/>
                    <a:lstStyle/>
                    <a:p>
                      <a:pPr marL="171450" indent="-171450">
                        <a:spcAft>
                          <a:spcPts val="0"/>
                        </a:spcAft>
                      </a:pPr>
                      <a:r>
                        <a:rPr lang="en-US" sz="1200" dirty="0">
                          <a:effectLst/>
                        </a:rPr>
                        <a:t>6	TEAM WORK</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and evident skills to contribute to collaborative work within the College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Participation in professional collaborative review / action research around learning.</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23992015"/>
                  </a:ext>
                </a:extLst>
              </a:tr>
              <a:tr h="419730">
                <a:tc>
                  <a:txBody>
                    <a:bodyPr/>
                    <a:lstStyle/>
                    <a:p>
                      <a:pPr marL="171450" indent="-171450">
                        <a:spcAft>
                          <a:spcPts val="0"/>
                        </a:spcAft>
                      </a:pPr>
                      <a:r>
                        <a:rPr lang="en-US" sz="1200" dirty="0">
                          <a:effectLst/>
                        </a:rPr>
                        <a:t>7  PROFESSIONAL DEVELOPMENT</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and ability to review and identify, with others, personal professional development needs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Evidence of personal practice already in this area</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2273607"/>
                  </a:ext>
                </a:extLst>
              </a:tr>
              <a:tr h="19882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Participation in training and development activities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441330233"/>
                  </a:ext>
                </a:extLst>
              </a:tr>
              <a:tr h="397639">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Willingness, skills and ability to contribute to the professional development of the team, its purpose and effectiveness</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39618259"/>
                  </a:ext>
                </a:extLst>
              </a:tr>
              <a:tr h="238640">
                <a:tc>
                  <a:txBody>
                    <a:bodyPr/>
                    <a:lstStyle/>
                    <a:p>
                      <a:pPr marL="171450" indent="-171450">
                        <a:spcAft>
                          <a:spcPts val="0"/>
                        </a:spcAft>
                      </a:pPr>
                      <a:endParaRPr lang="en-GB" sz="8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Aspiration to further career development and promotion</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4044103430"/>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0" name="TextBox 9">
            <a:extLst>
              <a:ext uri="{FF2B5EF4-FFF2-40B4-BE49-F238E27FC236}">
                <a16:creationId xmlns:a16="http://schemas.microsoft.com/office/drawing/2014/main" id="{FDDEBFFF-C53E-40DB-A5E4-22465237FAA7}"/>
              </a:ext>
            </a:extLst>
          </p:cNvPr>
          <p:cNvSpPr txBox="1"/>
          <p:nvPr/>
        </p:nvSpPr>
        <p:spPr>
          <a:xfrm>
            <a:off x="187035" y="1640932"/>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b="1" dirty="0"/>
              <a:t> Teacher of  Music</a:t>
            </a:r>
            <a:endParaRPr lang="en-GB" sz="1400" b="1" dirty="0">
              <a:latin typeface="Candara"/>
            </a:endParaRPr>
          </a:p>
          <a:p>
            <a:r>
              <a:rPr lang="en-GB" sz="1400" b="1" dirty="0">
                <a:latin typeface="Candara"/>
              </a:rPr>
              <a:t>Scale: Grade</a:t>
            </a:r>
            <a:r>
              <a:rPr lang="en-GB" dirty="0">
                <a:latin typeface="Candara"/>
              </a:rPr>
              <a:t> </a:t>
            </a:r>
            <a:r>
              <a:rPr lang="en-GB" sz="1400" b="1" dirty="0">
                <a:latin typeface="Candara"/>
              </a:rPr>
              <a:t>MPS – UPS</a:t>
            </a:r>
          </a:p>
        </p:txBody>
      </p:sp>
    </p:spTree>
    <p:extLst>
      <p:ext uri="{BB962C8B-B14F-4D97-AF65-F5344CB8AC3E}">
        <p14:creationId xmlns:p14="http://schemas.microsoft.com/office/powerpoint/2010/main" val="738225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14</a:t>
            </a:fld>
            <a:endParaRPr lang="en-US"/>
          </a:p>
        </p:txBody>
      </p:sp>
      <p:sp>
        <p:nvSpPr>
          <p:cNvPr id="6" name="TextBox 5"/>
          <p:cNvSpPr txBox="1"/>
          <p:nvPr/>
        </p:nvSpPr>
        <p:spPr>
          <a:xfrm>
            <a:off x="414038" y="1274288"/>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sp>
        <p:nvSpPr>
          <p:cNvPr id="7" name="TextBox 6"/>
          <p:cNvSpPr txBox="1"/>
          <p:nvPr/>
        </p:nvSpPr>
        <p:spPr>
          <a:xfrm>
            <a:off x="226678" y="1890925"/>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b="1" dirty="0"/>
              <a:t> Teacher of Music</a:t>
            </a:r>
            <a:endParaRPr lang="en-GB" sz="1400" b="1" dirty="0">
              <a:latin typeface="Candara"/>
              <a:ea typeface="Calibri"/>
              <a:cs typeface="Calibri"/>
            </a:endParaRPr>
          </a:p>
          <a:p>
            <a:r>
              <a:rPr lang="en-GB" sz="1400" b="1" dirty="0">
                <a:latin typeface="Candara"/>
              </a:rPr>
              <a:t>Scale: Grade</a:t>
            </a:r>
            <a:r>
              <a:rPr lang="en-GB" dirty="0">
                <a:latin typeface="Candara"/>
              </a:rPr>
              <a:t> </a:t>
            </a:r>
            <a:r>
              <a:rPr lang="en-GB" sz="1400" b="1" dirty="0">
                <a:latin typeface="Candara"/>
              </a:rPr>
              <a:t>MPS – UPS </a:t>
            </a: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89415367"/>
              </p:ext>
            </p:extLst>
          </p:nvPr>
        </p:nvGraphicFramePr>
        <p:xfrm>
          <a:off x="210207" y="2550958"/>
          <a:ext cx="6389879" cy="548640"/>
        </p:xfrm>
        <a:graphic>
          <a:graphicData uri="http://schemas.openxmlformats.org/drawingml/2006/table">
            <a:tbl>
              <a:tblPr>
                <a:tableStyleId>{5C22544A-7EE6-4342-B048-85BDC9FD1C3A}</a:tableStyleId>
              </a:tblPr>
              <a:tblGrid>
                <a:gridCol w="1608083">
                  <a:extLst>
                    <a:ext uri="{9D8B030D-6E8A-4147-A177-3AD203B41FA5}">
                      <a16:colId xmlns:a16="http://schemas.microsoft.com/office/drawing/2014/main" val="3190552466"/>
                    </a:ext>
                  </a:extLst>
                </a:gridCol>
                <a:gridCol w="2165131">
                  <a:extLst>
                    <a:ext uri="{9D8B030D-6E8A-4147-A177-3AD203B41FA5}">
                      <a16:colId xmlns:a16="http://schemas.microsoft.com/office/drawing/2014/main" val="27550693"/>
                    </a:ext>
                  </a:extLst>
                </a:gridCol>
                <a:gridCol w="2616665">
                  <a:extLst>
                    <a:ext uri="{9D8B030D-6E8A-4147-A177-3AD203B41FA5}">
                      <a16:colId xmlns:a16="http://schemas.microsoft.com/office/drawing/2014/main" val="2219526275"/>
                    </a:ext>
                  </a:extLst>
                </a:gridCol>
              </a:tblGrid>
              <a:tr h="298230">
                <a:tc>
                  <a:txBody>
                    <a:bodyPr/>
                    <a:lstStyle/>
                    <a:p>
                      <a:pPr algn="ctr">
                        <a:spcAft>
                          <a:spcPts val="0"/>
                        </a:spcAft>
                      </a:pPr>
                      <a:r>
                        <a:rPr lang="en-US" sz="1200" dirty="0">
                          <a:effectLst/>
                        </a:rPr>
                        <a:t> </a:t>
                      </a:r>
                      <a:endParaRPr lang="en-GB" sz="1200" dirty="0">
                        <a:effectLst/>
                      </a:endParaRPr>
                    </a:p>
                    <a:p>
                      <a:pPr algn="ct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2" name="Table 11">
            <a:extLst>
              <a:ext uri="{FF2B5EF4-FFF2-40B4-BE49-F238E27FC236}">
                <a16:creationId xmlns:a16="http://schemas.microsoft.com/office/drawing/2014/main" id="{159284F1-E504-4FCE-B0E0-087811F0B413}"/>
              </a:ext>
            </a:extLst>
          </p:cNvPr>
          <p:cNvGraphicFramePr>
            <a:graphicFrameLocks noGrp="1"/>
          </p:cNvGraphicFramePr>
          <p:nvPr>
            <p:extLst>
              <p:ext uri="{D42A27DB-BD31-4B8C-83A1-F6EECF244321}">
                <p14:modId xmlns:p14="http://schemas.microsoft.com/office/powerpoint/2010/main" val="4126490560"/>
              </p:ext>
            </p:extLst>
          </p:nvPr>
        </p:nvGraphicFramePr>
        <p:xfrm>
          <a:off x="187036" y="3143647"/>
          <a:ext cx="6413050" cy="3489960"/>
        </p:xfrm>
        <a:graphic>
          <a:graphicData uri="http://schemas.openxmlformats.org/drawingml/2006/table">
            <a:tbl>
              <a:tblPr>
                <a:tableStyleId>{5C22544A-7EE6-4342-B048-85BDC9FD1C3A}</a:tableStyleId>
              </a:tblPr>
              <a:tblGrid>
                <a:gridCol w="1636570">
                  <a:extLst>
                    <a:ext uri="{9D8B030D-6E8A-4147-A177-3AD203B41FA5}">
                      <a16:colId xmlns:a16="http://schemas.microsoft.com/office/drawing/2014/main" val="3957612975"/>
                    </a:ext>
                  </a:extLst>
                </a:gridCol>
                <a:gridCol w="2170325">
                  <a:extLst>
                    <a:ext uri="{9D8B030D-6E8A-4147-A177-3AD203B41FA5}">
                      <a16:colId xmlns:a16="http://schemas.microsoft.com/office/drawing/2014/main" val="1177976699"/>
                    </a:ext>
                  </a:extLst>
                </a:gridCol>
                <a:gridCol w="2606155">
                  <a:extLst>
                    <a:ext uri="{9D8B030D-6E8A-4147-A177-3AD203B41FA5}">
                      <a16:colId xmlns:a16="http://schemas.microsoft.com/office/drawing/2014/main" val="778023114"/>
                    </a:ext>
                  </a:extLst>
                </a:gridCol>
              </a:tblGrid>
              <a:tr h="71755">
                <a:tc>
                  <a:txBody>
                    <a:bodyPr/>
                    <a:lstStyle/>
                    <a:p>
                      <a:pPr marL="171450" indent="-171450">
                        <a:spcAft>
                          <a:spcPts val="0"/>
                        </a:spcAft>
                      </a:pPr>
                      <a:r>
                        <a:rPr lang="en-US" sz="1200" kern="1200" dirty="0">
                          <a:solidFill>
                            <a:schemeClr val="dk1"/>
                          </a:solidFill>
                          <a:effectLst/>
                          <a:latin typeface="+mn-lt"/>
                          <a:ea typeface="+mn-ea"/>
                          <a:cs typeface="+mn-cs"/>
                        </a:rPr>
                        <a:t>8	COMMUNITY</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Awareness and knowledge of the contribution of related skills to the practice of comprehensive, community education</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818968"/>
                  </a:ext>
                </a:extLst>
              </a:tr>
              <a:tr h="42545">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Knowledge and recognition of the role of parents in support of pupil learning</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7732134"/>
                  </a:ext>
                </a:extLst>
              </a:tr>
              <a:tr h="29210">
                <a:tc>
                  <a:txBody>
                    <a:bodyPr/>
                    <a:lstStyle/>
                    <a:p>
                      <a:pPr marL="171450" indent="-171450">
                        <a:spcAft>
                          <a:spcPts val="0"/>
                        </a:spcAft>
                      </a:pPr>
                      <a:r>
                        <a:rPr lang="en-US" sz="1200" kern="1200" dirty="0">
                          <a:solidFill>
                            <a:schemeClr val="dk1"/>
                          </a:solidFill>
                          <a:effectLst/>
                          <a:latin typeface="+mn-lt"/>
                          <a:ea typeface="+mn-ea"/>
                          <a:cs typeface="+mn-cs"/>
                        </a:rPr>
                        <a:t>9	COMMUNICATION</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An application which is original to this post</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174827"/>
                  </a:ext>
                </a:extLst>
              </a:tr>
              <a:tr h="11557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Personal presentation skills, on paper and orally, to secure and sustain communication within the team, across the College and with the wider community, including parents and governors</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7038558"/>
                  </a:ext>
                </a:extLst>
              </a:tr>
              <a:tr h="5715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As this job is designated as a 'regulated activity' an enhanced DBS with barred list check is essential.</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5106092"/>
                  </a:ext>
                </a:extLst>
              </a:tr>
              <a:tr h="57150">
                <a:tc>
                  <a:txBody>
                    <a:bodyPr/>
                    <a:lstStyle/>
                    <a:p>
                      <a:pPr marL="171450" indent="-171450">
                        <a:spcAft>
                          <a:spcPts val="0"/>
                        </a:spcAft>
                      </a:pPr>
                      <a:r>
                        <a:rPr lang="en-US" sz="1200" kern="1200" dirty="0">
                          <a:solidFill>
                            <a:schemeClr val="dk1"/>
                          </a:solidFill>
                          <a:effectLst/>
                          <a:latin typeface="+mn-lt"/>
                          <a:ea typeface="+mn-ea"/>
                          <a:cs typeface="+mn-cs"/>
                        </a:rPr>
                        <a:t>10. Other</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Must be eligible to work in the UK</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p>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7787444"/>
                  </a:ext>
                </a:extLst>
              </a:tr>
            </a:tbl>
          </a:graphicData>
        </a:graphic>
      </p:graphicFrame>
    </p:spTree>
    <p:extLst>
      <p:ext uri="{BB962C8B-B14F-4D97-AF65-F5344CB8AC3E}">
        <p14:creationId xmlns:p14="http://schemas.microsoft.com/office/powerpoint/2010/main" val="284112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15</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9" ma:contentTypeDescription="Create a new document." ma:contentTypeScope="" ma:versionID="b00a726a78a6f3a86148b0110c447946">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d48979870f5f7840c1f654486f178555"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CC09EA-8F4F-4F29-B5BE-BC92471CD7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F55464-8A9C-48DD-BB47-9397234C0AE3}">
  <ds:schemaRefs>
    <ds:schemaRef ds:uri="http://purl.org/dc/terms/"/>
    <ds:schemaRef ds:uri="4eedbf48-e6a3-490e-a852-8315dd51bb3c"/>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7802225c-b7b2-460b-b2d0-872f302c8e00"/>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A046C506-B86A-4263-B3A5-CD8B56FAA5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329</TotalTime>
  <Words>4881</Words>
  <Application>Microsoft Office PowerPoint</Application>
  <PresentationFormat>A4 Paper (210x297 mm)</PresentationFormat>
  <Paragraphs>318</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Miss L Barthorpe</cp:lastModifiedBy>
  <cp:revision>294</cp:revision>
  <dcterms:created xsi:type="dcterms:W3CDTF">2022-01-07T14:11:53Z</dcterms:created>
  <dcterms:modified xsi:type="dcterms:W3CDTF">2026-09-25T14:14:03Z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