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>
        <p:scale>
          <a:sx n="87" d="100"/>
          <a:sy n="87" d="100"/>
        </p:scale>
        <p:origin x="804" y="-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139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29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5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7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55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70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28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66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91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92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01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4CAE-653D-4398-91C4-45CAE2A06677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65955-66CD-4248-BE17-AEB334B67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32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977644-887D-4E18-833A-C03CC914544D}"/>
              </a:ext>
            </a:extLst>
          </p:cNvPr>
          <p:cNvSpPr txBox="1"/>
          <p:nvPr/>
        </p:nvSpPr>
        <p:spPr>
          <a:xfrm>
            <a:off x="83644" y="25392"/>
            <a:ext cx="2016494" cy="8617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Year 7 Autumn Term Medieval Britain </a:t>
            </a:r>
          </a:p>
          <a:p>
            <a:pPr algn="ctr"/>
            <a:r>
              <a:rPr lang="en-GB" sz="1600" b="1" dirty="0"/>
              <a:t>c1066-1347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016304-047B-471D-B605-4F2A5028A547}"/>
              </a:ext>
            </a:extLst>
          </p:cNvPr>
          <p:cNvSpPr txBox="1"/>
          <p:nvPr/>
        </p:nvSpPr>
        <p:spPr>
          <a:xfrm>
            <a:off x="69160" y="6217863"/>
            <a:ext cx="2807604" cy="5232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Key resources:</a:t>
            </a:r>
          </a:p>
          <a:p>
            <a:pPr algn="ctr"/>
            <a:r>
              <a:rPr lang="en-GB" sz="1400" b="1" dirty="0"/>
              <a:t>www.tecchistoryks3.blogspot.com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B46F5C-2470-4DAC-90C8-E3B988483785}"/>
              </a:ext>
            </a:extLst>
          </p:cNvPr>
          <p:cNvSpPr txBox="1"/>
          <p:nvPr/>
        </p:nvSpPr>
        <p:spPr>
          <a:xfrm>
            <a:off x="2979506" y="6248641"/>
            <a:ext cx="6095334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Key Assessment: </a:t>
            </a:r>
            <a:r>
              <a:rPr lang="en-GB" sz="1200" dirty="0"/>
              <a:t>50 minute assessment based on skills from Paper 1+3 GCSE History</a:t>
            </a:r>
          </a:p>
          <a:p>
            <a:pPr algn="ctr"/>
            <a:r>
              <a:rPr lang="en-GB" sz="1200" dirty="0"/>
              <a:t>Questions 1-4 or 5</a:t>
            </a:r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42A5A2DE-5F66-47F6-A129-D1F211C89E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364774"/>
              </p:ext>
            </p:extLst>
          </p:nvPr>
        </p:nvGraphicFramePr>
        <p:xfrm>
          <a:off x="80600" y="1015271"/>
          <a:ext cx="2026471" cy="50200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6471">
                  <a:extLst>
                    <a:ext uri="{9D8B030D-6E8A-4147-A177-3AD203B41FA5}">
                      <a16:colId xmlns:a16="http://schemas.microsoft.com/office/drawing/2014/main" val="3017904072"/>
                    </a:ext>
                  </a:extLst>
                </a:gridCol>
              </a:tblGrid>
              <a:tr h="3291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/>
                        <a:t>Lesson Content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738275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were the Anglo-Saxons?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584986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wanted to be King of England?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37229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Battle of Stamford Bridge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701759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Battle of Hastings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215343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the Battle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7830675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 castles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098401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Attacking and defending castles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2229795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Domesday Book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534408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Controlling the people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151718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was Thomas Becket?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254014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Who was King John?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47131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Peasant Life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456204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Peasant Life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128056"/>
                  </a:ext>
                </a:extLst>
              </a:tr>
              <a:tr h="329183">
                <a:tc>
                  <a:txBody>
                    <a:bodyPr/>
                    <a:lstStyle/>
                    <a:p>
                      <a:pPr algn="ctr"/>
                      <a:r>
                        <a:rPr lang="en-GB" sz="105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Medieval </a:t>
                      </a:r>
                      <a:r>
                        <a:rPr lang="en-GB" sz="1050" b="1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Life+Christmas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9974040"/>
                  </a:ext>
                </a:extLst>
              </a:tr>
            </a:tbl>
          </a:graphicData>
        </a:graphic>
      </p:graphicFrame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ECDB4FF7-B9A1-4539-B69D-0E386DDAE3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724415"/>
              </p:ext>
            </p:extLst>
          </p:nvPr>
        </p:nvGraphicFramePr>
        <p:xfrm>
          <a:off x="2212075" y="36684"/>
          <a:ext cx="1764023" cy="2987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1742">
                  <a:extLst>
                    <a:ext uri="{9D8B030D-6E8A-4147-A177-3AD203B41FA5}">
                      <a16:colId xmlns:a16="http://schemas.microsoft.com/office/drawing/2014/main" val="2933726466"/>
                    </a:ext>
                  </a:extLst>
                </a:gridCol>
                <a:gridCol w="1112281">
                  <a:extLst>
                    <a:ext uri="{9D8B030D-6E8A-4147-A177-3AD203B41FA5}">
                      <a16:colId xmlns:a16="http://schemas.microsoft.com/office/drawing/2014/main" val="2484866629"/>
                    </a:ext>
                  </a:extLst>
                </a:gridCol>
              </a:tblGrid>
              <a:tr h="19909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Key dates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974269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4</a:t>
                      </a:r>
                      <a:r>
                        <a:rPr lang="en-GB" sz="800" b="1" baseline="30000" dirty="0"/>
                        <a:t>th</a:t>
                      </a:r>
                      <a:r>
                        <a:rPr lang="en-GB" sz="800" b="1" dirty="0"/>
                        <a:t> Jan 1066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King Edward 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1687"/>
                  </a:ext>
                </a:extLst>
              </a:tr>
              <a:tr h="331830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25</a:t>
                      </a:r>
                      <a:r>
                        <a:rPr lang="en-GB" sz="800" b="1" baseline="30000" dirty="0"/>
                        <a:t>th</a:t>
                      </a:r>
                      <a:r>
                        <a:rPr lang="en-GB" sz="800" b="1" dirty="0"/>
                        <a:t> September 1066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The battle of Stamford Bridge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535130"/>
                  </a:ext>
                </a:extLst>
              </a:tr>
              <a:tr h="331830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14</a:t>
                      </a:r>
                      <a:r>
                        <a:rPr lang="en-GB" sz="800" b="1" baseline="30000" dirty="0"/>
                        <a:t>th</a:t>
                      </a:r>
                      <a:r>
                        <a:rPr lang="en-GB" sz="800" b="1" dirty="0"/>
                        <a:t> October 1066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The battle of Hastings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53117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Christmas Day 1066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William is crowned 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735919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1069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“Harrying of the North”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182362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29</a:t>
                      </a:r>
                      <a:r>
                        <a:rPr lang="en-GB" sz="800" b="1" baseline="30000" dirty="0"/>
                        <a:t>th</a:t>
                      </a:r>
                      <a:r>
                        <a:rPr lang="en-GB" sz="800" b="1" dirty="0"/>
                        <a:t> December 1170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Becket is murdered in Canterbury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593970"/>
                  </a:ext>
                </a:extLst>
              </a:tr>
              <a:tr h="243342">
                <a:tc>
                  <a:txBody>
                    <a:bodyPr/>
                    <a:lstStyle/>
                    <a:p>
                      <a:pPr algn="ctr"/>
                      <a:r>
                        <a:rPr lang="en-GB" sz="800" b="1" dirty="0"/>
                        <a:t>15</a:t>
                      </a:r>
                      <a:r>
                        <a:rPr lang="en-GB" sz="800" b="1" baseline="30000" dirty="0"/>
                        <a:t>th</a:t>
                      </a:r>
                      <a:r>
                        <a:rPr lang="en-GB" sz="800" b="1" dirty="0"/>
                        <a:t> June 1215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King John signs the Magna Carta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451159"/>
                  </a:ext>
                </a:extLst>
              </a:tr>
            </a:tbl>
          </a:graphicData>
        </a:graphic>
      </p:graphicFrame>
      <p:graphicFrame>
        <p:nvGraphicFramePr>
          <p:cNvPr id="16" name="Table 14">
            <a:extLst>
              <a:ext uri="{FF2B5EF4-FFF2-40B4-BE49-F238E27FC236}">
                <a16:creationId xmlns:a16="http://schemas.microsoft.com/office/drawing/2014/main" id="{E8ED9E3A-1134-4A4B-806C-F3B384274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134802"/>
              </p:ext>
            </p:extLst>
          </p:nvPr>
        </p:nvGraphicFramePr>
        <p:xfrm>
          <a:off x="4081102" y="36684"/>
          <a:ext cx="4982298" cy="2926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155">
                  <a:extLst>
                    <a:ext uri="{9D8B030D-6E8A-4147-A177-3AD203B41FA5}">
                      <a16:colId xmlns:a16="http://schemas.microsoft.com/office/drawing/2014/main" val="2933726466"/>
                    </a:ext>
                  </a:extLst>
                </a:gridCol>
                <a:gridCol w="3798143">
                  <a:extLst>
                    <a:ext uri="{9D8B030D-6E8A-4147-A177-3AD203B41FA5}">
                      <a16:colId xmlns:a16="http://schemas.microsoft.com/office/drawing/2014/main" val="2484866629"/>
                    </a:ext>
                  </a:extLst>
                </a:gridCol>
              </a:tblGrid>
              <a:tr h="16803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Key people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750772"/>
                  </a:ext>
                </a:extLst>
              </a:tr>
              <a:tr h="302065">
                <a:tc>
                  <a:txBody>
                    <a:bodyPr/>
                    <a:lstStyle/>
                    <a:p>
                      <a:r>
                        <a:rPr lang="en-GB" sz="800" b="1" dirty="0"/>
                        <a:t>Edward the Confessor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Saxon King of England between 1042 and 1066. A very religious man who always “confessed” his sins, hence his name.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1687"/>
                  </a:ext>
                </a:extLst>
              </a:tr>
              <a:tr h="192223">
                <a:tc>
                  <a:txBody>
                    <a:bodyPr/>
                    <a:lstStyle/>
                    <a:p>
                      <a:r>
                        <a:rPr lang="en-GB" sz="800" b="1" dirty="0"/>
                        <a:t>Harold Godwinson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Saxon Earl, a powerful man who became King of England in January 1066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535130"/>
                  </a:ext>
                </a:extLst>
              </a:tr>
              <a:tr h="302065">
                <a:tc>
                  <a:txBody>
                    <a:bodyPr/>
                    <a:lstStyle/>
                    <a:p>
                      <a:r>
                        <a:rPr lang="en-GB" sz="800" b="1" dirty="0"/>
                        <a:t>Harald </a:t>
                      </a:r>
                      <a:r>
                        <a:rPr lang="en-GB" sz="800" b="1" dirty="0" err="1"/>
                        <a:t>Hardraada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Viking king of Norway, claimed he had a right to the throne because the Vikings ran England between 1013 and 1042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53117"/>
                  </a:ext>
                </a:extLst>
              </a:tr>
              <a:tr h="302065">
                <a:tc>
                  <a:txBody>
                    <a:bodyPr/>
                    <a:lstStyle/>
                    <a:p>
                      <a:r>
                        <a:rPr lang="en-GB" sz="800" b="1" dirty="0"/>
                        <a:t>William of Normandy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Duke of Normandy (in Northern France), claimed he had been promised the throne  of England by Edward the Confessor and Harold Godwinson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735919"/>
                  </a:ext>
                </a:extLst>
              </a:tr>
              <a:tr h="302065">
                <a:tc>
                  <a:txBody>
                    <a:bodyPr/>
                    <a:lstStyle/>
                    <a:p>
                      <a:r>
                        <a:rPr lang="en-GB" sz="800" b="1" dirty="0"/>
                        <a:t>Bishop </a:t>
                      </a:r>
                      <a:r>
                        <a:rPr lang="en-GB" sz="800" b="1" dirty="0" err="1"/>
                        <a:t>Odo</a:t>
                      </a:r>
                      <a:endParaRPr lang="en-GB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Brother of William of Normandy, believed to have ordered the creation of the Bayeux tapestry.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182362"/>
                  </a:ext>
                </a:extLst>
              </a:tr>
              <a:tr h="19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err="1"/>
                        <a:t>Oderic</a:t>
                      </a:r>
                      <a:r>
                        <a:rPr lang="en-GB" sz="800" b="1" dirty="0"/>
                        <a:t> Vitalis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Chronicler who wrote about the events of 1066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593970"/>
                  </a:ext>
                </a:extLst>
              </a:tr>
              <a:tr h="19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/>
                        <a:t>Hereward the wake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Rebel leader who opposed William of Normandy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451159"/>
                  </a:ext>
                </a:extLst>
              </a:tr>
              <a:tr h="192223">
                <a:tc>
                  <a:txBody>
                    <a:bodyPr/>
                    <a:lstStyle/>
                    <a:p>
                      <a:r>
                        <a:rPr lang="en-GB" sz="800" b="1" dirty="0"/>
                        <a:t>Thomas Becket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Archbishop of Canterbury, former friend of King Henry 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655441"/>
                  </a:ext>
                </a:extLst>
              </a:tr>
              <a:tr h="192223">
                <a:tc>
                  <a:txBody>
                    <a:bodyPr/>
                    <a:lstStyle/>
                    <a:p>
                      <a:r>
                        <a:rPr lang="en-GB" sz="800" b="1" dirty="0"/>
                        <a:t>King Henry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King  of England, 1154-1189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821421"/>
                  </a:ext>
                </a:extLst>
              </a:tr>
              <a:tr h="244490">
                <a:tc>
                  <a:txBody>
                    <a:bodyPr/>
                    <a:lstStyle/>
                    <a:p>
                      <a:r>
                        <a:rPr lang="en-GB" sz="800" b="1" dirty="0"/>
                        <a:t>King John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King of England, 1199 – 1216, famous for signing the Magna Carta (Great Charter)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945390"/>
                  </a:ext>
                </a:extLst>
              </a:tr>
            </a:tbl>
          </a:graphicData>
        </a:graphic>
      </p:graphicFrame>
      <p:graphicFrame>
        <p:nvGraphicFramePr>
          <p:cNvPr id="17" name="Table 14">
            <a:extLst>
              <a:ext uri="{FF2B5EF4-FFF2-40B4-BE49-F238E27FC236}">
                <a16:creationId xmlns:a16="http://schemas.microsoft.com/office/drawing/2014/main" id="{5A2EECBF-AA2B-4599-987F-55E0FB128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322689"/>
              </p:ext>
            </p:extLst>
          </p:nvPr>
        </p:nvGraphicFramePr>
        <p:xfrm>
          <a:off x="2212075" y="3087776"/>
          <a:ext cx="6862765" cy="303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920">
                  <a:extLst>
                    <a:ext uri="{9D8B030D-6E8A-4147-A177-3AD203B41FA5}">
                      <a16:colId xmlns:a16="http://schemas.microsoft.com/office/drawing/2014/main" val="2933726466"/>
                    </a:ext>
                  </a:extLst>
                </a:gridCol>
                <a:gridCol w="2465889">
                  <a:extLst>
                    <a:ext uri="{9D8B030D-6E8A-4147-A177-3AD203B41FA5}">
                      <a16:colId xmlns:a16="http://schemas.microsoft.com/office/drawing/2014/main" val="2484866629"/>
                    </a:ext>
                  </a:extLst>
                </a:gridCol>
                <a:gridCol w="810856">
                  <a:extLst>
                    <a:ext uri="{9D8B030D-6E8A-4147-A177-3AD203B41FA5}">
                      <a16:colId xmlns:a16="http://schemas.microsoft.com/office/drawing/2014/main" val="3541577660"/>
                    </a:ext>
                  </a:extLst>
                </a:gridCol>
                <a:gridCol w="2835100">
                  <a:extLst>
                    <a:ext uri="{9D8B030D-6E8A-4147-A177-3AD203B41FA5}">
                      <a16:colId xmlns:a16="http://schemas.microsoft.com/office/drawing/2014/main" val="4257061336"/>
                    </a:ext>
                  </a:extLst>
                </a:gridCol>
              </a:tblGrid>
              <a:tr h="1856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Key Words - Glossary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001639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Heir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The next person in line to become 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Motte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 high mound of rock and earth on which was built a Keep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1687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Throne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The official chair on which the King sits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Bailey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An enclosure on ground level for living accommodation and horses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535130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Successor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The next person to follow either a King, Earl etc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Doom Painting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Giant pictures painted on the inside of churches to warn people about going to 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53117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Anglo-Saxons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Migrants to England from the 5</a:t>
                      </a:r>
                      <a:r>
                        <a:rPr lang="en-GB" sz="800" baseline="30000" dirty="0"/>
                        <a:t>th</a:t>
                      </a:r>
                      <a:r>
                        <a:rPr lang="en-GB" sz="800" dirty="0"/>
                        <a:t> Century onwards, they eventually became the most important tribe in England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Martyr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Someone who suffers or dies for something they believe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735919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Normans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People from Normandy in Northern France, descended from Vikings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Cathedral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 really large Church, usually in a 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182362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800" b="1" dirty="0"/>
                        <a:t>Feudal System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A system where people received land in return for loyalty to the 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Magna Carta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Latin for “Great Charter”, a document setting out rights and 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593970"/>
                  </a:ext>
                </a:extLst>
              </a:tr>
              <a:tr h="185663">
                <a:tc>
                  <a:txBody>
                    <a:bodyPr/>
                    <a:lstStyle/>
                    <a:p>
                      <a:r>
                        <a:rPr lang="en-GB" sz="900" b="1" dirty="0"/>
                        <a:t>Domesday 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 book detailing all the possessions of King William in 1086, “Domesday” means day of judgement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Peasant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 poor rural person, also known by the Latin word “</a:t>
                      </a:r>
                      <a:r>
                        <a:rPr lang="en-GB" sz="900" dirty="0" err="1"/>
                        <a:t>Villein</a:t>
                      </a:r>
                      <a:r>
                        <a:rPr lang="en-GB" sz="900" dirty="0"/>
                        <a:t>” meaning wretched.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451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096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43DDC5CE5494CBA0297DC7B1FBAB5" ma:contentTypeVersion="12" ma:contentTypeDescription="Create a new document." ma:contentTypeScope="" ma:versionID="8f6672ffbada816d49a8d390c5bf0145">
  <xsd:schema xmlns:xsd="http://www.w3.org/2001/XMLSchema" xmlns:xs="http://www.w3.org/2001/XMLSchema" xmlns:p="http://schemas.microsoft.com/office/2006/metadata/properties" xmlns:ns2="cd398e12-3930-4d2f-b9ca-36abc90b4c72" xmlns:ns3="8f5b50bf-6561-4b00-a1b2-f44d7cd40ea6" targetNamespace="http://schemas.microsoft.com/office/2006/metadata/properties" ma:root="true" ma:fieldsID="e06e06614a3e1fdc4fea19f135bf2819" ns2:_="" ns3:_="">
    <xsd:import namespace="cd398e12-3930-4d2f-b9ca-36abc90b4c72"/>
    <xsd:import namespace="8f5b50bf-6561-4b00-a1b2-f44d7cd40e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98e12-3930-4d2f-b9ca-36abc90b4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50bf-6561-4b00-a1b2-f44d7cd40e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f5b50bf-6561-4b00-a1b2-f44d7cd40ea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335EE90-D5E5-4D55-A484-B3F488C282CB}"/>
</file>

<file path=customXml/itemProps2.xml><?xml version="1.0" encoding="utf-8"?>
<ds:datastoreItem xmlns:ds="http://schemas.openxmlformats.org/officeDocument/2006/customXml" ds:itemID="{F29204F5-6FEE-4F75-9919-EDE5D73D0D48}"/>
</file>

<file path=customXml/itemProps3.xml><?xml version="1.0" encoding="utf-8"?>
<ds:datastoreItem xmlns:ds="http://schemas.openxmlformats.org/officeDocument/2006/customXml" ds:itemID="{A011C1B4-BF8B-4A5E-B440-98AC170883E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519</Words>
  <Application>Microsoft Office PowerPoint</Application>
  <PresentationFormat>On-screen Show (4:3)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 Hancock</dc:creator>
  <cp:lastModifiedBy>Simon Hancock</cp:lastModifiedBy>
  <cp:revision>11</cp:revision>
  <dcterms:created xsi:type="dcterms:W3CDTF">2020-06-10T07:16:25Z</dcterms:created>
  <dcterms:modified xsi:type="dcterms:W3CDTF">2020-06-24T13:34:58Z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0x01010051543DDC5CE5494CBA0297DC7B1FBAB5</vt:lpwstr>
  </property>
  <property fmtid="{D5CDD505-2E9C-101B-9397-08002B2CF9AE}" pid="3" name="Order">
    <vt:r8>32978200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