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2" autoAdjust="0"/>
    <p:restoredTop sz="94660"/>
  </p:normalViewPr>
  <p:slideViewPr>
    <p:cSldViewPr snapToGrid="0">
      <p:cViewPr>
        <p:scale>
          <a:sx n="95" d="100"/>
          <a:sy n="95" d="100"/>
        </p:scale>
        <p:origin x="564"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2929139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879292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30805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237287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1131553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174CAE-653D-4398-91C4-45CAE2A06677}" type="datetimeFigureOut">
              <a:rPr lang="en-GB" smtClean="0"/>
              <a:t>23/06/2020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1515706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174CAE-653D-4398-91C4-45CAE2A06677}" type="datetimeFigureOut">
              <a:rPr lang="en-GB" smtClean="0"/>
              <a:t>23/06/2020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1524528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174CAE-653D-4398-91C4-45CAE2A06677}" type="datetimeFigureOut">
              <a:rPr lang="en-GB" smtClean="0"/>
              <a:t>23/06/2020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3263665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174CAE-653D-4398-91C4-45CAE2A06677}" type="datetimeFigureOut">
              <a:rPr lang="en-GB" smtClean="0"/>
              <a:t>23/06/2020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3990912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A174CAE-653D-4398-91C4-45CAE2A06677}" type="datetimeFigureOut">
              <a:rPr lang="en-GB" smtClean="0"/>
              <a:t>23/06/2020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894928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A174CAE-653D-4398-91C4-45CAE2A06677}" type="datetimeFigureOut">
              <a:rPr lang="en-GB" smtClean="0"/>
              <a:t>23/06/2020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693018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174CAE-653D-4398-91C4-45CAE2A06677}" type="datetimeFigureOut">
              <a:rPr lang="en-GB" smtClean="0"/>
              <a:t>23/06/2020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365955-66CD-4248-BE17-AEB334B678DC}" type="slidenum">
              <a:rPr lang="en-GB" smtClean="0"/>
              <a:t>‹#›</a:t>
            </a:fld>
            <a:endParaRPr lang="en-GB"/>
          </a:p>
        </p:txBody>
      </p:sp>
    </p:spTree>
    <p:extLst>
      <p:ext uri="{BB962C8B-B14F-4D97-AF65-F5344CB8AC3E}">
        <p14:creationId xmlns:p14="http://schemas.microsoft.com/office/powerpoint/2010/main" val="28193219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6739B88-DA7F-4AF5-B9F3-C022E5313E2E}"/>
              </a:ext>
            </a:extLst>
          </p:cNvPr>
          <p:cNvSpPr txBox="1"/>
          <p:nvPr/>
        </p:nvSpPr>
        <p:spPr>
          <a:xfrm>
            <a:off x="55807" y="6414414"/>
            <a:ext cx="1909709" cy="369332"/>
          </a:xfrm>
          <a:prstGeom prst="rect">
            <a:avLst/>
          </a:prstGeom>
          <a:noFill/>
          <a:ln w="12700">
            <a:solidFill>
              <a:schemeClr val="tx1"/>
            </a:solidFill>
          </a:ln>
        </p:spPr>
        <p:txBody>
          <a:bodyPr wrap="square" rtlCol="0">
            <a:spAutoFit/>
          </a:bodyPr>
          <a:lstStyle/>
          <a:p>
            <a:pPr algn="ctr"/>
            <a:r>
              <a:rPr lang="en-GB" sz="900" b="1" dirty="0"/>
              <a:t>Key resources:</a:t>
            </a:r>
          </a:p>
          <a:p>
            <a:pPr algn="ctr"/>
            <a:r>
              <a:rPr lang="en-GB" sz="900" b="1" dirty="0"/>
              <a:t>www.tecchistoryks3.blogspot.com</a:t>
            </a:r>
          </a:p>
        </p:txBody>
      </p:sp>
      <p:sp>
        <p:nvSpPr>
          <p:cNvPr id="3" name="TextBox 2">
            <a:extLst>
              <a:ext uri="{FF2B5EF4-FFF2-40B4-BE49-F238E27FC236}">
                <a16:creationId xmlns:a16="http://schemas.microsoft.com/office/drawing/2014/main" id="{3A484A38-8889-4D85-BC89-EDAC804E9704}"/>
              </a:ext>
            </a:extLst>
          </p:cNvPr>
          <p:cNvSpPr txBox="1"/>
          <p:nvPr/>
        </p:nvSpPr>
        <p:spPr>
          <a:xfrm>
            <a:off x="2032844" y="6529830"/>
            <a:ext cx="7034838" cy="253916"/>
          </a:xfrm>
          <a:prstGeom prst="rect">
            <a:avLst/>
          </a:prstGeom>
          <a:noFill/>
          <a:ln w="12700">
            <a:solidFill>
              <a:schemeClr val="tx1"/>
            </a:solidFill>
          </a:ln>
        </p:spPr>
        <p:txBody>
          <a:bodyPr wrap="square" rtlCol="0">
            <a:spAutoFit/>
          </a:bodyPr>
          <a:lstStyle/>
          <a:p>
            <a:pPr algn="ctr"/>
            <a:r>
              <a:rPr lang="en-GB" sz="1050" b="1" dirty="0"/>
              <a:t>Key Assessment: </a:t>
            </a:r>
            <a:r>
              <a:rPr lang="en-GB" sz="1050" dirty="0"/>
              <a:t>50 minute assessment based on skills from Paper 1 GCSE History, Questions 6a – 8 or 9</a:t>
            </a:r>
          </a:p>
        </p:txBody>
      </p:sp>
      <p:graphicFrame>
        <p:nvGraphicFramePr>
          <p:cNvPr id="4" name="Table 14">
            <a:extLst>
              <a:ext uri="{FF2B5EF4-FFF2-40B4-BE49-F238E27FC236}">
                <a16:creationId xmlns:a16="http://schemas.microsoft.com/office/drawing/2014/main" id="{304842DB-9744-47AA-A3CF-A1CACEE8D139}"/>
              </a:ext>
            </a:extLst>
          </p:cNvPr>
          <p:cNvGraphicFramePr>
            <a:graphicFrameLocks noGrp="1"/>
          </p:cNvGraphicFramePr>
          <p:nvPr>
            <p:extLst>
              <p:ext uri="{D42A27DB-BD31-4B8C-83A1-F6EECF244321}">
                <p14:modId xmlns:p14="http://schemas.microsoft.com/office/powerpoint/2010/main" val="1783101313"/>
              </p:ext>
            </p:extLst>
          </p:nvPr>
        </p:nvGraphicFramePr>
        <p:xfrm>
          <a:off x="2053889" y="84020"/>
          <a:ext cx="2141017" cy="3368040"/>
        </p:xfrm>
        <a:graphic>
          <a:graphicData uri="http://schemas.openxmlformats.org/drawingml/2006/table">
            <a:tbl>
              <a:tblPr firstRow="1" bandRow="1">
                <a:tableStyleId>{5940675A-B579-460E-94D1-54222C63F5DA}</a:tableStyleId>
              </a:tblPr>
              <a:tblGrid>
                <a:gridCol w="527369">
                  <a:extLst>
                    <a:ext uri="{9D8B030D-6E8A-4147-A177-3AD203B41FA5}">
                      <a16:colId xmlns:a16="http://schemas.microsoft.com/office/drawing/2014/main" val="2933726466"/>
                    </a:ext>
                  </a:extLst>
                </a:gridCol>
                <a:gridCol w="1613648">
                  <a:extLst>
                    <a:ext uri="{9D8B030D-6E8A-4147-A177-3AD203B41FA5}">
                      <a16:colId xmlns:a16="http://schemas.microsoft.com/office/drawing/2014/main" val="2484866629"/>
                    </a:ext>
                  </a:extLst>
                </a:gridCol>
              </a:tblGrid>
              <a:tr h="0">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dirty="0"/>
                        <a:t>Key dates</a:t>
                      </a:r>
                    </a:p>
                  </a:txBody>
                  <a:tcPr/>
                </a:tc>
                <a:tc hMerge="1">
                  <a:txBody>
                    <a:bodyPr/>
                    <a:lstStyle/>
                    <a:p>
                      <a:endParaRPr lang="en-GB" sz="800" dirty="0"/>
                    </a:p>
                  </a:txBody>
                  <a:tcPr/>
                </a:tc>
                <a:extLst>
                  <a:ext uri="{0D108BD9-81ED-4DB2-BD59-A6C34878D82A}">
                    <a16:rowId xmlns:a16="http://schemas.microsoft.com/office/drawing/2014/main" val="2860350827"/>
                  </a:ext>
                </a:extLst>
              </a:tr>
              <a:tr h="168628">
                <a:tc>
                  <a:txBody>
                    <a:bodyPr/>
                    <a:lstStyle/>
                    <a:p>
                      <a:pPr algn="ctr"/>
                      <a:r>
                        <a:rPr lang="en-GB" sz="700" b="1" dirty="0"/>
                        <a:t>1776</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dirty="0"/>
                        <a:t>American colonies declare themselves independent from Britain</a:t>
                      </a:r>
                    </a:p>
                  </a:txBody>
                  <a:tcPr/>
                </a:tc>
                <a:extLst>
                  <a:ext uri="{0D108BD9-81ED-4DB2-BD59-A6C34878D82A}">
                    <a16:rowId xmlns:a16="http://schemas.microsoft.com/office/drawing/2014/main" val="2812655441"/>
                  </a:ext>
                </a:extLst>
              </a:tr>
              <a:tr h="0">
                <a:tc>
                  <a:txBody>
                    <a:bodyPr/>
                    <a:lstStyle/>
                    <a:p>
                      <a:pPr algn="ctr"/>
                      <a:r>
                        <a:rPr lang="en-GB" sz="700" b="1" dirty="0"/>
                        <a:t>1787-88</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dirty="0"/>
                        <a:t>Poor harvests in France</a:t>
                      </a:r>
                    </a:p>
                  </a:txBody>
                  <a:tcPr/>
                </a:tc>
                <a:extLst>
                  <a:ext uri="{0D108BD9-81ED-4DB2-BD59-A6C34878D82A}">
                    <a16:rowId xmlns:a16="http://schemas.microsoft.com/office/drawing/2014/main" val="3553950176"/>
                  </a:ext>
                </a:extLst>
              </a:tr>
              <a:tr h="168628">
                <a:tc>
                  <a:txBody>
                    <a:bodyPr/>
                    <a:lstStyle/>
                    <a:p>
                      <a:pPr algn="ctr"/>
                      <a:r>
                        <a:rPr lang="en-GB" sz="700" b="1" dirty="0"/>
                        <a:t>14</a:t>
                      </a:r>
                      <a:r>
                        <a:rPr lang="en-GB" sz="700" b="1" baseline="30000" dirty="0"/>
                        <a:t>th</a:t>
                      </a:r>
                      <a:r>
                        <a:rPr lang="en-GB" sz="700" b="1" dirty="0"/>
                        <a:t> July 1789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dirty="0"/>
                        <a:t>French citizens storm the Bastille in Paris</a:t>
                      </a:r>
                    </a:p>
                  </a:txBody>
                  <a:tcPr/>
                </a:tc>
                <a:extLst>
                  <a:ext uri="{0D108BD9-81ED-4DB2-BD59-A6C34878D82A}">
                    <a16:rowId xmlns:a16="http://schemas.microsoft.com/office/drawing/2014/main" val="3612335326"/>
                  </a:ext>
                </a:extLst>
              </a:tr>
              <a:tr h="168628">
                <a:tc>
                  <a:txBody>
                    <a:bodyPr/>
                    <a:lstStyle/>
                    <a:p>
                      <a:pPr algn="ctr"/>
                      <a:r>
                        <a:rPr lang="en-GB" sz="700" b="1" dirty="0"/>
                        <a:t>January 1793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dirty="0"/>
                        <a:t>Louis XVI is executed</a:t>
                      </a:r>
                    </a:p>
                  </a:txBody>
                  <a:tcPr/>
                </a:tc>
                <a:extLst>
                  <a:ext uri="{0D108BD9-81ED-4DB2-BD59-A6C34878D82A}">
                    <a16:rowId xmlns:a16="http://schemas.microsoft.com/office/drawing/2014/main" val="2468916573"/>
                  </a:ext>
                </a:extLst>
              </a:tr>
              <a:tr h="168628">
                <a:tc>
                  <a:txBody>
                    <a:bodyPr/>
                    <a:lstStyle/>
                    <a:p>
                      <a:pPr algn="ctr"/>
                      <a:r>
                        <a:rPr lang="en-GB" sz="700" b="1" dirty="0"/>
                        <a:t>October 1793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dirty="0"/>
                        <a:t>Marie Antoinette is executed</a:t>
                      </a:r>
                    </a:p>
                  </a:txBody>
                  <a:tcPr/>
                </a:tc>
                <a:extLst>
                  <a:ext uri="{0D108BD9-81ED-4DB2-BD59-A6C34878D82A}">
                    <a16:rowId xmlns:a16="http://schemas.microsoft.com/office/drawing/2014/main" val="1819245936"/>
                  </a:ext>
                </a:extLst>
              </a:tr>
              <a:tr h="168628">
                <a:tc>
                  <a:txBody>
                    <a:bodyPr/>
                    <a:lstStyle/>
                    <a:p>
                      <a:pPr algn="ctr"/>
                      <a:r>
                        <a:rPr lang="en-GB" sz="700" b="1" dirty="0"/>
                        <a:t>Sept. 1793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dirty="0"/>
                        <a:t>The Reign of Terror begins. It  lasts until July 1794</a:t>
                      </a:r>
                    </a:p>
                  </a:txBody>
                  <a:tcPr/>
                </a:tc>
                <a:extLst>
                  <a:ext uri="{0D108BD9-81ED-4DB2-BD59-A6C34878D82A}">
                    <a16:rowId xmlns:a16="http://schemas.microsoft.com/office/drawing/2014/main" val="4037903015"/>
                  </a:ext>
                </a:extLst>
              </a:tr>
              <a:tr h="0">
                <a:tc>
                  <a:txBody>
                    <a:bodyPr/>
                    <a:lstStyle/>
                    <a:p>
                      <a:pPr algn="ctr"/>
                      <a:r>
                        <a:rPr lang="en-GB" sz="700" b="1" dirty="0"/>
                        <a:t>1799</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dirty="0"/>
                        <a:t>Napoleon becomes First Consul of France</a:t>
                      </a:r>
                    </a:p>
                  </a:txBody>
                  <a:tcPr/>
                </a:tc>
                <a:extLst>
                  <a:ext uri="{0D108BD9-81ED-4DB2-BD59-A6C34878D82A}">
                    <a16:rowId xmlns:a16="http://schemas.microsoft.com/office/drawing/2014/main" val="2058605346"/>
                  </a:ext>
                </a:extLst>
              </a:tr>
              <a:tr h="0">
                <a:tc>
                  <a:txBody>
                    <a:bodyPr/>
                    <a:lstStyle/>
                    <a:p>
                      <a:pPr algn="ctr"/>
                      <a:r>
                        <a:rPr lang="en-GB" sz="700" b="1" dirty="0"/>
                        <a:t>1804</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dirty="0"/>
                        <a:t>Napoleon becomes Emperor of France</a:t>
                      </a:r>
                    </a:p>
                  </a:txBody>
                  <a:tcPr/>
                </a:tc>
                <a:extLst>
                  <a:ext uri="{0D108BD9-81ED-4DB2-BD59-A6C34878D82A}">
                    <a16:rowId xmlns:a16="http://schemas.microsoft.com/office/drawing/2014/main" val="3078480318"/>
                  </a:ext>
                </a:extLst>
              </a:tr>
              <a:tr h="0">
                <a:tc>
                  <a:txBody>
                    <a:bodyPr/>
                    <a:lstStyle/>
                    <a:p>
                      <a:pPr algn="ctr"/>
                      <a:r>
                        <a:rPr lang="en-GB" sz="700" b="1" dirty="0"/>
                        <a:t>1815</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dirty="0"/>
                        <a:t>Napoleon loses the Battle of Waterloo</a:t>
                      </a:r>
                    </a:p>
                  </a:txBody>
                  <a:tcPr/>
                </a:tc>
                <a:extLst>
                  <a:ext uri="{0D108BD9-81ED-4DB2-BD59-A6C34878D82A}">
                    <a16:rowId xmlns:a16="http://schemas.microsoft.com/office/drawing/2014/main" val="1348049469"/>
                  </a:ext>
                </a:extLst>
              </a:tr>
              <a:tr h="229947">
                <a:tc>
                  <a:txBody>
                    <a:bodyPr/>
                    <a:lstStyle/>
                    <a:p>
                      <a:pPr algn="ctr"/>
                      <a:r>
                        <a:rPr lang="en-GB" sz="700" b="1" dirty="0"/>
                        <a:t>18</a:t>
                      </a:r>
                      <a:r>
                        <a:rPr lang="en-GB" sz="700" b="1" baseline="30000" dirty="0"/>
                        <a:t>th</a:t>
                      </a:r>
                      <a:r>
                        <a:rPr lang="en-GB" sz="700" b="1" dirty="0"/>
                        <a:t> Century onwards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dirty="0"/>
                        <a:t>Sugar plantations expand rapidly in the Caribbean</a:t>
                      </a:r>
                    </a:p>
                  </a:txBody>
                  <a:tcPr/>
                </a:tc>
                <a:extLst>
                  <a:ext uri="{0D108BD9-81ED-4DB2-BD59-A6C34878D82A}">
                    <a16:rowId xmlns:a16="http://schemas.microsoft.com/office/drawing/2014/main" val="749104291"/>
                  </a:ext>
                </a:extLst>
              </a:tr>
              <a:tr h="168628">
                <a:tc>
                  <a:txBody>
                    <a:bodyPr/>
                    <a:lstStyle/>
                    <a:p>
                      <a:pPr algn="ctr"/>
                      <a:r>
                        <a:rPr lang="en-GB" sz="700" b="1" dirty="0"/>
                        <a:t>1780-81</a:t>
                      </a:r>
                    </a:p>
                  </a:txBody>
                  <a:tcPr/>
                </a:tc>
                <a:tc>
                  <a:txBody>
                    <a:bodyPr/>
                    <a:lstStyle/>
                    <a:p>
                      <a:r>
                        <a:rPr lang="en-GB" sz="700" dirty="0"/>
                        <a:t>“The Brookes”, a famous slave ship is constructed in Liverpool</a:t>
                      </a:r>
                    </a:p>
                  </a:txBody>
                  <a:tcPr/>
                </a:tc>
                <a:extLst>
                  <a:ext uri="{0D108BD9-81ED-4DB2-BD59-A6C34878D82A}">
                    <a16:rowId xmlns:a16="http://schemas.microsoft.com/office/drawing/2014/main" val="4241945390"/>
                  </a:ext>
                </a:extLst>
              </a:tr>
            </a:tbl>
          </a:graphicData>
        </a:graphic>
      </p:graphicFrame>
      <p:graphicFrame>
        <p:nvGraphicFramePr>
          <p:cNvPr id="5" name="Table 14">
            <a:extLst>
              <a:ext uri="{FF2B5EF4-FFF2-40B4-BE49-F238E27FC236}">
                <a16:creationId xmlns:a16="http://schemas.microsoft.com/office/drawing/2014/main" id="{E524256F-47BC-47EC-B697-761709EE56F6}"/>
              </a:ext>
            </a:extLst>
          </p:cNvPr>
          <p:cNvGraphicFramePr>
            <a:graphicFrameLocks noGrp="1"/>
          </p:cNvGraphicFramePr>
          <p:nvPr>
            <p:extLst>
              <p:ext uri="{D42A27DB-BD31-4B8C-83A1-F6EECF244321}">
                <p14:modId xmlns:p14="http://schemas.microsoft.com/office/powerpoint/2010/main" val="2149066976"/>
              </p:ext>
            </p:extLst>
          </p:nvPr>
        </p:nvGraphicFramePr>
        <p:xfrm>
          <a:off x="4283279" y="84020"/>
          <a:ext cx="4784405" cy="3383280"/>
        </p:xfrm>
        <a:graphic>
          <a:graphicData uri="http://schemas.openxmlformats.org/drawingml/2006/table">
            <a:tbl>
              <a:tblPr firstRow="1" bandRow="1">
                <a:tableStyleId>{5940675A-B579-460E-94D1-54222C63F5DA}</a:tableStyleId>
              </a:tblPr>
              <a:tblGrid>
                <a:gridCol w="1213147">
                  <a:extLst>
                    <a:ext uri="{9D8B030D-6E8A-4147-A177-3AD203B41FA5}">
                      <a16:colId xmlns:a16="http://schemas.microsoft.com/office/drawing/2014/main" val="2933726466"/>
                    </a:ext>
                  </a:extLst>
                </a:gridCol>
                <a:gridCol w="3571258">
                  <a:extLst>
                    <a:ext uri="{9D8B030D-6E8A-4147-A177-3AD203B41FA5}">
                      <a16:colId xmlns:a16="http://schemas.microsoft.com/office/drawing/2014/main" val="2484866629"/>
                    </a:ext>
                  </a:extLst>
                </a:gridCol>
              </a:tblGrid>
              <a:tr h="197325">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b="1" dirty="0"/>
                        <a:t>Key people</a:t>
                      </a:r>
                    </a:p>
                  </a:txBody>
                  <a:tcPr/>
                </a:tc>
                <a:tc hMerge="1">
                  <a:txBody>
                    <a:bodyPr/>
                    <a:lstStyle/>
                    <a:p>
                      <a:endParaRPr lang="en-GB" sz="800" dirty="0"/>
                    </a:p>
                  </a:txBody>
                  <a:tcPr/>
                </a:tc>
                <a:extLst>
                  <a:ext uri="{0D108BD9-81ED-4DB2-BD59-A6C34878D82A}">
                    <a16:rowId xmlns:a16="http://schemas.microsoft.com/office/drawing/2014/main" val="1905831687"/>
                  </a:ext>
                </a:extLst>
              </a:tr>
              <a:tr h="253703">
                <a:tc>
                  <a:txBody>
                    <a:bodyPr/>
                    <a:lstStyle/>
                    <a:p>
                      <a:pPr algn="ctr"/>
                      <a:r>
                        <a:rPr lang="en-GB" sz="800" b="1" dirty="0"/>
                        <a:t>Voltaire</a:t>
                      </a:r>
                    </a:p>
                  </a:txBody>
                  <a:tcPr/>
                </a:tc>
                <a:tc>
                  <a:txBody>
                    <a:bodyPr/>
                    <a:lstStyle/>
                    <a:p>
                      <a:r>
                        <a:rPr lang="en-GB" sz="600" b="0" i="0" kern="1200" dirty="0">
                          <a:solidFill>
                            <a:schemeClr val="tx1"/>
                          </a:solidFill>
                          <a:effectLst/>
                          <a:latin typeface="+mn-lt"/>
                          <a:ea typeface="+mn-ea"/>
                          <a:cs typeface="+mn-cs"/>
                        </a:rPr>
                        <a:t>French Enlightenment writer, historian, and philosopher famous for his advocacy of freedom of speech, freedom of religion, and separation of church and state</a:t>
                      </a:r>
                      <a:endParaRPr lang="en-GB" sz="600" dirty="0"/>
                    </a:p>
                  </a:txBody>
                  <a:tcPr/>
                </a:tc>
                <a:extLst>
                  <a:ext uri="{0D108BD9-81ED-4DB2-BD59-A6C34878D82A}">
                    <a16:rowId xmlns:a16="http://schemas.microsoft.com/office/drawing/2014/main" val="3397535130"/>
                  </a:ext>
                </a:extLst>
              </a:tr>
              <a:tr h="19732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b="1" dirty="0"/>
                        <a:t>Louis XVI</a:t>
                      </a:r>
                    </a:p>
                  </a:txBody>
                  <a:tcPr/>
                </a:tc>
                <a:tc>
                  <a:txBody>
                    <a:bodyPr/>
                    <a:lstStyle/>
                    <a:p>
                      <a:r>
                        <a:rPr lang="en-GB" sz="600" b="0" i="0" kern="1200" dirty="0">
                          <a:solidFill>
                            <a:schemeClr val="tx1"/>
                          </a:solidFill>
                          <a:effectLst/>
                          <a:latin typeface="+mn-lt"/>
                          <a:ea typeface="+mn-ea"/>
                          <a:cs typeface="+mn-cs"/>
                        </a:rPr>
                        <a:t>The last king of France before the fall of the monarchy during the French Revolution. </a:t>
                      </a:r>
                      <a:endParaRPr lang="en-GB" sz="600" dirty="0"/>
                    </a:p>
                  </a:txBody>
                  <a:tcPr/>
                </a:tc>
                <a:extLst>
                  <a:ext uri="{0D108BD9-81ED-4DB2-BD59-A6C34878D82A}">
                    <a16:rowId xmlns:a16="http://schemas.microsoft.com/office/drawing/2014/main" val="160553117"/>
                  </a:ext>
                </a:extLst>
              </a:tr>
              <a:tr h="197325">
                <a:tc>
                  <a:txBody>
                    <a:bodyPr/>
                    <a:lstStyle/>
                    <a:p>
                      <a:pPr algn="ctr"/>
                      <a:r>
                        <a:rPr lang="en-GB" sz="800" b="1" dirty="0"/>
                        <a:t>Marie Antoinette</a:t>
                      </a:r>
                    </a:p>
                  </a:txBody>
                  <a:tcPr/>
                </a:tc>
                <a:tc>
                  <a:txBody>
                    <a:bodyPr/>
                    <a:lstStyle/>
                    <a:p>
                      <a:r>
                        <a:rPr lang="en-GB" sz="600" b="0" i="0" kern="1200" dirty="0">
                          <a:solidFill>
                            <a:schemeClr val="tx1"/>
                          </a:solidFill>
                          <a:effectLst/>
                          <a:latin typeface="+mn-lt"/>
                          <a:ea typeface="+mn-ea"/>
                          <a:cs typeface="+mn-cs"/>
                        </a:rPr>
                        <a:t>The last queen of France before the French Revolution. She was born an archduchess of Austria.</a:t>
                      </a:r>
                      <a:endParaRPr lang="en-GB" sz="600" dirty="0"/>
                    </a:p>
                  </a:txBody>
                  <a:tcPr/>
                </a:tc>
                <a:extLst>
                  <a:ext uri="{0D108BD9-81ED-4DB2-BD59-A6C34878D82A}">
                    <a16:rowId xmlns:a16="http://schemas.microsoft.com/office/drawing/2014/main" val="2254735919"/>
                  </a:ext>
                </a:extLst>
              </a:tr>
              <a:tr h="253703">
                <a:tc>
                  <a:txBody>
                    <a:bodyPr/>
                    <a:lstStyle/>
                    <a:p>
                      <a:pPr algn="ctr"/>
                      <a:r>
                        <a:rPr lang="en-GB" sz="800" b="1" dirty="0"/>
                        <a:t>Maximilien Robespierre</a:t>
                      </a:r>
                    </a:p>
                  </a:txBody>
                  <a:tcPr/>
                </a:tc>
                <a:tc>
                  <a:txBody>
                    <a:bodyPr/>
                    <a:lstStyle/>
                    <a:p>
                      <a:r>
                        <a:rPr lang="en-GB" sz="600" b="0" i="0" kern="1200" dirty="0">
                          <a:solidFill>
                            <a:schemeClr val="tx1"/>
                          </a:solidFill>
                          <a:effectLst/>
                          <a:latin typeface="+mn-lt"/>
                          <a:ea typeface="+mn-ea"/>
                          <a:cs typeface="+mn-cs"/>
                        </a:rPr>
                        <a:t>French lawyer and statesman who was one of the best-known and most influential figures of the French Revolution.</a:t>
                      </a:r>
                      <a:endParaRPr lang="en-GB" sz="600" dirty="0"/>
                    </a:p>
                  </a:txBody>
                  <a:tcPr/>
                </a:tc>
                <a:extLst>
                  <a:ext uri="{0D108BD9-81ED-4DB2-BD59-A6C34878D82A}">
                    <a16:rowId xmlns:a16="http://schemas.microsoft.com/office/drawing/2014/main" val="840182362"/>
                  </a:ext>
                </a:extLst>
              </a:tr>
              <a:tr h="253703">
                <a:tc>
                  <a:txBody>
                    <a:bodyPr/>
                    <a:lstStyle/>
                    <a:p>
                      <a:pPr algn="ctr"/>
                      <a:r>
                        <a:rPr lang="en-GB" sz="800" b="1" dirty="0"/>
                        <a:t>Joseph-Ignace </a:t>
                      </a:r>
                      <a:r>
                        <a:rPr lang="en-GB" sz="800" b="1" dirty="0" err="1"/>
                        <a:t>Guillotin</a:t>
                      </a:r>
                      <a:endParaRPr lang="en-GB" sz="800" b="1" dirty="0"/>
                    </a:p>
                  </a:txBody>
                  <a:tcPr/>
                </a:tc>
                <a:tc>
                  <a:txBody>
                    <a:bodyPr/>
                    <a:lstStyle/>
                    <a:p>
                      <a:r>
                        <a:rPr lang="en-GB" sz="600" b="0" i="0" kern="1200" dirty="0" err="1">
                          <a:solidFill>
                            <a:schemeClr val="tx1"/>
                          </a:solidFill>
                          <a:effectLst/>
                          <a:latin typeface="+mn-lt"/>
                          <a:ea typeface="+mn-ea"/>
                          <a:cs typeface="+mn-cs"/>
                        </a:rPr>
                        <a:t>Guillotin</a:t>
                      </a:r>
                      <a:r>
                        <a:rPr lang="en-GB" sz="600" b="0" i="0" kern="1200" dirty="0">
                          <a:solidFill>
                            <a:schemeClr val="tx1"/>
                          </a:solidFill>
                          <a:effectLst/>
                          <a:latin typeface="+mn-lt"/>
                          <a:ea typeface="+mn-ea"/>
                          <a:cs typeface="+mn-cs"/>
                        </a:rPr>
                        <a:t> proposed to the </a:t>
                      </a:r>
                      <a:r>
                        <a:rPr lang="en-GB" sz="600" b="0" i="0" u="none" strike="noStrike" kern="1200" dirty="0">
                          <a:solidFill>
                            <a:schemeClr val="tx1"/>
                          </a:solidFill>
                          <a:effectLst/>
                          <a:latin typeface="+mn-lt"/>
                          <a:ea typeface="+mn-ea"/>
                          <a:cs typeface="+mn-cs"/>
                        </a:rPr>
                        <a:t>National Assembly</a:t>
                      </a:r>
                      <a:r>
                        <a:rPr lang="en-GB" sz="600" b="0" i="0" kern="1200" dirty="0">
                          <a:solidFill>
                            <a:schemeClr val="tx1"/>
                          </a:solidFill>
                          <a:effectLst/>
                          <a:latin typeface="+mn-lt"/>
                          <a:ea typeface="+mn-ea"/>
                          <a:cs typeface="+mn-cs"/>
                        </a:rPr>
                        <a:t> that </a:t>
                      </a:r>
                      <a:r>
                        <a:rPr lang="en-GB" sz="600" b="0" i="0" u="none" strike="noStrike" kern="1200" dirty="0">
                          <a:solidFill>
                            <a:schemeClr val="tx1"/>
                          </a:solidFill>
                          <a:effectLst/>
                          <a:latin typeface="+mn-lt"/>
                          <a:ea typeface="+mn-ea"/>
                          <a:cs typeface="+mn-cs"/>
                        </a:rPr>
                        <a:t>capital punishment</a:t>
                      </a:r>
                      <a:r>
                        <a:rPr lang="en-GB" sz="600" b="0" i="0" kern="1200" dirty="0">
                          <a:solidFill>
                            <a:schemeClr val="tx1"/>
                          </a:solidFill>
                          <a:effectLst/>
                          <a:latin typeface="+mn-lt"/>
                          <a:ea typeface="+mn-ea"/>
                          <a:cs typeface="+mn-cs"/>
                        </a:rPr>
                        <a:t> should always take the form of decapitation "by means of a simple mechanism</a:t>
                      </a:r>
                      <a:endParaRPr lang="en-GB" sz="600" dirty="0"/>
                    </a:p>
                  </a:txBody>
                  <a:tcPr/>
                </a:tc>
                <a:extLst>
                  <a:ext uri="{0D108BD9-81ED-4DB2-BD59-A6C34878D82A}">
                    <a16:rowId xmlns:a16="http://schemas.microsoft.com/office/drawing/2014/main" val="2488593970"/>
                  </a:ext>
                </a:extLst>
              </a:tr>
              <a:tr h="253703">
                <a:tc>
                  <a:txBody>
                    <a:bodyPr/>
                    <a:lstStyle/>
                    <a:p>
                      <a:pPr algn="ctr"/>
                      <a:r>
                        <a:rPr lang="en-GB" sz="800" b="1" dirty="0"/>
                        <a:t>Napoleon Bonaparte</a:t>
                      </a:r>
                    </a:p>
                  </a:txBody>
                  <a:tcPr/>
                </a:tc>
                <a:tc>
                  <a:txBody>
                    <a:bodyPr/>
                    <a:lstStyle/>
                    <a:p>
                      <a:r>
                        <a:rPr lang="en-GB" sz="600" b="0" i="0" kern="1200" dirty="0">
                          <a:solidFill>
                            <a:schemeClr val="tx1"/>
                          </a:solidFill>
                          <a:effectLst/>
                          <a:latin typeface="+mn-lt"/>
                          <a:ea typeface="+mn-ea"/>
                          <a:cs typeface="+mn-cs"/>
                        </a:rPr>
                        <a:t>Born </a:t>
                      </a:r>
                      <a:r>
                        <a:rPr lang="en-GB" sz="600" b="0" i="0" kern="1200" dirty="0" err="1">
                          <a:solidFill>
                            <a:schemeClr val="tx1"/>
                          </a:solidFill>
                          <a:effectLst/>
                          <a:latin typeface="+mn-lt"/>
                          <a:ea typeface="+mn-ea"/>
                          <a:cs typeface="+mn-cs"/>
                        </a:rPr>
                        <a:t>Napoleone</a:t>
                      </a:r>
                      <a:r>
                        <a:rPr lang="en-GB" sz="600" b="0" i="0" kern="1200" dirty="0">
                          <a:solidFill>
                            <a:schemeClr val="tx1"/>
                          </a:solidFill>
                          <a:effectLst/>
                          <a:latin typeface="+mn-lt"/>
                          <a:ea typeface="+mn-ea"/>
                          <a:cs typeface="+mn-cs"/>
                        </a:rPr>
                        <a:t> di Buonaparte, a French statesman and military leader who became famous as an artillery commander during the French Revolution</a:t>
                      </a:r>
                      <a:endParaRPr lang="en-GB" sz="600" dirty="0"/>
                    </a:p>
                  </a:txBody>
                  <a:tcPr/>
                </a:tc>
                <a:extLst>
                  <a:ext uri="{0D108BD9-81ED-4DB2-BD59-A6C34878D82A}">
                    <a16:rowId xmlns:a16="http://schemas.microsoft.com/office/drawing/2014/main" val="3880451159"/>
                  </a:ext>
                </a:extLst>
              </a:tr>
              <a:tr h="253703">
                <a:tc>
                  <a:txBody>
                    <a:bodyPr/>
                    <a:lstStyle/>
                    <a:p>
                      <a:pPr algn="ctr"/>
                      <a:r>
                        <a:rPr lang="en-GB" sz="800" b="1" dirty="0"/>
                        <a:t>Marshal Ney</a:t>
                      </a:r>
                    </a:p>
                  </a:txBody>
                  <a:tcPr/>
                </a:tc>
                <a:tc>
                  <a:txBody>
                    <a:bodyPr/>
                    <a:lstStyle/>
                    <a:p>
                      <a:r>
                        <a:rPr lang="en-GB" sz="600" b="0" i="0" kern="1200" dirty="0">
                          <a:solidFill>
                            <a:schemeClr val="tx1"/>
                          </a:solidFill>
                          <a:effectLst/>
                          <a:latin typeface="+mn-lt"/>
                          <a:ea typeface="+mn-ea"/>
                          <a:cs typeface="+mn-cs"/>
                        </a:rPr>
                        <a:t>French military commander and Marshal of the Empire who fought in the French Revolutionary Wars and the Napoleonic Wars. He was one of the original 18 Marshals of the Empire created by Napoleon I.</a:t>
                      </a:r>
                      <a:endParaRPr lang="en-GB" sz="600" dirty="0"/>
                    </a:p>
                  </a:txBody>
                  <a:tcPr/>
                </a:tc>
                <a:extLst>
                  <a:ext uri="{0D108BD9-81ED-4DB2-BD59-A6C34878D82A}">
                    <a16:rowId xmlns:a16="http://schemas.microsoft.com/office/drawing/2014/main" val="2812655441"/>
                  </a:ext>
                </a:extLst>
              </a:tr>
              <a:tr h="253703">
                <a:tc>
                  <a:txBody>
                    <a:bodyPr/>
                    <a:lstStyle/>
                    <a:p>
                      <a:pPr algn="ctr"/>
                      <a:r>
                        <a:rPr lang="en-GB" sz="800" b="1" dirty="0"/>
                        <a:t>The Duke of Wellington</a:t>
                      </a:r>
                    </a:p>
                  </a:txBody>
                  <a:tcPr/>
                </a:tc>
                <a:tc>
                  <a:txBody>
                    <a:bodyPr/>
                    <a:lstStyle/>
                    <a:p>
                      <a:r>
                        <a:rPr lang="en-GB" sz="600" b="0" i="0" kern="1200" dirty="0">
                          <a:solidFill>
                            <a:schemeClr val="tx1"/>
                          </a:solidFill>
                          <a:effectLst/>
                          <a:latin typeface="+mn-lt"/>
                          <a:ea typeface="+mn-ea"/>
                          <a:cs typeface="+mn-cs"/>
                        </a:rPr>
                        <a:t>Anglo-Irish soldier and Tory statesman who was one of the leading military and political figures of 19th-century Britain, serving twice as Prime Minister</a:t>
                      </a:r>
                      <a:endParaRPr lang="en-GB" sz="600" dirty="0"/>
                    </a:p>
                  </a:txBody>
                  <a:tcPr/>
                </a:tc>
                <a:extLst>
                  <a:ext uri="{0D108BD9-81ED-4DB2-BD59-A6C34878D82A}">
                    <a16:rowId xmlns:a16="http://schemas.microsoft.com/office/drawing/2014/main" val="4280821421"/>
                  </a:ext>
                </a:extLst>
              </a:tr>
              <a:tr h="253703">
                <a:tc>
                  <a:txBody>
                    <a:bodyPr/>
                    <a:lstStyle/>
                    <a:p>
                      <a:pPr algn="ctr"/>
                      <a:r>
                        <a:rPr lang="en-GB" sz="800" b="1" dirty="0"/>
                        <a:t>Sir John Hawkins</a:t>
                      </a:r>
                    </a:p>
                  </a:txBody>
                  <a:tcPr/>
                </a:tc>
                <a:tc>
                  <a:txBody>
                    <a:bodyPr/>
                    <a:lstStyle/>
                    <a:p>
                      <a:r>
                        <a:rPr lang="en-GB" sz="600" b="0" i="0" kern="1200" dirty="0">
                          <a:solidFill>
                            <a:schemeClr val="tx1"/>
                          </a:solidFill>
                          <a:effectLst/>
                          <a:latin typeface="+mn-lt"/>
                          <a:ea typeface="+mn-ea"/>
                          <a:cs typeface="+mn-cs"/>
                        </a:rPr>
                        <a:t>Sir John Hawkins was a pioneering English naval commander and administrator, slave trader, spy, merchant, navigator, shipbuilder, and privateer. </a:t>
                      </a:r>
                      <a:endParaRPr lang="en-GB" sz="600" dirty="0"/>
                    </a:p>
                  </a:txBody>
                  <a:tcPr/>
                </a:tc>
                <a:extLst>
                  <a:ext uri="{0D108BD9-81ED-4DB2-BD59-A6C34878D82A}">
                    <a16:rowId xmlns:a16="http://schemas.microsoft.com/office/drawing/2014/main" val="4241945390"/>
                  </a:ext>
                </a:extLst>
              </a:tr>
              <a:tr h="253703">
                <a:tc>
                  <a:txBody>
                    <a:bodyPr/>
                    <a:lstStyle/>
                    <a:p>
                      <a:pPr algn="ctr"/>
                      <a:r>
                        <a:rPr lang="en-GB" sz="800" b="1" dirty="0"/>
                        <a:t>Edward Colston</a:t>
                      </a:r>
                    </a:p>
                  </a:txBody>
                  <a:tcPr/>
                </a:tc>
                <a:tc>
                  <a:txBody>
                    <a:bodyPr/>
                    <a:lstStyle/>
                    <a:p>
                      <a:r>
                        <a:rPr lang="en-GB" sz="600" b="0" i="0" kern="1200" dirty="0">
                          <a:solidFill>
                            <a:schemeClr val="tx1"/>
                          </a:solidFill>
                          <a:effectLst/>
                          <a:latin typeface="+mn-lt"/>
                          <a:ea typeface="+mn-ea"/>
                          <a:cs typeface="+mn-cs"/>
                        </a:rPr>
                        <a:t>Bristol-born </a:t>
                      </a:r>
                      <a:r>
                        <a:rPr lang="en-GB" sz="600" b="1" i="0" kern="1200" dirty="0">
                          <a:solidFill>
                            <a:schemeClr val="tx1"/>
                          </a:solidFill>
                          <a:effectLst/>
                          <a:latin typeface="+mn-lt"/>
                          <a:ea typeface="+mn-ea"/>
                          <a:cs typeface="+mn-cs"/>
                        </a:rPr>
                        <a:t>merchant</a:t>
                      </a:r>
                      <a:r>
                        <a:rPr lang="en-GB" sz="600" b="0" i="0" kern="1200" dirty="0">
                          <a:solidFill>
                            <a:schemeClr val="tx1"/>
                          </a:solidFill>
                          <a:effectLst/>
                          <a:latin typeface="+mn-lt"/>
                          <a:ea typeface="+mn-ea"/>
                          <a:cs typeface="+mn-cs"/>
                        </a:rPr>
                        <a:t> who made the bulk of his fortune from the </a:t>
                      </a:r>
                      <a:r>
                        <a:rPr lang="en-GB" sz="600" b="1" i="0" kern="1200" dirty="0">
                          <a:solidFill>
                            <a:schemeClr val="tx1"/>
                          </a:solidFill>
                          <a:effectLst/>
                          <a:latin typeface="+mn-lt"/>
                          <a:ea typeface="+mn-ea"/>
                          <a:cs typeface="+mn-cs"/>
                        </a:rPr>
                        <a:t>slave trade</a:t>
                      </a:r>
                      <a:r>
                        <a:rPr lang="en-GB" sz="600" b="0" i="0" kern="1200" dirty="0">
                          <a:solidFill>
                            <a:schemeClr val="tx1"/>
                          </a:solidFill>
                          <a:effectLst/>
                          <a:latin typeface="+mn-lt"/>
                          <a:ea typeface="+mn-ea"/>
                          <a:cs typeface="+mn-cs"/>
                        </a:rPr>
                        <a:t>, particularly between 1680 and 1692.</a:t>
                      </a:r>
                      <a:endParaRPr lang="en-GB" sz="600" dirty="0"/>
                    </a:p>
                  </a:txBody>
                  <a:tcPr/>
                </a:tc>
                <a:extLst>
                  <a:ext uri="{0D108BD9-81ED-4DB2-BD59-A6C34878D82A}">
                    <a16:rowId xmlns:a16="http://schemas.microsoft.com/office/drawing/2014/main" val="2941646636"/>
                  </a:ext>
                </a:extLst>
              </a:tr>
              <a:tr h="253703">
                <a:tc>
                  <a:txBody>
                    <a:bodyPr/>
                    <a:lstStyle/>
                    <a:p>
                      <a:pPr algn="ctr"/>
                      <a:r>
                        <a:rPr lang="en-GB" sz="800" b="1" dirty="0"/>
                        <a:t>Olaudah Equiano</a:t>
                      </a:r>
                    </a:p>
                  </a:txBody>
                  <a:tcPr/>
                </a:tc>
                <a:tc>
                  <a:txBody>
                    <a:bodyPr/>
                    <a:lstStyle/>
                    <a:p>
                      <a:r>
                        <a:rPr lang="en-GB" sz="600" b="0" i="0" kern="1200" dirty="0">
                          <a:solidFill>
                            <a:schemeClr val="tx1"/>
                          </a:solidFill>
                          <a:effectLst/>
                          <a:latin typeface="+mn-lt"/>
                          <a:ea typeface="+mn-ea"/>
                          <a:cs typeface="+mn-cs"/>
                        </a:rPr>
                        <a:t>Enslaved as a child, he was taken to the Caribbean and sold as a slave to a Royal Navy officer. He was sold twice more but purchased his freedom in 1766</a:t>
                      </a:r>
                      <a:endParaRPr lang="en-GB" sz="600" dirty="0"/>
                    </a:p>
                  </a:txBody>
                  <a:tcPr/>
                </a:tc>
                <a:extLst>
                  <a:ext uri="{0D108BD9-81ED-4DB2-BD59-A6C34878D82A}">
                    <a16:rowId xmlns:a16="http://schemas.microsoft.com/office/drawing/2014/main" val="2340925787"/>
                  </a:ext>
                </a:extLst>
              </a:tr>
              <a:tr h="253703">
                <a:tc>
                  <a:txBody>
                    <a:bodyPr/>
                    <a:lstStyle/>
                    <a:p>
                      <a:pPr algn="ctr"/>
                      <a:r>
                        <a:rPr lang="en-GB" sz="800" b="1" dirty="0"/>
                        <a:t>Mary Prince</a:t>
                      </a:r>
                    </a:p>
                  </a:txBody>
                  <a:tcPr/>
                </a:tc>
                <a:tc>
                  <a:txBody>
                    <a:bodyPr/>
                    <a:lstStyle/>
                    <a:p>
                      <a:r>
                        <a:rPr lang="en-GB" sz="600" b="0" i="0" kern="1200" dirty="0">
                          <a:solidFill>
                            <a:schemeClr val="tx1"/>
                          </a:solidFill>
                          <a:effectLst/>
                          <a:latin typeface="+mn-lt"/>
                          <a:ea typeface="+mn-ea"/>
                          <a:cs typeface="+mn-cs"/>
                        </a:rPr>
                        <a:t>The First Woman to Present a Petition to Parliament. </a:t>
                      </a:r>
                      <a:r>
                        <a:rPr lang="en-GB" sz="600" b="1" i="0" kern="1200" dirty="0">
                          <a:solidFill>
                            <a:schemeClr val="tx1"/>
                          </a:solidFill>
                          <a:effectLst/>
                          <a:latin typeface="+mn-lt"/>
                          <a:ea typeface="+mn-ea"/>
                          <a:cs typeface="+mn-cs"/>
                        </a:rPr>
                        <a:t>Mary Prince</a:t>
                      </a:r>
                      <a:r>
                        <a:rPr lang="en-GB" sz="600" b="0" i="0" kern="1200" dirty="0">
                          <a:solidFill>
                            <a:schemeClr val="tx1"/>
                          </a:solidFill>
                          <a:effectLst/>
                          <a:latin typeface="+mn-lt"/>
                          <a:ea typeface="+mn-ea"/>
                          <a:cs typeface="+mn-cs"/>
                        </a:rPr>
                        <a:t> was born in 1788, to an enslaved family in Bermuda. She was sold to a number of brutal owners and suffered from terrible treatment</a:t>
                      </a:r>
                      <a:endParaRPr lang="en-GB" sz="600" dirty="0"/>
                    </a:p>
                  </a:txBody>
                  <a:tcPr/>
                </a:tc>
                <a:extLst>
                  <a:ext uri="{0D108BD9-81ED-4DB2-BD59-A6C34878D82A}">
                    <a16:rowId xmlns:a16="http://schemas.microsoft.com/office/drawing/2014/main" val="1909222436"/>
                  </a:ext>
                </a:extLst>
              </a:tr>
            </a:tbl>
          </a:graphicData>
        </a:graphic>
      </p:graphicFrame>
      <p:graphicFrame>
        <p:nvGraphicFramePr>
          <p:cNvPr id="6" name="Table 14">
            <a:extLst>
              <a:ext uri="{FF2B5EF4-FFF2-40B4-BE49-F238E27FC236}">
                <a16:creationId xmlns:a16="http://schemas.microsoft.com/office/drawing/2014/main" id="{429C9C49-236A-4E08-BDA6-C41D242CFC59}"/>
              </a:ext>
            </a:extLst>
          </p:cNvPr>
          <p:cNvGraphicFramePr>
            <a:graphicFrameLocks noGrp="1"/>
          </p:cNvGraphicFramePr>
          <p:nvPr>
            <p:extLst>
              <p:ext uri="{D42A27DB-BD31-4B8C-83A1-F6EECF244321}">
                <p14:modId xmlns:p14="http://schemas.microsoft.com/office/powerpoint/2010/main" val="2189214719"/>
              </p:ext>
            </p:extLst>
          </p:nvPr>
        </p:nvGraphicFramePr>
        <p:xfrm>
          <a:off x="2032844" y="3534054"/>
          <a:ext cx="7034839" cy="2895600"/>
        </p:xfrm>
        <a:graphic>
          <a:graphicData uri="http://schemas.openxmlformats.org/drawingml/2006/table">
            <a:tbl>
              <a:tblPr firstRow="1" bandRow="1">
                <a:tableStyleId>{5940675A-B579-460E-94D1-54222C63F5DA}</a:tableStyleId>
              </a:tblPr>
              <a:tblGrid>
                <a:gridCol w="777908">
                  <a:extLst>
                    <a:ext uri="{9D8B030D-6E8A-4147-A177-3AD203B41FA5}">
                      <a16:colId xmlns:a16="http://schemas.microsoft.com/office/drawing/2014/main" val="2933726466"/>
                    </a:ext>
                  </a:extLst>
                </a:gridCol>
                <a:gridCol w="2742288">
                  <a:extLst>
                    <a:ext uri="{9D8B030D-6E8A-4147-A177-3AD203B41FA5}">
                      <a16:colId xmlns:a16="http://schemas.microsoft.com/office/drawing/2014/main" val="2484866629"/>
                    </a:ext>
                  </a:extLst>
                </a:gridCol>
                <a:gridCol w="777738">
                  <a:extLst>
                    <a:ext uri="{9D8B030D-6E8A-4147-A177-3AD203B41FA5}">
                      <a16:colId xmlns:a16="http://schemas.microsoft.com/office/drawing/2014/main" val="3541577660"/>
                    </a:ext>
                  </a:extLst>
                </a:gridCol>
                <a:gridCol w="2736905">
                  <a:extLst>
                    <a:ext uri="{9D8B030D-6E8A-4147-A177-3AD203B41FA5}">
                      <a16:colId xmlns:a16="http://schemas.microsoft.com/office/drawing/2014/main" val="4257061336"/>
                    </a:ext>
                  </a:extLst>
                </a:gridCol>
              </a:tblGrid>
              <a:tr h="209886">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dirty="0"/>
                        <a:t>Key Words - Glossary</a:t>
                      </a:r>
                    </a:p>
                  </a:txBody>
                  <a:tcPr/>
                </a:tc>
                <a:tc hMerge="1">
                  <a:txBody>
                    <a:bodyPr/>
                    <a:lstStyle/>
                    <a:p>
                      <a:endParaRPr lang="en-GB" sz="900" dirty="0"/>
                    </a:p>
                  </a:txBody>
                  <a:tcPr/>
                </a:tc>
                <a:tc hMerge="1">
                  <a:txBody>
                    <a:bodyPr/>
                    <a:lstStyle/>
                    <a:p>
                      <a:endParaRPr lang="en-GB" sz="900"/>
                    </a:p>
                  </a:txBody>
                  <a:tcPr/>
                </a:tc>
                <a:tc hMerge="1">
                  <a:txBody>
                    <a:bodyPr/>
                    <a:lstStyle/>
                    <a:p>
                      <a:endParaRPr lang="en-GB" sz="900" dirty="0"/>
                    </a:p>
                  </a:txBody>
                  <a:tcPr/>
                </a:tc>
                <a:extLst>
                  <a:ext uri="{0D108BD9-81ED-4DB2-BD59-A6C34878D82A}">
                    <a16:rowId xmlns:a16="http://schemas.microsoft.com/office/drawing/2014/main" val="2212744642"/>
                  </a:ext>
                </a:extLst>
              </a:tr>
              <a:tr h="251863">
                <a:tc>
                  <a:txBody>
                    <a:bodyPr/>
                    <a:lstStyle/>
                    <a:p>
                      <a:pPr algn="ctr"/>
                      <a:r>
                        <a:rPr lang="en-GB" sz="700" b="1" dirty="0"/>
                        <a:t>revolution</a:t>
                      </a:r>
                    </a:p>
                  </a:txBody>
                  <a:tcPr/>
                </a:tc>
                <a:tc>
                  <a:txBody>
                    <a:bodyPr/>
                    <a:lstStyle/>
                    <a:p>
                      <a:r>
                        <a:rPr lang="en-GB" sz="600" b="0" i="0" kern="1200" dirty="0">
                          <a:solidFill>
                            <a:schemeClr val="tx1"/>
                          </a:solidFill>
                          <a:effectLst/>
                          <a:latin typeface="+mn-lt"/>
                          <a:ea typeface="+mn-ea"/>
                          <a:cs typeface="+mn-cs"/>
                        </a:rPr>
                        <a:t>a forcible overthrow of a government or social order, in favour of a new system.</a:t>
                      </a:r>
                      <a:endParaRPr lang="en-GB" sz="600" dirty="0"/>
                    </a:p>
                  </a:txBody>
                  <a:tcPr/>
                </a:tc>
                <a:tc>
                  <a:txBody>
                    <a:bodyPr/>
                    <a:lstStyle/>
                    <a:p>
                      <a:pPr algn="ctr"/>
                      <a:r>
                        <a:rPr lang="en-GB" sz="700" b="1" dirty="0"/>
                        <a:t>Revolutionary Tribunal</a:t>
                      </a:r>
                    </a:p>
                  </a:txBody>
                  <a:tcPr/>
                </a:tc>
                <a:tc>
                  <a:txBody>
                    <a:bodyPr/>
                    <a:lstStyle/>
                    <a:p>
                      <a:r>
                        <a:rPr lang="en-GB" sz="600" b="0" i="0" kern="1200" dirty="0">
                          <a:solidFill>
                            <a:schemeClr val="tx1"/>
                          </a:solidFill>
                          <a:effectLst/>
                          <a:latin typeface="+mn-lt"/>
                          <a:ea typeface="+mn-ea"/>
                          <a:cs typeface="+mn-cs"/>
                        </a:rPr>
                        <a:t>a court instituted by the National Convention during the French Revolution for the trial of political offenders.</a:t>
                      </a:r>
                      <a:endParaRPr lang="en-GB" sz="600" dirty="0"/>
                    </a:p>
                  </a:txBody>
                  <a:tcPr/>
                </a:tc>
                <a:extLst>
                  <a:ext uri="{0D108BD9-81ED-4DB2-BD59-A6C34878D82A}">
                    <a16:rowId xmlns:a16="http://schemas.microsoft.com/office/drawing/2014/main" val="1905831687"/>
                  </a:ext>
                </a:extLst>
              </a:tr>
              <a:tr h="251863">
                <a:tc>
                  <a:txBody>
                    <a:bodyPr/>
                    <a:lstStyle/>
                    <a:p>
                      <a:pPr algn="ctr"/>
                      <a:r>
                        <a:rPr lang="en-GB" sz="700" b="1" dirty="0"/>
                        <a:t>The enlightenment</a:t>
                      </a:r>
                    </a:p>
                  </a:txBody>
                  <a:tcPr/>
                </a:tc>
                <a:tc>
                  <a:txBody>
                    <a:bodyPr/>
                    <a:lstStyle/>
                    <a:p>
                      <a:r>
                        <a:rPr lang="en-GB" sz="600" b="0" i="0" kern="1200" dirty="0">
                          <a:solidFill>
                            <a:schemeClr val="tx1"/>
                          </a:solidFill>
                          <a:effectLst/>
                          <a:latin typeface="+mn-lt"/>
                          <a:ea typeface="+mn-ea"/>
                          <a:cs typeface="+mn-cs"/>
                        </a:rPr>
                        <a:t>a European intellectual movement of the late 17th and 18th centuries emphasizing reason and individualism rather than tradition.</a:t>
                      </a:r>
                      <a:endParaRPr lang="en-GB" sz="600" dirty="0"/>
                    </a:p>
                  </a:txBody>
                  <a:tcPr/>
                </a:tc>
                <a:tc>
                  <a:txBody>
                    <a:bodyPr/>
                    <a:lstStyle/>
                    <a:p>
                      <a:pPr algn="ctr"/>
                      <a:r>
                        <a:rPr lang="en-GB" sz="700" b="1" dirty="0"/>
                        <a:t>The reign of terror</a:t>
                      </a:r>
                    </a:p>
                  </a:txBody>
                  <a:tcPr/>
                </a:tc>
                <a:tc>
                  <a:txBody>
                    <a:bodyPr/>
                    <a:lstStyle/>
                    <a:p>
                      <a:r>
                        <a:rPr lang="en-GB" sz="600" b="0" i="0" kern="1200" dirty="0">
                          <a:solidFill>
                            <a:schemeClr val="tx1"/>
                          </a:solidFill>
                          <a:effectLst/>
                          <a:latin typeface="+mn-lt"/>
                          <a:ea typeface="+mn-ea"/>
                          <a:cs typeface="+mn-cs"/>
                        </a:rPr>
                        <a:t>a period of remorseless repression or bloodshed</a:t>
                      </a:r>
                      <a:endParaRPr lang="en-GB" sz="600" dirty="0"/>
                    </a:p>
                  </a:txBody>
                  <a:tcPr/>
                </a:tc>
                <a:extLst>
                  <a:ext uri="{0D108BD9-81ED-4DB2-BD59-A6C34878D82A}">
                    <a16:rowId xmlns:a16="http://schemas.microsoft.com/office/drawing/2014/main" val="3397535130"/>
                  </a:ext>
                </a:extLst>
              </a:tr>
              <a:tr h="167909">
                <a:tc>
                  <a:txBody>
                    <a:bodyPr/>
                    <a:lstStyle/>
                    <a:p>
                      <a:pPr algn="ctr"/>
                      <a:r>
                        <a:rPr lang="en-GB" sz="700" b="1" dirty="0"/>
                        <a:t>famine</a:t>
                      </a:r>
                    </a:p>
                  </a:txBody>
                  <a:tcPr/>
                </a:tc>
                <a:tc>
                  <a:txBody>
                    <a:bodyPr/>
                    <a:lstStyle/>
                    <a:p>
                      <a:r>
                        <a:rPr lang="en-GB" sz="600" b="0" i="0" kern="1200" dirty="0">
                          <a:solidFill>
                            <a:schemeClr val="tx1"/>
                          </a:solidFill>
                          <a:effectLst/>
                          <a:latin typeface="+mn-lt"/>
                          <a:ea typeface="+mn-ea"/>
                          <a:cs typeface="+mn-cs"/>
                        </a:rPr>
                        <a:t>extreme scarcity of food</a:t>
                      </a:r>
                      <a:endParaRPr lang="en-GB" sz="100" dirty="0"/>
                    </a:p>
                  </a:txBody>
                  <a:tcPr/>
                </a:tc>
                <a:tc>
                  <a:txBody>
                    <a:bodyPr/>
                    <a:lstStyle/>
                    <a:p>
                      <a:pPr algn="ctr"/>
                      <a:r>
                        <a:rPr lang="en-GB" sz="700" b="1" dirty="0"/>
                        <a:t>Coup </a:t>
                      </a:r>
                      <a:r>
                        <a:rPr lang="en-GB" sz="700" b="1" dirty="0" err="1"/>
                        <a:t>d’etat</a:t>
                      </a:r>
                      <a:endParaRPr lang="en-GB" sz="700" b="1" dirty="0"/>
                    </a:p>
                  </a:txBody>
                  <a:tcPr/>
                </a:tc>
                <a:tc>
                  <a:txBody>
                    <a:bodyPr/>
                    <a:lstStyle/>
                    <a:p>
                      <a:r>
                        <a:rPr lang="en-GB" sz="600" b="0" i="0" kern="1200" dirty="0">
                          <a:solidFill>
                            <a:schemeClr val="tx1"/>
                          </a:solidFill>
                          <a:effectLst/>
                          <a:latin typeface="+mn-lt"/>
                          <a:ea typeface="+mn-ea"/>
                          <a:cs typeface="+mn-cs"/>
                        </a:rPr>
                        <a:t>a sudden, violent, and illegal seizure of power from a government.</a:t>
                      </a:r>
                      <a:endParaRPr lang="en-GB" sz="600" dirty="0"/>
                    </a:p>
                  </a:txBody>
                  <a:tcPr/>
                </a:tc>
                <a:extLst>
                  <a:ext uri="{0D108BD9-81ED-4DB2-BD59-A6C34878D82A}">
                    <a16:rowId xmlns:a16="http://schemas.microsoft.com/office/drawing/2014/main" val="160553117"/>
                  </a:ext>
                </a:extLst>
              </a:tr>
              <a:tr h="251863">
                <a:tc>
                  <a:txBody>
                    <a:bodyPr/>
                    <a:lstStyle/>
                    <a:p>
                      <a:pPr algn="ctr"/>
                      <a:r>
                        <a:rPr lang="en-GB" sz="700" b="1" dirty="0"/>
                        <a:t>The bastille</a:t>
                      </a:r>
                    </a:p>
                  </a:txBody>
                  <a:tcPr/>
                </a:tc>
                <a:tc>
                  <a:txBody>
                    <a:bodyPr/>
                    <a:lstStyle/>
                    <a:p>
                      <a:r>
                        <a:rPr lang="en-GB" sz="600" b="0" i="0" kern="1200" dirty="0">
                          <a:solidFill>
                            <a:schemeClr val="tx1"/>
                          </a:solidFill>
                          <a:effectLst/>
                          <a:latin typeface="+mn-lt"/>
                          <a:ea typeface="+mn-ea"/>
                          <a:cs typeface="+mn-cs"/>
                        </a:rPr>
                        <a:t>a fortress in Paris, used as a prison, built in the 14th century and destroyed July 14, 1789.</a:t>
                      </a:r>
                      <a:endParaRPr lang="en-GB" sz="600" dirty="0"/>
                    </a:p>
                  </a:txBody>
                  <a:tcPr/>
                </a:tc>
                <a:tc>
                  <a:txBody>
                    <a:bodyPr/>
                    <a:lstStyle/>
                    <a:p>
                      <a:pPr algn="ctr"/>
                      <a:r>
                        <a:rPr lang="en-GB" sz="700" b="1"/>
                        <a:t>exiled</a:t>
                      </a:r>
                      <a:endParaRPr lang="en-GB" sz="700" b="1" dirty="0"/>
                    </a:p>
                  </a:txBody>
                  <a:tcPr/>
                </a:tc>
                <a:tc>
                  <a:txBody>
                    <a:bodyPr/>
                    <a:lstStyle/>
                    <a:p>
                      <a:r>
                        <a:rPr lang="en-GB" sz="600" b="0" i="0" kern="1200" dirty="0">
                          <a:solidFill>
                            <a:schemeClr val="tx1"/>
                          </a:solidFill>
                          <a:effectLst/>
                          <a:latin typeface="+mn-lt"/>
                          <a:ea typeface="+mn-ea"/>
                          <a:cs typeface="+mn-cs"/>
                        </a:rPr>
                        <a:t>the state of being barred from one's native country, typically for political or punitive reasons.</a:t>
                      </a:r>
                      <a:endParaRPr lang="en-GB" sz="600" dirty="0"/>
                    </a:p>
                  </a:txBody>
                  <a:tcPr/>
                </a:tc>
                <a:extLst>
                  <a:ext uri="{0D108BD9-81ED-4DB2-BD59-A6C34878D82A}">
                    <a16:rowId xmlns:a16="http://schemas.microsoft.com/office/drawing/2014/main" val="2254735919"/>
                  </a:ext>
                </a:extLst>
              </a:tr>
              <a:tr h="251863">
                <a:tc>
                  <a:txBody>
                    <a:bodyPr/>
                    <a:lstStyle/>
                    <a:p>
                      <a:pPr algn="ctr"/>
                      <a:r>
                        <a:rPr lang="en-GB" sz="700" b="1" dirty="0"/>
                        <a:t>Estates General</a:t>
                      </a:r>
                    </a:p>
                  </a:txBody>
                  <a:tcPr/>
                </a:tc>
                <a:tc>
                  <a:txBody>
                    <a:bodyPr/>
                    <a:lstStyle/>
                    <a:p>
                      <a:r>
                        <a:rPr lang="en-GB" sz="600" b="0" i="0" kern="1200" dirty="0">
                          <a:solidFill>
                            <a:schemeClr val="tx1"/>
                          </a:solidFill>
                          <a:effectLst/>
                          <a:latin typeface="+mn-lt"/>
                          <a:ea typeface="+mn-ea"/>
                          <a:cs typeface="+mn-cs"/>
                        </a:rPr>
                        <a:t>the legislative body in France until 1789, representing the three estates of the realm (i.e., the clergy, the nobility, and the commons).</a:t>
                      </a:r>
                      <a:endParaRPr lang="en-GB" sz="600" dirty="0"/>
                    </a:p>
                  </a:txBody>
                  <a:tcPr/>
                </a:tc>
                <a:tc>
                  <a:txBody>
                    <a:bodyPr/>
                    <a:lstStyle/>
                    <a:p>
                      <a:pPr algn="ctr"/>
                      <a:r>
                        <a:rPr lang="en-GB" sz="700" b="1" dirty="0"/>
                        <a:t>Benin</a:t>
                      </a:r>
                    </a:p>
                  </a:txBody>
                  <a:tcPr/>
                </a:tc>
                <a:tc>
                  <a:txBody>
                    <a:bodyPr/>
                    <a:lstStyle/>
                    <a:p>
                      <a:r>
                        <a:rPr lang="en-GB" sz="600" b="0" i="0" kern="1200" dirty="0">
                          <a:solidFill>
                            <a:schemeClr val="tx1"/>
                          </a:solidFill>
                          <a:effectLst/>
                          <a:latin typeface="+mn-lt"/>
                          <a:ea typeface="+mn-ea"/>
                          <a:cs typeface="+mn-cs"/>
                        </a:rPr>
                        <a:t> a republic in W Africa, on the Bight of </a:t>
                      </a:r>
                      <a:r>
                        <a:rPr lang="en-GB" sz="600" b="1" i="0" kern="1200" dirty="0">
                          <a:solidFill>
                            <a:schemeClr val="tx1"/>
                          </a:solidFill>
                          <a:effectLst/>
                          <a:latin typeface="+mn-lt"/>
                          <a:ea typeface="+mn-ea"/>
                          <a:cs typeface="+mn-cs"/>
                        </a:rPr>
                        <a:t>Benin</a:t>
                      </a:r>
                      <a:r>
                        <a:rPr lang="en-GB" sz="600" b="0" i="0" kern="1200" dirty="0">
                          <a:solidFill>
                            <a:schemeClr val="tx1"/>
                          </a:solidFill>
                          <a:effectLst/>
                          <a:latin typeface="+mn-lt"/>
                          <a:ea typeface="+mn-ea"/>
                          <a:cs typeface="+mn-cs"/>
                        </a:rPr>
                        <a:t>, a section of the Gulf of Guinea: in the early 19th century a powerful kingdom,</a:t>
                      </a:r>
                      <a:endParaRPr lang="en-GB" sz="600" dirty="0"/>
                    </a:p>
                  </a:txBody>
                  <a:tcPr/>
                </a:tc>
                <a:extLst>
                  <a:ext uri="{0D108BD9-81ED-4DB2-BD59-A6C34878D82A}">
                    <a16:rowId xmlns:a16="http://schemas.microsoft.com/office/drawing/2014/main" val="840182362"/>
                  </a:ext>
                </a:extLst>
              </a:tr>
              <a:tr h="419772">
                <a:tc>
                  <a:txBody>
                    <a:bodyPr/>
                    <a:lstStyle/>
                    <a:p>
                      <a:pPr algn="ctr"/>
                      <a:r>
                        <a:rPr lang="en-GB" sz="700" b="1" dirty="0"/>
                        <a:t>National assembly</a:t>
                      </a:r>
                    </a:p>
                  </a:txBody>
                  <a:tcPr/>
                </a:tc>
                <a:tc>
                  <a:txBody>
                    <a:bodyPr/>
                    <a:lstStyle/>
                    <a:p>
                      <a:r>
                        <a:rPr lang="en-GB" sz="600" b="0" i="0" kern="1200" dirty="0">
                          <a:solidFill>
                            <a:schemeClr val="tx1"/>
                          </a:solidFill>
                          <a:effectLst/>
                          <a:latin typeface="+mn-lt"/>
                          <a:ea typeface="+mn-ea"/>
                          <a:cs typeface="+mn-cs"/>
                        </a:rPr>
                        <a:t>the elected legislature in France during the first part of the Revolution, 1789–91.</a:t>
                      </a:r>
                      <a:endParaRPr lang="en-GB" sz="600" dirty="0"/>
                    </a:p>
                  </a:txBody>
                  <a:tcPr/>
                </a:tc>
                <a:tc>
                  <a:txBody>
                    <a:bodyPr/>
                    <a:lstStyle/>
                    <a:p>
                      <a:pPr algn="ctr"/>
                      <a:r>
                        <a:rPr lang="en-GB" sz="700" b="1" dirty="0"/>
                        <a:t>Triangular trade</a:t>
                      </a:r>
                    </a:p>
                  </a:txBody>
                  <a:tcPr/>
                </a:tc>
                <a:tc>
                  <a:txBody>
                    <a:bodyPr/>
                    <a:lstStyle/>
                    <a:p>
                      <a:r>
                        <a:rPr lang="en-GB" sz="600" b="0" i="0" kern="1200" dirty="0">
                          <a:solidFill>
                            <a:schemeClr val="tx1"/>
                          </a:solidFill>
                          <a:effectLst/>
                          <a:latin typeface="+mn-lt"/>
                          <a:ea typeface="+mn-ea"/>
                          <a:cs typeface="+mn-cs"/>
                        </a:rPr>
                        <a:t>the trade in the 18th and 19th centuries that involved shipping goods from Britain to West Africa to be exchanged for slaves, these slaves being shipped to the West Indies and exchanged for sugar, rum, and other commodities which were in turn shipped back to Britain.</a:t>
                      </a:r>
                      <a:endParaRPr lang="en-GB" sz="600" dirty="0"/>
                    </a:p>
                  </a:txBody>
                  <a:tcPr/>
                </a:tc>
                <a:extLst>
                  <a:ext uri="{0D108BD9-81ED-4DB2-BD59-A6C34878D82A}">
                    <a16:rowId xmlns:a16="http://schemas.microsoft.com/office/drawing/2014/main" val="2488593970"/>
                  </a:ext>
                </a:extLst>
              </a:tr>
              <a:tr h="251863">
                <a:tc>
                  <a:txBody>
                    <a:bodyPr/>
                    <a:lstStyle/>
                    <a:p>
                      <a:pPr algn="ctr"/>
                      <a:r>
                        <a:rPr lang="en-GB" sz="700" b="1" dirty="0"/>
                        <a:t>Tuileries palace</a:t>
                      </a:r>
                    </a:p>
                  </a:txBody>
                  <a:tcPr/>
                </a:tc>
                <a:tc>
                  <a:txBody>
                    <a:bodyPr/>
                    <a:lstStyle/>
                    <a:p>
                      <a:r>
                        <a:rPr lang="en-GB" sz="600" b="0" i="0" kern="1200" dirty="0">
                          <a:solidFill>
                            <a:schemeClr val="tx1"/>
                          </a:solidFill>
                          <a:effectLst/>
                          <a:latin typeface="+mn-lt"/>
                          <a:ea typeface="+mn-ea"/>
                          <a:cs typeface="+mn-cs"/>
                        </a:rPr>
                        <a:t>a royal and imperial palace in Paris which stood on the right bank of the River Seine.</a:t>
                      </a:r>
                      <a:endParaRPr lang="en-GB" sz="600" dirty="0"/>
                    </a:p>
                  </a:txBody>
                  <a:tcPr/>
                </a:tc>
                <a:tc>
                  <a:txBody>
                    <a:bodyPr/>
                    <a:lstStyle/>
                    <a:p>
                      <a:pPr algn="ctr"/>
                      <a:r>
                        <a:rPr lang="en-GB" sz="700" b="1" dirty="0"/>
                        <a:t>middle passage</a:t>
                      </a:r>
                    </a:p>
                  </a:txBody>
                  <a:tcPr/>
                </a:tc>
                <a:tc>
                  <a:txBody>
                    <a:bodyPr/>
                    <a:lstStyle/>
                    <a:p>
                      <a:r>
                        <a:rPr lang="en-GB" sz="600" b="0" i="0" kern="1200" dirty="0">
                          <a:solidFill>
                            <a:schemeClr val="tx1"/>
                          </a:solidFill>
                          <a:effectLst/>
                          <a:latin typeface="+mn-lt"/>
                          <a:ea typeface="+mn-ea"/>
                          <a:cs typeface="+mn-cs"/>
                        </a:rPr>
                        <a:t>the sea journey undertaken by slave ships from West Africa to the West Indies</a:t>
                      </a:r>
                      <a:endParaRPr lang="en-GB" sz="600" dirty="0"/>
                    </a:p>
                  </a:txBody>
                  <a:tcPr/>
                </a:tc>
                <a:extLst>
                  <a:ext uri="{0D108BD9-81ED-4DB2-BD59-A6C34878D82A}">
                    <a16:rowId xmlns:a16="http://schemas.microsoft.com/office/drawing/2014/main" val="3880451159"/>
                  </a:ext>
                </a:extLst>
              </a:tr>
              <a:tr h="296742">
                <a:tc>
                  <a:txBody>
                    <a:bodyPr/>
                    <a:lstStyle/>
                    <a:p>
                      <a:pPr algn="ctr"/>
                      <a:r>
                        <a:rPr lang="en-GB" sz="700" b="1" dirty="0"/>
                        <a:t>Flight to Varennes</a:t>
                      </a:r>
                    </a:p>
                  </a:txBody>
                  <a:tcPr/>
                </a:tc>
                <a:tc>
                  <a:txBody>
                    <a:bodyPr/>
                    <a:lstStyle/>
                    <a:p>
                      <a:r>
                        <a:rPr lang="en-GB" sz="600" b="0" i="0" kern="1200" dirty="0">
                          <a:solidFill>
                            <a:schemeClr val="tx1"/>
                          </a:solidFill>
                          <a:effectLst/>
                          <a:latin typeface="+mn-lt"/>
                          <a:ea typeface="+mn-ea"/>
                          <a:cs typeface="+mn-cs"/>
                        </a:rPr>
                        <a:t>King Louis XVI of France, his queen Marie Antoinette, and their immediate family unsuccessfully attempted to escape from Paris</a:t>
                      </a:r>
                      <a:endParaRPr lang="en-GB" sz="600" dirty="0"/>
                    </a:p>
                  </a:txBody>
                  <a:tcPr/>
                </a:tc>
                <a:tc>
                  <a:txBody>
                    <a:bodyPr/>
                    <a:lstStyle/>
                    <a:p>
                      <a:pPr algn="ctr"/>
                      <a:r>
                        <a:rPr lang="en-GB" sz="700" b="1" dirty="0"/>
                        <a:t>overseer</a:t>
                      </a:r>
                    </a:p>
                  </a:txBody>
                  <a:tcPr/>
                </a:tc>
                <a:tc>
                  <a:txBody>
                    <a:bodyPr/>
                    <a:lstStyle/>
                    <a:p>
                      <a:r>
                        <a:rPr lang="en-GB" sz="600" b="0" i="0" kern="1200" dirty="0">
                          <a:solidFill>
                            <a:schemeClr val="tx1"/>
                          </a:solidFill>
                          <a:effectLst/>
                          <a:latin typeface="+mn-lt"/>
                          <a:ea typeface="+mn-ea"/>
                          <a:cs typeface="+mn-cs"/>
                        </a:rPr>
                        <a:t>a person who supervises others, especially workers.</a:t>
                      </a:r>
                      <a:endParaRPr lang="en-GB" sz="600" dirty="0"/>
                    </a:p>
                  </a:txBody>
                  <a:tcPr/>
                </a:tc>
                <a:extLst>
                  <a:ext uri="{0D108BD9-81ED-4DB2-BD59-A6C34878D82A}">
                    <a16:rowId xmlns:a16="http://schemas.microsoft.com/office/drawing/2014/main" val="2812655441"/>
                  </a:ext>
                </a:extLst>
              </a:tr>
              <a:tr h="251863">
                <a:tc>
                  <a:txBody>
                    <a:bodyPr/>
                    <a:lstStyle/>
                    <a:p>
                      <a:pPr algn="ctr"/>
                      <a:r>
                        <a:rPr lang="en-GB" sz="700" b="1" dirty="0"/>
                        <a:t>guillotine</a:t>
                      </a:r>
                    </a:p>
                  </a:txBody>
                  <a:tcPr/>
                </a:tc>
                <a:tc>
                  <a:txBody>
                    <a:bodyPr/>
                    <a:lstStyle/>
                    <a:p>
                      <a:r>
                        <a:rPr lang="en-GB" sz="600" b="0" i="0" kern="1200" dirty="0">
                          <a:solidFill>
                            <a:schemeClr val="tx1"/>
                          </a:solidFill>
                          <a:effectLst/>
                          <a:latin typeface="+mn-lt"/>
                          <a:ea typeface="+mn-ea"/>
                          <a:cs typeface="+mn-cs"/>
                        </a:rPr>
                        <a:t>a machine with a heavy blade sliding vertically in grooves, used for beheading people.</a:t>
                      </a:r>
                      <a:endParaRPr lang="en-GB" sz="600" dirty="0"/>
                    </a:p>
                  </a:txBody>
                  <a:tcPr/>
                </a:tc>
                <a:tc>
                  <a:txBody>
                    <a:bodyPr/>
                    <a:lstStyle/>
                    <a:p>
                      <a:pPr algn="ctr"/>
                      <a:r>
                        <a:rPr lang="en-GB" sz="700" b="1" dirty="0"/>
                        <a:t>castration</a:t>
                      </a:r>
                    </a:p>
                  </a:txBody>
                  <a:tcPr/>
                </a:tc>
                <a:tc>
                  <a:txBody>
                    <a:bodyPr/>
                    <a:lstStyle/>
                    <a:p>
                      <a:r>
                        <a:rPr lang="en-GB" sz="600" b="0" i="0" kern="1200" dirty="0">
                          <a:solidFill>
                            <a:schemeClr val="tx1"/>
                          </a:solidFill>
                          <a:effectLst/>
                          <a:latin typeface="+mn-lt"/>
                          <a:ea typeface="+mn-ea"/>
                          <a:cs typeface="+mn-cs"/>
                        </a:rPr>
                        <a:t>the removal of the testicles of a male animal or man</a:t>
                      </a:r>
                      <a:endParaRPr lang="en-GB" sz="600" dirty="0"/>
                    </a:p>
                  </a:txBody>
                  <a:tcPr/>
                </a:tc>
                <a:extLst>
                  <a:ext uri="{0D108BD9-81ED-4DB2-BD59-A6C34878D82A}">
                    <a16:rowId xmlns:a16="http://schemas.microsoft.com/office/drawing/2014/main" val="4280821421"/>
                  </a:ext>
                </a:extLst>
              </a:tr>
            </a:tbl>
          </a:graphicData>
        </a:graphic>
      </p:graphicFrame>
      <p:sp>
        <p:nvSpPr>
          <p:cNvPr id="7" name="TextBox 6">
            <a:extLst>
              <a:ext uri="{FF2B5EF4-FFF2-40B4-BE49-F238E27FC236}">
                <a16:creationId xmlns:a16="http://schemas.microsoft.com/office/drawing/2014/main" id="{4F562FD4-A121-430D-9B3D-4C793B72E8FC}"/>
              </a:ext>
            </a:extLst>
          </p:cNvPr>
          <p:cNvSpPr txBox="1"/>
          <p:nvPr/>
        </p:nvSpPr>
        <p:spPr>
          <a:xfrm>
            <a:off x="76317" y="44263"/>
            <a:ext cx="1889199" cy="830997"/>
          </a:xfrm>
          <a:prstGeom prst="rect">
            <a:avLst/>
          </a:prstGeom>
          <a:noFill/>
          <a:ln w="12700">
            <a:solidFill>
              <a:schemeClr val="tx1"/>
            </a:solidFill>
          </a:ln>
        </p:spPr>
        <p:txBody>
          <a:bodyPr wrap="square" rtlCol="0">
            <a:spAutoFit/>
          </a:bodyPr>
          <a:lstStyle/>
          <a:p>
            <a:pPr algn="ctr"/>
            <a:r>
              <a:rPr lang="en-GB" sz="1600" b="1" dirty="0"/>
              <a:t>Year 8 Spring Term French Revolution and Slavery</a:t>
            </a:r>
          </a:p>
        </p:txBody>
      </p:sp>
      <p:graphicFrame>
        <p:nvGraphicFramePr>
          <p:cNvPr id="8" name="Table 12">
            <a:extLst>
              <a:ext uri="{FF2B5EF4-FFF2-40B4-BE49-F238E27FC236}">
                <a16:creationId xmlns:a16="http://schemas.microsoft.com/office/drawing/2014/main" id="{AA29CB0B-63EB-42FD-AABA-7F62392ECB27}"/>
              </a:ext>
            </a:extLst>
          </p:cNvPr>
          <p:cNvGraphicFramePr>
            <a:graphicFrameLocks noGrp="1"/>
          </p:cNvGraphicFramePr>
          <p:nvPr>
            <p:extLst>
              <p:ext uri="{D42A27DB-BD31-4B8C-83A1-F6EECF244321}">
                <p14:modId xmlns:p14="http://schemas.microsoft.com/office/powerpoint/2010/main" val="1614967972"/>
              </p:ext>
            </p:extLst>
          </p:nvPr>
        </p:nvGraphicFramePr>
        <p:xfrm>
          <a:off x="76317" y="945608"/>
          <a:ext cx="1889199" cy="5384850"/>
        </p:xfrm>
        <a:graphic>
          <a:graphicData uri="http://schemas.openxmlformats.org/drawingml/2006/table">
            <a:tbl>
              <a:tblPr firstRow="1" bandRow="1">
                <a:tableStyleId>{5940675A-B579-460E-94D1-54222C63F5DA}</a:tableStyleId>
              </a:tblPr>
              <a:tblGrid>
                <a:gridCol w="1889199">
                  <a:extLst>
                    <a:ext uri="{9D8B030D-6E8A-4147-A177-3AD203B41FA5}">
                      <a16:colId xmlns:a16="http://schemas.microsoft.com/office/drawing/2014/main" val="3017904072"/>
                    </a:ext>
                  </a:extLst>
                </a:gridCol>
              </a:tblGrid>
              <a:tr h="415160">
                <a:tc>
                  <a:txBody>
                    <a:bodyPr/>
                    <a:lstStyle/>
                    <a:p>
                      <a:pPr algn="ctr"/>
                      <a:r>
                        <a:rPr lang="en-GB" sz="1400" b="1" dirty="0"/>
                        <a:t>Lesson Content</a:t>
                      </a:r>
                    </a:p>
                  </a:txBody>
                  <a:tcPr/>
                </a:tc>
                <a:extLst>
                  <a:ext uri="{0D108BD9-81ED-4DB2-BD59-A6C34878D82A}">
                    <a16:rowId xmlns:a16="http://schemas.microsoft.com/office/drawing/2014/main" val="256750390"/>
                  </a:ext>
                </a:extLst>
              </a:tr>
              <a:tr h="578778">
                <a:tc>
                  <a:txBody>
                    <a:bodyPr/>
                    <a:lstStyle/>
                    <a:p>
                      <a:pPr algn="ctr"/>
                      <a:r>
                        <a:rPr lang="en-GB" sz="1200" b="1" i="0" kern="1200" dirty="0">
                          <a:solidFill>
                            <a:schemeClr val="tx1"/>
                          </a:solidFill>
                          <a:effectLst/>
                          <a:latin typeface="+mn-lt"/>
                          <a:ea typeface="+mn-ea"/>
                          <a:cs typeface="+mn-cs"/>
                        </a:rPr>
                        <a:t>The French Revolution - Overview</a:t>
                      </a:r>
                      <a:endParaRPr lang="en-GB" sz="800" dirty="0"/>
                    </a:p>
                  </a:txBody>
                  <a:tcPr/>
                </a:tc>
                <a:extLst>
                  <a:ext uri="{0D108BD9-81ED-4DB2-BD59-A6C34878D82A}">
                    <a16:rowId xmlns:a16="http://schemas.microsoft.com/office/drawing/2014/main" val="4062584986"/>
                  </a:ext>
                </a:extLst>
              </a:tr>
              <a:tr h="578778">
                <a:tc>
                  <a:txBody>
                    <a:bodyPr/>
                    <a:lstStyle/>
                    <a:p>
                      <a:pPr algn="ctr"/>
                      <a:r>
                        <a:rPr lang="en-GB" sz="1200" b="1" i="0" kern="1200" dirty="0">
                          <a:solidFill>
                            <a:schemeClr val="tx1"/>
                          </a:solidFill>
                          <a:effectLst/>
                          <a:latin typeface="+mn-lt"/>
                          <a:ea typeface="+mn-ea"/>
                          <a:cs typeface="+mn-cs"/>
                        </a:rPr>
                        <a:t>The causes of the Revolution</a:t>
                      </a:r>
                      <a:endParaRPr lang="en-GB" sz="800" dirty="0"/>
                    </a:p>
                  </a:txBody>
                  <a:tcPr/>
                </a:tc>
                <a:extLst>
                  <a:ext uri="{0D108BD9-81ED-4DB2-BD59-A6C34878D82A}">
                    <a16:rowId xmlns:a16="http://schemas.microsoft.com/office/drawing/2014/main" val="389237229"/>
                  </a:ext>
                </a:extLst>
              </a:tr>
              <a:tr h="415160">
                <a:tc>
                  <a:txBody>
                    <a:bodyPr/>
                    <a:lstStyle/>
                    <a:p>
                      <a:pPr algn="ctr"/>
                      <a:r>
                        <a:rPr lang="en-GB" sz="1200" b="1" i="0" kern="1200" dirty="0">
                          <a:solidFill>
                            <a:schemeClr val="tx1"/>
                          </a:solidFill>
                          <a:effectLst/>
                          <a:latin typeface="+mn-lt"/>
                          <a:ea typeface="+mn-ea"/>
                          <a:cs typeface="+mn-cs"/>
                        </a:rPr>
                        <a:t>How bad was Louis XVI?</a:t>
                      </a:r>
                      <a:endParaRPr lang="en-GB" sz="800" dirty="0"/>
                    </a:p>
                  </a:txBody>
                  <a:tcPr/>
                </a:tc>
                <a:extLst>
                  <a:ext uri="{0D108BD9-81ED-4DB2-BD59-A6C34878D82A}">
                    <a16:rowId xmlns:a16="http://schemas.microsoft.com/office/drawing/2014/main" val="2586701759"/>
                  </a:ext>
                </a:extLst>
              </a:tr>
              <a:tr h="578778">
                <a:tc>
                  <a:txBody>
                    <a:bodyPr/>
                    <a:lstStyle/>
                    <a:p>
                      <a:pPr algn="ctr"/>
                      <a:r>
                        <a:rPr lang="en-GB" sz="1200" b="1" i="0" kern="1200" dirty="0">
                          <a:solidFill>
                            <a:schemeClr val="tx1"/>
                          </a:solidFill>
                          <a:effectLst/>
                          <a:latin typeface="+mn-lt"/>
                          <a:ea typeface="+mn-ea"/>
                          <a:cs typeface="+mn-cs"/>
                        </a:rPr>
                        <a:t>What did the Revolution change?</a:t>
                      </a:r>
                      <a:endParaRPr lang="en-GB" sz="800" dirty="0"/>
                    </a:p>
                  </a:txBody>
                  <a:tcPr/>
                </a:tc>
                <a:extLst>
                  <a:ext uri="{0D108BD9-81ED-4DB2-BD59-A6C34878D82A}">
                    <a16:rowId xmlns:a16="http://schemas.microsoft.com/office/drawing/2014/main" val="3836215343"/>
                  </a:ext>
                </a:extLst>
              </a:tr>
              <a:tr h="415160">
                <a:tc>
                  <a:txBody>
                    <a:bodyPr/>
                    <a:lstStyle/>
                    <a:p>
                      <a:pPr algn="ctr"/>
                      <a:r>
                        <a:rPr lang="en-GB" sz="1200" b="1" i="0" kern="1200" dirty="0">
                          <a:solidFill>
                            <a:schemeClr val="tx1"/>
                          </a:solidFill>
                          <a:effectLst/>
                          <a:latin typeface="+mn-lt"/>
                          <a:ea typeface="+mn-ea"/>
                          <a:cs typeface="+mn-cs"/>
                        </a:rPr>
                        <a:t>What was "The Terror"?</a:t>
                      </a:r>
                      <a:endParaRPr lang="en-GB" sz="800" dirty="0"/>
                    </a:p>
                  </a:txBody>
                  <a:tcPr/>
                </a:tc>
                <a:extLst>
                  <a:ext uri="{0D108BD9-81ED-4DB2-BD59-A6C34878D82A}">
                    <a16:rowId xmlns:a16="http://schemas.microsoft.com/office/drawing/2014/main" val="677830675"/>
                  </a:ext>
                </a:extLst>
              </a:tr>
              <a:tr h="578778">
                <a:tc>
                  <a:txBody>
                    <a:bodyPr/>
                    <a:lstStyle/>
                    <a:p>
                      <a:pPr algn="ctr"/>
                      <a:r>
                        <a:rPr lang="en-GB" sz="1200" b="1" i="0" kern="1200" dirty="0">
                          <a:solidFill>
                            <a:schemeClr val="tx1"/>
                          </a:solidFill>
                          <a:effectLst/>
                          <a:latin typeface="+mn-lt"/>
                          <a:ea typeface="+mn-ea"/>
                          <a:cs typeface="+mn-cs"/>
                        </a:rPr>
                        <a:t>Who was Napoleon Bonaparte?</a:t>
                      </a:r>
                      <a:endParaRPr lang="en-GB" sz="800" dirty="0"/>
                    </a:p>
                  </a:txBody>
                  <a:tcPr/>
                </a:tc>
                <a:extLst>
                  <a:ext uri="{0D108BD9-81ED-4DB2-BD59-A6C34878D82A}">
                    <a16:rowId xmlns:a16="http://schemas.microsoft.com/office/drawing/2014/main" val="744098401"/>
                  </a:ext>
                </a:extLst>
              </a:tr>
              <a:tr h="578778">
                <a:tc>
                  <a:txBody>
                    <a:bodyPr/>
                    <a:lstStyle/>
                    <a:p>
                      <a:pPr algn="ctr"/>
                      <a:r>
                        <a:rPr lang="en-GB" sz="1200" b="1" i="0" kern="1200" dirty="0">
                          <a:solidFill>
                            <a:schemeClr val="tx1"/>
                          </a:solidFill>
                          <a:effectLst/>
                          <a:latin typeface="+mn-lt"/>
                          <a:ea typeface="+mn-ea"/>
                          <a:cs typeface="+mn-cs"/>
                        </a:rPr>
                        <a:t>What happened to Napoleon Bonaparte?</a:t>
                      </a:r>
                      <a:endParaRPr lang="en-GB" sz="800" dirty="0"/>
                    </a:p>
                  </a:txBody>
                  <a:tcPr/>
                </a:tc>
                <a:extLst>
                  <a:ext uri="{0D108BD9-81ED-4DB2-BD59-A6C34878D82A}">
                    <a16:rowId xmlns:a16="http://schemas.microsoft.com/office/drawing/2014/main" val="1632229795"/>
                  </a:ext>
                </a:extLst>
              </a:tr>
              <a:tr h="415160">
                <a:tc>
                  <a:txBody>
                    <a:bodyPr/>
                    <a:lstStyle/>
                    <a:p>
                      <a:pPr algn="ctr"/>
                      <a:r>
                        <a:rPr lang="en-GB" sz="1200" b="1" i="0" kern="1200" dirty="0">
                          <a:solidFill>
                            <a:schemeClr val="tx1"/>
                          </a:solidFill>
                          <a:effectLst/>
                          <a:latin typeface="+mn-lt"/>
                          <a:ea typeface="+mn-ea"/>
                          <a:cs typeface="+mn-cs"/>
                        </a:rPr>
                        <a:t>The Slave Trade</a:t>
                      </a:r>
                      <a:endParaRPr lang="en-GB" sz="1200" b="1" dirty="0"/>
                    </a:p>
                  </a:txBody>
                  <a:tcPr/>
                </a:tc>
                <a:extLst>
                  <a:ext uri="{0D108BD9-81ED-4DB2-BD59-A6C34878D82A}">
                    <a16:rowId xmlns:a16="http://schemas.microsoft.com/office/drawing/2014/main" val="4035534408"/>
                  </a:ext>
                </a:extLst>
              </a:tr>
              <a:tr h="415160">
                <a:tc>
                  <a:txBody>
                    <a:bodyPr/>
                    <a:lstStyle/>
                    <a:p>
                      <a:pPr algn="ctr"/>
                      <a:r>
                        <a:rPr lang="en-GB" sz="1200" b="1" i="0" kern="1200" dirty="0">
                          <a:solidFill>
                            <a:schemeClr val="tx1"/>
                          </a:solidFill>
                          <a:effectLst/>
                          <a:latin typeface="+mn-lt"/>
                          <a:ea typeface="+mn-ea"/>
                          <a:cs typeface="+mn-cs"/>
                        </a:rPr>
                        <a:t>Everyday Life</a:t>
                      </a:r>
                      <a:endParaRPr lang="en-GB" sz="1200" b="1" dirty="0"/>
                    </a:p>
                  </a:txBody>
                  <a:tcPr/>
                </a:tc>
                <a:extLst>
                  <a:ext uri="{0D108BD9-81ED-4DB2-BD59-A6C34878D82A}">
                    <a16:rowId xmlns:a16="http://schemas.microsoft.com/office/drawing/2014/main" val="4073151718"/>
                  </a:ext>
                </a:extLst>
              </a:tr>
              <a:tr h="415160">
                <a:tc>
                  <a:txBody>
                    <a:bodyPr/>
                    <a:lstStyle/>
                    <a:p>
                      <a:pPr algn="ctr"/>
                      <a:r>
                        <a:rPr lang="en-GB" sz="1200" b="1" dirty="0"/>
                        <a:t>Punishment</a:t>
                      </a:r>
                    </a:p>
                  </a:txBody>
                  <a:tcPr/>
                </a:tc>
                <a:extLst>
                  <a:ext uri="{0D108BD9-81ED-4DB2-BD59-A6C34878D82A}">
                    <a16:rowId xmlns:a16="http://schemas.microsoft.com/office/drawing/2014/main" val="3589974040"/>
                  </a:ext>
                </a:extLst>
              </a:tr>
            </a:tbl>
          </a:graphicData>
        </a:graphic>
      </p:graphicFrame>
    </p:spTree>
    <p:extLst>
      <p:ext uri="{BB962C8B-B14F-4D97-AF65-F5344CB8AC3E}">
        <p14:creationId xmlns:p14="http://schemas.microsoft.com/office/powerpoint/2010/main" val="181460068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1543DDC5CE5494CBA0297DC7B1FBAB5" ma:contentTypeVersion="12" ma:contentTypeDescription="Create a new document." ma:contentTypeScope="" ma:versionID="8f6672ffbada816d49a8d390c5bf0145">
  <xsd:schema xmlns:xsd="http://www.w3.org/2001/XMLSchema" xmlns:xs="http://www.w3.org/2001/XMLSchema" xmlns:p="http://schemas.microsoft.com/office/2006/metadata/properties" xmlns:ns2="cd398e12-3930-4d2f-b9ca-36abc90b4c72" xmlns:ns3="8f5b50bf-6561-4b00-a1b2-f44d7cd40ea6" targetNamespace="http://schemas.microsoft.com/office/2006/metadata/properties" ma:root="true" ma:fieldsID="e06e06614a3e1fdc4fea19f135bf2819" ns2:_="" ns3:_="">
    <xsd:import namespace="cd398e12-3930-4d2f-b9ca-36abc90b4c72"/>
    <xsd:import namespace="8f5b50bf-6561-4b00-a1b2-f44d7cd40ea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398e12-3930-4d2f-b9ca-36abc90b4c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5b50bf-6561-4b00-a1b2-f44d7cd40ea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8f5b50bf-6561-4b00-a1b2-f44d7cd40ea6">
      <UserInfo>
        <DisplayName/>
        <AccountId xsi:nil="true"/>
        <AccountType/>
      </UserInfo>
    </SharedWithUsers>
  </documentManagement>
</p:properties>
</file>

<file path=customXml/itemProps1.xml><?xml version="1.0" encoding="utf-8"?>
<ds:datastoreItem xmlns:ds="http://schemas.openxmlformats.org/officeDocument/2006/customXml" ds:itemID="{4AE8A304-4E83-4A48-BC84-AE2055EF6A34}"/>
</file>

<file path=customXml/itemProps2.xml><?xml version="1.0" encoding="utf-8"?>
<ds:datastoreItem xmlns:ds="http://schemas.openxmlformats.org/officeDocument/2006/customXml" ds:itemID="{815E0485-5402-49D5-A5BE-DC7686AF8D65}"/>
</file>

<file path=customXml/itemProps3.xml><?xml version="1.0" encoding="utf-8"?>
<ds:datastoreItem xmlns:ds="http://schemas.openxmlformats.org/officeDocument/2006/customXml" ds:itemID="{EF82E10C-B66B-4164-9084-B2A724D153FC}"/>
</file>

<file path=docProps/app.xml><?xml version="1.0" encoding="utf-8"?>
<Properties xmlns="http://schemas.openxmlformats.org/officeDocument/2006/extended-properties" xmlns:vt="http://schemas.openxmlformats.org/officeDocument/2006/docPropsVTypes">
  <Template>Office Theme</Template>
  <TotalTime>87</TotalTime>
  <Words>878</Words>
  <Application>Microsoft Office PowerPoint</Application>
  <PresentationFormat>On-screen Show (4:3)</PresentationFormat>
  <Paragraphs>100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Simon Hancock</dc:creator>
  <cp:lastModifiedBy>Simon Hancock</cp:lastModifiedBy>
  <cp:revision>21</cp:revision>
  <dcterms:created xsi:type="dcterms:W3CDTF">2020-06-10T07:16:25Z</dcterms:created>
  <dcterms:modified xsi:type="dcterms:W3CDTF">2020-06-23T17:54:28Z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0x01010051543DDC5CE5494CBA0297DC7B1FBAB5</vt:lpwstr>
  </property>
  <property fmtid="{D5CDD505-2E9C-101B-9397-08002B2CF9AE}" pid="3" name="Order">
    <vt:r8>32978000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ies>
</file>