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2" autoAdjust="0"/>
    <p:restoredTop sz="94660"/>
  </p:normalViewPr>
  <p:slideViewPr>
    <p:cSldViewPr snapToGrid="0">
      <p:cViewPr>
        <p:scale>
          <a:sx n="124" d="100"/>
          <a:sy n="124" d="100"/>
        </p:scale>
        <p:origin x="-270" y="-144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92913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7929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0805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3728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13155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15706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174CAE-653D-4398-91C4-45CAE2A06677}" type="datetimeFigureOut">
              <a:rPr lang="en-GB" smtClean="0"/>
              <a:t>23/06/2020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24528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174CAE-653D-4398-91C4-45CAE2A06677}" type="datetimeFigureOut">
              <a:rPr lang="en-GB" smtClean="0"/>
              <a:t>23/06/2020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263665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74CAE-653D-4398-91C4-45CAE2A06677}" type="datetimeFigureOut">
              <a:rPr lang="en-GB" smtClean="0"/>
              <a:t>23/06/2020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990912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9492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69301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74CAE-653D-4398-91C4-45CAE2A06677}" type="datetimeFigureOut">
              <a:rPr lang="en-GB" smtClean="0"/>
              <a:t>23/06/2020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65955-66CD-4248-BE17-AEB334B678DC}" type="slidenum">
              <a:rPr lang="en-GB" smtClean="0"/>
              <a:t>‹#›</a:t>
            </a:fld>
            <a:endParaRPr lang="en-GB"/>
          </a:p>
        </p:txBody>
      </p:sp>
    </p:spTree>
    <p:extLst>
      <p:ext uri="{BB962C8B-B14F-4D97-AF65-F5344CB8AC3E}">
        <p14:creationId xmlns:p14="http://schemas.microsoft.com/office/powerpoint/2010/main" val="2819321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977644-887D-4E18-833A-C03CC914544D}"/>
              </a:ext>
            </a:extLst>
          </p:cNvPr>
          <p:cNvSpPr txBox="1"/>
          <p:nvPr/>
        </p:nvSpPr>
        <p:spPr>
          <a:xfrm>
            <a:off x="53990" y="45705"/>
            <a:ext cx="1982458" cy="584775"/>
          </a:xfrm>
          <a:prstGeom prst="rect">
            <a:avLst/>
          </a:prstGeom>
          <a:noFill/>
          <a:ln w="12700">
            <a:solidFill>
              <a:schemeClr val="tx1"/>
            </a:solidFill>
          </a:ln>
        </p:spPr>
        <p:txBody>
          <a:bodyPr wrap="square" rtlCol="0">
            <a:spAutoFit/>
          </a:bodyPr>
          <a:lstStyle/>
          <a:p>
            <a:pPr algn="ctr"/>
            <a:r>
              <a:rPr lang="en-GB" sz="1600" b="1" dirty="0"/>
              <a:t>Year 8 Autumn Term  </a:t>
            </a:r>
          </a:p>
          <a:p>
            <a:pPr algn="ctr"/>
            <a:r>
              <a:rPr lang="en-GB" sz="1600" b="1" dirty="0"/>
              <a:t>Britain 1750-1900</a:t>
            </a:r>
          </a:p>
        </p:txBody>
      </p:sp>
      <p:sp>
        <p:nvSpPr>
          <p:cNvPr id="7" name="TextBox 6">
            <a:extLst>
              <a:ext uri="{FF2B5EF4-FFF2-40B4-BE49-F238E27FC236}">
                <a16:creationId xmlns:a16="http://schemas.microsoft.com/office/drawing/2014/main" id="{11016304-047B-471D-B605-4F2A5028A547}"/>
              </a:ext>
            </a:extLst>
          </p:cNvPr>
          <p:cNvSpPr txBox="1"/>
          <p:nvPr/>
        </p:nvSpPr>
        <p:spPr>
          <a:xfrm>
            <a:off x="23511" y="6275556"/>
            <a:ext cx="3045613" cy="523220"/>
          </a:xfrm>
          <a:prstGeom prst="rect">
            <a:avLst/>
          </a:prstGeom>
          <a:noFill/>
          <a:ln w="12700">
            <a:solidFill>
              <a:schemeClr val="tx1"/>
            </a:solidFill>
          </a:ln>
        </p:spPr>
        <p:txBody>
          <a:bodyPr wrap="square" rtlCol="0">
            <a:spAutoFit/>
          </a:bodyPr>
          <a:lstStyle/>
          <a:p>
            <a:pPr algn="ctr"/>
            <a:r>
              <a:rPr lang="en-GB" sz="1400" b="1" dirty="0"/>
              <a:t>Key resources:</a:t>
            </a:r>
          </a:p>
          <a:p>
            <a:r>
              <a:rPr lang="en-GB" sz="1400" b="1" dirty="0"/>
              <a:t>www.tecchistoryks3.blogspot.com</a:t>
            </a:r>
          </a:p>
        </p:txBody>
      </p:sp>
      <p:sp>
        <p:nvSpPr>
          <p:cNvPr id="8" name="TextBox 7">
            <a:extLst>
              <a:ext uri="{FF2B5EF4-FFF2-40B4-BE49-F238E27FC236}">
                <a16:creationId xmlns:a16="http://schemas.microsoft.com/office/drawing/2014/main" id="{48B46F5C-2470-4DAC-90C8-E3B988483785}"/>
              </a:ext>
            </a:extLst>
          </p:cNvPr>
          <p:cNvSpPr txBox="1"/>
          <p:nvPr/>
        </p:nvSpPr>
        <p:spPr>
          <a:xfrm>
            <a:off x="3214642" y="6222705"/>
            <a:ext cx="5861565" cy="600164"/>
          </a:xfrm>
          <a:prstGeom prst="rect">
            <a:avLst/>
          </a:prstGeom>
          <a:noFill/>
          <a:ln w="12700">
            <a:solidFill>
              <a:schemeClr val="tx1"/>
            </a:solidFill>
          </a:ln>
        </p:spPr>
        <p:txBody>
          <a:bodyPr wrap="square" rtlCol="0">
            <a:spAutoFit/>
          </a:bodyPr>
          <a:lstStyle/>
          <a:p>
            <a:pPr algn="ctr"/>
            <a:r>
              <a:rPr lang="en-GB" sz="1100" b="1" dirty="0"/>
              <a:t>Key Assessment:</a:t>
            </a:r>
          </a:p>
          <a:p>
            <a:pPr algn="ctr"/>
            <a:r>
              <a:rPr lang="en-GB" sz="1100" dirty="0"/>
              <a:t>50 minute assessment based on skills from Paper 1+3 GCSE History</a:t>
            </a:r>
          </a:p>
          <a:p>
            <a:pPr algn="ctr"/>
            <a:r>
              <a:rPr lang="en-GB" sz="1100" dirty="0"/>
              <a:t>Questions 1-4or5</a:t>
            </a:r>
          </a:p>
        </p:txBody>
      </p:sp>
      <p:graphicFrame>
        <p:nvGraphicFramePr>
          <p:cNvPr id="12" name="Table 12">
            <a:extLst>
              <a:ext uri="{FF2B5EF4-FFF2-40B4-BE49-F238E27FC236}">
                <a16:creationId xmlns:a16="http://schemas.microsoft.com/office/drawing/2014/main" id="{42A5A2DE-5F66-47F6-A129-D1F211C89E2E}"/>
              </a:ext>
            </a:extLst>
          </p:cNvPr>
          <p:cNvGraphicFramePr>
            <a:graphicFrameLocks noGrp="1"/>
          </p:cNvGraphicFramePr>
          <p:nvPr>
            <p:extLst>
              <p:ext uri="{D42A27DB-BD31-4B8C-83A1-F6EECF244321}">
                <p14:modId xmlns:p14="http://schemas.microsoft.com/office/powerpoint/2010/main" val="3895895273"/>
              </p:ext>
            </p:extLst>
          </p:nvPr>
        </p:nvGraphicFramePr>
        <p:xfrm>
          <a:off x="53990" y="690596"/>
          <a:ext cx="1982458" cy="5336920"/>
        </p:xfrm>
        <a:graphic>
          <a:graphicData uri="http://schemas.openxmlformats.org/drawingml/2006/table">
            <a:tbl>
              <a:tblPr firstRow="1" bandRow="1">
                <a:tableStyleId>{5940675A-B579-460E-94D1-54222C63F5DA}</a:tableStyleId>
              </a:tblPr>
              <a:tblGrid>
                <a:gridCol w="1982458">
                  <a:extLst>
                    <a:ext uri="{9D8B030D-6E8A-4147-A177-3AD203B41FA5}">
                      <a16:colId xmlns:a16="http://schemas.microsoft.com/office/drawing/2014/main" val="3017904072"/>
                    </a:ext>
                  </a:extLst>
                </a:gridCol>
              </a:tblGrid>
              <a:tr h="327952">
                <a:tc>
                  <a:txBody>
                    <a:bodyPr/>
                    <a:lstStyle/>
                    <a:p>
                      <a:pPr algn="ctr"/>
                      <a:r>
                        <a:rPr lang="en-GB" sz="1200" b="1" dirty="0"/>
                        <a:t>Lesson Content</a:t>
                      </a:r>
                    </a:p>
                  </a:txBody>
                  <a:tcPr/>
                </a:tc>
                <a:extLst>
                  <a:ext uri="{0D108BD9-81ED-4DB2-BD59-A6C34878D82A}">
                    <a16:rowId xmlns:a16="http://schemas.microsoft.com/office/drawing/2014/main" val="1107100946"/>
                  </a:ext>
                </a:extLst>
              </a:tr>
              <a:tr h="327952">
                <a:tc>
                  <a:txBody>
                    <a:bodyPr/>
                    <a:lstStyle/>
                    <a:p>
                      <a:pPr algn="ctr"/>
                      <a:r>
                        <a:rPr lang="en-GB" sz="1050" b="1" i="0" kern="1200" dirty="0">
                          <a:solidFill>
                            <a:schemeClr val="tx1"/>
                          </a:solidFill>
                          <a:effectLst/>
                          <a:latin typeface="+mn-lt"/>
                          <a:ea typeface="+mn-ea"/>
                          <a:cs typeface="+mn-cs"/>
                        </a:rPr>
                        <a:t>Introduction + Why did Agriculture need to change?</a:t>
                      </a:r>
                      <a:endParaRPr lang="en-GB" sz="900" dirty="0"/>
                    </a:p>
                  </a:txBody>
                  <a:tcPr/>
                </a:tc>
                <a:extLst>
                  <a:ext uri="{0D108BD9-81ED-4DB2-BD59-A6C34878D82A}">
                    <a16:rowId xmlns:a16="http://schemas.microsoft.com/office/drawing/2014/main" val="4062584986"/>
                  </a:ext>
                </a:extLst>
              </a:tr>
              <a:tr h="327952">
                <a:tc>
                  <a:txBody>
                    <a:bodyPr/>
                    <a:lstStyle/>
                    <a:p>
                      <a:pPr algn="ctr"/>
                      <a:r>
                        <a:rPr lang="en-GB" sz="1050" b="1" i="0" kern="1200" dirty="0">
                          <a:solidFill>
                            <a:schemeClr val="tx1"/>
                          </a:solidFill>
                          <a:effectLst/>
                          <a:latin typeface="+mn-lt"/>
                          <a:ea typeface="+mn-ea"/>
                          <a:cs typeface="+mn-cs"/>
                        </a:rPr>
                        <a:t>How did farming change?</a:t>
                      </a:r>
                      <a:endParaRPr lang="en-GB" sz="900" dirty="0"/>
                    </a:p>
                  </a:txBody>
                  <a:tcPr/>
                </a:tc>
                <a:extLst>
                  <a:ext uri="{0D108BD9-81ED-4DB2-BD59-A6C34878D82A}">
                    <a16:rowId xmlns:a16="http://schemas.microsoft.com/office/drawing/2014/main" val="389237229"/>
                  </a:ext>
                </a:extLst>
              </a:tr>
              <a:tr h="327952">
                <a:tc>
                  <a:txBody>
                    <a:bodyPr/>
                    <a:lstStyle/>
                    <a:p>
                      <a:pPr algn="ctr"/>
                      <a:r>
                        <a:rPr lang="en-GB" sz="1050" b="1" i="0" kern="1200" dirty="0">
                          <a:solidFill>
                            <a:schemeClr val="tx1"/>
                          </a:solidFill>
                          <a:effectLst/>
                          <a:latin typeface="+mn-lt"/>
                          <a:ea typeface="+mn-ea"/>
                          <a:cs typeface="+mn-cs"/>
                        </a:rPr>
                        <a:t>Did everyone like the changes on the farms?</a:t>
                      </a:r>
                      <a:endParaRPr lang="en-GB" sz="900" dirty="0"/>
                    </a:p>
                  </a:txBody>
                  <a:tcPr/>
                </a:tc>
                <a:extLst>
                  <a:ext uri="{0D108BD9-81ED-4DB2-BD59-A6C34878D82A}">
                    <a16:rowId xmlns:a16="http://schemas.microsoft.com/office/drawing/2014/main" val="2586701759"/>
                  </a:ext>
                </a:extLst>
              </a:tr>
              <a:tr h="327952">
                <a:tc>
                  <a:txBody>
                    <a:bodyPr/>
                    <a:lstStyle/>
                    <a:p>
                      <a:pPr algn="ctr"/>
                      <a:r>
                        <a:rPr lang="en-GB" sz="1050" b="1" i="0" kern="1200" dirty="0">
                          <a:solidFill>
                            <a:schemeClr val="tx1"/>
                          </a:solidFill>
                          <a:effectLst/>
                          <a:latin typeface="+mn-lt"/>
                          <a:ea typeface="+mn-ea"/>
                          <a:cs typeface="+mn-cs"/>
                        </a:rPr>
                        <a:t>The Domestic System</a:t>
                      </a:r>
                      <a:endParaRPr lang="en-GB" sz="900" dirty="0"/>
                    </a:p>
                  </a:txBody>
                  <a:tcPr/>
                </a:tc>
                <a:extLst>
                  <a:ext uri="{0D108BD9-81ED-4DB2-BD59-A6C34878D82A}">
                    <a16:rowId xmlns:a16="http://schemas.microsoft.com/office/drawing/2014/main" val="3836215343"/>
                  </a:ext>
                </a:extLst>
              </a:tr>
              <a:tr h="327952">
                <a:tc>
                  <a:txBody>
                    <a:bodyPr/>
                    <a:lstStyle/>
                    <a:p>
                      <a:pPr algn="ctr"/>
                      <a:r>
                        <a:rPr lang="en-GB" sz="1050" b="1" i="0" kern="1200" dirty="0">
                          <a:solidFill>
                            <a:schemeClr val="tx1"/>
                          </a:solidFill>
                          <a:effectLst/>
                          <a:latin typeface="+mn-lt"/>
                          <a:ea typeface="+mn-ea"/>
                          <a:cs typeface="+mn-cs"/>
                        </a:rPr>
                        <a:t>Life in the factories</a:t>
                      </a:r>
                      <a:endParaRPr lang="en-GB" sz="900" dirty="0"/>
                    </a:p>
                  </a:txBody>
                  <a:tcPr/>
                </a:tc>
                <a:extLst>
                  <a:ext uri="{0D108BD9-81ED-4DB2-BD59-A6C34878D82A}">
                    <a16:rowId xmlns:a16="http://schemas.microsoft.com/office/drawing/2014/main" val="677830675"/>
                  </a:ext>
                </a:extLst>
              </a:tr>
              <a:tr h="327952">
                <a:tc>
                  <a:txBody>
                    <a:bodyPr/>
                    <a:lstStyle/>
                    <a:p>
                      <a:pPr algn="ctr"/>
                      <a:r>
                        <a:rPr lang="en-GB" sz="1050" b="1" i="0" kern="1200" dirty="0">
                          <a:solidFill>
                            <a:schemeClr val="tx1"/>
                          </a:solidFill>
                          <a:effectLst/>
                          <a:latin typeface="+mn-lt"/>
                          <a:ea typeface="+mn-ea"/>
                          <a:cs typeface="+mn-cs"/>
                        </a:rPr>
                        <a:t>How bad was life in the factories?</a:t>
                      </a:r>
                      <a:endParaRPr lang="en-GB" sz="900" dirty="0"/>
                    </a:p>
                  </a:txBody>
                  <a:tcPr/>
                </a:tc>
                <a:extLst>
                  <a:ext uri="{0D108BD9-81ED-4DB2-BD59-A6C34878D82A}">
                    <a16:rowId xmlns:a16="http://schemas.microsoft.com/office/drawing/2014/main" val="744098401"/>
                  </a:ext>
                </a:extLst>
              </a:tr>
              <a:tr h="327952">
                <a:tc>
                  <a:txBody>
                    <a:bodyPr/>
                    <a:lstStyle/>
                    <a:p>
                      <a:pPr algn="ctr"/>
                      <a:r>
                        <a:rPr lang="en-GB" sz="1050" b="1" i="0" kern="1200" dirty="0">
                          <a:solidFill>
                            <a:schemeClr val="tx1"/>
                          </a:solidFill>
                          <a:effectLst/>
                          <a:latin typeface="+mn-lt"/>
                          <a:ea typeface="+mn-ea"/>
                          <a:cs typeface="+mn-cs"/>
                        </a:rPr>
                        <a:t>How do businesses grow?</a:t>
                      </a:r>
                      <a:endParaRPr lang="en-GB" sz="900" dirty="0"/>
                    </a:p>
                  </a:txBody>
                  <a:tcPr/>
                </a:tc>
                <a:extLst>
                  <a:ext uri="{0D108BD9-81ED-4DB2-BD59-A6C34878D82A}">
                    <a16:rowId xmlns:a16="http://schemas.microsoft.com/office/drawing/2014/main" val="1632229795"/>
                  </a:ext>
                </a:extLst>
              </a:tr>
              <a:tr h="327952">
                <a:tc>
                  <a:txBody>
                    <a:bodyPr/>
                    <a:lstStyle/>
                    <a:p>
                      <a:pPr algn="ctr"/>
                      <a:r>
                        <a:rPr lang="en-GB" sz="1050" b="1" i="0" kern="1200" dirty="0">
                          <a:solidFill>
                            <a:schemeClr val="tx1"/>
                          </a:solidFill>
                          <a:effectLst/>
                          <a:latin typeface="+mn-lt"/>
                          <a:ea typeface="+mn-ea"/>
                          <a:cs typeface="+mn-cs"/>
                        </a:rPr>
                        <a:t>Who made businesses grow?</a:t>
                      </a:r>
                      <a:endParaRPr lang="en-GB" sz="900" dirty="0"/>
                    </a:p>
                  </a:txBody>
                  <a:tcPr/>
                </a:tc>
                <a:extLst>
                  <a:ext uri="{0D108BD9-81ED-4DB2-BD59-A6C34878D82A}">
                    <a16:rowId xmlns:a16="http://schemas.microsoft.com/office/drawing/2014/main" val="4035534408"/>
                  </a:ext>
                </a:extLst>
              </a:tr>
              <a:tr h="327952">
                <a:tc>
                  <a:txBody>
                    <a:bodyPr/>
                    <a:lstStyle/>
                    <a:p>
                      <a:pPr algn="ctr"/>
                      <a:r>
                        <a:rPr lang="en-GB" sz="1050" b="1" i="0" kern="1200" dirty="0">
                          <a:solidFill>
                            <a:schemeClr val="tx1"/>
                          </a:solidFill>
                          <a:effectLst/>
                          <a:latin typeface="+mn-lt"/>
                          <a:ea typeface="+mn-ea"/>
                          <a:cs typeface="+mn-cs"/>
                        </a:rPr>
                        <a:t>Why did coal mining grow?</a:t>
                      </a:r>
                      <a:endParaRPr lang="en-GB" sz="900" dirty="0"/>
                    </a:p>
                  </a:txBody>
                  <a:tcPr/>
                </a:tc>
                <a:extLst>
                  <a:ext uri="{0D108BD9-81ED-4DB2-BD59-A6C34878D82A}">
                    <a16:rowId xmlns:a16="http://schemas.microsoft.com/office/drawing/2014/main" val="4073151718"/>
                  </a:ext>
                </a:extLst>
              </a:tr>
              <a:tr h="327952">
                <a:tc>
                  <a:txBody>
                    <a:bodyPr/>
                    <a:lstStyle/>
                    <a:p>
                      <a:pPr algn="ctr"/>
                      <a:r>
                        <a:rPr lang="en-GB" sz="1050" b="1" i="0" kern="1200" dirty="0">
                          <a:solidFill>
                            <a:schemeClr val="tx1"/>
                          </a:solidFill>
                          <a:effectLst/>
                          <a:latin typeface="+mn-lt"/>
                          <a:ea typeface="+mn-ea"/>
                          <a:cs typeface="+mn-cs"/>
                        </a:rPr>
                        <a:t>How dangerous was coal mining?</a:t>
                      </a:r>
                      <a:endParaRPr lang="en-GB" sz="600" dirty="0"/>
                    </a:p>
                  </a:txBody>
                  <a:tcPr/>
                </a:tc>
                <a:extLst>
                  <a:ext uri="{0D108BD9-81ED-4DB2-BD59-A6C34878D82A}">
                    <a16:rowId xmlns:a16="http://schemas.microsoft.com/office/drawing/2014/main" val="1980254014"/>
                  </a:ext>
                </a:extLst>
              </a:tr>
              <a:tr h="327952">
                <a:tc>
                  <a:txBody>
                    <a:bodyPr/>
                    <a:lstStyle/>
                    <a:p>
                      <a:pPr algn="ctr"/>
                      <a:r>
                        <a:rPr lang="en-GB" sz="1050" b="1" i="0" kern="1200" dirty="0">
                          <a:solidFill>
                            <a:schemeClr val="tx1"/>
                          </a:solidFill>
                          <a:effectLst/>
                          <a:latin typeface="+mn-lt"/>
                          <a:ea typeface="+mn-ea"/>
                          <a:cs typeface="+mn-cs"/>
                        </a:rPr>
                        <a:t>Changes in transport – Roads</a:t>
                      </a:r>
                      <a:endParaRPr lang="en-GB" sz="900" dirty="0"/>
                    </a:p>
                  </a:txBody>
                  <a:tcPr/>
                </a:tc>
                <a:extLst>
                  <a:ext uri="{0D108BD9-81ED-4DB2-BD59-A6C34878D82A}">
                    <a16:rowId xmlns:a16="http://schemas.microsoft.com/office/drawing/2014/main" val="252947131"/>
                  </a:ext>
                </a:extLst>
              </a:tr>
              <a:tr h="327952">
                <a:tc>
                  <a:txBody>
                    <a:bodyPr/>
                    <a:lstStyle/>
                    <a:p>
                      <a:pPr algn="ctr"/>
                      <a:r>
                        <a:rPr lang="en-GB" sz="1050" b="1" i="0" kern="1200" dirty="0">
                          <a:solidFill>
                            <a:schemeClr val="tx1"/>
                          </a:solidFill>
                          <a:effectLst/>
                          <a:latin typeface="+mn-lt"/>
                          <a:ea typeface="+mn-ea"/>
                          <a:cs typeface="+mn-cs"/>
                        </a:rPr>
                        <a:t>Changes in transport - Canals</a:t>
                      </a:r>
                      <a:endParaRPr lang="en-GB" sz="900" dirty="0"/>
                    </a:p>
                  </a:txBody>
                  <a:tcPr/>
                </a:tc>
                <a:extLst>
                  <a:ext uri="{0D108BD9-81ED-4DB2-BD59-A6C34878D82A}">
                    <a16:rowId xmlns:a16="http://schemas.microsoft.com/office/drawing/2014/main" val="1865456204"/>
                  </a:ext>
                </a:extLst>
              </a:tr>
              <a:tr h="327952">
                <a:tc>
                  <a:txBody>
                    <a:bodyPr/>
                    <a:lstStyle/>
                    <a:p>
                      <a:pPr algn="ctr"/>
                      <a:r>
                        <a:rPr lang="en-GB" sz="1050" b="1" i="0" kern="1200" dirty="0">
                          <a:solidFill>
                            <a:schemeClr val="tx1"/>
                          </a:solidFill>
                          <a:effectLst/>
                          <a:latin typeface="+mn-lt"/>
                          <a:ea typeface="+mn-ea"/>
                          <a:cs typeface="+mn-cs"/>
                        </a:rPr>
                        <a:t>Changes in transport - Railways</a:t>
                      </a:r>
                      <a:endParaRPr lang="en-GB" sz="1050" dirty="0"/>
                    </a:p>
                  </a:txBody>
                  <a:tcPr/>
                </a:tc>
                <a:extLst>
                  <a:ext uri="{0D108BD9-81ED-4DB2-BD59-A6C34878D82A}">
                    <a16:rowId xmlns:a16="http://schemas.microsoft.com/office/drawing/2014/main" val="991128056"/>
                  </a:ext>
                </a:extLst>
              </a:tr>
              <a:tr h="327952">
                <a:tc>
                  <a:txBody>
                    <a:bodyPr/>
                    <a:lstStyle/>
                    <a:p>
                      <a:pPr algn="ctr"/>
                      <a:r>
                        <a:rPr lang="en-GB" sz="1050" b="1" i="0" kern="1200" dirty="0">
                          <a:solidFill>
                            <a:schemeClr val="tx1"/>
                          </a:solidFill>
                          <a:effectLst/>
                          <a:latin typeface="+mn-lt"/>
                          <a:ea typeface="+mn-ea"/>
                          <a:cs typeface="+mn-cs"/>
                        </a:rPr>
                        <a:t>Changes in transport - </a:t>
                      </a:r>
                      <a:endParaRPr lang="en-GB" sz="1050" b="0" i="0" kern="1200" dirty="0">
                        <a:solidFill>
                          <a:schemeClr val="tx1"/>
                        </a:solidFill>
                        <a:effectLst/>
                        <a:latin typeface="+mn-lt"/>
                        <a:ea typeface="+mn-ea"/>
                        <a:cs typeface="+mn-cs"/>
                      </a:endParaRPr>
                    </a:p>
                    <a:p>
                      <a:pPr algn="ctr"/>
                      <a:r>
                        <a:rPr lang="en-GB" sz="1050" b="1" i="0" kern="1200" dirty="0">
                          <a:solidFill>
                            <a:schemeClr val="tx1"/>
                          </a:solidFill>
                          <a:effectLst/>
                          <a:latin typeface="+mn-lt"/>
                          <a:ea typeface="+mn-ea"/>
                          <a:cs typeface="+mn-cs"/>
                        </a:rPr>
                        <a:t>Impact of the Railways</a:t>
                      </a:r>
                      <a:endParaRPr lang="en-GB" sz="1050" b="0" i="0" kern="1200" dirty="0">
                        <a:solidFill>
                          <a:schemeClr val="tx1"/>
                        </a:solidFill>
                        <a:effectLst/>
                        <a:latin typeface="+mn-lt"/>
                        <a:ea typeface="+mn-ea"/>
                        <a:cs typeface="+mn-cs"/>
                      </a:endParaRPr>
                    </a:p>
                  </a:txBody>
                  <a:tcPr/>
                </a:tc>
                <a:extLst>
                  <a:ext uri="{0D108BD9-81ED-4DB2-BD59-A6C34878D82A}">
                    <a16:rowId xmlns:a16="http://schemas.microsoft.com/office/drawing/2014/main" val="3589974040"/>
                  </a:ext>
                </a:extLst>
              </a:tr>
            </a:tbl>
          </a:graphicData>
        </a:graphic>
      </p:graphicFrame>
      <p:graphicFrame>
        <p:nvGraphicFramePr>
          <p:cNvPr id="14" name="Table 14">
            <a:extLst>
              <a:ext uri="{FF2B5EF4-FFF2-40B4-BE49-F238E27FC236}">
                <a16:creationId xmlns:a16="http://schemas.microsoft.com/office/drawing/2014/main" id="{ECDB4FF7-B9A1-4539-B69D-0E386DDAE318}"/>
              </a:ext>
            </a:extLst>
          </p:cNvPr>
          <p:cNvGraphicFramePr>
            <a:graphicFrameLocks noGrp="1"/>
          </p:cNvGraphicFramePr>
          <p:nvPr>
            <p:extLst>
              <p:ext uri="{D42A27DB-BD31-4B8C-83A1-F6EECF244321}">
                <p14:modId xmlns:p14="http://schemas.microsoft.com/office/powerpoint/2010/main" val="1954282672"/>
              </p:ext>
            </p:extLst>
          </p:nvPr>
        </p:nvGraphicFramePr>
        <p:xfrm>
          <a:off x="2119251" y="45705"/>
          <a:ext cx="1637704" cy="3101786"/>
        </p:xfrm>
        <a:graphic>
          <a:graphicData uri="http://schemas.openxmlformats.org/drawingml/2006/table">
            <a:tbl>
              <a:tblPr firstRow="1" bandRow="1">
                <a:tableStyleId>{5940675A-B579-460E-94D1-54222C63F5DA}</a:tableStyleId>
              </a:tblPr>
              <a:tblGrid>
                <a:gridCol w="384493">
                  <a:extLst>
                    <a:ext uri="{9D8B030D-6E8A-4147-A177-3AD203B41FA5}">
                      <a16:colId xmlns:a16="http://schemas.microsoft.com/office/drawing/2014/main" val="2933726466"/>
                    </a:ext>
                  </a:extLst>
                </a:gridCol>
                <a:gridCol w="1253211">
                  <a:extLst>
                    <a:ext uri="{9D8B030D-6E8A-4147-A177-3AD203B41FA5}">
                      <a16:colId xmlns:a16="http://schemas.microsoft.com/office/drawing/2014/main" val="2484866629"/>
                    </a:ext>
                  </a:extLst>
                </a:gridCol>
              </a:tblGrid>
              <a:tr h="194918">
                <a:tc gridSpan="2">
                  <a:txBody>
                    <a:bodyPr/>
                    <a:lstStyle/>
                    <a:p>
                      <a:pPr algn="ctr"/>
                      <a:r>
                        <a:rPr lang="en-GB" sz="1200" b="1" dirty="0"/>
                        <a:t>Key dates</a:t>
                      </a:r>
                    </a:p>
                  </a:txBody>
                  <a:tcPr/>
                </a:tc>
                <a:tc hMerge="1">
                  <a:txBody>
                    <a:bodyPr/>
                    <a:lstStyle/>
                    <a:p>
                      <a:endParaRPr lang="en-GB" sz="900" dirty="0"/>
                    </a:p>
                  </a:txBody>
                  <a:tcPr/>
                </a:tc>
                <a:extLst>
                  <a:ext uri="{0D108BD9-81ED-4DB2-BD59-A6C34878D82A}">
                    <a16:rowId xmlns:a16="http://schemas.microsoft.com/office/drawing/2014/main" val="1089610271"/>
                  </a:ext>
                </a:extLst>
              </a:tr>
              <a:tr h="194918">
                <a:tc>
                  <a:txBody>
                    <a:bodyPr/>
                    <a:lstStyle/>
                    <a:p>
                      <a:pPr algn="ctr"/>
                      <a:r>
                        <a:rPr lang="en-GB" sz="600" b="1" dirty="0"/>
                        <a:t>c1701</a:t>
                      </a:r>
                    </a:p>
                  </a:txBody>
                  <a:tcPr/>
                </a:tc>
                <a:tc>
                  <a:txBody>
                    <a:bodyPr/>
                    <a:lstStyle/>
                    <a:p>
                      <a:r>
                        <a:rPr lang="en-GB" sz="600" dirty="0"/>
                        <a:t>Jethro </a:t>
                      </a:r>
                      <a:r>
                        <a:rPr lang="en-GB" sz="600" dirty="0" err="1"/>
                        <a:t>Tull</a:t>
                      </a:r>
                      <a:r>
                        <a:rPr lang="en-GB" sz="600" dirty="0"/>
                        <a:t> invents the seed drill</a:t>
                      </a:r>
                    </a:p>
                  </a:txBody>
                  <a:tcPr/>
                </a:tc>
                <a:extLst>
                  <a:ext uri="{0D108BD9-81ED-4DB2-BD59-A6C34878D82A}">
                    <a16:rowId xmlns:a16="http://schemas.microsoft.com/office/drawing/2014/main" val="1905831687"/>
                  </a:ext>
                </a:extLst>
              </a:tr>
              <a:tr h="194918">
                <a:tc>
                  <a:txBody>
                    <a:bodyPr/>
                    <a:lstStyle/>
                    <a:p>
                      <a:pPr algn="ctr"/>
                      <a:r>
                        <a:rPr lang="en-GB" sz="600" b="1" dirty="0"/>
                        <a:t>1759</a:t>
                      </a:r>
                    </a:p>
                  </a:txBody>
                  <a:tcPr/>
                </a:tc>
                <a:tc>
                  <a:txBody>
                    <a:bodyPr/>
                    <a:lstStyle/>
                    <a:p>
                      <a:r>
                        <a:rPr lang="en-GB" sz="600" dirty="0"/>
                        <a:t>Josiah Wedgewood starts his business</a:t>
                      </a:r>
                    </a:p>
                  </a:txBody>
                  <a:tcPr/>
                </a:tc>
                <a:extLst>
                  <a:ext uri="{0D108BD9-81ED-4DB2-BD59-A6C34878D82A}">
                    <a16:rowId xmlns:a16="http://schemas.microsoft.com/office/drawing/2014/main" val="1125522057"/>
                  </a:ext>
                </a:extLst>
              </a:tr>
              <a:tr h="194918">
                <a:tc>
                  <a:txBody>
                    <a:bodyPr/>
                    <a:lstStyle/>
                    <a:p>
                      <a:pPr algn="ctr"/>
                      <a:r>
                        <a:rPr lang="en-GB" sz="600" b="1" dirty="0"/>
                        <a:t>1771</a:t>
                      </a:r>
                    </a:p>
                  </a:txBody>
                  <a:tcPr/>
                </a:tc>
                <a:tc>
                  <a:txBody>
                    <a:bodyPr/>
                    <a:lstStyle/>
                    <a:p>
                      <a:r>
                        <a:rPr lang="en-GB" sz="600" dirty="0"/>
                        <a:t>Arkwright opens Cromford Mill</a:t>
                      </a:r>
                    </a:p>
                  </a:txBody>
                  <a:tcPr/>
                </a:tc>
                <a:extLst>
                  <a:ext uri="{0D108BD9-81ED-4DB2-BD59-A6C34878D82A}">
                    <a16:rowId xmlns:a16="http://schemas.microsoft.com/office/drawing/2014/main" val="3397535130"/>
                  </a:ext>
                </a:extLst>
              </a:tr>
              <a:tr h="194918">
                <a:tc>
                  <a:txBody>
                    <a:bodyPr/>
                    <a:lstStyle/>
                    <a:p>
                      <a:pPr algn="ctr"/>
                      <a:r>
                        <a:rPr lang="en-GB" sz="600" b="1" dirty="0"/>
                        <a:t>1761</a:t>
                      </a:r>
                    </a:p>
                  </a:txBody>
                  <a:tcPr/>
                </a:tc>
                <a:tc>
                  <a:txBody>
                    <a:bodyPr/>
                    <a:lstStyle/>
                    <a:p>
                      <a:r>
                        <a:rPr lang="en-GB" sz="600" dirty="0"/>
                        <a:t>Bridgewater Canal completed</a:t>
                      </a:r>
                    </a:p>
                  </a:txBody>
                  <a:tcPr/>
                </a:tc>
                <a:extLst>
                  <a:ext uri="{0D108BD9-81ED-4DB2-BD59-A6C34878D82A}">
                    <a16:rowId xmlns:a16="http://schemas.microsoft.com/office/drawing/2014/main" val="3871711117"/>
                  </a:ext>
                </a:extLst>
              </a:tr>
              <a:tr h="194918">
                <a:tc>
                  <a:txBody>
                    <a:bodyPr/>
                    <a:lstStyle/>
                    <a:p>
                      <a:pPr algn="ctr"/>
                      <a:r>
                        <a:rPr lang="en-GB" sz="600" b="1" dirty="0"/>
                        <a:t>1776</a:t>
                      </a:r>
                    </a:p>
                  </a:txBody>
                  <a:tcPr/>
                </a:tc>
                <a:tc>
                  <a:txBody>
                    <a:bodyPr/>
                    <a:lstStyle/>
                    <a:p>
                      <a:r>
                        <a:rPr lang="en-GB" sz="600" dirty="0"/>
                        <a:t>James Watt’s first steam engine</a:t>
                      </a:r>
                    </a:p>
                  </a:txBody>
                  <a:tcPr/>
                </a:tc>
                <a:extLst>
                  <a:ext uri="{0D108BD9-81ED-4DB2-BD59-A6C34878D82A}">
                    <a16:rowId xmlns:a16="http://schemas.microsoft.com/office/drawing/2014/main" val="2254735919"/>
                  </a:ext>
                </a:extLst>
              </a:tr>
              <a:tr h="194918">
                <a:tc>
                  <a:txBody>
                    <a:bodyPr/>
                    <a:lstStyle/>
                    <a:p>
                      <a:pPr algn="ctr"/>
                      <a:r>
                        <a:rPr lang="en-GB" sz="600" b="1" dirty="0"/>
                        <a:t>1804</a:t>
                      </a:r>
                    </a:p>
                  </a:txBody>
                  <a:tcPr/>
                </a:tc>
                <a:tc>
                  <a:txBody>
                    <a:bodyPr/>
                    <a:lstStyle/>
                    <a:p>
                      <a:r>
                        <a:rPr lang="en-GB" sz="600" dirty="0"/>
                        <a:t>First steam locomotive made</a:t>
                      </a:r>
                    </a:p>
                  </a:txBody>
                  <a:tcPr/>
                </a:tc>
                <a:extLst>
                  <a:ext uri="{0D108BD9-81ED-4DB2-BD59-A6C34878D82A}">
                    <a16:rowId xmlns:a16="http://schemas.microsoft.com/office/drawing/2014/main" val="3880451159"/>
                  </a:ext>
                </a:extLst>
              </a:tr>
              <a:tr h="1949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dirty="0"/>
                        <a:t>1821</a:t>
                      </a:r>
                    </a:p>
                  </a:txBody>
                  <a:tcPr/>
                </a:tc>
                <a:tc>
                  <a:txBody>
                    <a:bodyPr/>
                    <a:lstStyle/>
                    <a:p>
                      <a:r>
                        <a:rPr lang="en-GB" sz="600" dirty="0"/>
                        <a:t>First Turnpike Act</a:t>
                      </a:r>
                    </a:p>
                  </a:txBody>
                  <a:tcPr/>
                </a:tc>
                <a:extLst>
                  <a:ext uri="{0D108BD9-81ED-4DB2-BD59-A6C34878D82A}">
                    <a16:rowId xmlns:a16="http://schemas.microsoft.com/office/drawing/2014/main" val="2210190689"/>
                  </a:ext>
                </a:extLst>
              </a:tr>
              <a:tr h="19491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600" b="1" dirty="0"/>
                        <a:t>1825</a:t>
                      </a:r>
                    </a:p>
                  </a:txBody>
                  <a:tcPr/>
                </a:tc>
                <a:tc>
                  <a:txBody>
                    <a:bodyPr/>
                    <a:lstStyle/>
                    <a:p>
                      <a:r>
                        <a:rPr lang="en-GB" sz="600" dirty="0"/>
                        <a:t>First railway line opens (Stockton to Darlington)</a:t>
                      </a:r>
                    </a:p>
                  </a:txBody>
                  <a:tcPr/>
                </a:tc>
                <a:extLst>
                  <a:ext uri="{0D108BD9-81ED-4DB2-BD59-A6C34878D82A}">
                    <a16:rowId xmlns:a16="http://schemas.microsoft.com/office/drawing/2014/main" val="2812655441"/>
                  </a:ext>
                </a:extLst>
              </a:tr>
              <a:tr h="194918">
                <a:tc>
                  <a:txBody>
                    <a:bodyPr/>
                    <a:lstStyle/>
                    <a:p>
                      <a:pPr algn="ctr"/>
                      <a:r>
                        <a:rPr lang="en-GB" sz="600" b="1" dirty="0"/>
                        <a:t>1829</a:t>
                      </a:r>
                    </a:p>
                  </a:txBody>
                  <a:tcPr/>
                </a:tc>
                <a:tc>
                  <a:txBody>
                    <a:bodyPr/>
                    <a:lstStyle/>
                    <a:p>
                      <a:r>
                        <a:rPr lang="en-GB" sz="600" dirty="0"/>
                        <a:t>Locomotive called The Rocket wins the Rainhill Trials</a:t>
                      </a:r>
                    </a:p>
                  </a:txBody>
                  <a:tcPr/>
                </a:tc>
                <a:extLst>
                  <a:ext uri="{0D108BD9-81ED-4DB2-BD59-A6C34878D82A}">
                    <a16:rowId xmlns:a16="http://schemas.microsoft.com/office/drawing/2014/main" val="1467351241"/>
                  </a:ext>
                </a:extLst>
              </a:tr>
              <a:tr h="194918">
                <a:tc>
                  <a:txBody>
                    <a:bodyPr/>
                    <a:lstStyle/>
                    <a:p>
                      <a:pPr algn="ctr"/>
                      <a:r>
                        <a:rPr lang="en-GB" sz="600" b="1" dirty="0"/>
                        <a:t>1830</a:t>
                      </a:r>
                    </a:p>
                  </a:txBody>
                  <a:tcPr/>
                </a:tc>
                <a:tc>
                  <a:txBody>
                    <a:bodyPr/>
                    <a:lstStyle/>
                    <a:p>
                      <a:r>
                        <a:rPr lang="en-GB" sz="600" dirty="0"/>
                        <a:t>Liverpool and Manchester line opens, first scheduled passenger line in the world</a:t>
                      </a:r>
                    </a:p>
                  </a:txBody>
                  <a:tcPr/>
                </a:tc>
                <a:extLst>
                  <a:ext uri="{0D108BD9-81ED-4DB2-BD59-A6C34878D82A}">
                    <a16:rowId xmlns:a16="http://schemas.microsoft.com/office/drawing/2014/main" val="4280821421"/>
                  </a:ext>
                </a:extLst>
              </a:tr>
              <a:tr h="194918">
                <a:tc>
                  <a:txBody>
                    <a:bodyPr/>
                    <a:lstStyle/>
                    <a:p>
                      <a:pPr algn="ctr"/>
                      <a:r>
                        <a:rPr lang="en-GB" sz="600" b="1" dirty="0"/>
                        <a:t>1837</a:t>
                      </a:r>
                    </a:p>
                  </a:txBody>
                  <a:tcPr/>
                </a:tc>
                <a:tc>
                  <a:txBody>
                    <a:bodyPr/>
                    <a:lstStyle/>
                    <a:p>
                      <a:r>
                        <a:rPr lang="en-GB" sz="600" dirty="0"/>
                        <a:t>Euston railway station opens in London</a:t>
                      </a:r>
                    </a:p>
                  </a:txBody>
                  <a:tcPr/>
                </a:tc>
                <a:extLst>
                  <a:ext uri="{0D108BD9-81ED-4DB2-BD59-A6C34878D82A}">
                    <a16:rowId xmlns:a16="http://schemas.microsoft.com/office/drawing/2014/main" val="4241945390"/>
                  </a:ext>
                </a:extLst>
              </a:tr>
              <a:tr h="194918">
                <a:tc>
                  <a:txBody>
                    <a:bodyPr/>
                    <a:lstStyle/>
                    <a:p>
                      <a:pPr algn="ctr"/>
                      <a:r>
                        <a:rPr lang="en-GB" sz="600" b="1" dirty="0"/>
                        <a:t>1880</a:t>
                      </a:r>
                    </a:p>
                  </a:txBody>
                  <a:tcPr/>
                </a:tc>
                <a:tc>
                  <a:txBody>
                    <a:bodyPr/>
                    <a:lstStyle/>
                    <a:p>
                      <a:r>
                        <a:rPr lang="en-GB" sz="600" dirty="0"/>
                        <a:t>Standard time adopted across UK</a:t>
                      </a:r>
                    </a:p>
                  </a:txBody>
                  <a:tcPr/>
                </a:tc>
                <a:extLst>
                  <a:ext uri="{0D108BD9-81ED-4DB2-BD59-A6C34878D82A}">
                    <a16:rowId xmlns:a16="http://schemas.microsoft.com/office/drawing/2014/main" val="3365315109"/>
                  </a:ext>
                </a:extLst>
              </a:tr>
            </a:tbl>
          </a:graphicData>
        </a:graphic>
      </p:graphicFrame>
      <p:graphicFrame>
        <p:nvGraphicFramePr>
          <p:cNvPr id="16" name="Table 14">
            <a:extLst>
              <a:ext uri="{FF2B5EF4-FFF2-40B4-BE49-F238E27FC236}">
                <a16:creationId xmlns:a16="http://schemas.microsoft.com/office/drawing/2014/main" id="{E8ED9E3A-1134-4A4B-806C-F3B3842743CF}"/>
              </a:ext>
            </a:extLst>
          </p:cNvPr>
          <p:cNvGraphicFramePr>
            <a:graphicFrameLocks noGrp="1"/>
          </p:cNvGraphicFramePr>
          <p:nvPr>
            <p:extLst>
              <p:ext uri="{D42A27DB-BD31-4B8C-83A1-F6EECF244321}">
                <p14:modId xmlns:p14="http://schemas.microsoft.com/office/powerpoint/2010/main" val="3408685850"/>
              </p:ext>
            </p:extLst>
          </p:nvPr>
        </p:nvGraphicFramePr>
        <p:xfrm>
          <a:off x="3841009" y="35131"/>
          <a:ext cx="5235198" cy="3063240"/>
        </p:xfrm>
        <a:graphic>
          <a:graphicData uri="http://schemas.openxmlformats.org/drawingml/2006/table">
            <a:tbl>
              <a:tblPr firstRow="1" bandRow="1">
                <a:tableStyleId>{5940675A-B579-460E-94D1-54222C63F5DA}</a:tableStyleId>
              </a:tblPr>
              <a:tblGrid>
                <a:gridCol w="925813">
                  <a:extLst>
                    <a:ext uri="{9D8B030D-6E8A-4147-A177-3AD203B41FA5}">
                      <a16:colId xmlns:a16="http://schemas.microsoft.com/office/drawing/2014/main" val="2933726466"/>
                    </a:ext>
                  </a:extLst>
                </a:gridCol>
                <a:gridCol w="4309385">
                  <a:extLst>
                    <a:ext uri="{9D8B030D-6E8A-4147-A177-3AD203B41FA5}">
                      <a16:colId xmlns:a16="http://schemas.microsoft.com/office/drawing/2014/main" val="2484866629"/>
                    </a:ext>
                  </a:extLst>
                </a:gridCol>
              </a:tblGrid>
              <a:tr h="241347">
                <a:tc gridSpan="2">
                  <a:txBody>
                    <a:bodyPr/>
                    <a:lstStyle/>
                    <a:p>
                      <a:pPr algn="ctr"/>
                      <a:r>
                        <a:rPr lang="en-GB" sz="1200" b="1" dirty="0"/>
                        <a:t>Key people</a:t>
                      </a:r>
                    </a:p>
                  </a:txBody>
                  <a:tcPr/>
                </a:tc>
                <a:tc hMerge="1">
                  <a:txBody>
                    <a:bodyPr/>
                    <a:lstStyle/>
                    <a:p>
                      <a:endParaRPr lang="en-GB" sz="600" dirty="0"/>
                    </a:p>
                  </a:txBody>
                  <a:tcPr/>
                </a:tc>
                <a:extLst>
                  <a:ext uri="{0D108BD9-81ED-4DB2-BD59-A6C34878D82A}">
                    <a16:rowId xmlns:a16="http://schemas.microsoft.com/office/drawing/2014/main" val="1421500805"/>
                  </a:ext>
                </a:extLst>
              </a:tr>
              <a:tr h="241347">
                <a:tc>
                  <a:txBody>
                    <a:bodyPr/>
                    <a:lstStyle/>
                    <a:p>
                      <a:r>
                        <a:rPr lang="en-GB" sz="700" b="1" dirty="0"/>
                        <a:t>Jethro </a:t>
                      </a:r>
                      <a:r>
                        <a:rPr lang="en-GB" sz="700" b="1" dirty="0" err="1"/>
                        <a:t>Tull</a:t>
                      </a:r>
                      <a:endParaRPr lang="en-GB" sz="700" b="1" dirty="0"/>
                    </a:p>
                  </a:txBody>
                  <a:tcPr/>
                </a:tc>
                <a:tc>
                  <a:txBody>
                    <a:bodyPr/>
                    <a:lstStyle/>
                    <a:p>
                      <a:r>
                        <a:rPr lang="en-GB" sz="600" b="0" i="0" kern="1200" dirty="0">
                          <a:solidFill>
                            <a:schemeClr val="tx1"/>
                          </a:solidFill>
                          <a:effectLst/>
                          <a:latin typeface="+mn-lt"/>
                          <a:ea typeface="+mn-ea"/>
                          <a:cs typeface="+mn-cs"/>
                        </a:rPr>
                        <a:t>English agricultural pioneer from Berkshire who helped bring about the British Agricultural Revolution. He perfected a horse-drawn seed drill in 1700 that economically sowed the seeds in neat rows, and he later developed a horse-drawn hoe.</a:t>
                      </a:r>
                      <a:endParaRPr lang="en-GB" sz="600" dirty="0"/>
                    </a:p>
                  </a:txBody>
                  <a:tcPr/>
                </a:tc>
                <a:extLst>
                  <a:ext uri="{0D108BD9-81ED-4DB2-BD59-A6C34878D82A}">
                    <a16:rowId xmlns:a16="http://schemas.microsoft.com/office/drawing/2014/main" val="1905831687"/>
                  </a:ext>
                </a:extLst>
              </a:tr>
              <a:tr h="241347">
                <a:tc>
                  <a:txBody>
                    <a:bodyPr/>
                    <a:lstStyle/>
                    <a:p>
                      <a:r>
                        <a:rPr lang="en-GB" sz="700" b="1" dirty="0"/>
                        <a:t>Robert Bakewell</a:t>
                      </a:r>
                    </a:p>
                  </a:txBody>
                  <a:tcPr/>
                </a:tc>
                <a:tc>
                  <a:txBody>
                    <a:bodyPr/>
                    <a:lstStyle/>
                    <a:p>
                      <a:r>
                        <a:rPr lang="en-GB" sz="600" b="0" i="0" kern="1200" dirty="0">
                          <a:solidFill>
                            <a:schemeClr val="tx1"/>
                          </a:solidFill>
                          <a:effectLst/>
                          <a:latin typeface="+mn-lt"/>
                          <a:ea typeface="+mn-ea"/>
                          <a:cs typeface="+mn-cs"/>
                        </a:rPr>
                        <a:t>British agriculturalist, now recognized as one of the most important figures in the British Agricultural Revolution. In addition to work in agronomy, </a:t>
                      </a:r>
                      <a:r>
                        <a:rPr lang="en-GB" sz="600" b="1" i="0" kern="1200" dirty="0">
                          <a:solidFill>
                            <a:schemeClr val="tx1"/>
                          </a:solidFill>
                          <a:effectLst/>
                          <a:latin typeface="+mn-lt"/>
                          <a:ea typeface="+mn-ea"/>
                          <a:cs typeface="+mn-cs"/>
                        </a:rPr>
                        <a:t>Bakewell</a:t>
                      </a:r>
                      <a:r>
                        <a:rPr lang="en-GB" sz="600" b="0" i="0" kern="1200" dirty="0">
                          <a:solidFill>
                            <a:schemeClr val="tx1"/>
                          </a:solidFill>
                          <a:effectLst/>
                          <a:latin typeface="+mn-lt"/>
                          <a:ea typeface="+mn-ea"/>
                          <a:cs typeface="+mn-cs"/>
                        </a:rPr>
                        <a:t> is particularly notable as the first to implement systematic selective breeding of livestock.</a:t>
                      </a:r>
                      <a:endParaRPr lang="en-GB" sz="600" dirty="0"/>
                    </a:p>
                  </a:txBody>
                  <a:tcPr/>
                </a:tc>
                <a:extLst>
                  <a:ext uri="{0D108BD9-81ED-4DB2-BD59-A6C34878D82A}">
                    <a16:rowId xmlns:a16="http://schemas.microsoft.com/office/drawing/2014/main" val="3397535130"/>
                  </a:ext>
                </a:extLst>
              </a:tr>
              <a:tr h="174306">
                <a:tc>
                  <a:txBody>
                    <a:bodyPr/>
                    <a:lstStyle/>
                    <a:p>
                      <a:r>
                        <a:rPr lang="en-GB" sz="700" b="1" dirty="0"/>
                        <a:t>Thomas Coke</a:t>
                      </a:r>
                    </a:p>
                  </a:txBody>
                  <a:tcPr/>
                </a:tc>
                <a:tc>
                  <a:txBody>
                    <a:bodyPr/>
                    <a:lstStyle/>
                    <a:p>
                      <a:r>
                        <a:rPr lang="en-GB" sz="600" b="0" i="0" kern="1200" dirty="0">
                          <a:solidFill>
                            <a:schemeClr val="tx1"/>
                          </a:solidFill>
                          <a:effectLst/>
                          <a:latin typeface="+mn-lt"/>
                          <a:ea typeface="+mn-ea"/>
                          <a:cs typeface="+mn-cs"/>
                        </a:rPr>
                        <a:t>known as </a:t>
                      </a:r>
                      <a:r>
                        <a:rPr lang="en-GB" sz="600" b="1" i="0" kern="1200" dirty="0">
                          <a:solidFill>
                            <a:schemeClr val="tx1"/>
                          </a:solidFill>
                          <a:effectLst/>
                          <a:latin typeface="+mn-lt"/>
                          <a:ea typeface="+mn-ea"/>
                          <a:cs typeface="+mn-cs"/>
                        </a:rPr>
                        <a:t>Coke</a:t>
                      </a:r>
                      <a:r>
                        <a:rPr lang="en-GB" sz="600" b="0" i="0" kern="1200" dirty="0">
                          <a:solidFill>
                            <a:schemeClr val="tx1"/>
                          </a:solidFill>
                          <a:effectLst/>
                          <a:latin typeface="+mn-lt"/>
                          <a:ea typeface="+mn-ea"/>
                          <a:cs typeface="+mn-cs"/>
                        </a:rPr>
                        <a:t> of Norfolk or </a:t>
                      </a:r>
                      <a:r>
                        <a:rPr lang="en-GB" sz="600" b="1" i="0" kern="1200" dirty="0">
                          <a:solidFill>
                            <a:schemeClr val="tx1"/>
                          </a:solidFill>
                          <a:effectLst/>
                          <a:latin typeface="+mn-lt"/>
                          <a:ea typeface="+mn-ea"/>
                          <a:cs typeface="+mn-cs"/>
                        </a:rPr>
                        <a:t>Coke</a:t>
                      </a:r>
                      <a:r>
                        <a:rPr lang="en-GB" sz="600" b="0" i="0" kern="1200" dirty="0">
                          <a:solidFill>
                            <a:schemeClr val="tx1"/>
                          </a:solidFill>
                          <a:effectLst/>
                          <a:latin typeface="+mn-lt"/>
                          <a:ea typeface="+mn-ea"/>
                          <a:cs typeface="+mn-cs"/>
                        </a:rPr>
                        <a:t> of Holkham, was a British politician and agricultural  pioneer</a:t>
                      </a:r>
                      <a:endParaRPr lang="en-GB" sz="600" dirty="0"/>
                    </a:p>
                  </a:txBody>
                  <a:tcPr/>
                </a:tc>
                <a:extLst>
                  <a:ext uri="{0D108BD9-81ED-4DB2-BD59-A6C34878D82A}">
                    <a16:rowId xmlns:a16="http://schemas.microsoft.com/office/drawing/2014/main" val="160553117"/>
                  </a:ext>
                </a:extLst>
              </a:tr>
              <a:tr h="241347">
                <a:tc>
                  <a:txBody>
                    <a:bodyPr/>
                    <a:lstStyle/>
                    <a:p>
                      <a:r>
                        <a:rPr lang="en-GB" sz="700" b="1" dirty="0"/>
                        <a:t>Richard Arkwright</a:t>
                      </a:r>
                    </a:p>
                  </a:txBody>
                  <a:tcPr/>
                </a:tc>
                <a:tc>
                  <a:txBody>
                    <a:bodyPr/>
                    <a:lstStyle/>
                    <a:p>
                      <a:r>
                        <a:rPr lang="en-GB" sz="600" b="0" i="0" kern="1200" dirty="0">
                          <a:solidFill>
                            <a:schemeClr val="tx1"/>
                          </a:solidFill>
                          <a:effectLst/>
                          <a:latin typeface="+mn-lt"/>
                          <a:ea typeface="+mn-ea"/>
                          <a:cs typeface="+mn-cs"/>
                        </a:rPr>
                        <a:t>English inventor and a leading entrepreneur during the early Industrial Revolution. ... </a:t>
                      </a:r>
                      <a:r>
                        <a:rPr lang="en-GB" sz="600" b="1" i="0" kern="1200" dirty="0">
                          <a:solidFill>
                            <a:schemeClr val="tx1"/>
                          </a:solidFill>
                          <a:effectLst/>
                          <a:latin typeface="+mn-lt"/>
                          <a:ea typeface="+mn-ea"/>
                          <a:cs typeface="+mn-cs"/>
                        </a:rPr>
                        <a:t>Arkwright's</a:t>
                      </a:r>
                      <a:r>
                        <a:rPr lang="en-GB" sz="600" b="0" i="0" kern="1200" dirty="0">
                          <a:solidFill>
                            <a:schemeClr val="tx1"/>
                          </a:solidFill>
                          <a:effectLst/>
                          <a:latin typeface="+mn-lt"/>
                          <a:ea typeface="+mn-ea"/>
                          <a:cs typeface="+mn-cs"/>
                        </a:rPr>
                        <a:t> achievement was to combine power, machinery, semi-skilled labour and the new raw material of cotton to create mass-produced yarn.</a:t>
                      </a:r>
                      <a:endParaRPr lang="en-GB" sz="600" dirty="0"/>
                    </a:p>
                  </a:txBody>
                  <a:tcPr/>
                </a:tc>
                <a:extLst>
                  <a:ext uri="{0D108BD9-81ED-4DB2-BD59-A6C34878D82A}">
                    <a16:rowId xmlns:a16="http://schemas.microsoft.com/office/drawing/2014/main" val="2254735919"/>
                  </a:ext>
                </a:extLst>
              </a:tr>
              <a:tr h="241347">
                <a:tc>
                  <a:txBody>
                    <a:bodyPr/>
                    <a:lstStyle/>
                    <a:p>
                      <a:r>
                        <a:rPr lang="en-GB" sz="700" b="1" dirty="0"/>
                        <a:t>Josiah Wedgewood</a:t>
                      </a:r>
                    </a:p>
                  </a:txBody>
                  <a:tcPr/>
                </a:tc>
                <a:tc>
                  <a:txBody>
                    <a:bodyPr/>
                    <a:lstStyle/>
                    <a:p>
                      <a:r>
                        <a:rPr lang="en-GB" sz="600" b="0" i="0" kern="1200" dirty="0">
                          <a:solidFill>
                            <a:schemeClr val="tx1"/>
                          </a:solidFill>
                          <a:effectLst/>
                          <a:latin typeface="+mn-lt"/>
                          <a:ea typeface="+mn-ea"/>
                          <a:cs typeface="+mn-cs"/>
                        </a:rPr>
                        <a:t>English potter and entrepreneur. ... He developed improved pottery bodies by a long process of systematic experimentation, and was the leader in the industrialisation of the manufacture of European pottery (the Chinese having achieved this long before).</a:t>
                      </a:r>
                      <a:endParaRPr lang="en-GB" sz="600" dirty="0"/>
                    </a:p>
                  </a:txBody>
                  <a:tcPr/>
                </a:tc>
                <a:extLst>
                  <a:ext uri="{0D108BD9-81ED-4DB2-BD59-A6C34878D82A}">
                    <a16:rowId xmlns:a16="http://schemas.microsoft.com/office/drawing/2014/main" val="2488593970"/>
                  </a:ext>
                </a:extLst>
              </a:tr>
              <a:tr h="241347">
                <a:tc>
                  <a:txBody>
                    <a:bodyPr/>
                    <a:lstStyle/>
                    <a:p>
                      <a:r>
                        <a:rPr lang="en-GB" sz="700" b="1" dirty="0"/>
                        <a:t>Matthew Boulton</a:t>
                      </a:r>
                    </a:p>
                  </a:txBody>
                  <a:tcPr/>
                </a:tc>
                <a:tc>
                  <a:txBody>
                    <a:bodyPr/>
                    <a:lstStyle/>
                    <a:p>
                      <a:r>
                        <a:rPr lang="en-GB" sz="600" b="0" i="0" kern="1200" dirty="0">
                          <a:solidFill>
                            <a:schemeClr val="tx1"/>
                          </a:solidFill>
                          <a:effectLst/>
                          <a:latin typeface="+mn-lt"/>
                          <a:ea typeface="+mn-ea"/>
                          <a:cs typeface="+mn-cs"/>
                        </a:rPr>
                        <a:t>English manufacturer and business partner of Scottish engineer James Watt. ... He then successfully lobbied Parliament to extend Watt's patent for an additional 17 years, enabling the firm to market Watt's steam engine.</a:t>
                      </a:r>
                      <a:endParaRPr lang="en-GB" sz="600" dirty="0"/>
                    </a:p>
                  </a:txBody>
                  <a:tcPr/>
                </a:tc>
                <a:extLst>
                  <a:ext uri="{0D108BD9-81ED-4DB2-BD59-A6C34878D82A}">
                    <a16:rowId xmlns:a16="http://schemas.microsoft.com/office/drawing/2014/main" val="3880451159"/>
                  </a:ext>
                </a:extLst>
              </a:tr>
              <a:tr h="241347">
                <a:tc>
                  <a:txBody>
                    <a:bodyPr/>
                    <a:lstStyle/>
                    <a:p>
                      <a:r>
                        <a:rPr lang="en-GB" sz="700" b="1" dirty="0"/>
                        <a:t>James Watt</a:t>
                      </a:r>
                    </a:p>
                  </a:txBody>
                  <a:tcPr/>
                </a:tc>
                <a:tc>
                  <a:txBody>
                    <a:bodyPr/>
                    <a:lstStyle/>
                    <a:p>
                      <a:r>
                        <a:rPr lang="en-GB" sz="600" b="0" i="0" kern="1200" dirty="0">
                          <a:solidFill>
                            <a:schemeClr val="tx1"/>
                          </a:solidFill>
                          <a:effectLst/>
                          <a:latin typeface="+mn-lt"/>
                          <a:ea typeface="+mn-ea"/>
                          <a:cs typeface="+mn-cs"/>
                        </a:rPr>
                        <a:t>British engineer and inventor who patented a much improved version of the steam engine (1769) and devised the </a:t>
                      </a:r>
                      <a:r>
                        <a:rPr lang="en-GB" sz="600" b="1" i="0" kern="1200" dirty="0">
                          <a:solidFill>
                            <a:schemeClr val="tx1"/>
                          </a:solidFill>
                          <a:effectLst/>
                          <a:latin typeface="+mn-lt"/>
                          <a:ea typeface="+mn-ea"/>
                          <a:cs typeface="+mn-cs"/>
                        </a:rPr>
                        <a:t>unit</a:t>
                      </a:r>
                      <a:r>
                        <a:rPr lang="en-GB" sz="600" b="0" i="0" kern="1200" dirty="0">
                          <a:solidFill>
                            <a:schemeClr val="tx1"/>
                          </a:solidFill>
                          <a:effectLst/>
                          <a:latin typeface="+mn-lt"/>
                          <a:ea typeface="+mn-ea"/>
                          <a:cs typeface="+mn-cs"/>
                        </a:rPr>
                        <a:t> of horsepower. The </a:t>
                      </a:r>
                      <a:r>
                        <a:rPr lang="en-GB" sz="600" b="1" i="0" kern="1200" dirty="0">
                          <a:solidFill>
                            <a:schemeClr val="tx1"/>
                          </a:solidFill>
                          <a:effectLst/>
                          <a:latin typeface="+mn-lt"/>
                          <a:ea typeface="+mn-ea"/>
                          <a:cs typeface="+mn-cs"/>
                        </a:rPr>
                        <a:t>watt unit</a:t>
                      </a:r>
                      <a:r>
                        <a:rPr lang="en-GB" sz="600" b="0" i="0" kern="1200" dirty="0">
                          <a:solidFill>
                            <a:schemeClr val="tx1"/>
                          </a:solidFill>
                          <a:effectLst/>
                          <a:latin typeface="+mn-lt"/>
                          <a:ea typeface="+mn-ea"/>
                          <a:cs typeface="+mn-cs"/>
                        </a:rPr>
                        <a:t> of power is named for him.</a:t>
                      </a:r>
                      <a:endParaRPr lang="en-GB" sz="600" dirty="0"/>
                    </a:p>
                  </a:txBody>
                  <a:tcPr/>
                </a:tc>
                <a:extLst>
                  <a:ext uri="{0D108BD9-81ED-4DB2-BD59-A6C34878D82A}">
                    <a16:rowId xmlns:a16="http://schemas.microsoft.com/office/drawing/2014/main" val="2812655441"/>
                  </a:ext>
                </a:extLst>
              </a:tr>
              <a:tr h="241347">
                <a:tc>
                  <a:txBody>
                    <a:bodyPr/>
                    <a:lstStyle/>
                    <a:p>
                      <a:r>
                        <a:rPr lang="en-GB" sz="700" b="1" dirty="0"/>
                        <a:t>James Brindley</a:t>
                      </a:r>
                    </a:p>
                  </a:txBody>
                  <a:tcPr/>
                </a:tc>
                <a:tc>
                  <a:txBody>
                    <a:bodyPr/>
                    <a:lstStyle/>
                    <a:p>
                      <a:r>
                        <a:rPr lang="en-GB" sz="600" b="0" i="0" kern="1200" dirty="0">
                          <a:solidFill>
                            <a:schemeClr val="tx1"/>
                          </a:solidFill>
                          <a:effectLst/>
                          <a:latin typeface="+mn-lt"/>
                          <a:ea typeface="+mn-ea"/>
                          <a:cs typeface="+mn-cs"/>
                        </a:rPr>
                        <a:t>English engineer. He was born in Tunstead, Derbyshire, and lived much of his life in Leek, Staffordshire, becoming one of the most notable engineers of the 18th century.</a:t>
                      </a:r>
                      <a:endParaRPr lang="en-GB" sz="600" dirty="0"/>
                    </a:p>
                  </a:txBody>
                  <a:tcPr/>
                </a:tc>
                <a:extLst>
                  <a:ext uri="{0D108BD9-81ED-4DB2-BD59-A6C34878D82A}">
                    <a16:rowId xmlns:a16="http://schemas.microsoft.com/office/drawing/2014/main" val="4280821421"/>
                  </a:ext>
                </a:extLst>
              </a:tr>
              <a:tr h="174306">
                <a:tc>
                  <a:txBody>
                    <a:bodyPr/>
                    <a:lstStyle/>
                    <a:p>
                      <a:r>
                        <a:rPr lang="en-GB" sz="700" b="1" dirty="0"/>
                        <a:t>Thomas Telford</a:t>
                      </a:r>
                    </a:p>
                  </a:txBody>
                  <a:tcPr/>
                </a:tc>
                <a:tc>
                  <a:txBody>
                    <a:bodyPr/>
                    <a:lstStyle/>
                    <a:p>
                      <a:r>
                        <a:rPr lang="en-GB" sz="600" b="0" i="0" kern="1200" dirty="0">
                          <a:solidFill>
                            <a:schemeClr val="tx1"/>
                          </a:solidFill>
                          <a:effectLst/>
                          <a:latin typeface="+mn-lt"/>
                          <a:ea typeface="+mn-ea"/>
                          <a:cs typeface="+mn-cs"/>
                        </a:rPr>
                        <a:t>Scottish civil engineer, architect and stonemason, and road, bridge and canal builder.</a:t>
                      </a:r>
                      <a:endParaRPr lang="en-GB" sz="600" dirty="0"/>
                    </a:p>
                  </a:txBody>
                  <a:tcPr/>
                </a:tc>
                <a:extLst>
                  <a:ext uri="{0D108BD9-81ED-4DB2-BD59-A6C34878D82A}">
                    <a16:rowId xmlns:a16="http://schemas.microsoft.com/office/drawing/2014/main" val="4241945390"/>
                  </a:ext>
                </a:extLst>
              </a:tr>
              <a:tr h="174306">
                <a:tc>
                  <a:txBody>
                    <a:bodyPr/>
                    <a:lstStyle/>
                    <a:p>
                      <a:r>
                        <a:rPr lang="en-GB" sz="700" b="1" dirty="0"/>
                        <a:t>James McAdam</a:t>
                      </a:r>
                    </a:p>
                  </a:txBody>
                  <a:tcPr/>
                </a:tc>
                <a:tc>
                  <a:txBody>
                    <a:bodyPr/>
                    <a:lstStyle/>
                    <a:p>
                      <a:r>
                        <a:rPr lang="en-GB" sz="600" b="0" i="0" kern="1200" dirty="0">
                          <a:solidFill>
                            <a:schemeClr val="tx1"/>
                          </a:solidFill>
                          <a:effectLst/>
                          <a:latin typeface="+mn-lt"/>
                          <a:ea typeface="+mn-ea"/>
                          <a:cs typeface="+mn-cs"/>
                        </a:rPr>
                        <a:t>Scottish inventor of the </a:t>
                      </a:r>
                      <a:r>
                        <a:rPr lang="en-GB" sz="600" b="1" i="0" kern="1200" dirty="0">
                          <a:solidFill>
                            <a:schemeClr val="tx1"/>
                          </a:solidFill>
                          <a:effectLst/>
                          <a:latin typeface="+mn-lt"/>
                          <a:ea typeface="+mn-ea"/>
                          <a:cs typeface="+mn-cs"/>
                        </a:rPr>
                        <a:t>macadam</a:t>
                      </a:r>
                      <a:r>
                        <a:rPr lang="en-GB" sz="600" b="0" i="0" kern="1200" dirty="0">
                          <a:solidFill>
                            <a:schemeClr val="tx1"/>
                          </a:solidFill>
                          <a:effectLst/>
                          <a:latin typeface="+mn-lt"/>
                          <a:ea typeface="+mn-ea"/>
                          <a:cs typeface="+mn-cs"/>
                        </a:rPr>
                        <a:t> road surface, now known as Tarmac</a:t>
                      </a:r>
                      <a:endParaRPr lang="en-GB" sz="600" dirty="0"/>
                    </a:p>
                  </a:txBody>
                  <a:tcPr/>
                </a:tc>
                <a:extLst>
                  <a:ext uri="{0D108BD9-81ED-4DB2-BD59-A6C34878D82A}">
                    <a16:rowId xmlns:a16="http://schemas.microsoft.com/office/drawing/2014/main" val="2971987882"/>
                  </a:ext>
                </a:extLst>
              </a:tr>
              <a:tr h="241347">
                <a:tc>
                  <a:txBody>
                    <a:bodyPr/>
                    <a:lstStyle/>
                    <a:p>
                      <a:r>
                        <a:rPr lang="en-GB" sz="700" b="1" dirty="0"/>
                        <a:t>George Stephenson</a:t>
                      </a:r>
                    </a:p>
                  </a:txBody>
                  <a:tcPr/>
                </a:tc>
                <a:tc>
                  <a:txBody>
                    <a:bodyPr/>
                    <a:lstStyle/>
                    <a:p>
                      <a:r>
                        <a:rPr lang="en-GB" sz="600" b="0" i="0" kern="1200" dirty="0">
                          <a:solidFill>
                            <a:schemeClr val="tx1"/>
                          </a:solidFill>
                          <a:effectLst/>
                          <a:latin typeface="+mn-lt"/>
                          <a:ea typeface="+mn-ea"/>
                          <a:cs typeface="+mn-cs"/>
                        </a:rPr>
                        <a:t>British civil engineer and mechanical engineer. ... </a:t>
                      </a:r>
                      <a:r>
                        <a:rPr lang="en-GB" sz="600" b="1" i="0" kern="1200" dirty="0">
                          <a:solidFill>
                            <a:schemeClr val="tx1"/>
                          </a:solidFill>
                          <a:effectLst/>
                          <a:latin typeface="+mn-lt"/>
                          <a:ea typeface="+mn-ea"/>
                          <a:cs typeface="+mn-cs"/>
                        </a:rPr>
                        <a:t>George</a:t>
                      </a:r>
                      <a:r>
                        <a:rPr lang="en-GB" sz="600" b="0" i="0" kern="1200" dirty="0">
                          <a:solidFill>
                            <a:schemeClr val="tx1"/>
                          </a:solidFill>
                          <a:effectLst/>
                          <a:latin typeface="+mn-lt"/>
                          <a:ea typeface="+mn-ea"/>
                          <a:cs typeface="+mn-cs"/>
                        </a:rPr>
                        <a:t> also built the first public inter-city railway line in the world to use locomotives, the Liverpool and Manchester Railway, which opened in 1830.</a:t>
                      </a:r>
                      <a:endParaRPr lang="en-GB" sz="600" dirty="0"/>
                    </a:p>
                  </a:txBody>
                  <a:tcPr/>
                </a:tc>
                <a:extLst>
                  <a:ext uri="{0D108BD9-81ED-4DB2-BD59-A6C34878D82A}">
                    <a16:rowId xmlns:a16="http://schemas.microsoft.com/office/drawing/2014/main" val="2205286014"/>
                  </a:ext>
                </a:extLst>
              </a:tr>
            </a:tbl>
          </a:graphicData>
        </a:graphic>
      </p:graphicFrame>
      <p:graphicFrame>
        <p:nvGraphicFramePr>
          <p:cNvPr id="17" name="Table 14">
            <a:extLst>
              <a:ext uri="{FF2B5EF4-FFF2-40B4-BE49-F238E27FC236}">
                <a16:creationId xmlns:a16="http://schemas.microsoft.com/office/drawing/2014/main" id="{5A2EECBF-AA2B-4599-987F-55E0FB128AF2}"/>
              </a:ext>
            </a:extLst>
          </p:cNvPr>
          <p:cNvGraphicFramePr>
            <a:graphicFrameLocks noGrp="1"/>
          </p:cNvGraphicFramePr>
          <p:nvPr>
            <p:extLst>
              <p:ext uri="{D42A27DB-BD31-4B8C-83A1-F6EECF244321}">
                <p14:modId xmlns:p14="http://schemas.microsoft.com/office/powerpoint/2010/main" val="3185524243"/>
              </p:ext>
            </p:extLst>
          </p:nvPr>
        </p:nvGraphicFramePr>
        <p:xfrm>
          <a:off x="2105449" y="3179736"/>
          <a:ext cx="6970758" cy="2971800"/>
        </p:xfrm>
        <a:graphic>
          <a:graphicData uri="http://schemas.openxmlformats.org/drawingml/2006/table">
            <a:tbl>
              <a:tblPr firstRow="1" bandRow="1">
                <a:tableStyleId>{5940675A-B579-460E-94D1-54222C63F5DA}</a:tableStyleId>
              </a:tblPr>
              <a:tblGrid>
                <a:gridCol w="947578">
                  <a:extLst>
                    <a:ext uri="{9D8B030D-6E8A-4147-A177-3AD203B41FA5}">
                      <a16:colId xmlns:a16="http://schemas.microsoft.com/office/drawing/2014/main" val="2933726466"/>
                    </a:ext>
                  </a:extLst>
                </a:gridCol>
                <a:gridCol w="2510988">
                  <a:extLst>
                    <a:ext uri="{9D8B030D-6E8A-4147-A177-3AD203B41FA5}">
                      <a16:colId xmlns:a16="http://schemas.microsoft.com/office/drawing/2014/main" val="2484866629"/>
                    </a:ext>
                  </a:extLst>
                </a:gridCol>
                <a:gridCol w="758328">
                  <a:extLst>
                    <a:ext uri="{9D8B030D-6E8A-4147-A177-3AD203B41FA5}">
                      <a16:colId xmlns:a16="http://schemas.microsoft.com/office/drawing/2014/main" val="3786853545"/>
                    </a:ext>
                  </a:extLst>
                </a:gridCol>
                <a:gridCol w="2753864">
                  <a:extLst>
                    <a:ext uri="{9D8B030D-6E8A-4147-A177-3AD203B41FA5}">
                      <a16:colId xmlns:a16="http://schemas.microsoft.com/office/drawing/2014/main" val="1932151800"/>
                    </a:ext>
                  </a:extLst>
                </a:gridCol>
              </a:tblGrid>
              <a:tr h="227023">
                <a:tc gridSpan="4">
                  <a:txBody>
                    <a:bodyPr/>
                    <a:lstStyle/>
                    <a:p>
                      <a:pPr algn="ctr"/>
                      <a:r>
                        <a:rPr lang="en-GB" sz="1200" b="1" dirty="0"/>
                        <a:t>Key words - Glossary</a:t>
                      </a:r>
                    </a:p>
                  </a:txBody>
                  <a:tcPr/>
                </a:tc>
                <a:tc hMerge="1">
                  <a:txBody>
                    <a:bodyPr/>
                    <a:lstStyle/>
                    <a:p>
                      <a:endParaRPr lang="en-GB" sz="900" dirty="0"/>
                    </a:p>
                  </a:txBody>
                  <a:tcPr/>
                </a:tc>
                <a:tc hMerge="1">
                  <a:txBody>
                    <a:bodyPr/>
                    <a:lstStyle/>
                    <a:p>
                      <a:endParaRPr lang="en-GB" sz="900" b="1" dirty="0"/>
                    </a:p>
                  </a:txBody>
                  <a:tcPr/>
                </a:tc>
                <a:tc hMerge="1">
                  <a:txBody>
                    <a:bodyPr/>
                    <a:lstStyle/>
                    <a:p>
                      <a:endParaRPr lang="en-GB" sz="900" dirty="0"/>
                    </a:p>
                  </a:txBody>
                  <a:tcPr/>
                </a:tc>
                <a:extLst>
                  <a:ext uri="{0D108BD9-81ED-4DB2-BD59-A6C34878D82A}">
                    <a16:rowId xmlns:a16="http://schemas.microsoft.com/office/drawing/2014/main" val="321357928"/>
                  </a:ext>
                </a:extLst>
              </a:tr>
              <a:tr h="340535">
                <a:tc>
                  <a:txBody>
                    <a:bodyPr/>
                    <a:lstStyle/>
                    <a:p>
                      <a:r>
                        <a:rPr lang="en-GB" sz="800" b="1" dirty="0"/>
                        <a:t>agriculture</a:t>
                      </a:r>
                    </a:p>
                  </a:txBody>
                  <a:tcPr/>
                </a:tc>
                <a:tc>
                  <a:txBody>
                    <a:bodyPr/>
                    <a:lstStyle/>
                    <a:p>
                      <a:r>
                        <a:rPr lang="en-GB" sz="600" b="0" i="0" kern="1200" dirty="0">
                          <a:solidFill>
                            <a:schemeClr val="tx1"/>
                          </a:solidFill>
                          <a:effectLst/>
                          <a:latin typeface="+mn-lt"/>
                          <a:ea typeface="+mn-ea"/>
                          <a:cs typeface="+mn-cs"/>
                        </a:rPr>
                        <a:t>the science or practice of farming, including cultivation of the soil for the growing of crops and the rearing of animals to provide food, wool, and other products</a:t>
                      </a:r>
                      <a:endParaRPr lang="en-GB" sz="200" dirty="0"/>
                    </a:p>
                  </a:txBody>
                  <a:tcPr/>
                </a:tc>
                <a:tc>
                  <a:txBody>
                    <a:bodyPr/>
                    <a:lstStyle/>
                    <a:p>
                      <a:r>
                        <a:rPr lang="en-GB" sz="700" b="1" dirty="0"/>
                        <a:t>exploitation</a:t>
                      </a:r>
                    </a:p>
                  </a:txBody>
                  <a:tcPr/>
                </a:tc>
                <a:tc>
                  <a:txBody>
                    <a:bodyPr/>
                    <a:lstStyle/>
                    <a:p>
                      <a:r>
                        <a:rPr lang="en-GB" sz="700" b="0" i="0" kern="1200" dirty="0">
                          <a:solidFill>
                            <a:schemeClr val="tx1"/>
                          </a:solidFill>
                          <a:effectLst/>
                          <a:latin typeface="+mn-lt"/>
                          <a:ea typeface="+mn-ea"/>
                          <a:cs typeface="+mn-cs"/>
                        </a:rPr>
                        <a:t>the action or fact of treating someone unfairly in order to benefit from their work.</a:t>
                      </a:r>
                      <a:endParaRPr lang="en-GB" sz="700" dirty="0"/>
                    </a:p>
                  </a:txBody>
                  <a:tcPr/>
                </a:tc>
                <a:extLst>
                  <a:ext uri="{0D108BD9-81ED-4DB2-BD59-A6C34878D82A}">
                    <a16:rowId xmlns:a16="http://schemas.microsoft.com/office/drawing/2014/main" val="1905831687"/>
                  </a:ext>
                </a:extLst>
              </a:tr>
              <a:tr h="340535">
                <a:tc>
                  <a:txBody>
                    <a:bodyPr/>
                    <a:lstStyle/>
                    <a:p>
                      <a:r>
                        <a:rPr lang="en-GB" sz="800" b="1" dirty="0"/>
                        <a:t>revolution</a:t>
                      </a:r>
                    </a:p>
                  </a:txBody>
                  <a:tcPr/>
                </a:tc>
                <a:tc>
                  <a:txBody>
                    <a:bodyPr/>
                    <a:lstStyle/>
                    <a:p>
                      <a:r>
                        <a:rPr lang="en-GB" sz="600" b="0" i="0" kern="1200" dirty="0">
                          <a:solidFill>
                            <a:schemeClr val="tx1"/>
                          </a:solidFill>
                          <a:effectLst/>
                          <a:latin typeface="+mn-lt"/>
                          <a:ea typeface="+mn-ea"/>
                          <a:cs typeface="+mn-cs"/>
                        </a:rPr>
                        <a:t>As a </a:t>
                      </a:r>
                      <a:r>
                        <a:rPr lang="en-GB" sz="600" b="1" i="0" kern="1200" dirty="0">
                          <a:solidFill>
                            <a:schemeClr val="tx1"/>
                          </a:solidFill>
                          <a:effectLst/>
                          <a:latin typeface="+mn-lt"/>
                          <a:ea typeface="+mn-ea"/>
                          <a:cs typeface="+mn-cs"/>
                        </a:rPr>
                        <a:t>historical</a:t>
                      </a:r>
                      <a:r>
                        <a:rPr lang="en-GB" sz="600" b="0" i="0" kern="1200" dirty="0">
                          <a:solidFill>
                            <a:schemeClr val="tx1"/>
                          </a:solidFill>
                          <a:effectLst/>
                          <a:latin typeface="+mn-lt"/>
                          <a:ea typeface="+mn-ea"/>
                          <a:cs typeface="+mn-cs"/>
                        </a:rPr>
                        <a:t> process, “</a:t>
                      </a:r>
                      <a:r>
                        <a:rPr lang="en-GB" sz="600" b="1" i="0" kern="1200" dirty="0">
                          <a:solidFill>
                            <a:schemeClr val="tx1"/>
                          </a:solidFill>
                          <a:effectLst/>
                          <a:latin typeface="+mn-lt"/>
                          <a:ea typeface="+mn-ea"/>
                          <a:cs typeface="+mn-cs"/>
                        </a:rPr>
                        <a:t>revolution</a:t>
                      </a:r>
                      <a:r>
                        <a:rPr lang="en-GB" sz="600" b="0" i="0" kern="1200" dirty="0">
                          <a:solidFill>
                            <a:schemeClr val="tx1"/>
                          </a:solidFill>
                          <a:effectLst/>
                          <a:latin typeface="+mn-lt"/>
                          <a:ea typeface="+mn-ea"/>
                          <a:cs typeface="+mn-cs"/>
                        </a:rPr>
                        <a:t>” refers to a movement, often violent, to overthrow an old regime and effect. complete change in the fundamental institutions of society</a:t>
                      </a:r>
                      <a:endParaRPr lang="en-GB" sz="600" dirty="0"/>
                    </a:p>
                  </a:txBody>
                  <a:tcPr/>
                </a:tc>
                <a:tc>
                  <a:txBody>
                    <a:bodyPr/>
                    <a:lstStyle/>
                    <a:p>
                      <a:r>
                        <a:rPr lang="en-GB" sz="700" b="1" dirty="0"/>
                        <a:t>mineshaft</a:t>
                      </a:r>
                    </a:p>
                  </a:txBody>
                  <a:tcPr/>
                </a:tc>
                <a:tc>
                  <a:txBody>
                    <a:bodyPr/>
                    <a:lstStyle/>
                    <a:p>
                      <a:r>
                        <a:rPr lang="en-GB" sz="700" b="0" i="0" kern="1200" dirty="0">
                          <a:solidFill>
                            <a:schemeClr val="tx1"/>
                          </a:solidFill>
                          <a:effectLst/>
                          <a:latin typeface="+mn-lt"/>
                          <a:ea typeface="+mn-ea"/>
                          <a:cs typeface="+mn-cs"/>
                        </a:rPr>
                        <a:t>a deep narrow vertical hole, or sometimes a horizontal tunnel, that gives access to a mine.</a:t>
                      </a:r>
                    </a:p>
                  </a:txBody>
                  <a:tcPr/>
                </a:tc>
                <a:extLst>
                  <a:ext uri="{0D108BD9-81ED-4DB2-BD59-A6C34878D82A}">
                    <a16:rowId xmlns:a16="http://schemas.microsoft.com/office/drawing/2014/main" val="3397535130"/>
                  </a:ext>
                </a:extLst>
              </a:tr>
              <a:tr h="252248">
                <a:tc>
                  <a:txBody>
                    <a:bodyPr/>
                    <a:lstStyle/>
                    <a:p>
                      <a:r>
                        <a:rPr lang="en-GB" sz="800" b="1" dirty="0"/>
                        <a:t>mechanisation</a:t>
                      </a:r>
                    </a:p>
                  </a:txBody>
                  <a:tcPr/>
                </a:tc>
                <a:tc>
                  <a:txBody>
                    <a:bodyPr/>
                    <a:lstStyle/>
                    <a:p>
                      <a:r>
                        <a:rPr lang="en-GB" sz="600" b="0" i="0" kern="1200" dirty="0">
                          <a:solidFill>
                            <a:schemeClr val="tx1"/>
                          </a:solidFill>
                          <a:effectLst/>
                          <a:latin typeface="+mn-lt"/>
                          <a:ea typeface="+mn-ea"/>
                          <a:cs typeface="+mn-cs"/>
                        </a:rPr>
                        <a:t>the introduction of machines or automatic devices into a process, activity, or place</a:t>
                      </a:r>
                    </a:p>
                  </a:txBody>
                  <a:tcPr/>
                </a:tc>
                <a:tc>
                  <a:txBody>
                    <a:bodyPr/>
                    <a:lstStyle/>
                    <a:p>
                      <a:r>
                        <a:rPr lang="en-GB" sz="800" b="1" dirty="0"/>
                        <a:t>methane</a:t>
                      </a:r>
                    </a:p>
                  </a:txBody>
                  <a:tcPr/>
                </a:tc>
                <a:tc>
                  <a:txBody>
                    <a:bodyPr/>
                    <a:lstStyle/>
                    <a:p>
                      <a:r>
                        <a:rPr lang="en-GB" sz="700" b="0" i="0" kern="1200" dirty="0">
                          <a:solidFill>
                            <a:schemeClr val="tx1"/>
                          </a:solidFill>
                          <a:effectLst/>
                          <a:latin typeface="+mn-lt"/>
                          <a:ea typeface="+mn-ea"/>
                          <a:cs typeface="+mn-cs"/>
                        </a:rPr>
                        <a:t>a colourless, odourless flammable gas which is the main constituent of natural gas. </a:t>
                      </a:r>
                      <a:endParaRPr lang="en-GB" sz="700" dirty="0"/>
                    </a:p>
                  </a:txBody>
                  <a:tcPr/>
                </a:tc>
                <a:extLst>
                  <a:ext uri="{0D108BD9-81ED-4DB2-BD59-A6C34878D82A}">
                    <a16:rowId xmlns:a16="http://schemas.microsoft.com/office/drawing/2014/main" val="160553117"/>
                  </a:ext>
                </a:extLst>
              </a:tr>
              <a:tr h="189186">
                <a:tc>
                  <a:txBody>
                    <a:bodyPr/>
                    <a:lstStyle/>
                    <a:p>
                      <a:r>
                        <a:rPr lang="en-GB" sz="800" b="1" dirty="0"/>
                        <a:t>domestic</a:t>
                      </a:r>
                    </a:p>
                  </a:txBody>
                  <a:tcPr/>
                </a:tc>
                <a:tc>
                  <a:txBody>
                    <a:bodyPr/>
                    <a:lstStyle/>
                    <a:p>
                      <a:r>
                        <a:rPr lang="en-GB" sz="700" b="0" i="0" kern="1200" dirty="0">
                          <a:solidFill>
                            <a:schemeClr val="tx1"/>
                          </a:solidFill>
                          <a:effectLst/>
                          <a:latin typeface="+mn-lt"/>
                          <a:ea typeface="+mn-ea"/>
                          <a:cs typeface="+mn-cs"/>
                        </a:rPr>
                        <a:t>relating to the running of a home or to family relations.</a:t>
                      </a:r>
                    </a:p>
                  </a:txBody>
                  <a:tcPr/>
                </a:tc>
                <a:tc>
                  <a:txBody>
                    <a:bodyPr/>
                    <a:lstStyle/>
                    <a:p>
                      <a:r>
                        <a:rPr lang="en-GB" sz="800" b="1" dirty="0" err="1"/>
                        <a:t>navvie</a:t>
                      </a:r>
                      <a:endParaRPr lang="en-GB" sz="800" b="1" dirty="0"/>
                    </a:p>
                  </a:txBody>
                  <a:tcPr/>
                </a:tc>
                <a:tc>
                  <a:txBody>
                    <a:bodyPr/>
                    <a:lstStyle/>
                    <a:p>
                      <a:r>
                        <a:rPr lang="en-GB" sz="700" b="0" i="0" kern="1200" dirty="0">
                          <a:solidFill>
                            <a:schemeClr val="tx1"/>
                          </a:solidFill>
                          <a:effectLst/>
                          <a:latin typeface="+mn-lt"/>
                          <a:ea typeface="+mn-ea"/>
                          <a:cs typeface="+mn-cs"/>
                        </a:rPr>
                        <a:t>a labourer employed in the excavation and construction of a road, canal, or railway.</a:t>
                      </a:r>
                      <a:endParaRPr lang="en-GB" sz="700" dirty="0"/>
                    </a:p>
                  </a:txBody>
                  <a:tcPr/>
                </a:tc>
                <a:extLst>
                  <a:ext uri="{0D108BD9-81ED-4DB2-BD59-A6C34878D82A}">
                    <a16:rowId xmlns:a16="http://schemas.microsoft.com/office/drawing/2014/main" val="2254735919"/>
                  </a:ext>
                </a:extLst>
              </a:tr>
              <a:tr h="277473">
                <a:tc>
                  <a:txBody>
                    <a:bodyPr/>
                    <a:lstStyle/>
                    <a:p>
                      <a:r>
                        <a:rPr lang="en-GB" sz="800" b="1" dirty="0"/>
                        <a:t>factory</a:t>
                      </a:r>
                    </a:p>
                  </a:txBody>
                  <a:tcPr/>
                </a:tc>
                <a:tc>
                  <a:txBody>
                    <a:bodyPr/>
                    <a:lstStyle/>
                    <a:p>
                      <a:r>
                        <a:rPr lang="en-GB" sz="700" b="0" i="0" kern="1200" dirty="0">
                          <a:solidFill>
                            <a:schemeClr val="tx1"/>
                          </a:solidFill>
                          <a:effectLst/>
                          <a:latin typeface="+mn-lt"/>
                          <a:ea typeface="+mn-ea"/>
                          <a:cs typeface="+mn-cs"/>
                        </a:rPr>
                        <a:t>a building or group of buildings where goods are manufactured or assembled chiefly by machines</a:t>
                      </a:r>
                    </a:p>
                  </a:txBody>
                  <a:tcPr/>
                </a:tc>
                <a:tc>
                  <a:txBody>
                    <a:bodyPr/>
                    <a:lstStyle/>
                    <a:p>
                      <a:r>
                        <a:rPr lang="en-GB" sz="800" b="1" dirty="0"/>
                        <a:t>turnpike</a:t>
                      </a:r>
                    </a:p>
                  </a:txBody>
                  <a:tcPr/>
                </a:tc>
                <a:tc>
                  <a:txBody>
                    <a:bodyPr/>
                    <a:lstStyle/>
                    <a:p>
                      <a:r>
                        <a:rPr lang="en-GB" sz="700" b="0" i="0" kern="1200" dirty="0">
                          <a:solidFill>
                            <a:schemeClr val="tx1"/>
                          </a:solidFill>
                          <a:effectLst/>
                          <a:latin typeface="+mn-lt"/>
                          <a:ea typeface="+mn-ea"/>
                          <a:cs typeface="+mn-cs"/>
                        </a:rPr>
                        <a:t>a toll gate.</a:t>
                      </a:r>
                      <a:endParaRPr lang="en-GB" sz="700" dirty="0"/>
                    </a:p>
                  </a:txBody>
                  <a:tcPr/>
                </a:tc>
                <a:extLst>
                  <a:ext uri="{0D108BD9-81ED-4DB2-BD59-A6C34878D82A}">
                    <a16:rowId xmlns:a16="http://schemas.microsoft.com/office/drawing/2014/main" val="840182362"/>
                  </a:ext>
                </a:extLst>
              </a:tr>
              <a:tr h="277473">
                <a:tc>
                  <a:txBody>
                    <a:bodyPr/>
                    <a:lstStyle/>
                    <a:p>
                      <a:r>
                        <a:rPr lang="en-GB" sz="800" b="1" dirty="0"/>
                        <a:t>manufacturing</a:t>
                      </a:r>
                    </a:p>
                  </a:txBody>
                  <a:tcPr/>
                </a:tc>
                <a:tc>
                  <a:txBody>
                    <a:bodyPr/>
                    <a:lstStyle/>
                    <a:p>
                      <a:r>
                        <a:rPr lang="en-GB" sz="700" b="0" i="0" kern="1200" dirty="0">
                          <a:solidFill>
                            <a:schemeClr val="tx1"/>
                          </a:solidFill>
                          <a:effectLst/>
                          <a:latin typeface="+mn-lt"/>
                          <a:ea typeface="+mn-ea"/>
                          <a:cs typeface="+mn-cs"/>
                        </a:rPr>
                        <a:t>the making of articles on a large scale using machinery; industrial production.</a:t>
                      </a:r>
                    </a:p>
                  </a:txBody>
                  <a:tcPr/>
                </a:tc>
                <a:tc>
                  <a:txBody>
                    <a:bodyPr/>
                    <a:lstStyle/>
                    <a:p>
                      <a:r>
                        <a:rPr lang="en-GB" sz="800" b="1" dirty="0"/>
                        <a:t>aqueduct</a:t>
                      </a:r>
                    </a:p>
                  </a:txBody>
                  <a:tcPr/>
                </a:tc>
                <a:tc>
                  <a:txBody>
                    <a:bodyPr/>
                    <a:lstStyle/>
                    <a:p>
                      <a:r>
                        <a:rPr lang="en-GB" sz="700" b="0" i="0" kern="1200" dirty="0">
                          <a:solidFill>
                            <a:schemeClr val="tx1"/>
                          </a:solidFill>
                          <a:effectLst/>
                          <a:latin typeface="+mn-lt"/>
                          <a:ea typeface="+mn-ea"/>
                          <a:cs typeface="+mn-cs"/>
                        </a:rPr>
                        <a:t>an artificial channel for conveying water, typically in the form of a bridge across a valley or other gap.</a:t>
                      </a:r>
                      <a:endParaRPr lang="en-GB" sz="700" dirty="0"/>
                    </a:p>
                  </a:txBody>
                  <a:tcPr/>
                </a:tc>
                <a:extLst>
                  <a:ext uri="{0D108BD9-81ED-4DB2-BD59-A6C34878D82A}">
                    <a16:rowId xmlns:a16="http://schemas.microsoft.com/office/drawing/2014/main" val="2488593970"/>
                  </a:ext>
                </a:extLst>
              </a:tr>
              <a:tr h="277473">
                <a:tc>
                  <a:txBody>
                    <a:bodyPr/>
                    <a:lstStyle/>
                    <a:p>
                      <a:r>
                        <a:rPr lang="en-GB" sz="800" b="1" dirty="0"/>
                        <a:t>entrepreneur</a:t>
                      </a:r>
                    </a:p>
                  </a:txBody>
                  <a:tcPr/>
                </a:tc>
                <a:tc>
                  <a:txBody>
                    <a:bodyPr/>
                    <a:lstStyle/>
                    <a:p>
                      <a:r>
                        <a:rPr lang="en-GB" sz="700" b="0" i="0" kern="1200" dirty="0">
                          <a:solidFill>
                            <a:schemeClr val="tx1"/>
                          </a:solidFill>
                          <a:effectLst/>
                          <a:latin typeface="+mn-lt"/>
                          <a:ea typeface="+mn-ea"/>
                          <a:cs typeface="+mn-cs"/>
                        </a:rPr>
                        <a:t>a person who sets up a business or businesses, taking on financial risks in the hope of profit</a:t>
                      </a:r>
                      <a:endParaRPr lang="en-GB" sz="7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1" dirty="0"/>
                        <a:t>locomotive</a:t>
                      </a:r>
                    </a:p>
                    <a:p>
                      <a:endParaRPr lang="en-GB" sz="800" b="1" dirty="0"/>
                    </a:p>
                  </a:txBody>
                  <a:tcPr/>
                </a:tc>
                <a:tc>
                  <a:txBody>
                    <a:bodyPr/>
                    <a:lstStyle/>
                    <a:p>
                      <a:r>
                        <a:rPr lang="en-GB" sz="700" b="0" i="0" kern="1200" dirty="0">
                          <a:solidFill>
                            <a:schemeClr val="tx1"/>
                          </a:solidFill>
                          <a:effectLst/>
                          <a:latin typeface="+mn-lt"/>
                          <a:ea typeface="+mn-ea"/>
                          <a:cs typeface="+mn-cs"/>
                        </a:rPr>
                        <a:t>a powered railway vehicle used for pulling trains.</a:t>
                      </a:r>
                      <a:endParaRPr lang="en-GB" sz="700" dirty="0"/>
                    </a:p>
                  </a:txBody>
                  <a:tcPr/>
                </a:tc>
                <a:extLst>
                  <a:ext uri="{0D108BD9-81ED-4DB2-BD59-A6C34878D82A}">
                    <a16:rowId xmlns:a16="http://schemas.microsoft.com/office/drawing/2014/main" val="3880451159"/>
                  </a:ext>
                </a:extLst>
              </a:tr>
              <a:tr h="378372">
                <a:tc>
                  <a:txBody>
                    <a:bodyPr/>
                    <a:lstStyle/>
                    <a:p>
                      <a:r>
                        <a:rPr lang="en-GB" sz="800" b="1" dirty="0"/>
                        <a:t>profit</a:t>
                      </a:r>
                    </a:p>
                  </a:txBody>
                  <a:tcPr/>
                </a:tc>
                <a:tc>
                  <a:txBody>
                    <a:bodyPr/>
                    <a:lstStyle/>
                    <a:p>
                      <a:r>
                        <a:rPr lang="en-GB" sz="700" b="0" i="0" kern="1200" dirty="0">
                          <a:solidFill>
                            <a:schemeClr val="tx1"/>
                          </a:solidFill>
                          <a:effectLst/>
                          <a:latin typeface="+mn-lt"/>
                          <a:ea typeface="+mn-ea"/>
                          <a:cs typeface="+mn-cs"/>
                        </a:rPr>
                        <a:t>a financial gain, especially the difference between the amount earned and the amount spent in buying, operating, or producing something.</a:t>
                      </a:r>
                      <a:endParaRPr lang="en-GB" sz="700" dirty="0"/>
                    </a:p>
                  </a:txBody>
                  <a:tcPr/>
                </a:tc>
                <a:tc>
                  <a:txBody>
                    <a:bodyPr/>
                    <a:lstStyle/>
                    <a:p>
                      <a:r>
                        <a:rPr lang="en-GB" sz="800" b="1" dirty="0"/>
                        <a:t>viaduct</a:t>
                      </a:r>
                    </a:p>
                  </a:txBody>
                  <a:tcPr/>
                </a:tc>
                <a:tc>
                  <a:txBody>
                    <a:bodyPr/>
                    <a:lstStyle/>
                    <a:p>
                      <a:r>
                        <a:rPr lang="en-GB" sz="700" b="0" i="0" kern="1200" dirty="0">
                          <a:solidFill>
                            <a:schemeClr val="tx1"/>
                          </a:solidFill>
                          <a:effectLst/>
                          <a:latin typeface="+mn-lt"/>
                          <a:ea typeface="+mn-ea"/>
                          <a:cs typeface="+mn-cs"/>
                        </a:rPr>
                        <a:t>a long bridge-like structure, typically a series of arches, carrying a road or railway across a valley or other low ground.</a:t>
                      </a:r>
                      <a:endParaRPr lang="en-GB" sz="700" dirty="0"/>
                    </a:p>
                  </a:txBody>
                  <a:tcPr/>
                </a:tc>
                <a:extLst>
                  <a:ext uri="{0D108BD9-81ED-4DB2-BD59-A6C34878D82A}">
                    <a16:rowId xmlns:a16="http://schemas.microsoft.com/office/drawing/2014/main" val="2812655441"/>
                  </a:ext>
                </a:extLst>
              </a:tr>
            </a:tbl>
          </a:graphicData>
        </a:graphic>
      </p:graphicFrame>
    </p:spTree>
    <p:extLst>
      <p:ext uri="{BB962C8B-B14F-4D97-AF65-F5344CB8AC3E}">
        <p14:creationId xmlns:p14="http://schemas.microsoft.com/office/powerpoint/2010/main" val="22510969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10EBCB3F-FE91-4B76-869A-D9B31C85FEB3}"/>
</file>

<file path=customXml/itemProps2.xml><?xml version="1.0" encoding="utf-8"?>
<ds:datastoreItem xmlns:ds="http://schemas.openxmlformats.org/officeDocument/2006/customXml" ds:itemID="{4A62F257-556C-49A9-90F8-775FD231C265}"/>
</file>

<file path=customXml/itemProps3.xml><?xml version="1.0" encoding="utf-8"?>
<ds:datastoreItem xmlns:ds="http://schemas.openxmlformats.org/officeDocument/2006/customXml" ds:itemID="{23798D33-B662-4F34-861D-B0898AA37F1C}"/>
</file>

<file path=docProps/app.xml><?xml version="1.0" encoding="utf-8"?>
<Properties xmlns="http://schemas.openxmlformats.org/officeDocument/2006/extended-properties" xmlns:vt="http://schemas.openxmlformats.org/officeDocument/2006/docPropsVTypes">
  <Template>Office Theme</Template>
  <TotalTime>88</TotalTime>
  <Words>873</Words>
  <Application>Microsoft Office PowerPoint</Application>
  <PresentationFormat>On-screen Show (4:3)</PresentationFormat>
  <Paragraphs>104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Simon Hancock</dc:creator>
  <cp:lastModifiedBy>Simon Hancock</cp:lastModifiedBy>
  <cp:revision>16</cp:revision>
  <dcterms:created xsi:type="dcterms:W3CDTF">2020-06-10T07:16:25Z</dcterms:created>
  <dcterms:modified xsi:type="dcterms:W3CDTF">2020-06-23T13:52:13Z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32978100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