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s/slide1.xml" ContentType="application/vnd.openxmlformats-officedocument.presentationml.slide+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3"/>
  </p:notesMasterIdLst>
  <p:sldIdLst>
    <p:sldId id="268" r:id="rId2"/>
  </p:sldIdLst>
  <p:sldSz cx="9144000" cy="6858000" type="screen4x3"/>
  <p:notesSz cx="6858000" cy="9144000"/>
  <p:defaultTextStyle>
    <a:defPPr>
      <a:defRPr lang="en-GB"/>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3824" autoAdjust="0"/>
    <p:restoredTop sz="94660"/>
  </p:normalViewPr>
  <p:slideViewPr>
    <p:cSldViewPr snapToGrid="0">
      <p:cViewPr>
        <p:scale>
          <a:sx n="70" d="100"/>
          <a:sy n="70" d="100"/>
        </p:scale>
        <p:origin x="-1228" y="-3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customXml" Target="../customXml/item1.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10" Type="http://schemas.openxmlformats.org/officeDocument/2006/relationships/customXml" Target="../customXml/item3.xml"/><Relationship Id="rId4" Type="http://schemas.openxmlformats.org/officeDocument/2006/relationships/presProps" Target="presProps.xml"/><Relationship Id="rId9"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114D76-6790-4807-8603-14771D8ABE44}" type="datetimeFigureOut">
              <a:rPr lang="en-GB" smtClean="0"/>
              <a:t>08/07/2020</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0BB6857-41A2-4D15-B2F2-D06955046EEE}" type="slidenum">
              <a:rPr lang="en-GB" smtClean="0"/>
              <a:t>‹#›</a:t>
            </a:fld>
            <a:endParaRPr lang="en-GB"/>
          </a:p>
        </p:txBody>
      </p:sp>
    </p:spTree>
    <p:extLst>
      <p:ext uri="{BB962C8B-B14F-4D97-AF65-F5344CB8AC3E}">
        <p14:creationId xmlns:p14="http://schemas.microsoft.com/office/powerpoint/2010/main" val="256338179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00BB6857-41A2-4D15-B2F2-D06955046EEE}" type="slidenum">
              <a:rPr lang="en-GB" smtClean="0"/>
              <a:t>1</a:t>
            </a:fld>
            <a:endParaRPr lang="en-GB"/>
          </a:p>
        </p:txBody>
      </p:sp>
    </p:spTree>
    <p:extLst>
      <p:ext uri="{BB962C8B-B14F-4D97-AF65-F5344CB8AC3E}">
        <p14:creationId xmlns:p14="http://schemas.microsoft.com/office/powerpoint/2010/main" val="35895909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08/07/2020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9020890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08/07/2020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954242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08/07/2020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318694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846CE7D5-CF57-46EF-B807-FDD0502418D4}" type="datetimeFigureOut">
              <a:rPr lang="en-GB" smtClean="0"/>
              <a:t>08/07/2020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1504176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GB" smtClean="0"/>
              <a:t>08/07/2020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110608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846CE7D5-CF57-46EF-B807-FDD0502418D4}" type="datetimeFigureOut">
              <a:rPr lang="en-GB" smtClean="0"/>
              <a:t>08/07/2020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407634626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846CE7D5-CF57-46EF-B807-FDD0502418D4}" type="datetimeFigureOut">
              <a:rPr lang="en-GB" smtClean="0"/>
              <a:t>08/07/2020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93914083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846CE7D5-CF57-46EF-B807-FDD0502418D4}" type="datetimeFigureOut">
              <a:rPr lang="en-GB" smtClean="0"/>
              <a:t>08/07/2020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716674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GB" smtClean="0"/>
              <a:t>08/07/2020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36610498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25421213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GB" smtClean="0"/>
              <a:t>08/07/2020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30EA680-D336-4FF7-8B7A-9848BB0A1C32}" type="slidenum">
              <a:rPr lang="en-GB" smtClean="0"/>
              <a:t>‹#›</a:t>
            </a:fld>
            <a:endParaRPr lang="en-GB"/>
          </a:p>
        </p:txBody>
      </p:sp>
    </p:spTree>
    <p:extLst>
      <p:ext uri="{BB962C8B-B14F-4D97-AF65-F5344CB8AC3E}">
        <p14:creationId xmlns:p14="http://schemas.microsoft.com/office/powerpoint/2010/main" val="14740865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46CE7D5-CF57-46EF-B807-FDD0502418D4}" type="datetimeFigureOut">
              <a:rPr lang="en-GB" smtClean="0"/>
              <a:t>08/07/2020</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30EA680-D336-4FF7-8B7A-9848BB0A1C32}" type="slidenum">
              <a:rPr lang="en-GB" smtClean="0"/>
              <a:t>‹#›</a:t>
            </a:fld>
            <a:endParaRPr lang="en-GB"/>
          </a:p>
        </p:txBody>
      </p:sp>
    </p:spTree>
    <p:extLst>
      <p:ext uri="{BB962C8B-B14F-4D97-AF65-F5344CB8AC3E}">
        <p14:creationId xmlns:p14="http://schemas.microsoft.com/office/powerpoint/2010/main" val="1824808714"/>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jp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95251" y="470647"/>
            <a:ext cx="8900832" cy="6293223"/>
          </a:xfrm>
          <a:prstGeom prst="rect">
            <a:avLst/>
          </a:prstGeom>
          <a:noFill/>
          <a:ln w="76200" cmpd="thinThick"/>
        </p:spPr>
        <p:style>
          <a:lnRef idx="2">
            <a:schemeClr val="dk1"/>
          </a:lnRef>
          <a:fillRef idx="1">
            <a:schemeClr val="lt1"/>
          </a:fillRef>
          <a:effectRef idx="0">
            <a:schemeClr val="dk1"/>
          </a:effectRef>
          <a:fontRef idx="minor">
            <a:schemeClr val="dk1"/>
          </a:fontRef>
        </p:style>
        <p:txBody>
          <a:bodyPr rtlCol="0" anchor="ctr"/>
          <a:lstStyle/>
          <a:p>
            <a:pPr algn="ctr"/>
            <a:endParaRPr lang="en-GB"/>
          </a:p>
        </p:txBody>
      </p:sp>
      <p:sp>
        <p:nvSpPr>
          <p:cNvPr id="7" name="Rectangle 6"/>
          <p:cNvSpPr/>
          <p:nvPr/>
        </p:nvSpPr>
        <p:spPr>
          <a:xfrm>
            <a:off x="2276475" y="24175"/>
            <a:ext cx="4656588" cy="822622"/>
          </a:xfrm>
          <a:prstGeom prst="rect">
            <a:avLst/>
          </a:prstGeom>
          <a:solidFill>
            <a:schemeClr val="bg1"/>
          </a:solidFill>
          <a:ln w="38100" cmpd="thinThick">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WWWW</a:t>
            </a:r>
            <a:endParaRPr lang="en-GB" dirty="0"/>
          </a:p>
        </p:txBody>
      </p:sp>
      <p:sp>
        <p:nvSpPr>
          <p:cNvPr id="44" name="Rectangle 43"/>
          <p:cNvSpPr/>
          <p:nvPr/>
        </p:nvSpPr>
        <p:spPr>
          <a:xfrm>
            <a:off x="248338" y="268574"/>
            <a:ext cx="1870229" cy="465799"/>
          </a:xfrm>
          <a:prstGeom prst="rect">
            <a:avLst/>
          </a:prstGeom>
          <a:solidFill>
            <a:schemeClr val="bg1"/>
          </a:solidFill>
          <a:ln w="38100" cmpd="thinThick">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KNOWLEDGE ORGANISER</a:t>
            </a:r>
            <a:endParaRPr lang="en-GB" b="1" dirty="0">
              <a:solidFill>
                <a:schemeClr val="tx1"/>
              </a:solidFill>
            </a:endParaRPr>
          </a:p>
        </p:txBody>
      </p:sp>
      <p:sp>
        <p:nvSpPr>
          <p:cNvPr id="46" name="Rectangle 45"/>
          <p:cNvSpPr/>
          <p:nvPr/>
        </p:nvSpPr>
        <p:spPr>
          <a:xfrm>
            <a:off x="7025729" y="268574"/>
            <a:ext cx="1870229" cy="465799"/>
          </a:xfrm>
          <a:prstGeom prst="rect">
            <a:avLst/>
          </a:prstGeom>
          <a:solidFill>
            <a:schemeClr val="bg1"/>
          </a:solidFill>
          <a:ln w="38100" cmpd="thinThick">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Year 9 </a:t>
            </a:r>
          </a:p>
          <a:p>
            <a:pPr algn="ctr"/>
            <a:r>
              <a:rPr lang="en-GB" b="1" dirty="0" smtClean="0">
                <a:solidFill>
                  <a:schemeClr val="tx1"/>
                </a:solidFill>
              </a:rPr>
              <a:t>Autumn 1</a:t>
            </a:r>
            <a:endParaRPr lang="en-GB" b="1" dirty="0">
              <a:solidFill>
                <a:schemeClr val="tx1"/>
              </a:solidFill>
            </a:endParaRPr>
          </a:p>
        </p:txBody>
      </p:sp>
      <p:graphicFrame>
        <p:nvGraphicFramePr>
          <p:cNvPr id="27" name="Table 26"/>
          <p:cNvGraphicFramePr>
            <a:graphicFrameLocks noGrp="1"/>
          </p:cNvGraphicFramePr>
          <p:nvPr>
            <p:extLst>
              <p:ext uri="{D42A27DB-BD31-4B8C-83A1-F6EECF244321}">
                <p14:modId xmlns:p14="http://schemas.microsoft.com/office/powerpoint/2010/main" val="746630517"/>
              </p:ext>
            </p:extLst>
          </p:nvPr>
        </p:nvGraphicFramePr>
        <p:xfrm>
          <a:off x="95251" y="915568"/>
          <a:ext cx="4631559" cy="2035862"/>
        </p:xfrm>
        <a:graphic>
          <a:graphicData uri="http://schemas.openxmlformats.org/drawingml/2006/table">
            <a:tbl>
              <a:tblPr firstRow="1" bandRow="1">
                <a:tableStyleId>{5C22544A-7EE6-4342-B048-85BDC9FD1C3A}</a:tableStyleId>
              </a:tblPr>
              <a:tblGrid>
                <a:gridCol w="4631559">
                  <a:extLst>
                    <a:ext uri="{9D8B030D-6E8A-4147-A177-3AD203B41FA5}">
                      <a16:colId xmlns="" xmlns:a16="http://schemas.microsoft.com/office/drawing/2014/main" val="20001"/>
                    </a:ext>
                  </a:extLst>
                </a:gridCol>
              </a:tblGrid>
              <a:tr h="197031">
                <a:tc>
                  <a:txBody>
                    <a:bodyPr/>
                    <a:lstStyle/>
                    <a:p>
                      <a:pPr algn="l" fontAlgn="ctr"/>
                      <a:r>
                        <a:rPr lang="en-GB" sz="1000" b="1" i="0" u="none" strike="noStrike" dirty="0" smtClean="0">
                          <a:solidFill>
                            <a:schemeClr val="bg1"/>
                          </a:solidFill>
                          <a:effectLst/>
                          <a:latin typeface="Tahoma"/>
                          <a:cs typeface="Tahoma"/>
                        </a:rPr>
                        <a:t>Where</a:t>
                      </a:r>
                      <a:r>
                        <a:rPr lang="en-GB" sz="1000" b="1" i="0" u="none" strike="noStrike" baseline="0" dirty="0" smtClean="0">
                          <a:solidFill>
                            <a:schemeClr val="bg1"/>
                          </a:solidFill>
                          <a:effectLst/>
                          <a:latin typeface="Tahoma"/>
                          <a:cs typeface="Tahoma"/>
                        </a:rPr>
                        <a:t> do ideas come from?</a:t>
                      </a:r>
                      <a:endParaRPr lang="en-GB" sz="1000" b="1" i="0" u="none" strike="noStrike" dirty="0">
                        <a:solidFill>
                          <a:schemeClr val="bg1"/>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 xmlns:a16="http://schemas.microsoft.com/office/drawing/2014/main" val="10000"/>
                  </a:ext>
                </a:extLst>
              </a:tr>
              <a:tr h="1838831">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GB" sz="1050" kern="1200" dirty="0" smtClean="0">
                          <a:solidFill>
                            <a:schemeClr val="dk1"/>
                          </a:solidFill>
                          <a:effectLst/>
                          <a:latin typeface="+mn-lt"/>
                          <a:ea typeface="+mn-ea"/>
                          <a:cs typeface="+mn-cs"/>
                        </a:rPr>
                        <a:t>Britain may lay claim to some of the world’s greatest dramatists, but solitary scribbling isn’t the only way to create theatre. “Devising” is a process in which the whole creative team develops a piece</a:t>
                      </a:r>
                      <a:r>
                        <a:rPr lang="en-GB" sz="1050" kern="1200" baseline="0" dirty="0" smtClean="0">
                          <a:solidFill>
                            <a:schemeClr val="dk1"/>
                          </a:solidFill>
                          <a:effectLst/>
                          <a:latin typeface="+mn-lt"/>
                          <a:ea typeface="+mn-ea"/>
                          <a:cs typeface="+mn-cs"/>
                        </a:rPr>
                        <a:t> </a:t>
                      </a:r>
                      <a:r>
                        <a:rPr lang="en-GB" sz="1050" kern="1200" dirty="0" smtClean="0">
                          <a:solidFill>
                            <a:schemeClr val="dk1"/>
                          </a:solidFill>
                          <a:effectLst/>
                          <a:latin typeface="+mn-lt"/>
                          <a:ea typeface="+mn-ea"/>
                          <a:cs typeface="+mn-cs"/>
                        </a:rPr>
                        <a:t>collaboratively. From actors to technicians, everyone is involved in the creative process. Since the pioneering </a:t>
                      </a:r>
                      <a:r>
                        <a:rPr lang="en-GB" sz="1050" b="1" i="1" kern="1200" dirty="0" smtClean="0">
                          <a:solidFill>
                            <a:schemeClr val="dk1"/>
                          </a:solidFill>
                          <a:effectLst/>
                          <a:latin typeface="+mn-lt"/>
                          <a:ea typeface="+mn-ea"/>
                          <a:cs typeface="+mn-cs"/>
                        </a:rPr>
                        <a:t>Oh What a Lovely Wa</a:t>
                      </a:r>
                      <a:r>
                        <a:rPr lang="en-GB" sz="1050" kern="1200" dirty="0" smtClean="0">
                          <a:solidFill>
                            <a:schemeClr val="dk1"/>
                          </a:solidFill>
                          <a:effectLst/>
                          <a:latin typeface="+mn-lt"/>
                          <a:ea typeface="+mn-ea"/>
                          <a:cs typeface="+mn-cs"/>
                        </a:rPr>
                        <a:t>r, some of theatre’s most exciting productions have been made this way.</a:t>
                      </a:r>
                    </a:p>
                    <a:p>
                      <a:pPr algn="l" fontAlgn="ctr"/>
                      <a:endParaRPr lang="en-GB" sz="1000" b="0" i="0" u="none" strike="noStrike" dirty="0" smtClean="0">
                        <a:solidFill>
                          <a:srgbClr val="000000"/>
                        </a:solidFill>
                        <a:effectLst/>
                        <a:latin typeface="Tahoma"/>
                        <a:cs typeface="Tahoma"/>
                      </a:endParaRPr>
                    </a:p>
                    <a:p>
                      <a:pPr algn="l" fontAlgn="ctr"/>
                      <a:endParaRPr lang="en-GB" sz="1000" b="0" i="0" u="none" strike="noStrike" dirty="0" smtClean="0">
                        <a:solidFill>
                          <a:srgbClr val="000000"/>
                        </a:solidFill>
                        <a:effectLst/>
                        <a:latin typeface="Tahoma"/>
                        <a:cs typeface="Tahoma"/>
                      </a:endParaRPr>
                    </a:p>
                    <a:p>
                      <a:pPr algn="l" fontAlgn="ctr"/>
                      <a:endParaRPr lang="en-GB" sz="1000" b="0" i="0" u="none" strike="noStrike" dirty="0" smtClean="0">
                        <a:solidFill>
                          <a:srgbClr val="000000"/>
                        </a:solidFill>
                        <a:effectLst/>
                        <a:latin typeface="Tahoma"/>
                        <a:cs typeface="Tahoma"/>
                      </a:endParaRPr>
                    </a:p>
                    <a:p>
                      <a:pPr algn="l" fontAlgn="ctr"/>
                      <a:endParaRPr lang="en-GB" sz="1000" b="0" i="0" u="none" strike="noStrike" dirty="0" smtClean="0">
                        <a:solidFill>
                          <a:srgbClr val="000000"/>
                        </a:solidFill>
                        <a:effectLst/>
                        <a:latin typeface="Tahoma"/>
                        <a:cs typeface="Tahoma"/>
                      </a:endParaRPr>
                    </a:p>
                    <a:p>
                      <a:pPr algn="l" fontAlgn="ctr"/>
                      <a:endParaRPr lang="en-GB" sz="1000" b="0" i="0" u="none" strike="noStrike" dirty="0" smtClean="0">
                        <a:solidFill>
                          <a:srgbClr val="000000"/>
                        </a:solidFill>
                        <a:effectLst/>
                        <a:latin typeface="Tahoma"/>
                        <a:cs typeface="Tahoma"/>
                      </a:endParaRPr>
                    </a:p>
                    <a:p>
                      <a:pPr algn="l" fontAlgn="ctr"/>
                      <a:endParaRPr lang="en-GB" sz="1000" b="0" i="0" u="none" strike="noStrike" dirty="0" smtClean="0">
                        <a:solidFill>
                          <a:srgbClr val="000000"/>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856283256"/>
                  </a:ext>
                </a:extLst>
              </a:tr>
            </a:tbl>
          </a:graphicData>
        </a:graphic>
      </p:graphicFrame>
      <p:graphicFrame>
        <p:nvGraphicFramePr>
          <p:cNvPr id="17" name="Table 16"/>
          <p:cNvGraphicFramePr>
            <a:graphicFrameLocks noGrp="1"/>
          </p:cNvGraphicFramePr>
          <p:nvPr>
            <p:extLst>
              <p:ext uri="{D42A27DB-BD31-4B8C-83A1-F6EECF244321}">
                <p14:modId xmlns:p14="http://schemas.microsoft.com/office/powerpoint/2010/main" val="2035777632"/>
              </p:ext>
            </p:extLst>
          </p:nvPr>
        </p:nvGraphicFramePr>
        <p:xfrm>
          <a:off x="143101" y="2978590"/>
          <a:ext cx="4564701" cy="3568245"/>
        </p:xfrm>
        <a:graphic>
          <a:graphicData uri="http://schemas.openxmlformats.org/drawingml/2006/table">
            <a:tbl>
              <a:tblPr firstRow="1" bandRow="1">
                <a:tableStyleId>{5C22544A-7EE6-4342-B048-85BDC9FD1C3A}</a:tableStyleId>
              </a:tblPr>
              <a:tblGrid>
                <a:gridCol w="4564701">
                  <a:extLst>
                    <a:ext uri="{9D8B030D-6E8A-4147-A177-3AD203B41FA5}">
                      <a16:colId xmlns="" xmlns:a16="http://schemas.microsoft.com/office/drawing/2014/main" val="20001"/>
                    </a:ext>
                  </a:extLst>
                </a:gridCol>
              </a:tblGrid>
              <a:tr h="337365">
                <a:tc>
                  <a:txBody>
                    <a:bodyPr/>
                    <a:lstStyle/>
                    <a:p>
                      <a:pPr algn="l" fontAlgn="ctr"/>
                      <a:r>
                        <a:rPr lang="en-GB" sz="1000" b="1" i="0" u="none" strike="noStrike" dirty="0" smtClean="0">
                          <a:solidFill>
                            <a:schemeClr val="bg1"/>
                          </a:solidFill>
                          <a:effectLst/>
                          <a:latin typeface="Tahoma"/>
                          <a:cs typeface="Tahoma"/>
                        </a:rPr>
                        <a:t>Research and moving</a:t>
                      </a:r>
                      <a:r>
                        <a:rPr lang="en-GB" sz="1000" b="1" i="0" u="none" strike="noStrike" baseline="0" dirty="0" smtClean="0">
                          <a:solidFill>
                            <a:schemeClr val="bg1"/>
                          </a:solidFill>
                          <a:effectLst/>
                          <a:latin typeface="Tahoma"/>
                          <a:cs typeface="Tahoma"/>
                        </a:rPr>
                        <a:t> the process forward.</a:t>
                      </a:r>
                      <a:endParaRPr lang="en-GB" sz="1000" b="1" i="0" u="none" strike="noStrike" dirty="0">
                        <a:solidFill>
                          <a:schemeClr val="bg1"/>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 xmlns:a16="http://schemas.microsoft.com/office/drawing/2014/main" val="10000"/>
                  </a:ext>
                </a:extLst>
              </a:tr>
              <a:tr h="606538">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GB" sz="1050" b="1" kern="1200" dirty="0" smtClean="0">
                          <a:solidFill>
                            <a:schemeClr val="dk1"/>
                          </a:solidFill>
                          <a:effectLst/>
                          <a:latin typeface="+mn-lt"/>
                          <a:ea typeface="+mn-ea"/>
                          <a:cs typeface="+mn-cs"/>
                        </a:rPr>
                        <a:t>Devising</a:t>
                      </a:r>
                      <a:r>
                        <a:rPr lang="en-GB" sz="1050" kern="1200" dirty="0" smtClean="0">
                          <a:solidFill>
                            <a:schemeClr val="dk1"/>
                          </a:solidFill>
                          <a:effectLst/>
                          <a:latin typeface="+mn-lt"/>
                          <a:ea typeface="+mn-ea"/>
                          <a:cs typeface="+mn-cs"/>
                        </a:rPr>
                        <a:t> is a group collaboration in response to a stimulus leading to the creation of an original performance. </a:t>
                      </a:r>
                      <a:r>
                        <a:rPr lang="en-GB" sz="1050" b="1" kern="1200" dirty="0" smtClean="0">
                          <a:solidFill>
                            <a:schemeClr val="dk1"/>
                          </a:solidFill>
                          <a:effectLst/>
                          <a:latin typeface="+mn-lt"/>
                          <a:ea typeface="+mn-ea"/>
                          <a:cs typeface="+mn-cs"/>
                        </a:rPr>
                        <a:t>Devising</a:t>
                      </a:r>
                      <a:r>
                        <a:rPr lang="en-GB" sz="1050" kern="1200" dirty="0" smtClean="0">
                          <a:solidFill>
                            <a:schemeClr val="dk1"/>
                          </a:solidFill>
                          <a:effectLst/>
                          <a:latin typeface="+mn-lt"/>
                          <a:ea typeface="+mn-ea"/>
                          <a:cs typeface="+mn-cs"/>
                        </a:rPr>
                        <a:t> in </a:t>
                      </a:r>
                      <a:r>
                        <a:rPr lang="en-GB" sz="1050" b="1" kern="1200" dirty="0" smtClean="0">
                          <a:solidFill>
                            <a:schemeClr val="dk1"/>
                          </a:solidFill>
                          <a:effectLst/>
                          <a:latin typeface="+mn-lt"/>
                          <a:ea typeface="+mn-ea"/>
                          <a:cs typeface="+mn-cs"/>
                        </a:rPr>
                        <a:t>drama</a:t>
                      </a:r>
                      <a:r>
                        <a:rPr lang="en-GB" sz="1050" kern="1200" dirty="0" smtClean="0">
                          <a:solidFill>
                            <a:schemeClr val="dk1"/>
                          </a:solidFill>
                          <a:effectLst/>
                          <a:latin typeface="+mn-lt"/>
                          <a:ea typeface="+mn-ea"/>
                          <a:cs typeface="+mn-cs"/>
                        </a:rPr>
                        <a:t> demands inventiveness, an understanding of the rules of structuring a piece of theatre and a readiness to collaborate with others.</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856283256"/>
                  </a:ext>
                </a:extLst>
              </a:tr>
              <a:tr h="669131">
                <a:tc>
                  <a:txBody>
                    <a:bodyPr/>
                    <a:lstStyle/>
                    <a:p>
                      <a:pPr fontAlgn="base"/>
                      <a:r>
                        <a:rPr lang="en-GB" sz="1050" b="1" kern="1200" dirty="0" smtClean="0">
                          <a:solidFill>
                            <a:schemeClr val="dk1"/>
                          </a:solidFill>
                          <a:effectLst/>
                          <a:latin typeface="+mn-lt"/>
                          <a:ea typeface="+mn-ea"/>
                          <a:cs typeface="+mn-cs"/>
                        </a:rPr>
                        <a:t>Do your research</a:t>
                      </a:r>
                      <a:r>
                        <a:rPr lang="en-GB" sz="1050" b="0" kern="1200" dirty="0" smtClean="0">
                          <a:solidFill>
                            <a:schemeClr val="dk1"/>
                          </a:solidFill>
                          <a:effectLst/>
                          <a:latin typeface="+mn-lt"/>
                          <a:ea typeface="+mn-ea"/>
                          <a:cs typeface="+mn-cs"/>
                        </a:rPr>
                        <a:t>.</a:t>
                      </a:r>
                      <a:r>
                        <a:rPr lang="en-GB" sz="1050" b="0" kern="1200" baseline="0" dirty="0" smtClean="0">
                          <a:solidFill>
                            <a:schemeClr val="dk1"/>
                          </a:solidFill>
                          <a:effectLst/>
                          <a:latin typeface="+mn-lt"/>
                          <a:ea typeface="+mn-ea"/>
                          <a:cs typeface="+mn-cs"/>
                        </a:rPr>
                        <a:t> </a:t>
                      </a:r>
                      <a:r>
                        <a:rPr lang="en-GB" sz="1050" kern="1200" dirty="0" smtClean="0">
                          <a:solidFill>
                            <a:schemeClr val="dk1"/>
                          </a:solidFill>
                          <a:effectLst/>
                          <a:latin typeface="+mn-lt"/>
                          <a:ea typeface="+mn-ea"/>
                          <a:cs typeface="+mn-cs"/>
                        </a:rPr>
                        <a:t>The more you know about your starting material, the freer your imagination will be within it. Research nourishes rehearsals, provides a huge wealth of material from which to devise, and gives authenticity to your final production. The latter is important; if an audience questions the world you create, it’s almost impossible for them to relax into the fantasies you’re weaving. </a:t>
                      </a:r>
                      <a:r>
                        <a:rPr lang="en-GB" sz="1050" kern="1200" baseline="0" dirty="0" smtClean="0">
                          <a:solidFill>
                            <a:schemeClr val="dk1"/>
                          </a:solidFill>
                          <a:effectLst/>
                          <a:latin typeface="+mn-lt"/>
                          <a:ea typeface="+mn-ea"/>
                          <a:cs typeface="+mn-cs"/>
                        </a:rPr>
                        <a:t> So how do you research?</a:t>
                      </a:r>
                      <a:endParaRPr lang="en-GB" sz="1050" kern="1200" dirty="0" smtClean="0">
                        <a:solidFill>
                          <a:schemeClr val="dk1"/>
                        </a:solidFill>
                        <a:effectLst/>
                        <a:latin typeface="+mn-lt"/>
                        <a:ea typeface="+mn-ea"/>
                        <a:cs typeface="+mn-cs"/>
                      </a:endParaRPr>
                    </a:p>
                    <a:p>
                      <a:pPr marL="0" lvl="0" indent="0">
                        <a:buFont typeface="Arial" pitchFamily="34" charset="0"/>
                        <a:buNone/>
                      </a:pPr>
                      <a:r>
                        <a:rPr lang="en-GB" sz="1050" b="1" kern="1200" dirty="0" smtClean="0">
                          <a:solidFill>
                            <a:schemeClr val="dk1"/>
                          </a:solidFill>
                          <a:effectLst/>
                          <a:latin typeface="+mn-lt"/>
                          <a:ea typeface="+mn-ea"/>
                          <a:cs typeface="+mn-cs"/>
                        </a:rPr>
                        <a:t>Internet </a:t>
                      </a:r>
                      <a:r>
                        <a:rPr lang="en-GB" sz="1050" b="1" kern="1200" baseline="0" dirty="0" smtClean="0">
                          <a:solidFill>
                            <a:schemeClr val="dk1"/>
                          </a:solidFill>
                          <a:effectLst/>
                          <a:latin typeface="+mn-lt"/>
                          <a:ea typeface="+mn-ea"/>
                          <a:cs typeface="+mn-cs"/>
                        </a:rPr>
                        <a:t>       </a:t>
                      </a:r>
                      <a:r>
                        <a:rPr lang="en-GB" sz="1050" b="1" kern="1200" dirty="0" smtClean="0">
                          <a:solidFill>
                            <a:schemeClr val="dk1"/>
                          </a:solidFill>
                          <a:effectLst/>
                          <a:latin typeface="+mn-lt"/>
                          <a:ea typeface="+mn-ea"/>
                          <a:cs typeface="+mn-cs"/>
                        </a:rPr>
                        <a:t>Observation / Participant Observation</a:t>
                      </a:r>
                      <a:r>
                        <a:rPr lang="en-GB" sz="1050" b="1" kern="1200" baseline="0" dirty="0" smtClean="0">
                          <a:solidFill>
                            <a:schemeClr val="dk1"/>
                          </a:solidFill>
                          <a:effectLst/>
                          <a:latin typeface="+mn-lt"/>
                          <a:ea typeface="+mn-ea"/>
                          <a:cs typeface="+mn-cs"/>
                        </a:rPr>
                        <a:t>           </a:t>
                      </a:r>
                      <a:r>
                        <a:rPr lang="en-GB" sz="1050" b="1" kern="1200" dirty="0" smtClean="0">
                          <a:solidFill>
                            <a:schemeClr val="dk1"/>
                          </a:solidFill>
                          <a:effectLst/>
                          <a:latin typeface="+mn-lt"/>
                          <a:ea typeface="+mn-ea"/>
                          <a:cs typeface="+mn-cs"/>
                        </a:rPr>
                        <a:t>Surveys</a:t>
                      </a:r>
                    </a:p>
                    <a:p>
                      <a:pPr lvl="0"/>
                      <a:r>
                        <a:rPr lang="en-GB" sz="1050" b="1" kern="1200" dirty="0" smtClean="0">
                          <a:solidFill>
                            <a:schemeClr val="dk1"/>
                          </a:solidFill>
                          <a:effectLst/>
                          <a:latin typeface="+mn-lt"/>
                          <a:ea typeface="+mn-ea"/>
                          <a:cs typeface="+mn-cs"/>
                        </a:rPr>
                        <a:t>Interviews</a:t>
                      </a:r>
                      <a:r>
                        <a:rPr lang="en-GB" sz="1050" b="1" kern="1200" baseline="0" dirty="0" smtClean="0">
                          <a:solidFill>
                            <a:schemeClr val="dk1"/>
                          </a:solidFill>
                          <a:effectLst/>
                          <a:latin typeface="+mn-lt"/>
                          <a:ea typeface="+mn-ea"/>
                          <a:cs typeface="+mn-cs"/>
                        </a:rPr>
                        <a:t>             </a:t>
                      </a:r>
                      <a:r>
                        <a:rPr lang="en-GB" sz="1050" b="1" kern="1200" dirty="0" smtClean="0">
                          <a:solidFill>
                            <a:schemeClr val="dk1"/>
                          </a:solidFill>
                          <a:effectLst/>
                          <a:latin typeface="+mn-lt"/>
                          <a:ea typeface="+mn-ea"/>
                          <a:cs typeface="+mn-cs"/>
                        </a:rPr>
                        <a:t>Focus Groups           School Library</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4150191159"/>
                  </a:ext>
                </a:extLst>
              </a:tr>
              <a:tr h="990314">
                <a:tc>
                  <a:txBody>
                    <a:bodyPr/>
                    <a:lstStyle/>
                    <a:p>
                      <a:pPr fontAlgn="base"/>
                      <a:r>
                        <a:rPr lang="en-GB" sz="1050" b="1" kern="1200" dirty="0" smtClean="0">
                          <a:solidFill>
                            <a:schemeClr val="dk1"/>
                          </a:solidFill>
                          <a:effectLst/>
                          <a:latin typeface="+mn-lt"/>
                          <a:ea typeface="+mn-ea"/>
                          <a:cs typeface="+mn-cs"/>
                        </a:rPr>
                        <a:t>Unite the whole company around a common purpose.</a:t>
                      </a:r>
                      <a:r>
                        <a:rPr lang="en-GB" sz="1050" b="1" kern="1200" baseline="0" dirty="0" smtClean="0">
                          <a:solidFill>
                            <a:schemeClr val="dk1"/>
                          </a:solidFill>
                          <a:effectLst/>
                          <a:latin typeface="+mn-lt"/>
                          <a:ea typeface="+mn-ea"/>
                          <a:cs typeface="+mn-cs"/>
                        </a:rPr>
                        <a:t> </a:t>
                      </a:r>
                      <a:r>
                        <a:rPr lang="en-GB" sz="1050" kern="1200" dirty="0" smtClean="0">
                          <a:solidFill>
                            <a:schemeClr val="dk1"/>
                          </a:solidFill>
                          <a:effectLst/>
                          <a:latin typeface="+mn-lt"/>
                          <a:ea typeface="+mn-ea"/>
                          <a:cs typeface="+mn-cs"/>
                        </a:rPr>
                        <a:t>Set aside some time early on to explore everyone’s personal objectives for making the piece. Then, as an ensemble, write a unified mission statement for the </a:t>
                      </a:r>
                      <a:r>
                        <a:rPr lang="en-GB" sz="1050" kern="1200" baseline="0" dirty="0" smtClean="0">
                          <a:solidFill>
                            <a:schemeClr val="dk1"/>
                          </a:solidFill>
                          <a:effectLst/>
                          <a:latin typeface="+mn-lt"/>
                          <a:ea typeface="+mn-ea"/>
                          <a:cs typeface="+mn-cs"/>
                        </a:rPr>
                        <a:t> piece</a:t>
                      </a:r>
                      <a:r>
                        <a:rPr lang="en-GB" sz="1050" kern="1200" dirty="0" smtClean="0">
                          <a:solidFill>
                            <a:schemeClr val="dk1"/>
                          </a:solidFill>
                          <a:effectLst/>
                          <a:latin typeface="+mn-lt"/>
                          <a:ea typeface="+mn-ea"/>
                          <a:cs typeface="+mn-cs"/>
                        </a:rPr>
                        <a:t>. This might range from explicitly political aims to simply wanting to create a joyous evening of fun – it might even change as the project moves forward. It will provide an essential framework against which you can judge every decision you make and ensures that everyone is travelling in the same direction.</a:t>
                      </a:r>
                    </a:p>
                    <a:p>
                      <a:pPr algn="l" fontAlgn="ctr"/>
                      <a:endParaRPr lang="en-GB" sz="1000" b="0" i="0" u="none" strike="noStrike" dirty="0">
                        <a:solidFill>
                          <a:srgbClr val="000000"/>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926770623"/>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959668388"/>
              </p:ext>
            </p:extLst>
          </p:nvPr>
        </p:nvGraphicFramePr>
        <p:xfrm>
          <a:off x="4819683" y="906896"/>
          <a:ext cx="4076275" cy="242393"/>
        </p:xfrm>
        <a:graphic>
          <a:graphicData uri="http://schemas.openxmlformats.org/drawingml/2006/table">
            <a:tbl>
              <a:tblPr firstRow="1" bandRow="1">
                <a:tableStyleId>{5C22544A-7EE6-4342-B048-85BDC9FD1C3A}</a:tableStyleId>
              </a:tblPr>
              <a:tblGrid>
                <a:gridCol w="4076275">
                  <a:extLst>
                    <a:ext uri="{9D8B030D-6E8A-4147-A177-3AD203B41FA5}">
                      <a16:colId xmlns="" xmlns:a16="http://schemas.microsoft.com/office/drawing/2014/main" val="20000"/>
                    </a:ext>
                  </a:extLst>
                </a:gridCol>
              </a:tblGrid>
              <a:tr h="242393">
                <a:tc>
                  <a:txBody>
                    <a:bodyPr/>
                    <a:lstStyle/>
                    <a:p>
                      <a:pPr algn="l" fontAlgn="ctr"/>
                      <a:r>
                        <a:rPr lang="en-GB" sz="1000" b="1" i="0" u="none" strike="noStrike" dirty="0" smtClean="0">
                          <a:solidFill>
                            <a:schemeClr val="bg1"/>
                          </a:solidFill>
                          <a:effectLst/>
                          <a:latin typeface="Tahoma"/>
                          <a:cs typeface="Tahoma"/>
                        </a:rPr>
                        <a:t>Stimuli</a:t>
                      </a:r>
                      <a:endParaRPr lang="en-GB" sz="1000" b="1" i="0" u="none" strike="noStrike" dirty="0">
                        <a:solidFill>
                          <a:schemeClr val="bg1"/>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 xmlns:a16="http://schemas.microsoft.com/office/drawing/2014/main" val="10000"/>
                  </a:ext>
                </a:extLst>
              </a:tr>
            </a:tbl>
          </a:graphicData>
        </a:graphic>
      </p:graphicFrame>
      <p:cxnSp>
        <p:nvCxnSpPr>
          <p:cNvPr id="5" name="Straight Connector 4"/>
          <p:cNvCxnSpPr/>
          <p:nvPr/>
        </p:nvCxnSpPr>
        <p:spPr>
          <a:xfrm>
            <a:off x="4819683" y="1078462"/>
            <a:ext cx="0" cy="3407096"/>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4819683" y="4485558"/>
            <a:ext cx="4076275"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8895958" y="1122073"/>
            <a:ext cx="0" cy="3363485"/>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aphicFrame>
        <p:nvGraphicFramePr>
          <p:cNvPr id="23" name="Table 22"/>
          <p:cNvGraphicFramePr>
            <a:graphicFrameLocks noGrp="1"/>
          </p:cNvGraphicFramePr>
          <p:nvPr>
            <p:extLst>
              <p:ext uri="{D42A27DB-BD31-4B8C-83A1-F6EECF244321}">
                <p14:modId xmlns:p14="http://schemas.microsoft.com/office/powerpoint/2010/main" val="3071983040"/>
              </p:ext>
            </p:extLst>
          </p:nvPr>
        </p:nvGraphicFramePr>
        <p:xfrm>
          <a:off x="4819683" y="4837253"/>
          <a:ext cx="4059007" cy="1874999"/>
        </p:xfrm>
        <a:graphic>
          <a:graphicData uri="http://schemas.openxmlformats.org/drawingml/2006/table">
            <a:tbl>
              <a:tblPr firstRow="1" bandRow="1">
                <a:tableStyleId>{5C22544A-7EE6-4342-B048-85BDC9FD1C3A}</a:tableStyleId>
              </a:tblPr>
              <a:tblGrid>
                <a:gridCol w="4059007">
                  <a:extLst>
                    <a:ext uri="{9D8B030D-6E8A-4147-A177-3AD203B41FA5}">
                      <a16:colId xmlns="" xmlns:a16="http://schemas.microsoft.com/office/drawing/2014/main" val="20001"/>
                    </a:ext>
                  </a:extLst>
                </a:gridCol>
              </a:tblGrid>
              <a:tr h="262099">
                <a:tc>
                  <a:txBody>
                    <a:bodyPr/>
                    <a:lstStyle/>
                    <a:p>
                      <a:pPr algn="l" fontAlgn="ctr"/>
                      <a:r>
                        <a:rPr lang="en-GB" sz="1000" b="1" i="0" u="none" strike="noStrike" dirty="0" smtClean="0">
                          <a:solidFill>
                            <a:schemeClr val="bg1"/>
                          </a:solidFill>
                          <a:effectLst/>
                          <a:latin typeface="Tahoma"/>
                          <a:cs typeface="Tahoma"/>
                        </a:rPr>
                        <a:t>Practical</a:t>
                      </a:r>
                      <a:r>
                        <a:rPr lang="en-GB" sz="1000" b="1" i="0" u="none" strike="noStrike" baseline="0" dirty="0" smtClean="0">
                          <a:solidFill>
                            <a:schemeClr val="bg1"/>
                          </a:solidFill>
                          <a:effectLst/>
                          <a:latin typeface="Tahoma"/>
                          <a:cs typeface="Tahoma"/>
                        </a:rPr>
                        <a:t> exploration</a:t>
                      </a:r>
                      <a:endParaRPr lang="en-GB" sz="1000" b="1" i="0" u="none" strike="noStrike" dirty="0">
                        <a:solidFill>
                          <a:schemeClr val="bg1"/>
                        </a:solidFill>
                        <a:effectLst/>
                        <a:latin typeface="Tahoma"/>
                        <a:cs typeface="Tahoma"/>
                      </a:endParaRP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tx1"/>
                    </a:solidFill>
                  </a:tcPr>
                </a:tc>
                <a:extLst>
                  <a:ext uri="{0D108BD9-81ED-4DB2-BD59-A6C34878D82A}">
                    <a16:rowId xmlns="" xmlns:a16="http://schemas.microsoft.com/office/drawing/2014/main" val="10000"/>
                  </a:ext>
                </a:extLst>
              </a:tr>
              <a:tr h="1549845">
                <a:tc>
                  <a:txBody>
                    <a:bodyPr/>
                    <a:lstStyle/>
                    <a:p>
                      <a:pPr marL="0" marR="0" indent="0" algn="l" defTabSz="914400" rtl="0" eaLnBrk="1" fontAlgn="ctr" latinLnBrk="0" hangingPunct="1">
                        <a:lnSpc>
                          <a:spcPct val="100000"/>
                        </a:lnSpc>
                        <a:spcBef>
                          <a:spcPts val="0"/>
                        </a:spcBef>
                        <a:spcAft>
                          <a:spcPts val="0"/>
                        </a:spcAft>
                        <a:buClrTx/>
                        <a:buSzTx/>
                        <a:buFontTx/>
                        <a:buNone/>
                        <a:tabLst/>
                        <a:defRPr/>
                      </a:pPr>
                      <a:r>
                        <a:rPr lang="en-GB" sz="1050" kern="1200" dirty="0" smtClean="0">
                          <a:solidFill>
                            <a:schemeClr val="dk1"/>
                          </a:solidFill>
                          <a:effectLst/>
                          <a:latin typeface="+mn-lt"/>
                          <a:ea typeface="+mn-ea"/>
                          <a:cs typeface="+mn-cs"/>
                        </a:rPr>
                        <a:t>Some of the possible areas of practical exploration and ideas for their application are described below. These should appeal to the full range of abilities, making this stage accessible and challenging. Note that this should not be taken as a definitive list and you will also need to develop your own original ideas. </a:t>
                      </a:r>
                    </a:p>
                    <a:p>
                      <a:pPr marL="171450" marR="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lang="en-GB" sz="1050" kern="1200" dirty="0" smtClean="0">
                          <a:solidFill>
                            <a:schemeClr val="dk1"/>
                          </a:solidFill>
                          <a:effectLst/>
                          <a:latin typeface="+mn-lt"/>
                          <a:ea typeface="+mn-ea"/>
                          <a:cs typeface="+mn-cs"/>
                        </a:rPr>
                        <a:t> Improvisation </a:t>
                      </a:r>
                    </a:p>
                    <a:p>
                      <a:pPr marL="171450" marR="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lang="en-GB" sz="1050" kern="1200" dirty="0" smtClean="0">
                          <a:solidFill>
                            <a:schemeClr val="dk1"/>
                          </a:solidFill>
                          <a:effectLst/>
                          <a:latin typeface="+mn-lt"/>
                          <a:ea typeface="+mn-ea"/>
                          <a:cs typeface="+mn-cs"/>
                        </a:rPr>
                        <a:t> Tableaux </a:t>
                      </a:r>
                    </a:p>
                    <a:p>
                      <a:pPr marL="171450" marR="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lang="en-GB" sz="1050" kern="1200" dirty="0" smtClean="0">
                          <a:solidFill>
                            <a:schemeClr val="dk1"/>
                          </a:solidFill>
                          <a:effectLst/>
                          <a:latin typeface="+mn-lt"/>
                          <a:ea typeface="+mn-ea"/>
                          <a:cs typeface="+mn-cs"/>
                        </a:rPr>
                        <a:t>Movement and physical sequences </a:t>
                      </a:r>
                    </a:p>
                    <a:p>
                      <a:pPr marL="171450" marR="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lang="en-GB" sz="1050" kern="1200" dirty="0" smtClean="0">
                          <a:solidFill>
                            <a:schemeClr val="dk1"/>
                          </a:solidFill>
                          <a:effectLst/>
                          <a:latin typeface="+mn-lt"/>
                          <a:ea typeface="+mn-ea"/>
                          <a:cs typeface="+mn-cs"/>
                        </a:rPr>
                        <a:t> Developing a role and characterisation</a:t>
                      </a:r>
                    </a:p>
                    <a:p>
                      <a:pPr marL="171450" marR="0" indent="-171450" algn="l" defTabSz="914400" rtl="0" eaLnBrk="1" fontAlgn="ctr" latinLnBrk="0" hangingPunct="1">
                        <a:lnSpc>
                          <a:spcPct val="100000"/>
                        </a:lnSpc>
                        <a:spcBef>
                          <a:spcPts val="0"/>
                        </a:spcBef>
                        <a:spcAft>
                          <a:spcPts val="0"/>
                        </a:spcAft>
                        <a:buClrTx/>
                        <a:buSzTx/>
                        <a:buFont typeface="Arial" pitchFamily="34" charset="0"/>
                        <a:buChar char="•"/>
                        <a:tabLst/>
                        <a:defRPr/>
                      </a:pPr>
                      <a:r>
                        <a:rPr lang="en-GB" sz="1050" kern="1200" dirty="0" smtClean="0">
                          <a:solidFill>
                            <a:schemeClr val="dk1"/>
                          </a:solidFill>
                          <a:effectLst/>
                          <a:latin typeface="+mn-lt"/>
                          <a:ea typeface="+mn-ea"/>
                          <a:cs typeface="+mn-cs"/>
                        </a:rPr>
                        <a:t>Hot seating</a:t>
                      </a:r>
                    </a:p>
                  </a:txBody>
                  <a:tcPr marL="12700" marR="12700" marT="12700" marB="0" anchor="ctr">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1856283256"/>
                  </a:ext>
                </a:extLst>
              </a:tr>
            </a:tbl>
          </a:graphicData>
        </a:graphic>
      </p:graphicFrame>
      <p:sp>
        <p:nvSpPr>
          <p:cNvPr id="3" name="TextBox 2"/>
          <p:cNvSpPr txBox="1"/>
          <p:nvPr/>
        </p:nvSpPr>
        <p:spPr>
          <a:xfrm>
            <a:off x="2673623" y="112320"/>
            <a:ext cx="4137434" cy="646331"/>
          </a:xfrm>
          <a:prstGeom prst="rect">
            <a:avLst/>
          </a:prstGeom>
          <a:noFill/>
        </p:spPr>
        <p:txBody>
          <a:bodyPr wrap="square" rtlCol="0">
            <a:spAutoFit/>
          </a:bodyPr>
          <a:lstStyle/>
          <a:p>
            <a:pPr algn="ctr"/>
            <a:r>
              <a:rPr lang="en-GB" dirty="0" smtClean="0"/>
              <a:t>Working from Different Stimuli</a:t>
            </a:r>
          </a:p>
          <a:p>
            <a:pPr algn="ctr"/>
            <a:r>
              <a:rPr lang="en-GB" dirty="0" smtClean="0"/>
              <a:t>(Devising)</a:t>
            </a:r>
            <a:endParaRPr lang="en-GB" dirty="0"/>
          </a:p>
        </p:txBody>
      </p:sp>
      <p:pic>
        <p:nvPicPr>
          <p:cNvPr id="4" name="Picture 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580237" y="65214"/>
            <a:ext cx="679011" cy="755519"/>
          </a:xfrm>
          <a:prstGeom prst="rect">
            <a:avLst/>
          </a:prstGeom>
        </p:spPr>
      </p:pic>
      <p:pic>
        <p:nvPicPr>
          <p:cNvPr id="1026"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31536" y="1276124"/>
            <a:ext cx="2161829" cy="10053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19683" y="1131126"/>
            <a:ext cx="1911853" cy="14320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8" name="Picture 4"/>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446067" y="3412384"/>
            <a:ext cx="2449891" cy="137193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29" name="Picture 5"/>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5251" y="1951998"/>
            <a:ext cx="1026794" cy="97345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TextBox 7"/>
          <p:cNvSpPr txBox="1"/>
          <p:nvPr/>
        </p:nvSpPr>
        <p:spPr>
          <a:xfrm>
            <a:off x="1183452" y="1970105"/>
            <a:ext cx="3362215" cy="900246"/>
          </a:xfrm>
          <a:prstGeom prst="rect">
            <a:avLst/>
          </a:prstGeom>
          <a:noFill/>
        </p:spPr>
        <p:txBody>
          <a:bodyPr wrap="square" rtlCol="0">
            <a:spAutoFit/>
          </a:bodyPr>
          <a:lstStyle/>
          <a:p>
            <a:r>
              <a:rPr lang="en-GB" sz="1050" dirty="0" smtClean="0"/>
              <a:t>You can get your ideas from many different sources. It can be a visual source such as a picture or object. It may be aural ; a song or speech may inspire you to make performance. Written texts such as articles or poems may be the source of your inspiration.</a:t>
            </a:r>
            <a:endParaRPr lang="en-GB" sz="1050" dirty="0"/>
          </a:p>
        </p:txBody>
      </p:sp>
      <p:sp>
        <p:nvSpPr>
          <p:cNvPr id="10" name="Right Arrow 9"/>
          <p:cNvSpPr/>
          <p:nvPr/>
        </p:nvSpPr>
        <p:spPr>
          <a:xfrm>
            <a:off x="4115565" y="2184838"/>
            <a:ext cx="978408" cy="484632"/>
          </a:xfrm>
          <a:prstGeom prst="righ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rgbClr val="FF0000"/>
              </a:solidFill>
            </a:endParaRPr>
          </a:p>
        </p:txBody>
      </p:sp>
      <p:sp>
        <p:nvSpPr>
          <p:cNvPr id="13" name="TextBox 12"/>
          <p:cNvSpPr txBox="1"/>
          <p:nvPr/>
        </p:nvSpPr>
        <p:spPr>
          <a:xfrm>
            <a:off x="6801176" y="2438725"/>
            <a:ext cx="2022548" cy="738664"/>
          </a:xfrm>
          <a:prstGeom prst="rect">
            <a:avLst/>
          </a:prstGeom>
          <a:noFill/>
          <a:ln w="19050">
            <a:solidFill>
              <a:schemeClr val="tx1"/>
            </a:solidFill>
          </a:ln>
        </p:spPr>
        <p:txBody>
          <a:bodyPr wrap="square" rtlCol="0">
            <a:spAutoFit/>
          </a:bodyPr>
          <a:lstStyle/>
          <a:p>
            <a:r>
              <a:rPr lang="en-GB" sz="1050" dirty="0" smtClean="0"/>
              <a:t>A stimulus can  offer many  different avenues to explore. Don’t dismiss anything initially and allow your  creativity to lead.</a:t>
            </a:r>
            <a:endParaRPr lang="en-GB" sz="1050" dirty="0"/>
          </a:p>
        </p:txBody>
      </p:sp>
      <p:pic>
        <p:nvPicPr>
          <p:cNvPr id="1031" name="Picture 7"/>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160448" y="5576935"/>
            <a:ext cx="1600790" cy="90534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5" name="TextBox 14"/>
          <p:cNvSpPr txBox="1"/>
          <p:nvPr/>
        </p:nvSpPr>
        <p:spPr>
          <a:xfrm>
            <a:off x="4819683" y="2803815"/>
            <a:ext cx="1553957" cy="1384995"/>
          </a:xfrm>
          <a:prstGeom prst="rect">
            <a:avLst/>
          </a:prstGeom>
          <a:noFill/>
          <a:ln w="19050">
            <a:solidFill>
              <a:schemeClr val="tx1"/>
            </a:solidFill>
          </a:ln>
        </p:spPr>
        <p:txBody>
          <a:bodyPr wrap="square" rtlCol="0">
            <a:spAutoFit/>
          </a:bodyPr>
          <a:lstStyle/>
          <a:p>
            <a:r>
              <a:rPr lang="en-GB" sz="1050" dirty="0" smtClean="0"/>
              <a:t>You should try to include some social and historical context. Try to make your work so that it is relevant to contemporary society. You may want to mind map your ideas.</a:t>
            </a:r>
            <a:endParaRPr lang="en-GB" sz="1050" dirty="0"/>
          </a:p>
        </p:txBody>
      </p:sp>
      <p:pic>
        <p:nvPicPr>
          <p:cNvPr id="1032" name="Picture 8"/>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13149" y="4188810"/>
            <a:ext cx="1542949" cy="6837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51816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D790F64D-8345-464A-9DC2-AAFD18D9E7A9}"/>
</file>

<file path=customXml/itemProps2.xml><?xml version="1.0" encoding="utf-8"?>
<ds:datastoreItem xmlns:ds="http://schemas.openxmlformats.org/officeDocument/2006/customXml" ds:itemID="{F7980585-796E-4E60-AAF5-2734DB907A1B}"/>
</file>

<file path=customXml/itemProps3.xml><?xml version="1.0" encoding="utf-8"?>
<ds:datastoreItem xmlns:ds="http://schemas.openxmlformats.org/officeDocument/2006/customXml" ds:itemID="{1B6C8210-FA3E-46E5-AFE4-498DD732B227}"/>
</file>

<file path=docProps/app.xml><?xml version="1.0" encoding="utf-8"?>
<Properties xmlns="http://schemas.openxmlformats.org/officeDocument/2006/extended-properties" xmlns:vt="http://schemas.openxmlformats.org/officeDocument/2006/docPropsVTypes">
  <Template>Office Theme</Template>
  <TotalTime>2873</TotalTime>
  <Words>471</Words>
  <Application>Microsoft Office PowerPoint</Application>
  <PresentationFormat>On-screen Show (4:3)</PresentationFormat>
  <Paragraphs>30</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Hayley Robinson (HJR)</dc:creator>
  <cp:lastModifiedBy>Gary</cp:lastModifiedBy>
  <cp:revision>209</cp:revision>
  <dcterms:created xsi:type="dcterms:W3CDTF">2013-07-15T20:26:40Z</dcterms:created>
  <dcterms:modified xsi:type="dcterms:W3CDTF">2020-07-08T14:23:14Z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32973600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