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xml" ContentType="application/vnd.openxmlformats-officedocument.presentationml.slide+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viewProps.xml" ContentType="application/vnd.openxmlformats-officedocument.presentationml.viewProps+xml"/>
  <Override PartName="/ppt/tableStyles.xml" ContentType="application/vnd.openxmlformats-officedocument.presentationml.tableStyles+xml"/>
  <Override PartName="/docProps/core.xml" ContentType="application/vnd.openxmlformats-package.core-properties+xml"/>
  <Override PartName="/docProps/app.xml" ContentType="application/vnd.openxmlformats-officedocument.extended-properties+xml"/>
  <Override PartName="/customXml/itemProps2.xml" ContentType="application/vnd.openxmlformats-officedocument.customXmlProperties+xml"/>
  <Override PartName="/customXml/itemProps1.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12" autoAdjust="0"/>
    <p:restoredTop sz="94660"/>
  </p:normalViewPr>
  <p:slideViewPr>
    <p:cSldViewPr snapToGrid="0">
      <p:cViewPr>
        <p:scale>
          <a:sx n="178" d="100"/>
          <a:sy n="178" d="100"/>
        </p:scale>
        <p:origin x="-1824" y="12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ustomXml" Target="../customXml/item2.xml"/><Relationship Id="rId3" Type="http://schemas.openxmlformats.org/officeDocument/2006/relationships/presProps" Target="presProps.xml"/><Relationship Id="rId7" Type="http://schemas.openxmlformats.org/officeDocument/2006/relationships/customXml" Target="../customXml/item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 Id="rId9" Type="http://schemas.openxmlformats.org/officeDocument/2006/relationships/customXml" Target="../customXml/item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AA174CAE-653D-4398-91C4-45CAE2A06677}" type="datetimeFigureOut">
              <a:rPr lang="en-GB" smtClean="0"/>
              <a:t>23/06/2020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D365955-66CD-4248-BE17-AEB334B678DC}" type="slidenum">
              <a:rPr lang="en-GB" smtClean="0"/>
              <a:t>‹#›</a:t>
            </a:fld>
            <a:endParaRPr lang="en-GB"/>
          </a:p>
        </p:txBody>
      </p:sp>
    </p:spTree>
    <p:extLst>
      <p:ext uri="{BB962C8B-B14F-4D97-AF65-F5344CB8AC3E}">
        <p14:creationId xmlns:p14="http://schemas.microsoft.com/office/powerpoint/2010/main" val="292913911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AA174CAE-653D-4398-91C4-45CAE2A06677}" type="datetimeFigureOut">
              <a:rPr lang="en-GB" smtClean="0"/>
              <a:t>23/06/2020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D365955-66CD-4248-BE17-AEB334B678DC}" type="slidenum">
              <a:rPr lang="en-GB" smtClean="0"/>
              <a:t>‹#›</a:t>
            </a:fld>
            <a:endParaRPr lang="en-GB"/>
          </a:p>
        </p:txBody>
      </p:sp>
    </p:spTree>
    <p:extLst>
      <p:ext uri="{BB962C8B-B14F-4D97-AF65-F5344CB8AC3E}">
        <p14:creationId xmlns:p14="http://schemas.microsoft.com/office/powerpoint/2010/main" val="87929227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AA174CAE-653D-4398-91C4-45CAE2A06677}" type="datetimeFigureOut">
              <a:rPr lang="en-GB" smtClean="0"/>
              <a:t>23/06/2020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D365955-66CD-4248-BE17-AEB334B678DC}" type="slidenum">
              <a:rPr lang="en-GB" smtClean="0"/>
              <a:t>‹#›</a:t>
            </a:fld>
            <a:endParaRPr lang="en-GB"/>
          </a:p>
        </p:txBody>
      </p:sp>
    </p:spTree>
    <p:extLst>
      <p:ext uri="{BB962C8B-B14F-4D97-AF65-F5344CB8AC3E}">
        <p14:creationId xmlns:p14="http://schemas.microsoft.com/office/powerpoint/2010/main" val="308057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AA174CAE-653D-4398-91C4-45CAE2A06677}" type="datetimeFigureOut">
              <a:rPr lang="en-GB" smtClean="0"/>
              <a:t>23/06/2020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D365955-66CD-4248-BE17-AEB334B678DC}" type="slidenum">
              <a:rPr lang="en-GB" smtClean="0"/>
              <a:t>‹#›</a:t>
            </a:fld>
            <a:endParaRPr lang="en-GB"/>
          </a:p>
        </p:txBody>
      </p:sp>
    </p:spTree>
    <p:extLst>
      <p:ext uri="{BB962C8B-B14F-4D97-AF65-F5344CB8AC3E}">
        <p14:creationId xmlns:p14="http://schemas.microsoft.com/office/powerpoint/2010/main" val="2372874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AA174CAE-653D-4398-91C4-45CAE2A06677}" type="datetimeFigureOut">
              <a:rPr lang="en-GB" smtClean="0"/>
              <a:t>23/06/2020</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D365955-66CD-4248-BE17-AEB334B678DC}" type="slidenum">
              <a:rPr lang="en-GB" smtClean="0"/>
              <a:t>‹#›</a:t>
            </a:fld>
            <a:endParaRPr lang="en-GB"/>
          </a:p>
        </p:txBody>
      </p:sp>
    </p:spTree>
    <p:extLst>
      <p:ext uri="{BB962C8B-B14F-4D97-AF65-F5344CB8AC3E}">
        <p14:creationId xmlns:p14="http://schemas.microsoft.com/office/powerpoint/2010/main" val="113155351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AA174CAE-653D-4398-91C4-45CAE2A06677}" type="datetimeFigureOut">
              <a:rPr lang="en-GB" smtClean="0"/>
              <a:t>23/06/2020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D365955-66CD-4248-BE17-AEB334B678DC}" type="slidenum">
              <a:rPr lang="en-GB" smtClean="0"/>
              <a:t>‹#›</a:t>
            </a:fld>
            <a:endParaRPr lang="en-GB"/>
          </a:p>
        </p:txBody>
      </p:sp>
    </p:spTree>
    <p:extLst>
      <p:ext uri="{BB962C8B-B14F-4D97-AF65-F5344CB8AC3E}">
        <p14:creationId xmlns:p14="http://schemas.microsoft.com/office/powerpoint/2010/main" val="15157063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AA174CAE-653D-4398-91C4-45CAE2A06677}" type="datetimeFigureOut">
              <a:rPr lang="en-GB" smtClean="0"/>
              <a:t>23/06/2020</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ED365955-66CD-4248-BE17-AEB334B678DC}" type="slidenum">
              <a:rPr lang="en-GB" smtClean="0"/>
              <a:t>‹#›</a:t>
            </a:fld>
            <a:endParaRPr lang="en-GB"/>
          </a:p>
        </p:txBody>
      </p:sp>
    </p:spTree>
    <p:extLst>
      <p:ext uri="{BB962C8B-B14F-4D97-AF65-F5344CB8AC3E}">
        <p14:creationId xmlns:p14="http://schemas.microsoft.com/office/powerpoint/2010/main" val="15245280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AA174CAE-653D-4398-91C4-45CAE2A06677}" type="datetimeFigureOut">
              <a:rPr lang="en-GB" smtClean="0"/>
              <a:t>23/06/2020</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ED365955-66CD-4248-BE17-AEB334B678DC}" type="slidenum">
              <a:rPr lang="en-GB" smtClean="0"/>
              <a:t>‹#›</a:t>
            </a:fld>
            <a:endParaRPr lang="en-GB"/>
          </a:p>
        </p:txBody>
      </p:sp>
    </p:spTree>
    <p:extLst>
      <p:ext uri="{BB962C8B-B14F-4D97-AF65-F5344CB8AC3E}">
        <p14:creationId xmlns:p14="http://schemas.microsoft.com/office/powerpoint/2010/main" val="3263665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A174CAE-653D-4398-91C4-45CAE2A06677}" type="datetimeFigureOut">
              <a:rPr lang="en-GB" smtClean="0"/>
              <a:t>23/06/2020</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ED365955-66CD-4248-BE17-AEB334B678DC}" type="slidenum">
              <a:rPr lang="en-GB" smtClean="0"/>
              <a:t>‹#›</a:t>
            </a:fld>
            <a:endParaRPr lang="en-GB"/>
          </a:p>
        </p:txBody>
      </p:sp>
    </p:spTree>
    <p:extLst>
      <p:ext uri="{BB962C8B-B14F-4D97-AF65-F5344CB8AC3E}">
        <p14:creationId xmlns:p14="http://schemas.microsoft.com/office/powerpoint/2010/main" val="39909123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AA174CAE-653D-4398-91C4-45CAE2A06677}" type="datetimeFigureOut">
              <a:rPr lang="en-GB" smtClean="0"/>
              <a:t>23/06/2020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D365955-66CD-4248-BE17-AEB334B678DC}" type="slidenum">
              <a:rPr lang="en-GB" smtClean="0"/>
              <a:t>‹#›</a:t>
            </a:fld>
            <a:endParaRPr lang="en-GB"/>
          </a:p>
        </p:txBody>
      </p:sp>
    </p:spTree>
    <p:extLst>
      <p:ext uri="{BB962C8B-B14F-4D97-AF65-F5344CB8AC3E}">
        <p14:creationId xmlns:p14="http://schemas.microsoft.com/office/powerpoint/2010/main" val="8949283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AA174CAE-653D-4398-91C4-45CAE2A06677}" type="datetimeFigureOut">
              <a:rPr lang="en-GB" smtClean="0"/>
              <a:t>23/06/2020</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D365955-66CD-4248-BE17-AEB334B678DC}" type="slidenum">
              <a:rPr lang="en-GB" smtClean="0"/>
              <a:t>‹#›</a:t>
            </a:fld>
            <a:endParaRPr lang="en-GB"/>
          </a:p>
        </p:txBody>
      </p:sp>
    </p:spTree>
    <p:extLst>
      <p:ext uri="{BB962C8B-B14F-4D97-AF65-F5344CB8AC3E}">
        <p14:creationId xmlns:p14="http://schemas.microsoft.com/office/powerpoint/2010/main" val="69301884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A174CAE-653D-4398-91C4-45CAE2A06677}" type="datetimeFigureOut">
              <a:rPr lang="en-GB" smtClean="0"/>
              <a:t>23/06/2020</a:t>
            </a:fld>
            <a:endParaRPr lang="en-GB"/>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D365955-66CD-4248-BE17-AEB334B678DC}" type="slidenum">
              <a:rPr lang="en-GB" smtClean="0"/>
              <a:t>‹#›</a:t>
            </a:fld>
            <a:endParaRPr lang="en-GB"/>
          </a:p>
        </p:txBody>
      </p:sp>
    </p:spTree>
    <p:extLst>
      <p:ext uri="{BB962C8B-B14F-4D97-AF65-F5344CB8AC3E}">
        <p14:creationId xmlns:p14="http://schemas.microsoft.com/office/powerpoint/2010/main" val="281932194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tecchistoryks3/" TargetMode="Externa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83977644-887D-4E18-833A-C03CC914544D}"/>
              </a:ext>
            </a:extLst>
          </p:cNvPr>
          <p:cNvSpPr txBox="1"/>
          <p:nvPr/>
        </p:nvSpPr>
        <p:spPr>
          <a:xfrm>
            <a:off x="69686" y="36754"/>
            <a:ext cx="1534526" cy="646331"/>
          </a:xfrm>
          <a:prstGeom prst="rect">
            <a:avLst/>
          </a:prstGeom>
          <a:noFill/>
          <a:ln w="12700">
            <a:solidFill>
              <a:schemeClr val="tx1"/>
            </a:solidFill>
          </a:ln>
        </p:spPr>
        <p:txBody>
          <a:bodyPr wrap="square" rtlCol="0">
            <a:spAutoFit/>
          </a:bodyPr>
          <a:lstStyle/>
          <a:p>
            <a:pPr algn="ctr"/>
            <a:r>
              <a:rPr lang="en-GB" sz="1200" b="1" dirty="0"/>
              <a:t>Year 9 Autumn Term </a:t>
            </a:r>
          </a:p>
          <a:p>
            <a:pPr algn="ctr"/>
            <a:r>
              <a:rPr lang="en-GB" sz="1200" b="1" dirty="0"/>
              <a:t>World Conflict </a:t>
            </a:r>
          </a:p>
          <a:p>
            <a:pPr algn="ctr"/>
            <a:r>
              <a:rPr lang="en-GB" sz="1200" b="1" dirty="0"/>
              <a:t>1914-1939</a:t>
            </a:r>
          </a:p>
        </p:txBody>
      </p:sp>
      <p:sp>
        <p:nvSpPr>
          <p:cNvPr id="7" name="TextBox 6">
            <a:extLst>
              <a:ext uri="{FF2B5EF4-FFF2-40B4-BE49-F238E27FC236}">
                <a16:creationId xmlns:a16="http://schemas.microsoft.com/office/drawing/2014/main" id="{11016304-047B-471D-B605-4F2A5028A547}"/>
              </a:ext>
            </a:extLst>
          </p:cNvPr>
          <p:cNvSpPr txBox="1"/>
          <p:nvPr/>
        </p:nvSpPr>
        <p:spPr>
          <a:xfrm>
            <a:off x="69686" y="6244165"/>
            <a:ext cx="1534526" cy="577081"/>
          </a:xfrm>
          <a:prstGeom prst="rect">
            <a:avLst/>
          </a:prstGeom>
          <a:noFill/>
          <a:ln w="12700">
            <a:solidFill>
              <a:schemeClr val="tx1"/>
            </a:solidFill>
          </a:ln>
        </p:spPr>
        <p:txBody>
          <a:bodyPr wrap="square" rtlCol="0">
            <a:spAutoFit/>
          </a:bodyPr>
          <a:lstStyle/>
          <a:p>
            <a:pPr algn="ctr"/>
            <a:r>
              <a:rPr lang="en-GB" sz="1050" b="1" dirty="0"/>
              <a:t>Key resources:</a:t>
            </a:r>
          </a:p>
          <a:p>
            <a:pPr algn="ctr"/>
            <a:r>
              <a:rPr lang="en-GB" sz="1050" b="1" dirty="0">
                <a:hlinkClick r:id="rId2"/>
              </a:rPr>
              <a:t>www.tecchistoryks3</a:t>
            </a:r>
            <a:r>
              <a:rPr lang="en-GB" sz="1050" b="1" dirty="0"/>
              <a:t>.</a:t>
            </a:r>
          </a:p>
          <a:p>
            <a:pPr algn="ctr"/>
            <a:r>
              <a:rPr lang="en-GB" sz="1050" b="1" dirty="0"/>
              <a:t>blogspot.com</a:t>
            </a:r>
          </a:p>
        </p:txBody>
      </p:sp>
      <p:sp>
        <p:nvSpPr>
          <p:cNvPr id="8" name="TextBox 7">
            <a:extLst>
              <a:ext uri="{FF2B5EF4-FFF2-40B4-BE49-F238E27FC236}">
                <a16:creationId xmlns:a16="http://schemas.microsoft.com/office/drawing/2014/main" id="{48B46F5C-2470-4DAC-90C8-E3B988483785}"/>
              </a:ext>
            </a:extLst>
          </p:cNvPr>
          <p:cNvSpPr txBox="1"/>
          <p:nvPr/>
        </p:nvSpPr>
        <p:spPr>
          <a:xfrm>
            <a:off x="1748589" y="6553389"/>
            <a:ext cx="7340001" cy="253916"/>
          </a:xfrm>
          <a:prstGeom prst="rect">
            <a:avLst/>
          </a:prstGeom>
          <a:noFill/>
          <a:ln w="12700">
            <a:solidFill>
              <a:schemeClr val="tx1"/>
            </a:solidFill>
          </a:ln>
        </p:spPr>
        <p:txBody>
          <a:bodyPr wrap="square" rtlCol="0">
            <a:spAutoFit/>
          </a:bodyPr>
          <a:lstStyle/>
          <a:p>
            <a:pPr algn="ctr"/>
            <a:r>
              <a:rPr lang="en-GB" sz="1050" b="1" dirty="0"/>
              <a:t>Key Assessment: - </a:t>
            </a:r>
            <a:r>
              <a:rPr lang="en-GB" sz="1050" dirty="0"/>
              <a:t>50 minute assessment based on skills from Paper 1+3 GCSE History, Questions 1-4 or 5</a:t>
            </a:r>
          </a:p>
        </p:txBody>
      </p:sp>
      <p:graphicFrame>
        <p:nvGraphicFramePr>
          <p:cNvPr id="12" name="Table 12">
            <a:extLst>
              <a:ext uri="{FF2B5EF4-FFF2-40B4-BE49-F238E27FC236}">
                <a16:creationId xmlns:a16="http://schemas.microsoft.com/office/drawing/2014/main" id="{42A5A2DE-5F66-47F6-A129-D1F211C89E2E}"/>
              </a:ext>
            </a:extLst>
          </p:cNvPr>
          <p:cNvGraphicFramePr>
            <a:graphicFrameLocks noGrp="1"/>
          </p:cNvGraphicFramePr>
          <p:nvPr>
            <p:extLst>
              <p:ext uri="{D42A27DB-BD31-4B8C-83A1-F6EECF244321}">
                <p14:modId xmlns:p14="http://schemas.microsoft.com/office/powerpoint/2010/main" val="3281131073"/>
              </p:ext>
            </p:extLst>
          </p:nvPr>
        </p:nvGraphicFramePr>
        <p:xfrm>
          <a:off x="69686" y="741445"/>
          <a:ext cx="1534526" cy="5467153"/>
        </p:xfrm>
        <a:graphic>
          <a:graphicData uri="http://schemas.openxmlformats.org/drawingml/2006/table">
            <a:tbl>
              <a:tblPr firstRow="1" bandRow="1">
                <a:tableStyleId>{5940675A-B579-460E-94D1-54222C63F5DA}</a:tableStyleId>
              </a:tblPr>
              <a:tblGrid>
                <a:gridCol w="1534526">
                  <a:extLst>
                    <a:ext uri="{9D8B030D-6E8A-4147-A177-3AD203B41FA5}">
                      <a16:colId xmlns:a16="http://schemas.microsoft.com/office/drawing/2014/main" val="3017904072"/>
                    </a:ext>
                  </a:extLst>
                </a:gridCol>
              </a:tblGrid>
              <a:tr h="280908">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GB" sz="1050" b="1" dirty="0"/>
                        <a:t>Lesson Content</a:t>
                      </a:r>
                    </a:p>
                  </a:txBody>
                  <a:tcPr/>
                </a:tc>
                <a:extLst>
                  <a:ext uri="{0D108BD9-81ED-4DB2-BD59-A6C34878D82A}">
                    <a16:rowId xmlns:a16="http://schemas.microsoft.com/office/drawing/2014/main" val="1935895778"/>
                  </a:ext>
                </a:extLst>
              </a:tr>
              <a:tr h="335828">
                <a:tc>
                  <a:txBody>
                    <a:bodyPr/>
                    <a:lstStyle/>
                    <a:p>
                      <a:pPr algn="ctr"/>
                      <a:r>
                        <a:rPr lang="en-GB" sz="1000" b="1" i="0" kern="1200" dirty="0">
                          <a:solidFill>
                            <a:schemeClr val="tx1"/>
                          </a:solidFill>
                          <a:effectLst/>
                          <a:latin typeface="+mn-lt"/>
                          <a:ea typeface="+mn-ea"/>
                          <a:cs typeface="+mn-cs"/>
                        </a:rPr>
                        <a:t>The path to war</a:t>
                      </a:r>
                      <a:endParaRPr lang="en-GB" sz="700" dirty="0"/>
                    </a:p>
                  </a:txBody>
                  <a:tcPr/>
                </a:tc>
                <a:extLst>
                  <a:ext uri="{0D108BD9-81ED-4DB2-BD59-A6C34878D82A}">
                    <a16:rowId xmlns:a16="http://schemas.microsoft.com/office/drawing/2014/main" val="4062584986"/>
                  </a:ext>
                </a:extLst>
              </a:tr>
              <a:tr h="335828">
                <a:tc>
                  <a:txBody>
                    <a:bodyPr/>
                    <a:lstStyle/>
                    <a:p>
                      <a:pPr algn="ctr"/>
                      <a:r>
                        <a:rPr lang="en-GB" sz="1000" b="1" i="0" kern="1200" dirty="0">
                          <a:solidFill>
                            <a:schemeClr val="tx1"/>
                          </a:solidFill>
                          <a:effectLst/>
                          <a:latin typeface="+mn-lt"/>
                          <a:ea typeface="+mn-ea"/>
                          <a:cs typeface="+mn-cs"/>
                        </a:rPr>
                        <a:t>The Schlieffen Plan</a:t>
                      </a:r>
                      <a:endParaRPr lang="en-GB" sz="700" dirty="0"/>
                    </a:p>
                  </a:txBody>
                  <a:tcPr/>
                </a:tc>
                <a:extLst>
                  <a:ext uri="{0D108BD9-81ED-4DB2-BD59-A6C34878D82A}">
                    <a16:rowId xmlns:a16="http://schemas.microsoft.com/office/drawing/2014/main" val="389237229"/>
                  </a:ext>
                </a:extLst>
              </a:tr>
              <a:tr h="335828">
                <a:tc>
                  <a:txBody>
                    <a:bodyPr/>
                    <a:lstStyle/>
                    <a:p>
                      <a:pPr algn="ctr"/>
                      <a:r>
                        <a:rPr lang="en-GB" sz="1000" b="1" i="0" kern="1200" dirty="0">
                          <a:solidFill>
                            <a:schemeClr val="tx1"/>
                          </a:solidFill>
                          <a:effectLst/>
                          <a:latin typeface="+mn-lt"/>
                          <a:ea typeface="+mn-ea"/>
                          <a:cs typeface="+mn-cs"/>
                        </a:rPr>
                        <a:t>Propaganda and joining up</a:t>
                      </a:r>
                      <a:endParaRPr lang="en-GB" sz="700" dirty="0"/>
                    </a:p>
                  </a:txBody>
                  <a:tcPr/>
                </a:tc>
                <a:extLst>
                  <a:ext uri="{0D108BD9-81ED-4DB2-BD59-A6C34878D82A}">
                    <a16:rowId xmlns:a16="http://schemas.microsoft.com/office/drawing/2014/main" val="2586701759"/>
                  </a:ext>
                </a:extLst>
              </a:tr>
              <a:tr h="335828">
                <a:tc>
                  <a:txBody>
                    <a:bodyPr/>
                    <a:lstStyle/>
                    <a:p>
                      <a:pPr algn="ctr"/>
                      <a:r>
                        <a:rPr lang="en-GB" sz="1000" b="1" i="0" kern="1200" dirty="0">
                          <a:solidFill>
                            <a:schemeClr val="tx1"/>
                          </a:solidFill>
                          <a:effectLst/>
                          <a:latin typeface="+mn-lt"/>
                          <a:ea typeface="+mn-ea"/>
                          <a:cs typeface="+mn-cs"/>
                        </a:rPr>
                        <a:t>Life in the Trenches</a:t>
                      </a:r>
                      <a:endParaRPr lang="en-GB" sz="700" dirty="0"/>
                    </a:p>
                  </a:txBody>
                  <a:tcPr/>
                </a:tc>
                <a:extLst>
                  <a:ext uri="{0D108BD9-81ED-4DB2-BD59-A6C34878D82A}">
                    <a16:rowId xmlns:a16="http://schemas.microsoft.com/office/drawing/2014/main" val="3836215343"/>
                  </a:ext>
                </a:extLst>
              </a:tr>
              <a:tr h="335828">
                <a:tc>
                  <a:txBody>
                    <a:bodyPr/>
                    <a:lstStyle/>
                    <a:p>
                      <a:pPr algn="ctr"/>
                      <a:r>
                        <a:rPr lang="en-GB" sz="1000" b="1" i="0" kern="1200" dirty="0">
                          <a:solidFill>
                            <a:schemeClr val="tx1"/>
                          </a:solidFill>
                          <a:effectLst/>
                          <a:latin typeface="+mn-lt"/>
                          <a:ea typeface="+mn-ea"/>
                          <a:cs typeface="+mn-cs"/>
                        </a:rPr>
                        <a:t>WW1 Technology</a:t>
                      </a:r>
                      <a:endParaRPr lang="en-GB" sz="700" dirty="0"/>
                    </a:p>
                  </a:txBody>
                  <a:tcPr/>
                </a:tc>
                <a:extLst>
                  <a:ext uri="{0D108BD9-81ED-4DB2-BD59-A6C34878D82A}">
                    <a16:rowId xmlns:a16="http://schemas.microsoft.com/office/drawing/2014/main" val="677830675"/>
                  </a:ext>
                </a:extLst>
              </a:tr>
              <a:tr h="436967">
                <a:tc>
                  <a:txBody>
                    <a:bodyPr/>
                    <a:lstStyle/>
                    <a:p>
                      <a:pPr algn="ctr"/>
                      <a:r>
                        <a:rPr lang="en-GB" sz="1000" b="1" i="0" kern="1200" dirty="0">
                          <a:solidFill>
                            <a:schemeClr val="tx1"/>
                          </a:solidFill>
                          <a:effectLst/>
                          <a:latin typeface="+mn-lt"/>
                          <a:ea typeface="+mn-ea"/>
                          <a:cs typeface="+mn-cs"/>
                        </a:rPr>
                        <a:t>Did the generals know what they were doing?</a:t>
                      </a:r>
                      <a:endParaRPr lang="en-GB" sz="700" dirty="0"/>
                    </a:p>
                  </a:txBody>
                  <a:tcPr/>
                </a:tc>
                <a:extLst>
                  <a:ext uri="{0D108BD9-81ED-4DB2-BD59-A6C34878D82A}">
                    <a16:rowId xmlns:a16="http://schemas.microsoft.com/office/drawing/2014/main" val="744098401"/>
                  </a:ext>
                </a:extLst>
              </a:tr>
              <a:tr h="335828">
                <a:tc>
                  <a:txBody>
                    <a:bodyPr/>
                    <a:lstStyle/>
                    <a:p>
                      <a:pPr algn="ctr"/>
                      <a:r>
                        <a:rPr lang="en-GB" sz="1000" b="1" i="0" kern="1200" dirty="0">
                          <a:solidFill>
                            <a:schemeClr val="tx1"/>
                          </a:solidFill>
                          <a:effectLst/>
                          <a:latin typeface="+mn-lt"/>
                          <a:ea typeface="+mn-ea"/>
                          <a:cs typeface="+mn-cs"/>
                        </a:rPr>
                        <a:t>The Home Front</a:t>
                      </a:r>
                      <a:endParaRPr lang="en-GB" sz="700" dirty="0"/>
                    </a:p>
                  </a:txBody>
                  <a:tcPr/>
                </a:tc>
                <a:extLst>
                  <a:ext uri="{0D108BD9-81ED-4DB2-BD59-A6C34878D82A}">
                    <a16:rowId xmlns:a16="http://schemas.microsoft.com/office/drawing/2014/main" val="1632229795"/>
                  </a:ext>
                </a:extLst>
              </a:tr>
              <a:tr h="335828">
                <a:tc>
                  <a:txBody>
                    <a:bodyPr/>
                    <a:lstStyle/>
                    <a:p>
                      <a:pPr algn="ctr"/>
                      <a:r>
                        <a:rPr lang="en-GB" sz="1000" b="1" i="0" kern="1200" dirty="0">
                          <a:solidFill>
                            <a:schemeClr val="tx1"/>
                          </a:solidFill>
                          <a:effectLst/>
                          <a:latin typeface="+mn-lt"/>
                          <a:ea typeface="+mn-ea"/>
                          <a:cs typeface="+mn-cs"/>
                        </a:rPr>
                        <a:t>Who were the Suffragettes?</a:t>
                      </a:r>
                      <a:endParaRPr lang="en-GB" sz="700" dirty="0"/>
                    </a:p>
                  </a:txBody>
                  <a:tcPr/>
                </a:tc>
                <a:extLst>
                  <a:ext uri="{0D108BD9-81ED-4DB2-BD59-A6C34878D82A}">
                    <a16:rowId xmlns:a16="http://schemas.microsoft.com/office/drawing/2014/main" val="4035534408"/>
                  </a:ext>
                </a:extLst>
              </a:tr>
              <a:tr h="335828">
                <a:tc>
                  <a:txBody>
                    <a:bodyPr/>
                    <a:lstStyle/>
                    <a:p>
                      <a:pPr algn="ctr"/>
                      <a:r>
                        <a:rPr lang="en-GB" sz="1000" b="1" i="0" kern="1200" dirty="0">
                          <a:solidFill>
                            <a:schemeClr val="tx1"/>
                          </a:solidFill>
                          <a:effectLst/>
                          <a:latin typeface="+mn-lt"/>
                          <a:ea typeface="+mn-ea"/>
                          <a:cs typeface="+mn-cs"/>
                        </a:rPr>
                        <a:t>Women and the War</a:t>
                      </a:r>
                      <a:endParaRPr lang="en-GB" sz="700" dirty="0"/>
                    </a:p>
                  </a:txBody>
                  <a:tcPr/>
                </a:tc>
                <a:extLst>
                  <a:ext uri="{0D108BD9-81ED-4DB2-BD59-A6C34878D82A}">
                    <a16:rowId xmlns:a16="http://schemas.microsoft.com/office/drawing/2014/main" val="4073151718"/>
                  </a:ext>
                </a:extLst>
              </a:tr>
              <a:tr h="335828">
                <a:tc>
                  <a:txBody>
                    <a:bodyPr/>
                    <a:lstStyle/>
                    <a:p>
                      <a:pPr algn="ctr"/>
                      <a:r>
                        <a:rPr lang="en-GB" sz="1000" b="1" i="0" kern="1200" dirty="0">
                          <a:solidFill>
                            <a:schemeClr val="tx1"/>
                          </a:solidFill>
                          <a:effectLst/>
                          <a:latin typeface="+mn-lt"/>
                          <a:ea typeface="+mn-ea"/>
                          <a:cs typeface="+mn-cs"/>
                        </a:rPr>
                        <a:t>Was the war a "World War"?</a:t>
                      </a:r>
                      <a:endParaRPr lang="en-GB" sz="700" dirty="0"/>
                    </a:p>
                  </a:txBody>
                  <a:tcPr/>
                </a:tc>
                <a:extLst>
                  <a:ext uri="{0D108BD9-81ED-4DB2-BD59-A6C34878D82A}">
                    <a16:rowId xmlns:a16="http://schemas.microsoft.com/office/drawing/2014/main" val="1980254014"/>
                  </a:ext>
                </a:extLst>
              </a:tr>
              <a:tr h="436967">
                <a:tc>
                  <a:txBody>
                    <a:bodyPr/>
                    <a:lstStyle/>
                    <a:p>
                      <a:pPr algn="ctr"/>
                      <a:r>
                        <a:rPr lang="en-GB" sz="1000" b="1" i="0" kern="1200" dirty="0">
                          <a:solidFill>
                            <a:schemeClr val="tx1"/>
                          </a:solidFill>
                          <a:effectLst/>
                          <a:latin typeface="+mn-lt"/>
                          <a:ea typeface="+mn-ea"/>
                          <a:cs typeface="+mn-cs"/>
                        </a:rPr>
                        <a:t>What was the Versailles Treaty?</a:t>
                      </a:r>
                      <a:endParaRPr lang="en-GB" sz="1000" dirty="0"/>
                    </a:p>
                  </a:txBody>
                  <a:tcPr/>
                </a:tc>
                <a:extLst>
                  <a:ext uri="{0D108BD9-81ED-4DB2-BD59-A6C34878D82A}">
                    <a16:rowId xmlns:a16="http://schemas.microsoft.com/office/drawing/2014/main" val="252947131"/>
                  </a:ext>
                </a:extLst>
              </a:tr>
              <a:tr h="436967">
                <a:tc>
                  <a:txBody>
                    <a:bodyPr/>
                    <a:lstStyle/>
                    <a:p>
                      <a:pPr algn="ctr"/>
                      <a:r>
                        <a:rPr lang="en-GB" sz="1000" b="1" i="0" kern="1200" dirty="0">
                          <a:solidFill>
                            <a:schemeClr val="tx1"/>
                          </a:solidFill>
                          <a:effectLst/>
                          <a:latin typeface="+mn-lt"/>
                          <a:ea typeface="+mn-ea"/>
                          <a:cs typeface="+mn-cs"/>
                        </a:rPr>
                        <a:t>Why did Dictatorships grow after WW1?</a:t>
                      </a:r>
                      <a:endParaRPr lang="en-GB" sz="1000" dirty="0"/>
                    </a:p>
                  </a:txBody>
                  <a:tcPr/>
                </a:tc>
                <a:extLst>
                  <a:ext uri="{0D108BD9-81ED-4DB2-BD59-A6C34878D82A}">
                    <a16:rowId xmlns:a16="http://schemas.microsoft.com/office/drawing/2014/main" val="1865456204"/>
                  </a:ext>
                </a:extLst>
              </a:tr>
              <a:tr h="335828">
                <a:tc>
                  <a:txBody>
                    <a:bodyPr/>
                    <a:lstStyle/>
                    <a:p>
                      <a:pPr algn="ctr"/>
                      <a:r>
                        <a:rPr lang="en-GB" sz="1000" b="1" i="0" kern="1200" dirty="0">
                          <a:solidFill>
                            <a:schemeClr val="tx1"/>
                          </a:solidFill>
                          <a:effectLst/>
                          <a:latin typeface="+mn-lt"/>
                          <a:ea typeface="+mn-ea"/>
                          <a:cs typeface="+mn-cs"/>
                        </a:rPr>
                        <a:t>What were Hitler's aims?</a:t>
                      </a:r>
                      <a:endParaRPr lang="en-GB" sz="1000" dirty="0"/>
                    </a:p>
                  </a:txBody>
                  <a:tcPr/>
                </a:tc>
                <a:extLst>
                  <a:ext uri="{0D108BD9-81ED-4DB2-BD59-A6C34878D82A}">
                    <a16:rowId xmlns:a16="http://schemas.microsoft.com/office/drawing/2014/main" val="991128056"/>
                  </a:ext>
                </a:extLst>
              </a:tr>
              <a:tr h="335828">
                <a:tc>
                  <a:txBody>
                    <a:bodyPr/>
                    <a:lstStyle/>
                    <a:p>
                      <a:pPr algn="ctr"/>
                      <a:r>
                        <a:rPr lang="en-GB" sz="1000" b="1" i="0" kern="1200" dirty="0">
                          <a:solidFill>
                            <a:schemeClr val="tx1"/>
                          </a:solidFill>
                          <a:effectLst/>
                          <a:latin typeface="+mn-lt"/>
                          <a:ea typeface="+mn-ea"/>
                          <a:cs typeface="+mn-cs"/>
                        </a:rPr>
                        <a:t>The path to WW2</a:t>
                      </a:r>
                      <a:endParaRPr lang="en-GB" sz="700" dirty="0"/>
                    </a:p>
                  </a:txBody>
                  <a:tcPr/>
                </a:tc>
                <a:extLst>
                  <a:ext uri="{0D108BD9-81ED-4DB2-BD59-A6C34878D82A}">
                    <a16:rowId xmlns:a16="http://schemas.microsoft.com/office/drawing/2014/main" val="3589974040"/>
                  </a:ext>
                </a:extLst>
              </a:tr>
            </a:tbl>
          </a:graphicData>
        </a:graphic>
      </p:graphicFrame>
      <p:graphicFrame>
        <p:nvGraphicFramePr>
          <p:cNvPr id="14" name="Table 14">
            <a:extLst>
              <a:ext uri="{FF2B5EF4-FFF2-40B4-BE49-F238E27FC236}">
                <a16:creationId xmlns:a16="http://schemas.microsoft.com/office/drawing/2014/main" id="{ECDB4FF7-B9A1-4539-B69D-0E386DDAE318}"/>
              </a:ext>
            </a:extLst>
          </p:cNvPr>
          <p:cNvGraphicFramePr>
            <a:graphicFrameLocks noGrp="1"/>
          </p:cNvGraphicFramePr>
          <p:nvPr>
            <p:extLst>
              <p:ext uri="{D42A27DB-BD31-4B8C-83A1-F6EECF244321}">
                <p14:modId xmlns:p14="http://schemas.microsoft.com/office/powerpoint/2010/main" val="944658781"/>
              </p:ext>
            </p:extLst>
          </p:nvPr>
        </p:nvGraphicFramePr>
        <p:xfrm>
          <a:off x="1748590" y="43281"/>
          <a:ext cx="2983832" cy="3615512"/>
        </p:xfrm>
        <a:graphic>
          <a:graphicData uri="http://schemas.openxmlformats.org/drawingml/2006/table">
            <a:tbl>
              <a:tblPr firstRow="1" bandRow="1">
                <a:tableStyleId>{5940675A-B579-460E-94D1-54222C63F5DA}</a:tableStyleId>
              </a:tblPr>
              <a:tblGrid>
                <a:gridCol w="665273">
                  <a:extLst>
                    <a:ext uri="{9D8B030D-6E8A-4147-A177-3AD203B41FA5}">
                      <a16:colId xmlns:a16="http://schemas.microsoft.com/office/drawing/2014/main" val="2933726466"/>
                    </a:ext>
                  </a:extLst>
                </a:gridCol>
                <a:gridCol w="2318559">
                  <a:extLst>
                    <a:ext uri="{9D8B030D-6E8A-4147-A177-3AD203B41FA5}">
                      <a16:colId xmlns:a16="http://schemas.microsoft.com/office/drawing/2014/main" val="2484866629"/>
                    </a:ext>
                  </a:extLst>
                </a:gridCol>
              </a:tblGrid>
              <a:tr h="200767">
                <a:tc gridSpan="2">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GB" sz="900" b="1" dirty="0"/>
                        <a:t>Key dates</a:t>
                      </a:r>
                    </a:p>
                  </a:txBody>
                  <a:tcPr/>
                </a:tc>
                <a:tc hMerge="1">
                  <a:txBody>
                    <a:bodyPr/>
                    <a:lstStyle/>
                    <a:p>
                      <a:endParaRPr lang="en-GB" sz="900" dirty="0"/>
                    </a:p>
                  </a:txBody>
                  <a:tcPr/>
                </a:tc>
                <a:extLst>
                  <a:ext uri="{0D108BD9-81ED-4DB2-BD59-A6C34878D82A}">
                    <a16:rowId xmlns:a16="http://schemas.microsoft.com/office/drawing/2014/main" val="408764414"/>
                  </a:ext>
                </a:extLst>
              </a:tr>
              <a:tr h="240921">
                <a:tc>
                  <a:txBody>
                    <a:bodyPr/>
                    <a:lstStyle/>
                    <a:p>
                      <a:pPr algn="ctr"/>
                      <a:r>
                        <a:rPr lang="en-GB" sz="600" b="1" dirty="0"/>
                        <a:t> 28</a:t>
                      </a:r>
                      <a:r>
                        <a:rPr lang="en-GB" sz="600" b="1" baseline="30000" dirty="0"/>
                        <a:t>th</a:t>
                      </a:r>
                      <a:r>
                        <a:rPr lang="en-GB" sz="600" b="1" dirty="0"/>
                        <a:t> June 1914</a:t>
                      </a:r>
                    </a:p>
                  </a:txBody>
                  <a:tcPr/>
                </a:tc>
                <a:tc>
                  <a:txBody>
                    <a:bodyPr/>
                    <a:lstStyle/>
                    <a:p>
                      <a:r>
                        <a:rPr lang="en-GB" sz="600" dirty="0"/>
                        <a:t>Assassination of Archduke Ferdinand, heir to the Austro-Hungarian throne</a:t>
                      </a:r>
                    </a:p>
                  </a:txBody>
                  <a:tcPr/>
                </a:tc>
                <a:extLst>
                  <a:ext uri="{0D108BD9-81ED-4DB2-BD59-A6C34878D82A}">
                    <a16:rowId xmlns:a16="http://schemas.microsoft.com/office/drawing/2014/main" val="1905831687"/>
                  </a:ext>
                </a:extLst>
              </a:tr>
              <a:tr h="184696">
                <a:tc>
                  <a:txBody>
                    <a:bodyPr/>
                    <a:lstStyle/>
                    <a:p>
                      <a:pPr algn="ctr"/>
                      <a:r>
                        <a:rPr lang="en-GB" sz="600" b="1" dirty="0"/>
                        <a:t>4</a:t>
                      </a:r>
                      <a:r>
                        <a:rPr lang="en-GB" sz="600" b="1" baseline="30000" dirty="0"/>
                        <a:t>th </a:t>
                      </a:r>
                      <a:r>
                        <a:rPr lang="en-GB" sz="600" b="1" dirty="0"/>
                        <a:t>August 1914</a:t>
                      </a:r>
                    </a:p>
                  </a:txBody>
                  <a:tcPr/>
                </a:tc>
                <a:tc>
                  <a:txBody>
                    <a:bodyPr/>
                    <a:lstStyle/>
                    <a:p>
                      <a:r>
                        <a:rPr lang="en-GB" sz="600" dirty="0"/>
                        <a:t>Britain enters the War against Germany</a:t>
                      </a:r>
                    </a:p>
                  </a:txBody>
                  <a:tcPr/>
                </a:tc>
                <a:extLst>
                  <a:ext uri="{0D108BD9-81ED-4DB2-BD59-A6C34878D82A}">
                    <a16:rowId xmlns:a16="http://schemas.microsoft.com/office/drawing/2014/main" val="3397535130"/>
                  </a:ext>
                </a:extLst>
              </a:tr>
              <a:tr h="184696">
                <a:tc>
                  <a:txBody>
                    <a:bodyPr/>
                    <a:lstStyle/>
                    <a:p>
                      <a:pPr algn="ctr"/>
                      <a:r>
                        <a:rPr lang="en-GB" sz="600" b="1" dirty="0"/>
                        <a:t>1</a:t>
                      </a:r>
                      <a:r>
                        <a:rPr lang="en-GB" sz="600" b="1" baseline="30000" dirty="0"/>
                        <a:t>st</a:t>
                      </a:r>
                      <a:r>
                        <a:rPr lang="en-GB" sz="600" b="1" dirty="0"/>
                        <a:t> July 1916</a:t>
                      </a:r>
                    </a:p>
                  </a:txBody>
                  <a:tcPr/>
                </a:tc>
                <a:tc>
                  <a:txBody>
                    <a:bodyPr/>
                    <a:lstStyle/>
                    <a:p>
                      <a:r>
                        <a:rPr lang="en-GB" sz="600" dirty="0"/>
                        <a:t>Battle of the Somme, worst day of the war for British casualties</a:t>
                      </a:r>
                    </a:p>
                  </a:txBody>
                  <a:tcPr/>
                </a:tc>
                <a:extLst>
                  <a:ext uri="{0D108BD9-81ED-4DB2-BD59-A6C34878D82A}">
                    <a16:rowId xmlns:a16="http://schemas.microsoft.com/office/drawing/2014/main" val="160553117"/>
                  </a:ext>
                </a:extLst>
              </a:tr>
              <a:tr h="160614">
                <a:tc>
                  <a:txBody>
                    <a:bodyPr/>
                    <a:lstStyle/>
                    <a:p>
                      <a:pPr algn="ctr"/>
                      <a:r>
                        <a:rPr lang="en-GB" sz="600" b="1" dirty="0"/>
                        <a:t>November 1917</a:t>
                      </a:r>
                    </a:p>
                  </a:txBody>
                  <a:tcPr/>
                </a:tc>
                <a:tc>
                  <a:txBody>
                    <a:bodyPr/>
                    <a:lstStyle/>
                    <a:p>
                      <a:r>
                        <a:rPr lang="en-GB" sz="600" dirty="0"/>
                        <a:t>The Russian Revolution brings the Communists into power</a:t>
                      </a:r>
                    </a:p>
                  </a:txBody>
                  <a:tcPr/>
                </a:tc>
                <a:extLst>
                  <a:ext uri="{0D108BD9-81ED-4DB2-BD59-A6C34878D82A}">
                    <a16:rowId xmlns:a16="http://schemas.microsoft.com/office/drawing/2014/main" val="4198871263"/>
                  </a:ext>
                </a:extLst>
              </a:tr>
              <a:tr h="214650">
                <a:tc>
                  <a:txBody>
                    <a:bodyPr/>
                    <a:lstStyle/>
                    <a:p>
                      <a:pPr algn="ctr"/>
                      <a:r>
                        <a:rPr lang="en-GB" sz="600" b="1" dirty="0"/>
                        <a:t>11</a:t>
                      </a:r>
                      <a:r>
                        <a:rPr lang="en-GB" sz="600" b="1" baseline="30000" dirty="0"/>
                        <a:t>th</a:t>
                      </a:r>
                      <a:r>
                        <a:rPr lang="en-GB" sz="600" b="1" dirty="0"/>
                        <a:t> November 1918</a:t>
                      </a:r>
                    </a:p>
                  </a:txBody>
                  <a:tcPr/>
                </a:tc>
                <a:tc>
                  <a:txBody>
                    <a:bodyPr/>
                    <a:lstStyle/>
                    <a:p>
                      <a:r>
                        <a:rPr lang="en-GB" sz="600" dirty="0"/>
                        <a:t>End of World War 1, Armistice Day</a:t>
                      </a:r>
                    </a:p>
                  </a:txBody>
                  <a:tcPr/>
                </a:tc>
                <a:extLst>
                  <a:ext uri="{0D108BD9-81ED-4DB2-BD59-A6C34878D82A}">
                    <a16:rowId xmlns:a16="http://schemas.microsoft.com/office/drawing/2014/main" val="2254735919"/>
                  </a:ext>
                </a:extLst>
              </a:tr>
              <a:tr h="155247">
                <a:tc>
                  <a:txBody>
                    <a:bodyPr/>
                    <a:lstStyle/>
                    <a:p>
                      <a:pPr algn="ctr"/>
                      <a:r>
                        <a:rPr lang="en-GB" sz="600" b="1" dirty="0"/>
                        <a:t>1918</a:t>
                      </a:r>
                    </a:p>
                  </a:txBody>
                  <a:tcPr/>
                </a:tc>
                <a:tc>
                  <a:txBody>
                    <a:bodyPr/>
                    <a:lstStyle/>
                    <a:p>
                      <a:r>
                        <a:rPr lang="en-GB" sz="600" b="0" i="0" kern="1200" dirty="0">
                          <a:solidFill>
                            <a:schemeClr val="tx1"/>
                          </a:solidFill>
                          <a:effectLst/>
                          <a:latin typeface="+mn-lt"/>
                          <a:ea typeface="+mn-ea"/>
                          <a:cs typeface="+mn-cs"/>
                        </a:rPr>
                        <a:t>women could vote at 30 with property qualifications or as graduates of UK universities</a:t>
                      </a:r>
                      <a:endParaRPr lang="en-GB" sz="600" dirty="0"/>
                    </a:p>
                  </a:txBody>
                  <a:tcPr/>
                </a:tc>
                <a:extLst>
                  <a:ext uri="{0D108BD9-81ED-4DB2-BD59-A6C34878D82A}">
                    <a16:rowId xmlns:a16="http://schemas.microsoft.com/office/drawing/2014/main" val="840182362"/>
                  </a:ext>
                </a:extLst>
              </a:tr>
              <a:tr h="184696">
                <a:tc>
                  <a:txBody>
                    <a:bodyPr/>
                    <a:lstStyle/>
                    <a:p>
                      <a:pPr algn="ctr"/>
                      <a:r>
                        <a:rPr lang="en-GB" sz="600" b="1" dirty="0"/>
                        <a:t>28</a:t>
                      </a:r>
                      <a:r>
                        <a:rPr lang="en-GB" sz="600" b="1" baseline="30000" dirty="0"/>
                        <a:t>th</a:t>
                      </a:r>
                      <a:r>
                        <a:rPr lang="en-GB" sz="600" b="1" dirty="0"/>
                        <a:t> June 1919</a:t>
                      </a:r>
                    </a:p>
                  </a:txBody>
                  <a:tcPr/>
                </a:tc>
                <a:tc>
                  <a:txBody>
                    <a:bodyPr/>
                    <a:lstStyle/>
                    <a:p>
                      <a:r>
                        <a:rPr lang="en-GB" sz="600" dirty="0"/>
                        <a:t>Treaty of Versailles signed</a:t>
                      </a:r>
                    </a:p>
                  </a:txBody>
                  <a:tcPr/>
                </a:tc>
                <a:extLst>
                  <a:ext uri="{0D108BD9-81ED-4DB2-BD59-A6C34878D82A}">
                    <a16:rowId xmlns:a16="http://schemas.microsoft.com/office/drawing/2014/main" val="2488593970"/>
                  </a:ext>
                </a:extLst>
              </a:tr>
              <a:tr h="160614">
                <a:tc>
                  <a:txBody>
                    <a:bodyPr/>
                    <a:lstStyle/>
                    <a:p>
                      <a:pPr algn="ctr"/>
                      <a:r>
                        <a:rPr lang="en-GB" sz="600" b="1" dirty="0"/>
                        <a:t>October 1922</a:t>
                      </a:r>
                    </a:p>
                  </a:txBody>
                  <a:tcPr/>
                </a:tc>
                <a:tc>
                  <a:txBody>
                    <a:bodyPr/>
                    <a:lstStyle/>
                    <a:p>
                      <a:r>
                        <a:rPr lang="en-GB" sz="600" dirty="0"/>
                        <a:t>First fascist state set up in Italy under Mussolini</a:t>
                      </a:r>
                    </a:p>
                  </a:txBody>
                  <a:tcPr/>
                </a:tc>
                <a:extLst>
                  <a:ext uri="{0D108BD9-81ED-4DB2-BD59-A6C34878D82A}">
                    <a16:rowId xmlns:a16="http://schemas.microsoft.com/office/drawing/2014/main" val="3880451159"/>
                  </a:ext>
                </a:extLst>
              </a:tr>
              <a:tr h="240921">
                <a:tc>
                  <a:txBody>
                    <a:bodyPr/>
                    <a:lstStyle/>
                    <a:p>
                      <a:pPr algn="ctr"/>
                      <a:r>
                        <a:rPr lang="en-GB" sz="600" b="1" dirty="0"/>
                        <a:t>November 1923</a:t>
                      </a:r>
                    </a:p>
                  </a:txBody>
                  <a:tcPr/>
                </a:tc>
                <a:tc>
                  <a:txBody>
                    <a:bodyPr/>
                    <a:lstStyle/>
                    <a:p>
                      <a:r>
                        <a:rPr lang="en-GB" sz="600" dirty="0"/>
                        <a:t>Hitler attempts to take over Germany during the Munich Putsch – it fails!</a:t>
                      </a:r>
                    </a:p>
                  </a:txBody>
                  <a:tcPr/>
                </a:tc>
                <a:extLst>
                  <a:ext uri="{0D108BD9-81ED-4DB2-BD59-A6C34878D82A}">
                    <a16:rowId xmlns:a16="http://schemas.microsoft.com/office/drawing/2014/main" val="2812655441"/>
                  </a:ext>
                </a:extLst>
              </a:tr>
              <a:tr h="160614">
                <a:tc>
                  <a:txBody>
                    <a:bodyPr/>
                    <a:lstStyle/>
                    <a:p>
                      <a:pPr algn="ctr"/>
                      <a:r>
                        <a:rPr lang="en-GB" sz="600" b="1" dirty="0"/>
                        <a:t>October 1929</a:t>
                      </a:r>
                    </a:p>
                  </a:txBody>
                  <a:tcPr/>
                </a:tc>
                <a:tc>
                  <a:txBody>
                    <a:bodyPr/>
                    <a:lstStyle/>
                    <a:p>
                      <a:r>
                        <a:rPr lang="en-GB" sz="600" dirty="0"/>
                        <a:t>The Wall Street Crash – worldwide economic depression follows</a:t>
                      </a:r>
                    </a:p>
                  </a:txBody>
                  <a:tcPr/>
                </a:tc>
                <a:extLst>
                  <a:ext uri="{0D108BD9-81ED-4DB2-BD59-A6C34878D82A}">
                    <a16:rowId xmlns:a16="http://schemas.microsoft.com/office/drawing/2014/main" val="4280821421"/>
                  </a:ext>
                </a:extLst>
              </a:tr>
              <a:tr h="160614">
                <a:tc>
                  <a:txBody>
                    <a:bodyPr/>
                    <a:lstStyle/>
                    <a:p>
                      <a:pPr algn="ctr"/>
                      <a:r>
                        <a:rPr lang="en-GB" sz="600" b="1" dirty="0"/>
                        <a:t>January 1933</a:t>
                      </a:r>
                    </a:p>
                  </a:txBody>
                  <a:tcPr/>
                </a:tc>
                <a:tc>
                  <a:txBody>
                    <a:bodyPr/>
                    <a:lstStyle/>
                    <a:p>
                      <a:r>
                        <a:rPr lang="en-GB" sz="600" dirty="0"/>
                        <a:t>Hitler becomes Chancellor (Prime Minister) of Germany</a:t>
                      </a:r>
                    </a:p>
                  </a:txBody>
                  <a:tcPr/>
                </a:tc>
                <a:extLst>
                  <a:ext uri="{0D108BD9-81ED-4DB2-BD59-A6C34878D82A}">
                    <a16:rowId xmlns:a16="http://schemas.microsoft.com/office/drawing/2014/main" val="4241945390"/>
                  </a:ext>
                </a:extLst>
              </a:tr>
              <a:tr h="160614">
                <a:tc>
                  <a:txBody>
                    <a:bodyPr/>
                    <a:lstStyle/>
                    <a:p>
                      <a:pPr algn="ctr"/>
                      <a:r>
                        <a:rPr lang="en-GB" sz="600" b="1" dirty="0"/>
                        <a:t>March 1936</a:t>
                      </a:r>
                    </a:p>
                  </a:txBody>
                  <a:tcPr/>
                </a:tc>
                <a:tc>
                  <a:txBody>
                    <a:bodyPr/>
                    <a:lstStyle/>
                    <a:p>
                      <a:r>
                        <a:rPr lang="en-GB" sz="600" dirty="0"/>
                        <a:t>Hitler occupies the Rhineland</a:t>
                      </a:r>
                    </a:p>
                  </a:txBody>
                  <a:tcPr/>
                </a:tc>
                <a:extLst>
                  <a:ext uri="{0D108BD9-81ED-4DB2-BD59-A6C34878D82A}">
                    <a16:rowId xmlns:a16="http://schemas.microsoft.com/office/drawing/2014/main" val="660988039"/>
                  </a:ext>
                </a:extLst>
              </a:tr>
              <a:tr h="160614">
                <a:tc>
                  <a:txBody>
                    <a:bodyPr/>
                    <a:lstStyle/>
                    <a:p>
                      <a:pPr algn="ctr"/>
                      <a:r>
                        <a:rPr lang="en-GB" sz="600" b="1" dirty="0"/>
                        <a:t>March 1938</a:t>
                      </a:r>
                    </a:p>
                  </a:txBody>
                  <a:tcPr/>
                </a:tc>
                <a:tc>
                  <a:txBody>
                    <a:bodyPr/>
                    <a:lstStyle/>
                    <a:p>
                      <a:r>
                        <a:rPr lang="en-GB" sz="600" dirty="0"/>
                        <a:t>Hitler reunites Germany with Austria</a:t>
                      </a:r>
                    </a:p>
                  </a:txBody>
                  <a:tcPr/>
                </a:tc>
                <a:extLst>
                  <a:ext uri="{0D108BD9-81ED-4DB2-BD59-A6C34878D82A}">
                    <a16:rowId xmlns:a16="http://schemas.microsoft.com/office/drawing/2014/main" val="2696414735"/>
                  </a:ext>
                </a:extLst>
              </a:tr>
              <a:tr h="160614">
                <a:tc>
                  <a:txBody>
                    <a:bodyPr/>
                    <a:lstStyle/>
                    <a:p>
                      <a:pPr algn="ctr"/>
                      <a:r>
                        <a:rPr lang="en-GB" sz="600" b="1" dirty="0"/>
                        <a:t>March 1939</a:t>
                      </a:r>
                    </a:p>
                  </a:txBody>
                  <a:tcPr/>
                </a:tc>
                <a:tc>
                  <a:txBody>
                    <a:bodyPr/>
                    <a:lstStyle/>
                    <a:p>
                      <a:r>
                        <a:rPr lang="en-GB" sz="600" dirty="0"/>
                        <a:t>Hitler takes over all of Czechoslovakia</a:t>
                      </a:r>
                    </a:p>
                  </a:txBody>
                  <a:tcPr/>
                </a:tc>
                <a:extLst>
                  <a:ext uri="{0D108BD9-81ED-4DB2-BD59-A6C34878D82A}">
                    <a16:rowId xmlns:a16="http://schemas.microsoft.com/office/drawing/2014/main" val="3469977473"/>
                  </a:ext>
                </a:extLst>
              </a:tr>
              <a:tr h="240921">
                <a:tc>
                  <a:txBody>
                    <a:bodyPr/>
                    <a:lstStyle/>
                    <a:p>
                      <a:pPr algn="ctr"/>
                      <a:r>
                        <a:rPr lang="en-GB" sz="600" b="1" dirty="0"/>
                        <a:t>3</a:t>
                      </a:r>
                      <a:r>
                        <a:rPr lang="en-GB" sz="600" b="1" baseline="30000" dirty="0"/>
                        <a:t>rd</a:t>
                      </a:r>
                      <a:r>
                        <a:rPr lang="en-GB" sz="600" b="1" dirty="0"/>
                        <a:t> September 1939</a:t>
                      </a:r>
                    </a:p>
                  </a:txBody>
                  <a:tcPr/>
                </a:tc>
                <a:tc>
                  <a:txBody>
                    <a:bodyPr/>
                    <a:lstStyle/>
                    <a:p>
                      <a:r>
                        <a:rPr lang="en-GB" sz="600" dirty="0"/>
                        <a:t>Britain declares war on Germany, after Hitler’s invasion of Poland</a:t>
                      </a:r>
                    </a:p>
                  </a:txBody>
                  <a:tcPr/>
                </a:tc>
                <a:extLst>
                  <a:ext uri="{0D108BD9-81ED-4DB2-BD59-A6C34878D82A}">
                    <a16:rowId xmlns:a16="http://schemas.microsoft.com/office/drawing/2014/main" val="4121694924"/>
                  </a:ext>
                </a:extLst>
              </a:tr>
            </a:tbl>
          </a:graphicData>
        </a:graphic>
      </p:graphicFrame>
      <p:graphicFrame>
        <p:nvGraphicFramePr>
          <p:cNvPr id="16" name="Table 14">
            <a:extLst>
              <a:ext uri="{FF2B5EF4-FFF2-40B4-BE49-F238E27FC236}">
                <a16:creationId xmlns:a16="http://schemas.microsoft.com/office/drawing/2014/main" id="{E8ED9E3A-1134-4A4B-806C-F3B3842743CF}"/>
              </a:ext>
            </a:extLst>
          </p:cNvPr>
          <p:cNvGraphicFramePr>
            <a:graphicFrameLocks noGrp="1"/>
          </p:cNvGraphicFramePr>
          <p:nvPr>
            <p:extLst>
              <p:ext uri="{D42A27DB-BD31-4B8C-83A1-F6EECF244321}">
                <p14:modId xmlns:p14="http://schemas.microsoft.com/office/powerpoint/2010/main" val="3183888714"/>
              </p:ext>
            </p:extLst>
          </p:nvPr>
        </p:nvGraphicFramePr>
        <p:xfrm>
          <a:off x="4876800" y="36754"/>
          <a:ext cx="4191371" cy="3611880"/>
        </p:xfrm>
        <a:graphic>
          <a:graphicData uri="http://schemas.openxmlformats.org/drawingml/2006/table">
            <a:tbl>
              <a:tblPr firstRow="1" bandRow="1">
                <a:tableStyleId>{5940675A-B579-460E-94D1-54222C63F5DA}</a:tableStyleId>
              </a:tblPr>
              <a:tblGrid>
                <a:gridCol w="887354">
                  <a:extLst>
                    <a:ext uri="{9D8B030D-6E8A-4147-A177-3AD203B41FA5}">
                      <a16:colId xmlns:a16="http://schemas.microsoft.com/office/drawing/2014/main" val="2933726466"/>
                    </a:ext>
                  </a:extLst>
                </a:gridCol>
                <a:gridCol w="3304017">
                  <a:extLst>
                    <a:ext uri="{9D8B030D-6E8A-4147-A177-3AD203B41FA5}">
                      <a16:colId xmlns:a16="http://schemas.microsoft.com/office/drawing/2014/main" val="2484866629"/>
                    </a:ext>
                  </a:extLst>
                </a:gridCol>
              </a:tblGrid>
              <a:tr h="198832">
                <a:tc gridSpan="2">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GB" sz="900" b="1" dirty="0"/>
                        <a:t>Key people</a:t>
                      </a:r>
                    </a:p>
                  </a:txBody>
                  <a:tcPr/>
                </a:tc>
                <a:tc hMerge="1">
                  <a:txBody>
                    <a:bodyPr/>
                    <a:lstStyle/>
                    <a:p>
                      <a:endParaRPr lang="en-GB" sz="600" dirty="0"/>
                    </a:p>
                  </a:txBody>
                  <a:tcPr/>
                </a:tc>
                <a:extLst>
                  <a:ext uri="{0D108BD9-81ED-4DB2-BD59-A6C34878D82A}">
                    <a16:rowId xmlns:a16="http://schemas.microsoft.com/office/drawing/2014/main" val="1784331919"/>
                  </a:ext>
                </a:extLst>
              </a:tr>
              <a:tr h="238598">
                <a:tc>
                  <a:txBody>
                    <a:bodyPr/>
                    <a:lstStyle/>
                    <a:p>
                      <a:r>
                        <a:rPr lang="en-GB" sz="600" b="1" dirty="0"/>
                        <a:t>Archduke Ferdinand</a:t>
                      </a:r>
                    </a:p>
                  </a:txBody>
                  <a:tcPr/>
                </a:tc>
                <a:tc>
                  <a:txBody>
                    <a:bodyPr/>
                    <a:lstStyle/>
                    <a:p>
                      <a:r>
                        <a:rPr lang="en-GB" sz="600" b="0" i="0" kern="1200" dirty="0">
                          <a:solidFill>
                            <a:schemeClr val="tx1"/>
                          </a:solidFill>
                          <a:effectLst/>
                          <a:latin typeface="+mn-lt"/>
                          <a:ea typeface="+mn-ea"/>
                          <a:cs typeface="+mn-cs"/>
                        </a:rPr>
                        <a:t>Archduke Franz Ferdinand Carl Ludwig Joseph Maria of Austria was the heir presumptive to the throne of Austria-Hungary. </a:t>
                      </a:r>
                      <a:endParaRPr lang="en-GB" sz="600" dirty="0"/>
                    </a:p>
                  </a:txBody>
                  <a:tcPr/>
                </a:tc>
                <a:extLst>
                  <a:ext uri="{0D108BD9-81ED-4DB2-BD59-A6C34878D82A}">
                    <a16:rowId xmlns:a16="http://schemas.microsoft.com/office/drawing/2014/main" val="1905831687"/>
                  </a:ext>
                </a:extLst>
              </a:tr>
              <a:tr h="238598">
                <a:tc>
                  <a:txBody>
                    <a:bodyPr/>
                    <a:lstStyle/>
                    <a:p>
                      <a:r>
                        <a:rPr lang="en-GB" sz="600" b="1" dirty="0"/>
                        <a:t>Gavrilo Princip</a:t>
                      </a:r>
                    </a:p>
                  </a:txBody>
                  <a:tcPr/>
                </a:tc>
                <a:tc>
                  <a:txBody>
                    <a:bodyPr/>
                    <a:lstStyle/>
                    <a:p>
                      <a:r>
                        <a:rPr lang="en-GB" sz="600" b="0" i="0" kern="1200" dirty="0">
                          <a:solidFill>
                            <a:schemeClr val="tx1"/>
                          </a:solidFill>
                          <a:effectLst/>
                          <a:latin typeface="+mn-lt"/>
                          <a:ea typeface="+mn-ea"/>
                          <a:cs typeface="+mn-cs"/>
                        </a:rPr>
                        <a:t>Bosnian Serb member of Young Bosnia who sought an end to Austro-Hungarian rule in Bosnia and Herzegovina</a:t>
                      </a:r>
                      <a:endParaRPr lang="en-GB" sz="600" dirty="0"/>
                    </a:p>
                  </a:txBody>
                  <a:tcPr/>
                </a:tc>
                <a:extLst>
                  <a:ext uri="{0D108BD9-81ED-4DB2-BD59-A6C34878D82A}">
                    <a16:rowId xmlns:a16="http://schemas.microsoft.com/office/drawing/2014/main" val="3397535130"/>
                  </a:ext>
                </a:extLst>
              </a:tr>
              <a:tr h="238598">
                <a:tc>
                  <a:txBody>
                    <a:bodyPr/>
                    <a:lstStyle/>
                    <a:p>
                      <a:r>
                        <a:rPr lang="en-GB" sz="600" b="1" dirty="0"/>
                        <a:t>Alfred von Schlieffen</a:t>
                      </a:r>
                    </a:p>
                  </a:txBody>
                  <a:tcPr/>
                </a:tc>
                <a:tc>
                  <a:txBody>
                    <a:bodyPr/>
                    <a:lstStyle/>
                    <a:p>
                      <a:r>
                        <a:rPr lang="en-GB" sz="600" b="0" i="0" kern="1200" dirty="0">
                          <a:solidFill>
                            <a:schemeClr val="tx1"/>
                          </a:solidFill>
                          <a:effectLst/>
                          <a:latin typeface="+mn-lt"/>
                          <a:ea typeface="+mn-ea"/>
                          <a:cs typeface="+mn-cs"/>
                        </a:rPr>
                        <a:t>German field marshal and strategist who served as chief of </a:t>
                      </a:r>
                      <a:r>
                        <a:rPr lang="en-GB" sz="600" b="1" i="0" kern="1200" dirty="0">
                          <a:solidFill>
                            <a:schemeClr val="tx1"/>
                          </a:solidFill>
                          <a:effectLst/>
                          <a:latin typeface="+mn-lt"/>
                          <a:ea typeface="+mn-ea"/>
                          <a:cs typeface="+mn-cs"/>
                        </a:rPr>
                        <a:t>the</a:t>
                      </a:r>
                      <a:r>
                        <a:rPr lang="en-GB" sz="600" b="0" i="0" kern="1200" dirty="0">
                          <a:solidFill>
                            <a:schemeClr val="tx1"/>
                          </a:solidFill>
                          <a:effectLst/>
                          <a:latin typeface="+mn-lt"/>
                          <a:ea typeface="+mn-ea"/>
                          <a:cs typeface="+mn-cs"/>
                        </a:rPr>
                        <a:t> Imperial German General Staff from 1891 to 1906.</a:t>
                      </a:r>
                      <a:endParaRPr lang="en-GB" sz="600" dirty="0"/>
                    </a:p>
                  </a:txBody>
                  <a:tcPr/>
                </a:tc>
                <a:extLst>
                  <a:ext uri="{0D108BD9-81ED-4DB2-BD59-A6C34878D82A}">
                    <a16:rowId xmlns:a16="http://schemas.microsoft.com/office/drawing/2014/main" val="160553117"/>
                  </a:ext>
                </a:extLst>
              </a:tr>
              <a:tr h="238598">
                <a:tc>
                  <a:txBody>
                    <a:bodyPr/>
                    <a:lstStyle/>
                    <a:p>
                      <a:r>
                        <a:rPr lang="en-GB" sz="600" b="1" dirty="0"/>
                        <a:t>Field Marshal Haig</a:t>
                      </a:r>
                    </a:p>
                  </a:txBody>
                  <a:tcPr/>
                </a:tc>
                <a:tc>
                  <a:txBody>
                    <a:bodyPr/>
                    <a:lstStyle/>
                    <a:p>
                      <a:r>
                        <a:rPr lang="en-GB" sz="600" b="0" i="0" kern="1200" dirty="0">
                          <a:solidFill>
                            <a:schemeClr val="tx1"/>
                          </a:solidFill>
                          <a:effectLst/>
                          <a:latin typeface="+mn-lt"/>
                          <a:ea typeface="+mn-ea"/>
                          <a:cs typeface="+mn-cs"/>
                        </a:rPr>
                        <a:t>Senior officer of the British Army. During the First World War, he commanded the British Expeditionary Force (BEF) on the Western Front from late 1915 until the end of the war.</a:t>
                      </a:r>
                      <a:endParaRPr lang="en-GB" sz="600" dirty="0"/>
                    </a:p>
                  </a:txBody>
                  <a:tcPr/>
                </a:tc>
                <a:extLst>
                  <a:ext uri="{0D108BD9-81ED-4DB2-BD59-A6C34878D82A}">
                    <a16:rowId xmlns:a16="http://schemas.microsoft.com/office/drawing/2014/main" val="2254735919"/>
                  </a:ext>
                </a:extLst>
              </a:tr>
              <a:tr h="238598">
                <a:tc>
                  <a:txBody>
                    <a:bodyPr/>
                    <a:lstStyle/>
                    <a:p>
                      <a:r>
                        <a:rPr lang="en-GB" sz="600" b="1" dirty="0"/>
                        <a:t>Emmeline Pankhurst</a:t>
                      </a:r>
                    </a:p>
                  </a:txBody>
                  <a:tcPr/>
                </a:tc>
                <a:tc>
                  <a:txBody>
                    <a:bodyPr/>
                    <a:lstStyle/>
                    <a:p>
                      <a:r>
                        <a:rPr lang="en-GB" sz="600" b="0" i="0" kern="1200" dirty="0">
                          <a:solidFill>
                            <a:schemeClr val="tx1"/>
                          </a:solidFill>
                          <a:effectLst/>
                          <a:latin typeface="+mn-lt"/>
                          <a:ea typeface="+mn-ea"/>
                          <a:cs typeface="+mn-cs"/>
                        </a:rPr>
                        <a:t>British political activist. She is best remembered for organizing the UK suffragette movement and helping women win the right to vote.</a:t>
                      </a:r>
                      <a:endParaRPr lang="en-GB" sz="600" dirty="0"/>
                    </a:p>
                  </a:txBody>
                  <a:tcPr/>
                </a:tc>
                <a:extLst>
                  <a:ext uri="{0D108BD9-81ED-4DB2-BD59-A6C34878D82A}">
                    <a16:rowId xmlns:a16="http://schemas.microsoft.com/office/drawing/2014/main" val="840182362"/>
                  </a:ext>
                </a:extLst>
              </a:tr>
              <a:tr h="159066">
                <a:tc>
                  <a:txBody>
                    <a:bodyPr/>
                    <a:lstStyle/>
                    <a:p>
                      <a:r>
                        <a:rPr lang="en-GB" sz="600" b="1" dirty="0"/>
                        <a:t>Emily Davison</a:t>
                      </a:r>
                    </a:p>
                  </a:txBody>
                  <a:tcPr/>
                </a:tc>
                <a:tc>
                  <a:txBody>
                    <a:bodyPr/>
                    <a:lstStyle/>
                    <a:p>
                      <a:r>
                        <a:rPr lang="en-GB" sz="600" dirty="0"/>
                        <a:t>English Suffragette who threw herself under the King’s horse as a protest.</a:t>
                      </a:r>
                    </a:p>
                  </a:txBody>
                  <a:tcPr/>
                </a:tc>
                <a:extLst>
                  <a:ext uri="{0D108BD9-81ED-4DB2-BD59-A6C34878D82A}">
                    <a16:rowId xmlns:a16="http://schemas.microsoft.com/office/drawing/2014/main" val="2488593970"/>
                  </a:ext>
                </a:extLst>
              </a:tr>
              <a:tr h="165117">
                <a:tc>
                  <a:txBody>
                    <a:bodyPr/>
                    <a:lstStyle/>
                    <a:p>
                      <a:r>
                        <a:rPr lang="en-GB" sz="600" b="1" dirty="0"/>
                        <a:t>David Lloyd George</a:t>
                      </a:r>
                    </a:p>
                  </a:txBody>
                  <a:tcPr/>
                </a:tc>
                <a:tc>
                  <a:txBody>
                    <a:bodyPr/>
                    <a:lstStyle/>
                    <a:p>
                      <a:r>
                        <a:rPr lang="en-GB" sz="600" b="0" i="0" kern="1200" dirty="0">
                          <a:solidFill>
                            <a:schemeClr val="tx1"/>
                          </a:solidFill>
                          <a:effectLst/>
                          <a:latin typeface="+mn-lt"/>
                          <a:ea typeface="+mn-ea"/>
                          <a:cs typeface="+mn-cs"/>
                        </a:rPr>
                        <a:t>British statesman who served as Prime Minister of the United Kingdom from 1916 to 1922</a:t>
                      </a:r>
                      <a:endParaRPr lang="en-GB" sz="600" dirty="0"/>
                    </a:p>
                  </a:txBody>
                  <a:tcPr/>
                </a:tc>
                <a:extLst>
                  <a:ext uri="{0D108BD9-81ED-4DB2-BD59-A6C34878D82A}">
                    <a16:rowId xmlns:a16="http://schemas.microsoft.com/office/drawing/2014/main" val="2812655441"/>
                  </a:ext>
                </a:extLst>
              </a:tr>
              <a:tr h="238598">
                <a:tc>
                  <a:txBody>
                    <a:bodyPr/>
                    <a:lstStyle/>
                    <a:p>
                      <a:r>
                        <a:rPr lang="en-GB" sz="600" b="1" dirty="0"/>
                        <a:t>Georges Clemenceau</a:t>
                      </a:r>
                    </a:p>
                  </a:txBody>
                  <a:tcPr/>
                </a:tc>
                <a:tc>
                  <a:txBody>
                    <a:bodyPr/>
                    <a:lstStyle/>
                    <a:p>
                      <a:r>
                        <a:rPr lang="en-GB" sz="600" b="0" i="0" kern="1200" dirty="0">
                          <a:solidFill>
                            <a:schemeClr val="tx1"/>
                          </a:solidFill>
                          <a:effectLst/>
                          <a:latin typeface="+mn-lt"/>
                          <a:ea typeface="+mn-ea"/>
                          <a:cs typeface="+mn-cs"/>
                        </a:rPr>
                        <a:t>French statesman who served as Prime Minister of France from 1906 to 1909 and again from 1917 until 1920</a:t>
                      </a:r>
                      <a:endParaRPr lang="en-GB" sz="600" dirty="0"/>
                    </a:p>
                  </a:txBody>
                  <a:tcPr/>
                </a:tc>
                <a:extLst>
                  <a:ext uri="{0D108BD9-81ED-4DB2-BD59-A6C34878D82A}">
                    <a16:rowId xmlns:a16="http://schemas.microsoft.com/office/drawing/2014/main" val="4280821421"/>
                  </a:ext>
                </a:extLst>
              </a:tr>
              <a:tr h="238598">
                <a:tc>
                  <a:txBody>
                    <a:bodyPr/>
                    <a:lstStyle/>
                    <a:p>
                      <a:r>
                        <a:rPr lang="en-GB" sz="600" b="1" dirty="0"/>
                        <a:t>Woodrow Wilson</a:t>
                      </a:r>
                    </a:p>
                  </a:txBody>
                  <a:tcPr/>
                </a:tc>
                <a:tc>
                  <a:txBody>
                    <a:bodyPr/>
                    <a:lstStyle/>
                    <a:p>
                      <a:r>
                        <a:rPr lang="en-GB" sz="600" b="0" i="0" kern="1200" dirty="0">
                          <a:solidFill>
                            <a:schemeClr val="tx1"/>
                          </a:solidFill>
                          <a:effectLst/>
                          <a:latin typeface="+mn-lt"/>
                          <a:ea typeface="+mn-ea"/>
                          <a:cs typeface="+mn-cs"/>
                        </a:rPr>
                        <a:t>Thomas Woodrow Wilson was an American politician, lawyer, and academic who served as the 28th president of the United States from 1913 to 1921.</a:t>
                      </a:r>
                      <a:endParaRPr lang="en-GB" sz="600" dirty="0"/>
                    </a:p>
                  </a:txBody>
                  <a:tcPr/>
                </a:tc>
                <a:extLst>
                  <a:ext uri="{0D108BD9-81ED-4DB2-BD59-A6C34878D82A}">
                    <a16:rowId xmlns:a16="http://schemas.microsoft.com/office/drawing/2014/main" val="4241945390"/>
                  </a:ext>
                </a:extLst>
              </a:tr>
              <a:tr h="238598">
                <a:tc>
                  <a:txBody>
                    <a:bodyPr/>
                    <a:lstStyle/>
                    <a:p>
                      <a:r>
                        <a:rPr lang="en-GB" sz="600" b="1" dirty="0"/>
                        <a:t>Karl Marx</a:t>
                      </a:r>
                    </a:p>
                  </a:txBody>
                  <a:tcPr/>
                </a:tc>
                <a:tc>
                  <a:txBody>
                    <a:bodyPr/>
                    <a:lstStyle/>
                    <a:p>
                      <a:r>
                        <a:rPr lang="en-GB" sz="600" b="0" i="0" kern="1200" dirty="0">
                          <a:solidFill>
                            <a:schemeClr val="tx1"/>
                          </a:solidFill>
                          <a:effectLst/>
                          <a:latin typeface="+mn-lt"/>
                          <a:ea typeface="+mn-ea"/>
                          <a:cs typeface="+mn-cs"/>
                        </a:rPr>
                        <a:t>Karl Heinrich Marx was a German philosopher, economist, historian, sociologist, political theorist, journalist and socialist revolutionary</a:t>
                      </a:r>
                      <a:endParaRPr lang="en-GB" sz="600" dirty="0"/>
                    </a:p>
                  </a:txBody>
                  <a:tcPr/>
                </a:tc>
                <a:extLst>
                  <a:ext uri="{0D108BD9-81ED-4DB2-BD59-A6C34878D82A}">
                    <a16:rowId xmlns:a16="http://schemas.microsoft.com/office/drawing/2014/main" val="1021472668"/>
                  </a:ext>
                </a:extLst>
              </a:tr>
              <a:tr h="165117">
                <a:tc>
                  <a:txBody>
                    <a:bodyPr/>
                    <a:lstStyle/>
                    <a:p>
                      <a:r>
                        <a:rPr lang="en-GB" sz="600" b="1" dirty="0"/>
                        <a:t>Benito Mussolini</a:t>
                      </a:r>
                    </a:p>
                  </a:txBody>
                  <a:tcPr/>
                </a:tc>
                <a:tc>
                  <a:txBody>
                    <a:bodyPr/>
                    <a:lstStyle/>
                    <a:p>
                      <a:r>
                        <a:rPr lang="en-GB" sz="600" b="0" i="0" kern="1200" dirty="0">
                          <a:solidFill>
                            <a:schemeClr val="tx1"/>
                          </a:solidFill>
                          <a:effectLst/>
                          <a:latin typeface="+mn-lt"/>
                          <a:ea typeface="+mn-ea"/>
                          <a:cs typeface="+mn-cs"/>
                        </a:rPr>
                        <a:t>Italian prime minister (1922–43) and the first of 20th-century Europe's fascist dictators.</a:t>
                      </a:r>
                      <a:endParaRPr lang="en-GB" sz="600" dirty="0"/>
                    </a:p>
                  </a:txBody>
                  <a:tcPr/>
                </a:tc>
                <a:extLst>
                  <a:ext uri="{0D108BD9-81ED-4DB2-BD59-A6C34878D82A}">
                    <a16:rowId xmlns:a16="http://schemas.microsoft.com/office/drawing/2014/main" val="4240012079"/>
                  </a:ext>
                </a:extLst>
              </a:tr>
              <a:tr h="318131">
                <a:tc>
                  <a:txBody>
                    <a:bodyPr/>
                    <a:lstStyle/>
                    <a:p>
                      <a:r>
                        <a:rPr lang="en-GB" sz="600" b="1" dirty="0"/>
                        <a:t>Joseph Stalin</a:t>
                      </a:r>
                    </a:p>
                  </a:txBody>
                  <a:tcPr/>
                </a:tc>
                <a:tc>
                  <a:txBody>
                    <a:bodyPr/>
                    <a:lstStyle/>
                    <a:p>
                      <a:r>
                        <a:rPr lang="en-GB" sz="600" b="0" i="0" kern="1200" dirty="0">
                          <a:solidFill>
                            <a:schemeClr val="tx1"/>
                          </a:solidFill>
                          <a:effectLst/>
                          <a:latin typeface="+mn-lt"/>
                          <a:ea typeface="+mn-ea"/>
                          <a:cs typeface="+mn-cs"/>
                        </a:rPr>
                        <a:t>Georgian revolutionary and Soviet politician who led the Soviet Union from the mid-1920s until 1953 as the general secretary of the Communist Party of the Soviet Union and premier of the Soviet Union.</a:t>
                      </a:r>
                      <a:endParaRPr lang="en-GB" sz="600" dirty="0"/>
                    </a:p>
                  </a:txBody>
                  <a:tcPr/>
                </a:tc>
                <a:extLst>
                  <a:ext uri="{0D108BD9-81ED-4DB2-BD59-A6C34878D82A}">
                    <a16:rowId xmlns:a16="http://schemas.microsoft.com/office/drawing/2014/main" val="3462314294"/>
                  </a:ext>
                </a:extLst>
              </a:tr>
              <a:tr h="238598">
                <a:tc>
                  <a:txBody>
                    <a:bodyPr/>
                    <a:lstStyle/>
                    <a:p>
                      <a:r>
                        <a:rPr lang="en-GB" sz="600" b="1" dirty="0"/>
                        <a:t>Adolf Hitler</a:t>
                      </a:r>
                    </a:p>
                  </a:txBody>
                  <a:tcPr/>
                </a:tc>
                <a:tc>
                  <a:txBody>
                    <a:bodyPr/>
                    <a:lstStyle/>
                    <a:p>
                      <a:r>
                        <a:rPr lang="en-GB" sz="600" b="0" i="0" kern="1200" dirty="0">
                          <a:solidFill>
                            <a:schemeClr val="tx1"/>
                          </a:solidFill>
                          <a:effectLst/>
                          <a:latin typeface="+mn-lt"/>
                          <a:ea typeface="+mn-ea"/>
                          <a:cs typeface="+mn-cs"/>
                        </a:rPr>
                        <a:t>Adolf Hitler was a German politician and leader of the Nazi Party. He rose to power as the chancellor of Germany in 1933 and then as Führer in 1934.</a:t>
                      </a:r>
                      <a:endParaRPr lang="en-GB" sz="600" dirty="0"/>
                    </a:p>
                  </a:txBody>
                  <a:tcPr/>
                </a:tc>
                <a:extLst>
                  <a:ext uri="{0D108BD9-81ED-4DB2-BD59-A6C34878D82A}">
                    <a16:rowId xmlns:a16="http://schemas.microsoft.com/office/drawing/2014/main" val="3569913889"/>
                  </a:ext>
                </a:extLst>
              </a:tr>
            </a:tbl>
          </a:graphicData>
        </a:graphic>
      </p:graphicFrame>
      <p:graphicFrame>
        <p:nvGraphicFramePr>
          <p:cNvPr id="17" name="Table 14">
            <a:extLst>
              <a:ext uri="{FF2B5EF4-FFF2-40B4-BE49-F238E27FC236}">
                <a16:creationId xmlns:a16="http://schemas.microsoft.com/office/drawing/2014/main" id="{5A2EECBF-AA2B-4599-987F-55E0FB128AF2}"/>
              </a:ext>
            </a:extLst>
          </p:cNvPr>
          <p:cNvGraphicFramePr>
            <a:graphicFrameLocks noGrp="1"/>
          </p:cNvGraphicFramePr>
          <p:nvPr>
            <p:extLst>
              <p:ext uri="{D42A27DB-BD31-4B8C-83A1-F6EECF244321}">
                <p14:modId xmlns:p14="http://schemas.microsoft.com/office/powerpoint/2010/main" val="2747113345"/>
              </p:ext>
            </p:extLst>
          </p:nvPr>
        </p:nvGraphicFramePr>
        <p:xfrm>
          <a:off x="1748589" y="3764971"/>
          <a:ext cx="7319581" cy="2682240"/>
        </p:xfrm>
        <a:graphic>
          <a:graphicData uri="http://schemas.openxmlformats.org/drawingml/2006/table">
            <a:tbl>
              <a:tblPr firstRow="1" bandRow="1">
                <a:tableStyleId>{5940675A-B579-460E-94D1-54222C63F5DA}</a:tableStyleId>
              </a:tblPr>
              <a:tblGrid>
                <a:gridCol w="687541">
                  <a:extLst>
                    <a:ext uri="{9D8B030D-6E8A-4147-A177-3AD203B41FA5}">
                      <a16:colId xmlns:a16="http://schemas.microsoft.com/office/drawing/2014/main" val="2933726466"/>
                    </a:ext>
                  </a:extLst>
                </a:gridCol>
                <a:gridCol w="2992836">
                  <a:extLst>
                    <a:ext uri="{9D8B030D-6E8A-4147-A177-3AD203B41FA5}">
                      <a16:colId xmlns:a16="http://schemas.microsoft.com/office/drawing/2014/main" val="2484866629"/>
                    </a:ext>
                  </a:extLst>
                </a:gridCol>
                <a:gridCol w="763604">
                  <a:extLst>
                    <a:ext uri="{9D8B030D-6E8A-4147-A177-3AD203B41FA5}">
                      <a16:colId xmlns:a16="http://schemas.microsoft.com/office/drawing/2014/main" val="3526118123"/>
                    </a:ext>
                  </a:extLst>
                </a:gridCol>
                <a:gridCol w="2875600">
                  <a:extLst>
                    <a:ext uri="{9D8B030D-6E8A-4147-A177-3AD203B41FA5}">
                      <a16:colId xmlns:a16="http://schemas.microsoft.com/office/drawing/2014/main" val="4031937619"/>
                    </a:ext>
                  </a:extLst>
                </a:gridCol>
              </a:tblGrid>
              <a:tr h="159764">
                <a:tc gridSpan="4">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GB" sz="800" b="1" dirty="0"/>
                        <a:t>Key Words - Glossary</a:t>
                      </a:r>
                    </a:p>
                  </a:txBody>
                  <a:tcPr/>
                </a:tc>
                <a:tc hMerge="1">
                  <a:txBody>
                    <a:bodyPr/>
                    <a:lstStyle/>
                    <a:p>
                      <a:endParaRPr lang="en-GB" sz="900" dirty="0"/>
                    </a:p>
                  </a:txBody>
                  <a:tcPr/>
                </a:tc>
                <a:tc hMerge="1">
                  <a:txBody>
                    <a:bodyPr/>
                    <a:lstStyle/>
                    <a:p>
                      <a:endParaRPr lang="en-GB" sz="900"/>
                    </a:p>
                  </a:txBody>
                  <a:tcPr/>
                </a:tc>
                <a:tc hMerge="1">
                  <a:txBody>
                    <a:bodyPr/>
                    <a:lstStyle/>
                    <a:p>
                      <a:endParaRPr lang="en-GB" sz="900" dirty="0"/>
                    </a:p>
                  </a:txBody>
                  <a:tcPr/>
                </a:tc>
                <a:extLst>
                  <a:ext uri="{0D108BD9-81ED-4DB2-BD59-A6C34878D82A}">
                    <a16:rowId xmlns:a16="http://schemas.microsoft.com/office/drawing/2014/main" val="845246945"/>
                  </a:ext>
                </a:extLst>
              </a:tr>
              <a:tr h="233734">
                <a:tc>
                  <a:txBody>
                    <a:bodyPr/>
                    <a:lstStyle/>
                    <a:p>
                      <a:r>
                        <a:rPr lang="en-GB" sz="600" b="1" dirty="0"/>
                        <a:t>Austro-Hungary</a:t>
                      </a:r>
                    </a:p>
                  </a:txBody>
                  <a:tcPr/>
                </a:tc>
                <a:tc>
                  <a:txBody>
                    <a:bodyPr/>
                    <a:lstStyle/>
                    <a:p>
                      <a:r>
                        <a:rPr lang="en-GB" sz="600" b="0" i="0" kern="1200" dirty="0">
                          <a:solidFill>
                            <a:schemeClr val="tx1"/>
                          </a:solidFill>
                          <a:effectLst/>
                          <a:latin typeface="+mn-lt"/>
                          <a:ea typeface="+mn-ea"/>
                          <a:cs typeface="+mn-cs"/>
                        </a:rPr>
                        <a:t>Dual Monarchy established in 1867, consisting of what are now </a:t>
                      </a:r>
                      <a:r>
                        <a:rPr lang="en-GB" sz="600" b="1" i="0" kern="1200" dirty="0">
                          <a:solidFill>
                            <a:schemeClr val="tx1"/>
                          </a:solidFill>
                          <a:effectLst/>
                          <a:latin typeface="+mn-lt"/>
                          <a:ea typeface="+mn-ea"/>
                          <a:cs typeface="+mn-cs"/>
                        </a:rPr>
                        <a:t>Austria</a:t>
                      </a:r>
                      <a:r>
                        <a:rPr lang="en-GB" sz="600" b="0" i="0" kern="1200" dirty="0">
                          <a:solidFill>
                            <a:schemeClr val="tx1"/>
                          </a:solidFill>
                          <a:effectLst/>
                          <a:latin typeface="+mn-lt"/>
                          <a:ea typeface="+mn-ea"/>
                          <a:cs typeface="+mn-cs"/>
                        </a:rPr>
                        <a:t>, </a:t>
                      </a:r>
                      <a:r>
                        <a:rPr lang="en-GB" sz="600" b="1" i="0" kern="1200" dirty="0">
                          <a:solidFill>
                            <a:schemeClr val="tx1"/>
                          </a:solidFill>
                          <a:effectLst/>
                          <a:latin typeface="+mn-lt"/>
                          <a:ea typeface="+mn-ea"/>
                          <a:cs typeface="+mn-cs"/>
                        </a:rPr>
                        <a:t>Hungary</a:t>
                      </a:r>
                      <a:r>
                        <a:rPr lang="en-GB" sz="600" b="0" i="0" kern="1200" dirty="0">
                          <a:solidFill>
                            <a:schemeClr val="tx1"/>
                          </a:solidFill>
                          <a:effectLst/>
                          <a:latin typeface="+mn-lt"/>
                          <a:ea typeface="+mn-ea"/>
                          <a:cs typeface="+mn-cs"/>
                        </a:rPr>
                        <a:t>, the Czech Republic, Slovakia, Slovenia, Croatia, and Bosnia-Herzegovina, and parts of Poland, Romania, Ukraine, and Italy.</a:t>
                      </a:r>
                      <a:endParaRPr lang="en-GB" sz="600" dirty="0"/>
                    </a:p>
                  </a:txBody>
                  <a:tcPr/>
                </a:tc>
                <a:tc>
                  <a:txBody>
                    <a:bodyPr/>
                    <a:lstStyle/>
                    <a:p>
                      <a:r>
                        <a:rPr lang="en-GB" sz="600" b="1" dirty="0"/>
                        <a:t>armistice</a:t>
                      </a:r>
                    </a:p>
                  </a:txBody>
                  <a:tcPr/>
                </a:tc>
                <a:tc>
                  <a:txBody>
                    <a:bodyPr/>
                    <a:lstStyle/>
                    <a:p>
                      <a:r>
                        <a:rPr lang="en-GB" sz="600" b="0" i="0" kern="1200" dirty="0">
                          <a:solidFill>
                            <a:schemeClr val="tx1"/>
                          </a:solidFill>
                          <a:effectLst/>
                          <a:latin typeface="+mn-lt"/>
                          <a:ea typeface="+mn-ea"/>
                          <a:cs typeface="+mn-cs"/>
                        </a:rPr>
                        <a:t>an agreement made by opposing sides in a war to stop fighting for a certain time; a truce.</a:t>
                      </a:r>
                      <a:endParaRPr lang="en-GB" sz="600" dirty="0"/>
                    </a:p>
                  </a:txBody>
                  <a:tcPr/>
                </a:tc>
                <a:extLst>
                  <a:ext uri="{0D108BD9-81ED-4DB2-BD59-A6C34878D82A}">
                    <a16:rowId xmlns:a16="http://schemas.microsoft.com/office/drawing/2014/main" val="1905831687"/>
                  </a:ext>
                </a:extLst>
              </a:tr>
              <a:tr h="175301">
                <a:tc>
                  <a:txBody>
                    <a:bodyPr/>
                    <a:lstStyle/>
                    <a:p>
                      <a:r>
                        <a:rPr lang="en-GB" sz="600" b="1" i="0" kern="1200" dirty="0">
                          <a:solidFill>
                            <a:schemeClr val="tx1"/>
                          </a:solidFill>
                          <a:effectLst/>
                          <a:latin typeface="+mn-lt"/>
                          <a:ea typeface="+mn-ea"/>
                          <a:cs typeface="+mn-cs"/>
                        </a:rPr>
                        <a:t>assassination</a:t>
                      </a:r>
                      <a:endParaRPr lang="en-GB" sz="600" b="1"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600" b="0" i="0" kern="1200" dirty="0">
                          <a:solidFill>
                            <a:schemeClr val="tx1"/>
                          </a:solidFill>
                          <a:effectLst/>
                          <a:latin typeface="+mn-lt"/>
                          <a:ea typeface="+mn-ea"/>
                          <a:cs typeface="+mn-cs"/>
                        </a:rPr>
                        <a:t>murder by sudden or secret attack often for political reasons : the act or an instance of assassinating someone</a:t>
                      </a:r>
                      <a:endParaRPr lang="en-GB" sz="600" dirty="0"/>
                    </a:p>
                  </a:txBody>
                  <a:tcPr/>
                </a:tc>
                <a:tc>
                  <a:txBody>
                    <a:bodyPr/>
                    <a:lstStyle/>
                    <a:p>
                      <a:r>
                        <a:rPr lang="en-GB" sz="600" b="1" dirty="0"/>
                        <a:t>Economic depression</a:t>
                      </a:r>
                    </a:p>
                  </a:txBody>
                  <a:tcPr/>
                </a:tc>
                <a:tc>
                  <a:txBody>
                    <a:bodyPr/>
                    <a:lstStyle/>
                    <a:p>
                      <a:r>
                        <a:rPr lang="en-GB" sz="600" b="0" i="0" kern="1200" dirty="0">
                          <a:solidFill>
                            <a:schemeClr val="tx1"/>
                          </a:solidFill>
                          <a:effectLst/>
                          <a:latin typeface="+mn-lt"/>
                          <a:ea typeface="+mn-ea"/>
                          <a:cs typeface="+mn-cs"/>
                        </a:rPr>
                        <a:t>In economics, a depression is a sustained, long-term downturn in economic activity in one or more economies. </a:t>
                      </a:r>
                      <a:endParaRPr lang="en-GB" sz="600" dirty="0"/>
                    </a:p>
                  </a:txBody>
                  <a:tcPr/>
                </a:tc>
                <a:extLst>
                  <a:ext uri="{0D108BD9-81ED-4DB2-BD59-A6C34878D82A}">
                    <a16:rowId xmlns:a16="http://schemas.microsoft.com/office/drawing/2014/main" val="3397535130"/>
                  </a:ext>
                </a:extLst>
              </a:tr>
              <a:tr h="292168">
                <a:tc>
                  <a:txBody>
                    <a:bodyPr/>
                    <a:lstStyle/>
                    <a:p>
                      <a:r>
                        <a:rPr lang="en-GB" sz="600" b="1" dirty="0"/>
                        <a:t>propaganda</a:t>
                      </a:r>
                    </a:p>
                  </a:txBody>
                  <a:tcPr/>
                </a:tc>
                <a:tc>
                  <a:txBody>
                    <a:bodyPr/>
                    <a:lstStyle/>
                    <a:p>
                      <a:r>
                        <a:rPr lang="en-GB" sz="600" b="0" i="0" kern="1200" dirty="0">
                          <a:solidFill>
                            <a:schemeClr val="tx1"/>
                          </a:solidFill>
                          <a:effectLst/>
                          <a:latin typeface="+mn-lt"/>
                          <a:ea typeface="+mn-ea"/>
                          <a:cs typeface="+mn-cs"/>
                        </a:rPr>
                        <a:t>information, especially of a biased or misleading nature, used to promote a political cause or point of view.</a:t>
                      </a:r>
                      <a:endParaRPr lang="en-GB" sz="600" dirty="0"/>
                    </a:p>
                  </a:txBody>
                  <a:tcPr/>
                </a:tc>
                <a:tc>
                  <a:txBody>
                    <a:bodyPr/>
                    <a:lstStyle/>
                    <a:p>
                      <a:r>
                        <a:rPr lang="en-GB" sz="600" b="1" dirty="0"/>
                        <a:t>Fascism</a:t>
                      </a:r>
                    </a:p>
                  </a:txBody>
                  <a:tcPr/>
                </a:tc>
                <a:tc>
                  <a:txBody>
                    <a:bodyPr/>
                    <a:lstStyle/>
                    <a:p>
                      <a:r>
                        <a:rPr lang="en-GB" sz="600" b="0" i="0" kern="1200" dirty="0">
                          <a:solidFill>
                            <a:schemeClr val="tx1"/>
                          </a:solidFill>
                          <a:effectLst/>
                          <a:latin typeface="+mn-lt"/>
                          <a:ea typeface="+mn-ea"/>
                          <a:cs typeface="+mn-cs"/>
                        </a:rPr>
                        <a:t>a form of government that is a type of one-party dictatorship. They work for a totalitarian one-party state. This aim is to prepare the nation for armed conflict, and to respond to economic difficulties. </a:t>
                      </a:r>
                      <a:r>
                        <a:rPr lang="en-GB" sz="600" b="1" i="0" kern="1200" dirty="0">
                          <a:solidFill>
                            <a:schemeClr val="tx1"/>
                          </a:solidFill>
                          <a:effectLst/>
                          <a:latin typeface="+mn-lt"/>
                          <a:ea typeface="+mn-ea"/>
                          <a:cs typeface="+mn-cs"/>
                        </a:rPr>
                        <a:t>Fascism</a:t>
                      </a:r>
                      <a:r>
                        <a:rPr lang="en-GB" sz="600" b="0" i="0" kern="1200" dirty="0">
                          <a:solidFill>
                            <a:schemeClr val="tx1"/>
                          </a:solidFill>
                          <a:effectLst/>
                          <a:latin typeface="+mn-lt"/>
                          <a:ea typeface="+mn-ea"/>
                          <a:cs typeface="+mn-cs"/>
                        </a:rPr>
                        <a:t> puts nation and often race above the individual.</a:t>
                      </a:r>
                      <a:endParaRPr lang="en-GB" sz="600" dirty="0"/>
                    </a:p>
                  </a:txBody>
                  <a:tcPr/>
                </a:tc>
                <a:extLst>
                  <a:ext uri="{0D108BD9-81ED-4DB2-BD59-A6C34878D82A}">
                    <a16:rowId xmlns:a16="http://schemas.microsoft.com/office/drawing/2014/main" val="160553117"/>
                  </a:ext>
                </a:extLst>
              </a:tr>
              <a:tr h="175301">
                <a:tc>
                  <a:txBody>
                    <a:bodyPr/>
                    <a:lstStyle/>
                    <a:p>
                      <a:r>
                        <a:rPr lang="en-GB" sz="600" b="1" dirty="0"/>
                        <a:t>conscription</a:t>
                      </a:r>
                    </a:p>
                  </a:txBody>
                  <a:tcPr/>
                </a:tc>
                <a:tc>
                  <a:txBody>
                    <a:bodyPr/>
                    <a:lstStyle/>
                    <a:p>
                      <a:r>
                        <a:rPr lang="en-GB" sz="600" b="0" i="0" kern="1200" dirty="0">
                          <a:solidFill>
                            <a:schemeClr val="tx1"/>
                          </a:solidFill>
                          <a:effectLst/>
                          <a:latin typeface="+mn-lt"/>
                          <a:ea typeface="+mn-ea"/>
                          <a:cs typeface="+mn-cs"/>
                        </a:rPr>
                        <a:t>compulsory enlistment for state service, typically into the armed forces.</a:t>
                      </a:r>
                    </a:p>
                  </a:txBody>
                  <a:tcPr/>
                </a:tc>
                <a:tc>
                  <a:txBody>
                    <a:bodyPr/>
                    <a:lstStyle/>
                    <a:p>
                      <a:r>
                        <a:rPr lang="en-GB" sz="600" b="1" dirty="0"/>
                        <a:t>Marxism</a:t>
                      </a:r>
                    </a:p>
                  </a:txBody>
                  <a:tcPr/>
                </a:tc>
                <a:tc>
                  <a:txBody>
                    <a:bodyPr/>
                    <a:lstStyle/>
                    <a:p>
                      <a:r>
                        <a:rPr lang="en-GB" sz="600" b="0" i="0" kern="1200" dirty="0">
                          <a:solidFill>
                            <a:schemeClr val="tx1"/>
                          </a:solidFill>
                          <a:effectLst/>
                          <a:latin typeface="+mn-lt"/>
                          <a:ea typeface="+mn-ea"/>
                          <a:cs typeface="+mn-cs"/>
                        </a:rPr>
                        <a:t>the political and economic theories of Karl Marx and Friedrich Engels, later developed by their followers to form the basis of communism.</a:t>
                      </a:r>
                      <a:endParaRPr lang="en-GB" sz="600" dirty="0"/>
                    </a:p>
                  </a:txBody>
                  <a:tcPr/>
                </a:tc>
                <a:extLst>
                  <a:ext uri="{0D108BD9-81ED-4DB2-BD59-A6C34878D82A}">
                    <a16:rowId xmlns:a16="http://schemas.microsoft.com/office/drawing/2014/main" val="2254735919"/>
                  </a:ext>
                </a:extLst>
              </a:tr>
              <a:tr h="233734">
                <a:tc>
                  <a:txBody>
                    <a:bodyPr/>
                    <a:lstStyle/>
                    <a:p>
                      <a:r>
                        <a:rPr lang="en-GB" sz="600" b="1" dirty="0"/>
                        <a:t>stalemate</a:t>
                      </a:r>
                    </a:p>
                  </a:txBody>
                  <a:tcPr/>
                </a:tc>
                <a:tc>
                  <a:txBody>
                    <a:bodyPr/>
                    <a:lstStyle/>
                    <a:p>
                      <a:r>
                        <a:rPr lang="en-GB" sz="600" b="0" i="0" kern="1200" dirty="0">
                          <a:solidFill>
                            <a:schemeClr val="tx1"/>
                          </a:solidFill>
                          <a:effectLst/>
                          <a:latin typeface="+mn-lt"/>
                          <a:ea typeface="+mn-ea"/>
                          <a:cs typeface="+mn-cs"/>
                        </a:rPr>
                        <a:t>A position or situation in which no action can be taken or progress made; deadlock</a:t>
                      </a:r>
                      <a:endParaRPr lang="en-GB" sz="600" dirty="0"/>
                    </a:p>
                  </a:txBody>
                  <a:tcPr/>
                </a:tc>
                <a:tc>
                  <a:txBody>
                    <a:bodyPr/>
                    <a:lstStyle/>
                    <a:p>
                      <a:r>
                        <a:rPr lang="en-GB" sz="600" b="1" dirty="0"/>
                        <a:t>Communism</a:t>
                      </a:r>
                    </a:p>
                  </a:txBody>
                  <a:tcPr/>
                </a:tc>
                <a:tc>
                  <a:txBody>
                    <a:bodyPr/>
                    <a:lstStyle/>
                    <a:p>
                      <a:r>
                        <a:rPr lang="en-GB" sz="600" b="0" i="0" kern="1200" dirty="0">
                          <a:solidFill>
                            <a:schemeClr val="tx1"/>
                          </a:solidFill>
                          <a:effectLst/>
                          <a:latin typeface="+mn-lt"/>
                          <a:ea typeface="+mn-ea"/>
                          <a:cs typeface="+mn-cs"/>
                        </a:rPr>
                        <a:t>a theory or system of social organization in which all property is owned by the community and each person contributes and receives according to their ability and needs</a:t>
                      </a:r>
                      <a:endParaRPr lang="en-GB" sz="600" dirty="0"/>
                    </a:p>
                  </a:txBody>
                  <a:tcPr/>
                </a:tc>
                <a:extLst>
                  <a:ext uri="{0D108BD9-81ED-4DB2-BD59-A6C34878D82A}">
                    <a16:rowId xmlns:a16="http://schemas.microsoft.com/office/drawing/2014/main" val="840182362"/>
                  </a:ext>
                </a:extLst>
              </a:tr>
              <a:tr h="233734">
                <a:tc>
                  <a:txBody>
                    <a:bodyPr/>
                    <a:lstStyle/>
                    <a:p>
                      <a:r>
                        <a:rPr lang="en-GB" sz="600" b="1" dirty="0"/>
                        <a:t>“Lions led by donkeys”</a:t>
                      </a:r>
                    </a:p>
                  </a:txBody>
                  <a:tcPr/>
                </a:tc>
                <a:tc>
                  <a:txBody>
                    <a:bodyPr/>
                    <a:lstStyle/>
                    <a:p>
                      <a:r>
                        <a:rPr lang="en-GB" sz="600" b="0" i="0" kern="1200" dirty="0">
                          <a:solidFill>
                            <a:schemeClr val="tx1"/>
                          </a:solidFill>
                          <a:effectLst/>
                          <a:latin typeface="+mn-lt"/>
                          <a:ea typeface="+mn-ea"/>
                          <a:cs typeface="+mn-cs"/>
                        </a:rPr>
                        <a:t>phrase popularly used to describe the British infantry of the First World War and to blame the generals who </a:t>
                      </a:r>
                      <a:r>
                        <a:rPr lang="en-GB" sz="600" b="1" i="0" kern="1200" dirty="0">
                          <a:solidFill>
                            <a:schemeClr val="tx1"/>
                          </a:solidFill>
                          <a:effectLst/>
                          <a:latin typeface="+mn-lt"/>
                          <a:ea typeface="+mn-ea"/>
                          <a:cs typeface="+mn-cs"/>
                        </a:rPr>
                        <a:t>led</a:t>
                      </a:r>
                      <a:r>
                        <a:rPr lang="en-GB" sz="600" b="0" i="0" kern="1200" dirty="0">
                          <a:solidFill>
                            <a:schemeClr val="tx1"/>
                          </a:solidFill>
                          <a:effectLst/>
                          <a:latin typeface="+mn-lt"/>
                          <a:ea typeface="+mn-ea"/>
                          <a:cs typeface="+mn-cs"/>
                        </a:rPr>
                        <a:t> them. The contention is that the brave soldiers (</a:t>
                      </a:r>
                      <a:r>
                        <a:rPr lang="en-GB" sz="600" b="1" i="0" kern="1200" dirty="0">
                          <a:solidFill>
                            <a:schemeClr val="tx1"/>
                          </a:solidFill>
                          <a:effectLst/>
                          <a:latin typeface="+mn-lt"/>
                          <a:ea typeface="+mn-ea"/>
                          <a:cs typeface="+mn-cs"/>
                        </a:rPr>
                        <a:t>lions</a:t>
                      </a:r>
                      <a:r>
                        <a:rPr lang="en-GB" sz="600" b="0" i="0" kern="1200" dirty="0">
                          <a:solidFill>
                            <a:schemeClr val="tx1"/>
                          </a:solidFill>
                          <a:effectLst/>
                          <a:latin typeface="+mn-lt"/>
                          <a:ea typeface="+mn-ea"/>
                          <a:cs typeface="+mn-cs"/>
                        </a:rPr>
                        <a:t>) were sent to their deaths by incompetent and indifferent leaders (</a:t>
                      </a:r>
                      <a:r>
                        <a:rPr lang="en-GB" sz="600" b="1" i="0" kern="1200" dirty="0">
                          <a:solidFill>
                            <a:schemeClr val="tx1"/>
                          </a:solidFill>
                          <a:effectLst/>
                          <a:latin typeface="+mn-lt"/>
                          <a:ea typeface="+mn-ea"/>
                          <a:cs typeface="+mn-cs"/>
                        </a:rPr>
                        <a:t>donkeys</a:t>
                      </a:r>
                      <a:r>
                        <a:rPr lang="en-GB" sz="600" b="0" i="0" kern="1200" dirty="0">
                          <a:solidFill>
                            <a:schemeClr val="tx1"/>
                          </a:solidFill>
                          <a:effectLst/>
                          <a:latin typeface="+mn-lt"/>
                          <a:ea typeface="+mn-ea"/>
                          <a:cs typeface="+mn-cs"/>
                        </a:rPr>
                        <a:t>).</a:t>
                      </a:r>
                      <a:endParaRPr lang="en-GB" sz="800" dirty="0"/>
                    </a:p>
                  </a:txBody>
                  <a:tcPr/>
                </a:tc>
                <a:tc>
                  <a:txBody>
                    <a:bodyPr/>
                    <a:lstStyle/>
                    <a:p>
                      <a:r>
                        <a:rPr lang="en-GB" sz="600" b="1" dirty="0"/>
                        <a:t>N</a:t>
                      </a:r>
                      <a:r>
                        <a:rPr lang="en-GB" sz="600" b="1"/>
                        <a:t>azism</a:t>
                      </a:r>
                      <a:endParaRPr lang="en-GB" sz="600" b="1" dirty="0"/>
                    </a:p>
                  </a:txBody>
                  <a:tcPr/>
                </a:tc>
                <a:tc>
                  <a:txBody>
                    <a:bodyPr/>
                    <a:lstStyle/>
                    <a:p>
                      <a:r>
                        <a:rPr lang="en-GB" sz="600" b="0" i="0" kern="1200" dirty="0">
                          <a:solidFill>
                            <a:schemeClr val="tx1"/>
                          </a:solidFill>
                          <a:effectLst/>
                          <a:latin typeface="+mn-lt"/>
                          <a:ea typeface="+mn-ea"/>
                          <a:cs typeface="+mn-cs"/>
                        </a:rPr>
                        <a:t>the political principles of the National Socialist German Workers' Party., extreme racist or authoritarian views or behaviour</a:t>
                      </a:r>
                      <a:endParaRPr lang="en-GB" sz="600" dirty="0"/>
                    </a:p>
                  </a:txBody>
                  <a:tcPr/>
                </a:tc>
                <a:extLst>
                  <a:ext uri="{0D108BD9-81ED-4DB2-BD59-A6C34878D82A}">
                    <a16:rowId xmlns:a16="http://schemas.microsoft.com/office/drawing/2014/main" val="2488593970"/>
                  </a:ext>
                </a:extLst>
              </a:tr>
              <a:tr h="233734">
                <a:tc>
                  <a:txBody>
                    <a:bodyPr/>
                    <a:lstStyle/>
                    <a:p>
                      <a:r>
                        <a:rPr lang="en-GB" sz="600" b="1" dirty="0"/>
                        <a:t>attrition</a:t>
                      </a:r>
                    </a:p>
                  </a:txBody>
                  <a:tcPr/>
                </a:tc>
                <a:tc>
                  <a:txBody>
                    <a:bodyPr/>
                    <a:lstStyle/>
                    <a:p>
                      <a:r>
                        <a:rPr lang="en-GB" sz="600" b="0" i="0" kern="1200" dirty="0">
                          <a:solidFill>
                            <a:schemeClr val="tx1"/>
                          </a:solidFill>
                          <a:effectLst/>
                          <a:latin typeface="+mn-lt"/>
                          <a:ea typeface="+mn-ea"/>
                          <a:cs typeface="+mn-cs"/>
                        </a:rPr>
                        <a:t>the process of reducing something's strength or effectiveness through sustained attack or pressure</a:t>
                      </a:r>
                      <a:endParaRPr lang="en-GB" sz="600" dirty="0"/>
                    </a:p>
                  </a:txBody>
                  <a:tcPr/>
                </a:tc>
                <a:tc>
                  <a:txBody>
                    <a:bodyPr/>
                    <a:lstStyle/>
                    <a:p>
                      <a:r>
                        <a:rPr lang="en-GB" sz="600" b="1" dirty="0"/>
                        <a:t>appeasement</a:t>
                      </a:r>
                    </a:p>
                  </a:txBody>
                  <a:tcPr/>
                </a:tc>
                <a:tc>
                  <a:txBody>
                    <a:bodyPr/>
                    <a:lstStyle/>
                    <a:p>
                      <a:r>
                        <a:rPr lang="en-GB" sz="600" b="0" i="0" kern="1200" dirty="0">
                          <a:solidFill>
                            <a:schemeClr val="tx1"/>
                          </a:solidFill>
                          <a:effectLst/>
                          <a:latin typeface="+mn-lt"/>
                          <a:ea typeface="+mn-ea"/>
                          <a:cs typeface="+mn-cs"/>
                        </a:rPr>
                        <a:t>Foreign policy of pacifying an aggrieved country through negotiation in order to prevent war. The prime example is Britain's policy toward Fascist Italy and Nazi Germany in the 1930s</a:t>
                      </a:r>
                      <a:endParaRPr lang="en-GB" sz="600" dirty="0"/>
                    </a:p>
                  </a:txBody>
                  <a:tcPr/>
                </a:tc>
                <a:extLst>
                  <a:ext uri="{0D108BD9-81ED-4DB2-BD59-A6C34878D82A}">
                    <a16:rowId xmlns:a16="http://schemas.microsoft.com/office/drawing/2014/main" val="3880451159"/>
                  </a:ext>
                </a:extLst>
              </a:tr>
            </a:tbl>
          </a:graphicData>
        </a:graphic>
      </p:graphicFrame>
    </p:spTree>
    <p:extLst>
      <p:ext uri="{BB962C8B-B14F-4D97-AF65-F5344CB8AC3E}">
        <p14:creationId xmlns:p14="http://schemas.microsoft.com/office/powerpoint/2010/main" val="2251096936"/>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51543DDC5CE5494CBA0297DC7B1FBAB5" ma:contentTypeVersion="12" ma:contentTypeDescription="Create a new document." ma:contentTypeScope="" ma:versionID="8f6672ffbada816d49a8d390c5bf0145">
  <xsd:schema xmlns:xsd="http://www.w3.org/2001/XMLSchema" xmlns:xs="http://www.w3.org/2001/XMLSchema" xmlns:p="http://schemas.microsoft.com/office/2006/metadata/properties" xmlns:ns2="cd398e12-3930-4d2f-b9ca-36abc90b4c72" xmlns:ns3="8f5b50bf-6561-4b00-a1b2-f44d7cd40ea6" targetNamespace="http://schemas.microsoft.com/office/2006/metadata/properties" ma:root="true" ma:fieldsID="e06e06614a3e1fdc4fea19f135bf2819" ns2:_="" ns3:_="">
    <xsd:import namespace="cd398e12-3930-4d2f-b9ca-36abc90b4c72"/>
    <xsd:import namespace="8f5b50bf-6561-4b00-a1b2-f44d7cd40ea6"/>
    <xsd:element name="properties">
      <xsd:complexType>
        <xsd:sequence>
          <xsd:element name="documentManagement">
            <xsd:complexType>
              <xsd:all>
                <xsd:element ref="ns2:MediaServiceMetadata" minOccurs="0"/>
                <xsd:element ref="ns2:MediaServiceFastMetadata" minOccurs="0"/>
                <xsd:element ref="ns3:SharedWithUsers" minOccurs="0"/>
                <xsd:element ref="ns3:SharedWithDetails" minOccurs="0"/>
                <xsd:element ref="ns2:MediaServiceDateTaken" minOccurs="0"/>
                <xsd:element ref="ns2:MediaServiceAutoTags" minOccurs="0"/>
                <xsd:element ref="ns2:MediaServiceLocation" minOccurs="0"/>
                <xsd:element ref="ns2:MediaServiceOCR" minOccurs="0"/>
                <xsd:element ref="ns2:MediaServiceGenerationTime" minOccurs="0"/>
                <xsd:element ref="ns2:MediaServiceEventHashCode" minOccurs="0"/>
                <xsd:element ref="ns2:MediaServiceAutoKeyPoints" minOccurs="0"/>
                <xsd:element ref="ns2: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d398e12-3930-4d2f-b9ca-36abc90b4c72"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2" nillable="true" ma:displayName="MediaServiceDateTaken" ma:hidden="true" ma:internalName="MediaServiceDateTaken" ma:readOnly="true">
      <xsd:simpleType>
        <xsd:restriction base="dms:Text"/>
      </xsd:simpleType>
    </xsd:element>
    <xsd:element name="MediaServiceAutoTags" ma:index="13" nillable="true" ma:displayName="MediaServiceAutoTags" ma:internalName="MediaServiceAutoTags" ma:readOnly="true">
      <xsd:simpleType>
        <xsd:restriction base="dms:Text"/>
      </xsd:simpleType>
    </xsd:element>
    <xsd:element name="MediaServiceLocation" ma:index="14" nillable="true" ma:displayName="MediaServiceLocation" ma:internalName="MediaServiceLocation" ma:readOnly="true">
      <xsd:simpleType>
        <xsd:restriction base="dms:Text"/>
      </xsd:simpleType>
    </xsd:element>
    <xsd:element name="MediaServiceOCR" ma:index="15" nillable="true" ma:displayName="MediaServiceOCR" ma:internalName="MediaServiceOCR" ma:readOnly="true">
      <xsd:simpleType>
        <xsd:restriction base="dms:Note">
          <xsd:maxLength value="255"/>
        </xsd:restriction>
      </xsd:simpleType>
    </xsd:element>
    <xsd:element name="MediaServiceGenerationTime" ma:index="16" nillable="true" ma:displayName="MediaServiceGenerationTime" ma:hidden="true" ma:internalName="MediaServiceGenerationTime" ma:readOnly="true">
      <xsd:simpleType>
        <xsd:restriction base="dms:Text"/>
      </xsd:simpleType>
    </xsd:element>
    <xsd:element name="MediaServiceEventHashCode" ma:index="17" nillable="true" ma:displayName="MediaServiceEventHashCode" ma:hidden="true" ma:internalName="MediaServiceEventHashCode" ma:readOnly="true">
      <xsd:simpleType>
        <xsd:restriction base="dms:Text"/>
      </xsd:simpleType>
    </xsd:element>
    <xsd:element name="MediaServiceAutoKeyPoints" ma:index="18" nillable="true" ma:displayName="MediaServiceAutoKeyPoints" ma:hidden="true" ma:internalName="MediaServiceAutoKeyPoints" ma:readOnly="true">
      <xsd:simpleType>
        <xsd:restriction base="dms:Note"/>
      </xsd:simpleType>
    </xsd:element>
    <xsd:element name="MediaServiceKeyPoints" ma:index="19" nillable="true" ma:displayName="KeyPoints" ma:internalName="MediaServiceKeyPoint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8f5b50bf-6561-4b00-a1b2-f44d7cd40ea6" elementFormDefault="qualified">
    <xsd:import namespace="http://schemas.microsoft.com/office/2006/documentManagement/types"/>
    <xsd:import namespace="http://schemas.microsoft.com/office/infopath/2007/PartnerControls"/>
    <xsd:element name="SharedWithUsers" ma:index="10"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1"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SharedWithUsers xmlns="8f5b50bf-6561-4b00-a1b2-f44d7cd40ea6">
      <UserInfo>
        <DisplayName/>
        <AccountId xsi:nil="true"/>
        <AccountType/>
      </UserInfo>
    </SharedWithUsers>
  </documentManagement>
</p:properties>
</file>

<file path=customXml/itemProps1.xml><?xml version="1.0" encoding="utf-8"?>
<ds:datastoreItem xmlns:ds="http://schemas.openxmlformats.org/officeDocument/2006/customXml" ds:itemID="{8BDC0D77-289E-49C5-B981-AF8319C96F8C}"/>
</file>

<file path=customXml/itemProps2.xml><?xml version="1.0" encoding="utf-8"?>
<ds:datastoreItem xmlns:ds="http://schemas.openxmlformats.org/officeDocument/2006/customXml" ds:itemID="{98DF38EA-DE97-499D-814C-30AE0A278C1D}"/>
</file>

<file path=customXml/itemProps3.xml><?xml version="1.0" encoding="utf-8"?>
<ds:datastoreItem xmlns:ds="http://schemas.openxmlformats.org/officeDocument/2006/customXml" ds:itemID="{729BAAA3-EB3A-4DCC-8AB0-C494036F2816}"/>
</file>

<file path=docProps/app.xml><?xml version="1.0" encoding="utf-8"?>
<Properties xmlns="http://schemas.openxmlformats.org/officeDocument/2006/extended-properties" xmlns:vt="http://schemas.openxmlformats.org/officeDocument/2006/docPropsVTypes">
  <Template>Office Theme</Template>
  <TotalTime>113</TotalTime>
  <Words>975</Words>
  <Application>Microsoft Office PowerPoint</Application>
  <PresentationFormat>On-screen Show (4:3)</PresentationFormat>
  <Paragraphs>109</Paragraphs>
  <Slides>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Calibri</vt:lpstr>
      <vt:lpstr>Calibri Light</vt:lpstr>
      <vt:lpstr>Office Theme</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Simon Hancock</dc:creator>
  <cp:lastModifiedBy>Simon Hancock</cp:lastModifiedBy>
  <cp:revision>16</cp:revision>
  <dcterms:created xsi:type="dcterms:W3CDTF">2020-06-10T07:16:25Z</dcterms:created>
  <dcterms:modified xsi:type="dcterms:W3CDTF">2020-06-23T13:55:08Z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0x01010051543DDC5CE5494CBA0297DC7B1FBAB5</vt:lpwstr>
  </property>
  <property fmtid="{D5CDD505-2E9C-101B-9397-08002B2CF9AE}" pid="3" name="Order">
    <vt:r8>32977900</vt:r8>
  </property>
  <property fmtid="{D5CDD505-2E9C-101B-9397-08002B2CF9AE}" pid="4" name="_SourceUrl">
    <vt:lpwstr/>
  </property>
  <property fmtid="{D5CDD505-2E9C-101B-9397-08002B2CF9AE}" pid="5" name="_SharedFileIndex">
    <vt:lpwstr/>
  </property>
  <property fmtid="{D5CDD505-2E9C-101B-9397-08002B2CF9AE}" pid="6" name="ComplianceAssetId">
    <vt:lpwstr/>
  </property>
</Properties>
</file>

<file path=docProps/thumbnail.jpeg>
</file>