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9"/>
  </p:notesMasterIdLst>
  <p:handoutMasterIdLst>
    <p:handoutMasterId r:id="rId20"/>
  </p:handoutMasterIdLst>
  <p:sldIdLst>
    <p:sldId id="260" r:id="rId5"/>
    <p:sldId id="268" r:id="rId6"/>
    <p:sldId id="283" r:id="rId7"/>
    <p:sldId id="267" r:id="rId8"/>
    <p:sldId id="275" r:id="rId9"/>
    <p:sldId id="262" r:id="rId10"/>
    <p:sldId id="276" r:id="rId11"/>
    <p:sldId id="277" r:id="rId12"/>
    <p:sldId id="278" r:id="rId13"/>
    <p:sldId id="279" r:id="rId14"/>
    <p:sldId id="280" r:id="rId15"/>
    <p:sldId id="281" r:id="rId16"/>
    <p:sldId id="282" r:id="rId17"/>
    <p:sldId id="272" r:id="rId18"/>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A2B5"/>
    <a:srgbClr val="43AC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9F8CA9-166D-62AC-0406-20F6141E5564}" v="29" dt="2025-06-17T08:25:25.4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023" autoAdjust="0"/>
  </p:normalViewPr>
  <p:slideViewPr>
    <p:cSldViewPr snapToGrid="0">
      <p:cViewPr varScale="1">
        <p:scale>
          <a:sx n="77" d="100"/>
          <a:sy n="77" d="100"/>
        </p:scale>
        <p:origin x="3150" y="0"/>
      </p:cViewPr>
      <p:guideLst>
        <p:guide orient="horz" pos="3120"/>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462F908-80CE-4628-AACF-12D5ED3CAA8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ED78C00-EDF8-47FC-A6AF-60BC4241F24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2C17224-085A-43E8-959D-BAFAC10171E6}" type="datetimeFigureOut">
              <a:rPr lang="en-GB" smtClean="0"/>
              <a:pPr/>
              <a:t>05/06/2026</a:t>
            </a:fld>
            <a:endParaRPr lang="en-GB"/>
          </a:p>
        </p:txBody>
      </p:sp>
      <p:sp>
        <p:nvSpPr>
          <p:cNvPr id="4" name="Footer Placeholder 3">
            <a:extLst>
              <a:ext uri="{FF2B5EF4-FFF2-40B4-BE49-F238E27FC236}">
                <a16:creationId xmlns:a16="http://schemas.microsoft.com/office/drawing/2014/main" id="{77D4A015-C39C-4009-8EB8-631B855F079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843CBCB3-1EC6-4944-A0DE-5623EF24AF6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5885A94-2363-4B18-8F32-18B5636CC09F}" type="slidenum">
              <a:rPr lang="en-GB" smtClean="0"/>
              <a:pPr/>
              <a:t>‹#›</a:t>
            </a:fld>
            <a:endParaRPr lang="en-GB"/>
          </a:p>
        </p:txBody>
      </p:sp>
    </p:spTree>
    <p:extLst>
      <p:ext uri="{BB962C8B-B14F-4D97-AF65-F5344CB8AC3E}">
        <p14:creationId xmlns:p14="http://schemas.microsoft.com/office/powerpoint/2010/main" val="147620903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612D03-290E-439C-BD05-7A44196833A6}" type="datetimeFigureOut">
              <a:rPr lang="en-GB" smtClean="0"/>
              <a:pPr/>
              <a:t>05/06/2026</a:t>
            </a:fld>
            <a:endParaRPr lang="en-GB"/>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0C0FE1-723E-40FD-9A60-C1EBECCFEC93}" type="slidenum">
              <a:rPr lang="en-GB" smtClean="0"/>
              <a:pPr/>
              <a:t>‹#›</a:t>
            </a:fld>
            <a:endParaRPr lang="en-GB"/>
          </a:p>
        </p:txBody>
      </p:sp>
    </p:spTree>
    <p:extLst>
      <p:ext uri="{BB962C8B-B14F-4D97-AF65-F5344CB8AC3E}">
        <p14:creationId xmlns:p14="http://schemas.microsoft.com/office/powerpoint/2010/main" val="368842224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F9CBFF5-019B-412B-832E-1CF4A4E68FE7}"/>
              </a:ext>
            </a:extLst>
          </p:cNvPr>
          <p:cNvSpPr/>
          <p:nvPr userDrawn="1"/>
        </p:nvSpPr>
        <p:spPr>
          <a:xfrm>
            <a:off x="0" y="9592574"/>
            <a:ext cx="6858000" cy="313426"/>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Footer Placeholder 4"/>
          <p:cNvSpPr>
            <a:spLocks noGrp="1"/>
          </p:cNvSpPr>
          <p:nvPr>
            <p:ph type="ftr" sz="quarter" idx="11"/>
          </p:nvPr>
        </p:nvSpPr>
        <p:spPr>
          <a:xfrm>
            <a:off x="0" y="9279996"/>
            <a:ext cx="4742697" cy="527403"/>
          </a:xfrm>
        </p:spPr>
        <p:txBody>
          <a:bodyPr/>
          <a:lstStyle>
            <a:lvl1pPr algn="l">
              <a:defRPr sz="1200">
                <a:solidFill>
                  <a:schemeClr val="bg1"/>
                </a:solidFill>
                <a:latin typeface="Roboto Slab" panose="020B0604020202020204" charset="0"/>
                <a:ea typeface="Roboto Slab" panose="020B0604020202020204" charset="0"/>
              </a:defRPr>
            </a:lvl1pPr>
          </a:lstStyle>
          <a:p>
            <a:r>
              <a:rPr lang="en-GB"/>
              <a:t>www.successat.org.uk                                                                                </a:t>
            </a:r>
          </a:p>
        </p:txBody>
      </p:sp>
      <p:sp>
        <p:nvSpPr>
          <p:cNvPr id="6" name="Slide Number Placeholder 5"/>
          <p:cNvSpPr>
            <a:spLocks noGrp="1"/>
          </p:cNvSpPr>
          <p:nvPr>
            <p:ph type="sldNum" sz="quarter" idx="12"/>
          </p:nvPr>
        </p:nvSpPr>
        <p:spPr>
          <a:xfrm>
            <a:off x="5168315" y="9279996"/>
            <a:ext cx="1543050" cy="527403"/>
          </a:xfrm>
        </p:spPr>
        <p:txBody>
          <a:bodyPr/>
          <a:lstStyle>
            <a:lvl1pPr>
              <a:defRPr sz="1200">
                <a:solidFill>
                  <a:schemeClr val="bg1"/>
                </a:solidFill>
                <a:latin typeface="Roboto Slab" panose="020B0604020202020204" charset="0"/>
                <a:ea typeface="Roboto Slab" panose="020B0604020202020204" charset="0"/>
              </a:defRPr>
            </a:lvl1pPr>
          </a:lstStyle>
          <a:p>
            <a:r>
              <a:rPr lang="en-GB"/>
              <a:t>Page </a:t>
            </a:r>
            <a:fld id="{5699F653-A948-4BD1-BBB3-6CD4FE48AB5E}" type="slidenum">
              <a:rPr lang="en-GB" smtClean="0"/>
              <a:pPr/>
              <a:t>‹#›</a:t>
            </a:fld>
            <a:endParaRPr lang="en-GB"/>
          </a:p>
        </p:txBody>
      </p:sp>
      <p:sp>
        <p:nvSpPr>
          <p:cNvPr id="8" name="Rectangle 7">
            <a:extLst>
              <a:ext uri="{FF2B5EF4-FFF2-40B4-BE49-F238E27FC236}">
                <a16:creationId xmlns:a16="http://schemas.microsoft.com/office/drawing/2014/main" id="{B376DB77-8182-42A3-9C5E-CC5A7D150CA1}"/>
              </a:ext>
            </a:extLst>
          </p:cNvPr>
          <p:cNvSpPr/>
          <p:nvPr userDrawn="1"/>
        </p:nvSpPr>
        <p:spPr>
          <a:xfrm>
            <a:off x="0" y="0"/>
            <a:ext cx="6858000" cy="517585"/>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1">
            <a:extLst>
              <a:ext uri="{FF2B5EF4-FFF2-40B4-BE49-F238E27FC236}">
                <a16:creationId xmlns:a16="http://schemas.microsoft.com/office/drawing/2014/main" id="{37C25E4F-D6EB-4C88-9569-80A4BFC83BCB}"/>
              </a:ext>
            </a:extLst>
          </p:cNvPr>
          <p:cNvSpPr>
            <a:spLocks noGrp="1"/>
          </p:cNvSpPr>
          <p:nvPr>
            <p:ph type="body" sz="quarter" idx="13"/>
          </p:nvPr>
        </p:nvSpPr>
        <p:spPr>
          <a:xfrm>
            <a:off x="239094" y="1865313"/>
            <a:ext cx="6379812" cy="6905625"/>
          </a:xfrm>
        </p:spPr>
        <p:txBody>
          <a:bodyPr/>
          <a:lstStyle>
            <a:lvl1pPr marL="0" indent="0">
              <a:buNone/>
              <a:defRPr>
                <a:latin typeface="Roboto Slab" charset="0"/>
                <a:ea typeface="Roboto Slab" panose="020B0604020202020204" charset="0"/>
              </a:defRPr>
            </a:lvl1pPr>
            <a:lvl2pPr marL="342900" indent="0">
              <a:buNone/>
              <a:defRPr>
                <a:latin typeface="Roboto Slab" charset="0"/>
                <a:ea typeface="Roboto Slab" panose="020B0604020202020204" charset="0"/>
              </a:defRPr>
            </a:lvl2pPr>
            <a:lvl3pPr marL="685800" indent="0">
              <a:buNone/>
              <a:defRPr>
                <a:latin typeface="Roboto Slab" charset="0"/>
                <a:ea typeface="Roboto Slab" panose="020B0604020202020204" charset="0"/>
              </a:defRPr>
            </a:lvl3pPr>
            <a:lvl4pPr marL="1028700" indent="0">
              <a:buNone/>
              <a:defRPr>
                <a:latin typeface="Roboto Slab" charset="0"/>
                <a:ea typeface="Roboto Slab" panose="020B0604020202020204" charset="0"/>
              </a:defRPr>
            </a:lvl4pPr>
            <a:lvl5pPr marL="1371600" indent="0">
              <a:buNone/>
              <a:defRPr>
                <a:latin typeface="Roboto Slab" charset="0"/>
                <a:ea typeface="Roboto Slab" panose="020B060402020202020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2" name="Picture 1">
            <a:extLst>
              <a:ext uri="{FF2B5EF4-FFF2-40B4-BE49-F238E27FC236}">
                <a16:creationId xmlns:a16="http://schemas.microsoft.com/office/drawing/2014/main" id="{07E841BD-457B-48E3-A581-F21D3783CD1C}"/>
              </a:ext>
            </a:extLst>
          </p:cNvPr>
          <p:cNvPicPr>
            <a:picLocks noChangeAspect="1"/>
          </p:cNvPicPr>
          <p:nvPr userDrawn="1"/>
        </p:nvPicPr>
        <p:blipFill>
          <a:blip r:embed="rId2" cstate="print"/>
          <a:stretch>
            <a:fillRect/>
          </a:stretch>
        </p:blipFill>
        <p:spPr>
          <a:xfrm>
            <a:off x="5141343" y="0"/>
            <a:ext cx="1716657" cy="600564"/>
          </a:xfrm>
          <a:prstGeom prst="rect">
            <a:avLst/>
          </a:prstGeom>
        </p:spPr>
      </p:pic>
    </p:spTree>
    <p:extLst>
      <p:ext uri="{BB962C8B-B14F-4D97-AF65-F5344CB8AC3E}">
        <p14:creationId xmlns:p14="http://schemas.microsoft.com/office/powerpoint/2010/main" val="170730017"/>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763141196"/>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5325223"/>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5E0ACFC-FEAE-48FD-BA84-6CCDD71EFB32}"/>
              </a:ext>
            </a:extLst>
          </p:cNvPr>
          <p:cNvSpPr/>
          <p:nvPr userDrawn="1"/>
        </p:nvSpPr>
        <p:spPr>
          <a:xfrm>
            <a:off x="0" y="9181397"/>
            <a:ext cx="6858000" cy="724603"/>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695261330"/>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r>
              <a:rPr lang="en-GB"/>
              <a:t>www.successat.org.uk                                                                                </a:t>
            </a:r>
          </a:p>
        </p:txBody>
      </p:sp>
      <p:sp>
        <p:nvSpPr>
          <p:cNvPr id="6" name="Slide Number Placeholder 5"/>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337543379"/>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90657332"/>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GB"/>
          </a:p>
        </p:txBody>
      </p:sp>
      <p:sp>
        <p:nvSpPr>
          <p:cNvPr id="8" name="Footer Placeholder 7"/>
          <p:cNvSpPr>
            <a:spLocks noGrp="1"/>
          </p:cNvSpPr>
          <p:nvPr>
            <p:ph type="ftr" sz="quarter" idx="11"/>
          </p:nvPr>
        </p:nvSpPr>
        <p:spPr/>
        <p:txBody>
          <a:bodyPr/>
          <a:lstStyle/>
          <a:p>
            <a:r>
              <a:rPr lang="en-GB"/>
              <a:t>www.successat.org.uk                                                                                </a:t>
            </a:r>
          </a:p>
        </p:txBody>
      </p:sp>
      <p:sp>
        <p:nvSpPr>
          <p:cNvPr id="9" name="Slide Number Placeholder 8"/>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822487154"/>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r>
              <a:rPr lang="en-GB"/>
              <a:t>www.successat.org.uk                                                                                </a:t>
            </a:r>
          </a:p>
        </p:txBody>
      </p:sp>
      <p:sp>
        <p:nvSpPr>
          <p:cNvPr id="5" name="Slide Number Placeholder 4"/>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890168934"/>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r>
              <a:rPr lang="en-GB"/>
              <a:t>www.successat.org.uk                                                                                </a:t>
            </a:r>
          </a:p>
        </p:txBody>
      </p:sp>
      <p:sp>
        <p:nvSpPr>
          <p:cNvPr id="4" name="Slide Number Placeholder 3"/>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3103885159"/>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848529680"/>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r>
              <a:rPr lang="en-GB"/>
              <a:t>www.successat.org.uk                                                                                </a:t>
            </a:r>
          </a:p>
        </p:txBody>
      </p:sp>
      <p:sp>
        <p:nvSpPr>
          <p:cNvPr id="7" name="Slide Number Placeholder 6"/>
          <p:cNvSpPr>
            <a:spLocks noGrp="1"/>
          </p:cNvSpPr>
          <p:nvPr>
            <p:ph type="sldNum" sz="quarter" idx="12"/>
          </p:nvPr>
        </p:nvSpPr>
        <p:spPr/>
        <p:txBody>
          <a:bodyPr/>
          <a:lstStyle/>
          <a:p>
            <a:fld id="{5699F653-A948-4BD1-BBB3-6CD4FE48AB5E}" type="slidenum">
              <a:rPr lang="en-GB" smtClean="0"/>
              <a:pPr/>
              <a:t>‹#›</a:t>
            </a:fld>
            <a:endParaRPr lang="en-GB"/>
          </a:p>
        </p:txBody>
      </p:sp>
    </p:spTree>
    <p:extLst>
      <p:ext uri="{BB962C8B-B14F-4D97-AF65-F5344CB8AC3E}">
        <p14:creationId xmlns:p14="http://schemas.microsoft.com/office/powerpoint/2010/main" val="1275831970"/>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GB"/>
              <a:t>www.successat.org.uk                                                                                </a:t>
            </a: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5699F653-A948-4BD1-BBB3-6CD4FE48AB5E}" type="slidenum">
              <a:rPr lang="en-GB" smtClean="0"/>
              <a:pPr/>
              <a:t>‹#›</a:t>
            </a:fld>
            <a:endParaRPr lang="en-GB"/>
          </a:p>
        </p:txBody>
      </p:sp>
    </p:spTree>
    <p:extLst>
      <p:ext uri="{BB962C8B-B14F-4D97-AF65-F5344CB8AC3E}">
        <p14:creationId xmlns:p14="http://schemas.microsoft.com/office/powerpoint/2010/main" val="35775726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685800" rtl="0" eaLnBrk="1" latinLnBrk="0" hangingPunct="1">
        <a:lnSpc>
          <a:spcPct val="90000"/>
        </a:lnSpc>
        <a:spcBef>
          <a:spcPct val="0"/>
        </a:spcBef>
        <a:buNone/>
        <a:defRPr sz="3300" kern="1200">
          <a:solidFill>
            <a:schemeClr val="tx1"/>
          </a:solidFill>
          <a:latin typeface="Roboto Slab" panose="020B0604020202020204" charset="0"/>
          <a:ea typeface="Roboto Slab" panose="020B0604020202020204" charset="0"/>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Roboto Slab" panose="020B0604020202020204" charset="0"/>
          <a:ea typeface="Roboto Slab" panose="020B0604020202020204" charset="0"/>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Roboto Slab" panose="020B0604020202020204" charset="0"/>
          <a:ea typeface="Roboto Slab" panose="020B0604020202020204" charset="0"/>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Roboto Slab" panose="020B0604020202020204" charset="0"/>
          <a:ea typeface="Roboto Slab" panose="020B0604020202020204" charset="0"/>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Roboto Slab" panose="020B0604020202020204" charset="0"/>
          <a:ea typeface="Roboto Slab" panose="020B0604020202020204" charset="0"/>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successat.org.uk/" TargetMode="External"/><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hyperlink" Target="mailto:admin@thomasestley.org.uk"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hyperlink" Target="http://www.thomasestley.org.uk/" TargetMode="External"/><Relationship Id="rId4" Type="http://schemas.openxmlformats.org/officeDocument/2006/relationships/hyperlink" Target="mailto:admin@thomasestley.org.uk"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943C7DA-7169-4A09-808B-B3044A3E9F49}"/>
              </a:ext>
            </a:extLst>
          </p:cNvPr>
          <p:cNvSpPr/>
          <p:nvPr/>
        </p:nvSpPr>
        <p:spPr>
          <a:xfrm>
            <a:off x="0" y="1949116"/>
            <a:ext cx="6858000" cy="6739992"/>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Footer Placeholder 3">
            <a:extLst>
              <a:ext uri="{FF2B5EF4-FFF2-40B4-BE49-F238E27FC236}">
                <a16:creationId xmlns:a16="http://schemas.microsoft.com/office/drawing/2014/main" id="{A04EE877-92B9-40F1-9005-072305118C56}"/>
              </a:ext>
            </a:extLst>
          </p:cNvPr>
          <p:cNvSpPr>
            <a:spLocks noGrp="1"/>
          </p:cNvSpPr>
          <p:nvPr>
            <p:ph type="ftr" sz="quarter" idx="11"/>
          </p:nvPr>
        </p:nvSpPr>
        <p:spPr>
          <a:xfrm>
            <a:off x="5371" y="9610417"/>
            <a:ext cx="2207316" cy="589704"/>
          </a:xfrm>
        </p:spPr>
        <p:txBody>
          <a:bodyPr/>
          <a:lstStyle/>
          <a:p>
            <a:r>
              <a:rPr lang="en-GB">
                <a:latin typeface="Roboto Slab"/>
                <a:ea typeface="Roboto Slab"/>
                <a:cs typeface="Roboto Slab"/>
              </a:rPr>
              <a:t>www.successat.org.uk                                                                                </a:t>
            </a:r>
          </a:p>
        </p:txBody>
      </p:sp>
      <p:sp>
        <p:nvSpPr>
          <p:cNvPr id="6" name="TextBox 5">
            <a:extLst>
              <a:ext uri="{FF2B5EF4-FFF2-40B4-BE49-F238E27FC236}">
                <a16:creationId xmlns:a16="http://schemas.microsoft.com/office/drawing/2014/main" id="{781A65E5-F831-4E70-BB9B-08C69E425C33}"/>
              </a:ext>
            </a:extLst>
          </p:cNvPr>
          <p:cNvSpPr txBox="1"/>
          <p:nvPr/>
        </p:nvSpPr>
        <p:spPr>
          <a:xfrm>
            <a:off x="502413" y="4457362"/>
            <a:ext cx="5597513" cy="1446550"/>
          </a:xfrm>
          <a:prstGeom prst="rect">
            <a:avLst/>
          </a:prstGeom>
          <a:noFill/>
        </p:spPr>
        <p:txBody>
          <a:bodyPr wrap="square" lIns="91440" tIns="45720" rIns="91440" bIns="45720" rtlCol="0" anchor="t">
            <a:spAutoFit/>
          </a:bodyPr>
          <a:lstStyle/>
          <a:p>
            <a:pPr algn="ctr"/>
            <a:r>
              <a:rPr lang="en-GB" sz="4400" b="1" dirty="0">
                <a:solidFill>
                  <a:schemeClr val="bg1">
                    <a:lumMod val="50000"/>
                  </a:schemeClr>
                </a:solidFill>
                <a:latin typeface="Roboto Slab"/>
                <a:ea typeface="Roboto Slab"/>
                <a:cs typeface="Roboto Slab"/>
              </a:rPr>
              <a:t>Success Academy Trust</a:t>
            </a:r>
            <a:endParaRPr lang="en-GB" sz="4400" b="1" dirty="0">
              <a:solidFill>
                <a:schemeClr val="bg1">
                  <a:lumMod val="50000"/>
                </a:schemeClr>
              </a:solidFill>
              <a:latin typeface="Roboto Slab" panose="020B0604020202020204" charset="0"/>
              <a:ea typeface="Roboto Slab" panose="020B0604020202020204" charset="0"/>
            </a:endParaRPr>
          </a:p>
        </p:txBody>
      </p:sp>
      <p:sp>
        <p:nvSpPr>
          <p:cNvPr id="8" name="TextBox 7">
            <a:extLst>
              <a:ext uri="{FF2B5EF4-FFF2-40B4-BE49-F238E27FC236}">
                <a16:creationId xmlns:a16="http://schemas.microsoft.com/office/drawing/2014/main" id="{C925C1A0-0456-435B-AACF-D8FEBECA7034}"/>
              </a:ext>
            </a:extLst>
          </p:cNvPr>
          <p:cNvSpPr txBox="1"/>
          <p:nvPr/>
        </p:nvSpPr>
        <p:spPr>
          <a:xfrm>
            <a:off x="544264" y="2553740"/>
            <a:ext cx="5597597" cy="1446550"/>
          </a:xfrm>
          <a:prstGeom prst="rect">
            <a:avLst/>
          </a:prstGeom>
          <a:noFill/>
        </p:spPr>
        <p:txBody>
          <a:bodyPr wrap="square" lIns="91440" tIns="45720" rIns="91440" bIns="45720" rtlCol="0" anchor="t">
            <a:spAutoFit/>
          </a:bodyPr>
          <a:lstStyle/>
          <a:p>
            <a:pPr algn="ctr"/>
            <a:r>
              <a:rPr lang="en-GB" sz="4400" dirty="0">
                <a:solidFill>
                  <a:schemeClr val="bg1"/>
                </a:solidFill>
                <a:latin typeface="Candara"/>
                <a:ea typeface="Roboto Slab"/>
                <a:cs typeface="Roboto Slab"/>
              </a:rPr>
              <a:t>JOB APPLICATION PACK</a:t>
            </a:r>
            <a:endParaRPr lang="en-GB" sz="4400" dirty="0">
              <a:solidFill>
                <a:schemeClr val="bg1"/>
              </a:solidFill>
              <a:latin typeface="Candara"/>
              <a:ea typeface="Roboto Slab" panose="020B0604020202020204" charset="0"/>
              <a:cs typeface="Roboto Slab"/>
            </a:endParaRPr>
          </a:p>
        </p:txBody>
      </p:sp>
      <p:pic>
        <p:nvPicPr>
          <p:cNvPr id="9" name="Picture 9" descr="Logo&#10;&#10;Description automatically generated">
            <a:extLst>
              <a:ext uri="{FF2B5EF4-FFF2-40B4-BE49-F238E27FC236}">
                <a16:creationId xmlns:a16="http://schemas.microsoft.com/office/drawing/2014/main" id="{611C0485-E24E-6F16-3C84-B93297990195}"/>
              </a:ext>
            </a:extLst>
          </p:cNvPr>
          <p:cNvPicPr>
            <a:picLocks noChangeAspect="1"/>
          </p:cNvPicPr>
          <p:nvPr/>
        </p:nvPicPr>
        <p:blipFill>
          <a:blip r:embed="rId2" cstate="print"/>
          <a:stretch>
            <a:fillRect/>
          </a:stretch>
        </p:blipFill>
        <p:spPr>
          <a:xfrm>
            <a:off x="2667369" y="6441148"/>
            <a:ext cx="1536913" cy="183357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Slide Number Placeholder 4">
            <a:extLst>
              <a:ext uri="{FF2B5EF4-FFF2-40B4-BE49-F238E27FC236}">
                <a16:creationId xmlns:a16="http://schemas.microsoft.com/office/drawing/2014/main" id="{5AE8B233-47DB-1B54-84D0-104BC9A8A40E}"/>
              </a:ext>
            </a:extLst>
          </p:cNvPr>
          <p:cNvSpPr>
            <a:spLocks noGrp="1"/>
          </p:cNvSpPr>
          <p:nvPr>
            <p:ph type="sldNum" sz="quarter" idx="12"/>
          </p:nvPr>
        </p:nvSpPr>
        <p:spPr>
          <a:xfrm>
            <a:off x="5189097" y="9446134"/>
            <a:ext cx="1543050" cy="527403"/>
          </a:xfrm>
        </p:spPr>
        <p:txBody>
          <a:bodyPr/>
          <a:lstStyle/>
          <a:p>
            <a:r>
              <a:rPr lang="en-GB"/>
              <a:t>Page </a:t>
            </a:r>
            <a:fld id="{5699F653-A948-4BD1-BBB3-6CD4FE48AB5E}" type="slidenum">
              <a:rPr lang="en-GB" smtClean="0"/>
              <a:pPr/>
              <a:t>1</a:t>
            </a:fld>
            <a:endParaRPr lang="en-US"/>
          </a:p>
        </p:txBody>
      </p:sp>
      <p:pic>
        <p:nvPicPr>
          <p:cNvPr id="2" name="Picture 1" descr="A blue and white cover with text&#10;&#10;Description automatically generated">
            <a:extLst>
              <a:ext uri="{FF2B5EF4-FFF2-40B4-BE49-F238E27FC236}">
                <a16:creationId xmlns:a16="http://schemas.microsoft.com/office/drawing/2014/main" id="{E4E53650-688F-DE7B-4C90-51D3056BF3AF}"/>
              </a:ext>
            </a:extLst>
          </p:cNvPr>
          <p:cNvPicPr>
            <a:picLocks noChangeAspect="1"/>
          </p:cNvPicPr>
          <p:nvPr/>
        </p:nvPicPr>
        <p:blipFill>
          <a:blip r:embed="rId3"/>
          <a:stretch>
            <a:fillRect/>
          </a:stretch>
        </p:blipFill>
        <p:spPr>
          <a:xfrm>
            <a:off x="-4939" y="-190"/>
            <a:ext cx="6912334" cy="9906380"/>
          </a:xfrm>
          <a:prstGeom prst="rect">
            <a:avLst/>
          </a:prstGeom>
        </p:spPr>
      </p:pic>
    </p:spTree>
    <p:extLst>
      <p:ext uri="{BB962C8B-B14F-4D97-AF65-F5344CB8AC3E}">
        <p14:creationId xmlns:p14="http://schemas.microsoft.com/office/powerpoint/2010/main" val="19266589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10</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2700879200"/>
              </p:ext>
            </p:extLst>
          </p:nvPr>
        </p:nvGraphicFramePr>
        <p:xfrm>
          <a:off x="289252" y="1470659"/>
          <a:ext cx="6276110" cy="214884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1377643">
                <a:tc>
                  <a:txBody>
                    <a:bodyPr/>
                    <a:lstStyle/>
                    <a:p>
                      <a:r>
                        <a:rPr lang="en-GB" dirty="0"/>
                        <a:t>Other Specific Duties:</a:t>
                      </a:r>
                    </a:p>
                  </a:txBody>
                  <a:tcPr/>
                </a:tc>
                <a:tc>
                  <a:txBody>
                    <a:bodyPr/>
                    <a:lstStyle/>
                    <a:p>
                      <a:r>
                        <a:rPr lang="en-GB" sz="1350" b="0" i="0" kern="1200" dirty="0">
                          <a:solidFill>
                            <a:schemeClr val="lt1"/>
                          </a:solidFill>
                          <a:effectLst/>
                          <a:latin typeface="+mn-lt"/>
                          <a:ea typeface="+mn-ea"/>
                          <a:cs typeface="+mn-cs"/>
                        </a:rPr>
                        <a:t>· To play a full part in the life of the school community, to support its distinctive mission and ethos and to encourage staff and students to follow this example </a:t>
                      </a:r>
                    </a:p>
                    <a:p>
                      <a:r>
                        <a:rPr lang="en-GB" sz="1350" b="0" i="0" kern="1200" dirty="0">
                          <a:solidFill>
                            <a:schemeClr val="lt1"/>
                          </a:solidFill>
                          <a:effectLst/>
                          <a:latin typeface="+mn-lt"/>
                          <a:ea typeface="+mn-ea"/>
                          <a:cs typeface="+mn-cs"/>
                        </a:rPr>
                        <a:t>· To support the school in meeting its legal requirements for worship · To promote actively the school's corporate policies </a:t>
                      </a:r>
                    </a:p>
                    <a:p>
                      <a:r>
                        <a:rPr lang="en-GB" sz="1350" b="0" i="0" kern="1200" dirty="0">
                          <a:solidFill>
                            <a:schemeClr val="lt1"/>
                          </a:solidFill>
                          <a:effectLst/>
                          <a:latin typeface="+mn-lt"/>
                          <a:ea typeface="+mn-ea"/>
                          <a:cs typeface="+mn-cs"/>
                        </a:rPr>
                        <a:t>· To continue personal development as agreed </a:t>
                      </a:r>
                    </a:p>
                    <a:p>
                      <a:r>
                        <a:rPr lang="en-GB" sz="1350" b="0" i="0" kern="1200" dirty="0">
                          <a:solidFill>
                            <a:schemeClr val="lt1"/>
                          </a:solidFill>
                          <a:effectLst/>
                          <a:latin typeface="+mn-lt"/>
                          <a:ea typeface="+mn-ea"/>
                          <a:cs typeface="+mn-cs"/>
                        </a:rPr>
                        <a:t>· To comply with the schools Health and Safety policy and undertake risk assessments as appropriate </a:t>
                      </a:r>
                    </a:p>
                    <a:p>
                      <a:r>
                        <a:rPr lang="en-GB" sz="1350" b="0" i="0" kern="1200" dirty="0">
                          <a:solidFill>
                            <a:schemeClr val="lt1"/>
                          </a:solidFill>
                          <a:effectLst/>
                          <a:latin typeface="+mn-lt"/>
                          <a:ea typeface="+mn-ea"/>
                          <a:cs typeface="+mn-cs"/>
                        </a:rPr>
                        <a:t>· To undertake any other duty as specified by STPCB not mentioned in the above</a:t>
                      </a:r>
                      <a:endParaRPr lang="en-GB" dirty="0"/>
                    </a:p>
                  </a:txBody>
                  <a:tcPr/>
                </a:tc>
                <a:extLst>
                  <a:ext uri="{0D108BD9-81ED-4DB2-BD59-A6C34878D82A}">
                    <a16:rowId xmlns:a16="http://schemas.microsoft.com/office/drawing/2014/main" val="3159838249"/>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2883306192"/>
              </p:ext>
            </p:extLst>
          </p:nvPr>
        </p:nvGraphicFramePr>
        <p:xfrm>
          <a:off x="281258" y="3664853"/>
          <a:ext cx="6292098" cy="2971800"/>
        </p:xfrm>
        <a:graphic>
          <a:graphicData uri="http://schemas.openxmlformats.org/drawingml/2006/table">
            <a:tbl>
              <a:tblPr firstRow="1" bandRow="1">
                <a:tableStyleId>{5C22544A-7EE6-4342-B048-85BDC9FD1C3A}</a:tableStyleId>
              </a:tblPr>
              <a:tblGrid>
                <a:gridCol w="6292098">
                  <a:extLst>
                    <a:ext uri="{9D8B030D-6E8A-4147-A177-3AD203B41FA5}">
                      <a16:colId xmlns:a16="http://schemas.microsoft.com/office/drawing/2014/main" val="496454971"/>
                    </a:ext>
                  </a:extLst>
                </a:gridCol>
              </a:tblGrid>
              <a:tr h="2959976">
                <a:tc>
                  <a:txBody>
                    <a:bodyPr/>
                    <a:lstStyle/>
                    <a:p>
                      <a:r>
                        <a:rPr lang="en-GB" sz="1350" b="0" i="0" kern="1200" dirty="0">
                          <a:solidFill>
                            <a:schemeClr val="lt1"/>
                          </a:solidFill>
                          <a:effectLst/>
                          <a:latin typeface="+mn-lt"/>
                          <a:ea typeface="+mn-ea"/>
                          <a:cs typeface="+mn-cs"/>
                        </a:rPr>
                        <a:t>Whilst every effort has been made to explain the main duties and responsibilities of the post, each individual task undertaken may not be identified. Employees will be expected to comply with any reasonable request from a manager to undertake work of a similar level that is not specified in this job description Employees are expected to be courteous to colleagues and provide a welcoming environment to visitors and telephone callers. The school will endeavour to make any necessary reasonable adjustments to the job and the working environment to enable access to employment opportunities for disabled job applicants or continued employment for any employee who develops a disabling condition.</a:t>
                      </a:r>
                    </a:p>
                    <a:p>
                      <a:endParaRPr lang="en-GB" sz="1350" b="0" i="0" kern="1200" dirty="0">
                        <a:solidFill>
                          <a:schemeClr val="lt1"/>
                        </a:solidFill>
                        <a:effectLst/>
                        <a:latin typeface="+mn-lt"/>
                        <a:ea typeface="+mn-ea"/>
                        <a:cs typeface="+mn-cs"/>
                      </a:endParaRPr>
                    </a:p>
                    <a:p>
                      <a:r>
                        <a:rPr lang="en-GB" sz="1350" b="0" i="0" kern="1200" dirty="0">
                          <a:solidFill>
                            <a:schemeClr val="lt1"/>
                          </a:solidFill>
                          <a:effectLst/>
                          <a:latin typeface="+mn-lt"/>
                          <a:ea typeface="+mn-ea"/>
                          <a:cs typeface="+mn-cs"/>
                        </a:rPr>
                        <a:t>This job description is current, but, following consultation with you, may be changed by</a:t>
                      </a:r>
                    </a:p>
                    <a:p>
                      <a:r>
                        <a:rPr lang="en-GB" sz="1350" b="0" i="0" kern="1200" dirty="0">
                          <a:solidFill>
                            <a:schemeClr val="lt1"/>
                          </a:solidFill>
                          <a:effectLst/>
                          <a:latin typeface="+mn-lt"/>
                          <a:ea typeface="+mn-ea"/>
                          <a:cs typeface="+mn-cs"/>
                        </a:rPr>
                        <a:t>the Senior Leadership Team to reflect or anticipate changes in the job which are</a:t>
                      </a:r>
                    </a:p>
                    <a:p>
                      <a:r>
                        <a:rPr lang="en-GB" sz="1350" b="0" i="0" kern="1200" dirty="0">
                          <a:solidFill>
                            <a:schemeClr val="lt1"/>
                          </a:solidFill>
                          <a:effectLst/>
                          <a:latin typeface="+mn-lt"/>
                          <a:ea typeface="+mn-ea"/>
                          <a:cs typeface="+mn-cs"/>
                        </a:rPr>
                        <a:t>commensurate with the salary and job title.</a:t>
                      </a:r>
                    </a:p>
                    <a:p>
                      <a:endParaRPr lang="en-GB" dirty="0"/>
                    </a:p>
                  </a:txBody>
                  <a:tcPr/>
                </a:tc>
                <a:extLst>
                  <a:ext uri="{0D108BD9-81ED-4DB2-BD59-A6C34878D82A}">
                    <a16:rowId xmlns:a16="http://schemas.microsoft.com/office/drawing/2014/main" val="1251111786"/>
                  </a:ext>
                </a:extLst>
              </a:tr>
            </a:tbl>
          </a:graphicData>
        </a:graphic>
      </p:graphicFrame>
      <p:sp>
        <p:nvSpPr>
          <p:cNvPr id="7" name="TextBox 1">
            <a:extLst>
              <a:ext uri="{FF2B5EF4-FFF2-40B4-BE49-F238E27FC236}">
                <a16:creationId xmlns:a16="http://schemas.microsoft.com/office/drawing/2014/main" id="{2BA206B3-B963-4377-AD5C-C90A3C17E927}"/>
              </a:ext>
            </a:extLst>
          </p:cNvPr>
          <p:cNvSpPr txBox="1"/>
          <p:nvPr/>
        </p:nvSpPr>
        <p:spPr>
          <a:xfrm>
            <a:off x="-4386371" y="4025576"/>
            <a:ext cx="3408910" cy="369332"/>
          </a:xfrm>
          <a:prstGeom prst="rect">
            <a:avLst/>
          </a:prstGeom>
          <a:noFill/>
          <a:ln>
            <a:solidFill>
              <a:schemeClr val="accent1">
                <a:lumMod val="75000"/>
              </a:schemeClr>
            </a:solidFill>
          </a:ln>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GB" dirty="0"/>
          </a:p>
        </p:txBody>
      </p:sp>
      <p:graphicFrame>
        <p:nvGraphicFramePr>
          <p:cNvPr id="8" name="Table 7">
            <a:extLst>
              <a:ext uri="{FF2B5EF4-FFF2-40B4-BE49-F238E27FC236}">
                <a16:creationId xmlns:a16="http://schemas.microsoft.com/office/drawing/2014/main" id="{1492B4A9-BB14-44EF-8CD0-8D292DD205A1}"/>
              </a:ext>
            </a:extLst>
          </p:cNvPr>
          <p:cNvGraphicFramePr>
            <a:graphicFrameLocks noGrp="1"/>
          </p:cNvGraphicFramePr>
          <p:nvPr>
            <p:extLst>
              <p:ext uri="{D42A27DB-BD31-4B8C-83A1-F6EECF244321}">
                <p14:modId xmlns:p14="http://schemas.microsoft.com/office/powerpoint/2010/main" val="95179996"/>
              </p:ext>
            </p:extLst>
          </p:nvPr>
        </p:nvGraphicFramePr>
        <p:xfrm>
          <a:off x="289252" y="6682006"/>
          <a:ext cx="6292098" cy="2354580"/>
        </p:xfrm>
        <a:graphic>
          <a:graphicData uri="http://schemas.openxmlformats.org/drawingml/2006/table">
            <a:tbl>
              <a:tblPr firstRow="1" bandRow="1">
                <a:tableStyleId>{5C22544A-7EE6-4342-B048-85BDC9FD1C3A}</a:tableStyleId>
              </a:tblPr>
              <a:tblGrid>
                <a:gridCol w="6292098">
                  <a:extLst>
                    <a:ext uri="{9D8B030D-6E8A-4147-A177-3AD203B41FA5}">
                      <a16:colId xmlns:a16="http://schemas.microsoft.com/office/drawing/2014/main" val="496454971"/>
                    </a:ext>
                  </a:extLst>
                </a:gridCol>
              </a:tblGrid>
              <a:tr h="2148840">
                <a:tc>
                  <a:txBody>
                    <a:bodyPr/>
                    <a:lstStyle/>
                    <a:p>
                      <a:r>
                        <a:rPr lang="en-GB" sz="1350" b="1" i="0" kern="1200" dirty="0">
                          <a:solidFill>
                            <a:schemeClr val="lt1"/>
                          </a:solidFill>
                          <a:effectLst/>
                          <a:latin typeface="+mn-lt"/>
                          <a:ea typeface="+mn-ea"/>
                          <a:cs typeface="+mn-cs"/>
                        </a:rPr>
                        <a:t>WHOLE COLLEGE RESPONSIBILITIES:</a:t>
                      </a:r>
                    </a:p>
                    <a:p>
                      <a:endParaRPr lang="en-GB" sz="1350" b="0" i="0" kern="1200" dirty="0">
                        <a:solidFill>
                          <a:schemeClr val="lt1"/>
                        </a:solidFill>
                        <a:effectLst/>
                        <a:latin typeface="+mn-lt"/>
                        <a:ea typeface="+mn-ea"/>
                        <a:cs typeface="+mn-cs"/>
                      </a:endParaRPr>
                    </a:p>
                    <a:p>
                      <a:pPr>
                        <a:buFont typeface="Arial" pitchFamily="34" charset="0"/>
                        <a:buChar char="•"/>
                      </a:pPr>
                      <a:r>
                        <a:rPr lang="en-GB" sz="1350" b="0" i="0" kern="1200" dirty="0">
                          <a:solidFill>
                            <a:schemeClr val="lt1"/>
                          </a:solidFill>
                          <a:effectLst/>
                          <a:latin typeface="+mn-lt"/>
                          <a:ea typeface="+mn-ea"/>
                          <a:cs typeface="+mn-cs"/>
                        </a:rPr>
                        <a:t>Support current policies and recognised good practice within the college</a:t>
                      </a:r>
                    </a:p>
                    <a:p>
                      <a:pPr>
                        <a:buFont typeface="Arial" pitchFamily="34" charset="0"/>
                        <a:buChar char="•"/>
                      </a:pPr>
                      <a:r>
                        <a:rPr lang="en-GB" sz="1350" b="0" i="0" kern="1200" dirty="0">
                          <a:solidFill>
                            <a:schemeClr val="lt1"/>
                          </a:solidFill>
                          <a:effectLst/>
                          <a:latin typeface="+mn-lt"/>
                          <a:ea typeface="+mn-ea"/>
                          <a:cs typeface="+mn-cs"/>
                        </a:rPr>
                        <a:t>Be aware of the importance of confidentiality and data protection</a:t>
                      </a:r>
                    </a:p>
                    <a:p>
                      <a:pPr>
                        <a:buFont typeface="Arial" pitchFamily="34" charset="0"/>
                        <a:buChar char="•"/>
                      </a:pPr>
                      <a:r>
                        <a:rPr lang="en-GB" sz="1350" b="0" i="0" kern="1200" dirty="0">
                          <a:solidFill>
                            <a:schemeClr val="lt1"/>
                          </a:solidFill>
                          <a:effectLst/>
                          <a:latin typeface="+mn-lt"/>
                          <a:ea typeface="+mn-ea"/>
                          <a:cs typeface="+mn-cs"/>
                        </a:rPr>
                        <a:t>Participate in annual Performance Reviews with your Line  Manager, based on agreed objectives.</a:t>
                      </a:r>
                    </a:p>
                    <a:p>
                      <a:pPr>
                        <a:buFont typeface="Arial" pitchFamily="34" charset="0"/>
                        <a:buChar char="•"/>
                      </a:pPr>
                      <a:r>
                        <a:rPr lang="en-GB" sz="1350" b="0" i="0" kern="1200" dirty="0">
                          <a:solidFill>
                            <a:schemeClr val="lt1"/>
                          </a:solidFill>
                          <a:effectLst/>
                          <a:latin typeface="+mn-lt"/>
                          <a:ea typeface="+mn-ea"/>
                          <a:cs typeface="+mn-cs"/>
                        </a:rPr>
                        <a:t>Willingness to be flexible in both approach and use of time.</a:t>
                      </a:r>
                    </a:p>
                    <a:p>
                      <a:pPr>
                        <a:buFont typeface="Arial" pitchFamily="34" charset="0"/>
                        <a:buChar char="•"/>
                      </a:pPr>
                      <a:r>
                        <a:rPr lang="en-GB" sz="1350" b="0" i="0" kern="1200" dirty="0">
                          <a:solidFill>
                            <a:schemeClr val="lt1"/>
                          </a:solidFill>
                          <a:effectLst/>
                          <a:latin typeface="+mn-lt"/>
                          <a:ea typeface="+mn-ea"/>
                          <a:cs typeface="+mn-cs"/>
                        </a:rPr>
                        <a:t>All tasks should be undertaken with due regard to Health &amp; Safety regulations.</a:t>
                      </a:r>
                    </a:p>
                    <a:p>
                      <a:pPr>
                        <a:buFont typeface="Arial" pitchFamily="34" charset="0"/>
                        <a:buChar char="•"/>
                      </a:pPr>
                      <a:r>
                        <a:rPr lang="en-GB" sz="1350" b="0" i="0" kern="1200" dirty="0">
                          <a:solidFill>
                            <a:schemeClr val="lt1"/>
                          </a:solidFill>
                          <a:effectLst/>
                          <a:latin typeface="+mn-lt"/>
                          <a:ea typeface="+mn-ea"/>
                          <a:cs typeface="+mn-cs"/>
                        </a:rPr>
                        <a:t>To undertake such other duties which are within the scope of the job purpose, title of the job and its grade.</a:t>
                      </a:r>
                    </a:p>
                    <a:p>
                      <a:endParaRPr lang="en-GB" sz="1350" b="0" i="0" kern="1200" dirty="0">
                        <a:solidFill>
                          <a:schemeClr val="lt1"/>
                        </a:solidFill>
                        <a:effectLst/>
                        <a:latin typeface="+mn-lt"/>
                        <a:ea typeface="+mn-ea"/>
                        <a:cs typeface="+mn-cs"/>
                      </a:endParaRPr>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181129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11</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244549" y="1563429"/>
            <a:ext cx="6285755" cy="369332"/>
          </a:xfrm>
          <a:prstGeom prst="rect">
            <a:avLst/>
          </a:prstGeom>
          <a:noFill/>
          <a:ln>
            <a:solidFill>
              <a:schemeClr val="accent1">
                <a:lumMod val="75000"/>
              </a:schemeClr>
            </a:solidFill>
          </a:ln>
        </p:spPr>
        <p:txBody>
          <a:bodyPr wrap="square" lIns="91440" tIns="45720" rIns="91440" bIns="45720" rtlCol="0" anchor="t">
            <a:spAutoFit/>
          </a:bodyPr>
          <a:lstStyle/>
          <a:p>
            <a:r>
              <a:rPr lang="en-GB" b="1" dirty="0">
                <a:latin typeface="Candara"/>
              </a:rPr>
              <a:t>Job Title:  Inclusion Intervention Lead</a:t>
            </a:r>
            <a:endParaRPr lang="en-GB" sz="2400" dirty="0">
              <a:latin typeface="Candara"/>
              <a:ea typeface="Calibri"/>
              <a:cs typeface="Calibri"/>
            </a:endParaRPr>
          </a:p>
        </p:txBody>
      </p:sp>
      <p:graphicFrame>
        <p:nvGraphicFramePr>
          <p:cNvPr id="4" name="Table 3">
            <a:extLst>
              <a:ext uri="{FF2B5EF4-FFF2-40B4-BE49-F238E27FC236}">
                <a16:creationId xmlns:a16="http://schemas.microsoft.com/office/drawing/2014/main" id="{3016D235-A4BE-40F1-A694-01CAD356839E}"/>
              </a:ext>
            </a:extLst>
          </p:cNvPr>
          <p:cNvGraphicFramePr>
            <a:graphicFrameLocks noGrp="1"/>
          </p:cNvGraphicFramePr>
          <p:nvPr>
            <p:extLst>
              <p:ext uri="{D42A27DB-BD31-4B8C-83A1-F6EECF244321}">
                <p14:modId xmlns:p14="http://schemas.microsoft.com/office/powerpoint/2010/main" val="2009812741"/>
              </p:ext>
            </p:extLst>
          </p:nvPr>
        </p:nvGraphicFramePr>
        <p:xfrm>
          <a:off x="244549" y="4057646"/>
          <a:ext cx="6270199" cy="1785866"/>
        </p:xfrm>
        <a:graphic>
          <a:graphicData uri="http://schemas.openxmlformats.org/drawingml/2006/table">
            <a:tbl>
              <a:tblPr firstRow="1" bandRow="1">
                <a:tableStyleId>{5C22544A-7EE6-4342-B048-85BDC9FD1C3A}</a:tableStyleId>
              </a:tblPr>
              <a:tblGrid>
                <a:gridCol w="1578815">
                  <a:extLst>
                    <a:ext uri="{9D8B030D-6E8A-4147-A177-3AD203B41FA5}">
                      <a16:colId xmlns:a16="http://schemas.microsoft.com/office/drawing/2014/main" val="464920639"/>
                    </a:ext>
                  </a:extLst>
                </a:gridCol>
                <a:gridCol w="4691384">
                  <a:extLst>
                    <a:ext uri="{9D8B030D-6E8A-4147-A177-3AD203B41FA5}">
                      <a16:colId xmlns:a16="http://schemas.microsoft.com/office/drawing/2014/main" val="3115037260"/>
                    </a:ext>
                  </a:extLst>
                </a:gridCol>
              </a:tblGrid>
              <a:tr h="1785866">
                <a:tc>
                  <a:txBody>
                    <a:bodyPr/>
                    <a:lstStyle/>
                    <a:p>
                      <a:r>
                        <a:rPr lang="en-GB" dirty="0"/>
                        <a:t>To whom the postholder reports to</a:t>
                      </a:r>
                    </a:p>
                  </a:txBody>
                  <a:tcPr/>
                </a:tc>
                <a:tc>
                  <a:txBody>
                    <a:bodyPr/>
                    <a:lstStyle/>
                    <a:p>
                      <a:r>
                        <a:rPr lang="en-GB" sz="1350" b="0" i="0" kern="1200" dirty="0">
                          <a:solidFill>
                            <a:schemeClr val="lt1"/>
                          </a:solidFill>
                          <a:effectLst/>
                          <a:latin typeface="+mn-lt"/>
                          <a:ea typeface="+mn-ea"/>
                          <a:cs typeface="+mn-cs"/>
                        </a:rPr>
                        <a:t>The postholder is responsible to the: </a:t>
                      </a:r>
                    </a:p>
                    <a:p>
                      <a:r>
                        <a:rPr lang="en-GB" sz="1350" b="0" i="0" kern="1200" dirty="0">
                          <a:solidFill>
                            <a:schemeClr val="lt1"/>
                          </a:solidFill>
                          <a:effectLst/>
                          <a:latin typeface="+mn-lt"/>
                          <a:ea typeface="+mn-ea"/>
                          <a:cs typeface="+mn-cs"/>
                        </a:rPr>
                        <a:t>· Principal in all matters </a:t>
                      </a:r>
                    </a:p>
                    <a:p>
                      <a:r>
                        <a:rPr lang="en-GB" sz="1350" b="0" i="0" kern="1200" dirty="0">
                          <a:solidFill>
                            <a:schemeClr val="lt1"/>
                          </a:solidFill>
                          <a:effectLst/>
                          <a:latin typeface="+mn-lt"/>
                          <a:ea typeface="+mn-ea"/>
                          <a:cs typeface="+mn-cs"/>
                        </a:rPr>
                        <a:t>· The relevant member of the school leadership group in respect of curriculum and pastoral matters </a:t>
                      </a:r>
                    </a:p>
                    <a:p>
                      <a:r>
                        <a:rPr lang="en-GB" sz="1350" b="0" i="0" kern="1200" dirty="0">
                          <a:solidFill>
                            <a:schemeClr val="lt1"/>
                          </a:solidFill>
                          <a:effectLst/>
                          <a:latin typeface="+mn-lt"/>
                          <a:ea typeface="+mn-ea"/>
                          <a:cs typeface="+mn-cs"/>
                        </a:rPr>
                        <a:t>·  The postholder is also expected to interact on a professional level with colleagues in order to promote a mutual understanding of the school curriculum with the aim of improving teaching and learning across the school/college</a:t>
                      </a:r>
                      <a:endParaRPr lang="en-GB" dirty="0"/>
                    </a:p>
                  </a:txBody>
                  <a:tcPr/>
                </a:tc>
                <a:extLst>
                  <a:ext uri="{0D108BD9-81ED-4DB2-BD59-A6C34878D82A}">
                    <a16:rowId xmlns:a16="http://schemas.microsoft.com/office/drawing/2014/main" val="2314391291"/>
                  </a:ext>
                </a:extLst>
              </a:tr>
            </a:tbl>
          </a:graphicData>
        </a:graphic>
      </p:graphicFrame>
      <p:graphicFrame>
        <p:nvGraphicFramePr>
          <p:cNvPr id="6" name="Table 5">
            <a:extLst>
              <a:ext uri="{FF2B5EF4-FFF2-40B4-BE49-F238E27FC236}">
                <a16:creationId xmlns:a16="http://schemas.microsoft.com/office/drawing/2014/main" id="{ECC3FCB9-705B-4CB3-9516-96A5BED98A55}"/>
              </a:ext>
            </a:extLst>
          </p:cNvPr>
          <p:cNvGraphicFramePr>
            <a:graphicFrameLocks noGrp="1"/>
          </p:cNvGraphicFramePr>
          <p:nvPr>
            <p:extLst>
              <p:ext uri="{D42A27DB-BD31-4B8C-83A1-F6EECF244321}">
                <p14:modId xmlns:p14="http://schemas.microsoft.com/office/powerpoint/2010/main" val="4177725396"/>
              </p:ext>
            </p:extLst>
          </p:nvPr>
        </p:nvGraphicFramePr>
        <p:xfrm>
          <a:off x="244549" y="2050953"/>
          <a:ext cx="6285755" cy="1805940"/>
        </p:xfrm>
        <a:graphic>
          <a:graphicData uri="http://schemas.openxmlformats.org/drawingml/2006/table">
            <a:tbl>
              <a:tblPr firstRow="1" bandRow="1">
                <a:tableStyleId>{5C22544A-7EE6-4342-B048-85BDC9FD1C3A}</a:tableStyleId>
              </a:tblPr>
              <a:tblGrid>
                <a:gridCol w="6285755">
                  <a:extLst>
                    <a:ext uri="{9D8B030D-6E8A-4147-A177-3AD203B41FA5}">
                      <a16:colId xmlns:a16="http://schemas.microsoft.com/office/drawing/2014/main" val="457413211"/>
                    </a:ext>
                  </a:extLst>
                </a:gridCol>
              </a:tblGrid>
              <a:tr h="1380624">
                <a:tc>
                  <a:txBody>
                    <a:bodyPr/>
                    <a:lstStyle/>
                    <a:p>
                      <a:r>
                        <a:rPr lang="en-GB" sz="1800" b="1" dirty="0">
                          <a:latin typeface="Candara"/>
                        </a:rPr>
                        <a:t>Job purpose:</a:t>
                      </a:r>
                    </a:p>
                    <a:p>
                      <a:pPr rtl="0" fontAlgn="base"/>
                      <a:r>
                        <a:rPr lang="en-GB" sz="1350" b="1" i="0" kern="1200" dirty="0">
                          <a:solidFill>
                            <a:schemeClr val="lt1"/>
                          </a:solidFill>
                          <a:effectLst/>
                          <a:latin typeface="+mn-lt"/>
                          <a:ea typeface="+mn-ea"/>
                          <a:cs typeface="+mn-cs"/>
                        </a:rPr>
                        <a:t>​</a:t>
                      </a:r>
                    </a:p>
                    <a:p>
                      <a:pPr rtl="0" fontAlgn="base"/>
                      <a:r>
                        <a:rPr lang="en-GB" sz="1350" b="0" i="0" kern="1200" dirty="0">
                          <a:solidFill>
                            <a:schemeClr val="lt1"/>
                          </a:solidFill>
                          <a:effectLst/>
                          <a:latin typeface="+mn-lt"/>
                          <a:ea typeface="+mn-ea"/>
                          <a:cs typeface="+mn-cs"/>
                        </a:rPr>
                        <a:t>Inclusion intervention leaders will work under the direction of the inclusion department. They will be responsible for a case of EHCP pupils supporting in class, delivering interventions, tracking interventions they run and be the main liaison for those pupils. The intervention lead will also lead on interventions for pupils on the SEND register when required, along with tracking them.</a:t>
                      </a:r>
                      <a:endParaRPr lang="en-US" sz="1350" b="0" i="0" kern="1200" dirty="0">
                        <a:solidFill>
                          <a:schemeClr val="lt1"/>
                        </a:solidFill>
                        <a:effectLst/>
                        <a:latin typeface="+mn-lt"/>
                        <a:ea typeface="+mn-ea"/>
                        <a:cs typeface="+mn-cs"/>
                      </a:endParaRPr>
                    </a:p>
                    <a:p>
                      <a:endParaRPr lang="en-GB" dirty="0"/>
                    </a:p>
                  </a:txBody>
                  <a:tcPr/>
                </a:tc>
                <a:extLst>
                  <a:ext uri="{0D108BD9-81ED-4DB2-BD59-A6C34878D82A}">
                    <a16:rowId xmlns:a16="http://schemas.microsoft.com/office/drawing/2014/main" val="3296227588"/>
                  </a:ext>
                </a:extLst>
              </a:tr>
            </a:tbl>
          </a:graphicData>
        </a:graphic>
      </p:graphicFrame>
      <p:graphicFrame>
        <p:nvGraphicFramePr>
          <p:cNvPr id="7" name="Table 6">
            <a:extLst>
              <a:ext uri="{FF2B5EF4-FFF2-40B4-BE49-F238E27FC236}">
                <a16:creationId xmlns:a16="http://schemas.microsoft.com/office/drawing/2014/main" id="{3E776BCA-16E6-464F-8540-4C2BE9D06026}"/>
              </a:ext>
            </a:extLst>
          </p:cNvPr>
          <p:cNvGraphicFramePr>
            <a:graphicFrameLocks noGrp="1"/>
          </p:cNvGraphicFramePr>
          <p:nvPr>
            <p:extLst>
              <p:ext uri="{D42A27DB-BD31-4B8C-83A1-F6EECF244321}">
                <p14:modId xmlns:p14="http://schemas.microsoft.com/office/powerpoint/2010/main" val="1903552472"/>
              </p:ext>
            </p:extLst>
          </p:nvPr>
        </p:nvGraphicFramePr>
        <p:xfrm>
          <a:off x="244550" y="5986744"/>
          <a:ext cx="6270199" cy="1120140"/>
        </p:xfrm>
        <a:graphic>
          <a:graphicData uri="http://schemas.openxmlformats.org/drawingml/2006/table">
            <a:tbl>
              <a:tblPr firstRow="1" bandRow="1">
                <a:tableStyleId>{5C22544A-7EE6-4342-B048-85BDC9FD1C3A}</a:tableStyleId>
              </a:tblPr>
              <a:tblGrid>
                <a:gridCol w="1583414">
                  <a:extLst>
                    <a:ext uri="{9D8B030D-6E8A-4147-A177-3AD203B41FA5}">
                      <a16:colId xmlns:a16="http://schemas.microsoft.com/office/drawing/2014/main" val="2378316148"/>
                    </a:ext>
                  </a:extLst>
                </a:gridCol>
                <a:gridCol w="4686785">
                  <a:extLst>
                    <a:ext uri="{9D8B030D-6E8A-4147-A177-3AD203B41FA5}">
                      <a16:colId xmlns:a16="http://schemas.microsoft.com/office/drawing/2014/main" val="1644949460"/>
                    </a:ext>
                  </a:extLst>
                </a:gridCol>
              </a:tblGrid>
              <a:tr h="455294">
                <a:tc>
                  <a:txBody>
                    <a:bodyPr/>
                    <a:lstStyle/>
                    <a:p>
                      <a:r>
                        <a:rPr lang="en-GB" dirty="0"/>
                        <a:t>The Persons line managed by the postholder</a:t>
                      </a:r>
                    </a:p>
                  </a:txBody>
                  <a:tcPr/>
                </a:tc>
                <a:tc>
                  <a:txBody>
                    <a:bodyPr/>
                    <a:lstStyle/>
                    <a:p>
                      <a:r>
                        <a:rPr lang="en-GB" sz="1350" b="0" i="0" kern="1200" dirty="0">
                          <a:solidFill>
                            <a:schemeClr val="lt1"/>
                          </a:solidFill>
                          <a:effectLst/>
                          <a:latin typeface="+mn-lt"/>
                          <a:ea typeface="+mn-ea"/>
                          <a:cs typeface="+mn-cs"/>
                        </a:rPr>
                        <a:t>The postholder is responsible for: </a:t>
                      </a:r>
                    </a:p>
                    <a:p>
                      <a:r>
                        <a:rPr lang="en-GB" sz="1350" b="0" i="0" kern="1200" dirty="0">
                          <a:solidFill>
                            <a:schemeClr val="lt1"/>
                          </a:solidFill>
                          <a:effectLst/>
                          <a:latin typeface="+mn-lt"/>
                          <a:ea typeface="+mn-ea"/>
                          <a:cs typeface="+mn-cs"/>
                        </a:rPr>
                        <a:t>· Where appropriate the supervision of support staff within the department area </a:t>
                      </a:r>
                    </a:p>
                    <a:p>
                      <a:r>
                        <a:rPr lang="en-GB" sz="1350" b="0" i="0" kern="1200" dirty="0">
                          <a:solidFill>
                            <a:schemeClr val="lt1"/>
                          </a:solidFill>
                          <a:effectLst/>
                          <a:latin typeface="+mn-lt"/>
                          <a:ea typeface="+mn-ea"/>
                          <a:cs typeface="+mn-cs"/>
                        </a:rPr>
                        <a:t>· The coaching, mentoring and development of all staff within the subject area.</a:t>
                      </a:r>
                      <a:endParaRPr lang="en-GB" dirty="0"/>
                    </a:p>
                  </a:txBody>
                  <a:tcPr/>
                </a:tc>
                <a:extLst>
                  <a:ext uri="{0D108BD9-81ED-4DB2-BD59-A6C34878D82A}">
                    <a16:rowId xmlns:a16="http://schemas.microsoft.com/office/drawing/2014/main" val="1388065727"/>
                  </a:ext>
                </a:extLst>
              </a:tr>
            </a:tbl>
          </a:graphicData>
        </a:graphic>
      </p:graphicFrame>
      <p:graphicFrame>
        <p:nvGraphicFramePr>
          <p:cNvPr id="15" name="Table 14">
            <a:extLst>
              <a:ext uri="{FF2B5EF4-FFF2-40B4-BE49-F238E27FC236}">
                <a16:creationId xmlns:a16="http://schemas.microsoft.com/office/drawing/2014/main" id="{DF2AB138-93A3-4ED4-BC7D-19E7CB96D466}"/>
              </a:ext>
            </a:extLst>
          </p:cNvPr>
          <p:cNvGraphicFramePr>
            <a:graphicFrameLocks noGrp="1"/>
          </p:cNvGraphicFramePr>
          <p:nvPr>
            <p:extLst>
              <p:ext uri="{D42A27DB-BD31-4B8C-83A1-F6EECF244321}">
                <p14:modId xmlns:p14="http://schemas.microsoft.com/office/powerpoint/2010/main" val="2712080103"/>
              </p:ext>
            </p:extLst>
          </p:nvPr>
        </p:nvGraphicFramePr>
        <p:xfrm>
          <a:off x="244551" y="7235963"/>
          <a:ext cx="6270199" cy="1943100"/>
        </p:xfrm>
        <a:graphic>
          <a:graphicData uri="http://schemas.openxmlformats.org/drawingml/2006/table">
            <a:tbl>
              <a:tblPr firstRow="1" bandRow="1">
                <a:tableStyleId>{5C22544A-7EE6-4342-B048-85BDC9FD1C3A}</a:tableStyleId>
              </a:tblPr>
              <a:tblGrid>
                <a:gridCol w="1583414">
                  <a:extLst>
                    <a:ext uri="{9D8B030D-6E8A-4147-A177-3AD203B41FA5}">
                      <a16:colId xmlns:a16="http://schemas.microsoft.com/office/drawing/2014/main" val="2378316148"/>
                    </a:ext>
                  </a:extLst>
                </a:gridCol>
                <a:gridCol w="4686785">
                  <a:extLst>
                    <a:ext uri="{9D8B030D-6E8A-4147-A177-3AD203B41FA5}">
                      <a16:colId xmlns:a16="http://schemas.microsoft.com/office/drawing/2014/main" val="1644949460"/>
                    </a:ext>
                  </a:extLst>
                </a:gridCol>
              </a:tblGrid>
              <a:tr h="455294">
                <a:tc>
                  <a:txBody>
                    <a:bodyPr/>
                    <a:lstStyle/>
                    <a:p>
                      <a:r>
                        <a:rPr lang="en-GB" dirty="0"/>
                        <a:t>Duties and responsibilities specific to the post</a:t>
                      </a:r>
                    </a:p>
                  </a:txBody>
                  <a:tcPr/>
                </a:tc>
                <a:tc>
                  <a:txBody>
                    <a:bodyPr/>
                    <a:lstStyle/>
                    <a:p>
                      <a:r>
                        <a:rPr lang="en-GB" sz="1350" b="0" i="0" kern="1200" dirty="0">
                          <a:solidFill>
                            <a:schemeClr val="lt1"/>
                          </a:solidFill>
                          <a:effectLst/>
                          <a:latin typeface="+mn-lt"/>
                          <a:ea typeface="+mn-ea"/>
                          <a:cs typeface="+mn-cs"/>
                        </a:rPr>
                        <a:t>Strategic Direction: </a:t>
                      </a:r>
                    </a:p>
                    <a:p>
                      <a:r>
                        <a:rPr lang="en-GB" sz="1350" b="0" i="0" kern="1200" dirty="0">
                          <a:solidFill>
                            <a:schemeClr val="lt1"/>
                          </a:solidFill>
                          <a:effectLst/>
                          <a:latin typeface="+mn-lt"/>
                          <a:ea typeface="+mn-ea"/>
                          <a:cs typeface="+mn-cs"/>
                        </a:rPr>
                        <a:t>· Develop and implement policies and practices for the subject area, which reflect the school's/college's commitment to high achievement and which are consistent with national and school/college strategies and policies. </a:t>
                      </a:r>
                    </a:p>
                    <a:p>
                      <a:r>
                        <a:rPr lang="en-GB" sz="1350" b="0" i="0" kern="1200" dirty="0">
                          <a:solidFill>
                            <a:schemeClr val="lt1"/>
                          </a:solidFill>
                          <a:effectLst/>
                          <a:latin typeface="+mn-lt"/>
                          <a:ea typeface="+mn-ea"/>
                          <a:cs typeface="+mn-cs"/>
                        </a:rPr>
                        <a:t>· Establish short, medium and long term plans for the development and resourcing of the subject area. </a:t>
                      </a:r>
                    </a:p>
                    <a:p>
                      <a:r>
                        <a:rPr lang="en-GB" sz="1350" b="0" i="0" kern="1200" dirty="0">
                          <a:solidFill>
                            <a:schemeClr val="lt1"/>
                          </a:solidFill>
                          <a:effectLst/>
                          <a:latin typeface="+mn-lt"/>
                          <a:ea typeface="+mn-ea"/>
                          <a:cs typeface="+mn-cs"/>
                        </a:rPr>
                        <a:t>· Monitor the progress made in achieving subject plans and targets, and evaluate the impact on teaching and learning.</a:t>
                      </a:r>
                      <a:endParaRPr lang="en-GB" dirty="0"/>
                    </a:p>
                  </a:txBody>
                  <a:tcPr/>
                </a:tc>
                <a:extLst>
                  <a:ext uri="{0D108BD9-81ED-4DB2-BD59-A6C34878D82A}">
                    <a16:rowId xmlns:a16="http://schemas.microsoft.com/office/drawing/2014/main" val="1388065727"/>
                  </a:ext>
                </a:extLst>
              </a:tr>
            </a:tbl>
          </a:graphicData>
        </a:graphic>
      </p:graphicFrame>
    </p:spTree>
    <p:extLst>
      <p:ext uri="{BB962C8B-B14F-4D97-AF65-F5344CB8AC3E}">
        <p14:creationId xmlns:p14="http://schemas.microsoft.com/office/powerpoint/2010/main" val="29014303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12</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4" name="Table 3">
            <a:extLst>
              <a:ext uri="{FF2B5EF4-FFF2-40B4-BE49-F238E27FC236}">
                <a16:creationId xmlns:a16="http://schemas.microsoft.com/office/drawing/2014/main" id="{3016D235-A4BE-40F1-A694-01CAD356839E}"/>
              </a:ext>
            </a:extLst>
          </p:cNvPr>
          <p:cNvGraphicFramePr>
            <a:graphicFrameLocks noGrp="1"/>
          </p:cNvGraphicFramePr>
          <p:nvPr>
            <p:extLst>
              <p:ext uri="{D42A27DB-BD31-4B8C-83A1-F6EECF244321}">
                <p14:modId xmlns:p14="http://schemas.microsoft.com/office/powerpoint/2010/main" val="2479358287"/>
              </p:ext>
            </p:extLst>
          </p:nvPr>
        </p:nvGraphicFramePr>
        <p:xfrm>
          <a:off x="292206" y="1510723"/>
          <a:ext cx="6270199" cy="4427220"/>
        </p:xfrm>
        <a:graphic>
          <a:graphicData uri="http://schemas.openxmlformats.org/drawingml/2006/table">
            <a:tbl>
              <a:tblPr firstRow="1" bandRow="1">
                <a:tableStyleId>{5C22544A-7EE6-4342-B048-85BDC9FD1C3A}</a:tableStyleId>
              </a:tblPr>
              <a:tblGrid>
                <a:gridCol w="1599223">
                  <a:extLst>
                    <a:ext uri="{9D8B030D-6E8A-4147-A177-3AD203B41FA5}">
                      <a16:colId xmlns:a16="http://schemas.microsoft.com/office/drawing/2014/main" val="464920639"/>
                    </a:ext>
                  </a:extLst>
                </a:gridCol>
                <a:gridCol w="4670976">
                  <a:extLst>
                    <a:ext uri="{9D8B030D-6E8A-4147-A177-3AD203B41FA5}">
                      <a16:colId xmlns:a16="http://schemas.microsoft.com/office/drawing/2014/main" val="3115037260"/>
                    </a:ext>
                  </a:extLst>
                </a:gridCol>
              </a:tblGrid>
              <a:tr h="1910630">
                <a:tc>
                  <a:txBody>
                    <a:bodyPr/>
                    <a:lstStyle/>
                    <a:p>
                      <a:endParaRPr lang="en-GB" dirty="0"/>
                    </a:p>
                  </a:txBody>
                  <a:tcPr/>
                </a:tc>
                <a:tc>
                  <a:txBody>
                    <a:bodyPr/>
                    <a:lstStyle/>
                    <a:p>
                      <a:r>
                        <a:rPr lang="en-GB" sz="1350" b="1" i="0" kern="1200" dirty="0">
                          <a:solidFill>
                            <a:schemeClr val="lt1"/>
                          </a:solidFill>
                          <a:effectLst/>
                          <a:latin typeface="+mn-lt"/>
                          <a:ea typeface="+mn-ea"/>
                          <a:cs typeface="+mn-cs"/>
                        </a:rPr>
                        <a:t>Teaching and Learning: </a:t>
                      </a:r>
                    </a:p>
                    <a:p>
                      <a:r>
                        <a:rPr lang="en-GB" sz="1200" b="0" i="0" kern="1200" dirty="0">
                          <a:solidFill>
                            <a:schemeClr val="lt1"/>
                          </a:solidFill>
                          <a:effectLst/>
                          <a:latin typeface="+mn-lt"/>
                          <a:ea typeface="+mn-ea"/>
                          <a:cs typeface="+mn-cs"/>
                        </a:rPr>
                        <a:t>· Provide guidance on a choice of appropriate teaching and learning methods and coaching relating to the delivery of these methods. </a:t>
                      </a:r>
                    </a:p>
                    <a:p>
                      <a:r>
                        <a:rPr lang="en-GB" sz="1200" b="0" i="0" kern="1200" dirty="0">
                          <a:solidFill>
                            <a:schemeClr val="lt1"/>
                          </a:solidFill>
                          <a:effectLst/>
                          <a:latin typeface="+mn-lt"/>
                          <a:ea typeface="+mn-ea"/>
                          <a:cs typeface="+mn-cs"/>
                        </a:rPr>
                        <a:t>· Develop and implement systems for recording individual pupil's progress. </a:t>
                      </a:r>
                    </a:p>
                    <a:p>
                      <a:r>
                        <a:rPr lang="en-GB" sz="1200" b="0" i="0" kern="1200" dirty="0">
                          <a:solidFill>
                            <a:schemeClr val="lt1"/>
                          </a:solidFill>
                          <a:effectLst/>
                          <a:latin typeface="+mn-lt"/>
                          <a:ea typeface="+mn-ea"/>
                          <a:cs typeface="+mn-cs"/>
                        </a:rPr>
                        <a:t>· Ensure schemes of work are developed appropriately and evaluate the impact on teaching and learning. </a:t>
                      </a:r>
                    </a:p>
                    <a:p>
                      <a:r>
                        <a:rPr lang="en-GB" sz="1200" b="0" i="0" kern="1200" dirty="0">
                          <a:solidFill>
                            <a:schemeClr val="lt1"/>
                          </a:solidFill>
                          <a:effectLst/>
                          <a:latin typeface="+mn-lt"/>
                          <a:ea typeface="+mn-ea"/>
                          <a:cs typeface="+mn-cs"/>
                        </a:rPr>
                        <a:t>· Evaluate the quality of teaching and standards of achievement/attainment, setting targets for quality controlled improvement. </a:t>
                      </a:r>
                    </a:p>
                    <a:p>
                      <a:endParaRPr lang="en-GB" sz="800" b="0" i="0" kern="1200" dirty="0">
                        <a:solidFill>
                          <a:schemeClr val="lt1"/>
                        </a:solidFill>
                        <a:effectLst/>
                        <a:latin typeface="+mn-lt"/>
                        <a:ea typeface="+mn-ea"/>
                        <a:cs typeface="+mn-cs"/>
                      </a:endParaRPr>
                    </a:p>
                    <a:p>
                      <a:r>
                        <a:rPr lang="en-GB" sz="1350" b="1" i="0" kern="1200" dirty="0">
                          <a:solidFill>
                            <a:schemeClr val="lt1"/>
                          </a:solidFill>
                          <a:effectLst/>
                          <a:latin typeface="+mn-lt"/>
                          <a:ea typeface="+mn-ea"/>
                          <a:cs typeface="+mn-cs"/>
                        </a:rPr>
                        <a:t>Leading and Managing Staff: </a:t>
                      </a:r>
                    </a:p>
                    <a:p>
                      <a:r>
                        <a:rPr lang="en-GB" sz="1200" b="0" i="0" kern="1200" dirty="0">
                          <a:solidFill>
                            <a:schemeClr val="lt1"/>
                          </a:solidFill>
                          <a:effectLst/>
                          <a:latin typeface="+mn-lt"/>
                          <a:ea typeface="+mn-ea"/>
                          <a:cs typeface="+mn-cs"/>
                        </a:rPr>
                        <a:t>· Develop subject teams and individuals to enhance performance. </a:t>
                      </a:r>
                    </a:p>
                    <a:p>
                      <a:r>
                        <a:rPr lang="en-GB" sz="1200" b="0" i="0" kern="1200" dirty="0">
                          <a:solidFill>
                            <a:schemeClr val="lt1"/>
                          </a:solidFill>
                          <a:effectLst/>
                          <a:latin typeface="+mn-lt"/>
                          <a:ea typeface="+mn-ea"/>
                          <a:cs typeface="+mn-cs"/>
                        </a:rPr>
                        <a:t>· Develop coaching and mentoring systems to ensure the support and development of all staff within the subject area. </a:t>
                      </a:r>
                    </a:p>
                    <a:p>
                      <a:r>
                        <a:rPr lang="en-GB" sz="1200" b="0" i="0" kern="1200" dirty="0">
                          <a:solidFill>
                            <a:schemeClr val="lt1"/>
                          </a:solidFill>
                          <a:effectLst/>
                          <a:latin typeface="+mn-lt"/>
                          <a:ea typeface="+mn-ea"/>
                          <a:cs typeface="+mn-cs"/>
                        </a:rPr>
                        <a:t>· Plan, delegate and evaluate work carried out by team(s) and individuals. </a:t>
                      </a:r>
                    </a:p>
                    <a:p>
                      <a:r>
                        <a:rPr lang="en-GB" sz="1200" b="0" i="0" kern="1200" dirty="0">
                          <a:solidFill>
                            <a:schemeClr val="lt1"/>
                          </a:solidFill>
                          <a:effectLst/>
                          <a:latin typeface="+mn-lt"/>
                          <a:ea typeface="+mn-ea"/>
                          <a:cs typeface="+mn-cs"/>
                        </a:rPr>
                        <a:t>· Promote a creative and collaborative working environment. </a:t>
                      </a:r>
                    </a:p>
                    <a:p>
                      <a:r>
                        <a:rPr lang="en-GB" sz="1200" b="0" i="0" kern="1200" dirty="0">
                          <a:solidFill>
                            <a:schemeClr val="lt1"/>
                          </a:solidFill>
                          <a:effectLst/>
                          <a:latin typeface="+mn-lt"/>
                          <a:ea typeface="+mn-ea"/>
                          <a:cs typeface="+mn-cs"/>
                        </a:rPr>
                        <a:t>· Create, maintain and enhance effective relationships. </a:t>
                      </a:r>
                    </a:p>
                    <a:p>
                      <a:endParaRPr lang="en-GB" sz="800" b="0" i="0" kern="1200" dirty="0">
                        <a:solidFill>
                          <a:schemeClr val="lt1"/>
                        </a:solidFill>
                        <a:effectLst/>
                        <a:latin typeface="+mn-lt"/>
                        <a:ea typeface="+mn-ea"/>
                        <a:cs typeface="+mn-cs"/>
                      </a:endParaRPr>
                    </a:p>
                    <a:p>
                      <a:r>
                        <a:rPr lang="en-GB" sz="1350" b="1" i="0" kern="1200" dirty="0">
                          <a:solidFill>
                            <a:schemeClr val="lt1"/>
                          </a:solidFill>
                          <a:effectLst/>
                          <a:latin typeface="+mn-lt"/>
                          <a:ea typeface="+mn-ea"/>
                          <a:cs typeface="+mn-cs"/>
                        </a:rPr>
                        <a:t>Resource Management: </a:t>
                      </a:r>
                    </a:p>
                    <a:p>
                      <a:r>
                        <a:rPr lang="en-GB" sz="1200" b="0" i="0" kern="1200" dirty="0">
                          <a:solidFill>
                            <a:schemeClr val="lt1"/>
                          </a:solidFill>
                          <a:effectLst/>
                          <a:latin typeface="+mn-lt"/>
                          <a:ea typeface="+mn-ea"/>
                          <a:cs typeface="+mn-cs"/>
                        </a:rPr>
                        <a:t>· Secure and allocate resources to support effective learning and teaching within the subject area. </a:t>
                      </a:r>
                    </a:p>
                    <a:p>
                      <a:r>
                        <a:rPr lang="en-GB" sz="1200" b="0" i="0" kern="1200" dirty="0">
                          <a:solidFill>
                            <a:schemeClr val="lt1"/>
                          </a:solidFill>
                          <a:effectLst/>
                          <a:latin typeface="+mn-lt"/>
                          <a:ea typeface="+mn-ea"/>
                          <a:cs typeface="+mn-cs"/>
                        </a:rPr>
                        <a:t>· Monitor and control the use of these resources.</a:t>
                      </a:r>
                      <a:endParaRPr lang="en-GB" sz="1200" dirty="0"/>
                    </a:p>
                  </a:txBody>
                  <a:tcPr/>
                </a:tc>
                <a:extLst>
                  <a:ext uri="{0D108BD9-81ED-4DB2-BD59-A6C34878D82A}">
                    <a16:rowId xmlns:a16="http://schemas.microsoft.com/office/drawing/2014/main" val="2314391291"/>
                  </a:ext>
                </a:extLst>
              </a:tr>
            </a:tbl>
          </a:graphicData>
        </a:graphic>
      </p:graphicFrame>
      <p:graphicFrame>
        <p:nvGraphicFramePr>
          <p:cNvPr id="7" name="Table 6">
            <a:extLst>
              <a:ext uri="{FF2B5EF4-FFF2-40B4-BE49-F238E27FC236}">
                <a16:creationId xmlns:a16="http://schemas.microsoft.com/office/drawing/2014/main" id="{3E776BCA-16E6-464F-8540-4C2BE9D06026}"/>
              </a:ext>
            </a:extLst>
          </p:cNvPr>
          <p:cNvGraphicFramePr>
            <a:graphicFrameLocks noGrp="1"/>
          </p:cNvGraphicFramePr>
          <p:nvPr>
            <p:extLst>
              <p:ext uri="{D42A27DB-BD31-4B8C-83A1-F6EECF244321}">
                <p14:modId xmlns:p14="http://schemas.microsoft.com/office/powerpoint/2010/main" val="3378408045"/>
              </p:ext>
            </p:extLst>
          </p:nvPr>
        </p:nvGraphicFramePr>
        <p:xfrm>
          <a:off x="292206" y="6072074"/>
          <a:ext cx="6270199" cy="3177540"/>
        </p:xfrm>
        <a:graphic>
          <a:graphicData uri="http://schemas.openxmlformats.org/drawingml/2006/table">
            <a:tbl>
              <a:tblPr firstRow="1" bandRow="1">
                <a:tableStyleId>{5C22544A-7EE6-4342-B048-85BDC9FD1C3A}</a:tableStyleId>
              </a:tblPr>
              <a:tblGrid>
                <a:gridCol w="1583414">
                  <a:extLst>
                    <a:ext uri="{9D8B030D-6E8A-4147-A177-3AD203B41FA5}">
                      <a16:colId xmlns:a16="http://schemas.microsoft.com/office/drawing/2014/main" val="2378316148"/>
                    </a:ext>
                  </a:extLst>
                </a:gridCol>
                <a:gridCol w="4686785">
                  <a:extLst>
                    <a:ext uri="{9D8B030D-6E8A-4147-A177-3AD203B41FA5}">
                      <a16:colId xmlns:a16="http://schemas.microsoft.com/office/drawing/2014/main" val="1644949460"/>
                    </a:ext>
                  </a:extLst>
                </a:gridCol>
              </a:tblGrid>
              <a:tr h="455294">
                <a:tc>
                  <a:txBody>
                    <a:bodyPr/>
                    <a:lstStyle/>
                    <a:p>
                      <a:r>
                        <a:rPr lang="en-GB" dirty="0"/>
                        <a:t>Generic duties and responsibilities</a:t>
                      </a:r>
                    </a:p>
                  </a:txBody>
                  <a:tcPr/>
                </a:tc>
                <a:tc>
                  <a:txBody>
                    <a:bodyPr/>
                    <a:lstStyle/>
                    <a:p>
                      <a:r>
                        <a:rPr lang="en-GB" sz="1350" b="0" i="0" kern="1200" dirty="0">
                          <a:solidFill>
                            <a:schemeClr val="lt1"/>
                          </a:solidFill>
                          <a:effectLst/>
                          <a:latin typeface="+mn-lt"/>
                          <a:ea typeface="+mn-ea"/>
                          <a:cs typeface="+mn-cs"/>
                        </a:rPr>
                        <a:t>To work within the framework of national legislation and in accordance with the provisions of the School Teachers Pay and Conditions Document. In addition the post is subject to compliance with: </a:t>
                      </a:r>
                    </a:p>
                    <a:p>
                      <a:r>
                        <a:rPr lang="en-GB" sz="1350" b="0" i="0" kern="1200" dirty="0">
                          <a:solidFill>
                            <a:schemeClr val="lt1"/>
                          </a:solidFill>
                          <a:effectLst/>
                          <a:latin typeface="+mn-lt"/>
                          <a:ea typeface="+mn-ea"/>
                          <a:cs typeface="+mn-cs"/>
                        </a:rPr>
                        <a:t>· School policies and guidance on the curriculum and school organisation </a:t>
                      </a:r>
                    </a:p>
                    <a:p>
                      <a:r>
                        <a:rPr lang="en-GB" sz="1350" b="0" i="0" kern="1200" dirty="0">
                          <a:solidFill>
                            <a:schemeClr val="lt1"/>
                          </a:solidFill>
                          <a:effectLst/>
                          <a:latin typeface="+mn-lt"/>
                          <a:ea typeface="+mn-ea"/>
                          <a:cs typeface="+mn-cs"/>
                        </a:rPr>
                        <a:t>· Leicestershire County Council Policies </a:t>
                      </a:r>
                    </a:p>
                    <a:p>
                      <a:r>
                        <a:rPr lang="en-GB" sz="1350" b="0" i="0" kern="1200" dirty="0">
                          <a:solidFill>
                            <a:schemeClr val="lt1"/>
                          </a:solidFill>
                          <a:effectLst/>
                          <a:latin typeface="+mn-lt"/>
                          <a:ea typeface="+mn-ea"/>
                          <a:cs typeface="+mn-cs"/>
                        </a:rPr>
                        <a:t>· National Standards for Subject leaders </a:t>
                      </a:r>
                    </a:p>
                    <a:p>
                      <a:r>
                        <a:rPr lang="en-GB" sz="1350" b="0" i="0" kern="1200" dirty="0">
                          <a:solidFill>
                            <a:schemeClr val="lt1"/>
                          </a:solidFill>
                          <a:effectLst/>
                          <a:latin typeface="+mn-lt"/>
                          <a:ea typeface="+mn-ea"/>
                          <a:cs typeface="+mn-cs"/>
                        </a:rPr>
                        <a:t>· The Conditions of Service for School Teachers in England and Wales and with locally agreed conditions of employment </a:t>
                      </a:r>
                    </a:p>
                    <a:p>
                      <a:r>
                        <a:rPr lang="en-GB" sz="1350" b="0" i="0" kern="1200" dirty="0">
                          <a:solidFill>
                            <a:schemeClr val="lt1"/>
                          </a:solidFill>
                          <a:effectLst/>
                          <a:latin typeface="+mn-lt"/>
                          <a:ea typeface="+mn-ea"/>
                          <a:cs typeface="+mn-cs"/>
                        </a:rPr>
                        <a:t>· Common core of skills and knowledge of the children's workforce The duties and responsibilities detailed within this job description should be supplemented by those accountabilities, roles and responsibilities common to all classroom teachers, as set out with the School Teachers Pay and Conditions Document.</a:t>
                      </a:r>
                      <a:endParaRPr lang="en-GB" dirty="0"/>
                    </a:p>
                  </a:txBody>
                  <a:tcPr/>
                </a:tc>
                <a:extLst>
                  <a:ext uri="{0D108BD9-81ED-4DB2-BD59-A6C34878D82A}">
                    <a16:rowId xmlns:a16="http://schemas.microsoft.com/office/drawing/2014/main" val="1388065727"/>
                  </a:ext>
                </a:extLst>
              </a:tr>
            </a:tbl>
          </a:graphicData>
        </a:graphic>
      </p:graphicFrame>
    </p:spTree>
    <p:extLst>
      <p:ext uri="{BB962C8B-B14F-4D97-AF65-F5344CB8AC3E}">
        <p14:creationId xmlns:p14="http://schemas.microsoft.com/office/powerpoint/2010/main" val="8070374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TECC.jpg"/>
          <p:cNvPicPr>
            <a:picLocks noChangeAspect="1"/>
          </p:cNvPicPr>
          <p:nvPr/>
        </p:nvPicPr>
        <p:blipFill>
          <a:blip r:embed="rId2" cstate="print"/>
          <a:stretch>
            <a:fillRect/>
          </a:stretch>
        </p:blipFill>
        <p:spPr>
          <a:xfrm>
            <a:off x="2912202" y="278286"/>
            <a:ext cx="1027638" cy="85373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2113"/>
            <a:ext cx="2431012"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26751" y="9529204"/>
            <a:ext cx="1543050" cy="527403"/>
          </a:xfrm>
        </p:spPr>
        <p:txBody>
          <a:bodyPr/>
          <a:lstStyle/>
          <a:p>
            <a:r>
              <a:rPr lang="en-GB"/>
              <a:t>Page </a:t>
            </a:r>
            <a:fld id="{5699F653-A948-4BD1-BBB3-6CD4FE48AB5E}" type="slidenum">
              <a:rPr lang="en-GB" smtClean="0"/>
              <a:pPr/>
              <a:t>13</a:t>
            </a:fld>
            <a:endParaRPr lang="en-US"/>
          </a:p>
        </p:txBody>
      </p:sp>
      <p:sp>
        <p:nvSpPr>
          <p:cNvPr id="6" name="TextBox 5"/>
          <p:cNvSpPr txBox="1"/>
          <p:nvPr/>
        </p:nvSpPr>
        <p:spPr>
          <a:xfrm>
            <a:off x="480641" y="1132016"/>
            <a:ext cx="6119446" cy="646331"/>
          </a:xfrm>
          <a:prstGeom prst="rect">
            <a:avLst/>
          </a:prstGeom>
          <a:noFill/>
        </p:spPr>
        <p:txBody>
          <a:bodyPr wrap="square" lIns="91440" tIns="45720" rIns="91440" bIns="45720" rtlCol="0" anchor="t">
            <a:spAutoFit/>
          </a:bodyPr>
          <a:lstStyle/>
          <a:p>
            <a:pPr algn="ctr"/>
            <a:r>
              <a:rPr lang="en-GB" b="1" dirty="0">
                <a:solidFill>
                  <a:schemeClr val="accent1">
                    <a:lumMod val="75000"/>
                  </a:schemeClr>
                </a:solidFill>
              </a:rPr>
              <a:t>THOMAS ESTLEY COMMUNITY COLLEGE -</a:t>
            </a:r>
            <a:endParaRPr lang="en-GB" b="1" dirty="0">
              <a:solidFill>
                <a:schemeClr val="accent1">
                  <a:lumMod val="75000"/>
                </a:schemeClr>
              </a:solidFill>
              <a:cs typeface="Calibri"/>
            </a:endParaRPr>
          </a:p>
          <a:p>
            <a:pPr algn="ctr"/>
            <a:r>
              <a:rPr lang="en-GB" b="1" dirty="0">
                <a:solidFill>
                  <a:schemeClr val="accent1">
                    <a:lumMod val="75000"/>
                  </a:schemeClr>
                </a:solidFill>
              </a:rPr>
              <a:t>PERSONNEL SPECIFICATION</a:t>
            </a:r>
            <a:endParaRPr lang="en-GB" b="1" dirty="0">
              <a:solidFill>
                <a:schemeClr val="accent1">
                  <a:lumMod val="75000"/>
                </a:schemeClr>
              </a:solidFill>
              <a:cs typeface="Calibri"/>
            </a:endParaRPr>
          </a:p>
        </p:txBody>
      </p:sp>
      <p:sp>
        <p:nvSpPr>
          <p:cNvPr id="9" name="Rectangle 1">
            <a:extLst>
              <a:ext uri="{FF2B5EF4-FFF2-40B4-BE49-F238E27FC236}">
                <a16:creationId xmlns:a16="http://schemas.microsoft.com/office/drawing/2014/main" id="{B3860DD3-933C-4FA1-90D0-EA0353C9D610}"/>
              </a:ext>
            </a:extLst>
          </p:cNvPr>
          <p:cNvSpPr>
            <a:spLocks noChangeArrowheads="1"/>
          </p:cNvSpPr>
          <p:nvPr/>
        </p:nvSpPr>
        <p:spPr bwMode="auto">
          <a:xfrm>
            <a:off x="187260" y="2550482"/>
            <a:ext cx="113158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
        <p:nvSpPr>
          <p:cNvPr id="10" name="TextBox 9">
            <a:extLst>
              <a:ext uri="{FF2B5EF4-FFF2-40B4-BE49-F238E27FC236}">
                <a16:creationId xmlns:a16="http://schemas.microsoft.com/office/drawing/2014/main" id="{FDDEBFFF-C53E-40DB-A5E4-22465237FAA7}"/>
              </a:ext>
            </a:extLst>
          </p:cNvPr>
          <p:cNvSpPr txBox="1"/>
          <p:nvPr/>
        </p:nvSpPr>
        <p:spPr>
          <a:xfrm>
            <a:off x="187260" y="1753490"/>
            <a:ext cx="6413051" cy="584775"/>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Job Title:  </a:t>
            </a:r>
            <a:r>
              <a:rPr lang="en-GB" sz="1400" dirty="0">
                <a:latin typeface="Candara"/>
              </a:rPr>
              <a:t>Inclusion intervention lead</a:t>
            </a:r>
            <a:endParaRPr lang="en-GB" sz="1400" dirty="0">
              <a:latin typeface="Candara"/>
              <a:ea typeface="Calibri"/>
              <a:cs typeface="Calibri"/>
            </a:endParaRPr>
          </a:p>
          <a:p>
            <a:r>
              <a:rPr lang="en-GB" sz="1400" b="1" dirty="0">
                <a:latin typeface="Candara"/>
              </a:rPr>
              <a:t>Scale: </a:t>
            </a:r>
            <a:r>
              <a:rPr lang="en-GB" sz="1400" dirty="0">
                <a:latin typeface="Candara"/>
              </a:rPr>
              <a:t>Grade</a:t>
            </a:r>
            <a:r>
              <a:rPr lang="en-GB" dirty="0">
                <a:latin typeface="Candara"/>
              </a:rPr>
              <a:t> </a:t>
            </a:r>
            <a:r>
              <a:rPr lang="en-GB" sz="1400" dirty="0">
                <a:latin typeface="Candara"/>
              </a:rPr>
              <a:t>6</a:t>
            </a:r>
          </a:p>
        </p:txBody>
      </p:sp>
      <p:graphicFrame>
        <p:nvGraphicFramePr>
          <p:cNvPr id="4" name="Table 3">
            <a:extLst>
              <a:ext uri="{FF2B5EF4-FFF2-40B4-BE49-F238E27FC236}">
                <a16:creationId xmlns:a16="http://schemas.microsoft.com/office/drawing/2014/main" id="{3B923DFC-B7B1-4CEB-BDE0-44AB1436641D}"/>
              </a:ext>
            </a:extLst>
          </p:cNvPr>
          <p:cNvGraphicFramePr>
            <a:graphicFrameLocks noGrp="1"/>
          </p:cNvGraphicFramePr>
          <p:nvPr>
            <p:extLst>
              <p:ext uri="{D42A27DB-BD31-4B8C-83A1-F6EECF244321}">
                <p14:modId xmlns:p14="http://schemas.microsoft.com/office/powerpoint/2010/main" val="386713706"/>
              </p:ext>
            </p:extLst>
          </p:nvPr>
        </p:nvGraphicFramePr>
        <p:xfrm>
          <a:off x="186917" y="2468960"/>
          <a:ext cx="6412827" cy="6941160"/>
        </p:xfrm>
        <a:graphic>
          <a:graphicData uri="http://schemas.openxmlformats.org/drawingml/2006/table">
            <a:tbl>
              <a:tblPr/>
              <a:tblGrid>
                <a:gridCol w="3096292">
                  <a:extLst>
                    <a:ext uri="{9D8B030D-6E8A-4147-A177-3AD203B41FA5}">
                      <a16:colId xmlns:a16="http://schemas.microsoft.com/office/drawing/2014/main" val="1221951925"/>
                    </a:ext>
                  </a:extLst>
                </a:gridCol>
                <a:gridCol w="128575">
                  <a:extLst>
                    <a:ext uri="{9D8B030D-6E8A-4147-A177-3AD203B41FA5}">
                      <a16:colId xmlns:a16="http://schemas.microsoft.com/office/drawing/2014/main" val="3367175845"/>
                    </a:ext>
                  </a:extLst>
                </a:gridCol>
                <a:gridCol w="1099999">
                  <a:extLst>
                    <a:ext uri="{9D8B030D-6E8A-4147-A177-3AD203B41FA5}">
                      <a16:colId xmlns:a16="http://schemas.microsoft.com/office/drawing/2014/main" val="4260164603"/>
                    </a:ext>
                  </a:extLst>
                </a:gridCol>
                <a:gridCol w="949565">
                  <a:extLst>
                    <a:ext uri="{9D8B030D-6E8A-4147-A177-3AD203B41FA5}">
                      <a16:colId xmlns:a16="http://schemas.microsoft.com/office/drawing/2014/main" val="1025603019"/>
                    </a:ext>
                  </a:extLst>
                </a:gridCol>
                <a:gridCol w="1138396">
                  <a:extLst>
                    <a:ext uri="{9D8B030D-6E8A-4147-A177-3AD203B41FA5}">
                      <a16:colId xmlns:a16="http://schemas.microsoft.com/office/drawing/2014/main" val="3321146638"/>
                    </a:ext>
                  </a:extLst>
                </a:gridCol>
              </a:tblGrid>
              <a:tr h="174721">
                <a:tc gridSpan="2">
                  <a:txBody>
                    <a:bodyPr/>
                    <a:lstStyle/>
                    <a:p>
                      <a:pPr algn="ctr" fontAlgn="base"/>
                      <a:r>
                        <a:rPr lang="en-GB" sz="500" b="1" i="0">
                          <a:solidFill>
                            <a:srgbClr val="FFFFFF"/>
                          </a:solidFill>
                          <a:effectLst/>
                          <a:latin typeface="Calibri" panose="020F0502020204030204" pitchFamily="34" charset="0"/>
                        </a:rPr>
                        <a:t> ​</a:t>
                      </a:r>
                      <a:endParaRPr lang="en-GB" sz="1200" b="1" i="0">
                        <a:solidFill>
                          <a:srgbClr val="FFFFFF"/>
                        </a:solidFill>
                        <a:effectLst/>
                      </a:endParaRPr>
                    </a:p>
                  </a:txBody>
                  <a:tcPr marL="80640" marR="80640" marT="40320" marB="4032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5270" cap="flat" cmpd="sng" algn="ctr">
                      <a:solidFill>
                        <a:srgbClr val="FFFFFF"/>
                      </a:solidFill>
                      <a:prstDash val="solid"/>
                      <a:round/>
                      <a:headEnd type="none" w="med" len="med"/>
                      <a:tailEnd type="none" w="med" len="med"/>
                    </a:lnB>
                    <a:solidFill>
                      <a:srgbClr val="4472C4"/>
                    </a:solidFill>
                  </a:tcPr>
                </a:tc>
                <a:tc hMerge="1">
                  <a:txBody>
                    <a:bodyPr/>
                    <a:lstStyle/>
                    <a:p>
                      <a:endParaRPr lang="en-GB"/>
                    </a:p>
                  </a:txBody>
                  <a:tcPr/>
                </a:tc>
                <a:tc>
                  <a:txBody>
                    <a:bodyPr/>
                    <a:lstStyle/>
                    <a:p>
                      <a:pPr algn="ctr" fontAlgn="base"/>
                      <a:r>
                        <a:rPr lang="en-GB" sz="1200" b="1" i="0" dirty="0">
                          <a:solidFill>
                            <a:srgbClr val="FFFFFF"/>
                          </a:solidFill>
                          <a:effectLst/>
                          <a:latin typeface="Candara" panose="020E0502030303020204" pitchFamily="34" charset="0"/>
                        </a:rPr>
                        <a:t>Essential​</a:t>
                      </a:r>
                    </a:p>
                  </a:txBody>
                  <a:tcPr marL="80640" marR="80640" marT="40320" marB="4032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5270" cap="flat" cmpd="sng" algn="ctr">
                      <a:solidFill>
                        <a:srgbClr val="FFFFFF"/>
                      </a:solidFill>
                      <a:prstDash val="solid"/>
                      <a:round/>
                      <a:headEnd type="none" w="med" len="med"/>
                      <a:tailEnd type="none" w="med" len="med"/>
                    </a:lnB>
                    <a:solidFill>
                      <a:srgbClr val="4472C4"/>
                    </a:solidFill>
                  </a:tcPr>
                </a:tc>
                <a:tc>
                  <a:txBody>
                    <a:bodyPr/>
                    <a:lstStyle/>
                    <a:p>
                      <a:pPr algn="ctr" fontAlgn="base"/>
                      <a:r>
                        <a:rPr lang="en-GB" sz="1200" b="1" i="0" dirty="0">
                          <a:solidFill>
                            <a:srgbClr val="FFFFFF"/>
                          </a:solidFill>
                          <a:effectLst/>
                          <a:latin typeface="Candara" panose="020E0502030303020204" pitchFamily="34" charset="0"/>
                        </a:rPr>
                        <a:t>Desirable​</a:t>
                      </a:r>
                    </a:p>
                  </a:txBody>
                  <a:tcPr marL="80640" marR="80640" marT="40320" marB="4032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5270" cap="flat" cmpd="sng" algn="ctr">
                      <a:solidFill>
                        <a:srgbClr val="FFFFFF"/>
                      </a:solidFill>
                      <a:prstDash val="solid"/>
                      <a:round/>
                      <a:headEnd type="none" w="med" len="med"/>
                      <a:tailEnd type="none" w="med" len="med"/>
                    </a:lnB>
                    <a:solidFill>
                      <a:srgbClr val="4472C4"/>
                    </a:solidFill>
                  </a:tcPr>
                </a:tc>
                <a:tc>
                  <a:txBody>
                    <a:bodyPr/>
                    <a:lstStyle/>
                    <a:p>
                      <a:pPr algn="ctr" fontAlgn="base"/>
                      <a:r>
                        <a:rPr lang="en-GB" sz="1200" b="1" i="0" dirty="0">
                          <a:solidFill>
                            <a:srgbClr val="FFFFFF"/>
                          </a:solidFill>
                          <a:effectLst/>
                          <a:latin typeface="Candara" panose="020E0502030303020204" pitchFamily="34" charset="0"/>
                        </a:rPr>
                        <a:t>How assessed​</a:t>
                      </a:r>
                    </a:p>
                  </a:txBody>
                  <a:tcPr marL="80640" marR="80640" marT="40320" marB="40320"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5270"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2164268628"/>
                  </a:ext>
                </a:extLst>
              </a:tr>
              <a:tr h="819844">
                <a:tc gridSpan="2">
                  <a:txBody>
                    <a:bodyPr/>
                    <a:lstStyle/>
                    <a:p>
                      <a:pPr algn="l" fontAlgn="base"/>
                      <a:r>
                        <a:rPr lang="en-GB" sz="1200" b="1" i="0" dirty="0">
                          <a:solidFill>
                            <a:srgbClr val="FFFFFF"/>
                          </a:solidFill>
                          <a:effectLst/>
                          <a:latin typeface="Candara" panose="020E0502030303020204" pitchFamily="34" charset="0"/>
                        </a:rPr>
                        <a:t>Qualifications ​</a:t>
                      </a:r>
                    </a:p>
                    <a:p>
                      <a:pPr algn="l" fontAlgn="base"/>
                      <a:r>
                        <a:rPr lang="en-GB" sz="1200" b="1" i="0" dirty="0">
                          <a:solidFill>
                            <a:srgbClr val="FFFFFF"/>
                          </a:solidFill>
                          <a:effectLst/>
                          <a:latin typeface="Candara" panose="020E0502030303020204" pitchFamily="34" charset="0"/>
                        </a:rPr>
                        <a:t> ​</a:t>
                      </a:r>
                    </a:p>
                    <a:p>
                      <a:pPr algn="l" fontAlgn="base"/>
                      <a:r>
                        <a:rPr lang="en-GB" sz="1200" b="0" i="0" dirty="0">
                          <a:solidFill>
                            <a:srgbClr val="FFFFFF"/>
                          </a:solidFill>
                          <a:effectLst/>
                          <a:latin typeface="Candara" panose="020E0502030303020204" pitchFamily="34" charset="0"/>
                        </a:rPr>
                        <a:t>GCSE or equivalent, English and Maths​</a:t>
                      </a:r>
                    </a:p>
                    <a:p>
                      <a:pPr algn="l" fontAlgn="base"/>
                      <a:r>
                        <a:rPr lang="en-GB" sz="1200" b="0" i="0" dirty="0">
                          <a:solidFill>
                            <a:srgbClr val="FFFFFF"/>
                          </a:solidFill>
                          <a:effectLst/>
                          <a:latin typeface="Candara" panose="020E0502030303020204" pitchFamily="34" charset="0"/>
                        </a:rPr>
                        <a:t> ​</a:t>
                      </a:r>
                    </a:p>
                    <a:p>
                      <a:pPr algn="l" fontAlgn="base"/>
                      <a:r>
                        <a:rPr lang="en-GB" sz="1200" b="0" i="0" dirty="0">
                          <a:solidFill>
                            <a:srgbClr val="FFFFFF"/>
                          </a:solidFill>
                          <a:effectLst/>
                          <a:latin typeface="Candara" panose="020E0502030303020204" pitchFamily="34" charset="0"/>
                        </a:rPr>
                        <a:t>Good numeracy/literacy skills ​</a:t>
                      </a:r>
                    </a:p>
                  </a:txBody>
                  <a:tcPr marL="80640" marR="80640" marT="40320" marB="4032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5270"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4472C4"/>
                    </a:solidFill>
                  </a:tcPr>
                </a:tc>
                <a:tc hMerge="1">
                  <a:txBody>
                    <a:bodyPr/>
                    <a:lstStyle/>
                    <a:p>
                      <a:endParaRPr lang="en-GB"/>
                    </a:p>
                  </a:txBody>
                  <a:tcPr/>
                </a:tc>
                <a:tc>
                  <a:txBody>
                    <a:bodyPr/>
                    <a:lstStyle/>
                    <a:p>
                      <a:pPr algn="ctr" fontAlgn="base"/>
                      <a:r>
                        <a:rPr lang="en-GB" sz="1200" b="0" i="0" dirty="0">
                          <a:solidFill>
                            <a:schemeClr val="bg2">
                              <a:lumMod val="50000"/>
                            </a:schemeClr>
                          </a:solidFill>
                          <a:effectLst/>
                          <a:latin typeface="Candara" panose="020E0502030303020204" pitchFamily="34" charset="0"/>
                        </a:rPr>
                        <a:t> ​</a:t>
                      </a:r>
                    </a:p>
                    <a:p>
                      <a:pPr algn="ctr" fontAlgn="base"/>
                      <a:r>
                        <a:rPr lang="en-GB" sz="1200" b="0" i="0" dirty="0">
                          <a:solidFill>
                            <a:schemeClr val="bg2">
                              <a:lumMod val="50000"/>
                            </a:schemeClr>
                          </a:solidFill>
                          <a:effectLst/>
                          <a:latin typeface="Candara" panose="020E0502030303020204" pitchFamily="34" charset="0"/>
                        </a:rPr>
                        <a:t> ​</a:t>
                      </a:r>
                    </a:p>
                    <a:p>
                      <a:pPr algn="ctr" fontAlgn="base"/>
                      <a:r>
                        <a:rPr lang="en-GB" sz="1350" b="0" i="0" kern="1200" dirty="0">
                          <a:solidFill>
                            <a:schemeClr val="bg2">
                              <a:lumMod val="50000"/>
                            </a:schemeClr>
                          </a:solidFill>
                          <a:effectLst/>
                          <a:latin typeface="+mn-lt"/>
                          <a:ea typeface="+mn-ea"/>
                          <a:cs typeface="+mn-cs"/>
                        </a:rPr>
                        <a:t>✔</a:t>
                      </a:r>
                      <a:endParaRPr lang="en-GB" sz="1200" b="0" i="0" dirty="0">
                        <a:solidFill>
                          <a:schemeClr val="bg2">
                            <a:lumMod val="50000"/>
                          </a:schemeClr>
                        </a:solidFill>
                        <a:effectLst/>
                        <a:latin typeface="Candara" panose="020E0502030303020204" pitchFamily="34" charset="0"/>
                      </a:endParaRPr>
                    </a:p>
                    <a:p>
                      <a:pPr algn="ctr" fontAlgn="base"/>
                      <a:r>
                        <a:rPr lang="en-GB" sz="1200" b="0" i="0" dirty="0">
                          <a:solidFill>
                            <a:schemeClr val="bg2">
                              <a:lumMod val="50000"/>
                            </a:schemeClr>
                          </a:solidFill>
                          <a:effectLst/>
                          <a:latin typeface="Candara" panose="020E0502030303020204" pitchFamily="34" charset="0"/>
                        </a:rPr>
                        <a:t> ​</a:t>
                      </a:r>
                    </a:p>
                    <a:p>
                      <a:pPr algn="ctr" fontAlgn="base"/>
                      <a:r>
                        <a:rPr lang="en-GB" sz="1350" b="0" i="0" kern="1200" dirty="0">
                          <a:solidFill>
                            <a:schemeClr val="bg2">
                              <a:lumMod val="50000"/>
                            </a:schemeClr>
                          </a:solidFill>
                          <a:effectLst/>
                          <a:latin typeface="+mn-lt"/>
                          <a:ea typeface="+mn-ea"/>
                          <a:cs typeface="+mn-cs"/>
                        </a:rPr>
                        <a:t>✔</a:t>
                      </a:r>
                      <a:r>
                        <a:rPr lang="en-GB" sz="1200" b="0" i="0" dirty="0">
                          <a:solidFill>
                            <a:schemeClr val="bg2">
                              <a:lumMod val="50000"/>
                            </a:schemeClr>
                          </a:solidFill>
                          <a:effectLst/>
                          <a:latin typeface="Candara" panose="020E0502030303020204" pitchFamily="34" charset="0"/>
                        </a:rPr>
                        <a:t>​</a:t>
                      </a:r>
                    </a:p>
                  </a:txBody>
                  <a:tcPr marL="80640" marR="80640" marT="40320" marB="4032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5270"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algn="ctr" fontAlgn="base"/>
                      <a:r>
                        <a:rPr lang="en-GB" sz="1200" b="0" i="0">
                          <a:solidFill>
                            <a:srgbClr val="000000"/>
                          </a:solidFill>
                          <a:effectLst/>
                          <a:latin typeface="Candara" panose="020E0502030303020204" pitchFamily="34" charset="0"/>
                        </a:rPr>
                        <a:t> ​</a:t>
                      </a:r>
                    </a:p>
                    <a:p>
                      <a:pPr algn="ctr" fontAlgn="base"/>
                      <a:r>
                        <a:rPr lang="en-GB" sz="1200" b="0" i="0">
                          <a:solidFill>
                            <a:srgbClr val="000000"/>
                          </a:solidFill>
                          <a:effectLst/>
                          <a:latin typeface="Candara" panose="020E0502030303020204" pitchFamily="34" charset="0"/>
                        </a:rPr>
                        <a:t> ​</a:t>
                      </a:r>
                    </a:p>
                    <a:p>
                      <a:pPr algn="ctr" fontAlgn="base"/>
                      <a:r>
                        <a:rPr lang="en-GB" sz="1200" b="0" i="0">
                          <a:solidFill>
                            <a:srgbClr val="000000"/>
                          </a:solidFill>
                          <a:effectLst/>
                          <a:latin typeface="Candara" panose="020E0502030303020204" pitchFamily="34" charset="0"/>
                        </a:rPr>
                        <a:t> ​</a:t>
                      </a:r>
                    </a:p>
                    <a:p>
                      <a:pPr algn="ctr" fontAlgn="base"/>
                      <a:r>
                        <a:rPr lang="en-GB" sz="1200" b="0" i="0">
                          <a:solidFill>
                            <a:srgbClr val="000000"/>
                          </a:solidFill>
                          <a:effectLst/>
                          <a:latin typeface="Candara" panose="020E0502030303020204" pitchFamily="34" charset="0"/>
                        </a:rPr>
                        <a:t> ​</a:t>
                      </a:r>
                    </a:p>
                    <a:p>
                      <a:pPr algn="ctr" fontAlgn="base"/>
                      <a:r>
                        <a:rPr lang="en-GB" sz="1200" b="0" i="0">
                          <a:solidFill>
                            <a:srgbClr val="000000"/>
                          </a:solidFill>
                          <a:effectLst/>
                          <a:latin typeface="Candara" panose="020E0502030303020204" pitchFamily="34" charset="0"/>
                        </a:rPr>
                        <a:t> ​</a:t>
                      </a:r>
                    </a:p>
                  </a:txBody>
                  <a:tcPr marL="80640" marR="80640" marT="40320" marB="4032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5270"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algn="ctr" fontAlgn="base"/>
                      <a:r>
                        <a:rPr lang="en-GB" sz="1200" b="0" i="0" dirty="0">
                          <a:solidFill>
                            <a:srgbClr val="FFFFFF"/>
                          </a:solidFill>
                          <a:effectLst/>
                          <a:latin typeface="Candara" panose="020E0502030303020204" pitchFamily="34" charset="0"/>
                        </a:rPr>
                        <a:t> ​</a:t>
                      </a:r>
                    </a:p>
                    <a:p>
                      <a:pPr algn="ctr" fontAlgn="base"/>
                      <a:r>
                        <a:rPr lang="en-GB" sz="1200" b="0" i="0" dirty="0">
                          <a:solidFill>
                            <a:srgbClr val="FFFFFF"/>
                          </a:solidFill>
                          <a:effectLst/>
                          <a:latin typeface="Candara" panose="020E0502030303020204" pitchFamily="34" charset="0"/>
                        </a:rPr>
                        <a:t> ​</a:t>
                      </a:r>
                    </a:p>
                    <a:p>
                      <a:pPr algn="ctr" fontAlgn="base"/>
                      <a:r>
                        <a:rPr lang="en-GB" sz="1200" b="0" i="0" dirty="0">
                          <a:solidFill>
                            <a:srgbClr val="FFFFFF"/>
                          </a:solidFill>
                          <a:effectLst/>
                          <a:latin typeface="Candara" panose="020E0502030303020204" pitchFamily="34" charset="0"/>
                        </a:rPr>
                        <a:t>Doc/App ​</a:t>
                      </a:r>
                    </a:p>
                    <a:p>
                      <a:pPr algn="ctr" fontAlgn="base"/>
                      <a:r>
                        <a:rPr lang="en-GB" sz="1200" b="0" i="0" dirty="0">
                          <a:solidFill>
                            <a:srgbClr val="FFFFFF"/>
                          </a:solidFill>
                          <a:effectLst/>
                          <a:latin typeface="Candara" panose="020E0502030303020204" pitchFamily="34" charset="0"/>
                        </a:rPr>
                        <a:t> ​</a:t>
                      </a:r>
                    </a:p>
                    <a:p>
                      <a:pPr algn="ctr" fontAlgn="base"/>
                      <a:r>
                        <a:rPr lang="en-GB" sz="1200" b="0" i="0" dirty="0">
                          <a:solidFill>
                            <a:srgbClr val="FFFFFF"/>
                          </a:solidFill>
                          <a:effectLst/>
                          <a:latin typeface="Candara" panose="020E0502030303020204" pitchFamily="34" charset="0"/>
                        </a:rPr>
                        <a:t>Doc/App​</a:t>
                      </a:r>
                    </a:p>
                  </a:txBody>
                  <a:tcPr marL="80640" marR="80640" marT="40320" marB="4032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5270"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3497301705"/>
                  </a:ext>
                </a:extLst>
              </a:tr>
              <a:tr h="5112765">
                <a:tc gridSpan="2">
                  <a:txBody>
                    <a:bodyPr/>
                    <a:lstStyle/>
                    <a:p>
                      <a:pPr algn="l" fontAlgn="base"/>
                      <a:r>
                        <a:rPr lang="en-GB" sz="1200" b="1" i="0" dirty="0">
                          <a:solidFill>
                            <a:srgbClr val="FFFFFF"/>
                          </a:solidFill>
                          <a:effectLst/>
                          <a:latin typeface="Candara" panose="020E0502030303020204" pitchFamily="34" charset="0"/>
                        </a:rPr>
                        <a:t>Knowledge/Skills ​</a:t>
                      </a:r>
                    </a:p>
                    <a:p>
                      <a:pPr algn="l" fontAlgn="base"/>
                      <a:r>
                        <a:rPr lang="en-GB" sz="1200" b="0" i="0" dirty="0">
                          <a:solidFill>
                            <a:srgbClr val="FFFFFF"/>
                          </a:solidFill>
                          <a:effectLst/>
                          <a:latin typeface="Candara" panose="020E0502030303020204" pitchFamily="34" charset="0"/>
                        </a:rPr>
                        <a:t> ​</a:t>
                      </a:r>
                    </a:p>
                    <a:p>
                      <a:pPr algn="l" fontAlgn="base"/>
                      <a:r>
                        <a:rPr lang="en-GB" sz="1200" b="0" i="0" dirty="0">
                          <a:solidFill>
                            <a:srgbClr val="FFFFFF"/>
                          </a:solidFill>
                          <a:effectLst/>
                          <a:latin typeface="Candara" panose="020E0502030303020204" pitchFamily="34" charset="0"/>
                        </a:rPr>
                        <a:t>Some experience with working with Children of a similar age. ​</a:t>
                      </a:r>
                    </a:p>
                    <a:p>
                      <a:pPr algn="l" fontAlgn="base"/>
                      <a:r>
                        <a:rPr lang="en-GB" sz="1200" b="0" i="0" dirty="0">
                          <a:solidFill>
                            <a:srgbClr val="FFFFFF"/>
                          </a:solidFill>
                          <a:effectLst/>
                          <a:latin typeface="Candara" panose="020E0502030303020204" pitchFamily="34" charset="0"/>
                        </a:rPr>
                        <a:t> ​</a:t>
                      </a:r>
                    </a:p>
                    <a:p>
                      <a:pPr algn="l" fontAlgn="base"/>
                      <a:r>
                        <a:rPr lang="en-GB" sz="1200" b="0" i="0" dirty="0">
                          <a:solidFill>
                            <a:srgbClr val="FFFFFF"/>
                          </a:solidFill>
                          <a:effectLst/>
                          <a:latin typeface="Candara" panose="020E0502030303020204" pitchFamily="34" charset="0"/>
                        </a:rPr>
                        <a:t>A high standard of Numeracy, Literacy and Science skills​</a:t>
                      </a:r>
                    </a:p>
                    <a:p>
                      <a:pPr algn="l" fontAlgn="base"/>
                      <a:r>
                        <a:rPr lang="en-GB" sz="1200" b="0" i="0" dirty="0">
                          <a:solidFill>
                            <a:srgbClr val="FFFFFF"/>
                          </a:solidFill>
                          <a:effectLst/>
                          <a:latin typeface="Candara" panose="020E0502030303020204" pitchFamily="34" charset="0"/>
                        </a:rPr>
                        <a:t> ​</a:t>
                      </a:r>
                    </a:p>
                    <a:p>
                      <a:pPr algn="l" fontAlgn="base"/>
                      <a:r>
                        <a:rPr lang="en-GB" sz="1200" b="0" i="0" dirty="0">
                          <a:solidFill>
                            <a:srgbClr val="FFFFFF"/>
                          </a:solidFill>
                          <a:effectLst/>
                          <a:latin typeface="Candara" panose="020E0502030303020204" pitchFamily="34" charset="0"/>
                        </a:rPr>
                        <a:t>Highly effective use of ICT and other specialist equipment/resources ​</a:t>
                      </a:r>
                    </a:p>
                    <a:p>
                      <a:pPr algn="l" fontAlgn="base"/>
                      <a:r>
                        <a:rPr lang="en-GB" sz="1200" b="0" i="0" dirty="0">
                          <a:solidFill>
                            <a:srgbClr val="FFFFFF"/>
                          </a:solidFill>
                          <a:effectLst/>
                          <a:latin typeface="Candara" panose="020E0502030303020204" pitchFamily="34" charset="0"/>
                        </a:rPr>
                        <a:t> ​</a:t>
                      </a:r>
                    </a:p>
                    <a:p>
                      <a:pPr algn="l" fontAlgn="base"/>
                      <a:r>
                        <a:rPr lang="en-GB" sz="1200" b="0" i="0" dirty="0">
                          <a:solidFill>
                            <a:srgbClr val="FFFFFF"/>
                          </a:solidFill>
                          <a:effectLst/>
                          <a:latin typeface="Candara" panose="020E0502030303020204" pitchFamily="34" charset="0"/>
                        </a:rPr>
                        <a:t>Full working knowledge of relevant policies/codes of practice and legal compliance​</a:t>
                      </a:r>
                    </a:p>
                    <a:p>
                      <a:pPr algn="l" fontAlgn="base"/>
                      <a:r>
                        <a:rPr lang="en-GB" sz="1200" b="0" i="0" dirty="0">
                          <a:solidFill>
                            <a:srgbClr val="FFFFFF"/>
                          </a:solidFill>
                          <a:effectLst/>
                          <a:latin typeface="Candara" panose="020E0502030303020204" pitchFamily="34" charset="0"/>
                        </a:rPr>
                        <a:t>​</a:t>
                      </a:r>
                    </a:p>
                    <a:p>
                      <a:pPr algn="l" fontAlgn="base"/>
                      <a:r>
                        <a:rPr lang="en-GB" sz="1200" b="0" i="0" dirty="0">
                          <a:solidFill>
                            <a:srgbClr val="FFFFFF"/>
                          </a:solidFill>
                          <a:effectLst/>
                          <a:latin typeface="Candara" panose="020E0502030303020204" pitchFamily="34" charset="0"/>
                        </a:rPr>
                        <a:t>Awareness of relevant legislation ​</a:t>
                      </a:r>
                    </a:p>
                    <a:p>
                      <a:pPr algn="l" fontAlgn="base"/>
                      <a:r>
                        <a:rPr lang="en-GB" sz="1200" b="0" i="0" dirty="0">
                          <a:solidFill>
                            <a:srgbClr val="FFFFFF"/>
                          </a:solidFill>
                          <a:effectLst/>
                          <a:latin typeface="Candara" panose="020E0502030303020204" pitchFamily="34" charset="0"/>
                        </a:rPr>
                        <a:t> ​</a:t>
                      </a:r>
                    </a:p>
                    <a:p>
                      <a:pPr algn="l" fontAlgn="base"/>
                      <a:r>
                        <a:rPr lang="en-GB" sz="1200" b="0" i="0" dirty="0">
                          <a:solidFill>
                            <a:srgbClr val="FFFFFF"/>
                          </a:solidFill>
                          <a:effectLst/>
                          <a:latin typeface="Candara" panose="020E0502030303020204" pitchFamily="34" charset="0"/>
                        </a:rPr>
                        <a:t> ​</a:t>
                      </a:r>
                    </a:p>
                    <a:p>
                      <a:pPr algn="l" fontAlgn="base"/>
                      <a:r>
                        <a:rPr lang="en-GB" sz="1200" b="0" i="0" dirty="0">
                          <a:solidFill>
                            <a:srgbClr val="FFFFFF"/>
                          </a:solidFill>
                          <a:effectLst/>
                          <a:latin typeface="Candara" panose="020E0502030303020204" pitchFamily="34" charset="0"/>
                        </a:rPr>
                        <a:t>Work constructively as part of a team, understanding organisation’s roles and responsibilities and your own position within these ​</a:t>
                      </a:r>
                    </a:p>
                    <a:p>
                      <a:pPr algn="l" fontAlgn="base"/>
                      <a:r>
                        <a:rPr lang="en-GB" sz="1200" b="0" i="0" dirty="0">
                          <a:solidFill>
                            <a:srgbClr val="FFFFFF"/>
                          </a:solidFill>
                          <a:effectLst/>
                          <a:latin typeface="Candara" panose="020E0502030303020204" pitchFamily="34" charset="0"/>
                        </a:rPr>
                        <a:t> ​</a:t>
                      </a:r>
                    </a:p>
                    <a:p>
                      <a:pPr algn="l" fontAlgn="base"/>
                      <a:r>
                        <a:rPr lang="en-GB" sz="1200" b="0" i="0" dirty="0">
                          <a:solidFill>
                            <a:srgbClr val="FFFFFF"/>
                          </a:solidFill>
                          <a:effectLst/>
                          <a:latin typeface="Candara" panose="020E0502030303020204" pitchFamily="34" charset="0"/>
                        </a:rPr>
                        <a:t>Ability to self-evaluate learning needs and actively seek learning opportunities​</a:t>
                      </a:r>
                    </a:p>
                    <a:p>
                      <a:pPr algn="l" fontAlgn="base"/>
                      <a:r>
                        <a:rPr lang="en-GB" sz="1200" b="0" i="0" dirty="0">
                          <a:solidFill>
                            <a:srgbClr val="FFFFFF"/>
                          </a:solidFill>
                          <a:effectLst/>
                          <a:latin typeface="Candara" panose="020E0502030303020204" pitchFamily="34" charset="0"/>
                        </a:rPr>
                        <a:t> ​</a:t>
                      </a:r>
                    </a:p>
                    <a:p>
                      <a:pPr algn="l" fontAlgn="base"/>
                      <a:r>
                        <a:rPr lang="en-GB" sz="1200" b="0" i="0" dirty="0">
                          <a:solidFill>
                            <a:srgbClr val="FFFFFF"/>
                          </a:solidFill>
                          <a:effectLst/>
                          <a:latin typeface="Candara" panose="020E0502030303020204" pitchFamily="34" charset="0"/>
                        </a:rPr>
                        <a:t>Other​</a:t>
                      </a:r>
                    </a:p>
                    <a:p>
                      <a:pPr algn="l" fontAlgn="base"/>
                      <a:r>
                        <a:rPr lang="en-GB" sz="1200" b="0" i="0" dirty="0">
                          <a:solidFill>
                            <a:srgbClr val="FFFFFF"/>
                          </a:solidFill>
                          <a:effectLst/>
                          <a:latin typeface="Candara" panose="020E0502030303020204" pitchFamily="34" charset="0"/>
                        </a:rPr>
                        <a:t>Right to work in the UK​</a:t>
                      </a:r>
                    </a:p>
                    <a:p>
                      <a:pPr algn="l" fontAlgn="base"/>
                      <a:r>
                        <a:rPr lang="en-GB" sz="1200" b="1" i="0" dirty="0">
                          <a:solidFill>
                            <a:srgbClr val="FFFFFF"/>
                          </a:solidFill>
                          <a:effectLst/>
                          <a:latin typeface="Candara" panose="020E0502030303020204" pitchFamily="34" charset="0"/>
                        </a:rPr>
                        <a:t> ​</a:t>
                      </a:r>
                    </a:p>
                  </a:txBody>
                  <a:tcPr marL="80640" marR="80640" marT="40320" marB="4032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4472C4"/>
                    </a:solidFill>
                  </a:tcPr>
                </a:tc>
                <a:tc hMerge="1">
                  <a:txBody>
                    <a:bodyPr/>
                    <a:lstStyle/>
                    <a:p>
                      <a:endParaRPr lang="en-GB"/>
                    </a:p>
                  </a:txBody>
                  <a:tcPr/>
                </a:tc>
                <a:tc>
                  <a:txBody>
                    <a:bodyPr/>
                    <a:lstStyle/>
                    <a:p>
                      <a:pPr algn="ctr" fontAlgn="base"/>
                      <a:r>
                        <a:rPr lang="en-GB" sz="1200" b="0" i="0" u="none" strike="noStrike" dirty="0">
                          <a:solidFill>
                            <a:schemeClr val="bg2">
                              <a:lumMod val="50000"/>
                            </a:schemeClr>
                          </a:solidFill>
                          <a:effectLst/>
                          <a:latin typeface="Candara" panose="020E0502030303020204" pitchFamily="34" charset="0"/>
                        </a:rPr>
                        <a:t> </a:t>
                      </a:r>
                      <a:r>
                        <a:rPr lang="en-GB" sz="1200" b="0" i="0" dirty="0">
                          <a:solidFill>
                            <a:schemeClr val="bg2">
                              <a:lumMod val="50000"/>
                            </a:schemeClr>
                          </a:solidFill>
                          <a:effectLst/>
                          <a:latin typeface="Candara" panose="020E0502030303020204" pitchFamily="34" charset="0"/>
                        </a:rPr>
                        <a:t>​</a:t>
                      </a:r>
                    </a:p>
                    <a:p>
                      <a:pPr algn="ctr" fontAlgn="base"/>
                      <a:r>
                        <a:rPr lang="en-GB" sz="1200" b="0" i="0" dirty="0">
                          <a:solidFill>
                            <a:schemeClr val="bg2">
                              <a:lumMod val="50000"/>
                            </a:schemeClr>
                          </a:solidFill>
                          <a:effectLst/>
                          <a:latin typeface="Candara" panose="020E0502030303020204" pitchFamily="34" charset="0"/>
                        </a:rPr>
                        <a:t> ​</a:t>
                      </a:r>
                    </a:p>
                    <a:p>
                      <a:pPr algn="ctr" fontAlgn="base"/>
                      <a:r>
                        <a:rPr lang="en-GB" sz="1350" b="0" i="0" kern="1200" dirty="0">
                          <a:solidFill>
                            <a:schemeClr val="bg2">
                              <a:lumMod val="50000"/>
                            </a:schemeClr>
                          </a:solidFill>
                          <a:effectLst/>
                          <a:latin typeface="+mn-lt"/>
                          <a:ea typeface="+mn-ea"/>
                          <a:cs typeface="+mn-cs"/>
                        </a:rPr>
                        <a:t>✔</a:t>
                      </a:r>
                      <a:r>
                        <a:rPr lang="en-GB" sz="1200" b="0" i="0" dirty="0">
                          <a:solidFill>
                            <a:schemeClr val="bg2">
                              <a:lumMod val="50000"/>
                            </a:schemeClr>
                          </a:solidFill>
                          <a:effectLst/>
                          <a:latin typeface="Candara" panose="020E0502030303020204" pitchFamily="34" charset="0"/>
                        </a:rPr>
                        <a:t>​</a:t>
                      </a:r>
                    </a:p>
                    <a:p>
                      <a:pPr algn="ctr" fontAlgn="base"/>
                      <a:r>
                        <a:rPr lang="en-GB" sz="1200" b="0" i="0" dirty="0">
                          <a:solidFill>
                            <a:schemeClr val="bg2">
                              <a:lumMod val="50000"/>
                            </a:schemeClr>
                          </a:solidFill>
                          <a:effectLst/>
                          <a:latin typeface="Candara" panose="020E0502030303020204" pitchFamily="34" charset="0"/>
                        </a:rPr>
                        <a:t> ​</a:t>
                      </a:r>
                    </a:p>
                    <a:p>
                      <a:pPr algn="ctr" fontAlgn="base"/>
                      <a:r>
                        <a:rPr lang="en-GB" sz="1200" b="0" i="0" dirty="0">
                          <a:solidFill>
                            <a:schemeClr val="bg2">
                              <a:lumMod val="50000"/>
                            </a:schemeClr>
                          </a:solidFill>
                          <a:effectLst/>
                          <a:latin typeface="Candara" panose="020E0502030303020204" pitchFamily="34" charset="0"/>
                        </a:rPr>
                        <a:t> ​</a:t>
                      </a:r>
                    </a:p>
                    <a:p>
                      <a:pPr algn="ctr" fontAlgn="base"/>
                      <a:r>
                        <a:rPr lang="en-GB" sz="1350" b="0" i="0" kern="1200" dirty="0">
                          <a:solidFill>
                            <a:schemeClr val="bg2">
                              <a:lumMod val="50000"/>
                            </a:schemeClr>
                          </a:solidFill>
                          <a:effectLst/>
                          <a:latin typeface="+mn-lt"/>
                          <a:ea typeface="+mn-ea"/>
                          <a:cs typeface="+mn-cs"/>
                        </a:rPr>
                        <a:t>✔</a:t>
                      </a:r>
                      <a:endParaRPr lang="en-GB" sz="1200" b="0" i="0" dirty="0">
                        <a:solidFill>
                          <a:schemeClr val="bg2">
                            <a:lumMod val="50000"/>
                          </a:schemeClr>
                        </a:solidFill>
                        <a:effectLst/>
                        <a:latin typeface="Candara" panose="020E0502030303020204" pitchFamily="34" charset="0"/>
                      </a:endParaRPr>
                    </a:p>
                    <a:p>
                      <a:pPr algn="ctr" fontAlgn="base"/>
                      <a:r>
                        <a:rPr lang="en-GB" sz="1200" b="0" i="0" u="none" strike="noStrike" dirty="0">
                          <a:solidFill>
                            <a:schemeClr val="bg2">
                              <a:lumMod val="50000"/>
                            </a:schemeClr>
                          </a:solidFill>
                          <a:effectLst/>
                          <a:latin typeface="Candara" panose="020E0502030303020204" pitchFamily="34" charset="0"/>
                        </a:rPr>
                        <a:t> </a:t>
                      </a:r>
                      <a:r>
                        <a:rPr lang="en-GB" sz="1200" b="0" i="0" dirty="0">
                          <a:solidFill>
                            <a:schemeClr val="bg2">
                              <a:lumMod val="50000"/>
                            </a:schemeClr>
                          </a:solidFill>
                          <a:effectLst/>
                          <a:latin typeface="Candara" panose="020E0502030303020204" pitchFamily="34" charset="0"/>
                        </a:rPr>
                        <a:t>​</a:t>
                      </a:r>
                    </a:p>
                    <a:p>
                      <a:pPr algn="ctr" fontAlgn="base"/>
                      <a:r>
                        <a:rPr lang="en-GB" sz="1200" b="0" i="0" dirty="0">
                          <a:solidFill>
                            <a:schemeClr val="bg2">
                              <a:lumMod val="50000"/>
                            </a:schemeClr>
                          </a:solidFill>
                          <a:effectLst/>
                          <a:latin typeface="Candara" panose="020E0502030303020204" pitchFamily="34" charset="0"/>
                        </a:rPr>
                        <a:t> ​</a:t>
                      </a:r>
                    </a:p>
                    <a:p>
                      <a:pPr algn="ctr" fontAlgn="base"/>
                      <a:r>
                        <a:rPr lang="en-GB" sz="1350" b="0" i="0" kern="1200" dirty="0">
                          <a:solidFill>
                            <a:schemeClr val="bg2">
                              <a:lumMod val="50000"/>
                            </a:schemeClr>
                          </a:solidFill>
                          <a:effectLst/>
                          <a:latin typeface="+mn-lt"/>
                          <a:ea typeface="+mn-ea"/>
                          <a:cs typeface="+mn-cs"/>
                        </a:rPr>
                        <a:t>✔</a:t>
                      </a:r>
                      <a:endParaRPr lang="en-GB" sz="1200" b="0" i="0" dirty="0">
                        <a:solidFill>
                          <a:schemeClr val="bg2">
                            <a:lumMod val="50000"/>
                          </a:schemeClr>
                        </a:solidFill>
                        <a:effectLst/>
                        <a:latin typeface="Candara" panose="020E0502030303020204" pitchFamily="34" charset="0"/>
                      </a:endParaRPr>
                    </a:p>
                    <a:p>
                      <a:pPr algn="ctr" fontAlgn="base"/>
                      <a:r>
                        <a:rPr lang="en-GB" sz="1200" b="0" i="0" u="none" strike="noStrike" dirty="0">
                          <a:solidFill>
                            <a:schemeClr val="bg2">
                              <a:lumMod val="50000"/>
                            </a:schemeClr>
                          </a:solidFill>
                          <a:effectLst/>
                          <a:latin typeface="Candara" panose="020E0502030303020204" pitchFamily="34" charset="0"/>
                        </a:rPr>
                        <a:t> </a:t>
                      </a:r>
                      <a:r>
                        <a:rPr lang="en-GB" sz="1200" b="0" i="0" dirty="0">
                          <a:solidFill>
                            <a:schemeClr val="bg2">
                              <a:lumMod val="50000"/>
                            </a:schemeClr>
                          </a:solidFill>
                          <a:effectLst/>
                          <a:latin typeface="Candara" panose="020E0502030303020204" pitchFamily="34" charset="0"/>
                        </a:rPr>
                        <a:t>​</a:t>
                      </a:r>
                    </a:p>
                    <a:p>
                      <a:pPr algn="ctr" fontAlgn="base"/>
                      <a:r>
                        <a:rPr lang="en-GB" sz="1200" b="0" i="0" u="none" strike="noStrike" dirty="0">
                          <a:solidFill>
                            <a:schemeClr val="bg2">
                              <a:lumMod val="50000"/>
                            </a:schemeClr>
                          </a:solidFill>
                          <a:effectLst/>
                          <a:latin typeface="Candara" panose="020E0502030303020204" pitchFamily="34" charset="0"/>
                        </a:rPr>
                        <a:t> </a:t>
                      </a:r>
                      <a:r>
                        <a:rPr lang="en-GB" sz="1200" b="0" i="0" dirty="0">
                          <a:solidFill>
                            <a:schemeClr val="bg2">
                              <a:lumMod val="50000"/>
                            </a:schemeClr>
                          </a:solidFill>
                          <a:effectLst/>
                          <a:latin typeface="Candara" panose="020E0502030303020204" pitchFamily="34" charset="0"/>
                        </a:rPr>
                        <a:t>​</a:t>
                      </a:r>
                    </a:p>
                    <a:p>
                      <a:pPr algn="ctr" fontAlgn="base"/>
                      <a:r>
                        <a:rPr lang="en-GB" sz="1200" b="0" i="0" dirty="0">
                          <a:solidFill>
                            <a:schemeClr val="bg2">
                              <a:lumMod val="50000"/>
                            </a:schemeClr>
                          </a:solidFill>
                          <a:effectLst/>
                          <a:latin typeface="Candara" panose="020E0502030303020204" pitchFamily="34" charset="0"/>
                        </a:rPr>
                        <a:t> ​</a:t>
                      </a:r>
                    </a:p>
                    <a:p>
                      <a:pPr algn="ctr" fontAlgn="base"/>
                      <a:r>
                        <a:rPr lang="en-GB" sz="1200" b="0" i="0" dirty="0">
                          <a:solidFill>
                            <a:schemeClr val="bg2">
                              <a:lumMod val="50000"/>
                            </a:schemeClr>
                          </a:solidFill>
                          <a:effectLst/>
                          <a:latin typeface="Candara" panose="020E0502030303020204" pitchFamily="34" charset="0"/>
                        </a:rPr>
                        <a:t> ​</a:t>
                      </a:r>
                    </a:p>
                    <a:p>
                      <a:pPr algn="ctr" fontAlgn="base"/>
                      <a:r>
                        <a:rPr lang="en-GB" sz="1200" b="0" i="0" u="none" strike="noStrike" dirty="0">
                          <a:solidFill>
                            <a:schemeClr val="bg2">
                              <a:lumMod val="50000"/>
                            </a:schemeClr>
                          </a:solidFill>
                          <a:effectLst/>
                          <a:latin typeface="Candara" panose="020E0502030303020204" pitchFamily="34" charset="0"/>
                        </a:rPr>
                        <a:t> </a:t>
                      </a:r>
                      <a:r>
                        <a:rPr lang="en-GB" sz="1200" b="0" i="0" dirty="0">
                          <a:solidFill>
                            <a:schemeClr val="bg2">
                              <a:lumMod val="50000"/>
                            </a:schemeClr>
                          </a:solidFill>
                          <a:effectLst/>
                          <a:latin typeface="Candara" panose="020E0502030303020204" pitchFamily="34" charset="0"/>
                        </a:rPr>
                        <a:t>​</a:t>
                      </a:r>
                    </a:p>
                    <a:p>
                      <a:pPr algn="ctr" fontAlgn="base"/>
                      <a:r>
                        <a:rPr lang="en-GB" sz="1200" b="0" i="0" dirty="0">
                          <a:solidFill>
                            <a:schemeClr val="bg2">
                              <a:lumMod val="50000"/>
                            </a:schemeClr>
                          </a:solidFill>
                          <a:effectLst/>
                          <a:latin typeface="Candara" panose="020E0502030303020204" pitchFamily="34" charset="0"/>
                        </a:rPr>
                        <a:t> ​</a:t>
                      </a:r>
                    </a:p>
                    <a:p>
                      <a:pPr algn="ctr" fontAlgn="base"/>
                      <a:r>
                        <a:rPr lang="en-GB" sz="1200" b="0" i="0" dirty="0">
                          <a:solidFill>
                            <a:schemeClr val="bg2">
                              <a:lumMod val="50000"/>
                            </a:schemeClr>
                          </a:solidFill>
                          <a:effectLst/>
                          <a:latin typeface="Candara" panose="020E0502030303020204" pitchFamily="34" charset="0"/>
                        </a:rPr>
                        <a:t> ​</a:t>
                      </a:r>
                    </a:p>
                    <a:p>
                      <a:pPr algn="ctr" fontAlgn="base"/>
                      <a:r>
                        <a:rPr lang="en-GB" sz="1200" b="0" i="0" dirty="0">
                          <a:solidFill>
                            <a:schemeClr val="bg2">
                              <a:lumMod val="50000"/>
                            </a:schemeClr>
                          </a:solidFill>
                          <a:effectLst/>
                          <a:latin typeface="Candara" panose="020E0502030303020204" pitchFamily="34" charset="0"/>
                        </a:rPr>
                        <a:t> ​</a:t>
                      </a:r>
                    </a:p>
                    <a:p>
                      <a:pPr algn="ctr" fontAlgn="base"/>
                      <a:r>
                        <a:rPr lang="en-GB" sz="1350" b="0" i="0" kern="1200" dirty="0">
                          <a:solidFill>
                            <a:schemeClr val="bg2">
                              <a:lumMod val="50000"/>
                            </a:schemeClr>
                          </a:solidFill>
                          <a:effectLst/>
                          <a:latin typeface="+mn-lt"/>
                          <a:ea typeface="+mn-ea"/>
                          <a:cs typeface="+mn-cs"/>
                        </a:rPr>
                        <a:t>✔</a:t>
                      </a:r>
                      <a:endParaRPr lang="en-GB" sz="1200" b="0" i="0" dirty="0">
                        <a:solidFill>
                          <a:schemeClr val="bg2">
                            <a:lumMod val="50000"/>
                          </a:schemeClr>
                        </a:solidFill>
                        <a:effectLst/>
                        <a:latin typeface="Candara" panose="020E0502030303020204" pitchFamily="34" charset="0"/>
                      </a:endParaRPr>
                    </a:p>
                    <a:p>
                      <a:pPr algn="ctr" fontAlgn="base"/>
                      <a:r>
                        <a:rPr lang="en-GB" sz="1200" b="0" i="0" dirty="0">
                          <a:solidFill>
                            <a:schemeClr val="bg2">
                              <a:lumMod val="50000"/>
                            </a:schemeClr>
                          </a:solidFill>
                          <a:effectLst/>
                          <a:latin typeface="Candara" panose="020E0502030303020204" pitchFamily="34" charset="0"/>
                        </a:rPr>
                        <a:t> ​</a:t>
                      </a:r>
                    </a:p>
                    <a:p>
                      <a:pPr algn="ctr" fontAlgn="base"/>
                      <a:r>
                        <a:rPr lang="en-GB" sz="1200" b="0" i="0" dirty="0">
                          <a:solidFill>
                            <a:schemeClr val="bg2">
                              <a:lumMod val="50000"/>
                            </a:schemeClr>
                          </a:solidFill>
                          <a:effectLst/>
                          <a:latin typeface="Candara" panose="020E0502030303020204" pitchFamily="34" charset="0"/>
                        </a:rPr>
                        <a:t> ​</a:t>
                      </a:r>
                    </a:p>
                    <a:p>
                      <a:pPr algn="ctr" fontAlgn="base"/>
                      <a:r>
                        <a:rPr lang="en-GB" sz="1200" b="0" i="0" dirty="0">
                          <a:solidFill>
                            <a:schemeClr val="bg2">
                              <a:lumMod val="50000"/>
                            </a:schemeClr>
                          </a:solidFill>
                          <a:effectLst/>
                          <a:latin typeface="Candara" panose="020E0502030303020204" pitchFamily="34" charset="0"/>
                        </a:rPr>
                        <a:t> ​</a:t>
                      </a:r>
                    </a:p>
                    <a:p>
                      <a:pPr algn="ctr" fontAlgn="base"/>
                      <a:r>
                        <a:rPr lang="en-GB" sz="1200" b="0" i="0" dirty="0">
                          <a:solidFill>
                            <a:schemeClr val="bg2">
                              <a:lumMod val="50000"/>
                            </a:schemeClr>
                          </a:solidFill>
                          <a:effectLst/>
                          <a:latin typeface="Candara" panose="020E0502030303020204" pitchFamily="34" charset="0"/>
                        </a:rPr>
                        <a:t> ​</a:t>
                      </a:r>
                    </a:p>
                    <a:p>
                      <a:pPr algn="ctr" fontAlgn="base"/>
                      <a:r>
                        <a:rPr lang="en-GB" sz="1350" b="0" i="0" kern="1200" dirty="0">
                          <a:solidFill>
                            <a:schemeClr val="bg2">
                              <a:lumMod val="50000"/>
                            </a:schemeClr>
                          </a:solidFill>
                          <a:effectLst/>
                          <a:latin typeface="+mn-lt"/>
                          <a:ea typeface="+mn-ea"/>
                          <a:cs typeface="+mn-cs"/>
                        </a:rPr>
                        <a:t>✔</a:t>
                      </a:r>
                      <a:endParaRPr lang="en-GB" sz="1200" b="0" i="0" dirty="0">
                        <a:solidFill>
                          <a:schemeClr val="bg2">
                            <a:lumMod val="50000"/>
                          </a:schemeClr>
                        </a:solidFill>
                        <a:effectLst/>
                        <a:latin typeface="Candara" panose="020E0502030303020204" pitchFamily="34" charset="0"/>
                      </a:endParaRPr>
                    </a:p>
                    <a:p>
                      <a:pPr algn="ctr" fontAlgn="base"/>
                      <a:r>
                        <a:rPr lang="en-GB" sz="1200" b="0" i="0" u="none" strike="noStrike" dirty="0">
                          <a:solidFill>
                            <a:schemeClr val="bg2">
                              <a:lumMod val="50000"/>
                            </a:schemeClr>
                          </a:solidFill>
                          <a:effectLst/>
                          <a:latin typeface="Candara" panose="020E0502030303020204" pitchFamily="34" charset="0"/>
                        </a:rPr>
                        <a:t> </a:t>
                      </a:r>
                      <a:r>
                        <a:rPr lang="en-GB" sz="1200" b="0" i="0" dirty="0">
                          <a:solidFill>
                            <a:schemeClr val="bg2">
                              <a:lumMod val="50000"/>
                            </a:schemeClr>
                          </a:solidFill>
                          <a:effectLst/>
                          <a:latin typeface="Candara" panose="020E0502030303020204" pitchFamily="34" charset="0"/>
                        </a:rPr>
                        <a:t>​</a:t>
                      </a:r>
                    </a:p>
                    <a:p>
                      <a:pPr algn="ctr" fontAlgn="base"/>
                      <a:r>
                        <a:rPr lang="en-GB" sz="1200" b="0" i="0" u="none" strike="noStrike" dirty="0">
                          <a:solidFill>
                            <a:schemeClr val="bg2">
                              <a:lumMod val="50000"/>
                            </a:schemeClr>
                          </a:solidFill>
                          <a:effectLst/>
                          <a:latin typeface="Candara" panose="020E0502030303020204" pitchFamily="34" charset="0"/>
                        </a:rPr>
                        <a:t> </a:t>
                      </a:r>
                      <a:r>
                        <a:rPr lang="en-GB" sz="1200" b="0" i="0" dirty="0">
                          <a:solidFill>
                            <a:schemeClr val="bg2">
                              <a:lumMod val="50000"/>
                            </a:schemeClr>
                          </a:solidFill>
                          <a:effectLst/>
                          <a:latin typeface="Candara" panose="020E0502030303020204" pitchFamily="34" charset="0"/>
                        </a:rPr>
                        <a:t>​</a:t>
                      </a:r>
                    </a:p>
                    <a:p>
                      <a:pPr algn="ctr" fontAlgn="base"/>
                      <a:r>
                        <a:rPr lang="en-GB" sz="1350" b="0" i="0" kern="1200" dirty="0">
                          <a:solidFill>
                            <a:schemeClr val="bg2">
                              <a:lumMod val="50000"/>
                            </a:schemeClr>
                          </a:solidFill>
                          <a:effectLst/>
                          <a:latin typeface="+mn-lt"/>
                          <a:ea typeface="+mn-ea"/>
                          <a:cs typeface="+mn-cs"/>
                        </a:rPr>
                        <a:t>✔</a:t>
                      </a:r>
                      <a:endParaRPr lang="en-GB" sz="1200" b="0" i="0" dirty="0">
                        <a:solidFill>
                          <a:schemeClr val="bg2">
                            <a:lumMod val="50000"/>
                          </a:schemeClr>
                        </a:solidFill>
                        <a:effectLst/>
                        <a:latin typeface="Candara" panose="020E0502030303020204" pitchFamily="34" charset="0"/>
                      </a:endParaRPr>
                    </a:p>
                    <a:p>
                      <a:pPr algn="ctr" fontAlgn="base"/>
                      <a:r>
                        <a:rPr lang="en-GB" sz="1200" b="0" i="0" u="none" strike="noStrike" dirty="0">
                          <a:solidFill>
                            <a:schemeClr val="bg2">
                              <a:lumMod val="50000"/>
                            </a:schemeClr>
                          </a:solidFill>
                          <a:effectLst/>
                          <a:latin typeface="Candara" panose="020E0502030303020204" pitchFamily="34" charset="0"/>
                        </a:rPr>
                        <a:t> </a:t>
                      </a:r>
                      <a:r>
                        <a:rPr lang="en-GB" sz="1200" b="0" i="0" dirty="0">
                          <a:solidFill>
                            <a:schemeClr val="bg2">
                              <a:lumMod val="50000"/>
                            </a:schemeClr>
                          </a:solidFill>
                          <a:effectLst/>
                          <a:latin typeface="Candara" panose="020E0502030303020204" pitchFamily="34" charset="0"/>
                        </a:rPr>
                        <a:t>​</a:t>
                      </a:r>
                    </a:p>
                  </a:txBody>
                  <a:tcPr marL="80640" marR="80640" marT="40320" marB="4032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E9EBF5"/>
                    </a:solidFill>
                  </a:tcPr>
                </a:tc>
                <a:tc>
                  <a:txBody>
                    <a:bodyPr/>
                    <a:lstStyle/>
                    <a:p>
                      <a:pPr algn="ctr" fontAlgn="base"/>
                      <a:r>
                        <a:rPr lang="en-GB" sz="1200" b="0" i="0" u="none" strike="noStrike" dirty="0">
                          <a:solidFill>
                            <a:srgbClr val="000000"/>
                          </a:solidFill>
                          <a:effectLst/>
                          <a:latin typeface="Candara" panose="020E0502030303020204" pitchFamily="34" charset="0"/>
                        </a:rPr>
                        <a:t> </a:t>
                      </a:r>
                      <a:r>
                        <a:rPr lang="en-GB" sz="1200" b="0" i="0" dirty="0">
                          <a:solidFill>
                            <a:srgbClr val="000000"/>
                          </a:solidFill>
                          <a:effectLst/>
                          <a:latin typeface="Candara" panose="020E0502030303020204" pitchFamily="34" charset="0"/>
                        </a:rPr>
                        <a:t>​</a:t>
                      </a:r>
                    </a:p>
                    <a:p>
                      <a:pPr algn="ctr" fontAlgn="base"/>
                      <a:r>
                        <a:rPr lang="en-GB" sz="1200" b="0" i="0" u="none" strike="noStrike" dirty="0">
                          <a:solidFill>
                            <a:srgbClr val="000000"/>
                          </a:solidFill>
                          <a:effectLst/>
                          <a:latin typeface="Candara" panose="020E0502030303020204" pitchFamily="34" charset="0"/>
                        </a:rPr>
                        <a:t> </a:t>
                      </a:r>
                      <a:r>
                        <a:rPr lang="en-GB" sz="1200" b="0" i="0" dirty="0">
                          <a:solidFill>
                            <a:srgbClr val="000000"/>
                          </a:solidFill>
                          <a:effectLst/>
                          <a:latin typeface="Candara" panose="020E0502030303020204" pitchFamily="34" charset="0"/>
                        </a:rPr>
                        <a:t>​</a:t>
                      </a:r>
                    </a:p>
                    <a:p>
                      <a:pPr algn="ctr" fontAlgn="base"/>
                      <a:r>
                        <a:rPr lang="en-GB" sz="1200" b="0" i="0" u="none" strike="noStrike" dirty="0">
                          <a:solidFill>
                            <a:srgbClr val="000000"/>
                          </a:solidFill>
                          <a:effectLst/>
                          <a:latin typeface="Candara" panose="020E0502030303020204" pitchFamily="34" charset="0"/>
                        </a:rPr>
                        <a:t> </a:t>
                      </a:r>
                      <a:r>
                        <a:rPr lang="en-GB" sz="1200" b="0" i="0" dirty="0">
                          <a:solidFill>
                            <a:srgbClr val="000000"/>
                          </a:solidFill>
                          <a:effectLst/>
                          <a:latin typeface="Candara" panose="020E0502030303020204" pitchFamily="34" charset="0"/>
                        </a:rPr>
                        <a:t>​</a:t>
                      </a:r>
                    </a:p>
                    <a:p>
                      <a:pPr algn="ctr" fontAlgn="base"/>
                      <a:r>
                        <a:rPr lang="en-GB" sz="1200" b="0" i="0" u="none" strike="noStrike" dirty="0">
                          <a:solidFill>
                            <a:srgbClr val="000000"/>
                          </a:solidFill>
                          <a:effectLst/>
                          <a:latin typeface="Candara" panose="020E0502030303020204" pitchFamily="34" charset="0"/>
                        </a:rPr>
                        <a:t> </a:t>
                      </a:r>
                      <a:r>
                        <a:rPr lang="en-GB" sz="1200" b="0" i="0" dirty="0">
                          <a:solidFill>
                            <a:srgbClr val="000000"/>
                          </a:solidFill>
                          <a:effectLst/>
                          <a:latin typeface="Candara" panose="020E0502030303020204" pitchFamily="34" charset="0"/>
                        </a:rPr>
                        <a:t>​</a:t>
                      </a:r>
                    </a:p>
                    <a:p>
                      <a:pPr algn="ctr" fontAlgn="base"/>
                      <a:r>
                        <a:rPr lang="en-GB" sz="1200" b="0" i="0" u="none" strike="noStrike" dirty="0">
                          <a:solidFill>
                            <a:srgbClr val="000000"/>
                          </a:solidFill>
                          <a:effectLst/>
                          <a:latin typeface="Candara" panose="020E0502030303020204" pitchFamily="34" charset="0"/>
                        </a:rPr>
                        <a:t> </a:t>
                      </a:r>
                      <a:r>
                        <a:rPr lang="en-GB" sz="1200" b="0" i="0" dirty="0">
                          <a:solidFill>
                            <a:srgbClr val="000000"/>
                          </a:solidFill>
                          <a:effectLst/>
                          <a:latin typeface="Candara" panose="020E0502030303020204" pitchFamily="34" charset="0"/>
                        </a:rPr>
                        <a:t>​</a:t>
                      </a:r>
                    </a:p>
                    <a:p>
                      <a:pPr algn="ctr" fontAlgn="base"/>
                      <a:r>
                        <a:rPr lang="en-GB" sz="1200" b="0" i="0" u="none" strike="noStrike" dirty="0">
                          <a:solidFill>
                            <a:srgbClr val="000000"/>
                          </a:solidFill>
                          <a:effectLst/>
                          <a:latin typeface="Candara" panose="020E0502030303020204" pitchFamily="34" charset="0"/>
                        </a:rPr>
                        <a:t> </a:t>
                      </a:r>
                      <a:r>
                        <a:rPr lang="en-GB" sz="1200" b="0" i="0" dirty="0">
                          <a:solidFill>
                            <a:srgbClr val="000000"/>
                          </a:solidFill>
                          <a:effectLst/>
                          <a:latin typeface="Candara" panose="020E0502030303020204" pitchFamily="34" charset="0"/>
                        </a:rPr>
                        <a:t>​</a:t>
                      </a:r>
                    </a:p>
                    <a:p>
                      <a:pPr algn="ctr" fontAlgn="base"/>
                      <a:r>
                        <a:rPr lang="en-GB" sz="1200" b="0" i="0" u="none" strike="noStrike" dirty="0">
                          <a:solidFill>
                            <a:srgbClr val="000000"/>
                          </a:solidFill>
                          <a:effectLst/>
                          <a:latin typeface="Candara" panose="020E0502030303020204" pitchFamily="34" charset="0"/>
                        </a:rPr>
                        <a:t> </a:t>
                      </a:r>
                      <a:r>
                        <a:rPr lang="en-GB" sz="1200" b="0" i="0" dirty="0">
                          <a:solidFill>
                            <a:srgbClr val="000000"/>
                          </a:solidFill>
                          <a:effectLst/>
                          <a:latin typeface="Candara" panose="020E0502030303020204" pitchFamily="34" charset="0"/>
                        </a:rPr>
                        <a:t>​</a:t>
                      </a:r>
                    </a:p>
                    <a:p>
                      <a:pPr algn="ctr" fontAlgn="base"/>
                      <a:r>
                        <a:rPr lang="en-GB" sz="1200" b="0" i="0" dirty="0">
                          <a:solidFill>
                            <a:srgbClr val="000000"/>
                          </a:solidFill>
                          <a:effectLst/>
                          <a:latin typeface="Candara" panose="020E0502030303020204" pitchFamily="34" charset="0"/>
                        </a:rPr>
                        <a:t> ​</a:t>
                      </a:r>
                    </a:p>
                    <a:p>
                      <a:pPr algn="ctr" fontAlgn="base"/>
                      <a:r>
                        <a:rPr lang="en-GB" sz="1200" b="0" i="0" dirty="0">
                          <a:solidFill>
                            <a:srgbClr val="000000"/>
                          </a:solidFill>
                          <a:effectLst/>
                          <a:latin typeface="Candara" panose="020E0502030303020204" pitchFamily="34" charset="0"/>
                        </a:rPr>
                        <a:t> ​</a:t>
                      </a:r>
                    </a:p>
                    <a:p>
                      <a:pPr algn="ctr" fontAlgn="base"/>
                      <a:r>
                        <a:rPr lang="en-GB" sz="1200" b="0" i="0" dirty="0">
                          <a:solidFill>
                            <a:srgbClr val="000000"/>
                          </a:solidFill>
                          <a:effectLst/>
                          <a:latin typeface="Candara" panose="020E0502030303020204" pitchFamily="34" charset="0"/>
                        </a:rPr>
                        <a:t> ​</a:t>
                      </a:r>
                    </a:p>
                    <a:p>
                      <a:pPr algn="ctr" fontAlgn="base"/>
                      <a:r>
                        <a:rPr lang="en-GB" sz="1200" b="0" i="0" dirty="0">
                          <a:solidFill>
                            <a:srgbClr val="000000"/>
                          </a:solidFill>
                          <a:effectLst/>
                          <a:latin typeface="Candara" panose="020E0502030303020204" pitchFamily="34" charset="0"/>
                        </a:rPr>
                        <a:t> ​</a:t>
                      </a:r>
                    </a:p>
                    <a:p>
                      <a:pPr algn="ctr" fontAlgn="base"/>
                      <a:r>
                        <a:rPr lang="en-GB" sz="1350" b="1" i="0" kern="1200" dirty="0">
                          <a:solidFill>
                            <a:schemeClr val="bg2">
                              <a:lumMod val="50000"/>
                            </a:schemeClr>
                          </a:solidFill>
                          <a:effectLst/>
                          <a:latin typeface="+mn-lt"/>
                          <a:ea typeface="+mn-ea"/>
                          <a:cs typeface="+mn-cs"/>
                        </a:rPr>
                        <a:t>✔</a:t>
                      </a:r>
                      <a:endParaRPr lang="en-GB" sz="1200" b="0" i="0" dirty="0">
                        <a:solidFill>
                          <a:schemeClr val="bg2">
                            <a:lumMod val="50000"/>
                          </a:schemeClr>
                        </a:solidFill>
                        <a:effectLst/>
                        <a:latin typeface="Candara" panose="020E0502030303020204" pitchFamily="34" charset="0"/>
                      </a:endParaRPr>
                    </a:p>
                    <a:p>
                      <a:pPr algn="ctr" fontAlgn="base"/>
                      <a:r>
                        <a:rPr lang="en-GB" sz="1200" b="0" i="0" u="none" strike="noStrike" dirty="0">
                          <a:solidFill>
                            <a:schemeClr val="bg2">
                              <a:lumMod val="50000"/>
                            </a:schemeClr>
                          </a:solidFill>
                          <a:effectLst/>
                          <a:latin typeface="Candara" panose="020E0502030303020204" pitchFamily="34" charset="0"/>
                        </a:rPr>
                        <a:t> </a:t>
                      </a:r>
                      <a:r>
                        <a:rPr lang="en-GB" sz="1200" b="0" i="0" dirty="0">
                          <a:solidFill>
                            <a:schemeClr val="bg2">
                              <a:lumMod val="50000"/>
                            </a:schemeClr>
                          </a:solidFill>
                          <a:effectLst/>
                          <a:latin typeface="Candara" panose="020E0502030303020204" pitchFamily="34" charset="0"/>
                        </a:rPr>
                        <a:t>​</a:t>
                      </a:r>
                    </a:p>
                    <a:p>
                      <a:pPr algn="ctr" fontAlgn="base"/>
                      <a:r>
                        <a:rPr lang="en-GB" sz="1200" b="0" i="0" dirty="0">
                          <a:solidFill>
                            <a:schemeClr val="bg2">
                              <a:lumMod val="50000"/>
                            </a:schemeClr>
                          </a:solidFill>
                          <a:effectLst/>
                          <a:latin typeface="Candara" panose="020E0502030303020204" pitchFamily="34" charset="0"/>
                        </a:rPr>
                        <a:t> ​</a:t>
                      </a:r>
                    </a:p>
                    <a:p>
                      <a:pPr algn="ctr" fontAlgn="base"/>
                      <a:r>
                        <a:rPr lang="en-GB" sz="1350" b="1" i="0" kern="1200" dirty="0">
                          <a:solidFill>
                            <a:schemeClr val="bg2">
                              <a:lumMod val="50000"/>
                            </a:schemeClr>
                          </a:solidFill>
                          <a:effectLst/>
                          <a:latin typeface="+mn-lt"/>
                          <a:ea typeface="+mn-ea"/>
                          <a:cs typeface="+mn-cs"/>
                        </a:rPr>
                        <a:t>✔</a:t>
                      </a:r>
                      <a:endParaRPr lang="en-GB" sz="1200" b="0" i="0" dirty="0">
                        <a:solidFill>
                          <a:schemeClr val="bg2">
                            <a:lumMod val="50000"/>
                          </a:schemeClr>
                        </a:solidFill>
                        <a:effectLst/>
                        <a:latin typeface="Candara" panose="020E0502030303020204" pitchFamily="34" charset="0"/>
                      </a:endParaRPr>
                    </a:p>
                    <a:p>
                      <a:pPr algn="ctr" fontAlgn="base"/>
                      <a:r>
                        <a:rPr lang="en-GB" sz="1200" b="0" i="0" u="none" strike="noStrike" dirty="0">
                          <a:solidFill>
                            <a:schemeClr val="bg2">
                              <a:lumMod val="50000"/>
                            </a:schemeClr>
                          </a:solidFill>
                          <a:effectLst/>
                          <a:latin typeface="Candara" panose="020E0502030303020204" pitchFamily="34" charset="0"/>
                        </a:rPr>
                        <a:t> </a:t>
                      </a:r>
                      <a:r>
                        <a:rPr lang="en-GB" sz="1200" b="0" i="0" dirty="0">
                          <a:solidFill>
                            <a:schemeClr val="bg2">
                              <a:lumMod val="50000"/>
                            </a:schemeClr>
                          </a:solidFill>
                          <a:effectLst/>
                          <a:latin typeface="Candara" panose="020E0502030303020204" pitchFamily="34" charset="0"/>
                        </a:rPr>
                        <a:t>​</a:t>
                      </a:r>
                    </a:p>
                    <a:p>
                      <a:pPr algn="ctr" fontAlgn="base"/>
                      <a:r>
                        <a:rPr lang="en-GB" sz="1200" b="0" i="0" u="none" strike="noStrike" dirty="0">
                          <a:solidFill>
                            <a:srgbClr val="000000"/>
                          </a:solidFill>
                          <a:effectLst/>
                          <a:latin typeface="Candara" panose="020E0502030303020204" pitchFamily="34" charset="0"/>
                        </a:rPr>
                        <a:t> </a:t>
                      </a:r>
                      <a:r>
                        <a:rPr lang="en-GB" sz="1200" b="0" i="0" dirty="0">
                          <a:solidFill>
                            <a:srgbClr val="000000"/>
                          </a:solidFill>
                          <a:effectLst/>
                          <a:latin typeface="Candara" panose="020E0502030303020204" pitchFamily="34" charset="0"/>
                        </a:rPr>
                        <a:t>​</a:t>
                      </a:r>
                    </a:p>
                    <a:p>
                      <a:pPr algn="ctr" fontAlgn="base"/>
                      <a:r>
                        <a:rPr lang="en-GB" sz="1200" b="0" i="0" u="none" strike="noStrike" dirty="0">
                          <a:solidFill>
                            <a:srgbClr val="000000"/>
                          </a:solidFill>
                          <a:effectLst/>
                          <a:latin typeface="Candara" panose="020E0502030303020204" pitchFamily="34" charset="0"/>
                        </a:rPr>
                        <a:t> </a:t>
                      </a:r>
                      <a:r>
                        <a:rPr lang="en-GB" sz="1200" b="0" i="0" dirty="0">
                          <a:solidFill>
                            <a:srgbClr val="000000"/>
                          </a:solidFill>
                          <a:effectLst/>
                          <a:latin typeface="Candara" panose="020E0502030303020204" pitchFamily="34" charset="0"/>
                        </a:rPr>
                        <a:t>​</a:t>
                      </a:r>
                    </a:p>
                    <a:p>
                      <a:pPr algn="ctr" fontAlgn="base"/>
                      <a:r>
                        <a:rPr lang="en-GB" sz="1200" b="0" i="0" u="none" strike="noStrike" dirty="0">
                          <a:solidFill>
                            <a:srgbClr val="000000"/>
                          </a:solidFill>
                          <a:effectLst/>
                          <a:latin typeface="Candara" panose="020E0502030303020204" pitchFamily="34" charset="0"/>
                        </a:rPr>
                        <a:t> </a:t>
                      </a:r>
                      <a:r>
                        <a:rPr lang="en-GB" sz="1200" b="0" i="0" dirty="0">
                          <a:solidFill>
                            <a:srgbClr val="000000"/>
                          </a:solidFill>
                          <a:effectLst/>
                          <a:latin typeface="Candara" panose="020E0502030303020204" pitchFamily="34" charset="0"/>
                        </a:rPr>
                        <a:t>​</a:t>
                      </a:r>
                    </a:p>
                    <a:p>
                      <a:pPr algn="ctr" fontAlgn="base"/>
                      <a:r>
                        <a:rPr lang="en-GB" sz="1200" b="0" i="0" u="none" strike="noStrike" dirty="0">
                          <a:solidFill>
                            <a:srgbClr val="000000"/>
                          </a:solidFill>
                          <a:effectLst/>
                          <a:latin typeface="Candara" panose="020E0502030303020204" pitchFamily="34" charset="0"/>
                        </a:rPr>
                        <a:t> </a:t>
                      </a:r>
                      <a:r>
                        <a:rPr lang="en-GB" sz="1200" b="0" i="0" dirty="0">
                          <a:solidFill>
                            <a:srgbClr val="000000"/>
                          </a:solidFill>
                          <a:effectLst/>
                          <a:latin typeface="Candara" panose="020E0502030303020204" pitchFamily="34" charset="0"/>
                        </a:rPr>
                        <a:t>​</a:t>
                      </a:r>
                    </a:p>
                    <a:p>
                      <a:pPr algn="ctr" fontAlgn="base"/>
                      <a:r>
                        <a:rPr lang="en-GB" sz="1200" b="0" i="0" u="none" strike="noStrike" dirty="0">
                          <a:solidFill>
                            <a:srgbClr val="000000"/>
                          </a:solidFill>
                          <a:effectLst/>
                          <a:latin typeface="Candara" panose="020E0502030303020204" pitchFamily="34" charset="0"/>
                        </a:rPr>
                        <a:t> </a:t>
                      </a:r>
                      <a:r>
                        <a:rPr lang="en-GB" sz="1200" b="0" i="0" dirty="0">
                          <a:solidFill>
                            <a:srgbClr val="000000"/>
                          </a:solidFill>
                          <a:effectLst/>
                          <a:latin typeface="Candara" panose="020E0502030303020204" pitchFamily="34" charset="0"/>
                        </a:rPr>
                        <a:t>​</a:t>
                      </a:r>
                    </a:p>
                    <a:p>
                      <a:pPr algn="ctr" fontAlgn="base"/>
                      <a:r>
                        <a:rPr lang="en-GB" sz="1200" b="0" i="0" u="none" strike="noStrike" dirty="0">
                          <a:solidFill>
                            <a:srgbClr val="000000"/>
                          </a:solidFill>
                          <a:effectLst/>
                          <a:latin typeface="Candara" panose="020E0502030303020204" pitchFamily="34" charset="0"/>
                        </a:rPr>
                        <a:t> </a:t>
                      </a:r>
                      <a:r>
                        <a:rPr lang="en-GB" sz="1200" b="0" i="0" dirty="0">
                          <a:solidFill>
                            <a:srgbClr val="000000"/>
                          </a:solidFill>
                          <a:effectLst/>
                          <a:latin typeface="Candara" panose="020E0502030303020204" pitchFamily="34" charset="0"/>
                        </a:rPr>
                        <a:t>​</a:t>
                      </a:r>
                    </a:p>
                    <a:p>
                      <a:pPr algn="ctr" fontAlgn="base"/>
                      <a:r>
                        <a:rPr lang="en-GB" sz="1200" b="0" i="0" u="none" strike="noStrike" dirty="0">
                          <a:solidFill>
                            <a:srgbClr val="000000"/>
                          </a:solidFill>
                          <a:effectLst/>
                          <a:latin typeface="Candara" panose="020E0502030303020204" pitchFamily="34" charset="0"/>
                        </a:rPr>
                        <a:t> </a:t>
                      </a:r>
                      <a:r>
                        <a:rPr lang="en-GB" sz="1200" b="0" i="0" dirty="0">
                          <a:solidFill>
                            <a:srgbClr val="000000"/>
                          </a:solidFill>
                          <a:effectLst/>
                          <a:latin typeface="Candara" panose="020E0502030303020204" pitchFamily="34" charset="0"/>
                        </a:rPr>
                        <a:t>​</a:t>
                      </a:r>
                    </a:p>
                  </a:txBody>
                  <a:tcPr marL="80640" marR="80640" marT="40320" marB="4032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CFD5EA"/>
                    </a:solidFill>
                  </a:tcPr>
                </a:tc>
                <a:tc>
                  <a:txBody>
                    <a:bodyPr/>
                    <a:lstStyle/>
                    <a:p>
                      <a:pPr algn="ctr" fontAlgn="base"/>
                      <a:r>
                        <a:rPr lang="en-GB" sz="1200" b="0" i="0" u="none" strike="noStrike" dirty="0">
                          <a:solidFill>
                            <a:srgbClr val="FFFFFF"/>
                          </a:solidFill>
                          <a:effectLst/>
                          <a:latin typeface="Candara" panose="020E0502030303020204" pitchFamily="34" charset="0"/>
                        </a:rPr>
                        <a:t> </a:t>
                      </a:r>
                      <a:r>
                        <a:rPr lang="en-GB" sz="1200" b="0" i="0" dirty="0">
                          <a:solidFill>
                            <a:srgbClr val="FFFFFF"/>
                          </a:solidFill>
                          <a:effectLst/>
                          <a:latin typeface="Candara" panose="020E0502030303020204" pitchFamily="34" charset="0"/>
                        </a:rPr>
                        <a:t>​</a:t>
                      </a:r>
                    </a:p>
                    <a:p>
                      <a:pPr algn="l" fontAlgn="base"/>
                      <a:r>
                        <a:rPr lang="en-GB" sz="1200" b="0" i="0" dirty="0">
                          <a:solidFill>
                            <a:srgbClr val="FFFFFF"/>
                          </a:solidFill>
                          <a:effectLst/>
                          <a:latin typeface="Candara" panose="020E0502030303020204" pitchFamily="34" charset="0"/>
                        </a:rPr>
                        <a:t> ​</a:t>
                      </a:r>
                    </a:p>
                    <a:p>
                      <a:pPr algn="ctr" fontAlgn="base"/>
                      <a:r>
                        <a:rPr lang="en-GB" sz="1200" b="0" i="0" dirty="0">
                          <a:solidFill>
                            <a:srgbClr val="FFFFFF"/>
                          </a:solidFill>
                          <a:effectLst/>
                          <a:latin typeface="Candara" panose="020E0502030303020204" pitchFamily="34" charset="0"/>
                        </a:rPr>
                        <a:t>App/Test/ Int​</a:t>
                      </a:r>
                    </a:p>
                    <a:p>
                      <a:pPr algn="ctr" fontAlgn="base"/>
                      <a:r>
                        <a:rPr lang="en-GB" sz="1200" b="0" i="0" dirty="0">
                          <a:solidFill>
                            <a:srgbClr val="FFFFFF"/>
                          </a:solidFill>
                          <a:effectLst/>
                          <a:latin typeface="Candara" panose="020E0502030303020204" pitchFamily="34" charset="0"/>
                        </a:rPr>
                        <a:t> ​</a:t>
                      </a:r>
                    </a:p>
                    <a:p>
                      <a:pPr algn="ctr" fontAlgn="base"/>
                      <a:r>
                        <a:rPr lang="en-GB" sz="1200" b="0" i="0" dirty="0">
                          <a:solidFill>
                            <a:srgbClr val="FFFFFF"/>
                          </a:solidFill>
                          <a:effectLst/>
                          <a:latin typeface="Candara" panose="020E0502030303020204" pitchFamily="34" charset="0"/>
                        </a:rPr>
                        <a:t> ​</a:t>
                      </a:r>
                    </a:p>
                    <a:p>
                      <a:pPr algn="ctr" fontAlgn="base"/>
                      <a:r>
                        <a:rPr lang="en-GB" sz="1200" b="0" i="0" dirty="0">
                          <a:solidFill>
                            <a:srgbClr val="FFFFFF"/>
                          </a:solidFill>
                          <a:effectLst/>
                          <a:latin typeface="Candara" panose="020E0502030303020204" pitchFamily="34" charset="0"/>
                        </a:rPr>
                        <a:t>App/Test/Int​</a:t>
                      </a:r>
                    </a:p>
                    <a:p>
                      <a:pPr algn="ctr" fontAlgn="base"/>
                      <a:r>
                        <a:rPr lang="en-GB" sz="1200" b="0" i="0" dirty="0">
                          <a:solidFill>
                            <a:srgbClr val="FFFFFF"/>
                          </a:solidFill>
                          <a:effectLst/>
                          <a:latin typeface="Candara" panose="020E0502030303020204" pitchFamily="34" charset="0"/>
                        </a:rPr>
                        <a:t> ​</a:t>
                      </a:r>
                    </a:p>
                    <a:p>
                      <a:pPr algn="ctr" fontAlgn="base"/>
                      <a:r>
                        <a:rPr lang="en-GB" sz="1200" b="0" i="0" dirty="0">
                          <a:solidFill>
                            <a:srgbClr val="FFFFFF"/>
                          </a:solidFill>
                          <a:effectLst/>
                          <a:latin typeface="Candara" panose="020E0502030303020204" pitchFamily="34" charset="0"/>
                        </a:rPr>
                        <a:t> ​</a:t>
                      </a:r>
                    </a:p>
                    <a:p>
                      <a:pPr algn="ctr" fontAlgn="base"/>
                      <a:r>
                        <a:rPr lang="en-GB" sz="1200" b="0" i="0" dirty="0">
                          <a:solidFill>
                            <a:srgbClr val="FFFFFF"/>
                          </a:solidFill>
                          <a:effectLst/>
                          <a:latin typeface="Candara" panose="020E0502030303020204" pitchFamily="34" charset="0"/>
                        </a:rPr>
                        <a:t>App/Test/Int​</a:t>
                      </a:r>
                    </a:p>
                    <a:p>
                      <a:pPr algn="ctr" fontAlgn="base"/>
                      <a:r>
                        <a:rPr lang="en-GB" sz="1200" b="0" i="0" dirty="0">
                          <a:solidFill>
                            <a:srgbClr val="FFFFFF"/>
                          </a:solidFill>
                          <a:effectLst/>
                          <a:latin typeface="Candara" panose="020E0502030303020204" pitchFamily="34" charset="0"/>
                        </a:rPr>
                        <a:t> ​</a:t>
                      </a:r>
                    </a:p>
                    <a:p>
                      <a:pPr algn="ctr" fontAlgn="base"/>
                      <a:r>
                        <a:rPr lang="en-GB" sz="1200" b="0" i="0" dirty="0">
                          <a:solidFill>
                            <a:srgbClr val="FFFFFF"/>
                          </a:solidFill>
                          <a:effectLst/>
                          <a:latin typeface="Candara" panose="020E0502030303020204" pitchFamily="34" charset="0"/>
                        </a:rPr>
                        <a:t> ​</a:t>
                      </a:r>
                    </a:p>
                    <a:p>
                      <a:pPr algn="ctr" fontAlgn="base"/>
                      <a:r>
                        <a:rPr lang="en-GB" sz="1200" b="0" i="0" dirty="0">
                          <a:solidFill>
                            <a:srgbClr val="FFFFFF"/>
                          </a:solidFill>
                          <a:effectLst/>
                          <a:latin typeface="Candara" panose="020E0502030303020204" pitchFamily="34" charset="0"/>
                        </a:rPr>
                        <a:t>App/Test/​</a:t>
                      </a:r>
                    </a:p>
                    <a:p>
                      <a:pPr algn="ctr" fontAlgn="base"/>
                      <a:r>
                        <a:rPr lang="en-GB" sz="1200" b="0" i="0" dirty="0">
                          <a:solidFill>
                            <a:srgbClr val="FFFFFF"/>
                          </a:solidFill>
                          <a:effectLst/>
                          <a:latin typeface="Candara" panose="020E0502030303020204" pitchFamily="34" charset="0"/>
                        </a:rPr>
                        <a:t>Int​</a:t>
                      </a:r>
                    </a:p>
                    <a:p>
                      <a:pPr algn="ctr" fontAlgn="base"/>
                      <a:r>
                        <a:rPr lang="en-GB" sz="1200" b="0" i="0" dirty="0">
                          <a:solidFill>
                            <a:srgbClr val="FFFFFF"/>
                          </a:solidFill>
                          <a:effectLst/>
                          <a:latin typeface="Candara" panose="020E0502030303020204" pitchFamily="34" charset="0"/>
                        </a:rPr>
                        <a:t> ​</a:t>
                      </a:r>
                    </a:p>
                    <a:p>
                      <a:pPr algn="ctr" fontAlgn="base"/>
                      <a:r>
                        <a:rPr lang="en-GB" sz="1200" b="0" i="0" dirty="0">
                          <a:solidFill>
                            <a:srgbClr val="FFFFFF"/>
                          </a:solidFill>
                          <a:effectLst/>
                          <a:latin typeface="Candara" panose="020E0502030303020204" pitchFamily="34" charset="0"/>
                        </a:rPr>
                        <a:t>App/test/​</a:t>
                      </a:r>
                    </a:p>
                    <a:p>
                      <a:pPr algn="ctr" fontAlgn="base"/>
                      <a:r>
                        <a:rPr lang="en-GB" sz="1200" b="0" i="0" dirty="0">
                          <a:solidFill>
                            <a:srgbClr val="FFFFFF"/>
                          </a:solidFill>
                          <a:effectLst/>
                          <a:latin typeface="Candara" panose="020E0502030303020204" pitchFamily="34" charset="0"/>
                        </a:rPr>
                        <a:t>Int​</a:t>
                      </a:r>
                    </a:p>
                    <a:p>
                      <a:pPr algn="ctr" fontAlgn="base"/>
                      <a:r>
                        <a:rPr lang="en-GB" sz="1200" b="0" i="0" dirty="0">
                          <a:solidFill>
                            <a:srgbClr val="FFFFFF"/>
                          </a:solidFill>
                          <a:effectLst/>
                          <a:latin typeface="Candara" panose="020E0502030303020204" pitchFamily="34" charset="0"/>
                        </a:rPr>
                        <a:t> ​</a:t>
                      </a:r>
                    </a:p>
                    <a:p>
                      <a:pPr algn="ctr" fontAlgn="base"/>
                      <a:r>
                        <a:rPr lang="en-GB" sz="1200" b="0" i="0" dirty="0">
                          <a:solidFill>
                            <a:srgbClr val="FFFFFF"/>
                          </a:solidFill>
                          <a:effectLst/>
                          <a:latin typeface="Candara" panose="020E0502030303020204" pitchFamily="34" charset="0"/>
                        </a:rPr>
                        <a:t> ​</a:t>
                      </a:r>
                    </a:p>
                    <a:p>
                      <a:pPr algn="ctr" fontAlgn="base"/>
                      <a:r>
                        <a:rPr lang="en-GB" sz="1200" b="0" i="0" dirty="0">
                          <a:solidFill>
                            <a:srgbClr val="FFFFFF"/>
                          </a:solidFill>
                          <a:effectLst/>
                          <a:latin typeface="Candara" panose="020E0502030303020204" pitchFamily="34" charset="0"/>
                        </a:rPr>
                        <a:t>Test/Int​</a:t>
                      </a:r>
                    </a:p>
                    <a:p>
                      <a:pPr algn="ctr" fontAlgn="base"/>
                      <a:r>
                        <a:rPr lang="en-GB" sz="1200" b="0" i="0" dirty="0">
                          <a:solidFill>
                            <a:srgbClr val="FFFFFF"/>
                          </a:solidFill>
                          <a:effectLst/>
                          <a:latin typeface="Candara" panose="020E0502030303020204" pitchFamily="34" charset="0"/>
                        </a:rPr>
                        <a:t> ​</a:t>
                      </a:r>
                    </a:p>
                    <a:p>
                      <a:pPr algn="ctr" fontAlgn="base"/>
                      <a:r>
                        <a:rPr lang="en-GB" sz="1200" b="0" i="0" dirty="0">
                          <a:solidFill>
                            <a:srgbClr val="FFFFFF"/>
                          </a:solidFill>
                          <a:effectLst/>
                          <a:latin typeface="Candara" panose="020E0502030303020204" pitchFamily="34" charset="0"/>
                        </a:rPr>
                        <a:t> ​</a:t>
                      </a:r>
                    </a:p>
                    <a:p>
                      <a:pPr algn="ctr" fontAlgn="base"/>
                      <a:r>
                        <a:rPr lang="en-GB" sz="1200" b="0" i="0" dirty="0">
                          <a:solidFill>
                            <a:srgbClr val="FFFFFF"/>
                          </a:solidFill>
                          <a:effectLst/>
                          <a:latin typeface="Candara" panose="020E0502030303020204" pitchFamily="34" charset="0"/>
                        </a:rPr>
                        <a:t>App/Int​</a:t>
                      </a:r>
                    </a:p>
                    <a:p>
                      <a:pPr algn="ctr" fontAlgn="base"/>
                      <a:r>
                        <a:rPr lang="en-GB" sz="1200" b="0" i="0" dirty="0">
                          <a:solidFill>
                            <a:srgbClr val="FFFFFF"/>
                          </a:solidFill>
                          <a:effectLst/>
                          <a:latin typeface="Candara" panose="020E0502030303020204" pitchFamily="34" charset="0"/>
                        </a:rPr>
                        <a:t> ​</a:t>
                      </a:r>
                    </a:p>
                    <a:p>
                      <a:pPr algn="ctr" fontAlgn="base"/>
                      <a:r>
                        <a:rPr lang="en-GB" sz="1200" b="0" i="0" dirty="0">
                          <a:solidFill>
                            <a:srgbClr val="FFFFFF"/>
                          </a:solidFill>
                          <a:effectLst/>
                          <a:latin typeface="Candara" panose="020E0502030303020204" pitchFamily="34" charset="0"/>
                        </a:rPr>
                        <a:t> ​</a:t>
                      </a:r>
                    </a:p>
                    <a:p>
                      <a:pPr algn="ctr" fontAlgn="base"/>
                      <a:r>
                        <a:rPr lang="en-GB" sz="1200" b="0" i="0" dirty="0">
                          <a:solidFill>
                            <a:srgbClr val="FFFFFF"/>
                          </a:solidFill>
                          <a:effectLst/>
                          <a:latin typeface="Candara" panose="020E0502030303020204" pitchFamily="34" charset="0"/>
                        </a:rPr>
                        <a:t> ​</a:t>
                      </a:r>
                    </a:p>
                    <a:p>
                      <a:pPr algn="ctr" fontAlgn="base"/>
                      <a:r>
                        <a:rPr lang="en-GB" sz="1200" b="0" i="0" dirty="0">
                          <a:solidFill>
                            <a:srgbClr val="FFFFFF"/>
                          </a:solidFill>
                          <a:effectLst/>
                          <a:latin typeface="Candara" panose="020E0502030303020204" pitchFamily="34" charset="0"/>
                        </a:rPr>
                        <a:t>Doc​</a:t>
                      </a:r>
                    </a:p>
                  </a:txBody>
                  <a:tcPr marL="80640" marR="80640" marT="40320" marB="4032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4472C4"/>
                    </a:solidFill>
                  </a:tcPr>
                </a:tc>
                <a:extLst>
                  <a:ext uri="{0D108BD9-81ED-4DB2-BD59-A6C34878D82A}">
                    <a16:rowId xmlns:a16="http://schemas.microsoft.com/office/drawing/2014/main" val="2304569658"/>
                  </a:ext>
                </a:extLst>
              </a:tr>
              <a:tr h="0">
                <a:tc gridSpan="5">
                  <a:txBody>
                    <a:bodyPr/>
                    <a:lstStyle/>
                    <a:p>
                      <a:pPr algn="ctr" fontAlgn="base"/>
                      <a:endParaRPr lang="en-GB" sz="1200" b="1" i="0" dirty="0">
                        <a:solidFill>
                          <a:srgbClr val="FFFFFF"/>
                        </a:solidFill>
                        <a:effectLst/>
                      </a:endParaRPr>
                    </a:p>
                  </a:txBody>
                  <a:tcPr marL="80640" marR="80640" marT="40320" marB="4032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25270" cap="flat" cmpd="sng" algn="ctr">
                      <a:solidFill>
                        <a:srgbClr val="FFFFFF"/>
                      </a:solidFill>
                      <a:prstDash val="solid"/>
                      <a:round/>
                      <a:headEnd type="none" w="med" len="med"/>
                      <a:tailEnd type="none" w="med" len="med"/>
                    </a:lnB>
                    <a:solidFill>
                      <a:srgbClr val="4472C4"/>
                    </a:solidFill>
                  </a:tcPr>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297826442"/>
                  </a:ext>
                </a:extLst>
              </a:tr>
              <a:tr h="112261">
                <a:tc>
                  <a:txBody>
                    <a:bodyPr/>
                    <a:lstStyle/>
                    <a:p>
                      <a:pPr algn="l" fontAlgn="auto"/>
                      <a:r>
                        <a:rPr lang="en-GB" sz="500" b="1" i="0" dirty="0">
                          <a:solidFill>
                            <a:srgbClr val="FFFFFF"/>
                          </a:solidFill>
                          <a:effectLst/>
                          <a:latin typeface="Calibri" panose="020F0502020204030204" pitchFamily="34" charset="0"/>
                        </a:rPr>
                        <a:t>​</a:t>
                      </a:r>
                    </a:p>
                  </a:txBody>
                  <a:tcPr marL="80640" marR="80640" marT="40320" marB="4032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5270"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4472C4"/>
                    </a:solidFill>
                  </a:tcPr>
                </a:tc>
                <a:tc gridSpan="4">
                  <a:txBody>
                    <a:bodyPr/>
                    <a:lstStyle/>
                    <a:p>
                      <a:pPr algn="l" fontAlgn="base"/>
                      <a:r>
                        <a:rPr lang="en-GB" sz="600" b="1" i="0" dirty="0">
                          <a:solidFill>
                            <a:srgbClr val="FFFFFF"/>
                          </a:solidFill>
                          <a:effectLst/>
                          <a:latin typeface="Calibri" panose="020F0502020204030204" pitchFamily="34" charset="0"/>
                        </a:rPr>
                        <a:t> ​</a:t>
                      </a:r>
                      <a:endParaRPr lang="en-GB" sz="1200" b="1" i="0" dirty="0">
                        <a:solidFill>
                          <a:srgbClr val="FFFFFF"/>
                        </a:solidFill>
                        <a:effectLst/>
                      </a:endParaRPr>
                    </a:p>
                  </a:txBody>
                  <a:tcPr marL="80640" marR="80640" marT="40320" marB="4032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25270"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4472C4"/>
                    </a:solidFill>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178767472"/>
                  </a:ext>
                </a:extLst>
              </a:tr>
            </a:tbl>
          </a:graphicData>
        </a:graphic>
      </p:graphicFrame>
    </p:spTree>
    <p:extLst>
      <p:ext uri="{BB962C8B-B14F-4D97-AF65-F5344CB8AC3E}">
        <p14:creationId xmlns:p14="http://schemas.microsoft.com/office/powerpoint/2010/main" val="738225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90607"/>
            <a:ext cx="2276900" cy="514572"/>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68315" y="9529204"/>
            <a:ext cx="1543050" cy="527403"/>
          </a:xfrm>
        </p:spPr>
        <p:txBody>
          <a:bodyPr/>
          <a:lstStyle/>
          <a:p>
            <a:r>
              <a:rPr lang="en-GB"/>
              <a:t>Page </a:t>
            </a:r>
            <a:fld id="{5699F653-A948-4BD1-BBB3-6CD4FE48AB5E}" type="slidenum">
              <a:rPr lang="en-GB" smtClean="0"/>
              <a:pPr/>
              <a:t>14</a:t>
            </a:fld>
            <a:endParaRPr lang="en-US"/>
          </a:p>
        </p:txBody>
      </p:sp>
      <p:pic>
        <p:nvPicPr>
          <p:cNvPr id="5" name="Picture 4" descr="TECC.jpg"/>
          <p:cNvPicPr>
            <a:picLocks noChangeAspect="1"/>
          </p:cNvPicPr>
          <p:nvPr/>
        </p:nvPicPr>
        <p:blipFill>
          <a:blip r:embed="rId2" cstate="print"/>
          <a:stretch>
            <a:fillRect/>
          </a:stretch>
        </p:blipFill>
        <p:spPr>
          <a:xfrm>
            <a:off x="2744081" y="288079"/>
            <a:ext cx="1235456" cy="101986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61177" y="1714271"/>
            <a:ext cx="6119446" cy="3693319"/>
          </a:xfrm>
          <a:prstGeom prst="rect">
            <a:avLst/>
          </a:prstGeom>
          <a:noFill/>
          <a:ln w="28575">
            <a:solidFill>
              <a:schemeClr val="accent1">
                <a:lumMod val="75000"/>
              </a:schemeClr>
            </a:solidFill>
          </a:ln>
        </p:spPr>
        <p:txBody>
          <a:bodyPr wrap="square" lIns="91440" tIns="45720" rIns="91440" bIns="45720" rtlCol="0" anchor="t">
            <a:spAutoFit/>
          </a:bodyPr>
          <a:lstStyle/>
          <a:p>
            <a:pPr algn="ctr"/>
            <a:r>
              <a:rPr lang="en-GB">
                <a:latin typeface="Candara"/>
              </a:rPr>
              <a:t>All </a:t>
            </a:r>
            <a:r>
              <a:rPr lang="en-GB" b="1">
                <a:latin typeface="Candara"/>
              </a:rPr>
              <a:t>Thomas Estley Community College </a:t>
            </a:r>
            <a:r>
              <a:rPr lang="en-GB">
                <a:latin typeface="Candara"/>
              </a:rPr>
              <a:t>employees are expected to promote and safeguard the welfare of students at this school.</a:t>
            </a:r>
            <a:endParaRPr lang="en-US">
              <a:latin typeface="Candara"/>
            </a:endParaRPr>
          </a:p>
          <a:p>
            <a:pPr algn="ctr"/>
            <a:endParaRPr lang="en-GB">
              <a:latin typeface="Candara"/>
            </a:endParaRPr>
          </a:p>
          <a:p>
            <a:pPr algn="ctr"/>
            <a:r>
              <a:rPr lang="en-GB">
                <a:latin typeface="Candara"/>
              </a:rPr>
              <a:t>The job description sets out the responsibilities of the post at the time it was drawn up. Such responsibilities may vary from time to time without changing the general character and requirements of the post or the level of responsibility entailed.</a:t>
            </a:r>
          </a:p>
          <a:p>
            <a:pPr algn="ctr"/>
            <a:endParaRPr lang="en-GB">
              <a:latin typeface="Candara"/>
            </a:endParaRPr>
          </a:p>
          <a:p>
            <a:pPr algn="ctr"/>
            <a:r>
              <a:rPr lang="en-GB">
                <a:latin typeface="Candara"/>
              </a:rPr>
              <a:t>Variations are a common occurrence and do not  necessarily constitute additional responsibilities or warrant a higher grade.</a:t>
            </a:r>
          </a:p>
        </p:txBody>
      </p:sp>
      <p:pic>
        <p:nvPicPr>
          <p:cNvPr id="4" name="Picture 3" descr="A blue and white circle with text&#10;&#10;Description automatically generated">
            <a:extLst>
              <a:ext uri="{FF2B5EF4-FFF2-40B4-BE49-F238E27FC236}">
                <a16:creationId xmlns:a16="http://schemas.microsoft.com/office/drawing/2014/main" id="{121EC748-B975-83AD-F398-C6C44649FA6D}"/>
              </a:ext>
            </a:extLst>
          </p:cNvPr>
          <p:cNvPicPr>
            <a:picLocks noChangeAspect="1"/>
          </p:cNvPicPr>
          <p:nvPr/>
        </p:nvPicPr>
        <p:blipFill>
          <a:blip r:embed="rId3"/>
          <a:stretch>
            <a:fillRect/>
          </a:stretch>
        </p:blipFill>
        <p:spPr>
          <a:xfrm>
            <a:off x="1725268" y="5838495"/>
            <a:ext cx="3272122" cy="3220504"/>
          </a:xfrm>
          <a:prstGeom prst="rect">
            <a:avLst/>
          </a:prstGeom>
        </p:spPr>
      </p:pic>
    </p:spTree>
    <p:extLst>
      <p:ext uri="{BB962C8B-B14F-4D97-AF65-F5344CB8AC3E}">
        <p14:creationId xmlns:p14="http://schemas.microsoft.com/office/powerpoint/2010/main" val="28411282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8"/>
            <a:ext cx="1955832" cy="527403"/>
          </a:xfrm>
        </p:spPr>
        <p:txBody>
          <a:bodyPr/>
          <a:lstStyle/>
          <a:p>
            <a:r>
              <a:rPr lang="en-GB"/>
              <a:t>www.successat.org.uk                                                                                </a:t>
            </a:r>
          </a:p>
        </p:txBody>
      </p:sp>
      <p:sp>
        <p:nvSpPr>
          <p:cNvPr id="4" name="Text Placeholder 3">
            <a:extLst>
              <a:ext uri="{FF2B5EF4-FFF2-40B4-BE49-F238E27FC236}">
                <a16:creationId xmlns:a16="http://schemas.microsoft.com/office/drawing/2014/main" id="{E1F7BCFA-4DD3-4BB1-B7FC-77038A93BC7D}"/>
              </a:ext>
            </a:extLst>
          </p:cNvPr>
          <p:cNvSpPr>
            <a:spLocks noGrp="1"/>
          </p:cNvSpPr>
          <p:nvPr>
            <p:ph type="body" sz="quarter" idx="13"/>
          </p:nvPr>
        </p:nvSpPr>
        <p:spPr>
          <a:xfrm>
            <a:off x="239094" y="2474079"/>
            <a:ext cx="6379812" cy="6251214"/>
          </a:xfr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rgbClr val="0070C0"/>
            </a:solidFill>
          </a:ln>
        </p:spPr>
        <p:txBody>
          <a:bodyPr vert="horz" lIns="91440" tIns="45720" rIns="91440" bIns="45720" rtlCol="0" anchor="t">
            <a:normAutofit/>
          </a:bodyPr>
          <a:lstStyle/>
          <a:p>
            <a:pPr algn="ctr"/>
            <a:endParaRPr lang="en-GB" b="1" u="sng" dirty="0">
              <a:solidFill>
                <a:schemeClr val="accent1">
                  <a:lumMod val="75000"/>
                </a:schemeClr>
              </a:solidFill>
              <a:latin typeface="Candara"/>
              <a:ea typeface="Roboto Slab"/>
            </a:endParaRPr>
          </a:p>
          <a:p>
            <a:pPr algn="ctr"/>
            <a:r>
              <a:rPr lang="en-GB" b="1" u="sng" dirty="0">
                <a:solidFill>
                  <a:schemeClr val="accent1">
                    <a:lumMod val="75000"/>
                  </a:schemeClr>
                </a:solidFill>
                <a:latin typeface="Candara"/>
                <a:ea typeface="Roboto Slab"/>
              </a:rPr>
              <a:t>Community of Courage &amp; Commitment to Success</a:t>
            </a:r>
            <a:endParaRPr lang="en-GB" dirty="0">
              <a:solidFill>
                <a:schemeClr val="accent1">
                  <a:lumMod val="75000"/>
                </a:schemeClr>
              </a:solidFill>
            </a:endParaRPr>
          </a:p>
          <a:p>
            <a:endParaRPr lang="en-GB">
              <a:latin typeface="Candara" pitchFamily="34" charset="0"/>
            </a:endParaRPr>
          </a:p>
          <a:p>
            <a:pPr algn="ctr"/>
            <a:r>
              <a:rPr lang="en-GB" b="1" dirty="0">
                <a:solidFill>
                  <a:schemeClr val="accent1">
                    <a:lumMod val="75000"/>
                  </a:schemeClr>
                </a:solidFill>
                <a:latin typeface="Candara"/>
                <a:ea typeface="Roboto Slab"/>
              </a:rPr>
              <a:t>Aiming to </a:t>
            </a:r>
            <a:r>
              <a:rPr lang="en-GB" dirty="0">
                <a:latin typeface="Candara"/>
                <a:ea typeface="Roboto Slab"/>
              </a:rPr>
              <a:t>achieve our best.</a:t>
            </a:r>
          </a:p>
          <a:p>
            <a:pPr algn="ctr"/>
            <a:r>
              <a:rPr lang="en-GB" dirty="0">
                <a:latin typeface="Candara"/>
                <a:ea typeface="Roboto Slab"/>
              </a:rPr>
              <a:t>Taking full advantage of every </a:t>
            </a:r>
            <a:r>
              <a:rPr lang="en-GB" b="1" dirty="0">
                <a:solidFill>
                  <a:schemeClr val="accent1">
                    <a:lumMod val="75000"/>
                  </a:schemeClr>
                </a:solidFill>
                <a:latin typeface="Candara"/>
                <a:ea typeface="Roboto Slab"/>
              </a:rPr>
              <a:t>learning opportunity</a:t>
            </a:r>
            <a:r>
              <a:rPr lang="en-GB" dirty="0">
                <a:latin typeface="Candara"/>
                <a:ea typeface="Roboto Slab"/>
              </a:rPr>
              <a:t>.</a:t>
            </a:r>
          </a:p>
          <a:p>
            <a:pPr algn="ctr"/>
            <a:r>
              <a:rPr lang="en-GB" dirty="0">
                <a:latin typeface="Candara"/>
                <a:ea typeface="Roboto Slab"/>
              </a:rPr>
              <a:t>Showing </a:t>
            </a:r>
            <a:r>
              <a:rPr lang="en-GB" b="1" dirty="0">
                <a:solidFill>
                  <a:schemeClr val="accent1">
                    <a:lumMod val="75000"/>
                  </a:schemeClr>
                </a:solidFill>
                <a:latin typeface="Candara"/>
                <a:ea typeface="Roboto Slab"/>
              </a:rPr>
              <a:t>resilience</a:t>
            </a:r>
            <a:r>
              <a:rPr lang="en-GB" dirty="0">
                <a:latin typeface="Candara"/>
                <a:ea typeface="Roboto Slab"/>
              </a:rPr>
              <a:t> through our experiences and challenges.</a:t>
            </a:r>
          </a:p>
          <a:p>
            <a:pPr algn="ctr"/>
            <a:r>
              <a:rPr lang="en-GB" dirty="0">
                <a:latin typeface="Candara"/>
                <a:ea typeface="Roboto Slab"/>
              </a:rPr>
              <a:t>Seeking out our</a:t>
            </a:r>
            <a:r>
              <a:rPr lang="en-GB" b="1" dirty="0">
                <a:solidFill>
                  <a:schemeClr val="accent1">
                    <a:lumMod val="75000"/>
                  </a:schemeClr>
                </a:solidFill>
                <a:latin typeface="Candara"/>
                <a:ea typeface="Roboto Slab"/>
              </a:rPr>
              <a:t> talents </a:t>
            </a:r>
            <a:r>
              <a:rPr lang="en-GB" dirty="0">
                <a:latin typeface="Candara"/>
                <a:ea typeface="Roboto Slab"/>
              </a:rPr>
              <a:t>and following our dreams.</a:t>
            </a:r>
          </a:p>
          <a:p>
            <a:pPr algn="ctr"/>
            <a:r>
              <a:rPr lang="en-GB" dirty="0">
                <a:latin typeface="Candara"/>
                <a:ea typeface="Roboto Slab"/>
              </a:rPr>
              <a:t>Reaching out for opportunities to </a:t>
            </a:r>
            <a:r>
              <a:rPr lang="en-GB" b="1" dirty="0">
                <a:solidFill>
                  <a:schemeClr val="accent1">
                    <a:lumMod val="75000"/>
                  </a:schemeClr>
                </a:solidFill>
                <a:latin typeface="Candara"/>
                <a:ea typeface="Roboto Slab"/>
              </a:rPr>
              <a:t> lead and encourage others.</a:t>
            </a:r>
          </a:p>
          <a:p>
            <a:pPr algn="ctr"/>
            <a:r>
              <a:rPr lang="en-GB" dirty="0">
                <a:latin typeface="Candara"/>
                <a:ea typeface="Roboto Slab"/>
              </a:rPr>
              <a:t>Making </a:t>
            </a:r>
            <a:r>
              <a:rPr lang="en-GB" b="1" dirty="0">
                <a:solidFill>
                  <a:schemeClr val="accent1">
                    <a:lumMod val="75000"/>
                  </a:schemeClr>
                </a:solidFill>
                <a:latin typeface="Candara"/>
                <a:ea typeface="Roboto Slab"/>
              </a:rPr>
              <a:t>a positive difference </a:t>
            </a:r>
            <a:r>
              <a:rPr lang="en-GB" dirty="0">
                <a:latin typeface="Candara"/>
                <a:ea typeface="Roboto Slab"/>
              </a:rPr>
              <a:t>and celebrating success.</a:t>
            </a:r>
          </a:p>
          <a:p>
            <a:pPr algn="ctr"/>
            <a:r>
              <a:rPr lang="en-GB" dirty="0">
                <a:latin typeface="Candara"/>
                <a:ea typeface="Roboto Slab"/>
              </a:rPr>
              <a:t>Including the </a:t>
            </a:r>
            <a:r>
              <a:rPr lang="en-GB" b="1" dirty="0">
                <a:solidFill>
                  <a:schemeClr val="accent1">
                    <a:lumMod val="75000"/>
                  </a:schemeClr>
                </a:solidFill>
                <a:latin typeface="Candara"/>
                <a:ea typeface="Roboto Slab"/>
              </a:rPr>
              <a:t>whole community</a:t>
            </a:r>
            <a:r>
              <a:rPr lang="en-GB" dirty="0">
                <a:latin typeface="Candara"/>
                <a:ea typeface="Roboto Slab"/>
              </a:rPr>
              <a:t>, sharing, caring and giving time as needed.</a:t>
            </a:r>
          </a:p>
          <a:p>
            <a:pPr algn="ctr"/>
            <a:r>
              <a:rPr lang="en-GB" dirty="0">
                <a:latin typeface="Candara"/>
                <a:ea typeface="Roboto Slab"/>
              </a:rPr>
              <a:t>Treating each other with </a:t>
            </a:r>
            <a:r>
              <a:rPr lang="en-GB" b="1" dirty="0">
                <a:solidFill>
                  <a:schemeClr val="accent1">
                    <a:lumMod val="75000"/>
                  </a:schemeClr>
                </a:solidFill>
                <a:latin typeface="Candara"/>
                <a:ea typeface="Roboto Slab"/>
              </a:rPr>
              <a:t>kindness, fairness and respect.</a:t>
            </a:r>
          </a:p>
          <a:p>
            <a:pPr algn="ctr"/>
            <a:r>
              <a:rPr lang="en-GB" dirty="0">
                <a:latin typeface="Candara"/>
                <a:ea typeface="Roboto Slab"/>
              </a:rPr>
              <a:t>Finding space in our lives for </a:t>
            </a:r>
            <a:r>
              <a:rPr lang="en-GB" b="1" dirty="0">
                <a:solidFill>
                  <a:schemeClr val="accent1">
                    <a:lumMod val="75000"/>
                  </a:schemeClr>
                </a:solidFill>
                <a:latin typeface="Candara"/>
                <a:ea typeface="Roboto Slab"/>
              </a:rPr>
              <a:t>fun, joy, praise and laughter.</a:t>
            </a: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89097" y="9529204"/>
            <a:ext cx="1543050" cy="527403"/>
          </a:xfrm>
        </p:spPr>
        <p:txBody>
          <a:bodyPr/>
          <a:lstStyle/>
          <a:p>
            <a:r>
              <a:rPr lang="en-GB"/>
              <a:t>Page </a:t>
            </a:r>
            <a:fld id="{5699F653-A948-4BD1-BBB3-6CD4FE48AB5E}" type="slidenum">
              <a:rPr lang="en-GB" smtClean="0"/>
              <a:pPr/>
              <a:t>2</a:t>
            </a:fld>
            <a:endParaRPr lang="en-US"/>
          </a:p>
        </p:txBody>
      </p:sp>
      <p:pic>
        <p:nvPicPr>
          <p:cNvPr id="5" name="Picture 4" descr="A blue and white circle with text&#10;&#10;Description automatically generated">
            <a:extLst>
              <a:ext uri="{FF2B5EF4-FFF2-40B4-BE49-F238E27FC236}">
                <a16:creationId xmlns:a16="http://schemas.microsoft.com/office/drawing/2014/main" id="{916A8346-50E0-795B-0763-BCF85DB73DE4}"/>
              </a:ext>
            </a:extLst>
          </p:cNvPr>
          <p:cNvPicPr>
            <a:picLocks noChangeAspect="1"/>
          </p:cNvPicPr>
          <p:nvPr/>
        </p:nvPicPr>
        <p:blipFill>
          <a:blip r:embed="rId2"/>
          <a:stretch>
            <a:fillRect/>
          </a:stretch>
        </p:blipFill>
        <p:spPr>
          <a:xfrm>
            <a:off x="2431617" y="243915"/>
            <a:ext cx="1987852" cy="19501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224203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0" y="9653807"/>
            <a:ext cx="1942990"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ECA4FE2C-A6F4-7CF4-C3E8-0A0C9555D71B}"/>
              </a:ext>
            </a:extLst>
          </p:cNvPr>
          <p:cNvSpPr>
            <a:spLocks noGrp="1"/>
          </p:cNvSpPr>
          <p:nvPr>
            <p:ph type="sldNum" sz="quarter" idx="12"/>
          </p:nvPr>
        </p:nvSpPr>
        <p:spPr>
          <a:xfrm>
            <a:off x="5147533" y="9529204"/>
            <a:ext cx="1543050" cy="527403"/>
          </a:xfrm>
        </p:spPr>
        <p:txBody>
          <a:bodyPr/>
          <a:lstStyle/>
          <a:p>
            <a:r>
              <a:rPr lang="en-GB"/>
              <a:t>Page </a:t>
            </a:r>
            <a:fld id="{5699F653-A948-4BD1-BBB3-6CD4FE48AB5E}" type="slidenum">
              <a:rPr lang="en-GB" smtClean="0"/>
              <a:pPr/>
              <a:t>3</a:t>
            </a:fld>
            <a:endParaRPr lang="en-US"/>
          </a:p>
        </p:txBody>
      </p:sp>
      <p:pic>
        <p:nvPicPr>
          <p:cNvPr id="8" name="Picture 7" descr="Success AT tree.png"/>
          <p:cNvPicPr>
            <a:picLocks noChangeAspect="1"/>
          </p:cNvPicPr>
          <p:nvPr/>
        </p:nvPicPr>
        <p:blipFill>
          <a:blip r:embed="rId2" cstate="print"/>
          <a:stretch>
            <a:fillRect/>
          </a:stretch>
        </p:blipFill>
        <p:spPr>
          <a:xfrm>
            <a:off x="367100" y="2524148"/>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 name="Picture 9" descr="Success AT tree.png"/>
          <p:cNvPicPr>
            <a:picLocks noChangeAspect="1"/>
          </p:cNvPicPr>
          <p:nvPr/>
        </p:nvPicPr>
        <p:blipFill>
          <a:blip r:embed="rId2" cstate="print"/>
          <a:stretch>
            <a:fillRect/>
          </a:stretch>
        </p:blipFill>
        <p:spPr>
          <a:xfrm>
            <a:off x="367101" y="4335689"/>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1" name="Picture 10" descr="Success AT tree.png"/>
          <p:cNvPicPr>
            <a:picLocks noChangeAspect="1"/>
          </p:cNvPicPr>
          <p:nvPr/>
        </p:nvPicPr>
        <p:blipFill>
          <a:blip r:embed="rId2" cstate="print"/>
          <a:stretch>
            <a:fillRect/>
          </a:stretch>
        </p:blipFill>
        <p:spPr>
          <a:xfrm>
            <a:off x="374519" y="5913436"/>
            <a:ext cx="530443" cy="62944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TextBox 4">
            <a:extLst>
              <a:ext uri="{FF2B5EF4-FFF2-40B4-BE49-F238E27FC236}">
                <a16:creationId xmlns:a16="http://schemas.microsoft.com/office/drawing/2014/main" id="{D12391EF-C2E4-454E-AC3E-8F7074DFB60F}"/>
              </a:ext>
            </a:extLst>
          </p:cNvPr>
          <p:cNvSpPr txBox="1"/>
          <p:nvPr/>
        </p:nvSpPr>
        <p:spPr>
          <a:xfrm>
            <a:off x="471315" y="9199325"/>
            <a:ext cx="5915370" cy="369332"/>
          </a:xfrm>
          <a:prstGeom prst="rect">
            <a:avLst/>
          </a:prstGeom>
          <a:solidFill>
            <a:schemeClr val="bg1">
              <a:lumMod val="85000"/>
            </a:schemeClr>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dirty="0">
                <a:cs typeface="Calibri"/>
              </a:rPr>
              <a:t>Please visit </a:t>
            </a:r>
            <a:r>
              <a:rPr lang="en-US" dirty="0">
                <a:cs typeface="Calibri"/>
                <a:hlinkClick r:id="rId3"/>
              </a:rPr>
              <a:t>Success Academy Trust</a:t>
            </a:r>
            <a:r>
              <a:rPr lang="en-US" dirty="0">
                <a:cs typeface="Calibri"/>
              </a:rPr>
              <a:t> to view 'Who we are'</a:t>
            </a:r>
          </a:p>
        </p:txBody>
      </p:sp>
      <p:sp>
        <p:nvSpPr>
          <p:cNvPr id="7" name="Text Placeholder 6">
            <a:extLst>
              <a:ext uri="{FF2B5EF4-FFF2-40B4-BE49-F238E27FC236}">
                <a16:creationId xmlns:a16="http://schemas.microsoft.com/office/drawing/2014/main" id="{9B2CAB30-28D4-461C-B234-4D9D08F3775A}"/>
              </a:ext>
            </a:extLst>
          </p:cNvPr>
          <p:cNvSpPr>
            <a:spLocks noGrp="1"/>
          </p:cNvSpPr>
          <p:nvPr>
            <p:ph type="body" sz="quarter" idx="13"/>
          </p:nvPr>
        </p:nvSpPr>
        <p:spPr/>
        <p:txBody>
          <a:bodyPr/>
          <a:lstStyle/>
          <a:p>
            <a:endParaRPr lang="en-GB"/>
          </a:p>
        </p:txBody>
      </p:sp>
      <p:sp>
        <p:nvSpPr>
          <p:cNvPr id="13" name="Text Placeholder 3">
            <a:extLst>
              <a:ext uri="{FF2B5EF4-FFF2-40B4-BE49-F238E27FC236}">
                <a16:creationId xmlns:a16="http://schemas.microsoft.com/office/drawing/2014/main" id="{A76AC193-7123-4183-9EB6-4FDDFDFADB7E}"/>
              </a:ext>
            </a:extLst>
          </p:cNvPr>
          <p:cNvSpPr txBox="1">
            <a:spLocks/>
          </p:cNvSpPr>
          <p:nvPr/>
        </p:nvSpPr>
        <p:spPr>
          <a:xfrm>
            <a:off x="203254" y="647700"/>
            <a:ext cx="6487329" cy="8440070"/>
          </a:xfrm>
          <a:prstGeom prst="rect">
            <a:avLst/>
          </a:prstGeom>
          <a:gradFill flip="none" rotWithShape="1">
            <a:gsLst>
              <a:gs pos="0">
                <a:schemeClr val="bg1">
                  <a:lumMod val="75000"/>
                </a:schemeClr>
              </a:gs>
              <a:gs pos="50000">
                <a:schemeClr val="accent1">
                  <a:tint val="44500"/>
                  <a:satMod val="160000"/>
                </a:schemeClr>
              </a:gs>
              <a:gs pos="100000">
                <a:schemeClr val="accent1">
                  <a:tint val="23500"/>
                  <a:satMod val="160000"/>
                </a:schemeClr>
              </a:gs>
            </a:gsLst>
            <a:path path="circle">
              <a:fillToRect l="100000" t="100000"/>
            </a:path>
            <a:tileRect r="-100000" b="-100000"/>
          </a:gradFill>
          <a:ln w="28575">
            <a:solidFill>
              <a:schemeClr val="accent1">
                <a:lumMod val="75000"/>
              </a:schemeClr>
            </a:solidFill>
          </a:ln>
        </p:spPr>
        <p:txBody>
          <a:bodyPr vert="horz" lIns="91440" tIns="45720" rIns="91440" bIns="45720" rtlCol="0" anchor="t">
            <a:normAutofit fontScale="85000" lnSpcReduction="20000"/>
          </a:bodyPr>
          <a:lstStyle>
            <a:lvl1pPr marL="0" indent="0" algn="l" defTabSz="685800" rtl="0" eaLnBrk="1" latinLnBrk="0" hangingPunct="1">
              <a:lnSpc>
                <a:spcPct val="90000"/>
              </a:lnSpc>
              <a:spcBef>
                <a:spcPts val="750"/>
              </a:spcBef>
              <a:buFont typeface="Arial" panose="020B0604020202020204" pitchFamily="34" charset="0"/>
              <a:buNone/>
              <a:defRPr sz="2100" kern="1200">
                <a:solidFill>
                  <a:schemeClr val="tx1"/>
                </a:solidFill>
                <a:latin typeface="Roboto Slab" panose="020B0604020202020204" charset="0"/>
                <a:ea typeface="Roboto Slab" panose="020B0604020202020204" charset="0"/>
                <a:cs typeface="+mn-cs"/>
              </a:defRPr>
            </a:lvl1pPr>
            <a:lvl2pPr marL="342900" indent="0" algn="l" defTabSz="685800" rtl="0" eaLnBrk="1" latinLnBrk="0" hangingPunct="1">
              <a:lnSpc>
                <a:spcPct val="90000"/>
              </a:lnSpc>
              <a:spcBef>
                <a:spcPts val="375"/>
              </a:spcBef>
              <a:buFont typeface="Arial" panose="020B0604020202020204" pitchFamily="34" charset="0"/>
              <a:buNone/>
              <a:defRPr sz="1800" kern="1200">
                <a:solidFill>
                  <a:schemeClr val="tx1"/>
                </a:solidFill>
                <a:latin typeface="Roboto Slab" panose="020B0604020202020204" charset="0"/>
                <a:ea typeface="Roboto Slab" panose="020B0604020202020204" charset="0"/>
                <a:cs typeface="+mn-cs"/>
              </a:defRPr>
            </a:lvl2pPr>
            <a:lvl3pPr marL="685800" indent="0" algn="l" defTabSz="685800" rtl="0" eaLnBrk="1" latinLnBrk="0" hangingPunct="1">
              <a:lnSpc>
                <a:spcPct val="90000"/>
              </a:lnSpc>
              <a:spcBef>
                <a:spcPts val="375"/>
              </a:spcBef>
              <a:buFont typeface="Arial" panose="020B0604020202020204" pitchFamily="34" charset="0"/>
              <a:buNone/>
              <a:defRPr sz="1500" kern="1200">
                <a:solidFill>
                  <a:schemeClr val="tx1"/>
                </a:solidFill>
                <a:latin typeface="Roboto Slab" panose="020B0604020202020204" charset="0"/>
                <a:ea typeface="Roboto Slab" panose="020B0604020202020204" charset="0"/>
                <a:cs typeface="+mn-cs"/>
              </a:defRPr>
            </a:lvl3pPr>
            <a:lvl4pPr marL="1028700" indent="0" algn="l" defTabSz="685800" rtl="0" eaLnBrk="1" latinLnBrk="0" hangingPunct="1">
              <a:lnSpc>
                <a:spcPct val="90000"/>
              </a:lnSpc>
              <a:spcBef>
                <a:spcPts val="375"/>
              </a:spcBef>
              <a:buFont typeface="Arial" panose="020B0604020202020204" pitchFamily="34" charset="0"/>
              <a:buNone/>
              <a:defRPr sz="1350" kern="1200">
                <a:solidFill>
                  <a:schemeClr val="tx1"/>
                </a:solidFill>
                <a:latin typeface="Roboto Slab" panose="020B0604020202020204" charset="0"/>
                <a:ea typeface="Roboto Slab" panose="020B0604020202020204" charset="0"/>
                <a:cs typeface="+mn-cs"/>
              </a:defRPr>
            </a:lvl4pPr>
            <a:lvl5pPr marL="1371600" indent="0" algn="l" defTabSz="685800" rtl="0" eaLnBrk="1" latinLnBrk="0" hangingPunct="1">
              <a:lnSpc>
                <a:spcPct val="90000"/>
              </a:lnSpc>
              <a:spcBef>
                <a:spcPts val="375"/>
              </a:spcBef>
              <a:buFont typeface="Arial" panose="020B0604020202020204" pitchFamily="34" charset="0"/>
              <a:buNone/>
              <a:defRPr sz="1350" kern="1200">
                <a:solidFill>
                  <a:schemeClr val="tx1"/>
                </a:solidFill>
                <a:latin typeface="Roboto Slab" panose="020B0604020202020204" charset="0"/>
                <a:ea typeface="Roboto Slab" panose="020B0604020202020204" charset="0"/>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ctr"/>
            <a:r>
              <a:rPr lang="en-GB" sz="3000" b="1" dirty="0">
                <a:solidFill>
                  <a:schemeClr val="accent1">
                    <a:lumMod val="75000"/>
                  </a:schemeClr>
                </a:solidFill>
                <a:latin typeface="Candara" panose="020E0502030303020204" pitchFamily="34" charset="0"/>
                <a:ea typeface="Cambria" panose="02040503050406030204" pitchFamily="18" charset="0"/>
              </a:rPr>
              <a:t>Additional entitlement for all our Success Academy Trust Staff</a:t>
            </a:r>
          </a:p>
          <a:p>
            <a:pPr algn="ctr"/>
            <a:endParaRPr lang="en-GB" sz="600" b="1" dirty="0">
              <a:solidFill>
                <a:schemeClr val="accent1">
                  <a:lumMod val="75000"/>
                </a:schemeClr>
              </a:solidFill>
              <a:latin typeface="Candara" panose="020E0502030303020204" pitchFamily="34" charset="0"/>
              <a:ea typeface="Cambria" panose="02040503050406030204" pitchFamily="18" charset="0"/>
            </a:endParaRPr>
          </a:p>
          <a:p>
            <a:pPr algn="ctr"/>
            <a:r>
              <a:rPr lang="en-GB" sz="2000" dirty="0">
                <a:latin typeface="Candara" panose="020E0502030303020204" pitchFamily="34" charset="0"/>
                <a:ea typeface="Cambria" panose="02040503050406030204" pitchFamily="18" charset="0"/>
              </a:rPr>
              <a:t>Are you </a:t>
            </a:r>
            <a:r>
              <a:rPr lang="en-GB" sz="2000" b="1" dirty="0">
                <a:solidFill>
                  <a:schemeClr val="accent1">
                    <a:lumMod val="75000"/>
                  </a:schemeClr>
                </a:solidFill>
                <a:latin typeface="Candara" panose="020E0502030303020204" pitchFamily="34" charset="0"/>
                <a:ea typeface="Cambria" panose="02040503050406030204" pitchFamily="18" charset="0"/>
              </a:rPr>
              <a:t>innovative and forward thinking</a:t>
            </a:r>
            <a:r>
              <a:rPr lang="en-GB" sz="2000" dirty="0">
                <a:latin typeface="Candara" panose="020E0502030303020204" pitchFamily="34" charset="0"/>
                <a:ea typeface="Cambria" panose="02040503050406030204" pitchFamily="18" charset="0"/>
              </a:rPr>
              <a:t>?  Do you want to have a </a:t>
            </a:r>
            <a:r>
              <a:rPr lang="en-GB" sz="2000" b="1" dirty="0">
                <a:solidFill>
                  <a:schemeClr val="accent1">
                    <a:lumMod val="75000"/>
                  </a:schemeClr>
                </a:solidFill>
                <a:latin typeface="Candara" panose="020E0502030303020204" pitchFamily="34" charset="0"/>
                <a:ea typeface="Cambria" panose="02040503050406030204" pitchFamily="18" charset="0"/>
              </a:rPr>
              <a:t>positive impact</a:t>
            </a:r>
            <a:r>
              <a:rPr lang="en-GB" sz="2000" dirty="0">
                <a:solidFill>
                  <a:schemeClr val="accent1">
                    <a:lumMod val="75000"/>
                  </a:schemeClr>
                </a:solidFill>
                <a:latin typeface="Candara" panose="020E0502030303020204" pitchFamily="34" charset="0"/>
                <a:ea typeface="Cambria" panose="02040503050406030204" pitchFamily="18" charset="0"/>
              </a:rPr>
              <a:t> </a:t>
            </a:r>
            <a:r>
              <a:rPr lang="en-GB" sz="2000" dirty="0">
                <a:latin typeface="Candara" panose="020E0502030303020204" pitchFamily="34" charset="0"/>
                <a:ea typeface="Cambria" panose="02040503050406030204" pitchFamily="18" charset="0"/>
              </a:rPr>
              <a:t>on the young people you are working with? Do you share a </a:t>
            </a:r>
            <a:r>
              <a:rPr lang="en-GB" sz="2000" b="1" dirty="0">
                <a:solidFill>
                  <a:schemeClr val="accent1">
                    <a:lumMod val="75000"/>
                  </a:schemeClr>
                </a:solidFill>
                <a:latin typeface="Candara" panose="020E0502030303020204" pitchFamily="34" charset="0"/>
                <a:ea typeface="Cambria" panose="02040503050406030204" pitchFamily="18" charset="0"/>
              </a:rPr>
              <a:t>clear vision for improvement</a:t>
            </a:r>
            <a:r>
              <a:rPr lang="en-GB" sz="2000" dirty="0">
                <a:latin typeface="Candara" panose="020E0502030303020204" pitchFamily="34" charset="0"/>
                <a:ea typeface="Cambria" panose="02040503050406030204" pitchFamily="18" charset="0"/>
              </a:rPr>
              <a:t>? Do you want to be a driving force to </a:t>
            </a:r>
            <a:r>
              <a:rPr lang="en-GB" sz="2000" b="1" dirty="0">
                <a:solidFill>
                  <a:schemeClr val="accent1">
                    <a:lumMod val="75000"/>
                  </a:schemeClr>
                </a:solidFill>
                <a:latin typeface="Candara" panose="020E0502030303020204" pitchFamily="34" charset="0"/>
                <a:ea typeface="Cambria" panose="02040503050406030204" pitchFamily="18" charset="0"/>
              </a:rPr>
              <a:t>raise their aspiration and life chances</a:t>
            </a:r>
            <a:r>
              <a:rPr lang="en-GB" sz="2000" dirty="0">
                <a:latin typeface="Candara" panose="020E0502030303020204" pitchFamily="34" charset="0"/>
                <a:ea typeface="Cambria" panose="02040503050406030204" pitchFamily="18" charset="0"/>
              </a:rPr>
              <a:t>?  Do you work with</a:t>
            </a:r>
            <a:r>
              <a:rPr lang="en-GB" sz="2000" dirty="0">
                <a:solidFill>
                  <a:schemeClr val="accent1">
                    <a:lumMod val="75000"/>
                  </a:schemeClr>
                </a:solidFill>
                <a:latin typeface="Candara" panose="020E0502030303020204" pitchFamily="34" charset="0"/>
                <a:ea typeface="Cambria" panose="02040503050406030204" pitchFamily="18" charset="0"/>
              </a:rPr>
              <a:t> </a:t>
            </a:r>
            <a:r>
              <a:rPr lang="en-GB" sz="2000" b="1" dirty="0">
                <a:solidFill>
                  <a:schemeClr val="accent1">
                    <a:lumMod val="75000"/>
                  </a:schemeClr>
                </a:solidFill>
                <a:latin typeface="Candara" panose="020E0502030303020204" pitchFamily="34" charset="0"/>
                <a:ea typeface="Cambria" panose="02040503050406030204" pitchFamily="18" charset="0"/>
              </a:rPr>
              <a:t>passion and enthusiasm in collaboration with like-minded people?  </a:t>
            </a:r>
          </a:p>
          <a:p>
            <a:pPr algn="ctr"/>
            <a:r>
              <a:rPr lang="en-GB" sz="2000" dirty="0">
                <a:latin typeface="Candara" panose="020E0502030303020204" pitchFamily="34" charset="0"/>
                <a:ea typeface="Cambria" panose="02040503050406030204" pitchFamily="18" charset="0"/>
              </a:rPr>
              <a:t>If you would like to make a difference to young people, building their leadership and character, whilst growing your own leadership skills, we would love to meet you. </a:t>
            </a:r>
          </a:p>
          <a:p>
            <a:pPr algn="ctr"/>
            <a:r>
              <a:rPr lang="en-GB" sz="2000" dirty="0">
                <a:latin typeface="Candara" panose="020E0502030303020204" pitchFamily="34" charset="0"/>
                <a:ea typeface="Cambria" panose="02040503050406030204" pitchFamily="18" charset="0"/>
              </a:rPr>
              <a:t>In return we can offer </a:t>
            </a:r>
            <a:r>
              <a:rPr lang="en-GB" sz="2000" b="1" dirty="0">
                <a:solidFill>
                  <a:schemeClr val="accent1">
                    <a:lumMod val="75000"/>
                  </a:schemeClr>
                </a:solidFill>
                <a:latin typeface="Candara" panose="020E0502030303020204" pitchFamily="34" charset="0"/>
                <a:ea typeface="Cambria" panose="02040503050406030204" pitchFamily="18" charset="0"/>
              </a:rPr>
              <a:t>leadership opportunities </a:t>
            </a:r>
            <a:r>
              <a:rPr lang="en-GB" sz="2000" dirty="0">
                <a:latin typeface="Candara" panose="020E0502030303020204" pitchFamily="34" charset="0"/>
                <a:ea typeface="Cambria" panose="02040503050406030204" pitchFamily="18" charset="0"/>
              </a:rPr>
              <a:t>across our Success Academy Trust, supported by </a:t>
            </a:r>
            <a:r>
              <a:rPr lang="en-GB" sz="2000" b="1" dirty="0">
                <a:solidFill>
                  <a:schemeClr val="accent1">
                    <a:lumMod val="75000"/>
                  </a:schemeClr>
                </a:solidFill>
                <a:latin typeface="Candara" panose="020E0502030303020204" pitchFamily="34" charset="0"/>
                <a:ea typeface="Cambria" panose="02040503050406030204" pitchFamily="18" charset="0"/>
              </a:rPr>
              <a:t>career appropriate national SSAT programmes and inhouse leadership training and mentoring, for fast-track leadership development.  </a:t>
            </a:r>
          </a:p>
          <a:p>
            <a:pPr algn="ctr"/>
            <a:r>
              <a:rPr lang="en-GB" sz="2000" dirty="0">
                <a:latin typeface="Candara" panose="020E0502030303020204" pitchFamily="34" charset="0"/>
                <a:ea typeface="Cambria" panose="02040503050406030204" pitchFamily="18" charset="0"/>
              </a:rPr>
              <a:t>Staff also benefit from a </a:t>
            </a:r>
            <a:r>
              <a:rPr lang="en-GB" sz="2000" b="1" dirty="0">
                <a:solidFill>
                  <a:schemeClr val="accent1">
                    <a:lumMod val="75000"/>
                  </a:schemeClr>
                </a:solidFill>
                <a:latin typeface="Candara" panose="020E0502030303020204" pitchFamily="34" charset="0"/>
                <a:ea typeface="Cambria" panose="02040503050406030204" pitchFamily="18" charset="0"/>
              </a:rPr>
              <a:t>comprehensive staff wellbeing programme</a:t>
            </a:r>
            <a:r>
              <a:rPr lang="en-GB" sz="2000" dirty="0">
                <a:latin typeface="Candara" panose="020E0502030303020204" pitchFamily="34" charset="0"/>
                <a:ea typeface="Cambria" panose="02040503050406030204" pitchFamily="18" charset="0"/>
              </a:rPr>
              <a:t>, including </a:t>
            </a:r>
            <a:r>
              <a:rPr lang="en-GB" sz="2000" b="1" dirty="0">
                <a:solidFill>
                  <a:schemeClr val="accent1">
                    <a:lumMod val="75000"/>
                  </a:schemeClr>
                </a:solidFill>
                <a:latin typeface="Candara" panose="020E0502030303020204" pitchFamily="34" charset="0"/>
                <a:ea typeface="Cambria" panose="02040503050406030204" pitchFamily="18" charset="0"/>
              </a:rPr>
              <a:t>full Burgundy book pay and conditions</a:t>
            </a:r>
            <a:r>
              <a:rPr lang="en-GB" sz="2000" dirty="0">
                <a:latin typeface="Candara" panose="020E0502030303020204" pitchFamily="34" charset="0"/>
                <a:ea typeface="Cambria" panose="02040503050406030204" pitchFamily="18" charset="0"/>
              </a:rPr>
              <a:t>, access to </a:t>
            </a:r>
            <a:r>
              <a:rPr lang="en-GB" sz="2000" b="1" dirty="0">
                <a:solidFill>
                  <a:schemeClr val="accent1">
                    <a:lumMod val="75000"/>
                  </a:schemeClr>
                </a:solidFill>
                <a:latin typeface="Candara" panose="020E0502030303020204" pitchFamily="34" charset="0"/>
                <a:ea typeface="Cambria" panose="02040503050406030204" pitchFamily="18" charset="0"/>
              </a:rPr>
              <a:t>private medical and wellbeing support</a:t>
            </a:r>
            <a:r>
              <a:rPr lang="en-GB" sz="2000" dirty="0">
                <a:latin typeface="Candara" panose="020E0502030303020204" pitchFamily="34" charset="0"/>
                <a:ea typeface="Cambria" panose="02040503050406030204" pitchFamily="18" charset="0"/>
              </a:rPr>
              <a:t>, and </a:t>
            </a:r>
            <a:r>
              <a:rPr lang="en-GB" sz="2000" b="1" dirty="0">
                <a:solidFill>
                  <a:schemeClr val="accent1">
                    <a:lumMod val="75000"/>
                  </a:schemeClr>
                </a:solidFill>
                <a:latin typeface="Candara" panose="020E0502030303020204" pitchFamily="34" charset="0"/>
                <a:ea typeface="Cambria" panose="02040503050406030204" pitchFamily="18" charset="0"/>
              </a:rPr>
              <a:t>a designated off-site preparation period</a:t>
            </a:r>
            <a:r>
              <a:rPr lang="en-GB" sz="2000" dirty="0">
                <a:latin typeface="Candara" panose="020E0502030303020204" pitchFamily="34" charset="0"/>
                <a:ea typeface="Cambria" panose="02040503050406030204" pitchFamily="18" charset="0"/>
              </a:rPr>
              <a:t>, scheduled before or after school, supporting </a:t>
            </a:r>
            <a:r>
              <a:rPr lang="en-GB" sz="2000" b="1" dirty="0">
                <a:solidFill>
                  <a:schemeClr val="accent1">
                    <a:lumMod val="75000"/>
                  </a:schemeClr>
                </a:solidFill>
                <a:latin typeface="Candara" panose="020E0502030303020204" pitchFamily="34" charset="0"/>
                <a:ea typeface="Cambria" panose="02040503050406030204" pitchFamily="18" charset="0"/>
              </a:rPr>
              <a:t>flexible and focused planning time</a:t>
            </a:r>
          </a:p>
          <a:p>
            <a:pPr algn="ctr"/>
            <a:endParaRPr lang="en-GB" sz="2000" i="1" dirty="0">
              <a:latin typeface="Candara" panose="020E0502030303020204" pitchFamily="34" charset="0"/>
              <a:ea typeface="Cambria" panose="02040503050406030204" pitchFamily="18" charset="0"/>
            </a:endParaRPr>
          </a:p>
          <a:p>
            <a:pPr algn="ctr"/>
            <a:endParaRPr lang="en-GB" sz="1700" i="1" dirty="0">
              <a:latin typeface="Candara" panose="020E0502030303020204" pitchFamily="34" charset="0"/>
              <a:ea typeface="Cambria" panose="02040503050406030204" pitchFamily="18" charset="0"/>
            </a:endParaRPr>
          </a:p>
          <a:p>
            <a:endParaRPr lang="en-GB" sz="1800" b="1" dirty="0">
              <a:latin typeface="Candara"/>
              <a:ea typeface="Calibri"/>
              <a:cs typeface="Aptos Serif"/>
            </a:endParaRPr>
          </a:p>
          <a:p>
            <a:r>
              <a:rPr lang="en-GB" sz="1800" b="1" dirty="0">
                <a:latin typeface="Candara"/>
                <a:ea typeface="Calibri"/>
                <a:cs typeface="Aptos Serif"/>
              </a:rPr>
              <a:t>We offer you:</a:t>
            </a:r>
            <a:endParaRPr lang="en-GB" sz="1800" b="1" dirty="0">
              <a:latin typeface="Candara"/>
            </a:endParaRPr>
          </a:p>
          <a:p>
            <a:r>
              <a:rPr lang="en-GB" sz="1800" dirty="0">
                <a:latin typeface="Candara"/>
                <a:ea typeface="Calibri"/>
                <a:cs typeface="Aptos Serif"/>
              </a:rPr>
              <a:t>· A fantastic team of staff to work with and be a part of – the ‘Thomas </a:t>
            </a:r>
            <a:r>
              <a:rPr lang="en-GB" sz="1800" dirty="0" err="1">
                <a:latin typeface="Candara"/>
                <a:ea typeface="Calibri"/>
                <a:cs typeface="Aptos Serif"/>
              </a:rPr>
              <a:t>Estley</a:t>
            </a:r>
            <a:r>
              <a:rPr lang="en-GB" sz="1800" dirty="0">
                <a:latin typeface="Candara"/>
                <a:ea typeface="Calibri"/>
                <a:cs typeface="Aptos Serif"/>
              </a:rPr>
              <a:t> family’</a:t>
            </a:r>
            <a:endParaRPr lang="en-GB" sz="1800" dirty="0">
              <a:latin typeface="Candara"/>
            </a:endParaRPr>
          </a:p>
          <a:p>
            <a:r>
              <a:rPr lang="en-GB" sz="1800" dirty="0">
                <a:latin typeface="Candara"/>
                <a:ea typeface="Calibri"/>
                <a:cs typeface="Aptos Serif"/>
              </a:rPr>
              <a:t>· An inclusive, diverse workplace where everyone can thrive.</a:t>
            </a:r>
            <a:endParaRPr lang="en-GB" sz="1800" dirty="0">
              <a:latin typeface="Candara"/>
            </a:endParaRPr>
          </a:p>
          <a:p>
            <a:r>
              <a:rPr lang="en-GB" sz="1800" dirty="0">
                <a:latin typeface="Candara"/>
                <a:ea typeface="Calibri"/>
                <a:cs typeface="Aptos Serif"/>
              </a:rPr>
              <a:t>· A popular school with a strong academic outcomes and a commitment to success</a:t>
            </a:r>
            <a:endParaRPr lang="en-GB" sz="1800" dirty="0">
              <a:latin typeface="Candara"/>
            </a:endParaRPr>
          </a:p>
          <a:p>
            <a:r>
              <a:rPr lang="en-GB" sz="1800" dirty="0">
                <a:latin typeface="Candara"/>
                <a:ea typeface="Calibri"/>
                <a:cs typeface="Aptos Serif"/>
              </a:rPr>
              <a:t>· Free membership of the SAS Wellbeing scheme (including 24 hours access to GP advice, physiotherapy, counselling and a wealth of other wellbeing services) and our inhouse staff wellbeing enhancement offer</a:t>
            </a:r>
            <a:endParaRPr lang="en-GB" sz="1800" dirty="0">
              <a:latin typeface="Candara"/>
            </a:endParaRPr>
          </a:p>
          <a:p>
            <a:r>
              <a:rPr lang="en-GB" sz="1800" dirty="0">
                <a:latin typeface="Candara"/>
                <a:ea typeface="Calibri"/>
                <a:cs typeface="Aptos Serif"/>
              </a:rPr>
              <a:t>· A personalised ‘Success AT Career plan’ with twice annual review to ensure the right blend of support and challenge</a:t>
            </a:r>
            <a:endParaRPr lang="en-GB" sz="1800" dirty="0">
              <a:latin typeface="Candara"/>
            </a:endParaRPr>
          </a:p>
          <a:p>
            <a:r>
              <a:rPr lang="en-GB" sz="1800" dirty="0">
                <a:latin typeface="Candara"/>
                <a:ea typeface="Calibri"/>
                <a:cs typeface="Aptos Serif"/>
              </a:rPr>
              <a:t>· Commitment to continuing professional development and leadership development</a:t>
            </a:r>
            <a:endParaRPr lang="en-GB" sz="1800" dirty="0">
              <a:latin typeface="Candara"/>
            </a:endParaRPr>
          </a:p>
          <a:p>
            <a:r>
              <a:rPr lang="en-GB" sz="1800" dirty="0">
                <a:latin typeface="Candara"/>
                <a:ea typeface="Calibri"/>
                <a:cs typeface="Aptos Serif"/>
              </a:rPr>
              <a:t>· A generous pension scheme, combined with full teachers pay and conditions</a:t>
            </a:r>
            <a:endParaRPr lang="en-GB" sz="1800" dirty="0">
              <a:latin typeface="Candara"/>
            </a:endParaRPr>
          </a:p>
          <a:p>
            <a:r>
              <a:rPr lang="en-GB" sz="1800" dirty="0">
                <a:latin typeface="Candara"/>
                <a:ea typeface="Calibri"/>
                <a:cs typeface="Aptos Serif"/>
              </a:rPr>
              <a:t>· Induction mentoring, whatever your skills or experience.</a:t>
            </a:r>
            <a:endParaRPr lang="en-GB" sz="1800" dirty="0">
              <a:latin typeface="Candara"/>
            </a:endParaRPr>
          </a:p>
        </p:txBody>
      </p:sp>
      <p:pic>
        <p:nvPicPr>
          <p:cNvPr id="14" name="Picture 13" descr="Success AT tree.png">
            <a:extLst>
              <a:ext uri="{FF2B5EF4-FFF2-40B4-BE49-F238E27FC236}">
                <a16:creationId xmlns:a16="http://schemas.microsoft.com/office/drawing/2014/main" id="{131DE8B4-526B-4715-8779-E06B76F8D8D7}"/>
              </a:ext>
            </a:extLst>
          </p:cNvPr>
          <p:cNvPicPr>
            <a:picLocks noChangeAspect="1"/>
          </p:cNvPicPr>
          <p:nvPr/>
        </p:nvPicPr>
        <p:blipFill>
          <a:blip r:embed="rId4" cstate="print"/>
          <a:stretch>
            <a:fillRect/>
          </a:stretch>
        </p:blipFill>
        <p:spPr>
          <a:xfrm>
            <a:off x="3159295" y="4999953"/>
            <a:ext cx="539410" cy="636343"/>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758842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4</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5596" y="110393"/>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94856" y="1212886"/>
            <a:ext cx="6066692" cy="523220"/>
          </a:xfrm>
          <a:prstGeom prst="rect">
            <a:avLst/>
          </a:prstGeom>
          <a:noFill/>
          <a:ln w="6350">
            <a:solidFill>
              <a:schemeClr val="accent1">
                <a:lumMod val="75000"/>
              </a:schemeClr>
            </a:solidFill>
          </a:ln>
        </p:spPr>
        <p:txBody>
          <a:bodyPr wrap="square" lIns="91440" tIns="45720" rIns="91440" bIns="45720" rtlCol="0" anchor="t">
            <a:spAutoFit/>
          </a:bodyPr>
          <a:lstStyle/>
          <a:p>
            <a:r>
              <a:rPr lang="en-GB" sz="1400"/>
              <a:t>Station Road, Broughton Astley, Leicestershire, LE9 6PT   Tel:  01455 283 263</a:t>
            </a:r>
          </a:p>
          <a:p>
            <a:pPr algn="ctr"/>
            <a:r>
              <a:rPr lang="en-GB" sz="1400">
                <a:hlinkClick r:id="rId4"/>
              </a:rPr>
              <a:t>admin@thomasestley.org.uk</a:t>
            </a:r>
            <a:r>
              <a:rPr lang="en-GB" sz="1400"/>
              <a:t> - www.thomasestley.org.uk</a:t>
            </a:r>
          </a:p>
        </p:txBody>
      </p:sp>
      <p:sp>
        <p:nvSpPr>
          <p:cNvPr id="11" name="TextBox 10"/>
          <p:cNvSpPr txBox="1"/>
          <p:nvPr/>
        </p:nvSpPr>
        <p:spPr>
          <a:xfrm>
            <a:off x="163218" y="1871449"/>
            <a:ext cx="6483767" cy="7263527"/>
          </a:xfrm>
          <a:prstGeom prst="rect">
            <a:avLst/>
          </a:prstGeom>
          <a:noFill/>
          <a:ln>
            <a:noFill/>
          </a:ln>
        </p:spPr>
        <p:txBody>
          <a:bodyPr wrap="square" lIns="91440" tIns="45720" rIns="91440" bIns="45720" rtlCol="0" anchor="t">
            <a:spAutoFit/>
          </a:bodyPr>
          <a:lstStyle/>
          <a:p>
            <a:r>
              <a:rPr lang="en-GB" sz="1400" dirty="0">
                <a:latin typeface="Candara" panose="020E0502030303020204" pitchFamily="34" charset="0"/>
              </a:rPr>
              <a:t>Dear Applicant 									           June 2026</a:t>
            </a:r>
          </a:p>
          <a:p>
            <a:endParaRPr lang="en-GB" sz="1400" b="1" dirty="0">
              <a:latin typeface="Candara" panose="020E0502030303020204" pitchFamily="34" charset="0"/>
            </a:endParaRPr>
          </a:p>
          <a:p>
            <a:r>
              <a:rPr lang="en-GB" sz="1400" b="1" dirty="0">
                <a:latin typeface="Candara" panose="020E0502030303020204" pitchFamily="34" charset="0"/>
              </a:rPr>
              <a:t>Inclusion Intervention Lead</a:t>
            </a:r>
          </a:p>
          <a:p>
            <a:endParaRPr lang="en-GB" sz="1400" dirty="0">
              <a:latin typeface="Candara" panose="020E0502030303020204" pitchFamily="34" charset="0"/>
            </a:endParaRPr>
          </a:p>
          <a:p>
            <a:r>
              <a:rPr lang="en-GB" sz="1400" dirty="0">
                <a:latin typeface="Candara" panose="020E0502030303020204" pitchFamily="34" charset="0"/>
              </a:rPr>
              <a:t>Thank you for your interest in this post. </a:t>
            </a:r>
            <a:r>
              <a:rPr lang="en-GB" sz="1400" b="1" dirty="0">
                <a:latin typeface="Candara" panose="020E0502030303020204" pitchFamily="34" charset="0"/>
              </a:rPr>
              <a:t>At Thomas Estley we are proud of our inclusion ethos. </a:t>
            </a:r>
            <a:r>
              <a:rPr lang="en-GB" sz="1400" dirty="0">
                <a:latin typeface="Candara" panose="020E0502030303020204" pitchFamily="34" charset="0"/>
              </a:rPr>
              <a:t>We have a new exciting opportunity and the college is looking to appoint an Intervention inclusion lead to contribute to the planning, delivery and evaluation of learning activities.</a:t>
            </a:r>
          </a:p>
          <a:p>
            <a:endParaRPr lang="en-GB" sz="1400" dirty="0">
              <a:latin typeface="Candara" panose="020E0502030303020204" pitchFamily="34" charset="0"/>
              <a:ea typeface="Calibri"/>
              <a:cs typeface="Calibri"/>
            </a:endParaRPr>
          </a:p>
          <a:p>
            <a:r>
              <a:rPr lang="en-GB" sz="1400" dirty="0">
                <a:latin typeface="Candara" panose="020E0502030303020204" pitchFamily="34" charset="0"/>
                <a:ea typeface="+mn-lt"/>
                <a:cs typeface="+mn-lt"/>
              </a:rPr>
              <a:t>At Thomas </a:t>
            </a:r>
            <a:r>
              <a:rPr lang="en-GB" sz="1400" dirty="0" err="1">
                <a:latin typeface="Candara" panose="020E0502030303020204" pitchFamily="34" charset="0"/>
                <a:ea typeface="+mn-lt"/>
                <a:cs typeface="+mn-lt"/>
              </a:rPr>
              <a:t>Estley</a:t>
            </a:r>
            <a:r>
              <a:rPr lang="en-GB" sz="1400" dirty="0">
                <a:latin typeface="Candara" panose="020E0502030303020204" pitchFamily="34" charset="0"/>
                <a:ea typeface="+mn-lt"/>
                <a:cs typeface="+mn-lt"/>
              </a:rPr>
              <a:t>, we Build Leadership and Character Together as part of a community of courage and commitment to success. We are part of a successful multi academy trust which provides excellent quality, comprehensive, non-selective and inclusive education through primary and secondary education in Leicestershire, and the lead school in TELA learning alliance. We collaborate to provide mutual support, share good practice and learn from each other, whilst retaining and developing our own distinctive character. Our ethos is to be a welcoming, inclusive family community college that provides the best for, and expects the best from all students and staff, and we are well known locally for our warm family atmosphere, as well as our commitment to growing leadership at all levels for students and staff. </a:t>
            </a:r>
            <a:endParaRPr lang="en-GB" sz="1400" dirty="0">
              <a:latin typeface="Candara" panose="020E0502030303020204" pitchFamily="34" charset="0"/>
              <a:ea typeface="Calibri"/>
              <a:cs typeface="Calibri"/>
            </a:endParaRPr>
          </a:p>
          <a:p>
            <a:endParaRPr lang="en-GB" sz="1400" dirty="0">
              <a:latin typeface="Candara" panose="020E0502030303020204" pitchFamily="34" charset="0"/>
              <a:ea typeface="+mn-lt"/>
              <a:cs typeface="+mn-lt"/>
            </a:endParaRPr>
          </a:p>
          <a:p>
            <a:r>
              <a:rPr lang="en-GB" sz="1400" dirty="0">
                <a:latin typeface="Candara" panose="020E0502030303020204" pitchFamily="34" charset="0"/>
                <a:ea typeface="+mn-lt"/>
                <a:cs typeface="+mn-lt"/>
              </a:rPr>
              <a:t>The College is strongly committed in principle and practice to its role as a Community College, including adult learning, before and after school clubs and an onsite preschool and primary aged out of school club. We are proud to have received many awards for excellent practice, we regularly welcome local and national visitors, and our practice in leading training, from Initial Teacher Training to middle and senior </a:t>
            </a:r>
            <a:endParaRPr lang="en-GB" sz="1400" dirty="0">
              <a:latin typeface="Candara" panose="020E0502030303020204" pitchFamily="34" charset="0"/>
              <a:ea typeface="Calibri"/>
              <a:cs typeface="Calibri"/>
            </a:endParaRPr>
          </a:p>
          <a:p>
            <a:endParaRPr lang="en-GB" sz="1400" dirty="0">
              <a:latin typeface="Candara" panose="020E0502030303020204" pitchFamily="34" charset="0"/>
            </a:endParaRPr>
          </a:p>
          <a:p>
            <a:r>
              <a:rPr lang="en-GB" sz="1400" dirty="0">
                <a:latin typeface="Candara" panose="020E0502030303020204" pitchFamily="34" charset="0"/>
                <a:cs typeface="Calibri"/>
              </a:rPr>
              <a:t>We have a strong family ethos and are looking for an enthusiastic and committed applicant who wants to work with our warm, welcoming team to further our mission statement of Building Leadership and Character Together. </a:t>
            </a:r>
            <a:r>
              <a:rPr lang="en-GB" sz="1400" dirty="0">
                <a:latin typeface="Candara" panose="020E0502030303020204" pitchFamily="34" charset="0"/>
              </a:rPr>
              <a:t>Should you decide to apply for this role, please ensure that you use the</a:t>
            </a:r>
            <a:r>
              <a:rPr lang="en-GB" sz="1400" b="1" dirty="0">
                <a:latin typeface="Candara" panose="020E0502030303020204" pitchFamily="34" charset="0"/>
              </a:rPr>
              <a:t> Personnel Specification </a:t>
            </a:r>
            <a:r>
              <a:rPr lang="en-GB" sz="1400" dirty="0">
                <a:latin typeface="Candara" panose="020E0502030303020204" pitchFamily="34" charset="0"/>
              </a:rPr>
              <a:t>for guidance when completing your application form</a:t>
            </a:r>
            <a:r>
              <a:rPr lang="en-GB" sz="1400" b="1" dirty="0">
                <a:latin typeface="Candara" panose="020E0502030303020204" pitchFamily="34" charset="0"/>
              </a:rPr>
              <a:t>. </a:t>
            </a:r>
            <a:endParaRPr lang="en-GB" dirty="0">
              <a:latin typeface="Calibri"/>
              <a:ea typeface="Calibri"/>
              <a:cs typeface="Calibri"/>
            </a:endParaRPr>
          </a:p>
        </p:txBody>
      </p:sp>
      <p:sp>
        <p:nvSpPr>
          <p:cNvPr id="13" name="TextBox 12">
            <a:extLst>
              <a:ext uri="{FF2B5EF4-FFF2-40B4-BE49-F238E27FC236}">
                <a16:creationId xmlns:a16="http://schemas.microsoft.com/office/drawing/2014/main" id="{5986535D-CF07-4158-A325-1AB49B050CC5}"/>
              </a:ext>
            </a:extLst>
          </p:cNvPr>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dirty="0">
                <a:latin typeface="Candara"/>
              </a:rPr>
              <a:t>Registered in England – Company No: 8135389 VAT Reg: 153227431</a:t>
            </a:r>
          </a:p>
          <a:p>
            <a:pPr algn="ctr"/>
            <a:r>
              <a:rPr lang="en-GB" sz="1200" dirty="0">
                <a:latin typeface="Candara"/>
              </a:rPr>
              <a:t>College Principal: Mandi Collins  - College Manager: R Wheller</a:t>
            </a:r>
          </a:p>
        </p:txBody>
      </p:sp>
    </p:spTree>
    <p:extLst>
      <p:ext uri="{BB962C8B-B14F-4D97-AF65-F5344CB8AC3E}">
        <p14:creationId xmlns:p14="http://schemas.microsoft.com/office/powerpoint/2010/main" val="3070282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3DD40A7-D0FB-4B96-BF43-647BFA8F6C60}"/>
              </a:ext>
            </a:extLst>
          </p:cNvPr>
          <p:cNvSpPr>
            <a:spLocks noGrp="1"/>
          </p:cNvSpPr>
          <p:nvPr>
            <p:ph type="ftr" sz="quarter" idx="11"/>
          </p:nvPr>
        </p:nvSpPr>
        <p:spPr>
          <a:xfrm>
            <a:off x="124691" y="9653807"/>
            <a:ext cx="1865933"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7ECD8090-12A5-7645-0FF6-BECE7594CDAD}"/>
              </a:ext>
            </a:extLst>
          </p:cNvPr>
          <p:cNvSpPr>
            <a:spLocks noGrp="1"/>
          </p:cNvSpPr>
          <p:nvPr>
            <p:ph type="sldNum" sz="quarter" idx="12"/>
          </p:nvPr>
        </p:nvSpPr>
        <p:spPr>
          <a:xfrm>
            <a:off x="5105969" y="9529204"/>
            <a:ext cx="1543050" cy="527403"/>
          </a:xfrm>
        </p:spPr>
        <p:txBody>
          <a:bodyPr/>
          <a:lstStyle/>
          <a:p>
            <a:r>
              <a:rPr lang="en-GB"/>
              <a:t>Page </a:t>
            </a:r>
            <a:fld id="{5699F653-A948-4BD1-BBB3-6CD4FE48AB5E}" type="slidenum">
              <a:rPr lang="en-GB" smtClean="0"/>
              <a:pPr/>
              <a:t>5</a:t>
            </a:fld>
            <a:endParaRPr lang="en-US"/>
          </a:p>
        </p:txBody>
      </p:sp>
      <p:pic>
        <p:nvPicPr>
          <p:cNvPr id="6" name="Picture 5" descr="Success AT tree.png"/>
          <p:cNvPicPr>
            <a:picLocks noChangeAspect="1"/>
          </p:cNvPicPr>
          <p:nvPr/>
        </p:nvPicPr>
        <p:blipFill>
          <a:blip r:embed="rId2" cstate="print"/>
          <a:stretch>
            <a:fillRect/>
          </a:stretch>
        </p:blipFill>
        <p:spPr>
          <a:xfrm>
            <a:off x="163218" y="8725499"/>
            <a:ext cx="657674" cy="803778"/>
          </a:xfrm>
          <a:prstGeom prst="rect">
            <a:avLst/>
          </a:prstGeom>
        </p:spPr>
      </p:pic>
      <p:pic>
        <p:nvPicPr>
          <p:cNvPr id="7" name="Picture 6" descr="Success AT tree.png"/>
          <p:cNvPicPr>
            <a:picLocks noChangeAspect="1"/>
          </p:cNvPicPr>
          <p:nvPr/>
        </p:nvPicPr>
        <p:blipFill>
          <a:blip r:embed="rId2" cstate="print"/>
          <a:stretch>
            <a:fillRect/>
          </a:stretch>
        </p:blipFill>
        <p:spPr>
          <a:xfrm>
            <a:off x="6123270" y="8756520"/>
            <a:ext cx="657674" cy="824545"/>
          </a:xfrm>
          <a:prstGeom prst="rect">
            <a:avLst/>
          </a:prstGeom>
        </p:spPr>
      </p:pic>
      <p:pic>
        <p:nvPicPr>
          <p:cNvPr id="8" name="Picture 7" descr="TECC.jpg"/>
          <p:cNvPicPr>
            <a:picLocks noChangeAspect="1"/>
          </p:cNvPicPr>
          <p:nvPr/>
        </p:nvPicPr>
        <p:blipFill>
          <a:blip r:embed="rId3" cstate="print"/>
          <a:stretch>
            <a:fillRect/>
          </a:stretch>
        </p:blipFill>
        <p:spPr>
          <a:xfrm>
            <a:off x="2685596" y="110393"/>
            <a:ext cx="1281098" cy="105596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394856" y="1212886"/>
            <a:ext cx="6066692" cy="523220"/>
          </a:xfrm>
          <a:prstGeom prst="rect">
            <a:avLst/>
          </a:prstGeom>
          <a:noFill/>
          <a:ln w="6350">
            <a:solidFill>
              <a:schemeClr val="accent1">
                <a:lumMod val="75000"/>
              </a:schemeClr>
            </a:solidFill>
          </a:ln>
        </p:spPr>
        <p:txBody>
          <a:bodyPr wrap="square" lIns="91440" tIns="45720" rIns="91440" bIns="45720" rtlCol="0" anchor="t">
            <a:spAutoFit/>
          </a:bodyPr>
          <a:lstStyle/>
          <a:p>
            <a:r>
              <a:rPr lang="en-GB" sz="1400"/>
              <a:t>Station Road, Broughton Astley, Leicestershire, LE9 6PT   Tel:  01455 283 263</a:t>
            </a:r>
          </a:p>
          <a:p>
            <a:pPr algn="ctr"/>
            <a:r>
              <a:rPr lang="en-GB" sz="1400">
                <a:hlinkClick r:id="rId4"/>
              </a:rPr>
              <a:t>admin@thomasestley.org.uk</a:t>
            </a:r>
            <a:r>
              <a:rPr lang="en-GB" sz="1400"/>
              <a:t> - www.thomasestley.org.uk</a:t>
            </a:r>
          </a:p>
        </p:txBody>
      </p:sp>
      <p:sp>
        <p:nvSpPr>
          <p:cNvPr id="11" name="TextBox 10"/>
          <p:cNvSpPr txBox="1"/>
          <p:nvPr/>
        </p:nvSpPr>
        <p:spPr>
          <a:xfrm>
            <a:off x="186318" y="2017552"/>
            <a:ext cx="6483767" cy="6832640"/>
          </a:xfrm>
          <a:prstGeom prst="rect">
            <a:avLst/>
          </a:prstGeom>
          <a:noFill/>
          <a:ln>
            <a:noFill/>
          </a:ln>
        </p:spPr>
        <p:txBody>
          <a:bodyPr wrap="square" lIns="91440" tIns="45720" rIns="91440" bIns="45720" rtlCol="0" anchor="t">
            <a:spAutoFit/>
          </a:bodyPr>
          <a:lstStyle/>
          <a:p>
            <a:r>
              <a:rPr lang="en-GB" sz="1400" dirty="0">
                <a:latin typeface="Candara" panose="020E0502030303020204" pitchFamily="34" charset="0"/>
              </a:rPr>
              <a:t>We have an inclusive provision, also comprising a communication and interaction unit to support our young people, The Oaks at Thomas Estley, and we regard ourselves as the Thomas Estley family, including our students and our staff.</a:t>
            </a:r>
          </a:p>
          <a:p>
            <a:endParaRPr lang="en-GB" sz="1400" dirty="0">
              <a:latin typeface="Candara" panose="020E0502030303020204" pitchFamily="34" charset="0"/>
            </a:endParaRPr>
          </a:p>
          <a:p>
            <a:r>
              <a:rPr lang="en-GB" sz="1400" b="1" dirty="0">
                <a:latin typeface="Candara" panose="020E0502030303020204" pitchFamily="34" charset="0"/>
              </a:rPr>
              <a:t>Applications to the College</a:t>
            </a:r>
          </a:p>
          <a:p>
            <a:endParaRPr lang="en-GB" sz="1400" dirty="0">
              <a:latin typeface="Candara" panose="020E0502030303020204" pitchFamily="34" charset="0"/>
            </a:endParaRPr>
          </a:p>
          <a:p>
            <a:r>
              <a:rPr lang="en-GB" sz="1400" dirty="0">
                <a:latin typeface="Candara" panose="020E0502030303020204" pitchFamily="34" charset="0"/>
              </a:rPr>
              <a:t>If you are interested in an opportunity to work with us through this exciting period of growth and innovation along the lines outlined in the enclosed details, then we look forward to receiving your application. This post is subject to enhanced disclosure from the Criminal Records Bureau.</a:t>
            </a:r>
          </a:p>
          <a:p>
            <a:r>
              <a:rPr lang="en-GB" sz="1400" dirty="0">
                <a:latin typeface="Candara" panose="020E0502030303020204" pitchFamily="34" charset="0"/>
              </a:rPr>
              <a:t>Your application should include a completed form and a letter of application (no more than three sides of A4 please) with the names and addresses of two current professional referees. Please ensure that your letter matches your philosophy, practice and experience to the items in the job and person specification. Application forms can be found on our website </a:t>
            </a:r>
            <a:r>
              <a:rPr lang="en-GB" sz="1400" dirty="0">
                <a:latin typeface="Candara" panose="020E0502030303020204" pitchFamily="34" charset="0"/>
                <a:hlinkClick r:id="rId5"/>
              </a:rPr>
              <a:t>www.thomasestley.org.uk</a:t>
            </a:r>
            <a:r>
              <a:rPr lang="en-GB" sz="1400" dirty="0">
                <a:latin typeface="Candara" panose="020E0502030303020204" pitchFamily="34" charset="0"/>
              </a:rPr>
              <a:t>.</a:t>
            </a:r>
          </a:p>
          <a:p>
            <a:endParaRPr lang="en-GB" sz="1400" dirty="0">
              <a:latin typeface="Candara" panose="020E0502030303020204" pitchFamily="34" charset="0"/>
            </a:endParaRPr>
          </a:p>
          <a:p>
            <a:r>
              <a:rPr lang="en-GB" sz="1400" dirty="0">
                <a:latin typeface="Candara" panose="020E0502030303020204" pitchFamily="34" charset="0"/>
              </a:rPr>
              <a:t>We look forward to receiving your application. Please note the closing date for applications is </a:t>
            </a:r>
            <a:r>
              <a:rPr lang="en-GB" sz="1400" b="1" dirty="0">
                <a:latin typeface="Candara" panose="020E0502030303020204" pitchFamily="34" charset="0"/>
              </a:rPr>
              <a:t>Friday 19 June 2026, </a:t>
            </a:r>
            <a:r>
              <a:rPr lang="en-GB" sz="1400" dirty="0">
                <a:latin typeface="Candara" panose="020E0502030303020204" pitchFamily="34" charset="0"/>
              </a:rPr>
              <a:t>with interviews commencing on 23rd June.</a:t>
            </a:r>
          </a:p>
          <a:p>
            <a:r>
              <a:rPr lang="en-GB" sz="1400" dirty="0">
                <a:latin typeface="Candara" panose="020E0502030303020204" pitchFamily="34" charset="0"/>
              </a:rPr>
              <a:t>Applications via email to hr@thomasestley.org.uk.</a:t>
            </a:r>
          </a:p>
          <a:p>
            <a:endParaRPr lang="en-GB" sz="1400" dirty="0">
              <a:latin typeface="Candara" panose="020E0502030303020204" pitchFamily="34" charset="0"/>
            </a:endParaRPr>
          </a:p>
          <a:p>
            <a:r>
              <a:rPr lang="en-GB" sz="1400" dirty="0">
                <a:latin typeface="Candara" panose="020E0502030303020204" pitchFamily="34" charset="0"/>
              </a:rPr>
              <a:t>Yours sincerely</a:t>
            </a:r>
          </a:p>
          <a:p>
            <a:endParaRPr lang="en-GB" sz="1400" dirty="0">
              <a:latin typeface="Candara" panose="020E0502030303020204" pitchFamily="34" charset="0"/>
            </a:endParaRPr>
          </a:p>
          <a:p>
            <a:r>
              <a:rPr lang="en-GB" sz="1400" dirty="0">
                <a:latin typeface="Candara" panose="020E0502030303020204" pitchFamily="34" charset="0"/>
              </a:rPr>
              <a:t>Mandi Collins</a:t>
            </a:r>
          </a:p>
          <a:p>
            <a:r>
              <a:rPr lang="en-GB" sz="1400" dirty="0">
                <a:latin typeface="Candara" panose="020E0502030303020204" pitchFamily="34" charset="0"/>
              </a:rPr>
              <a:t>PRINCIPAL</a:t>
            </a:r>
          </a:p>
          <a:p>
            <a:r>
              <a:rPr lang="en-GB" sz="1400" dirty="0">
                <a:latin typeface="Candara" panose="020E0502030303020204" pitchFamily="34" charset="0"/>
              </a:rPr>
              <a:t>			</a:t>
            </a:r>
            <a:r>
              <a:rPr lang="en-GB" sz="1200" dirty="0"/>
              <a:t>			</a:t>
            </a:r>
            <a:endParaRPr lang="en-GB" sz="1400" dirty="0">
              <a:latin typeface="Candara"/>
              <a:cs typeface="Calibri"/>
            </a:endParaRPr>
          </a:p>
          <a:p>
            <a:endParaRPr lang="en-GB" sz="1400" dirty="0">
              <a:latin typeface="Candara"/>
              <a:cs typeface="Calibri"/>
            </a:endParaRPr>
          </a:p>
          <a:p>
            <a:endParaRPr lang="en-GB" sz="1400" dirty="0">
              <a:latin typeface="Candara"/>
              <a:cs typeface="Calibri"/>
            </a:endParaRPr>
          </a:p>
          <a:p>
            <a:endParaRPr lang="en-GB" sz="1400" dirty="0">
              <a:latin typeface="Candara"/>
              <a:cs typeface="Calibri"/>
            </a:endParaRPr>
          </a:p>
          <a:p>
            <a:endParaRPr lang="en-GB" sz="1400" dirty="0">
              <a:latin typeface="Candara"/>
              <a:cs typeface="Calibri"/>
            </a:endParaRPr>
          </a:p>
          <a:p>
            <a:endParaRPr lang="en-GB" dirty="0">
              <a:cs typeface="Calibri"/>
            </a:endParaRPr>
          </a:p>
        </p:txBody>
      </p:sp>
      <p:sp>
        <p:nvSpPr>
          <p:cNvPr id="12" name="TextBox 11">
            <a:extLst>
              <a:ext uri="{FF2B5EF4-FFF2-40B4-BE49-F238E27FC236}">
                <a16:creationId xmlns:a16="http://schemas.microsoft.com/office/drawing/2014/main" id="{D6D9C535-37AF-4672-B42E-2D5F166E6E2A}"/>
              </a:ext>
            </a:extLst>
          </p:cNvPr>
          <p:cNvSpPr txBox="1"/>
          <p:nvPr/>
        </p:nvSpPr>
        <p:spPr>
          <a:xfrm>
            <a:off x="0" y="9131639"/>
            <a:ext cx="6646985" cy="461665"/>
          </a:xfrm>
          <a:prstGeom prst="rect">
            <a:avLst/>
          </a:prstGeom>
          <a:noFill/>
        </p:spPr>
        <p:txBody>
          <a:bodyPr wrap="square" lIns="91440" tIns="45720" rIns="91440" bIns="45720" rtlCol="0" anchor="t">
            <a:spAutoFit/>
          </a:bodyPr>
          <a:lstStyle/>
          <a:p>
            <a:pPr algn="ctr"/>
            <a:r>
              <a:rPr lang="en-GB" sz="1200" dirty="0">
                <a:latin typeface="Candara"/>
              </a:rPr>
              <a:t>Registered in England – Company No: 8135389 VAT Reg: 153227431</a:t>
            </a:r>
          </a:p>
          <a:p>
            <a:pPr algn="ctr"/>
            <a:r>
              <a:rPr lang="en-GB" sz="1200" dirty="0">
                <a:latin typeface="Candara"/>
              </a:rPr>
              <a:t>College Principal: Mandi Collins  - College Manager: R Wheller</a:t>
            </a:r>
          </a:p>
        </p:txBody>
      </p:sp>
    </p:spTree>
    <p:extLst>
      <p:ext uri="{BB962C8B-B14F-4D97-AF65-F5344CB8AC3E}">
        <p14:creationId xmlns:p14="http://schemas.microsoft.com/office/powerpoint/2010/main" val="3301062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6</a:t>
            </a:fld>
            <a:endParaRPr lang="en-US"/>
          </a:p>
        </p:txBody>
      </p:sp>
      <p:pic>
        <p:nvPicPr>
          <p:cNvPr id="5" name="Picture 4" descr="TECC.jpg"/>
          <p:cNvPicPr>
            <a:picLocks noChangeAspect="1"/>
          </p:cNvPicPr>
          <p:nvPr/>
        </p:nvPicPr>
        <p:blipFill>
          <a:blip r:embed="rId2" cstate="print"/>
          <a:stretch>
            <a:fillRect/>
          </a:stretch>
        </p:blipFill>
        <p:spPr>
          <a:xfrm>
            <a:off x="2679574" y="108614"/>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extBox 8"/>
          <p:cNvSpPr txBox="1"/>
          <p:nvPr/>
        </p:nvSpPr>
        <p:spPr>
          <a:xfrm>
            <a:off x="200881" y="1290018"/>
            <a:ext cx="6421442" cy="369332"/>
          </a:xfrm>
          <a:prstGeom prst="rect">
            <a:avLst/>
          </a:prstGeom>
          <a:noFill/>
          <a:ln>
            <a:solidFill>
              <a:schemeClr val="accent1">
                <a:lumMod val="75000"/>
              </a:schemeClr>
            </a:solidFill>
          </a:ln>
        </p:spPr>
        <p:txBody>
          <a:bodyPr wrap="square" lIns="91440" tIns="45720" rIns="91440" bIns="45720" rtlCol="0" anchor="t">
            <a:spAutoFit/>
          </a:bodyPr>
          <a:lstStyle/>
          <a:p>
            <a:r>
              <a:rPr lang="en-GB" b="1" dirty="0">
                <a:latin typeface="Candara"/>
              </a:rPr>
              <a:t>Job Title: Inclusion Intervention Lead</a:t>
            </a:r>
            <a:endParaRPr lang="en-GB" sz="2400" dirty="0">
              <a:latin typeface="Candara"/>
              <a:ea typeface="Calibri"/>
              <a:cs typeface="Calibri"/>
            </a:endParaRPr>
          </a:p>
        </p:txBody>
      </p:sp>
      <p:sp>
        <p:nvSpPr>
          <p:cNvPr id="11" name="TextBox 10"/>
          <p:cNvSpPr txBox="1"/>
          <p:nvPr/>
        </p:nvSpPr>
        <p:spPr>
          <a:xfrm>
            <a:off x="197877" y="2865830"/>
            <a:ext cx="6421442" cy="954107"/>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panose="020E0502030303020204" pitchFamily="34" charset="0"/>
              </a:rPr>
              <a:t>Responsible to: </a:t>
            </a:r>
            <a:r>
              <a:rPr lang="en-GB" sz="1400" dirty="0">
                <a:latin typeface="Candara" panose="020E0502030303020204" pitchFamily="34" charset="0"/>
              </a:rPr>
              <a:t>Director of inclusion</a:t>
            </a:r>
            <a:endParaRPr lang="en-GB" sz="1400" dirty="0">
              <a:latin typeface="Candara" panose="020E0502030303020204" pitchFamily="34" charset="0"/>
              <a:ea typeface="Calibri"/>
              <a:cs typeface="Calibri"/>
            </a:endParaRPr>
          </a:p>
          <a:p>
            <a:endParaRPr lang="en-GB" sz="1400" b="1" dirty="0">
              <a:latin typeface="Candara" panose="020E0502030303020204" pitchFamily="34" charset="0"/>
              <a:ea typeface="Calibri"/>
              <a:cs typeface="Calibri"/>
            </a:endParaRPr>
          </a:p>
          <a:p>
            <a:r>
              <a:rPr lang="en-GB" sz="1400" b="1" dirty="0">
                <a:latin typeface="Candara" panose="020E0502030303020204" pitchFamily="34" charset="0"/>
              </a:rPr>
              <a:t>Key relationships with:  </a:t>
            </a:r>
            <a:r>
              <a:rPr lang="en-GB" sz="1400" dirty="0">
                <a:latin typeface="Candara" panose="020E0502030303020204" pitchFamily="34" charset="0"/>
                <a:ea typeface="Calibri"/>
                <a:cs typeface="Calibri"/>
              </a:rPr>
              <a:t>Teachers</a:t>
            </a:r>
            <a:r>
              <a:rPr lang="en-GB" sz="1400" dirty="0">
                <a:latin typeface="Candara" panose="020E0502030303020204" pitchFamily="34" charset="0"/>
              </a:rPr>
              <a:t>, Other classroom support staff, Director of Inclusion, Lead teacher of the Oaks, Leadership team, Therapy and Wellbeing Team</a:t>
            </a:r>
            <a:endParaRPr lang="en-GB" sz="1400" b="1" dirty="0">
              <a:latin typeface="Candara" panose="020E0502030303020204" pitchFamily="34" charset="0"/>
              <a:ea typeface="Calibri"/>
              <a:cs typeface="Calibri"/>
            </a:endParaRPr>
          </a:p>
        </p:txBody>
      </p:sp>
      <p:sp>
        <p:nvSpPr>
          <p:cNvPr id="12" name="TextBox 11"/>
          <p:cNvSpPr txBox="1"/>
          <p:nvPr/>
        </p:nvSpPr>
        <p:spPr>
          <a:xfrm>
            <a:off x="197877" y="4002273"/>
            <a:ext cx="6421442" cy="5262979"/>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panose="020E0502030303020204" pitchFamily="34" charset="0"/>
              </a:rPr>
              <a:t>Job purpose:</a:t>
            </a:r>
          </a:p>
          <a:p>
            <a:endParaRPr lang="en-GB" sz="1400" b="1" dirty="0">
              <a:latin typeface="Candara" panose="020E0502030303020204" pitchFamily="34" charset="0"/>
            </a:endParaRPr>
          </a:p>
          <a:p>
            <a:r>
              <a:rPr lang="en-GB" sz="1400" b="1" dirty="0">
                <a:latin typeface="Candara" panose="020E0502030303020204" pitchFamily="34" charset="0"/>
                <a:ea typeface="+mn-lt"/>
                <a:cs typeface="+mn-lt"/>
              </a:rPr>
              <a:t>Are you passionate about Inclusive education? Would you like an opportunity to work and make a difference to our students learning? </a:t>
            </a:r>
          </a:p>
          <a:p>
            <a:endParaRPr lang="en-GB" sz="1400" b="1" dirty="0">
              <a:latin typeface="Candara" panose="020E0502030303020204" pitchFamily="34" charset="0"/>
              <a:ea typeface="+mn-lt"/>
              <a:cs typeface="+mn-lt"/>
            </a:endParaRPr>
          </a:p>
          <a:p>
            <a:r>
              <a:rPr lang="en-GB" sz="1400" b="1" dirty="0">
                <a:latin typeface="Candara" panose="020E0502030303020204" pitchFamily="34" charset="0"/>
                <a:ea typeface="+mn-lt"/>
                <a:cs typeface="+mn-lt"/>
              </a:rPr>
              <a:t>Key Responsibilities:</a:t>
            </a:r>
          </a:p>
          <a:p>
            <a:endParaRPr lang="en-GB" sz="1400" dirty="0">
              <a:latin typeface="Candara" panose="020E0502030303020204" pitchFamily="34" charset="0"/>
              <a:ea typeface="Calibri"/>
              <a:cs typeface="Calibri"/>
            </a:endParaRPr>
          </a:p>
          <a:p>
            <a:pPr marL="285750" indent="-285750">
              <a:buFont typeface="Arial"/>
              <a:buChar char="•"/>
            </a:pPr>
            <a:r>
              <a:rPr lang="en-GB" sz="1400" dirty="0">
                <a:latin typeface="Candara" panose="020E0502030303020204" pitchFamily="34" charset="0"/>
                <a:ea typeface="+mn-lt"/>
                <a:cs typeface="+mn-lt"/>
              </a:rPr>
              <a:t>Work under the direction of the Inclusion Department to support pupils with Education, Health, and Care Plans (EHCPs) and pupils on the SEND register</a:t>
            </a:r>
            <a:endParaRPr lang="en-GB" sz="1400" dirty="0">
              <a:latin typeface="Candara" panose="020E0502030303020204" pitchFamily="34" charset="0"/>
              <a:ea typeface="Calibri"/>
              <a:cs typeface="Calibri"/>
            </a:endParaRPr>
          </a:p>
          <a:p>
            <a:pPr marL="285750" indent="-285750">
              <a:buFont typeface="Arial"/>
              <a:buChar char="•"/>
            </a:pPr>
            <a:r>
              <a:rPr lang="en-GB" sz="1400" dirty="0">
                <a:latin typeface="Candara" panose="020E0502030303020204" pitchFamily="34" charset="0"/>
                <a:ea typeface="+mn-lt"/>
                <a:cs typeface="+mn-lt"/>
              </a:rPr>
              <a:t>Be the key liaison for an assigned caseload of EHCP pupils.</a:t>
            </a:r>
          </a:p>
          <a:p>
            <a:pPr marL="285750" indent="-285750">
              <a:buFont typeface="Arial"/>
              <a:buChar char="•"/>
            </a:pPr>
            <a:r>
              <a:rPr lang="en-GB" sz="1400" dirty="0">
                <a:latin typeface="Candara" panose="020E0502030303020204" pitchFamily="34" charset="0"/>
                <a:ea typeface="+mn-lt"/>
                <a:cs typeface="+mn-lt"/>
              </a:rPr>
              <a:t>Deliver targeted interventions and provide in-class support tailored to pupil needs.</a:t>
            </a:r>
            <a:endParaRPr lang="en-GB" sz="1400" dirty="0">
              <a:latin typeface="Candara" panose="020E0502030303020204" pitchFamily="34" charset="0"/>
              <a:ea typeface="Calibri"/>
              <a:cs typeface="Calibri"/>
            </a:endParaRPr>
          </a:p>
          <a:p>
            <a:pPr marL="285750" indent="-285750">
              <a:buFont typeface="Arial"/>
              <a:buChar char="•"/>
            </a:pPr>
            <a:r>
              <a:rPr lang="en-GB" sz="1400" dirty="0">
                <a:latin typeface="Candara" panose="020E0502030303020204" pitchFamily="34" charset="0"/>
                <a:ea typeface="+mn-lt"/>
                <a:cs typeface="+mn-lt"/>
              </a:rPr>
              <a:t>Track and evaluate the effectiveness of interventions delivered.</a:t>
            </a:r>
            <a:endParaRPr lang="en-GB" sz="1400" dirty="0">
              <a:latin typeface="Candara" panose="020E0502030303020204" pitchFamily="34" charset="0"/>
              <a:ea typeface="Calibri"/>
              <a:cs typeface="Calibri"/>
            </a:endParaRPr>
          </a:p>
          <a:p>
            <a:pPr marL="285750" indent="-285750">
              <a:buFont typeface="Arial"/>
              <a:buChar char="•"/>
            </a:pPr>
            <a:r>
              <a:rPr lang="en-GB" sz="1400" dirty="0">
                <a:latin typeface="Candara" panose="020E0502030303020204" pitchFamily="34" charset="0"/>
                <a:ea typeface="+mn-lt"/>
                <a:cs typeface="+mn-lt"/>
              </a:rPr>
              <a:t>Collaborate with teaching staff to support differentiation and inclusive teaching strategies for pupils on the SEND register.</a:t>
            </a:r>
            <a:endParaRPr lang="en-GB" sz="1400" dirty="0">
              <a:latin typeface="Candara" panose="020E0502030303020204" pitchFamily="34" charset="0"/>
              <a:ea typeface="Calibri"/>
              <a:cs typeface="Calibri"/>
            </a:endParaRPr>
          </a:p>
          <a:p>
            <a:pPr marL="285750" indent="-285750">
              <a:buFont typeface="Arial"/>
              <a:buChar char="•"/>
            </a:pPr>
            <a:r>
              <a:rPr lang="en-GB" sz="1400" dirty="0">
                <a:latin typeface="Candara" panose="020E0502030303020204" pitchFamily="34" charset="0"/>
                <a:ea typeface="+mn-lt"/>
                <a:cs typeface="+mn-lt"/>
              </a:rPr>
              <a:t>Help ensure seamless support and staffing for mainstream provision.</a:t>
            </a:r>
          </a:p>
          <a:p>
            <a:pPr marL="285750" indent="-285750">
              <a:buFont typeface="Arial"/>
              <a:buChar char="•"/>
            </a:pPr>
            <a:endParaRPr lang="en-GB" sz="1400" dirty="0">
              <a:latin typeface="Candara" panose="020E0502030303020204" pitchFamily="34" charset="0"/>
              <a:ea typeface="Calibri"/>
              <a:cs typeface="Calibri"/>
            </a:endParaRPr>
          </a:p>
          <a:p>
            <a:r>
              <a:rPr lang="en-GB" sz="1400" b="1" dirty="0">
                <a:latin typeface="Candara" panose="020E0502030303020204" pitchFamily="34" charset="0"/>
                <a:ea typeface="+mn-lt"/>
                <a:cs typeface="+mn-lt"/>
              </a:rPr>
              <a:t>Person Specification:</a:t>
            </a:r>
          </a:p>
          <a:p>
            <a:endParaRPr lang="en-GB" sz="1400" dirty="0">
              <a:latin typeface="Candara" panose="020E0502030303020204" pitchFamily="34" charset="0"/>
              <a:ea typeface="Calibri"/>
              <a:cs typeface="Calibri"/>
            </a:endParaRPr>
          </a:p>
          <a:p>
            <a:pPr marL="285750" indent="-285750">
              <a:buFont typeface="Arial"/>
              <a:buChar char="•"/>
            </a:pPr>
            <a:r>
              <a:rPr lang="en-GB" sz="1400" dirty="0">
                <a:latin typeface="Candara" panose="020E0502030303020204" pitchFamily="34" charset="0"/>
                <a:ea typeface="+mn-lt"/>
                <a:cs typeface="+mn-lt"/>
              </a:rPr>
              <a:t>Experience working with children or young people with SEND, ideally in both mainstream and specialist settings.</a:t>
            </a:r>
            <a:endParaRPr lang="en-GB" sz="1400" dirty="0">
              <a:latin typeface="Candara" panose="020E0502030303020204" pitchFamily="34" charset="0"/>
              <a:ea typeface="Calibri"/>
              <a:cs typeface="Calibri"/>
            </a:endParaRPr>
          </a:p>
          <a:p>
            <a:pPr marL="285750" indent="-285750">
              <a:buFont typeface="Arial"/>
              <a:buChar char="•"/>
            </a:pPr>
            <a:r>
              <a:rPr lang="en-GB" sz="1400" dirty="0">
                <a:latin typeface="Candara" panose="020E0502030303020204" pitchFamily="34" charset="0"/>
                <a:ea typeface="+mn-lt"/>
                <a:cs typeface="+mn-lt"/>
              </a:rPr>
              <a:t>Strong communication and organisational skills.</a:t>
            </a:r>
            <a:endParaRPr lang="en-GB" sz="1400" dirty="0">
              <a:latin typeface="Candara" panose="020E0502030303020204" pitchFamily="34" charset="0"/>
              <a:ea typeface="Calibri"/>
              <a:cs typeface="Calibri"/>
            </a:endParaRPr>
          </a:p>
          <a:p>
            <a:pPr marL="285750" indent="-285750">
              <a:buFont typeface="Arial"/>
              <a:buChar char="•"/>
            </a:pPr>
            <a:r>
              <a:rPr lang="en-GB" sz="1400" dirty="0">
                <a:latin typeface="Candara" panose="020E0502030303020204" pitchFamily="34" charset="0"/>
                <a:ea typeface="+mn-lt"/>
                <a:cs typeface="+mn-lt"/>
              </a:rPr>
              <a:t>Ability to work collaboratively within a multidisciplinary team.</a:t>
            </a:r>
            <a:endParaRPr lang="en-GB" sz="1400" dirty="0">
              <a:latin typeface="Candara" panose="020E0502030303020204" pitchFamily="34" charset="0"/>
              <a:ea typeface="Calibri"/>
              <a:cs typeface="Calibri"/>
            </a:endParaRPr>
          </a:p>
          <a:p>
            <a:pPr marL="285750" indent="-285750">
              <a:buFont typeface="Arial"/>
              <a:buChar char="•"/>
            </a:pPr>
            <a:r>
              <a:rPr lang="en-GB" sz="1400" dirty="0">
                <a:latin typeface="Candara" panose="020E0502030303020204" pitchFamily="34" charset="0"/>
                <a:ea typeface="+mn-lt"/>
                <a:cs typeface="+mn-lt"/>
              </a:rPr>
              <a:t>A commitment to inclusive education and improving outcomes for all learners.</a:t>
            </a:r>
          </a:p>
        </p:txBody>
      </p:sp>
      <p:sp>
        <p:nvSpPr>
          <p:cNvPr id="14" name="TextBox 13">
            <a:extLst>
              <a:ext uri="{FF2B5EF4-FFF2-40B4-BE49-F238E27FC236}">
                <a16:creationId xmlns:a16="http://schemas.microsoft.com/office/drawing/2014/main" id="{776173D0-93C2-45F2-9A3D-F8AE4A90DD74}"/>
              </a:ext>
            </a:extLst>
          </p:cNvPr>
          <p:cNvSpPr txBox="1"/>
          <p:nvPr/>
        </p:nvSpPr>
        <p:spPr>
          <a:xfrm>
            <a:off x="197877" y="1753416"/>
            <a:ext cx="6421443" cy="954107"/>
          </a:xfrm>
          <a:prstGeom prst="rect">
            <a:avLst/>
          </a:prstGeom>
          <a:noFill/>
          <a:ln>
            <a:solidFill>
              <a:schemeClr val="accent1">
                <a:lumMod val="75000"/>
              </a:schemeClr>
            </a:solidFill>
          </a:ln>
        </p:spPr>
        <p:txBody>
          <a:bodyPr wrap="square" lIns="91440" tIns="45720" rIns="91440" bIns="45720" rtlCol="0" anchor="t">
            <a:spAutoFit/>
          </a:bodyPr>
          <a:lstStyle/>
          <a:p>
            <a:r>
              <a:rPr lang="en-GB" sz="1400" b="1" dirty="0">
                <a:latin typeface="Candara"/>
              </a:rPr>
              <a:t>Grade: </a:t>
            </a:r>
            <a:r>
              <a:rPr lang="en-GB" sz="1400" dirty="0">
                <a:latin typeface="Candara"/>
              </a:rPr>
              <a:t>6 currently £25,995.00 FTE (Actual £22,248.37)</a:t>
            </a:r>
          </a:p>
          <a:p>
            <a:endParaRPr lang="en-GB" sz="1400" dirty="0">
              <a:latin typeface="Candara"/>
            </a:endParaRPr>
          </a:p>
          <a:p>
            <a:r>
              <a:rPr lang="en-GB" sz="1400" b="1" dirty="0">
                <a:latin typeface="Candara"/>
              </a:rPr>
              <a:t>Hours:</a:t>
            </a:r>
            <a:r>
              <a:rPr lang="en-GB" sz="1400" dirty="0">
                <a:latin typeface="Candara"/>
              </a:rPr>
              <a:t> 37 hours per week, term time only (38 weeks)</a:t>
            </a:r>
          </a:p>
          <a:p>
            <a:r>
              <a:rPr lang="en-GB" sz="1400" dirty="0">
                <a:latin typeface="Candara"/>
                <a:ea typeface="Calibri"/>
                <a:cs typeface="Calibri"/>
              </a:rPr>
              <a:t>Monday to Friday 8AM – 4PM </a:t>
            </a:r>
          </a:p>
        </p:txBody>
      </p:sp>
    </p:spTree>
    <p:extLst>
      <p:ext uri="{BB962C8B-B14F-4D97-AF65-F5344CB8AC3E}">
        <p14:creationId xmlns:p14="http://schemas.microsoft.com/office/powerpoint/2010/main" val="28411282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7</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529791729"/>
              </p:ext>
            </p:extLst>
          </p:nvPr>
        </p:nvGraphicFramePr>
        <p:xfrm>
          <a:off x="289252" y="1470659"/>
          <a:ext cx="6276110" cy="1415807"/>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1415807">
                <a:tc>
                  <a:txBody>
                    <a:bodyPr/>
                    <a:lstStyle/>
                    <a:p>
                      <a:r>
                        <a:rPr lang="en-GB" sz="1350" b="0" i="0" kern="1200" dirty="0">
                          <a:solidFill>
                            <a:schemeClr val="lt1"/>
                          </a:solidFill>
                          <a:effectLst/>
                          <a:latin typeface="+mn-lt"/>
                          <a:ea typeface="+mn-ea"/>
                          <a:cs typeface="+mn-cs"/>
                        </a:rPr>
                        <a:t>Operational /</a:t>
                      </a:r>
                    </a:p>
                    <a:p>
                      <a:r>
                        <a:rPr lang="en-GB" sz="1350" b="0" i="0" kern="1200" dirty="0">
                          <a:solidFill>
                            <a:schemeClr val="lt1"/>
                          </a:solidFill>
                          <a:effectLst/>
                          <a:latin typeface="+mn-lt"/>
                          <a:ea typeface="+mn-ea"/>
                          <a:cs typeface="+mn-cs"/>
                        </a:rPr>
                        <a:t>Strategic Planning</a:t>
                      </a:r>
                    </a:p>
                    <a:p>
                      <a:endParaRPr lang="en-GB" dirty="0"/>
                    </a:p>
                  </a:txBody>
                  <a:tcPr/>
                </a:tc>
                <a:tc>
                  <a:txBody>
                    <a:bodyPr/>
                    <a:lstStyle/>
                    <a:p>
                      <a:r>
                        <a:rPr lang="en-GB" sz="1350" b="0" i="0" kern="1200" dirty="0">
                          <a:solidFill>
                            <a:schemeClr val="lt1"/>
                          </a:solidFill>
                          <a:effectLst/>
                          <a:latin typeface="+mn-lt"/>
                          <a:ea typeface="+mn-ea"/>
                          <a:cs typeface="+mn-cs"/>
                        </a:rPr>
                        <a:t>· To contribute as appropriate to syllabuses, resources, schemes of work, marking policies and teaching strategies in the Inclusion Departments · To contribute to the inclusion department's development plan and its implementation · To plan and prepare intervention and lessons · To contribute to the whole school's planning activities</a:t>
                      </a:r>
                      <a:endParaRPr lang="en-GB" dirty="0"/>
                    </a:p>
                  </a:txBody>
                  <a:tcPr/>
                </a:tc>
                <a:extLst>
                  <a:ext uri="{0D108BD9-81ED-4DB2-BD59-A6C34878D82A}">
                    <a16:rowId xmlns:a16="http://schemas.microsoft.com/office/drawing/2014/main" val="3159838249"/>
                  </a:ext>
                </a:extLst>
              </a:tr>
            </a:tbl>
          </a:graphicData>
        </a:graphic>
      </p:graphicFrame>
      <p:graphicFrame>
        <p:nvGraphicFramePr>
          <p:cNvPr id="7" name="Table 6">
            <a:extLst>
              <a:ext uri="{FF2B5EF4-FFF2-40B4-BE49-F238E27FC236}">
                <a16:creationId xmlns:a16="http://schemas.microsoft.com/office/drawing/2014/main" id="{6C9EF39B-E8F4-410F-9C3E-68C47F0FC539}"/>
              </a:ext>
            </a:extLst>
          </p:cNvPr>
          <p:cNvGraphicFramePr>
            <a:graphicFrameLocks noGrp="1"/>
          </p:cNvGraphicFramePr>
          <p:nvPr>
            <p:extLst>
              <p:ext uri="{D42A27DB-BD31-4B8C-83A1-F6EECF244321}">
                <p14:modId xmlns:p14="http://schemas.microsoft.com/office/powerpoint/2010/main" val="2013895412"/>
              </p:ext>
            </p:extLst>
          </p:nvPr>
        </p:nvGraphicFramePr>
        <p:xfrm>
          <a:off x="289252" y="2879142"/>
          <a:ext cx="6292098" cy="647725"/>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1520717616"/>
                    </a:ext>
                  </a:extLst>
                </a:gridCol>
                <a:gridCol w="4525532">
                  <a:extLst>
                    <a:ext uri="{9D8B030D-6E8A-4147-A177-3AD203B41FA5}">
                      <a16:colId xmlns:a16="http://schemas.microsoft.com/office/drawing/2014/main" val="1729013502"/>
                    </a:ext>
                  </a:extLst>
                </a:gridCol>
              </a:tblGrid>
              <a:tr h="647725">
                <a:tc>
                  <a:txBody>
                    <a:bodyPr/>
                    <a:lstStyle/>
                    <a:p>
                      <a:r>
                        <a:rPr lang="en-GB" dirty="0"/>
                        <a:t>Curriculum provision</a:t>
                      </a:r>
                    </a:p>
                  </a:txBody>
                  <a:tcPr/>
                </a:tc>
                <a:tc>
                  <a:txBody>
                    <a:bodyPr/>
                    <a:lstStyle/>
                    <a:p>
                      <a:r>
                        <a:rPr lang="en-GB" sz="1350" b="0" i="0" kern="1200" dirty="0">
                          <a:solidFill>
                            <a:schemeClr val="lt1"/>
                          </a:solidFill>
                          <a:effectLst/>
                          <a:latin typeface="+mn-lt"/>
                          <a:ea typeface="+mn-ea"/>
                          <a:cs typeface="+mn-cs"/>
                        </a:rPr>
                        <a:t>To ensure that the curriculum areas provide a range of teaching which complements the school's strategic objectives</a:t>
                      </a:r>
                    </a:p>
                  </a:txBody>
                  <a:tcPr/>
                </a:tc>
                <a:extLst>
                  <a:ext uri="{0D108BD9-81ED-4DB2-BD59-A6C34878D82A}">
                    <a16:rowId xmlns:a16="http://schemas.microsoft.com/office/drawing/2014/main" val="559371482"/>
                  </a:ext>
                </a:extLst>
              </a:tr>
            </a:tbl>
          </a:graphicData>
        </a:graphic>
      </p:graphicFrame>
      <p:graphicFrame>
        <p:nvGraphicFramePr>
          <p:cNvPr id="8" name="Table 7">
            <a:extLst>
              <a:ext uri="{FF2B5EF4-FFF2-40B4-BE49-F238E27FC236}">
                <a16:creationId xmlns:a16="http://schemas.microsoft.com/office/drawing/2014/main" id="{AF031B75-2F7B-4904-8A41-88163CDC3946}"/>
              </a:ext>
            </a:extLst>
          </p:cNvPr>
          <p:cNvGraphicFramePr>
            <a:graphicFrameLocks noGrp="1"/>
          </p:cNvGraphicFramePr>
          <p:nvPr>
            <p:extLst>
              <p:ext uri="{D42A27DB-BD31-4B8C-83A1-F6EECF244321}">
                <p14:modId xmlns:p14="http://schemas.microsoft.com/office/powerpoint/2010/main" val="2236306212"/>
              </p:ext>
            </p:extLst>
          </p:nvPr>
        </p:nvGraphicFramePr>
        <p:xfrm>
          <a:off x="290252" y="3413907"/>
          <a:ext cx="6292098" cy="91440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0">
                <a:tc>
                  <a:txBody>
                    <a:bodyPr/>
                    <a:lstStyle/>
                    <a:p>
                      <a:r>
                        <a:rPr lang="en-GB" dirty="0"/>
                        <a:t>Curriculum Development</a:t>
                      </a:r>
                    </a:p>
                  </a:txBody>
                  <a:tcPr/>
                </a:tc>
                <a:tc>
                  <a:txBody>
                    <a:bodyPr/>
                    <a:lstStyle/>
                    <a:p>
                      <a:r>
                        <a:rPr lang="en-GB" sz="1350" b="0" i="0" kern="1200" dirty="0">
                          <a:solidFill>
                            <a:schemeClr val="lt1"/>
                          </a:solidFill>
                          <a:effectLst/>
                          <a:latin typeface="+mn-lt"/>
                          <a:ea typeface="+mn-ea"/>
                          <a:cs typeface="+mn-cs"/>
                        </a:rPr>
                        <a:t>· To assist in the process of curriculum development and change so as to ensure the continued relevance to the needs of pupils, examining and awarding bodies and the school's mission and strategic objectives.</a:t>
                      </a:r>
                      <a:endParaRPr lang="en-GB" dirty="0"/>
                    </a:p>
                  </a:txBody>
                  <a:tcPr/>
                </a:tc>
                <a:extLst>
                  <a:ext uri="{0D108BD9-81ED-4DB2-BD59-A6C34878D82A}">
                    <a16:rowId xmlns:a16="http://schemas.microsoft.com/office/drawing/2014/main" val="1251111786"/>
                  </a:ext>
                </a:extLst>
              </a:tr>
            </a:tbl>
          </a:graphicData>
        </a:graphic>
      </p:graphicFrame>
      <p:graphicFrame>
        <p:nvGraphicFramePr>
          <p:cNvPr id="13" name="Table 12">
            <a:extLst>
              <a:ext uri="{FF2B5EF4-FFF2-40B4-BE49-F238E27FC236}">
                <a16:creationId xmlns:a16="http://schemas.microsoft.com/office/drawing/2014/main" id="{68345433-FE94-4C4A-9040-D647D08EA350}"/>
              </a:ext>
            </a:extLst>
          </p:cNvPr>
          <p:cNvGraphicFramePr>
            <a:graphicFrameLocks noGrp="1"/>
          </p:cNvGraphicFramePr>
          <p:nvPr>
            <p:extLst>
              <p:ext uri="{D42A27DB-BD31-4B8C-83A1-F6EECF244321}">
                <p14:modId xmlns:p14="http://schemas.microsoft.com/office/powerpoint/2010/main" val="2789551646"/>
              </p:ext>
            </p:extLst>
          </p:nvPr>
        </p:nvGraphicFramePr>
        <p:xfrm>
          <a:off x="289252" y="4328307"/>
          <a:ext cx="6276110" cy="2148840"/>
        </p:xfrm>
        <a:graphic>
          <a:graphicData uri="http://schemas.openxmlformats.org/drawingml/2006/table">
            <a:tbl>
              <a:tblPr firstRow="1" bandRow="1">
                <a:tableStyleId>{5C22544A-7EE6-4342-B048-85BDC9FD1C3A}</a:tableStyleId>
              </a:tblPr>
              <a:tblGrid>
                <a:gridCol w="1768133">
                  <a:extLst>
                    <a:ext uri="{9D8B030D-6E8A-4147-A177-3AD203B41FA5}">
                      <a16:colId xmlns:a16="http://schemas.microsoft.com/office/drawing/2014/main" val="2320650324"/>
                    </a:ext>
                  </a:extLst>
                </a:gridCol>
                <a:gridCol w="4507977">
                  <a:extLst>
                    <a:ext uri="{9D8B030D-6E8A-4147-A177-3AD203B41FA5}">
                      <a16:colId xmlns:a16="http://schemas.microsoft.com/office/drawing/2014/main" val="3345632606"/>
                    </a:ext>
                  </a:extLst>
                </a:gridCol>
              </a:tblGrid>
              <a:tr h="370840">
                <a:tc>
                  <a:txBody>
                    <a:bodyPr/>
                    <a:lstStyle/>
                    <a:p>
                      <a:r>
                        <a:rPr lang="en-GB" sz="1350" b="0" i="0" kern="1200" dirty="0">
                          <a:solidFill>
                            <a:schemeClr val="lt1"/>
                          </a:solidFill>
                          <a:effectLst/>
                          <a:latin typeface="+mn-lt"/>
                          <a:ea typeface="+mn-ea"/>
                          <a:cs typeface="+mn-cs"/>
                        </a:rPr>
                        <a:t>Staffing</a:t>
                      </a:r>
                    </a:p>
                    <a:p>
                      <a:r>
                        <a:rPr lang="en-GB" sz="1350" b="0" i="0" kern="1200" dirty="0">
                          <a:solidFill>
                            <a:schemeClr val="lt1"/>
                          </a:solidFill>
                          <a:effectLst/>
                          <a:latin typeface="+mn-lt"/>
                          <a:ea typeface="+mn-ea"/>
                          <a:cs typeface="+mn-cs"/>
                        </a:rPr>
                        <a:t>Staff</a:t>
                      </a:r>
                    </a:p>
                    <a:p>
                      <a:r>
                        <a:rPr lang="en-GB" sz="1350" b="0" i="0" kern="1200" dirty="0">
                          <a:solidFill>
                            <a:schemeClr val="lt1"/>
                          </a:solidFill>
                          <a:effectLst/>
                          <a:latin typeface="+mn-lt"/>
                          <a:ea typeface="+mn-ea"/>
                          <a:cs typeface="+mn-cs"/>
                        </a:rPr>
                        <a:t>Development:</a:t>
                      </a:r>
                    </a:p>
                    <a:p>
                      <a:r>
                        <a:rPr lang="en-GB" sz="1350" b="0" i="0" kern="1200" dirty="0">
                          <a:solidFill>
                            <a:schemeClr val="lt1"/>
                          </a:solidFill>
                          <a:effectLst/>
                          <a:latin typeface="+mn-lt"/>
                          <a:ea typeface="+mn-ea"/>
                          <a:cs typeface="+mn-cs"/>
                        </a:rPr>
                        <a:t>Recruitment /</a:t>
                      </a:r>
                    </a:p>
                    <a:p>
                      <a:r>
                        <a:rPr lang="en-GB" sz="1350" b="0" i="0" kern="1200" dirty="0">
                          <a:solidFill>
                            <a:schemeClr val="lt1"/>
                          </a:solidFill>
                          <a:effectLst/>
                          <a:latin typeface="+mn-lt"/>
                          <a:ea typeface="+mn-ea"/>
                          <a:cs typeface="+mn-cs"/>
                        </a:rPr>
                        <a:t>Deployment of</a:t>
                      </a:r>
                    </a:p>
                    <a:p>
                      <a:r>
                        <a:rPr lang="en-GB" sz="1350" b="0" i="0" kern="1200" dirty="0">
                          <a:solidFill>
                            <a:schemeClr val="lt1"/>
                          </a:solidFill>
                          <a:effectLst/>
                          <a:latin typeface="+mn-lt"/>
                          <a:ea typeface="+mn-ea"/>
                          <a:cs typeface="+mn-cs"/>
                        </a:rPr>
                        <a:t>Staff</a:t>
                      </a:r>
                    </a:p>
                    <a:p>
                      <a:endParaRPr lang="en-GB" dirty="0"/>
                    </a:p>
                  </a:txBody>
                  <a:tcPr/>
                </a:tc>
                <a:tc>
                  <a:txBody>
                    <a:bodyPr/>
                    <a:lstStyle/>
                    <a:p>
                      <a:r>
                        <a:rPr lang="en-GB" sz="1350" b="0" i="0" kern="1200" dirty="0">
                          <a:solidFill>
                            <a:schemeClr val="lt1"/>
                          </a:solidFill>
                          <a:effectLst/>
                          <a:latin typeface="+mn-lt"/>
                          <a:ea typeface="+mn-ea"/>
                          <a:cs typeface="+mn-cs"/>
                        </a:rPr>
                        <a:t>· To take part in the school's staff development programme by participating in arrangements for further training and professional development </a:t>
                      </a:r>
                    </a:p>
                    <a:p>
                      <a:r>
                        <a:rPr lang="en-GB" sz="1350" b="0" i="0" kern="1200" dirty="0">
                          <a:solidFill>
                            <a:schemeClr val="lt1"/>
                          </a:solidFill>
                          <a:effectLst/>
                          <a:latin typeface="+mn-lt"/>
                          <a:ea typeface="+mn-ea"/>
                          <a:cs typeface="+mn-cs"/>
                        </a:rPr>
                        <a:t>· To continue personal development in the relevant areas including subject knowledge and teaching methods</a:t>
                      </a:r>
                    </a:p>
                    <a:p>
                      <a:r>
                        <a:rPr lang="en-GB" sz="1350" b="0" i="0" kern="1200" dirty="0">
                          <a:solidFill>
                            <a:schemeClr val="lt1"/>
                          </a:solidFill>
                          <a:effectLst/>
                          <a:latin typeface="+mn-lt"/>
                          <a:ea typeface="+mn-ea"/>
                          <a:cs typeface="+mn-cs"/>
                        </a:rPr>
                        <a:t> · To engage actively in the Performance Management Review process </a:t>
                      </a:r>
                    </a:p>
                    <a:p>
                      <a:r>
                        <a:rPr lang="en-GB" sz="1350" b="0" i="0" kern="1200" dirty="0">
                          <a:solidFill>
                            <a:schemeClr val="lt1"/>
                          </a:solidFill>
                          <a:effectLst/>
                          <a:latin typeface="+mn-lt"/>
                          <a:ea typeface="+mn-ea"/>
                          <a:cs typeface="+mn-cs"/>
                        </a:rPr>
                        <a:t>· To work as a member of a designated team and to contribute positively to effective working relations within the school</a:t>
                      </a:r>
                      <a:endParaRPr lang="en-GB" dirty="0"/>
                    </a:p>
                  </a:txBody>
                  <a:tcPr/>
                </a:tc>
                <a:extLst>
                  <a:ext uri="{0D108BD9-81ED-4DB2-BD59-A6C34878D82A}">
                    <a16:rowId xmlns:a16="http://schemas.microsoft.com/office/drawing/2014/main" val="773086785"/>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4072622511"/>
              </p:ext>
            </p:extLst>
          </p:nvPr>
        </p:nvGraphicFramePr>
        <p:xfrm>
          <a:off x="289252" y="6516622"/>
          <a:ext cx="6292098" cy="235458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0">
                <a:tc>
                  <a:txBody>
                    <a:bodyPr/>
                    <a:lstStyle/>
                    <a:p>
                      <a:r>
                        <a:rPr lang="en-GB" dirty="0"/>
                        <a:t>Quality Assurance</a:t>
                      </a:r>
                    </a:p>
                  </a:txBody>
                  <a:tcPr/>
                </a:tc>
                <a:tc>
                  <a:txBody>
                    <a:bodyPr/>
                    <a:lstStyle/>
                    <a:p>
                      <a:r>
                        <a:rPr lang="en-GB" sz="1350" b="0" i="0" kern="1200" dirty="0">
                          <a:solidFill>
                            <a:schemeClr val="lt1"/>
                          </a:solidFill>
                          <a:effectLst/>
                          <a:latin typeface="+mn-lt"/>
                          <a:ea typeface="+mn-ea"/>
                          <a:cs typeface="+mn-cs"/>
                        </a:rPr>
                        <a:t>·To help to implement school quality procedures and to adhere to those · To contribute to the process of monitoring and evaluation of the curriculum area in line with agreed school procedures, including evaluation against quality standards and performance criteria To seek/implement modification and improvement where required · To review work from time to time, methods of teaching and programmes of intervention · To take part, as may be required, in the review, development and management of activities relating to the curriculum, organisation and pastoral functions of the school</a:t>
                      </a:r>
                      <a:endParaRPr lang="en-GB" dirty="0"/>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33125529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8</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3370304393"/>
              </p:ext>
            </p:extLst>
          </p:nvPr>
        </p:nvGraphicFramePr>
        <p:xfrm>
          <a:off x="289252" y="1470659"/>
          <a:ext cx="6276110" cy="1377643"/>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1377643">
                <a:tc>
                  <a:txBody>
                    <a:bodyPr/>
                    <a:lstStyle/>
                    <a:p>
                      <a:r>
                        <a:rPr lang="en-GB" sz="1350" b="0" i="0" kern="1200" dirty="0">
                          <a:solidFill>
                            <a:schemeClr val="lt1"/>
                          </a:solidFill>
                          <a:effectLst/>
                          <a:latin typeface="+mn-lt"/>
                          <a:ea typeface="+mn-ea"/>
                          <a:cs typeface="+mn-cs"/>
                        </a:rPr>
                        <a:t>Management</a:t>
                      </a:r>
                    </a:p>
                    <a:p>
                      <a:r>
                        <a:rPr lang="en-GB" sz="1350" b="0" i="0" kern="1200" dirty="0">
                          <a:solidFill>
                            <a:schemeClr val="lt1"/>
                          </a:solidFill>
                          <a:effectLst/>
                          <a:latin typeface="+mn-lt"/>
                          <a:ea typeface="+mn-ea"/>
                          <a:cs typeface="+mn-cs"/>
                        </a:rPr>
                        <a:t>information:</a:t>
                      </a:r>
                    </a:p>
                    <a:p>
                      <a:endParaRPr lang="en-GB" dirty="0"/>
                    </a:p>
                  </a:txBody>
                  <a:tcPr/>
                </a:tc>
                <a:tc>
                  <a:txBody>
                    <a:bodyPr/>
                    <a:lstStyle/>
                    <a:p>
                      <a:r>
                        <a:rPr lang="en-GB" sz="1350" b="0" i="0" kern="1200" dirty="0">
                          <a:solidFill>
                            <a:schemeClr val="lt1"/>
                          </a:solidFill>
                          <a:effectLst/>
                          <a:latin typeface="+mn-lt"/>
                          <a:ea typeface="+mn-ea"/>
                          <a:cs typeface="+mn-cs"/>
                        </a:rPr>
                        <a:t>· To maintain appropriate records and to provide relevant, accurate and up-to-date information for MIS, registers, etc. </a:t>
                      </a:r>
                    </a:p>
                    <a:p>
                      <a:r>
                        <a:rPr lang="en-GB" sz="1350" b="0" i="0" kern="1200" dirty="0">
                          <a:solidFill>
                            <a:schemeClr val="lt1"/>
                          </a:solidFill>
                          <a:effectLst/>
                          <a:latin typeface="+mn-lt"/>
                          <a:ea typeface="+mn-ea"/>
                          <a:cs typeface="+mn-cs"/>
                        </a:rPr>
                        <a:t>· To complete the relevant documentation to assist in the tracking of pupils </a:t>
                      </a:r>
                    </a:p>
                    <a:p>
                      <a:r>
                        <a:rPr lang="en-GB" sz="1350" b="0" i="0" kern="1200" dirty="0">
                          <a:solidFill>
                            <a:schemeClr val="lt1"/>
                          </a:solidFill>
                          <a:effectLst/>
                          <a:latin typeface="+mn-lt"/>
                          <a:ea typeface="+mn-ea"/>
                          <a:cs typeface="+mn-cs"/>
                        </a:rPr>
                        <a:t>· To track pupil progress and use information to inform teaching and learning </a:t>
                      </a:r>
                      <a:endParaRPr lang="en-GB" dirty="0"/>
                    </a:p>
                  </a:txBody>
                  <a:tcPr/>
                </a:tc>
                <a:extLst>
                  <a:ext uri="{0D108BD9-81ED-4DB2-BD59-A6C34878D82A}">
                    <a16:rowId xmlns:a16="http://schemas.microsoft.com/office/drawing/2014/main" val="3159838249"/>
                  </a:ext>
                </a:extLst>
              </a:tr>
            </a:tbl>
          </a:graphicData>
        </a:graphic>
      </p:graphicFrame>
      <p:graphicFrame>
        <p:nvGraphicFramePr>
          <p:cNvPr id="8" name="Table 7">
            <a:extLst>
              <a:ext uri="{FF2B5EF4-FFF2-40B4-BE49-F238E27FC236}">
                <a16:creationId xmlns:a16="http://schemas.microsoft.com/office/drawing/2014/main" id="{AF031B75-2F7B-4904-8A41-88163CDC3946}"/>
              </a:ext>
            </a:extLst>
          </p:cNvPr>
          <p:cNvGraphicFramePr>
            <a:graphicFrameLocks noGrp="1"/>
          </p:cNvGraphicFramePr>
          <p:nvPr>
            <p:extLst>
              <p:ext uri="{D42A27DB-BD31-4B8C-83A1-F6EECF244321}">
                <p14:modId xmlns:p14="http://schemas.microsoft.com/office/powerpoint/2010/main" val="1027174835"/>
              </p:ext>
            </p:extLst>
          </p:nvPr>
        </p:nvGraphicFramePr>
        <p:xfrm>
          <a:off x="289252" y="2832751"/>
          <a:ext cx="6292098" cy="1377643"/>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1377643">
                <a:tc>
                  <a:txBody>
                    <a:bodyPr/>
                    <a:lstStyle/>
                    <a:p>
                      <a:r>
                        <a:rPr lang="en-GB" dirty="0"/>
                        <a:t>Communications</a:t>
                      </a:r>
                    </a:p>
                  </a:txBody>
                  <a:tcPr/>
                </a:tc>
                <a:tc>
                  <a:txBody>
                    <a:bodyPr/>
                    <a:lstStyle/>
                    <a:p>
                      <a:r>
                        <a:rPr lang="en-GB" sz="1350" b="0" i="0" kern="1200" dirty="0">
                          <a:solidFill>
                            <a:schemeClr val="lt1"/>
                          </a:solidFill>
                          <a:effectLst/>
                          <a:latin typeface="+mn-lt"/>
                          <a:ea typeface="+mn-ea"/>
                          <a:cs typeface="+mn-cs"/>
                        </a:rPr>
                        <a:t>· To communicate effectively with the parents of pupils as appropriate </a:t>
                      </a:r>
                    </a:p>
                    <a:p>
                      <a:r>
                        <a:rPr lang="en-GB" sz="1350" b="0" i="0" kern="1200" dirty="0">
                          <a:solidFill>
                            <a:schemeClr val="lt1"/>
                          </a:solidFill>
                          <a:effectLst/>
                          <a:latin typeface="+mn-lt"/>
                          <a:ea typeface="+mn-ea"/>
                          <a:cs typeface="+mn-cs"/>
                        </a:rPr>
                        <a:t>· Where appropriate, to communicate and co-operate with persons or bodies outside the school </a:t>
                      </a:r>
                    </a:p>
                    <a:p>
                      <a:r>
                        <a:rPr lang="en-GB" sz="1350" b="0" i="0" kern="1200" dirty="0">
                          <a:solidFill>
                            <a:schemeClr val="lt1"/>
                          </a:solidFill>
                          <a:effectLst/>
                          <a:latin typeface="+mn-lt"/>
                          <a:ea typeface="+mn-ea"/>
                          <a:cs typeface="+mn-cs"/>
                        </a:rPr>
                        <a:t>· To follow agreed policies for communications in the school</a:t>
                      </a:r>
                      <a:endParaRPr lang="en-GB" dirty="0"/>
                    </a:p>
                  </a:txBody>
                  <a:tcPr/>
                </a:tc>
                <a:extLst>
                  <a:ext uri="{0D108BD9-81ED-4DB2-BD59-A6C34878D82A}">
                    <a16:rowId xmlns:a16="http://schemas.microsoft.com/office/drawing/2014/main" val="1251111786"/>
                  </a:ext>
                </a:extLst>
              </a:tr>
            </a:tbl>
          </a:graphicData>
        </a:graphic>
      </p:graphicFrame>
      <p:graphicFrame>
        <p:nvGraphicFramePr>
          <p:cNvPr id="13" name="Table 12">
            <a:extLst>
              <a:ext uri="{FF2B5EF4-FFF2-40B4-BE49-F238E27FC236}">
                <a16:creationId xmlns:a16="http://schemas.microsoft.com/office/drawing/2014/main" id="{68345433-FE94-4C4A-9040-D647D08EA350}"/>
              </a:ext>
            </a:extLst>
          </p:cNvPr>
          <p:cNvGraphicFramePr>
            <a:graphicFrameLocks noGrp="1"/>
          </p:cNvGraphicFramePr>
          <p:nvPr>
            <p:extLst>
              <p:ext uri="{D42A27DB-BD31-4B8C-83A1-F6EECF244321}">
                <p14:modId xmlns:p14="http://schemas.microsoft.com/office/powerpoint/2010/main" val="2440402371"/>
              </p:ext>
            </p:extLst>
          </p:nvPr>
        </p:nvGraphicFramePr>
        <p:xfrm>
          <a:off x="297246" y="4207981"/>
          <a:ext cx="6276110" cy="678344"/>
        </p:xfrm>
        <a:graphic>
          <a:graphicData uri="http://schemas.openxmlformats.org/drawingml/2006/table">
            <a:tbl>
              <a:tblPr firstRow="1" bandRow="1">
                <a:tableStyleId>{5C22544A-7EE6-4342-B048-85BDC9FD1C3A}</a:tableStyleId>
              </a:tblPr>
              <a:tblGrid>
                <a:gridCol w="1762782">
                  <a:extLst>
                    <a:ext uri="{9D8B030D-6E8A-4147-A177-3AD203B41FA5}">
                      <a16:colId xmlns:a16="http://schemas.microsoft.com/office/drawing/2014/main" val="2320650324"/>
                    </a:ext>
                  </a:extLst>
                </a:gridCol>
                <a:gridCol w="4513328">
                  <a:extLst>
                    <a:ext uri="{9D8B030D-6E8A-4147-A177-3AD203B41FA5}">
                      <a16:colId xmlns:a16="http://schemas.microsoft.com/office/drawing/2014/main" val="3345632606"/>
                    </a:ext>
                  </a:extLst>
                </a:gridCol>
              </a:tblGrid>
              <a:tr h="678344">
                <a:tc>
                  <a:txBody>
                    <a:bodyPr/>
                    <a:lstStyle/>
                    <a:p>
                      <a:r>
                        <a:rPr lang="en-GB" sz="1350" b="0" i="0" kern="1200" dirty="0">
                          <a:solidFill>
                            <a:schemeClr val="lt1"/>
                          </a:solidFill>
                          <a:effectLst/>
                          <a:latin typeface="+mn-lt"/>
                          <a:ea typeface="+mn-ea"/>
                          <a:cs typeface="+mn-cs"/>
                        </a:rPr>
                        <a:t>Marketing and Liaison:</a:t>
                      </a:r>
                      <a:endParaRPr lang="en-GB" dirty="0"/>
                    </a:p>
                  </a:txBody>
                  <a:tcPr/>
                </a:tc>
                <a:tc>
                  <a:txBody>
                    <a:bodyPr/>
                    <a:lstStyle/>
                    <a:p>
                      <a:r>
                        <a:rPr lang="en-GB" sz="1350" b="0" i="0" kern="1200" dirty="0">
                          <a:solidFill>
                            <a:schemeClr val="lt1"/>
                          </a:solidFill>
                          <a:effectLst/>
                          <a:latin typeface="+mn-lt"/>
                          <a:ea typeface="+mn-ea"/>
                          <a:cs typeface="+mn-cs"/>
                        </a:rPr>
                        <a:t>· To take part in marketing and liaison activities </a:t>
                      </a:r>
                    </a:p>
                  </a:txBody>
                  <a:tcPr/>
                </a:tc>
                <a:extLst>
                  <a:ext uri="{0D108BD9-81ED-4DB2-BD59-A6C34878D82A}">
                    <a16:rowId xmlns:a16="http://schemas.microsoft.com/office/drawing/2014/main" val="773086785"/>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3926407634"/>
              </p:ext>
            </p:extLst>
          </p:nvPr>
        </p:nvGraphicFramePr>
        <p:xfrm>
          <a:off x="281258" y="4914010"/>
          <a:ext cx="6292098" cy="132588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0">
                <a:tc>
                  <a:txBody>
                    <a:bodyPr/>
                    <a:lstStyle/>
                    <a:p>
                      <a:r>
                        <a:rPr lang="en-GB" dirty="0"/>
                        <a:t>Management of Resources:</a:t>
                      </a:r>
                    </a:p>
                  </a:txBody>
                  <a:tcPr/>
                </a:tc>
                <a:tc>
                  <a:txBody>
                    <a:bodyPr/>
                    <a:lstStyle/>
                    <a:p>
                      <a:r>
                        <a:rPr lang="en-GB" sz="1350" b="0" i="0" kern="1200" dirty="0">
                          <a:solidFill>
                            <a:schemeClr val="lt1"/>
                          </a:solidFill>
                          <a:effectLst/>
                          <a:latin typeface="+mn-lt"/>
                          <a:ea typeface="+mn-ea"/>
                          <a:cs typeface="+mn-cs"/>
                        </a:rPr>
                        <a:t>· To contribute to the process of the ordering and allocation of equipment and materials · To identify resource needs and to contribute to the efficient / effective use of physical resources within the department · Co-operate with other staff to ensure a sharing and effective usage of resources to the benefit of the School, department and pupils</a:t>
                      </a:r>
                      <a:endParaRPr lang="en-GB" dirty="0"/>
                    </a:p>
                  </a:txBody>
                  <a:tcPr/>
                </a:tc>
                <a:extLst>
                  <a:ext uri="{0D108BD9-81ED-4DB2-BD59-A6C34878D82A}">
                    <a16:rowId xmlns:a16="http://schemas.microsoft.com/office/drawing/2014/main" val="1251111786"/>
                  </a:ext>
                </a:extLst>
              </a:tr>
            </a:tbl>
          </a:graphicData>
        </a:graphic>
      </p:graphicFrame>
      <p:graphicFrame>
        <p:nvGraphicFramePr>
          <p:cNvPr id="10" name="Table 9">
            <a:extLst>
              <a:ext uri="{FF2B5EF4-FFF2-40B4-BE49-F238E27FC236}">
                <a16:creationId xmlns:a16="http://schemas.microsoft.com/office/drawing/2014/main" id="{C65E93C5-0BC2-47E3-B5A2-DC2653FF9516}"/>
              </a:ext>
            </a:extLst>
          </p:cNvPr>
          <p:cNvGraphicFramePr>
            <a:graphicFrameLocks noGrp="1"/>
          </p:cNvGraphicFramePr>
          <p:nvPr>
            <p:extLst>
              <p:ext uri="{D42A27DB-BD31-4B8C-83A1-F6EECF244321}">
                <p14:modId xmlns:p14="http://schemas.microsoft.com/office/powerpoint/2010/main" val="456880736"/>
              </p:ext>
            </p:extLst>
          </p:nvPr>
        </p:nvGraphicFramePr>
        <p:xfrm>
          <a:off x="273264" y="6294933"/>
          <a:ext cx="6292098" cy="268623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2686230">
                <a:tc>
                  <a:txBody>
                    <a:bodyPr/>
                    <a:lstStyle/>
                    <a:p>
                      <a:r>
                        <a:rPr lang="en-GB" dirty="0"/>
                        <a:t>Pastoral System:</a:t>
                      </a:r>
                    </a:p>
                  </a:txBody>
                  <a:tcPr/>
                </a:tc>
                <a:tc>
                  <a:txBody>
                    <a:bodyPr/>
                    <a:lstStyle/>
                    <a:p>
                      <a:r>
                        <a:rPr lang="en-GB" sz="1350" b="0" i="0" kern="1200" dirty="0">
                          <a:solidFill>
                            <a:schemeClr val="lt1"/>
                          </a:solidFill>
                          <a:effectLst/>
                          <a:latin typeface="+mn-lt"/>
                          <a:ea typeface="+mn-ea"/>
                          <a:cs typeface="+mn-cs"/>
                        </a:rPr>
                        <a:t>· To promote the general progress and well-being of individual pupils and of the Tutor Group as a whole </a:t>
                      </a:r>
                    </a:p>
                    <a:p>
                      <a:r>
                        <a:rPr lang="en-GB" sz="1350" b="0" i="0" kern="1200" dirty="0">
                          <a:solidFill>
                            <a:schemeClr val="lt1"/>
                          </a:solidFill>
                          <a:effectLst/>
                          <a:latin typeface="+mn-lt"/>
                          <a:ea typeface="+mn-ea"/>
                          <a:cs typeface="+mn-cs"/>
                        </a:rPr>
                        <a:t>· To liaise with a Team Leader to ensure the implementation of the school's Pastoral system </a:t>
                      </a:r>
                    </a:p>
                    <a:p>
                      <a:r>
                        <a:rPr lang="en-GB" sz="1350" b="0" i="0" kern="1200" dirty="0">
                          <a:solidFill>
                            <a:schemeClr val="lt1"/>
                          </a:solidFill>
                          <a:effectLst/>
                          <a:latin typeface="+mn-lt"/>
                          <a:ea typeface="+mn-ea"/>
                          <a:cs typeface="+mn-cs"/>
                        </a:rPr>
                        <a:t>· To register pupils, encourage their full attendance at all lessons and their participation in other aspects of school life </a:t>
                      </a:r>
                    </a:p>
                    <a:p>
                      <a:r>
                        <a:rPr lang="en-GB" sz="1350" b="0" i="0" kern="1200" dirty="0">
                          <a:solidFill>
                            <a:schemeClr val="lt1"/>
                          </a:solidFill>
                          <a:effectLst/>
                          <a:latin typeface="+mn-lt"/>
                          <a:ea typeface="+mn-ea"/>
                          <a:cs typeface="+mn-cs"/>
                        </a:rPr>
                        <a:t>· To evaluate and monitor the progress of students and keep-up-to date </a:t>
                      </a:r>
                    </a:p>
                    <a:p>
                      <a:r>
                        <a:rPr lang="en-GB" sz="1350" b="0" i="0" kern="1200" dirty="0">
                          <a:solidFill>
                            <a:schemeClr val="lt1"/>
                          </a:solidFill>
                          <a:effectLst/>
                          <a:latin typeface="+mn-lt"/>
                          <a:ea typeface="+mn-ea"/>
                          <a:cs typeface="+mn-cs"/>
                        </a:rPr>
                        <a:t>· To contribute to the preparation of Action Plans and progress files and other reports</a:t>
                      </a:r>
                      <a:endParaRPr lang="en-GB" dirty="0"/>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3193999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1F0B493-EDA5-4272-ADBB-C587889A2C68}"/>
              </a:ext>
            </a:extLst>
          </p:cNvPr>
          <p:cNvSpPr>
            <a:spLocks noGrp="1"/>
          </p:cNvSpPr>
          <p:nvPr>
            <p:ph type="ftr" sz="quarter" idx="11"/>
          </p:nvPr>
        </p:nvSpPr>
        <p:spPr>
          <a:xfrm>
            <a:off x="0" y="9653807"/>
            <a:ext cx="2251214" cy="527403"/>
          </a:xfrm>
        </p:spPr>
        <p:txBody>
          <a:bodyPr/>
          <a:lstStyle/>
          <a:p>
            <a:r>
              <a:rPr lang="en-GB"/>
              <a:t>www.successat.org.uk                                                                                </a:t>
            </a:r>
          </a:p>
        </p:txBody>
      </p:sp>
      <p:sp>
        <p:nvSpPr>
          <p:cNvPr id="3" name="Slide Number Placeholder 2">
            <a:extLst>
              <a:ext uri="{FF2B5EF4-FFF2-40B4-BE49-F238E27FC236}">
                <a16:creationId xmlns:a16="http://schemas.microsoft.com/office/drawing/2014/main" id="{0B0C2C18-FFB5-F199-C842-D6A95778BBEC}"/>
              </a:ext>
            </a:extLst>
          </p:cNvPr>
          <p:cNvSpPr>
            <a:spLocks noGrp="1"/>
          </p:cNvSpPr>
          <p:nvPr>
            <p:ph type="sldNum" sz="quarter" idx="12"/>
          </p:nvPr>
        </p:nvSpPr>
        <p:spPr>
          <a:xfrm>
            <a:off x="5189097" y="9466902"/>
            <a:ext cx="1543050" cy="527403"/>
          </a:xfrm>
        </p:spPr>
        <p:txBody>
          <a:bodyPr/>
          <a:lstStyle/>
          <a:p>
            <a:r>
              <a:rPr lang="en-GB"/>
              <a:t>Page </a:t>
            </a:r>
            <a:fld id="{5699F653-A948-4BD1-BBB3-6CD4FE48AB5E}" type="slidenum">
              <a:rPr lang="en-GB" smtClean="0"/>
              <a:pPr/>
              <a:t>9</a:t>
            </a:fld>
            <a:endParaRPr lang="en-US"/>
          </a:p>
        </p:txBody>
      </p:sp>
      <p:pic>
        <p:nvPicPr>
          <p:cNvPr id="5" name="Picture 4" descr="TECC.jpg"/>
          <p:cNvPicPr>
            <a:picLocks noChangeAspect="1"/>
          </p:cNvPicPr>
          <p:nvPr/>
        </p:nvPicPr>
        <p:blipFill>
          <a:blip r:embed="rId2" cstate="print"/>
          <a:stretch>
            <a:fillRect/>
          </a:stretch>
        </p:blipFill>
        <p:spPr>
          <a:xfrm>
            <a:off x="2695279" y="303949"/>
            <a:ext cx="1464056" cy="12067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Table 5">
            <a:extLst>
              <a:ext uri="{FF2B5EF4-FFF2-40B4-BE49-F238E27FC236}">
                <a16:creationId xmlns:a16="http://schemas.microsoft.com/office/drawing/2014/main" id="{93E25AD7-4EBD-412B-9398-2F91042897F6}"/>
              </a:ext>
            </a:extLst>
          </p:cNvPr>
          <p:cNvGraphicFramePr>
            <a:graphicFrameLocks noGrp="1"/>
          </p:cNvGraphicFramePr>
          <p:nvPr>
            <p:extLst>
              <p:ext uri="{D42A27DB-BD31-4B8C-83A1-F6EECF244321}">
                <p14:modId xmlns:p14="http://schemas.microsoft.com/office/powerpoint/2010/main" val="516681459"/>
              </p:ext>
            </p:extLst>
          </p:nvPr>
        </p:nvGraphicFramePr>
        <p:xfrm>
          <a:off x="289252" y="1470659"/>
          <a:ext cx="6276110" cy="2148840"/>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71703857"/>
                    </a:ext>
                  </a:extLst>
                </a:gridCol>
                <a:gridCol w="4509544">
                  <a:extLst>
                    <a:ext uri="{9D8B030D-6E8A-4147-A177-3AD203B41FA5}">
                      <a16:colId xmlns:a16="http://schemas.microsoft.com/office/drawing/2014/main" val="1085619073"/>
                    </a:ext>
                  </a:extLst>
                </a:gridCol>
              </a:tblGrid>
              <a:tr h="1377643">
                <a:tc>
                  <a:txBody>
                    <a:bodyPr/>
                    <a:lstStyle/>
                    <a:p>
                      <a:endParaRPr lang="en-GB" dirty="0"/>
                    </a:p>
                  </a:txBody>
                  <a:tcPr/>
                </a:tc>
                <a:tc>
                  <a:txBody>
                    <a:bodyPr/>
                    <a:lstStyle/>
                    <a:p>
                      <a:r>
                        <a:rPr lang="en-GB" sz="1350" b="0" i="0" kern="1200" dirty="0">
                          <a:solidFill>
                            <a:schemeClr val="lt1"/>
                          </a:solidFill>
                          <a:effectLst/>
                          <a:latin typeface="+mn-lt"/>
                          <a:ea typeface="+mn-ea"/>
                          <a:cs typeface="+mn-cs"/>
                        </a:rPr>
                        <a:t>· To alert the appropriate staff to problems experienced by pupils and to make recommendations as to how these may be resolved </a:t>
                      </a:r>
                    </a:p>
                    <a:p>
                      <a:r>
                        <a:rPr lang="en-GB" sz="1350" b="0" i="0" kern="1200" dirty="0">
                          <a:solidFill>
                            <a:schemeClr val="lt1"/>
                          </a:solidFill>
                          <a:effectLst/>
                          <a:latin typeface="+mn-lt"/>
                          <a:ea typeface="+mn-ea"/>
                          <a:cs typeface="+mn-cs"/>
                        </a:rPr>
                        <a:t>· To communicate as appropriate, and support members of the department, , with the parents of pupils, with persons or bodies outside the school concerned with the welfare of individual pupils, after consultation with the appropriate staff </a:t>
                      </a:r>
                    </a:p>
                    <a:p>
                      <a:r>
                        <a:rPr lang="en-GB" sz="1350" b="0" i="0" kern="1200" dirty="0">
                          <a:solidFill>
                            <a:schemeClr val="lt1"/>
                          </a:solidFill>
                          <a:effectLst/>
                          <a:latin typeface="+mn-lt"/>
                          <a:ea typeface="+mn-ea"/>
                          <a:cs typeface="+mn-cs"/>
                        </a:rPr>
                        <a:t>· To contribute to curriculum enrichment according to school policy · To apply the Behaviour management systems so that effective learning can take place</a:t>
                      </a:r>
                      <a:endParaRPr lang="en-GB" dirty="0"/>
                    </a:p>
                  </a:txBody>
                  <a:tcPr/>
                </a:tc>
                <a:extLst>
                  <a:ext uri="{0D108BD9-81ED-4DB2-BD59-A6C34878D82A}">
                    <a16:rowId xmlns:a16="http://schemas.microsoft.com/office/drawing/2014/main" val="3159838249"/>
                  </a:ext>
                </a:extLst>
              </a:tr>
            </a:tbl>
          </a:graphicData>
        </a:graphic>
      </p:graphicFrame>
      <p:graphicFrame>
        <p:nvGraphicFramePr>
          <p:cNvPr id="14" name="Table 13">
            <a:extLst>
              <a:ext uri="{FF2B5EF4-FFF2-40B4-BE49-F238E27FC236}">
                <a16:creationId xmlns:a16="http://schemas.microsoft.com/office/drawing/2014/main" id="{B4E578D1-A911-44F9-BCB2-D6A2D4B7975C}"/>
              </a:ext>
            </a:extLst>
          </p:cNvPr>
          <p:cNvGraphicFramePr>
            <a:graphicFrameLocks noGrp="1"/>
          </p:cNvGraphicFramePr>
          <p:nvPr>
            <p:extLst>
              <p:ext uri="{D42A27DB-BD31-4B8C-83A1-F6EECF244321}">
                <p14:modId xmlns:p14="http://schemas.microsoft.com/office/powerpoint/2010/main" val="380694094"/>
              </p:ext>
            </p:extLst>
          </p:nvPr>
        </p:nvGraphicFramePr>
        <p:xfrm>
          <a:off x="273264" y="3619499"/>
          <a:ext cx="6292098" cy="5398377"/>
        </p:xfrm>
        <a:graphic>
          <a:graphicData uri="http://schemas.openxmlformats.org/drawingml/2006/table">
            <a:tbl>
              <a:tblPr firstRow="1" bandRow="1">
                <a:tableStyleId>{5C22544A-7EE6-4342-B048-85BDC9FD1C3A}</a:tableStyleId>
              </a:tblPr>
              <a:tblGrid>
                <a:gridCol w="1766566">
                  <a:extLst>
                    <a:ext uri="{9D8B030D-6E8A-4147-A177-3AD203B41FA5}">
                      <a16:colId xmlns:a16="http://schemas.microsoft.com/office/drawing/2014/main" val="496454971"/>
                    </a:ext>
                  </a:extLst>
                </a:gridCol>
                <a:gridCol w="4525532">
                  <a:extLst>
                    <a:ext uri="{9D8B030D-6E8A-4147-A177-3AD203B41FA5}">
                      <a16:colId xmlns:a16="http://schemas.microsoft.com/office/drawing/2014/main" val="4019255451"/>
                    </a:ext>
                  </a:extLst>
                </a:gridCol>
              </a:tblGrid>
              <a:tr h="5398377">
                <a:tc>
                  <a:txBody>
                    <a:bodyPr/>
                    <a:lstStyle/>
                    <a:p>
                      <a:r>
                        <a:rPr lang="en-GB" dirty="0"/>
                        <a:t>Teaching intervention groups</a:t>
                      </a:r>
                    </a:p>
                  </a:txBody>
                  <a:tcPr/>
                </a:tc>
                <a:tc>
                  <a:txBody>
                    <a:bodyPr/>
                    <a:lstStyle/>
                    <a:p>
                      <a:r>
                        <a:rPr lang="en-GB" sz="1350" b="0" i="0" kern="1200" dirty="0">
                          <a:solidFill>
                            <a:schemeClr val="lt1"/>
                          </a:solidFill>
                          <a:effectLst/>
                          <a:latin typeface="+mn-lt"/>
                          <a:ea typeface="+mn-ea"/>
                          <a:cs typeface="+mn-cs"/>
                        </a:rPr>
                        <a:t>· To teach pupils according to their educational needs, including the setting and marking of work to be carried out in school and elsewhere </a:t>
                      </a:r>
                    </a:p>
                    <a:p>
                      <a:r>
                        <a:rPr lang="en-GB" sz="1350" b="0" i="0" kern="1200" dirty="0">
                          <a:solidFill>
                            <a:schemeClr val="lt1"/>
                          </a:solidFill>
                          <a:effectLst/>
                          <a:latin typeface="+mn-lt"/>
                          <a:ea typeface="+mn-ea"/>
                          <a:cs typeface="+mn-cs"/>
                        </a:rPr>
                        <a:t>· To assess, record on attendance, progress, development and attainment of pupils and to keep such records as are required · To provide, or contribute to, oral and written assessments, reports and references relating to individual pupils and groups of pupils </a:t>
                      </a:r>
                    </a:p>
                    <a:p>
                      <a:r>
                        <a:rPr lang="en-GB" sz="1350" b="0" i="0" kern="1200" dirty="0">
                          <a:solidFill>
                            <a:schemeClr val="lt1"/>
                          </a:solidFill>
                          <a:effectLst/>
                          <a:latin typeface="+mn-lt"/>
                          <a:ea typeface="+mn-ea"/>
                          <a:cs typeface="+mn-cs"/>
                        </a:rPr>
                        <a:t>· To ensure that ICT, Literacy, Numeracy and school subject specialism(s) are reflected in the teaching/learning experience of students </a:t>
                      </a:r>
                    </a:p>
                    <a:p>
                      <a:r>
                        <a:rPr lang="en-GB" sz="1350" b="0" i="0" kern="1200" dirty="0">
                          <a:solidFill>
                            <a:schemeClr val="lt1"/>
                          </a:solidFill>
                          <a:effectLst/>
                          <a:latin typeface="+mn-lt"/>
                          <a:ea typeface="+mn-ea"/>
                          <a:cs typeface="+mn-cs"/>
                        </a:rPr>
                        <a:t>· To undertake a designated programme of teaching · To ensure a high quality learning experience for pupils which meets internal and external quality standards · To prepare and update subject materials</a:t>
                      </a:r>
                    </a:p>
                    <a:p>
                      <a:r>
                        <a:rPr lang="en-GB" sz="1350" b="0" i="0" kern="1200" dirty="0">
                          <a:solidFill>
                            <a:schemeClr val="lt1"/>
                          </a:solidFill>
                          <a:effectLst/>
                          <a:latin typeface="+mn-lt"/>
                          <a:ea typeface="+mn-ea"/>
                          <a:cs typeface="+mn-cs"/>
                        </a:rPr>
                        <a:t>· To use a variety of delivery methods which will stimulate learning appropriate to student needs and demands of the syllabus </a:t>
                      </a:r>
                    </a:p>
                    <a:p>
                      <a:r>
                        <a:rPr lang="en-GB" sz="1350" b="0" i="0" kern="1200" dirty="0">
                          <a:solidFill>
                            <a:schemeClr val="lt1"/>
                          </a:solidFill>
                          <a:effectLst/>
                          <a:latin typeface="+mn-lt"/>
                          <a:ea typeface="+mn-ea"/>
                          <a:cs typeface="+mn-cs"/>
                        </a:rPr>
                        <a:t>· To maintain discipline in accordance with the school's procedures, and to encourage good practice with regard to punctuality, behaviour, standards of work and homework </a:t>
                      </a:r>
                    </a:p>
                    <a:p>
                      <a:r>
                        <a:rPr lang="en-GB" sz="1350" b="0" i="0" kern="1200" dirty="0">
                          <a:solidFill>
                            <a:schemeClr val="lt1"/>
                          </a:solidFill>
                          <a:effectLst/>
                          <a:latin typeface="+mn-lt"/>
                          <a:ea typeface="+mn-ea"/>
                          <a:cs typeface="+mn-cs"/>
                        </a:rPr>
                        <a:t>· To undertake assessment of pupils as requested by external examination bodies, departmental and school procedures </a:t>
                      </a:r>
                    </a:p>
                    <a:p>
                      <a:r>
                        <a:rPr lang="en-GB" sz="1350" b="0" i="0" kern="1200" dirty="0">
                          <a:solidFill>
                            <a:schemeClr val="lt1"/>
                          </a:solidFill>
                          <a:effectLst/>
                          <a:latin typeface="+mn-lt"/>
                          <a:ea typeface="+mn-ea"/>
                          <a:cs typeface="+mn-cs"/>
                        </a:rPr>
                        <a:t>· To mark, grade and give written/verbal and diagnostic feedback as required</a:t>
                      </a:r>
                      <a:endParaRPr lang="en-GB" dirty="0"/>
                    </a:p>
                  </a:txBody>
                  <a:tcPr/>
                </a:tc>
                <a:extLst>
                  <a:ext uri="{0D108BD9-81ED-4DB2-BD59-A6C34878D82A}">
                    <a16:rowId xmlns:a16="http://schemas.microsoft.com/office/drawing/2014/main" val="1251111786"/>
                  </a:ext>
                </a:extLst>
              </a:tr>
            </a:tbl>
          </a:graphicData>
        </a:graphic>
      </p:graphicFrame>
    </p:spTree>
    <p:extLst>
      <p:ext uri="{BB962C8B-B14F-4D97-AF65-F5344CB8AC3E}">
        <p14:creationId xmlns:p14="http://schemas.microsoft.com/office/powerpoint/2010/main" val="380812496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7802225c-b7b2-460b-b2d0-872f302c8e00">
      <UserInfo>
        <DisplayName>HR Manager</DisplayName>
        <AccountId>2083</AccountId>
        <AccountType/>
      </UserInfo>
      <UserInfo>
        <DisplayName>Mrs A Collins</DisplayName>
        <AccountId>41</AccountId>
        <AccountType/>
      </UserInfo>
      <UserInfo>
        <DisplayName>Mrs C Butler</DisplayName>
        <AccountId>432</AccountId>
        <AccountType/>
      </UserInfo>
      <UserInfo>
        <DisplayName>Mrs M Young</DisplayName>
        <AccountId>89</AccountId>
        <AccountType/>
      </UserInfo>
    </SharedWithUsers>
    <_activity xmlns="4eedbf48-e6a3-490e-a852-8315dd51bb3c"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3115FBFD5A605419709379FC5DAC0C6" ma:contentTypeVersion="17" ma:contentTypeDescription="Create a new document." ma:contentTypeScope="" ma:versionID="49625c4352df4da10b2431eb8ce78b75">
  <xsd:schema xmlns:xsd="http://www.w3.org/2001/XMLSchema" xmlns:xs="http://www.w3.org/2001/XMLSchema" xmlns:p="http://schemas.microsoft.com/office/2006/metadata/properties" xmlns:ns3="4eedbf48-e6a3-490e-a852-8315dd51bb3c" xmlns:ns4="7802225c-b7b2-460b-b2d0-872f302c8e00" targetNamespace="http://schemas.microsoft.com/office/2006/metadata/properties" ma:root="true" ma:fieldsID="1d22ef9c6613704cdb6ac760254f0499" ns3:_="" ns4:_="">
    <xsd:import namespace="4eedbf48-e6a3-490e-a852-8315dd51bb3c"/>
    <xsd:import namespace="7802225c-b7b2-460b-b2d0-872f302c8e00"/>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4:SharedWithUsers" minOccurs="0"/>
                <xsd:element ref="ns4:SharedWithDetails" minOccurs="0"/>
                <xsd:element ref="ns4:SharingHintHash" minOccurs="0"/>
                <xsd:element ref="ns3:MediaServiceAutoKeyPoints" minOccurs="0"/>
                <xsd:element ref="ns3:MediaServiceKeyPoints" minOccurs="0"/>
                <xsd:element ref="ns3:MediaLengthInSeconds" minOccurs="0"/>
                <xsd:element ref="ns3:_activity"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edbf48-e6a3-490e-a852-8315dd51bb3c"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Location" ma:index="12" nillable="true" ma:displayName="MediaServiceLocation" ma:description="" ma:internalName="MediaServiceLocation"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802225c-b7b2-460b-b2d0-872f302c8e00"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9F55464-8A9C-48DD-BB47-9397234C0AE3}">
  <ds:schemaRefs>
    <ds:schemaRef ds:uri="http://purl.org/dc/elements/1.1/"/>
    <ds:schemaRef ds:uri="http://www.w3.org/XML/1998/namespace"/>
    <ds:schemaRef ds:uri="4eedbf48-e6a3-490e-a852-8315dd51bb3c"/>
    <ds:schemaRef ds:uri="http://schemas.openxmlformats.org/package/2006/metadata/core-properties"/>
    <ds:schemaRef ds:uri="http://schemas.microsoft.com/office/2006/documentManagement/types"/>
    <ds:schemaRef ds:uri="http://schemas.microsoft.com/office/2006/metadata/properties"/>
    <ds:schemaRef ds:uri="http://purl.org/dc/dcmitype/"/>
    <ds:schemaRef ds:uri="http://schemas.microsoft.com/office/infopath/2007/PartnerControls"/>
    <ds:schemaRef ds:uri="7802225c-b7b2-460b-b2d0-872f302c8e00"/>
    <ds:schemaRef ds:uri="http://purl.org/dc/terms/"/>
  </ds:schemaRefs>
</ds:datastoreItem>
</file>

<file path=customXml/itemProps2.xml><?xml version="1.0" encoding="utf-8"?>
<ds:datastoreItem xmlns:ds="http://schemas.openxmlformats.org/officeDocument/2006/customXml" ds:itemID="{A046C506-B86A-4263-B3A5-CD8B56FAA529}">
  <ds:schemaRefs>
    <ds:schemaRef ds:uri="http://schemas.microsoft.com/sharepoint/v3/contenttype/forms"/>
  </ds:schemaRefs>
</ds:datastoreItem>
</file>

<file path=customXml/itemProps3.xml><?xml version="1.0" encoding="utf-8"?>
<ds:datastoreItem xmlns:ds="http://schemas.openxmlformats.org/officeDocument/2006/customXml" ds:itemID="{7A5AE868-FEF2-42F8-B20E-C6E629CC093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eedbf48-e6a3-490e-a852-8315dd51bb3c"/>
    <ds:schemaRef ds:uri="7802225c-b7b2-460b-b2d0-872f302c8e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434</TotalTime>
  <Words>4802</Words>
  <Application>Microsoft Office PowerPoint</Application>
  <PresentationFormat>A4 Paper (210x297 mm)</PresentationFormat>
  <Paragraphs>366</Paragraphs>
  <Slides>14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Aptos Serif</vt:lpstr>
      <vt:lpstr>Arial</vt:lpstr>
      <vt:lpstr>Calibri</vt:lpstr>
      <vt:lpstr>Cambria</vt:lpstr>
      <vt:lpstr>Candara</vt:lpstr>
      <vt:lpstr>Roboto Slab</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R Hayto</dc:creator>
  <cp:lastModifiedBy>Miss L Barthorpe</cp:lastModifiedBy>
  <cp:revision>311</cp:revision>
  <dcterms:created xsi:type="dcterms:W3CDTF">2022-01-07T14:11:53Z</dcterms:created>
  <dcterms:modified xsi:type="dcterms:W3CDTF">2026-06-05T08:08:30Z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0x010100D3115FBFD5A605419709379FC5DAC0C6</vt:lpwstr>
  </property>
  <property fmtid="{D5CDD505-2E9C-101B-9397-08002B2CF9AE}" pid="3" name="MediaServiceImageTags">
    <vt:lpwstr/>
  </property>
</Properties>
</file>