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60" r:id="rId5"/>
    <p:sldId id="268" r:id="rId6"/>
    <p:sldId id="267" r:id="rId7"/>
    <p:sldId id="275" r:id="rId8"/>
    <p:sldId id="269" r:id="rId9"/>
    <p:sldId id="262" r:id="rId10"/>
    <p:sldId id="273" r:id="rId11"/>
    <p:sldId id="276" r:id="rId12"/>
    <p:sldId id="270" r:id="rId13"/>
    <p:sldId id="277" r:id="rId14"/>
    <p:sldId id="272" r:id="rId1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23005F-DCBB-1F17-22C7-606671C95764}" v="42" dt="2025-09-30T06:36:13.9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52" y="54"/>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30/09/2025</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30/09/2025</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mailto:hr@thomasestley.org.uk" TargetMode="Externa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successat.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dirty="0">
                <a:solidFill>
                  <a:schemeClr val="bg1">
                    <a:lumMod val="50000"/>
                  </a:schemeClr>
                </a:solidFill>
                <a:latin typeface="Roboto Slab"/>
                <a:ea typeface="Roboto Slab"/>
                <a:cs typeface="Roboto Slab"/>
              </a:rPr>
              <a:t>Success Academy Trust</a:t>
            </a:r>
            <a:endParaRPr lang="en-GB" sz="4400" b="1" dirty="0">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dirty="0">
                <a:solidFill>
                  <a:schemeClr val="bg1"/>
                </a:solidFill>
                <a:latin typeface="Candara"/>
                <a:ea typeface="Roboto Slab"/>
                <a:cs typeface="Roboto Slab"/>
              </a:rPr>
              <a:t>JOB APPLICATION PACK</a:t>
            </a:r>
            <a:endParaRPr lang="en-GB" sz="4400" dirty="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F64EE-B313-F477-5428-CDF427D705AA}"/>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3E2BC1-FF2D-8089-F12D-C9F3D8DB414A}"/>
              </a:ext>
            </a:extLst>
          </p:cNvPr>
          <p:cNvSpPr>
            <a:spLocks noGrp="1"/>
          </p:cNvSpPr>
          <p:nvPr>
            <p:ph type="ftr" sz="quarter" idx="11"/>
          </p:nvPr>
        </p:nvSpPr>
        <p:spPr>
          <a:xfrm>
            <a:off x="-89899" y="9639281"/>
            <a:ext cx="2135630"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46677983-E90B-255B-CF46-90F08DBC22DB}"/>
              </a:ext>
            </a:extLst>
          </p:cNvPr>
          <p:cNvSpPr>
            <a:spLocks noGrp="1"/>
          </p:cNvSpPr>
          <p:nvPr>
            <p:ph type="sldNum" sz="quarter" idx="12"/>
          </p:nvPr>
        </p:nvSpPr>
        <p:spPr>
          <a:xfrm>
            <a:off x="5168315" y="9466902"/>
            <a:ext cx="1543050" cy="527403"/>
          </a:xfrm>
        </p:spPr>
        <p:txBody>
          <a:bodyPr/>
          <a:lstStyle/>
          <a:p>
            <a:r>
              <a:rPr lang="en-GB"/>
              <a:t>Page </a:t>
            </a:r>
            <a:fld id="{5699F653-A948-4BD1-BBB3-6CD4FE48AB5E}" type="slidenum">
              <a:rPr lang="en-GB" smtClean="0"/>
              <a:pPr/>
              <a:t>10</a:t>
            </a:fld>
            <a:endParaRPr lang="en-US"/>
          </a:p>
        </p:txBody>
      </p:sp>
      <p:pic>
        <p:nvPicPr>
          <p:cNvPr id="5" name="Picture 4" descr="TECC.jpg">
            <a:extLst>
              <a:ext uri="{FF2B5EF4-FFF2-40B4-BE49-F238E27FC236}">
                <a16:creationId xmlns:a16="http://schemas.microsoft.com/office/drawing/2014/main" id="{2AE844EA-F5D3-134E-7D1B-685232E4E045}"/>
              </a:ext>
            </a:extLst>
          </p:cNvPr>
          <p:cNvPicPr>
            <a:picLocks noChangeAspect="1"/>
          </p:cNvPicPr>
          <p:nvPr/>
        </p:nvPicPr>
        <p:blipFill>
          <a:blip r:embed="rId2" cstate="print"/>
          <a:stretch>
            <a:fillRect/>
          </a:stretch>
        </p:blipFill>
        <p:spPr>
          <a:xfrm>
            <a:off x="2681735" y="246544"/>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3" name="TextBox 12">
            <a:extLst>
              <a:ext uri="{FF2B5EF4-FFF2-40B4-BE49-F238E27FC236}">
                <a16:creationId xmlns:a16="http://schemas.microsoft.com/office/drawing/2014/main" id="{17EBD9B3-9529-4482-873C-2F962FD10355}"/>
              </a:ext>
            </a:extLst>
          </p:cNvPr>
          <p:cNvSpPr txBox="1"/>
          <p:nvPr/>
        </p:nvSpPr>
        <p:spPr>
          <a:xfrm>
            <a:off x="238192" y="1368737"/>
            <a:ext cx="6327263" cy="6986528"/>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MAIN DUTIES &amp; RESPONSIBILITIES:</a:t>
            </a:r>
            <a:endParaRPr lang="en-GB" sz="1400" b="1" dirty="0">
              <a:latin typeface="Candara"/>
              <a:ea typeface="Calibri"/>
              <a:cs typeface="Calibri"/>
            </a:endParaRPr>
          </a:p>
          <a:p>
            <a:endParaRPr lang="en-GB" sz="1400" dirty="0">
              <a:solidFill>
                <a:srgbClr val="000000"/>
              </a:solidFill>
              <a:latin typeface="Candara"/>
            </a:endParaRPr>
          </a:p>
          <a:p>
            <a:r>
              <a:rPr lang="en-GB" sz="1400" dirty="0">
                <a:solidFill>
                  <a:srgbClr val="000000"/>
                </a:solidFill>
                <a:latin typeface="Candara"/>
              </a:rPr>
              <a:t>C GENERAL</a:t>
            </a:r>
            <a:endParaRPr lang="en-GB" sz="1400" b="1" dirty="0">
              <a:solidFill>
                <a:srgbClr val="FF0000"/>
              </a:solidFill>
              <a:latin typeface="Candara"/>
              <a:ea typeface="Calibri"/>
              <a:cs typeface="Calibri"/>
            </a:endParaRPr>
          </a:p>
          <a:p>
            <a:r>
              <a:rPr lang="en-GB" sz="1400" dirty="0">
                <a:solidFill>
                  <a:srgbClr val="000000"/>
                </a:solidFill>
                <a:latin typeface="Candara"/>
              </a:rPr>
              <a:t>Undertake duties elsewhere within the Support Team as required</a:t>
            </a:r>
            <a:endParaRPr lang="en-GB" dirty="0">
              <a:ea typeface="Calibri"/>
              <a:cs typeface="Calibri"/>
            </a:endParaRPr>
          </a:p>
          <a:p>
            <a:r>
              <a:rPr lang="en-GB" sz="1400" dirty="0">
                <a:solidFill>
                  <a:srgbClr val="000000"/>
                </a:solidFill>
                <a:latin typeface="Candara"/>
              </a:rPr>
              <a:t>Such other duties as required commensurate with the grade of the post</a:t>
            </a:r>
            <a:endParaRPr lang="en-GB" dirty="0">
              <a:ea typeface="Calibri"/>
              <a:cs typeface="Calibri"/>
            </a:endParaRPr>
          </a:p>
          <a:p>
            <a:r>
              <a:rPr lang="en-GB" sz="1400" dirty="0">
                <a:solidFill>
                  <a:srgbClr val="000000"/>
                </a:solidFill>
                <a:latin typeface="Candara"/>
              </a:rPr>
              <a:t>This job description sets out the duties of the post at the time when it was drawn up. Such duties may vary from time to time without changing the general character of the duties or the level of responsibility entailed. </a:t>
            </a:r>
            <a:endParaRPr lang="en-GB" dirty="0">
              <a:ea typeface="Calibri"/>
              <a:cs typeface="Calibri"/>
            </a:endParaRPr>
          </a:p>
          <a:p>
            <a:r>
              <a:rPr lang="en-GB" sz="1400" dirty="0">
                <a:solidFill>
                  <a:srgbClr val="000000"/>
                </a:solidFill>
                <a:latin typeface="Candara"/>
              </a:rPr>
              <a:t>In fact, the make-up and emphasis of duties will be one area covered in annual review of the post and rewritten accordingly. Such variations are a common occurrence and cannot in themselves justify a reconsideration of the grading of the post.</a:t>
            </a:r>
            <a:endParaRPr lang="en-GB" dirty="0">
              <a:ea typeface="Calibri"/>
              <a:cs typeface="Calibri"/>
            </a:endParaRPr>
          </a:p>
          <a:p>
            <a:pPr>
              <a:buFont typeface="Arial" pitchFamily="34" charset="0"/>
              <a:buChar char="•"/>
            </a:pPr>
            <a:endParaRPr lang="en-GB" sz="1400" dirty="0">
              <a:solidFill>
                <a:srgbClr val="000000"/>
              </a:solidFill>
              <a:latin typeface="Candara"/>
            </a:endParaRPr>
          </a:p>
          <a:p>
            <a:pPr>
              <a:buFont typeface="Arial" pitchFamily="34" charset="0"/>
              <a:buChar char="•"/>
            </a:pPr>
            <a:r>
              <a:rPr lang="en-GB" sz="1400" dirty="0">
                <a:solidFill>
                  <a:srgbClr val="000000"/>
                </a:solidFill>
                <a:latin typeface="Candara"/>
              </a:rPr>
              <a:t>It is vital to the ethos of the Support Team that the postholder is flexible in taking on additional tasks, willing to offer help to and cover for other members of the Team and treats co-operation and support for colleagues as a top priority.</a:t>
            </a:r>
            <a:endParaRPr lang="en-GB" dirty="0"/>
          </a:p>
          <a:p>
            <a:endParaRPr lang="en-GB" sz="1400" dirty="0">
              <a:solidFill>
                <a:srgbClr val="000000"/>
              </a:solidFill>
              <a:latin typeface="Candara"/>
            </a:endParaRPr>
          </a:p>
          <a:p>
            <a:r>
              <a:rPr lang="en-GB" sz="1400" dirty="0">
                <a:solidFill>
                  <a:srgbClr val="000000"/>
                </a:solidFill>
                <a:latin typeface="Candara"/>
              </a:rPr>
              <a:t>SPECIAL INSTRUCTIONS</a:t>
            </a:r>
            <a:endParaRPr lang="en-GB" dirty="0">
              <a:ea typeface="Calibri"/>
              <a:cs typeface="Calibri"/>
            </a:endParaRPr>
          </a:p>
          <a:p>
            <a:pPr marL="285750" indent="-285750">
              <a:buFont typeface="Arial"/>
              <a:buChar char="•"/>
            </a:pPr>
            <a:endParaRPr lang="en-GB" sz="1400" dirty="0">
              <a:latin typeface="Arial"/>
              <a:cs typeface="Arial"/>
            </a:endParaRPr>
          </a:p>
          <a:p>
            <a:pPr marL="285750" indent="-285750">
              <a:buFont typeface="Arial"/>
              <a:buChar char="•"/>
            </a:pPr>
            <a:r>
              <a:rPr lang="en-GB" sz="1400" dirty="0">
                <a:latin typeface="Candara"/>
              </a:rPr>
              <a:t>To ensure a safe working environment in accordance with Health and Safety Regulations</a:t>
            </a:r>
            <a:endParaRPr lang="en-GB">
              <a:ea typeface="Calibri"/>
              <a:cs typeface="Calibri"/>
            </a:endParaRPr>
          </a:p>
          <a:p>
            <a:pPr marL="285750" indent="-285750">
              <a:buFont typeface="Arial" pitchFamily="34" charset="0"/>
              <a:buChar char="•"/>
            </a:pPr>
            <a:r>
              <a:rPr lang="en-GB" sz="1400" dirty="0">
                <a:latin typeface="Candara"/>
              </a:rPr>
              <a:t>To attend fire drills and staff meetings as required</a:t>
            </a:r>
            <a:endParaRPr lang="en-GB" dirty="0">
              <a:ea typeface="Calibri"/>
              <a:cs typeface="Calibri"/>
            </a:endParaRPr>
          </a:p>
          <a:p>
            <a:pPr marL="285750" indent="-285750">
              <a:buFont typeface="Arial" pitchFamily="34" charset="0"/>
              <a:buChar char="•"/>
            </a:pPr>
            <a:r>
              <a:rPr lang="en-GB" sz="1400" dirty="0">
                <a:latin typeface="Candara"/>
              </a:rPr>
              <a:t>To attend training events and review meetings as required</a:t>
            </a:r>
            <a:endParaRPr lang="en-GB" dirty="0">
              <a:ea typeface="Calibri"/>
              <a:cs typeface="Calibri"/>
            </a:endParaRPr>
          </a:p>
          <a:p>
            <a:pPr marL="285750" indent="-285750">
              <a:buFont typeface="Arial" pitchFamily="34" charset="0"/>
              <a:buChar char="•"/>
            </a:pPr>
            <a:r>
              <a:rPr lang="en-GB" sz="1400" dirty="0">
                <a:latin typeface="Candara"/>
              </a:rPr>
              <a:t>To comply with the requirements of equal opportunities, data protection, copyright and other relevant legislation and college policy</a:t>
            </a:r>
            <a:endParaRPr lang="en-GB">
              <a:ea typeface="Calibri"/>
              <a:cs typeface="Calibri"/>
            </a:endParaRPr>
          </a:p>
          <a:p>
            <a:pPr marL="285750" indent="-285750">
              <a:buFont typeface="Arial" pitchFamily="34" charset="0"/>
              <a:buChar char="•"/>
            </a:pPr>
            <a:r>
              <a:rPr lang="en-GB" sz="1400" dirty="0">
                <a:latin typeface="Candara"/>
              </a:rPr>
              <a:t>To respect the confidential nature of personal information</a:t>
            </a:r>
            <a:endParaRPr lang="en-GB" dirty="0">
              <a:ea typeface="Calibri"/>
              <a:cs typeface="Calibri"/>
            </a:endParaRPr>
          </a:p>
          <a:p>
            <a:pPr>
              <a:buFont typeface="Arial" pitchFamily="34" charset="0"/>
              <a:buChar char="•"/>
            </a:pPr>
            <a:endParaRPr lang="en-GB" sz="1400" dirty="0">
              <a:solidFill>
                <a:srgbClr val="000000"/>
              </a:solidFill>
              <a:latin typeface="Candara"/>
            </a:endParaRPr>
          </a:p>
          <a:p>
            <a:r>
              <a:rPr lang="en-GB" sz="1400" dirty="0">
                <a:solidFill>
                  <a:srgbClr val="000000"/>
                </a:solidFill>
                <a:latin typeface="Candara"/>
              </a:rPr>
              <a:t>COMMUNICATIONS</a:t>
            </a:r>
            <a:endParaRPr lang="en-GB" dirty="0">
              <a:ea typeface="Calibri"/>
              <a:cs typeface="Calibri"/>
            </a:endParaRPr>
          </a:p>
          <a:p>
            <a:endParaRPr lang="en-GB" sz="1400" dirty="0">
              <a:solidFill>
                <a:srgbClr val="000000"/>
              </a:solidFill>
              <a:latin typeface="Candara"/>
            </a:endParaRPr>
          </a:p>
          <a:p>
            <a:pPr>
              <a:buFont typeface="Arial" pitchFamily="34" charset="0"/>
              <a:buChar char="•"/>
            </a:pPr>
            <a:r>
              <a:rPr lang="en-GB" sz="1400" dirty="0">
                <a:solidFill>
                  <a:srgbClr val="000000"/>
                </a:solidFill>
                <a:latin typeface="Candara"/>
              </a:rPr>
              <a:t>In consultation and partnership with the College Manager and other members of the Support Team, support and sustain effective communications throughout the College arising from clerical and reception duties</a:t>
            </a:r>
            <a:endParaRPr lang="en-GB" dirty="0"/>
          </a:p>
        </p:txBody>
      </p:sp>
    </p:spTree>
    <p:extLst>
      <p:ext uri="{BB962C8B-B14F-4D97-AF65-F5344CB8AC3E}">
        <p14:creationId xmlns:p14="http://schemas.microsoft.com/office/powerpoint/2010/main" val="3647815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11</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dirty="0">
              <a:solidFill>
                <a:schemeClr val="accent1">
                  <a:lumMod val="75000"/>
                </a:schemeClr>
              </a:solidFill>
              <a:latin typeface="Candara"/>
              <a:ea typeface="Roboto Slab"/>
            </a:endParaRPr>
          </a:p>
          <a:p>
            <a:pPr algn="ctr"/>
            <a:r>
              <a:rPr lang="en-GB" b="1" u="sng" dirty="0">
                <a:solidFill>
                  <a:schemeClr val="accent1">
                    <a:lumMod val="75000"/>
                  </a:schemeClr>
                </a:solidFill>
                <a:latin typeface="Candara"/>
                <a:ea typeface="Roboto Slab"/>
              </a:rPr>
              <a:t>Community of Courage &amp; Commitment to Success</a:t>
            </a:r>
            <a:endParaRPr lang="en-GB" dirty="0">
              <a:solidFill>
                <a:schemeClr val="accent1">
                  <a:lumMod val="75000"/>
                </a:schemeClr>
              </a:solidFill>
            </a:endParaRPr>
          </a:p>
          <a:p>
            <a:endParaRPr lang="en-GB">
              <a:latin typeface="Candara" pitchFamily="34" charset="0"/>
            </a:endParaRPr>
          </a:p>
          <a:p>
            <a:pPr algn="ctr"/>
            <a:r>
              <a:rPr lang="en-GB" b="1" dirty="0">
                <a:solidFill>
                  <a:schemeClr val="accent1">
                    <a:lumMod val="75000"/>
                  </a:schemeClr>
                </a:solidFill>
                <a:latin typeface="Candara"/>
                <a:ea typeface="Roboto Slab"/>
              </a:rPr>
              <a:t>Aiming to </a:t>
            </a:r>
            <a:r>
              <a:rPr lang="en-GB" dirty="0">
                <a:latin typeface="Candara"/>
                <a:ea typeface="Roboto Slab"/>
              </a:rPr>
              <a:t>achieve our best.</a:t>
            </a:r>
          </a:p>
          <a:p>
            <a:pPr algn="ctr"/>
            <a:r>
              <a:rPr lang="en-GB" dirty="0">
                <a:latin typeface="Candara"/>
                <a:ea typeface="Roboto Slab"/>
              </a:rPr>
              <a:t>Taking full advantage of every </a:t>
            </a:r>
            <a:r>
              <a:rPr lang="en-GB" b="1" dirty="0">
                <a:solidFill>
                  <a:schemeClr val="accent1">
                    <a:lumMod val="75000"/>
                  </a:schemeClr>
                </a:solidFill>
                <a:latin typeface="Candara"/>
                <a:ea typeface="Roboto Slab"/>
              </a:rPr>
              <a:t>learning opportunity</a:t>
            </a:r>
            <a:r>
              <a:rPr lang="en-GB" dirty="0">
                <a:latin typeface="Candara"/>
                <a:ea typeface="Roboto Slab"/>
              </a:rPr>
              <a:t>.</a:t>
            </a:r>
          </a:p>
          <a:p>
            <a:pPr algn="ctr"/>
            <a:r>
              <a:rPr lang="en-GB" dirty="0">
                <a:latin typeface="Candara"/>
                <a:ea typeface="Roboto Slab"/>
              </a:rPr>
              <a:t>Showing </a:t>
            </a:r>
            <a:r>
              <a:rPr lang="en-GB" b="1" dirty="0">
                <a:solidFill>
                  <a:schemeClr val="accent1">
                    <a:lumMod val="75000"/>
                  </a:schemeClr>
                </a:solidFill>
                <a:latin typeface="Candara"/>
                <a:ea typeface="Roboto Slab"/>
              </a:rPr>
              <a:t>resilience</a:t>
            </a:r>
            <a:r>
              <a:rPr lang="en-GB" dirty="0">
                <a:latin typeface="Candara"/>
                <a:ea typeface="Roboto Slab"/>
              </a:rPr>
              <a:t> through our experiences and challenges.</a:t>
            </a:r>
          </a:p>
          <a:p>
            <a:pPr algn="ctr"/>
            <a:r>
              <a:rPr lang="en-GB" dirty="0">
                <a:latin typeface="Candara"/>
                <a:ea typeface="Roboto Slab"/>
              </a:rPr>
              <a:t>Seeking out our</a:t>
            </a:r>
            <a:r>
              <a:rPr lang="en-GB" b="1" dirty="0">
                <a:solidFill>
                  <a:schemeClr val="accent1">
                    <a:lumMod val="75000"/>
                  </a:schemeClr>
                </a:solidFill>
                <a:latin typeface="Candara"/>
                <a:ea typeface="Roboto Slab"/>
              </a:rPr>
              <a:t> talents </a:t>
            </a:r>
            <a:r>
              <a:rPr lang="en-GB" dirty="0">
                <a:latin typeface="Candara"/>
                <a:ea typeface="Roboto Slab"/>
              </a:rPr>
              <a:t>and following our dreams.</a:t>
            </a:r>
          </a:p>
          <a:p>
            <a:pPr algn="ctr"/>
            <a:r>
              <a:rPr lang="en-GB" dirty="0">
                <a:latin typeface="Candara"/>
                <a:ea typeface="Roboto Slab"/>
              </a:rPr>
              <a:t>Reaching out for opportunities to </a:t>
            </a:r>
            <a:r>
              <a:rPr lang="en-GB" b="1" dirty="0">
                <a:solidFill>
                  <a:schemeClr val="accent1">
                    <a:lumMod val="75000"/>
                  </a:schemeClr>
                </a:solidFill>
                <a:latin typeface="Candara"/>
                <a:ea typeface="Roboto Slab"/>
              </a:rPr>
              <a:t> lead and encourage others.</a:t>
            </a:r>
          </a:p>
          <a:p>
            <a:pPr algn="ctr"/>
            <a:r>
              <a:rPr lang="en-GB" dirty="0">
                <a:latin typeface="Candara"/>
                <a:ea typeface="Roboto Slab"/>
              </a:rPr>
              <a:t>Making </a:t>
            </a:r>
            <a:r>
              <a:rPr lang="en-GB" b="1" dirty="0">
                <a:solidFill>
                  <a:schemeClr val="accent1">
                    <a:lumMod val="75000"/>
                  </a:schemeClr>
                </a:solidFill>
                <a:latin typeface="Candara"/>
                <a:ea typeface="Roboto Slab"/>
              </a:rPr>
              <a:t>a positive difference </a:t>
            </a:r>
            <a:r>
              <a:rPr lang="en-GB" dirty="0">
                <a:latin typeface="Candara"/>
                <a:ea typeface="Roboto Slab"/>
              </a:rPr>
              <a:t>and celebrating success.</a:t>
            </a:r>
          </a:p>
          <a:p>
            <a:pPr algn="ctr"/>
            <a:r>
              <a:rPr lang="en-GB" dirty="0">
                <a:latin typeface="Candara"/>
                <a:ea typeface="Roboto Slab"/>
              </a:rPr>
              <a:t>Including the </a:t>
            </a:r>
            <a:r>
              <a:rPr lang="en-GB" b="1" dirty="0">
                <a:solidFill>
                  <a:schemeClr val="accent1">
                    <a:lumMod val="75000"/>
                  </a:schemeClr>
                </a:solidFill>
                <a:latin typeface="Candara"/>
                <a:ea typeface="Roboto Slab"/>
              </a:rPr>
              <a:t>whole community</a:t>
            </a:r>
            <a:r>
              <a:rPr lang="en-GB" dirty="0">
                <a:latin typeface="Candara"/>
                <a:ea typeface="Roboto Slab"/>
              </a:rPr>
              <a:t>, sharing, caring and giving time as needed.</a:t>
            </a:r>
          </a:p>
          <a:p>
            <a:pPr algn="ctr"/>
            <a:r>
              <a:rPr lang="en-GB" dirty="0">
                <a:latin typeface="Candara"/>
                <a:ea typeface="Roboto Slab"/>
              </a:rPr>
              <a:t>Treating each other with </a:t>
            </a:r>
            <a:r>
              <a:rPr lang="en-GB" b="1" dirty="0">
                <a:solidFill>
                  <a:schemeClr val="accent1">
                    <a:lumMod val="75000"/>
                  </a:schemeClr>
                </a:solidFill>
                <a:latin typeface="Candara"/>
                <a:ea typeface="Roboto Slab"/>
              </a:rPr>
              <a:t>kindness, fairness and respect.</a:t>
            </a:r>
          </a:p>
          <a:p>
            <a:pPr algn="ctr"/>
            <a:r>
              <a:rPr lang="en-GB" dirty="0">
                <a:latin typeface="Candara"/>
                <a:ea typeface="Roboto Slab"/>
              </a:rPr>
              <a:t>Finding space in our lives for </a:t>
            </a:r>
            <a:r>
              <a:rPr lang="en-GB" b="1" dirty="0">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3</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0" y="1871449"/>
            <a:ext cx="6858000" cy="6771084"/>
          </a:xfrm>
          <a:prstGeom prst="rect">
            <a:avLst/>
          </a:prstGeom>
          <a:noFill/>
          <a:ln>
            <a:noFill/>
          </a:ln>
        </p:spPr>
        <p:txBody>
          <a:bodyPr wrap="square" lIns="91440" tIns="45720" rIns="91440" bIns="45720" rtlCol="0" anchor="t">
            <a:spAutoFit/>
          </a:bodyPr>
          <a:lstStyle/>
          <a:p>
            <a:r>
              <a:rPr lang="en-GB" sz="1400" dirty="0">
                <a:latin typeface="Candara"/>
              </a:rPr>
              <a:t>Dear Applicant,                                                                                                                   30/9/2025</a:t>
            </a:r>
            <a:endParaRPr lang="en-GB" sz="1400" dirty="0">
              <a:latin typeface="Candara"/>
              <a:ea typeface="Calibri"/>
              <a:cs typeface="Calibri"/>
            </a:endParaRPr>
          </a:p>
          <a:p>
            <a:endParaRPr lang="en-GB" sz="1400" dirty="0">
              <a:latin typeface="Candara"/>
              <a:ea typeface="Calibri"/>
              <a:cs typeface="Calibri"/>
            </a:endParaRPr>
          </a:p>
          <a:p>
            <a:endParaRPr lang="en-GB" sz="1400" dirty="0">
              <a:latin typeface="Candara"/>
              <a:ea typeface="Calibri"/>
              <a:cs typeface="Aptos Serif"/>
            </a:endParaRPr>
          </a:p>
          <a:p>
            <a:r>
              <a:rPr lang="en-GB" sz="1400" b="1" dirty="0">
                <a:latin typeface="Candara"/>
                <a:ea typeface="Calibri"/>
                <a:cs typeface="Aptos Serif"/>
              </a:rPr>
              <a:t>Cover Supervisor, 0.4, Term time only</a:t>
            </a:r>
            <a:endParaRPr lang="en-GB" dirty="0"/>
          </a:p>
          <a:p>
            <a:endParaRPr lang="en-GB" sz="1400" b="1" dirty="0">
              <a:latin typeface="Candara"/>
              <a:ea typeface="Calibri"/>
              <a:cs typeface="Aptos Serif"/>
            </a:endParaRPr>
          </a:p>
          <a:p>
            <a:r>
              <a:rPr lang="en-GB" sz="1400" dirty="0">
                <a:latin typeface="Candara"/>
                <a:ea typeface="Calibri"/>
                <a:cs typeface="Aptos Serif"/>
              </a:rPr>
              <a:t>Thank you for your interest in the post of Cover Supervisor at this Community College and lead school in the TELA Learning Alliance. Please find below some information regarding the college and this post. You will also find extra information on our college website at thomasestley.org.uk and on the OFSTED website. We hope that you will find the information of value in considering and, if appropriate, making your application.</a:t>
            </a:r>
            <a:endParaRPr lang="en-GB" dirty="0"/>
          </a:p>
          <a:p>
            <a:endParaRPr lang="en-GB" sz="1400" dirty="0">
              <a:latin typeface="Candara"/>
              <a:ea typeface="Calibri"/>
              <a:cs typeface="Aptos Serif"/>
            </a:endParaRPr>
          </a:p>
          <a:p>
            <a:endParaRPr lang="en-GB" sz="1400" dirty="0">
              <a:latin typeface="Candara"/>
              <a:ea typeface="Calibri"/>
              <a:cs typeface="Aptos Serif"/>
            </a:endParaRPr>
          </a:p>
          <a:p>
            <a:r>
              <a:rPr lang="en-GB" sz="1400" dirty="0">
                <a:latin typeface="Candara"/>
                <a:ea typeface="Calibri"/>
                <a:cs typeface="Aptos Serif"/>
              </a:rPr>
              <a:t>Working within a team of three other Cover Supervisors, and a Cover Manager, the main duties of the post include providing the delivery and supervision of pre-prepared lessons in the absence of a teacher, taking responsibility for pupils during lesson time and liaison with teachers and/or pastoral care staff regarding the work set for and achieved by a class.</a:t>
            </a:r>
            <a:endParaRPr lang="en-GB" dirty="0"/>
          </a:p>
          <a:p>
            <a:endParaRPr lang="en-GB" sz="1400" dirty="0">
              <a:latin typeface="Candara"/>
              <a:ea typeface="Calibri"/>
              <a:cs typeface="Aptos Serif"/>
            </a:endParaRPr>
          </a:p>
          <a:p>
            <a:endParaRPr lang="en-GB" sz="1400" dirty="0">
              <a:latin typeface="Candara"/>
              <a:ea typeface="Calibri"/>
              <a:cs typeface="Aptos Serif"/>
            </a:endParaRPr>
          </a:p>
          <a:p>
            <a:r>
              <a:rPr lang="en-GB" sz="1400" dirty="0">
                <a:latin typeface="Candara"/>
                <a:ea typeface="Calibri"/>
                <a:cs typeface="Aptos Serif"/>
              </a:rPr>
              <a:t>At Thomas Estley, we Build Leadership and Character Together as part of a community of courage and commitment to success. We are part of a successful multi academy trust which provides excellent quality, comprehensive, non-selective and inclusive education through primary and secondary education in Leicestershire, and the lead school in TELA learning alliance. We collaborate to provide mutual support, share good practice and learn from each other, whilst retaining and developing our own distinctive character. Our ethos is to be a welcoming, inclusive family community college that provides the best for, and expects the best from all students and staff, and we are well known locally for our warm family atmosphere, as well as our commitment to growing leadership at all levels for students and staff.</a:t>
            </a:r>
            <a:endParaRPr lang="en-GB" sz="1400" dirty="0">
              <a:latin typeface="Candara"/>
            </a:endParaRPr>
          </a:p>
          <a:p>
            <a:endParaRPr lang="en-GB" sz="1400" dirty="0">
              <a:latin typeface="Candara"/>
              <a:ea typeface="Calibri"/>
              <a:cs typeface="Aptos Serif"/>
            </a:endParaRPr>
          </a:p>
        </p:txBody>
      </p:sp>
    </p:spTree>
    <p:extLst>
      <p:ext uri="{BB962C8B-B14F-4D97-AF65-F5344CB8AC3E}">
        <p14:creationId xmlns:p14="http://schemas.microsoft.com/office/powerpoint/2010/main" val="3070282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0" y="1719049"/>
            <a:ext cx="6858000" cy="6986528"/>
          </a:xfrm>
          <a:prstGeom prst="rect">
            <a:avLst/>
          </a:prstGeom>
          <a:noFill/>
          <a:ln>
            <a:noFill/>
          </a:ln>
        </p:spPr>
        <p:txBody>
          <a:bodyPr wrap="square" lIns="91440" tIns="45720" rIns="91440" bIns="45720" rtlCol="0" anchor="t">
            <a:spAutoFit/>
          </a:bodyPr>
          <a:lstStyle/>
          <a:p>
            <a:endParaRPr lang="en-GB" sz="1400" dirty="0">
              <a:latin typeface="Candara"/>
              <a:ea typeface="Calibri"/>
              <a:cs typeface="Calibri"/>
            </a:endParaRPr>
          </a:p>
          <a:p>
            <a:r>
              <a:rPr lang="en-GB" sz="1400" dirty="0">
                <a:latin typeface="Candara"/>
              </a:rPr>
              <a:t>We offer you:</a:t>
            </a:r>
          </a:p>
          <a:p>
            <a:r>
              <a:rPr lang="en-GB" sz="1400" dirty="0">
                <a:latin typeface="Candara"/>
              </a:rPr>
              <a:t>· A fantastic team of staff to work with and be a part of – the ‘Thomas Estley family’</a:t>
            </a:r>
          </a:p>
          <a:p>
            <a:r>
              <a:rPr lang="en-GB" sz="1400" dirty="0">
                <a:latin typeface="Candara"/>
              </a:rPr>
              <a:t>· An inclusive, diverse workplace where everyone can thrive.</a:t>
            </a:r>
          </a:p>
          <a:p>
            <a:r>
              <a:rPr lang="en-GB" sz="1400" dirty="0">
                <a:latin typeface="Candara"/>
              </a:rPr>
              <a:t>· A popular and oversubscribed school with waiting lists in operation in a number of year groups and strong academic outcomes</a:t>
            </a:r>
          </a:p>
          <a:p>
            <a:r>
              <a:rPr lang="en-GB" sz="1400" dirty="0">
                <a:latin typeface="Candara"/>
              </a:rPr>
              <a:t>· Free membership of the SAS Wellbeing scheme (including 24 hours access to GP advice, physiotherapy, counselling and a wealth of other wellbeing services) and our inhouse staff wellbeing enhancement offer</a:t>
            </a:r>
          </a:p>
          <a:p>
            <a:r>
              <a:rPr lang="en-GB" sz="1400" dirty="0">
                <a:latin typeface="Candara"/>
              </a:rPr>
              <a:t>· A personalised ‘Success AT Career plan’ with twice annual review to ensure the right blend of support and challenge</a:t>
            </a:r>
          </a:p>
          <a:p>
            <a:r>
              <a:rPr lang="en-GB" sz="1400" dirty="0">
                <a:latin typeface="Candara"/>
              </a:rPr>
              <a:t>· Commitment to continuing professional development and leadership development</a:t>
            </a:r>
          </a:p>
          <a:p>
            <a:r>
              <a:rPr lang="en-GB" sz="1400" dirty="0">
                <a:latin typeface="Candara"/>
              </a:rPr>
              <a:t>· A generous pension scheme, combined with full teachers' pay and conditions</a:t>
            </a:r>
          </a:p>
          <a:p>
            <a:r>
              <a:rPr lang="en-GB" sz="1400" dirty="0">
                <a:latin typeface="Candara"/>
              </a:rPr>
              <a:t>· Induction mentoring, whatever your skills or experience.</a:t>
            </a:r>
          </a:p>
          <a:p>
            <a:endParaRPr lang="en-GB" sz="1400" b="1" dirty="0">
              <a:latin typeface="Candara"/>
            </a:endParaRPr>
          </a:p>
          <a:p>
            <a:r>
              <a:rPr lang="en-GB" sz="1400" dirty="0">
                <a:latin typeface="Candara"/>
              </a:rPr>
              <a:t>If you are interested in an opportunity to work with us through this exciting period of growth and innovation along the lines outlined in the enclosed details, then we look forward to receiving your application. This post is subject to enhanced disclosure from the Criminal Records Bureau.</a:t>
            </a:r>
            <a:endParaRPr lang="en-GB" dirty="0"/>
          </a:p>
          <a:p>
            <a:endParaRPr lang="en-GB" sz="1400" dirty="0">
              <a:latin typeface="Candara"/>
            </a:endParaRPr>
          </a:p>
          <a:p>
            <a:r>
              <a:rPr lang="en-GB" sz="1400" dirty="0">
                <a:latin typeface="Candara"/>
              </a:rPr>
              <a:t>Your application should include a completed support staff application form with the names and addresses of two current professional referees. Please ensure that your letter matches your philosophy, practice and experience to the items in the job and person specification.</a:t>
            </a:r>
            <a:endParaRPr lang="en-GB" dirty="0"/>
          </a:p>
          <a:p>
            <a:endParaRPr lang="en-GB" sz="1400" dirty="0">
              <a:latin typeface="Candara"/>
            </a:endParaRPr>
          </a:p>
          <a:p>
            <a:r>
              <a:rPr lang="en-GB" sz="1400" dirty="0">
                <a:latin typeface="Candara"/>
              </a:rPr>
              <a:t>We look forward to receiving your application via email to </a:t>
            </a:r>
            <a:r>
              <a:rPr lang="en-GB" sz="1400" dirty="0">
                <a:latin typeface="Candara"/>
                <a:hlinkClick r:id="rId5"/>
              </a:rPr>
              <a:t>hr@thomasestley.org.uk</a:t>
            </a:r>
            <a:r>
              <a:rPr lang="en-GB" sz="1400" dirty="0">
                <a:latin typeface="Candara"/>
              </a:rPr>
              <a:t>. Please note the closing date for applications is</a:t>
            </a:r>
            <a:r>
              <a:rPr lang="en-GB" sz="1400" b="1" dirty="0">
                <a:latin typeface="Candara"/>
              </a:rPr>
              <a:t> Tuesday 14 October 2025 at 9am</a:t>
            </a:r>
            <a:endParaRPr lang="en-GB" b="1" dirty="0">
              <a:ea typeface="Calibri"/>
              <a:cs typeface="Calibri"/>
            </a:endParaRPr>
          </a:p>
          <a:p>
            <a:endParaRPr lang="en-GB" sz="1400" b="1" dirty="0">
              <a:latin typeface="Candara"/>
            </a:endParaRPr>
          </a:p>
          <a:p>
            <a:r>
              <a:rPr lang="en-GB" sz="1400" dirty="0">
                <a:latin typeface="Candara"/>
              </a:rPr>
              <a:t>Yours sincerely</a:t>
            </a:r>
            <a:endParaRPr lang="en-GB" dirty="0"/>
          </a:p>
          <a:p>
            <a:endParaRPr lang="en-GB" sz="1400" dirty="0">
              <a:latin typeface="Candara"/>
            </a:endParaRPr>
          </a:p>
          <a:p>
            <a:r>
              <a:rPr lang="en-GB" sz="1400" dirty="0">
                <a:latin typeface="Candara"/>
              </a:rPr>
              <a:t>Mandi Collins</a:t>
            </a:r>
            <a:endParaRPr lang="en-GB" dirty="0"/>
          </a:p>
          <a:p>
            <a:r>
              <a:rPr lang="en-GB" sz="1400" dirty="0">
                <a:latin typeface="Candara"/>
              </a:rPr>
              <a:t>PRINCIPAL</a:t>
            </a:r>
            <a:endParaRPr lang="en-GB" dirty="0">
              <a:ea typeface="Calibri"/>
              <a:cs typeface="Calibri"/>
            </a:endParaRPr>
          </a:p>
        </p:txBody>
      </p:sp>
    </p:spTree>
    <p:extLst>
      <p:ext uri="{BB962C8B-B14F-4D97-AF65-F5344CB8AC3E}">
        <p14:creationId xmlns:p14="http://schemas.microsoft.com/office/powerpoint/2010/main" val="2779231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1126760"/>
            <a:ext cx="6379812" cy="6905625"/>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a:bodyPr>
          <a:lstStyle/>
          <a:p>
            <a:pPr algn="ctr"/>
            <a:r>
              <a:rPr lang="en-GB" sz="2400" b="1" dirty="0">
                <a:solidFill>
                  <a:schemeClr val="accent1">
                    <a:lumMod val="75000"/>
                  </a:schemeClr>
                </a:solidFill>
                <a:latin typeface="Candara"/>
                <a:ea typeface="Roboto Slab"/>
              </a:rPr>
              <a:t>Featuring additional entitlement to our </a:t>
            </a:r>
            <a:endParaRPr lang="en-GB" sz="2400" b="1" dirty="0">
              <a:solidFill>
                <a:schemeClr val="accent1">
                  <a:lumMod val="75000"/>
                </a:schemeClr>
              </a:solidFill>
              <a:latin typeface="Candara" pitchFamily="34" charset="0"/>
            </a:endParaRPr>
          </a:p>
          <a:p>
            <a:pPr algn="ctr"/>
            <a:r>
              <a:rPr lang="en-GB" sz="2400" b="1" dirty="0">
                <a:solidFill>
                  <a:schemeClr val="accent1">
                    <a:lumMod val="75000"/>
                  </a:schemeClr>
                </a:solidFill>
                <a:latin typeface="Candara"/>
                <a:ea typeface="Roboto Slab"/>
              </a:rPr>
              <a:t>‘Three Steps to Success’ for all our </a:t>
            </a:r>
          </a:p>
          <a:p>
            <a:pPr algn="ctr"/>
            <a:r>
              <a:rPr lang="en-GB" sz="2400" b="1" dirty="0">
                <a:solidFill>
                  <a:schemeClr val="accent1">
                    <a:lumMod val="75000"/>
                  </a:schemeClr>
                </a:solidFill>
                <a:latin typeface="Candara"/>
                <a:ea typeface="Roboto Slab"/>
              </a:rPr>
              <a:t>Success Academy Trust staff...</a:t>
            </a:r>
            <a:endParaRPr lang="en-GB" dirty="0">
              <a:solidFill>
                <a:schemeClr val="accent1">
                  <a:lumMod val="75000"/>
                </a:schemeClr>
              </a:solidFill>
              <a:latin typeface="Candara"/>
              <a:ea typeface="Roboto Slab"/>
            </a:endParaRPr>
          </a:p>
          <a:p>
            <a:pPr algn="ctr"/>
            <a:endParaRPr lang="en-GB" b="1">
              <a:solidFill>
                <a:schemeClr val="accent1">
                  <a:lumMod val="75000"/>
                </a:schemeClr>
              </a:solidFill>
              <a:latin typeface="Candara" pitchFamily="34" charset="0"/>
            </a:endParaRPr>
          </a:p>
          <a:p>
            <a:r>
              <a:rPr lang="en-GB" b="1" dirty="0">
                <a:solidFill>
                  <a:schemeClr val="accent1">
                    <a:lumMod val="75000"/>
                  </a:schemeClr>
                </a:solidFill>
                <a:latin typeface="Candara"/>
                <a:ea typeface="Roboto Slab"/>
              </a:rPr>
              <a:t>                </a:t>
            </a:r>
            <a:endParaRPr lang="en-GB" b="1" dirty="0">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ENTITLEMENT TO OUR TRUST TRAINING PACKAGE AS APPROPIATE TO CAREER STAGE DEVELOPMENT, ROLE AND EXPERIENCE</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TALENT MANAGEMENT DEVELOPMENT ROUTES WITHIN THE TRUST WITH A PERSONALISED CEREER PLAN</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WELLBEING FOR SUCCESS – OUR OWN PERSONAL WELLBEING AND SUPPORT PACKAGE TO HELP YOU FLOURISH</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5</a:t>
            </a:fld>
            <a:endParaRPr lang="en-US"/>
          </a:p>
        </p:txBody>
      </p:sp>
      <p:pic>
        <p:nvPicPr>
          <p:cNvPr id="8" name="Picture 7" descr="Success AT tree.png"/>
          <p:cNvPicPr>
            <a:picLocks noChangeAspect="1"/>
          </p:cNvPicPr>
          <p:nvPr/>
        </p:nvPicPr>
        <p:blipFill>
          <a:blip r:embed="rId2" cstate="print"/>
          <a:stretch>
            <a:fillRect/>
          </a:stretch>
        </p:blipFill>
        <p:spPr>
          <a:xfrm>
            <a:off x="375639" y="253729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9777" y="418063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Picture 11" descr="Success AT tree.png"/>
          <p:cNvPicPr>
            <a:picLocks noChangeAspect="1"/>
          </p:cNvPicPr>
          <p:nvPr/>
        </p:nvPicPr>
        <p:blipFill>
          <a:blip r:embed="rId3" cstate="print"/>
          <a:stretch>
            <a:fillRect/>
          </a:stretch>
        </p:blipFill>
        <p:spPr>
          <a:xfrm>
            <a:off x="2911949" y="7617743"/>
            <a:ext cx="1032319" cy="1217829"/>
          </a:xfrm>
          <a:prstGeom prst="roundRect">
            <a:avLst>
              <a:gd name="adj" fmla="val 8594"/>
            </a:avLst>
          </a:prstGeom>
          <a:solidFill>
            <a:srgbClr val="FFFFFF">
              <a:shade val="85000"/>
            </a:srgbClr>
          </a:solidFill>
          <a:ln w="12700">
            <a:solidFill>
              <a:schemeClr val="accent1">
                <a:lumMod val="75000"/>
              </a:schemeClr>
            </a:solid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4769" y="9059114"/>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Please visit </a:t>
            </a:r>
            <a:r>
              <a:rPr lang="en-US" dirty="0">
                <a:cs typeface="Calibri"/>
                <a:hlinkClick r:id="rId4"/>
              </a:rPr>
              <a:t>Success Academy Trust</a:t>
            </a:r>
            <a:r>
              <a:rPr lang="en-US" dirty="0">
                <a:cs typeface="Calibri"/>
              </a:rPr>
              <a:t> to view 'Who we are'</a:t>
            </a:r>
          </a:p>
        </p:txBody>
      </p:sp>
    </p:spTree>
    <p:extLst>
      <p:ext uri="{BB962C8B-B14F-4D97-AF65-F5344CB8AC3E}">
        <p14:creationId xmlns:p14="http://schemas.microsoft.com/office/powerpoint/2010/main" val="22420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82952" y="1688283"/>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dirty="0">
                <a:latin typeface="Candara"/>
              </a:rPr>
              <a:t>COVER SUPERVISOR </a:t>
            </a:r>
            <a:endParaRPr lang="en-GB" dirty="0">
              <a:latin typeface="Candara"/>
              <a:ea typeface="Calibri"/>
              <a:cs typeface="Calibri"/>
            </a:endParaRPr>
          </a:p>
        </p:txBody>
      </p:sp>
      <p:sp>
        <p:nvSpPr>
          <p:cNvPr id="10" name="TextBox 9"/>
          <p:cNvSpPr txBox="1"/>
          <p:nvPr/>
        </p:nvSpPr>
        <p:spPr>
          <a:xfrm>
            <a:off x="292011" y="2288349"/>
            <a:ext cx="6277708" cy="1107996"/>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 </a:t>
            </a:r>
            <a:r>
              <a:rPr lang="en-GB" sz="1600" dirty="0">
                <a:latin typeface="Candara" panose="020E0502030303020204" pitchFamily="34" charset="0"/>
                <a:ea typeface="Calibri"/>
                <a:cs typeface="Calibri"/>
              </a:rPr>
              <a:t>7 point 11 –</a:t>
            </a:r>
            <a:r>
              <a:rPr lang="en-GB" sz="1600" dirty="0">
                <a:solidFill>
                  <a:srgbClr val="FF0000"/>
                </a:solidFill>
                <a:latin typeface="Candara" panose="020E0502030303020204" pitchFamily="34" charset="0"/>
                <a:ea typeface="Calibri"/>
                <a:cs typeface="Calibri"/>
              </a:rPr>
              <a:t> </a:t>
            </a:r>
            <a:r>
              <a:rPr lang="en-GB" sz="1600" dirty="0">
                <a:latin typeface="Candara" panose="020E0502030303020204" pitchFamily="34" charset="0"/>
                <a:ea typeface="Calibri"/>
                <a:cs typeface="Calibri"/>
              </a:rPr>
              <a:t>currently £26,832.00 FTE (Actual </a:t>
            </a:r>
            <a:r>
              <a:rPr lang="en-GB" sz="1600" dirty="0">
                <a:latin typeface="Candara" panose="020E0502030303020204" pitchFamily="34" charset="0"/>
              </a:rPr>
              <a:t>£</a:t>
            </a:r>
            <a:r>
              <a:rPr lang="en-GB" sz="1600" dirty="0"/>
              <a:t>8,068.69</a:t>
            </a:r>
            <a:r>
              <a:rPr lang="en-GB" sz="1600" dirty="0">
                <a:latin typeface="Candara" panose="020E0502030303020204" pitchFamily="34" charset="0"/>
                <a:ea typeface="Calibri"/>
                <a:cs typeface="Calibri"/>
              </a:rPr>
              <a:t>)</a:t>
            </a:r>
            <a:endParaRPr lang="en-GB" sz="1600" b="1" dirty="0">
              <a:latin typeface="Candara" panose="020E0502030303020204" pitchFamily="34" charset="0"/>
              <a:ea typeface="Calibri"/>
              <a:cs typeface="Calibri"/>
            </a:endParaRPr>
          </a:p>
          <a:p>
            <a:r>
              <a:rPr lang="en-GB" sz="1600" b="1" dirty="0">
                <a:latin typeface="Candara"/>
              </a:rPr>
              <a:t>Hours: </a:t>
            </a:r>
            <a:r>
              <a:rPr lang="en-GB" sz="1600" dirty="0">
                <a:latin typeface="Candara"/>
              </a:rPr>
              <a:t> Thursday -  Friday , 8:10am – 3:10pm (less ½ hour lunch) TERM TIME ONLY</a:t>
            </a:r>
            <a:endParaRPr lang="en-GB" sz="1600" dirty="0">
              <a:latin typeface="Candara"/>
              <a:ea typeface="Calibri"/>
              <a:cs typeface="Calibri"/>
            </a:endParaRPr>
          </a:p>
          <a:p>
            <a:endParaRPr lang="en-GB" sz="1600" b="1" dirty="0">
              <a:latin typeface="Candara"/>
              <a:ea typeface="Calibri"/>
              <a:cs typeface="Calibri"/>
            </a:endParaRPr>
          </a:p>
        </p:txBody>
      </p:sp>
      <p:sp>
        <p:nvSpPr>
          <p:cNvPr id="11" name="TextBox 10"/>
          <p:cNvSpPr txBox="1"/>
          <p:nvPr/>
        </p:nvSpPr>
        <p:spPr>
          <a:xfrm>
            <a:off x="279702" y="3403769"/>
            <a:ext cx="6270199" cy="1169551"/>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Responsible to: </a:t>
            </a:r>
            <a:r>
              <a:rPr lang="en-GB" sz="1400" dirty="0">
                <a:latin typeface="Candara"/>
              </a:rPr>
              <a:t>Vice Principal (staffing), Cover Manager (day to day)</a:t>
            </a:r>
            <a:endParaRPr lang="en-GB" sz="1400" dirty="0">
              <a:latin typeface="Candara"/>
              <a:ea typeface="Calibri"/>
              <a:cs typeface="Calibri"/>
            </a:endParaRPr>
          </a:p>
          <a:p>
            <a:endParaRPr lang="en-GB" sz="1400" b="1" dirty="0">
              <a:latin typeface="Candara"/>
              <a:ea typeface="Calibri"/>
              <a:cs typeface="Calibri"/>
            </a:endParaRPr>
          </a:p>
          <a:p>
            <a:r>
              <a:rPr lang="en-GB" sz="1400" b="1" dirty="0">
                <a:latin typeface="Candara"/>
              </a:rPr>
              <a:t>Key relationships with: </a:t>
            </a:r>
            <a:r>
              <a:rPr lang="en-GB" sz="1400" dirty="0">
                <a:latin typeface="Candara"/>
              </a:rPr>
              <a:t>Other Cover supervisors, other SEN &amp; Pastoral Support Staff, College Principal, Senior Leadership Team, other teaching staff, College members, pupils, Parents, local community.</a:t>
            </a:r>
            <a:endParaRPr lang="en-GB" sz="1400" b="1" dirty="0">
              <a:latin typeface="Candara"/>
              <a:ea typeface="Calibri"/>
              <a:cs typeface="Calibri"/>
            </a:endParaRPr>
          </a:p>
        </p:txBody>
      </p:sp>
      <p:sp>
        <p:nvSpPr>
          <p:cNvPr id="12" name="TextBox 11"/>
          <p:cNvSpPr txBox="1"/>
          <p:nvPr/>
        </p:nvSpPr>
        <p:spPr>
          <a:xfrm>
            <a:off x="294143" y="4839208"/>
            <a:ext cx="6273396" cy="1846659"/>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purpose:</a:t>
            </a:r>
          </a:p>
          <a:p>
            <a:endParaRPr lang="en-GB"/>
          </a:p>
          <a:p>
            <a:r>
              <a:rPr lang="en-GB" sz="1400" dirty="0">
                <a:latin typeface="Candara"/>
              </a:rPr>
              <a:t>A contribution to the provision of a comprehensive and seamless support</a:t>
            </a:r>
            <a:endParaRPr lang="en-GB" dirty="0"/>
          </a:p>
          <a:p>
            <a:r>
              <a:rPr lang="en-GB" sz="1400" dirty="0">
                <a:latin typeface="Candara"/>
              </a:rPr>
              <a:t>service to the College which improves pupil outcomes and learning.</a:t>
            </a:r>
            <a:endParaRPr lang="en-GB" dirty="0"/>
          </a:p>
          <a:p>
            <a:endParaRPr lang="en-GB" dirty="0">
              <a:ea typeface="Calibri"/>
              <a:cs typeface="Calibri"/>
            </a:endParaRPr>
          </a:p>
          <a:p>
            <a:endParaRPr lang="en-GB" dirty="0">
              <a:ea typeface="Calibri"/>
              <a:cs typeface="Calibri"/>
            </a:endParaRPr>
          </a:p>
          <a:p>
            <a:endParaRPr lang="en-GB">
              <a:ea typeface="Calibri"/>
              <a:cs typeface="Calibri"/>
            </a:endParaRPr>
          </a:p>
        </p:txBody>
      </p:sp>
      <p:sp>
        <p:nvSpPr>
          <p:cNvPr id="4" name="TextBox 1">
            <a:extLst>
              <a:ext uri="{FF2B5EF4-FFF2-40B4-BE49-F238E27FC236}">
                <a16:creationId xmlns:a16="http://schemas.microsoft.com/office/drawing/2014/main" id="{37876ABA-3033-EAE5-1B66-61D94B0848E5}"/>
              </a:ext>
            </a:extLst>
          </p:cNvPr>
          <p:cNvSpPr txBox="1"/>
          <p:nvPr/>
        </p:nvSpPr>
        <p:spPr>
          <a:xfrm>
            <a:off x="290731" y="6870270"/>
            <a:ext cx="6270145" cy="2492990"/>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a:rPr>
              <a:t>WHOLE COLLEGE RESPONSIBILITIES</a:t>
            </a:r>
            <a:r>
              <a:rPr lang="en-GB" sz="1400" dirty="0">
                <a:latin typeface="Candara"/>
              </a:rPr>
              <a:t>:</a:t>
            </a:r>
          </a:p>
          <a:p>
            <a:endParaRPr lang="en-GB" sz="1400">
              <a:latin typeface="Candara"/>
            </a:endParaRPr>
          </a:p>
          <a:p>
            <a:pPr>
              <a:buFont typeface="Arial" pitchFamily="34" charset="0"/>
              <a:buChar char="•"/>
            </a:pPr>
            <a:r>
              <a:rPr lang="en-GB" sz="1000" dirty="0">
                <a:latin typeface="Candara"/>
              </a:rPr>
              <a:t>Support current policies and recognised good practice within the college</a:t>
            </a:r>
          </a:p>
          <a:p>
            <a:pPr>
              <a:buFont typeface="Arial" pitchFamily="34" charset="0"/>
              <a:buChar char="•"/>
            </a:pPr>
            <a:endParaRPr lang="en-GB" sz="1000" dirty="0">
              <a:latin typeface="Candara"/>
            </a:endParaRPr>
          </a:p>
          <a:p>
            <a:pPr>
              <a:buFont typeface="Arial" pitchFamily="34" charset="0"/>
              <a:buChar char="•"/>
            </a:pPr>
            <a:r>
              <a:rPr lang="en-GB" sz="1000" dirty="0">
                <a:latin typeface="Candara"/>
              </a:rPr>
              <a:t>Be aware of the importance of confidentiality and data protection</a:t>
            </a:r>
          </a:p>
          <a:p>
            <a:pPr>
              <a:buFont typeface="Arial" pitchFamily="34" charset="0"/>
              <a:buChar char="•"/>
            </a:pPr>
            <a:endParaRPr lang="en-GB" sz="1000" dirty="0">
              <a:latin typeface="Candara"/>
            </a:endParaRPr>
          </a:p>
          <a:p>
            <a:pPr>
              <a:buFont typeface="Arial" pitchFamily="34" charset="0"/>
              <a:buChar char="•"/>
            </a:pPr>
            <a:r>
              <a:rPr lang="en-GB" sz="1000" dirty="0">
                <a:latin typeface="Candara"/>
              </a:rPr>
              <a:t>Participate in annual Performance Reviews with your Line  Manager, based on agreed objectives.</a:t>
            </a:r>
          </a:p>
          <a:p>
            <a:pPr>
              <a:buFont typeface="Arial" pitchFamily="34" charset="0"/>
              <a:buChar char="•"/>
            </a:pPr>
            <a:endParaRPr lang="en-GB" sz="1000" dirty="0">
              <a:latin typeface="Candara"/>
            </a:endParaRPr>
          </a:p>
          <a:p>
            <a:pPr>
              <a:buFont typeface="Arial" pitchFamily="34" charset="0"/>
              <a:buChar char="•"/>
            </a:pPr>
            <a:r>
              <a:rPr lang="en-GB" sz="1000" dirty="0">
                <a:latin typeface="Candara"/>
              </a:rPr>
              <a:t>Willingness to be flexible in both approach and use of time.</a:t>
            </a:r>
          </a:p>
          <a:p>
            <a:pPr>
              <a:buFont typeface="Arial" pitchFamily="34" charset="0"/>
              <a:buChar char="•"/>
            </a:pPr>
            <a:endParaRPr lang="en-GB" sz="1000" dirty="0">
              <a:latin typeface="Candara"/>
            </a:endParaRPr>
          </a:p>
          <a:p>
            <a:pPr>
              <a:buFont typeface="Arial" pitchFamily="34" charset="0"/>
              <a:buChar char="•"/>
            </a:pPr>
            <a:r>
              <a:rPr lang="en-GB" sz="1000" dirty="0">
                <a:latin typeface="Candara"/>
              </a:rPr>
              <a:t>All tasks should be undertaken with due regard to Health &amp; Safety regulations.</a:t>
            </a:r>
          </a:p>
          <a:p>
            <a:pPr>
              <a:buFont typeface="Arial" pitchFamily="34" charset="0"/>
              <a:buChar char="•"/>
            </a:pPr>
            <a:endParaRPr lang="en-GB" sz="1000" dirty="0">
              <a:latin typeface="Candara"/>
            </a:endParaRPr>
          </a:p>
          <a:p>
            <a:pPr>
              <a:buFont typeface="Arial" pitchFamily="34" charset="0"/>
              <a:buChar char="•"/>
            </a:pPr>
            <a:r>
              <a:rPr lang="en-GB" sz="1000" dirty="0">
                <a:latin typeface="Candara"/>
              </a:rPr>
              <a:t>To undertake such other duties which are within the scope of the job purpose, title of the job and its grade.</a:t>
            </a:r>
          </a:p>
          <a:p>
            <a:endParaRPr lang="en-GB"/>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7</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7" name="TextBox 6"/>
          <p:cNvSpPr txBox="1"/>
          <p:nvPr/>
        </p:nvSpPr>
        <p:spPr>
          <a:xfrm>
            <a:off x="194346" y="1913716"/>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Job Title:   </a:t>
            </a:r>
            <a:r>
              <a:rPr lang="en-GB" sz="1600" dirty="0">
                <a:latin typeface="Candara"/>
              </a:rPr>
              <a:t>Cover Supervisor 0.4</a:t>
            </a:r>
            <a:endParaRPr lang="en-GB" sz="1600" dirty="0">
              <a:latin typeface="Candara" panose="020E0502030303020204" pitchFamily="34" charset="0"/>
              <a:ea typeface="Calibri"/>
              <a:cs typeface="Calibri"/>
            </a:endParaRPr>
          </a:p>
          <a:p>
            <a:r>
              <a:rPr lang="en-GB" sz="1600" b="1" dirty="0">
                <a:latin typeface="Candara" panose="020E0502030303020204" pitchFamily="34" charset="0"/>
              </a:rPr>
              <a:t>Scale: </a:t>
            </a:r>
            <a:r>
              <a:rPr lang="en-GB" sz="1600" dirty="0">
                <a:latin typeface="Candara" panose="020E0502030303020204" pitchFamily="34" charset="0"/>
                <a:ea typeface="Calibri"/>
                <a:cs typeface="Calibri"/>
              </a:rPr>
              <a:t>Grade 7 point 11 – currently £ 26,832.00 FTE (Actual </a:t>
            </a:r>
            <a:r>
              <a:rPr lang="en-GB" sz="1600" dirty="0">
                <a:latin typeface="Candara" panose="020E0502030303020204" pitchFamily="34" charset="0"/>
              </a:rPr>
              <a:t>£</a:t>
            </a:r>
            <a:r>
              <a:rPr lang="en-GB" sz="1600" dirty="0"/>
              <a:t>8,068.69</a:t>
            </a:r>
            <a:r>
              <a:rPr lang="en-GB" sz="1600" dirty="0">
                <a:latin typeface="Candara" panose="020E0502030303020204" pitchFamily="34" charset="0"/>
                <a:ea typeface="Calibri"/>
                <a:cs typeface="Calibri"/>
              </a:rPr>
              <a:t>)</a:t>
            </a:r>
            <a:endParaRPr lang="en-GB" sz="1600" b="1" dirty="0">
              <a:latin typeface="Candara" panose="020E0502030303020204" pitchFamily="34" charset="0"/>
              <a:ea typeface="Calibri"/>
              <a:cs typeface="Calibri"/>
            </a:endParaRPr>
          </a:p>
        </p:txBody>
      </p:sp>
      <p:sp>
        <p:nvSpPr>
          <p:cNvPr id="8" name="TextBox 7"/>
          <p:cNvSpPr txBox="1"/>
          <p:nvPr/>
        </p:nvSpPr>
        <p:spPr>
          <a:xfrm>
            <a:off x="187036" y="2752908"/>
            <a:ext cx="1844409" cy="6524863"/>
          </a:xfrm>
          <a:prstGeom prst="rect">
            <a:avLst/>
          </a:prstGeom>
          <a:noFill/>
          <a:ln>
            <a:solidFill>
              <a:schemeClr val="accent1">
                <a:lumMod val="75000"/>
              </a:schemeClr>
            </a:solidFill>
          </a:ln>
        </p:spPr>
        <p:txBody>
          <a:bodyPr wrap="square" lIns="91440" tIns="45720" rIns="91440" bIns="45720" rtlCol="0" anchor="t">
            <a:spAutoFit/>
          </a:bodyPr>
          <a:lstStyle/>
          <a:p>
            <a:endParaRPr lang="en-GB" sz="1400" b="1" dirty="0">
              <a:latin typeface="Candara"/>
            </a:endParaRPr>
          </a:p>
          <a:p>
            <a:endParaRPr lang="en-GB" sz="1400" b="1" dirty="0">
              <a:latin typeface="Candara"/>
            </a:endParaRPr>
          </a:p>
          <a:p>
            <a:r>
              <a:rPr lang="en-GB" sz="1600" b="1" dirty="0">
                <a:latin typeface="Candara"/>
              </a:rPr>
              <a:t>QUALIFICATIONS &amp; TRAINING</a:t>
            </a: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r>
              <a:rPr lang="en-GB" sz="1600" b="1" dirty="0">
                <a:latin typeface="Candara"/>
              </a:rPr>
              <a:t>EXPERIENCE</a:t>
            </a:r>
            <a:endParaRPr lang="en-GB" sz="1600" b="1" dirty="0">
              <a:latin typeface="Candara"/>
              <a:ea typeface="Calibri"/>
              <a:cs typeface="Calibri"/>
            </a:endParaRPr>
          </a:p>
          <a:p>
            <a:endParaRPr lang="en-GB" sz="2000" dirty="0">
              <a:ea typeface="Calibri"/>
              <a:cs typeface="Calibri"/>
            </a:endParaRPr>
          </a:p>
          <a:p>
            <a:endParaRPr lang="en-GB"/>
          </a:p>
          <a:p>
            <a:endParaRPr lang="en-GB"/>
          </a:p>
          <a:p>
            <a:endParaRPr lang="en-GB"/>
          </a:p>
          <a:p>
            <a:endParaRPr lang="en-GB"/>
          </a:p>
          <a:p>
            <a:endParaRPr lang="en-GB"/>
          </a:p>
          <a:p>
            <a:endParaRPr lang="en-GB"/>
          </a:p>
          <a:p>
            <a:endParaRPr lang="en-GB"/>
          </a:p>
          <a:p>
            <a:endParaRPr lang="en-GB" dirty="0">
              <a:ea typeface="Calibri"/>
              <a:cs typeface="Calibri"/>
            </a:endParaRPr>
          </a:p>
          <a:p>
            <a:endParaRPr lang="en-GB">
              <a:ea typeface="Calibri"/>
              <a:cs typeface="Calibri"/>
            </a:endParaRPr>
          </a:p>
        </p:txBody>
      </p:sp>
      <p:sp>
        <p:nvSpPr>
          <p:cNvPr id="10" name="TextBox 9"/>
          <p:cNvSpPr txBox="1"/>
          <p:nvPr/>
        </p:nvSpPr>
        <p:spPr>
          <a:xfrm>
            <a:off x="2026111" y="2752908"/>
            <a:ext cx="2390124" cy="6617196"/>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t>ESSENTIAL</a:t>
            </a:r>
          </a:p>
          <a:p>
            <a:endParaRPr lang="en-GB" b="1"/>
          </a:p>
          <a:p>
            <a:r>
              <a:rPr lang="en-GB" sz="1400" dirty="0">
                <a:ea typeface="Calibri"/>
                <a:cs typeface="Calibri"/>
              </a:rPr>
              <a:t>GCSE or equivalent level in maths and English</a:t>
            </a:r>
            <a:endParaRPr lang="en-GB" dirty="0"/>
          </a:p>
          <a:p>
            <a:endParaRPr lang="en-GB" sz="1400" dirty="0">
              <a:ea typeface="Calibri"/>
              <a:cs typeface="Calibri"/>
            </a:endParaRPr>
          </a:p>
          <a:p>
            <a:endParaRPr lang="en-GB" sz="1400" dirty="0">
              <a:ea typeface="Calibri"/>
              <a:cs typeface="Calibri"/>
            </a:endParaRPr>
          </a:p>
          <a:p>
            <a:r>
              <a:rPr lang="en-GB" sz="1400" dirty="0">
                <a:ea typeface="Calibri"/>
                <a:cs typeface="Calibri"/>
              </a:rPr>
              <a:t>Knowledge of Microsoft Software, particularly Word, Excel and Publisher. (Training can be given for the right candidate)</a:t>
            </a:r>
            <a:endParaRPr lang="en-GB" dirty="0"/>
          </a:p>
          <a:p>
            <a:endParaRPr lang="en-GB" sz="1400" dirty="0">
              <a:ea typeface="Calibri"/>
              <a:cs typeface="Calibri"/>
            </a:endParaRPr>
          </a:p>
          <a:p>
            <a:endParaRPr lang="en-GB" sz="1400" dirty="0">
              <a:ea typeface="Calibri"/>
              <a:cs typeface="Calibri"/>
            </a:endParaRPr>
          </a:p>
          <a:p>
            <a:endParaRPr lang="en-GB" sz="1400" dirty="0">
              <a:ea typeface="Calibri"/>
              <a:cs typeface="Calibri"/>
            </a:endParaRPr>
          </a:p>
          <a:p>
            <a:r>
              <a:rPr lang="en-GB" sz="1400" dirty="0">
                <a:ea typeface="Calibri"/>
                <a:cs typeface="Calibri"/>
              </a:rPr>
              <a:t>Have some experience of working with students/children of a relevant age.</a:t>
            </a:r>
            <a:endParaRPr lang="en-GB" dirty="0"/>
          </a:p>
          <a:p>
            <a:endParaRPr lang="en-GB" sz="1400" dirty="0">
              <a:ea typeface="Calibri"/>
              <a:cs typeface="Calibri"/>
            </a:endParaRPr>
          </a:p>
          <a:p>
            <a:endParaRPr lang="en-GB" sz="1400" dirty="0">
              <a:ea typeface="Calibri"/>
              <a:cs typeface="Calibri"/>
            </a:endParaRPr>
          </a:p>
          <a:p>
            <a:r>
              <a:rPr lang="en-GB" sz="1400" dirty="0">
                <a:ea typeface="Calibri"/>
                <a:cs typeface="Calibri"/>
              </a:rPr>
              <a:t>Experience of multi-tasking in a complex and demanding environment. </a:t>
            </a:r>
            <a:endParaRPr lang="en-GB">
              <a:ea typeface="Calibri"/>
              <a:cs typeface="Calibri"/>
            </a:endParaRPr>
          </a:p>
          <a:p>
            <a:endParaRPr lang="en-GB" sz="1400" dirty="0">
              <a:ea typeface="Calibri"/>
              <a:cs typeface="Calibri"/>
            </a:endParaRPr>
          </a:p>
          <a:p>
            <a:endParaRPr lang="en-GB" sz="1400" dirty="0">
              <a:ea typeface="Calibri"/>
              <a:cs typeface="Calibri"/>
            </a:endParaRPr>
          </a:p>
          <a:p>
            <a:endParaRPr lang="en-GB" sz="1400" dirty="0">
              <a:ea typeface="Calibri"/>
              <a:cs typeface="Calibri"/>
            </a:endParaRPr>
          </a:p>
          <a:p>
            <a:r>
              <a:rPr lang="en-GB" sz="1400" dirty="0">
                <a:ea typeface="Calibri"/>
                <a:cs typeface="Calibri"/>
              </a:rPr>
              <a:t>Have sufficient understanding to support pupil's learning.</a:t>
            </a:r>
            <a:endParaRPr lang="en-GB" dirty="0">
              <a:ea typeface="Calibri"/>
              <a:cs typeface="Calibri"/>
            </a:endParaRPr>
          </a:p>
          <a:p>
            <a:endParaRPr lang="en-GB" sz="1400" dirty="0">
              <a:ea typeface="Calibri"/>
              <a:cs typeface="Calibri"/>
            </a:endParaRPr>
          </a:p>
          <a:p>
            <a:endParaRPr lang="en-GB" sz="1400" dirty="0">
              <a:ea typeface="Calibri"/>
              <a:cs typeface="Calibri"/>
            </a:endParaRPr>
          </a:p>
        </p:txBody>
      </p:sp>
      <p:sp>
        <p:nvSpPr>
          <p:cNvPr id="11" name="TextBox 10"/>
          <p:cNvSpPr txBox="1"/>
          <p:nvPr/>
        </p:nvSpPr>
        <p:spPr>
          <a:xfrm>
            <a:off x="4412284" y="2749723"/>
            <a:ext cx="2195113" cy="6647974"/>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t>DESIRABLE</a:t>
            </a:r>
          </a:p>
          <a:p>
            <a:endParaRPr lang="en-GB" b="1"/>
          </a:p>
          <a:p>
            <a:endParaRPr lang="en-GB" b="1"/>
          </a:p>
          <a:p>
            <a:r>
              <a:rPr lang="en-GB" sz="1400" dirty="0">
                <a:ea typeface="Calibri"/>
                <a:cs typeface="Calibri"/>
              </a:rPr>
              <a:t>Have a relevant qualification to NVQ level 3 or equivalent </a:t>
            </a:r>
            <a:endParaRPr lang="en-GB" dirty="0"/>
          </a:p>
          <a:p>
            <a:endParaRPr lang="en-GB" sz="1400" dirty="0">
              <a:ea typeface="Calibri"/>
              <a:cs typeface="Calibri"/>
            </a:endParaRPr>
          </a:p>
          <a:p>
            <a:endParaRPr lang="en-GB" sz="1400" dirty="0">
              <a:ea typeface="Calibri"/>
              <a:cs typeface="Calibri"/>
            </a:endParaRPr>
          </a:p>
          <a:p>
            <a:endParaRPr lang="en-GB" sz="1400" dirty="0">
              <a:ea typeface="Calibri"/>
              <a:cs typeface="Calibri"/>
            </a:endParaRPr>
          </a:p>
          <a:p>
            <a:endParaRPr lang="en-GB" sz="1400" dirty="0">
              <a:ea typeface="Calibri"/>
              <a:cs typeface="Calibri"/>
            </a:endParaRPr>
          </a:p>
          <a:p>
            <a:endParaRPr lang="en-GB" sz="1400" dirty="0">
              <a:ea typeface="Calibri"/>
              <a:cs typeface="Calibri"/>
            </a:endParaRPr>
          </a:p>
          <a:p>
            <a:endParaRPr lang="en-GB" sz="1400" dirty="0">
              <a:ea typeface="Calibri"/>
              <a:cs typeface="Calibri"/>
            </a:endParaRPr>
          </a:p>
          <a:p>
            <a:endParaRPr lang="en-GB" sz="1400" dirty="0">
              <a:ea typeface="Calibri"/>
              <a:cs typeface="Calibri"/>
            </a:endParaRPr>
          </a:p>
          <a:p>
            <a:endParaRPr lang="en-GB" sz="1400" dirty="0">
              <a:ea typeface="Calibri"/>
              <a:cs typeface="Calibri"/>
            </a:endParaRPr>
          </a:p>
          <a:p>
            <a:r>
              <a:rPr lang="en-GB" sz="1400" dirty="0">
                <a:ea typeface="Calibri"/>
                <a:cs typeface="Calibri"/>
              </a:rPr>
              <a:t>Experience of working in the public sector and/or a school environment</a:t>
            </a:r>
            <a:endParaRPr lang="en-GB" dirty="0"/>
          </a:p>
          <a:p>
            <a:endParaRPr lang="en-GB" b="1" dirty="0">
              <a:ea typeface="Calibri"/>
              <a:cs typeface="Calibri"/>
            </a:endParaRPr>
          </a:p>
          <a:p>
            <a:endParaRPr lang="en-GB" b="1"/>
          </a:p>
          <a:p>
            <a:endParaRPr lang="en-GB" b="1"/>
          </a:p>
          <a:p>
            <a:endParaRPr lang="en-GB" b="1"/>
          </a:p>
          <a:p>
            <a:endParaRPr lang="en-GB" b="1"/>
          </a:p>
          <a:p>
            <a:endParaRPr lang="en-GB" b="1"/>
          </a:p>
          <a:p>
            <a:endParaRPr lang="en-GB" b="1"/>
          </a:p>
          <a:p>
            <a:endParaRPr lang="en-GB" b="1"/>
          </a:p>
          <a:p>
            <a:endParaRPr lang="en-GB" b="1"/>
          </a:p>
          <a:p>
            <a:endParaRPr lang="en-GB" b="1"/>
          </a:p>
        </p:txBody>
      </p:sp>
    </p:spTree>
    <p:extLst>
      <p:ext uri="{BB962C8B-B14F-4D97-AF65-F5344CB8AC3E}">
        <p14:creationId xmlns:p14="http://schemas.microsoft.com/office/powerpoint/2010/main" val="2841128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E5D71-0443-2E3D-A9B6-A63827CD5A17}"/>
            </a:ext>
          </a:extLst>
        </p:cNvPr>
        <p:cNvGrpSpPr/>
        <p:nvPr/>
      </p:nvGrpSpPr>
      <p:grpSpPr>
        <a:xfrm>
          <a:off x="0" y="0"/>
          <a:ext cx="0" cy="0"/>
          <a:chOff x="0" y="0"/>
          <a:chExt cx="0" cy="0"/>
        </a:xfrm>
      </p:grpSpPr>
      <p:pic>
        <p:nvPicPr>
          <p:cNvPr id="5" name="Picture 4" descr="TECC.jpg">
            <a:extLst>
              <a:ext uri="{FF2B5EF4-FFF2-40B4-BE49-F238E27FC236}">
                <a16:creationId xmlns:a16="http://schemas.microsoft.com/office/drawing/2014/main" id="{2A2F3B98-095E-6A9B-88F7-E5A64976DA1B}"/>
              </a:ext>
            </a:extLst>
          </p:cNvPr>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12F0EDA7-1744-615A-AB2C-C9312A5586E7}"/>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9F244B0A-46F9-F893-171B-5DA09C249B34}"/>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8</a:t>
            </a:fld>
            <a:endParaRPr lang="en-US"/>
          </a:p>
        </p:txBody>
      </p:sp>
      <p:sp>
        <p:nvSpPr>
          <p:cNvPr id="6" name="TextBox 5">
            <a:extLst>
              <a:ext uri="{FF2B5EF4-FFF2-40B4-BE49-F238E27FC236}">
                <a16:creationId xmlns:a16="http://schemas.microsoft.com/office/drawing/2014/main" id="{61BC90E2-3957-0973-145A-2D054652D01B}"/>
              </a:ext>
            </a:extLst>
          </p:cNvPr>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8" name="TextBox 7">
            <a:extLst>
              <a:ext uri="{FF2B5EF4-FFF2-40B4-BE49-F238E27FC236}">
                <a16:creationId xmlns:a16="http://schemas.microsoft.com/office/drawing/2014/main" id="{32DEC423-BF44-9ACC-6FF6-4FDAF1EA738F}"/>
              </a:ext>
            </a:extLst>
          </p:cNvPr>
          <p:cNvSpPr txBox="1"/>
          <p:nvPr/>
        </p:nvSpPr>
        <p:spPr>
          <a:xfrm>
            <a:off x="173181" y="2115599"/>
            <a:ext cx="1844409" cy="6924973"/>
          </a:xfrm>
          <a:prstGeom prst="rect">
            <a:avLst/>
          </a:prstGeom>
          <a:noFill/>
          <a:ln>
            <a:solidFill>
              <a:schemeClr val="accent1">
                <a:lumMod val="75000"/>
              </a:schemeClr>
            </a:solidFill>
          </a:ln>
        </p:spPr>
        <p:txBody>
          <a:bodyPr wrap="square" lIns="91440" tIns="45720" rIns="91440" bIns="45720" rtlCol="0" anchor="t">
            <a:spAutoFit/>
          </a:bodyPr>
          <a:lstStyle/>
          <a:p>
            <a:r>
              <a:rPr lang="en-GB" b="1" dirty="0">
                <a:latin typeface="Candara"/>
              </a:rPr>
              <a:t>SKILLS/KNOWLEDGE</a:t>
            </a:r>
            <a:endParaRPr lang="en-US" dirty="0"/>
          </a:p>
          <a:p>
            <a:r>
              <a:rPr lang="en-GB" b="1" dirty="0">
                <a:latin typeface="Candara"/>
              </a:rPr>
              <a:t>PERSONAL ATTRIBUTES</a:t>
            </a:r>
            <a:endParaRPr lang="en-GB" dirty="0"/>
          </a:p>
          <a:p>
            <a:endParaRPr lang="en-GB" sz="1400" b="1" dirty="0">
              <a:latin typeface="Candara"/>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2000" b="1" dirty="0">
              <a:ea typeface="Calibri"/>
              <a:cs typeface="Calibri"/>
            </a:endParaRPr>
          </a:p>
          <a:p>
            <a:endParaRPr lang="en-GB" sz="1600" b="1" dirty="0">
              <a:latin typeface="Candara"/>
              <a:ea typeface="Calibri"/>
              <a:cs typeface="Calibri"/>
            </a:endParaRPr>
          </a:p>
          <a:p>
            <a:endParaRPr lang="en-GB" sz="2000" dirty="0">
              <a:ea typeface="Calibri"/>
              <a:cs typeface="Calibri"/>
            </a:endParaRPr>
          </a:p>
          <a:p>
            <a:endParaRPr lang="en-GB"/>
          </a:p>
          <a:p>
            <a:endParaRPr lang="en-GB"/>
          </a:p>
          <a:p>
            <a:endParaRPr lang="en-GB"/>
          </a:p>
          <a:p>
            <a:endParaRPr lang="en-GB"/>
          </a:p>
          <a:p>
            <a:endParaRPr lang="en-GB"/>
          </a:p>
          <a:p>
            <a:endParaRPr lang="en-GB"/>
          </a:p>
          <a:p>
            <a:endParaRPr lang="en-GB"/>
          </a:p>
          <a:p>
            <a:endParaRPr lang="en-GB" dirty="0">
              <a:ea typeface="Calibri"/>
              <a:cs typeface="Calibri"/>
            </a:endParaRPr>
          </a:p>
          <a:p>
            <a:endParaRPr lang="en-GB">
              <a:ea typeface="Calibri"/>
              <a:cs typeface="Calibri"/>
            </a:endParaRPr>
          </a:p>
        </p:txBody>
      </p:sp>
      <p:sp>
        <p:nvSpPr>
          <p:cNvPr id="10" name="TextBox 9">
            <a:extLst>
              <a:ext uri="{FF2B5EF4-FFF2-40B4-BE49-F238E27FC236}">
                <a16:creationId xmlns:a16="http://schemas.microsoft.com/office/drawing/2014/main" id="{935ADC82-F862-1EDD-C78B-48C4FABC5A92}"/>
              </a:ext>
            </a:extLst>
          </p:cNvPr>
          <p:cNvSpPr txBox="1"/>
          <p:nvPr/>
        </p:nvSpPr>
        <p:spPr>
          <a:xfrm>
            <a:off x="2026111" y="2115599"/>
            <a:ext cx="2390124" cy="6986528"/>
          </a:xfrm>
          <a:prstGeom prst="rect">
            <a:avLst/>
          </a:prstGeom>
          <a:noFill/>
          <a:ln>
            <a:solidFill>
              <a:schemeClr val="accent1">
                <a:lumMod val="75000"/>
              </a:schemeClr>
            </a:solidFill>
          </a:ln>
        </p:spPr>
        <p:txBody>
          <a:bodyPr wrap="square" lIns="91440" tIns="45720" rIns="91440" bIns="45720" rtlCol="0" anchor="t">
            <a:spAutoFit/>
          </a:bodyPr>
          <a:lstStyle/>
          <a:p>
            <a:r>
              <a:rPr lang="en-GB" sz="1400" dirty="0"/>
              <a:t>Have an awareness of statutory frameworks relevant to their role.</a:t>
            </a:r>
            <a:endParaRPr lang="en-US" dirty="0"/>
          </a:p>
          <a:p>
            <a:endParaRPr lang="en-GB" sz="1400" dirty="0">
              <a:ea typeface="Calibri"/>
              <a:cs typeface="Calibri"/>
            </a:endParaRPr>
          </a:p>
          <a:p>
            <a:endParaRPr lang="en-GB" sz="1400" dirty="0">
              <a:ea typeface="Calibri"/>
              <a:cs typeface="Calibri"/>
            </a:endParaRPr>
          </a:p>
          <a:p>
            <a:r>
              <a:rPr lang="en-GB" sz="1400" dirty="0">
                <a:ea typeface="Calibri"/>
                <a:cs typeface="Calibri"/>
              </a:rPr>
              <a:t>Knowledge of a range of strategies to promote good behaviour. </a:t>
            </a:r>
            <a:endParaRPr lang="en-GB" dirty="0"/>
          </a:p>
          <a:p>
            <a:endParaRPr lang="en-GB" sz="1400" dirty="0">
              <a:ea typeface="Calibri"/>
              <a:cs typeface="Calibri"/>
            </a:endParaRPr>
          </a:p>
          <a:p>
            <a:r>
              <a:rPr lang="en-GB" sz="1400" dirty="0">
                <a:ea typeface="Calibri"/>
                <a:cs typeface="Calibri"/>
              </a:rPr>
              <a:t>Reliability and commitment to confidentiality Ability to work as a team member with a dynamic, enthusiastic and harmonious approach. </a:t>
            </a:r>
            <a:endParaRPr lang="en-GB">
              <a:ea typeface="Calibri"/>
              <a:cs typeface="Calibri"/>
            </a:endParaRPr>
          </a:p>
          <a:p>
            <a:endParaRPr lang="en-GB" sz="1400" dirty="0">
              <a:ea typeface="Calibri"/>
              <a:cs typeface="Calibri"/>
            </a:endParaRPr>
          </a:p>
          <a:p>
            <a:r>
              <a:rPr lang="en-GB" sz="1400" dirty="0">
                <a:ea typeface="Calibri"/>
                <a:cs typeface="Calibri"/>
              </a:rPr>
              <a:t>Demonstrate excellent communication skills. </a:t>
            </a:r>
            <a:endParaRPr lang="en-GB" dirty="0">
              <a:ea typeface="Calibri"/>
              <a:cs typeface="Calibri"/>
            </a:endParaRPr>
          </a:p>
          <a:p>
            <a:endParaRPr lang="en-GB" sz="1400" dirty="0">
              <a:ea typeface="Calibri"/>
              <a:cs typeface="Calibri"/>
            </a:endParaRPr>
          </a:p>
          <a:p>
            <a:r>
              <a:rPr lang="en-GB" sz="1400" dirty="0">
                <a:ea typeface="Calibri"/>
                <a:cs typeface="Calibri"/>
              </a:rPr>
              <a:t>Ability to respond flexibly to changing demands. </a:t>
            </a:r>
            <a:endParaRPr lang="en-GB" dirty="0">
              <a:ea typeface="Calibri"/>
              <a:cs typeface="Calibri"/>
            </a:endParaRPr>
          </a:p>
          <a:p>
            <a:endParaRPr lang="en-GB" sz="1400" dirty="0">
              <a:ea typeface="Calibri"/>
              <a:cs typeface="Calibri"/>
            </a:endParaRPr>
          </a:p>
          <a:p>
            <a:r>
              <a:rPr lang="en-GB" sz="1400" dirty="0">
                <a:ea typeface="Calibri"/>
                <a:cs typeface="Calibri"/>
              </a:rPr>
              <a:t>Willingness to undergo training and be committed to continuous professional development. </a:t>
            </a:r>
            <a:endParaRPr lang="en-GB" dirty="0">
              <a:ea typeface="Calibri"/>
              <a:cs typeface="Calibri"/>
            </a:endParaRPr>
          </a:p>
          <a:p>
            <a:endParaRPr lang="en-GB" sz="1400" dirty="0">
              <a:ea typeface="Calibri"/>
              <a:cs typeface="Calibri"/>
            </a:endParaRPr>
          </a:p>
          <a:p>
            <a:r>
              <a:rPr lang="en-GB" sz="1400" dirty="0">
                <a:ea typeface="Calibri"/>
                <a:cs typeface="Calibri"/>
              </a:rPr>
              <a:t>Must be self motivated and have the ability to motivate others. </a:t>
            </a:r>
            <a:endParaRPr lang="en-GB" dirty="0">
              <a:ea typeface="Calibri"/>
              <a:cs typeface="Calibri"/>
            </a:endParaRPr>
          </a:p>
          <a:p>
            <a:endParaRPr lang="en-GB" sz="1400" dirty="0">
              <a:ea typeface="Calibri"/>
              <a:cs typeface="Calibri"/>
            </a:endParaRPr>
          </a:p>
          <a:p>
            <a:r>
              <a:rPr lang="en-GB" sz="1400" dirty="0">
                <a:ea typeface="Calibri"/>
                <a:cs typeface="Calibri"/>
              </a:rPr>
              <a:t>Must be able to work without supervision. </a:t>
            </a:r>
            <a:endParaRPr lang="en-GB" dirty="0">
              <a:ea typeface="Calibri"/>
              <a:cs typeface="Calibri"/>
            </a:endParaRPr>
          </a:p>
        </p:txBody>
      </p:sp>
      <p:sp>
        <p:nvSpPr>
          <p:cNvPr id="11" name="TextBox 10">
            <a:extLst>
              <a:ext uri="{FF2B5EF4-FFF2-40B4-BE49-F238E27FC236}">
                <a16:creationId xmlns:a16="http://schemas.microsoft.com/office/drawing/2014/main" id="{4E8925DC-5439-8B93-B17E-72BC607786A6}"/>
              </a:ext>
            </a:extLst>
          </p:cNvPr>
          <p:cNvSpPr txBox="1"/>
          <p:nvPr/>
        </p:nvSpPr>
        <p:spPr>
          <a:xfrm>
            <a:off x="4426139" y="2112414"/>
            <a:ext cx="2195113" cy="7017306"/>
          </a:xfrm>
          <a:prstGeom prst="rect">
            <a:avLst/>
          </a:prstGeom>
          <a:noFill/>
          <a:ln>
            <a:solidFill>
              <a:schemeClr val="accent1">
                <a:lumMod val="75000"/>
              </a:schemeClr>
            </a:solidFill>
          </a:ln>
        </p:spPr>
        <p:txBody>
          <a:bodyPr wrap="square" lIns="91440" tIns="45720" rIns="91440" bIns="45720" rtlCol="0" anchor="t">
            <a:spAutoFit/>
          </a:bodyPr>
          <a:lstStyle/>
          <a:p>
            <a:endParaRPr lang="en-GB" sz="1400" b="1" dirty="0">
              <a:ea typeface="Calibri"/>
              <a:cs typeface="Calibri"/>
            </a:endParaRPr>
          </a:p>
          <a:p>
            <a:endParaRPr lang="en-GB" b="1"/>
          </a:p>
          <a:p>
            <a:r>
              <a:rPr lang="en-GB" sz="1400" dirty="0">
                <a:ea typeface="Calibri"/>
                <a:cs typeface="Calibri"/>
              </a:rPr>
              <a:t>An understanding of the context in which schools operate and of their accountability.</a:t>
            </a:r>
            <a:endParaRPr lang="en-GB" dirty="0"/>
          </a:p>
          <a:p>
            <a:endParaRPr lang="en-GB">
              <a:ea typeface="Calibri"/>
              <a:cs typeface="Calibri"/>
            </a:endParaRPr>
          </a:p>
          <a:p>
            <a:r>
              <a:rPr lang="en-GB" sz="1400" dirty="0">
                <a:ea typeface="Calibri"/>
                <a:cs typeface="Calibri"/>
              </a:rPr>
              <a:t>Informed knowledge of educational issues. Knowledge of LEA policies, systems and procedures relevant to post. </a:t>
            </a:r>
            <a:endParaRPr lang="en-GB">
              <a:ea typeface="Calibri"/>
              <a:cs typeface="Calibri"/>
            </a:endParaRPr>
          </a:p>
          <a:p>
            <a:endParaRPr lang="en-GB" sz="1400" dirty="0">
              <a:ea typeface="Calibri"/>
              <a:cs typeface="Calibri"/>
            </a:endParaRPr>
          </a:p>
          <a:p>
            <a:endParaRPr lang="en-GB" sz="1400" dirty="0">
              <a:ea typeface="Calibri"/>
              <a:cs typeface="Calibri"/>
            </a:endParaRPr>
          </a:p>
          <a:p>
            <a:r>
              <a:rPr lang="en-GB" sz="1400" dirty="0">
                <a:ea typeface="Calibri"/>
                <a:cs typeface="Calibri"/>
              </a:rPr>
              <a:t>An appropriate understanding of Child Protection and school behaviour policies in relation to the post</a:t>
            </a:r>
            <a:endParaRPr lang="en-GB" dirty="0">
              <a:ea typeface="Calibri"/>
              <a:cs typeface="Calibri"/>
            </a:endParaRPr>
          </a:p>
          <a:p>
            <a:endParaRPr lang="en-GB" b="1" dirty="0">
              <a:ea typeface="Calibri"/>
              <a:cs typeface="Calibri"/>
            </a:endParaRPr>
          </a:p>
          <a:p>
            <a:endParaRPr lang="en-GB" sz="1400" dirty="0">
              <a:ea typeface="Calibri"/>
              <a:cs typeface="Calibri"/>
            </a:endParaRPr>
          </a:p>
          <a:p>
            <a:endParaRPr lang="en-GB" b="1" dirty="0">
              <a:ea typeface="Calibri"/>
              <a:cs typeface="Calibri"/>
            </a:endParaRPr>
          </a:p>
          <a:p>
            <a:endParaRPr lang="en-GB" b="1"/>
          </a:p>
          <a:p>
            <a:endParaRPr lang="en-GB" b="1"/>
          </a:p>
          <a:p>
            <a:endParaRPr lang="en-GB" b="1"/>
          </a:p>
          <a:p>
            <a:endParaRPr lang="en-GB" b="1"/>
          </a:p>
          <a:p>
            <a:endParaRPr lang="en-GB" b="1"/>
          </a:p>
          <a:p>
            <a:endParaRPr lang="en-GB" b="1" dirty="0">
              <a:ea typeface="Calibri"/>
              <a:cs typeface="Calibri"/>
            </a:endParaRPr>
          </a:p>
          <a:p>
            <a:endParaRPr lang="en-GB" b="1">
              <a:ea typeface="Calibri"/>
              <a:cs typeface="Calibri"/>
            </a:endParaRPr>
          </a:p>
        </p:txBody>
      </p:sp>
    </p:spTree>
    <p:extLst>
      <p:ext uri="{BB962C8B-B14F-4D97-AF65-F5344CB8AC3E}">
        <p14:creationId xmlns:p14="http://schemas.microsoft.com/office/powerpoint/2010/main" val="3562096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89899" y="9639281"/>
            <a:ext cx="2135630"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466902"/>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681735" y="246544"/>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3" name="TextBox 12"/>
          <p:cNvSpPr txBox="1"/>
          <p:nvPr/>
        </p:nvSpPr>
        <p:spPr>
          <a:xfrm>
            <a:off x="265901" y="1105501"/>
            <a:ext cx="6327263" cy="8494633"/>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MAIN DUTIES &amp; RESPONSIBILITIES:</a:t>
            </a:r>
            <a:endParaRPr lang="en-US" dirty="0"/>
          </a:p>
          <a:p>
            <a:r>
              <a:rPr lang="en-GB" sz="1400" dirty="0">
                <a:solidFill>
                  <a:srgbClr val="000000"/>
                </a:solidFill>
                <a:latin typeface="Candara"/>
              </a:rPr>
              <a:t>During term time tasks to include:</a:t>
            </a:r>
            <a:endParaRPr lang="en-GB" dirty="0"/>
          </a:p>
          <a:p>
            <a:r>
              <a:rPr lang="en-GB" sz="1400" dirty="0">
                <a:solidFill>
                  <a:srgbClr val="000000"/>
                </a:solidFill>
                <a:latin typeface="Candara"/>
              </a:rPr>
              <a:t>• In the absence of a teacher provide supervision of a class of students.</a:t>
            </a:r>
            <a:endParaRPr lang="en-GB" dirty="0"/>
          </a:p>
          <a:p>
            <a:r>
              <a:rPr lang="en-GB" sz="1400" dirty="0">
                <a:solidFill>
                  <a:srgbClr val="000000"/>
                </a:solidFill>
                <a:latin typeface="Candara"/>
              </a:rPr>
              <a:t>• Be solely responsible for a class of students during lesson time / registration.</a:t>
            </a:r>
            <a:endParaRPr lang="en-GB" dirty="0"/>
          </a:p>
          <a:p>
            <a:r>
              <a:rPr lang="en-GB" sz="1400" dirty="0">
                <a:solidFill>
                  <a:srgbClr val="000000"/>
                </a:solidFill>
                <a:latin typeface="Candara"/>
              </a:rPr>
              <a:t>• Liaise with teachers and/or pastoral care staff with regard to the work set for a class.</a:t>
            </a:r>
            <a:endParaRPr lang="en-GB" dirty="0"/>
          </a:p>
          <a:p>
            <a:r>
              <a:rPr lang="en-GB" sz="1400" dirty="0">
                <a:solidFill>
                  <a:srgbClr val="000000"/>
                </a:solidFill>
                <a:latin typeface="Candara"/>
              </a:rPr>
              <a:t>• Communicate the work set by the class teacher to the pupils/students</a:t>
            </a:r>
            <a:endParaRPr lang="en-GB" dirty="0"/>
          </a:p>
          <a:p>
            <a:r>
              <a:rPr lang="en-GB" sz="1400" dirty="0">
                <a:solidFill>
                  <a:srgbClr val="000000"/>
                </a:solidFill>
                <a:latin typeface="Candara"/>
              </a:rPr>
              <a:t>• Respond to any questions from pupils about process and procedures.</a:t>
            </a:r>
            <a:endParaRPr lang="en-GB" dirty="0"/>
          </a:p>
          <a:p>
            <a:r>
              <a:rPr lang="en-GB" sz="1400" dirty="0">
                <a:solidFill>
                  <a:srgbClr val="000000"/>
                </a:solidFill>
                <a:latin typeface="Candara"/>
              </a:rPr>
              <a:t>• Motivating students to complete their tasks.</a:t>
            </a:r>
            <a:endParaRPr lang="en-GB" dirty="0"/>
          </a:p>
          <a:p>
            <a:r>
              <a:rPr lang="en-GB" sz="1400" dirty="0">
                <a:solidFill>
                  <a:srgbClr val="000000"/>
                </a:solidFill>
                <a:latin typeface="Candara"/>
              </a:rPr>
              <a:t>• Deal with any immediate problems or emergencies according to the school's policies and procedures.</a:t>
            </a:r>
            <a:endParaRPr lang="en-GB" dirty="0"/>
          </a:p>
          <a:p>
            <a:r>
              <a:rPr lang="en-GB" sz="1400" dirty="0">
                <a:solidFill>
                  <a:srgbClr val="000000"/>
                </a:solidFill>
                <a:latin typeface="Candara"/>
              </a:rPr>
              <a:t>• Classroom management and organisation including implement an effect behaviour policy reporting back as appropriate using the school's agreed referral procedures on the behaviour of pupils during the class, and any issues arising.</a:t>
            </a:r>
            <a:endParaRPr lang="en-GB" dirty="0"/>
          </a:p>
          <a:p>
            <a:r>
              <a:rPr lang="en-GB" sz="1400" dirty="0">
                <a:solidFill>
                  <a:srgbClr val="000000"/>
                </a:solidFill>
                <a:latin typeface="Candara"/>
              </a:rPr>
              <a:t>• Provide necessary support to student which may include literacy, numeracy and organisational skills.</a:t>
            </a:r>
            <a:endParaRPr lang="en-GB" dirty="0"/>
          </a:p>
          <a:p>
            <a:r>
              <a:rPr lang="en-GB" sz="1400" dirty="0">
                <a:solidFill>
                  <a:srgbClr val="000000"/>
                </a:solidFill>
                <a:latin typeface="Candara"/>
              </a:rPr>
              <a:t>• Ensure the health, safety and welfare of students supervised.</a:t>
            </a:r>
            <a:endParaRPr lang="en-GB" dirty="0"/>
          </a:p>
          <a:p>
            <a:r>
              <a:rPr lang="en-GB" sz="1400" dirty="0">
                <a:solidFill>
                  <a:srgbClr val="000000"/>
                </a:solidFill>
                <a:latin typeface="Candara"/>
              </a:rPr>
              <a:t>• Collecting any completed work after the lesson and returning it to the appropriate teacher.</a:t>
            </a:r>
            <a:endParaRPr lang="en-GB" dirty="0"/>
          </a:p>
          <a:p>
            <a:r>
              <a:rPr lang="en-GB" sz="1400" dirty="0">
                <a:solidFill>
                  <a:srgbClr val="000000"/>
                </a:solidFill>
                <a:latin typeface="Candara"/>
              </a:rPr>
              <a:t>• The invigilation of examinations</a:t>
            </a:r>
            <a:endParaRPr lang="en-GB" dirty="0"/>
          </a:p>
          <a:p>
            <a:r>
              <a:rPr lang="en-GB" sz="1400" dirty="0">
                <a:solidFill>
                  <a:srgbClr val="000000"/>
                </a:solidFill>
                <a:latin typeface="Candara"/>
              </a:rPr>
              <a:t>• Accompany teaching staff and students on educational visits.</a:t>
            </a:r>
            <a:endParaRPr lang="en-GB" dirty="0"/>
          </a:p>
          <a:p>
            <a:endParaRPr lang="en-GB" sz="1400" dirty="0">
              <a:solidFill>
                <a:srgbClr val="000000"/>
              </a:solidFill>
              <a:latin typeface="Candara"/>
            </a:endParaRPr>
          </a:p>
          <a:p>
            <a:r>
              <a:rPr lang="en-GB" sz="1400" dirty="0">
                <a:solidFill>
                  <a:srgbClr val="000000"/>
                </a:solidFill>
                <a:latin typeface="Candara"/>
              </a:rPr>
              <a:t>B OTHER DUTIES</a:t>
            </a:r>
            <a:endParaRPr lang="en-GB" dirty="0"/>
          </a:p>
          <a:p>
            <a:endParaRPr lang="en-GB" sz="1400" dirty="0">
              <a:solidFill>
                <a:srgbClr val="000000"/>
              </a:solidFill>
              <a:latin typeface="Candara"/>
            </a:endParaRPr>
          </a:p>
          <a:p>
            <a:r>
              <a:rPr lang="en-GB" sz="1400" dirty="0">
                <a:solidFill>
                  <a:srgbClr val="000000"/>
                </a:solidFill>
                <a:latin typeface="Candara"/>
              </a:rPr>
              <a:t>• Lunchtime duties twice per week and extra-curricular activity as appropriate.</a:t>
            </a:r>
            <a:endParaRPr lang="en-GB" dirty="0">
              <a:ea typeface="Calibri"/>
              <a:cs typeface="Calibri"/>
            </a:endParaRPr>
          </a:p>
          <a:p>
            <a:r>
              <a:rPr lang="en-GB" sz="1400" dirty="0">
                <a:solidFill>
                  <a:srgbClr val="000000"/>
                </a:solidFill>
                <a:latin typeface="Candara"/>
              </a:rPr>
              <a:t>• Being aware of, and upholding the school's policies and procedures, and when appropriate contribute to the development of them.</a:t>
            </a:r>
            <a:endParaRPr lang="en-GB" dirty="0"/>
          </a:p>
          <a:p>
            <a:r>
              <a:rPr lang="en-GB" sz="1400">
                <a:solidFill>
                  <a:srgbClr val="000000"/>
                </a:solidFill>
                <a:latin typeface="Candara"/>
              </a:rPr>
              <a:t>• Being aware of confidentiality issues linked to home/pupil/teacher/schoolwork</a:t>
            </a:r>
            <a:r>
              <a:rPr lang="en-GB" sz="1400" dirty="0">
                <a:solidFill>
                  <a:srgbClr val="000000"/>
                </a:solidFill>
                <a:latin typeface="Candara"/>
              </a:rPr>
              <a:t> and to keep confidences as appropriate.</a:t>
            </a:r>
            <a:endParaRPr lang="en-GB" dirty="0"/>
          </a:p>
          <a:p>
            <a:r>
              <a:rPr lang="en-GB" sz="1400" dirty="0">
                <a:solidFill>
                  <a:srgbClr val="000000"/>
                </a:solidFill>
                <a:latin typeface="Candara"/>
              </a:rPr>
              <a:t>• Participating in appropriate school-based meetings and training activities.</a:t>
            </a:r>
            <a:endParaRPr lang="en-GB" dirty="0"/>
          </a:p>
          <a:p>
            <a:r>
              <a:rPr lang="en-GB" sz="1400" dirty="0">
                <a:solidFill>
                  <a:srgbClr val="000000"/>
                </a:solidFill>
                <a:latin typeface="Candara"/>
              </a:rPr>
              <a:t>• In accordance with the school's guidance and policies provide comfort and immediate care in case of minor accident and upsets – reporting serious problems to appropriate person for action.</a:t>
            </a:r>
            <a:endParaRPr lang="en-GB" dirty="0"/>
          </a:p>
          <a:p>
            <a:r>
              <a:rPr lang="en-GB" sz="1400" dirty="0">
                <a:solidFill>
                  <a:srgbClr val="000000"/>
                </a:solidFill>
                <a:latin typeface="Candara"/>
              </a:rPr>
              <a:t>• Undertaking relevant administrative duties.</a:t>
            </a:r>
            <a:endParaRPr lang="en-GB" dirty="0"/>
          </a:p>
          <a:p>
            <a:r>
              <a:rPr lang="en-GB" sz="1400" dirty="0">
                <a:latin typeface="Candara"/>
              </a:rPr>
              <a:t>• Undertake any other curriculum duties which may reasonably be regarded as within the nature of the duties and responsibilities/grade of the post as defined, subject to the proviso that any changes of a permanent nature shall be incorporated into the job description in specific terms, following consultation with the Recognised Trade Unions.</a:t>
            </a:r>
            <a:endParaRPr lang="en-GB" dirty="0"/>
          </a:p>
        </p:txBody>
      </p:sp>
    </p:spTree>
    <p:extLst>
      <p:ext uri="{BB962C8B-B14F-4D97-AF65-F5344CB8AC3E}">
        <p14:creationId xmlns:p14="http://schemas.microsoft.com/office/powerpoint/2010/main" val="28411282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f33712-ca09-40cb-af4d-73e300673cc2" xsi:nil="true"/>
    <lcf76f155ced4ddcb4097134ff3c332f xmlns="88ddbb06-584b-40ce-9846-4ac75adf3719">
      <Terms xmlns="http://schemas.microsoft.com/office/infopath/2007/PartnerControls"/>
    </lcf76f155ced4ddcb4097134ff3c332f>
    <SharedWithUsers xmlns="eaf33712-ca09-40cb-af4d-73e300673cc2">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B6A1DD8F8347F40A876F77DB571EDD9" ma:contentTypeVersion="17" ma:contentTypeDescription="Create a new document." ma:contentTypeScope="" ma:versionID="d2eb3f0e21beaad65103103f300d422e">
  <xsd:schema xmlns:xsd="http://www.w3.org/2001/XMLSchema" xmlns:xs="http://www.w3.org/2001/XMLSchema" xmlns:p="http://schemas.microsoft.com/office/2006/metadata/properties" xmlns:ns2="88ddbb06-584b-40ce-9846-4ac75adf3719" xmlns:ns3="eaf33712-ca09-40cb-af4d-73e300673cc2" targetNamespace="http://schemas.microsoft.com/office/2006/metadata/properties" ma:root="true" ma:fieldsID="ca3ed87a777512efbcf5cff50233abb7" ns2:_="" ns3:_="">
    <xsd:import namespace="88ddbb06-584b-40ce-9846-4ac75adf3719"/>
    <xsd:import namespace="eaf33712-ca09-40cb-af4d-73e300673cc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dbb06-584b-40ce-9846-4ac75adf37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8c974b-c351-40ed-a940-867f1ff0cd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f33712-ca09-40cb-af4d-73e300673cc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daf02de-e0d5-4b22-ac64-b15b1f3ae5ea}" ma:internalName="TaxCatchAll" ma:showField="CatchAllData" ma:web="eaf33712-ca09-40cb-af4d-73e300673c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F55464-8A9C-48DD-BB47-9397234C0AE3}">
  <ds:schemaRefs>
    <ds:schemaRef ds:uri="http://purl.org/dc/dcmitype/"/>
    <ds:schemaRef ds:uri="http://schemas.microsoft.com/office/2006/documentManagement/types"/>
    <ds:schemaRef ds:uri="http://purl.org/dc/elements/1.1/"/>
    <ds:schemaRef ds:uri="http://purl.org/dc/terms/"/>
    <ds:schemaRef ds:uri="88ddbb06-584b-40ce-9846-4ac75adf3719"/>
    <ds:schemaRef ds:uri="http://www.w3.org/XML/1998/namespace"/>
    <ds:schemaRef ds:uri="http://schemas.microsoft.com/office/infopath/2007/PartnerControls"/>
    <ds:schemaRef ds:uri="http://schemas.openxmlformats.org/package/2006/metadata/core-properties"/>
    <ds:schemaRef ds:uri="eaf33712-ca09-40cb-af4d-73e300673cc2"/>
    <ds:schemaRef ds:uri="http://schemas.microsoft.com/office/2006/metadata/properties"/>
  </ds:schemaRefs>
</ds:datastoreItem>
</file>

<file path=customXml/itemProps2.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3.xml><?xml version="1.0" encoding="utf-8"?>
<ds:datastoreItem xmlns:ds="http://schemas.openxmlformats.org/officeDocument/2006/customXml" ds:itemID="{29889F45-5FA0-43E5-A589-4596267F18C8}">
  <ds:schemaRefs>
    <ds:schemaRef ds:uri="88ddbb06-584b-40ce-9846-4ac75adf3719"/>
    <ds:schemaRef ds:uri="eaf33712-ca09-40cb-af4d-73e300673c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13</TotalTime>
  <Words>3166</Words>
  <Application>Microsoft Office PowerPoint</Application>
  <PresentationFormat>A4 Paper (210x297 mm)</PresentationFormat>
  <Paragraphs>281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 Serif</vt:lpstr>
      <vt:lpstr>Arial</vt:lpstr>
      <vt:lpstr>Calibri</vt:lpstr>
      <vt:lpstr>Candara</vt:lpstr>
      <vt:lpstr>Roboto Slab</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Miss L Barthorpe</cp:lastModifiedBy>
  <cp:revision>312</cp:revision>
  <dcterms:created xsi:type="dcterms:W3CDTF">2022-01-07T14:11:53Z</dcterms:created>
  <dcterms:modified xsi:type="dcterms:W3CDTF">2025-09-30T08:26:49Z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0x010100CB6A1DD8F8347F40A876F77DB571EDD9</vt:lpwstr>
  </property>
  <property fmtid="{D5CDD505-2E9C-101B-9397-08002B2CF9AE}" pid="3" name="MediaServiceImageTags">
    <vt:lpwstr/>
  </property>
</Properties>
</file>