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p:cViewPr varScale="1">
        <p:scale>
          <a:sx n="86" d="100"/>
          <a:sy n="86" d="100"/>
        </p:scale>
        <p:origin x="562" y="67"/>
      </p:cViewPr>
      <p:guideLst>
        <p:guide pos="3839"/>
        <p:guide orient="horz" pos="2160"/>
      </p:guideLst>
    </p:cSldViewPr>
  </p:slideViewPr>
  <p:notesTextViewPr>
    <p:cViewPr>
      <p:scale>
        <a:sx n="1" d="1"/>
        <a:sy n="1" d="1"/>
      </p:scale>
      <p:origin x="0" y="0"/>
    </p:cViewPr>
  </p:notesTextViewPr>
  <p:notesViewPr>
    <p:cSldViewPr>
      <p:cViewPr varScale="1">
        <p:scale>
          <a:sx n="67" d="100"/>
          <a:sy n="67" d="100"/>
        </p:scale>
        <p:origin x="274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2/22/2021</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2/22/2021</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descr="Map of World"/>
          <p:cNvSpPr>
            <a:spLocks noEditPoints="1"/>
          </p:cNvSpPr>
          <p:nvPr/>
        </p:nvSpPr>
        <p:spPr bwMode="gray">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2/22/2021</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2/22/2021</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2/22/2021</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2/22/2021</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2/22/2021</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2/22/2021</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2/22/2021</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2/22/2021</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2/22/2021</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2/22/2021</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2/22/2021</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3852" y="1268760"/>
            <a:ext cx="9753600" cy="3048001"/>
          </a:xfrm>
        </p:spPr>
        <p:txBody>
          <a:bodyPr/>
          <a:lstStyle/>
          <a:p>
            <a:r>
              <a:rPr lang="en-IN" sz="4800" b="1" dirty="0">
                <a:effectLst/>
                <a:latin typeface="Times New Roman" panose="02020603050405020304" pitchFamily="18" charset="0"/>
                <a:ea typeface="Calibri" panose="020F0502020204030204" pitchFamily="34" charset="0"/>
                <a:cs typeface="Times New Roman" panose="02020603050405020304" pitchFamily="18" charset="0"/>
              </a:rPr>
              <a:t>Folding airplane wings using soft robotics ideas</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p:cNvSpPr>
            <a:spLocks noGrp="1"/>
          </p:cNvSpPr>
          <p:nvPr>
            <p:ph type="subTitle" idx="1"/>
          </p:nvPr>
        </p:nvSpPr>
        <p:spPr>
          <a:xfrm>
            <a:off x="1053852" y="4869160"/>
            <a:ext cx="7848600" cy="1584176"/>
          </a:xfrm>
        </p:spPr>
        <p:txBody>
          <a:bodyPr>
            <a:normAutofit fontScale="92500" lnSpcReduction="20000"/>
          </a:bodyPr>
          <a:lstStyle/>
          <a:p>
            <a:r>
              <a:rPr lang="en-US" dirty="0">
                <a:solidFill>
                  <a:schemeClr val="tx2"/>
                </a:solidFill>
                <a:latin typeface="Times New Roman" panose="02020603050405020304" pitchFamily="18" charset="0"/>
                <a:cs typeface="Times New Roman" panose="02020603050405020304" pitchFamily="18" charset="0"/>
              </a:rPr>
              <a:t>Authors:</a:t>
            </a:r>
          </a:p>
          <a:p>
            <a:endParaRPr lang="en-US" dirty="0">
              <a:solidFill>
                <a:schemeClr val="tx2"/>
              </a:solidFill>
              <a:latin typeface="Times New Roman" panose="02020603050405020304" pitchFamily="18" charset="0"/>
              <a:cs typeface="Times New Roman" panose="02020603050405020304" pitchFamily="18" charset="0"/>
            </a:endParaRPr>
          </a:p>
          <a:p>
            <a:r>
              <a:rPr lang="en-US" dirty="0">
                <a:solidFill>
                  <a:schemeClr val="tx2"/>
                </a:solidFill>
                <a:latin typeface="Times New Roman" panose="02020603050405020304" pitchFamily="18" charset="0"/>
                <a:cs typeface="Times New Roman" panose="02020603050405020304" pitchFamily="18" charset="0"/>
              </a:rPr>
              <a:t>Dr. Saurabh </a:t>
            </a:r>
            <a:r>
              <a:rPr lang="en-US" dirty="0" err="1">
                <a:solidFill>
                  <a:schemeClr val="tx2"/>
                </a:solidFill>
                <a:latin typeface="Times New Roman" panose="02020603050405020304" pitchFamily="18" charset="0"/>
                <a:cs typeface="Times New Roman" panose="02020603050405020304" pitchFamily="18" charset="0"/>
              </a:rPr>
              <a:t>Kwatra</a:t>
            </a:r>
            <a:r>
              <a:rPr lang="en-US" dirty="0">
                <a:solidFill>
                  <a:schemeClr val="tx2"/>
                </a:solidFill>
                <a:latin typeface="Times New Roman" panose="02020603050405020304" pitchFamily="18" charset="0"/>
                <a:cs typeface="Times New Roman" panose="02020603050405020304" pitchFamily="18" charset="0"/>
              </a:rPr>
              <a:t> (Project Guide)</a:t>
            </a:r>
          </a:p>
          <a:p>
            <a:endParaRPr lang="en-US" dirty="0">
              <a:solidFill>
                <a:schemeClr val="tx2"/>
              </a:solidFill>
              <a:latin typeface="Times New Roman" panose="02020603050405020304" pitchFamily="18" charset="0"/>
              <a:cs typeface="Times New Roman" panose="02020603050405020304" pitchFamily="18" charset="0"/>
            </a:endParaRPr>
          </a:p>
          <a:p>
            <a:r>
              <a:rPr lang="en-US" dirty="0">
                <a:solidFill>
                  <a:schemeClr val="tx2"/>
                </a:solidFill>
                <a:latin typeface="Times New Roman" panose="02020603050405020304" pitchFamily="18" charset="0"/>
                <a:cs typeface="Times New Roman" panose="02020603050405020304" pitchFamily="18" charset="0"/>
              </a:rPr>
              <a:t>Sharun Arumugam </a:t>
            </a:r>
          </a:p>
          <a:p>
            <a:r>
              <a:rPr lang="en-US" dirty="0" err="1">
                <a:solidFill>
                  <a:schemeClr val="tx2"/>
                </a:solidFill>
                <a:latin typeface="Times New Roman" panose="02020603050405020304" pitchFamily="18" charset="0"/>
                <a:cs typeface="Times New Roman" panose="02020603050405020304" pitchFamily="18" charset="0"/>
              </a:rPr>
              <a:t>B.Tech</a:t>
            </a:r>
            <a:r>
              <a:rPr lang="en-US" dirty="0">
                <a:solidFill>
                  <a:schemeClr val="tx2"/>
                </a:solidFill>
                <a:latin typeface="Times New Roman" panose="02020603050405020304" pitchFamily="18" charset="0"/>
                <a:cs typeface="Times New Roman" panose="02020603050405020304" pitchFamily="18" charset="0"/>
              </a:rPr>
              <a:t> Aerospace Engineering</a:t>
            </a:r>
          </a:p>
          <a:p>
            <a:r>
              <a:rPr lang="en-US" dirty="0">
                <a:solidFill>
                  <a:schemeClr val="tx2"/>
                </a:solidFill>
                <a:latin typeface="Times New Roman" panose="02020603050405020304" pitchFamily="18" charset="0"/>
                <a:cs typeface="Times New Roman" panose="02020603050405020304" pitchFamily="18" charset="0"/>
              </a:rPr>
              <a:t>B.S. </a:t>
            </a:r>
            <a:r>
              <a:rPr lang="en-US" dirty="0" err="1">
                <a:solidFill>
                  <a:schemeClr val="tx2"/>
                </a:solidFill>
                <a:latin typeface="Times New Roman" panose="02020603050405020304" pitchFamily="18" charset="0"/>
                <a:cs typeface="Times New Roman" panose="02020603050405020304" pitchFamily="18" charset="0"/>
              </a:rPr>
              <a:t>Abdur</a:t>
            </a:r>
            <a:r>
              <a:rPr lang="en-US" dirty="0">
                <a:solidFill>
                  <a:schemeClr val="tx2"/>
                </a:solidFill>
                <a:latin typeface="Times New Roman" panose="02020603050405020304" pitchFamily="18" charset="0"/>
                <a:cs typeface="Times New Roman" panose="02020603050405020304" pitchFamily="18" charset="0"/>
              </a:rPr>
              <a:t> Rahman Crescent Institute of Science and Technology</a:t>
            </a:r>
          </a:p>
          <a:p>
            <a:endParaRPr lang="en-US" dirty="0"/>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F35545-4FB9-4C31-B98D-4F72A35AF600}"/>
              </a:ext>
            </a:extLst>
          </p:cNvPr>
          <p:cNvSpPr txBox="1"/>
          <p:nvPr/>
        </p:nvSpPr>
        <p:spPr>
          <a:xfrm>
            <a:off x="981844" y="1086051"/>
            <a:ext cx="9793088" cy="4685898"/>
          </a:xfrm>
          <a:prstGeom prst="rect">
            <a:avLst/>
          </a:prstGeom>
          <a:noFill/>
        </p:spPr>
        <p:txBody>
          <a:bodyPr wrap="square" rtlCol="0">
            <a:spAutoFit/>
          </a:bodyPr>
          <a:lstStyle/>
          <a:p>
            <a:pPr>
              <a:lnSpc>
                <a:spcPct val="90000"/>
              </a:lnSpc>
            </a:pPr>
            <a:r>
              <a:rPr lang="en-IN" sz="3600" b="1" dirty="0">
                <a:solidFill>
                  <a:schemeClr val="tx2"/>
                </a:solidFill>
                <a:latin typeface="Times New Roman" panose="02020603050405020304" pitchFamily="18" charset="0"/>
                <a:cs typeface="Times New Roman" panose="02020603050405020304" pitchFamily="18" charset="0"/>
              </a:rPr>
              <a:t>Working Principle:</a:t>
            </a:r>
          </a:p>
          <a:p>
            <a:pPr>
              <a:lnSpc>
                <a:spcPct val="90000"/>
              </a:lnSpc>
            </a:pPr>
            <a:endParaRPr lang="en-IN" sz="3600" b="1" dirty="0">
              <a:solidFill>
                <a:schemeClr val="tx2"/>
              </a:solidFill>
              <a:latin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When the High pressure is applied on the surface, the piston inside the wing structure goes down.</a:t>
            </a:r>
          </a:p>
          <a:p>
            <a:pPr marL="342900" lvl="0" indent="-342900">
              <a:lnSpc>
                <a:spcPct val="107000"/>
              </a:lnSpc>
              <a:buFont typeface="Symbol" panose="05050102010706020507" pitchFamily="18" charset="2"/>
              <a:buChar char=""/>
            </a:pPr>
            <a:endPar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piston tries to compress the non-compressible fluid. Which makes the fluid to travel through the pipe and makes the tube swollen up or bulge.</a:t>
            </a:r>
          </a:p>
          <a:p>
            <a:pPr marL="342900" lvl="0" indent="-342900">
              <a:lnSpc>
                <a:spcPct val="107000"/>
              </a:lnSpc>
              <a:buFont typeface="Symbol" panose="05050102010706020507" pitchFamily="18" charset="2"/>
              <a:buChar char=""/>
            </a:pPr>
            <a:endPar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This bulge makes the wing structure rigid and does not affects its shape instead it retains its lost shape due to folding and other forces. </a:t>
            </a: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6918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61091C9-FF27-4076-9EB7-D13ADB79B4A9}"/>
              </a:ext>
            </a:extLst>
          </p:cNvPr>
          <p:cNvSpPr txBox="1"/>
          <p:nvPr/>
        </p:nvSpPr>
        <p:spPr>
          <a:xfrm>
            <a:off x="837827" y="260648"/>
            <a:ext cx="10513169" cy="7571303"/>
          </a:xfrm>
          <a:prstGeom prst="rect">
            <a:avLst/>
          </a:prstGeom>
          <a:noFill/>
        </p:spPr>
        <p:txBody>
          <a:bodyPr wrap="square" rtlCol="0">
            <a:spAutoFit/>
          </a:bodyPr>
          <a:lstStyle/>
          <a:p>
            <a:pPr>
              <a:lnSpc>
                <a:spcPct val="90000"/>
              </a:lnSpc>
            </a:pPr>
            <a:r>
              <a:rPr lang="en-IN" sz="3600" b="1" dirty="0">
                <a:solidFill>
                  <a:schemeClr val="tx2"/>
                </a:solidFill>
                <a:latin typeface="Times New Roman" panose="02020603050405020304" pitchFamily="18" charset="0"/>
                <a:cs typeface="Times New Roman" panose="02020603050405020304" pitchFamily="18" charset="0"/>
              </a:rPr>
              <a:t>Safety measures:</a:t>
            </a:r>
          </a:p>
          <a:p>
            <a:pPr>
              <a:lnSpc>
                <a:spcPct val="90000"/>
              </a:lnSpc>
            </a:pPr>
            <a:endParaRPr lang="en-IN" sz="3600" b="1"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b="1" dirty="0">
                <a:solidFill>
                  <a:schemeClr val="tx2"/>
                </a:solidFill>
                <a:latin typeface="Times New Roman" panose="02020603050405020304" pitchFamily="18" charset="0"/>
                <a:cs typeface="Times New Roman" panose="02020603050405020304" pitchFamily="18" charset="0"/>
              </a:rPr>
              <a:t>What if the non-compressible fluid leaks during flight?</a:t>
            </a:r>
          </a:p>
          <a:p>
            <a:pPr marL="342900" indent="-342900">
              <a:lnSpc>
                <a:spcPct val="90000"/>
              </a:lnSpc>
              <a:buFont typeface="Arial" panose="020B0604020202020204" pitchFamily="34" charset="0"/>
              <a:buChar char="•"/>
            </a:pPr>
            <a:r>
              <a:rPr lang="en-IN" sz="2400" b="1" dirty="0">
                <a:solidFill>
                  <a:schemeClr val="tx2"/>
                </a:solidFill>
                <a:latin typeface="Times New Roman" panose="02020603050405020304" pitchFamily="18" charset="0"/>
                <a:cs typeface="Times New Roman" panose="02020603050405020304" pitchFamily="18" charset="0"/>
              </a:rPr>
              <a:t>What if the wing material loses its elasticity in-between the flight ?</a:t>
            </a:r>
          </a:p>
          <a:p>
            <a:pPr marL="342900" indent="-342900">
              <a:lnSpc>
                <a:spcPct val="90000"/>
              </a:lnSpc>
              <a:buFont typeface="Arial" panose="020B0604020202020204" pitchFamily="34" charset="0"/>
              <a:buChar char="•"/>
            </a:pPr>
            <a:r>
              <a:rPr lang="en-IN" sz="2400" b="1" dirty="0">
                <a:solidFill>
                  <a:schemeClr val="tx2"/>
                </a:solidFill>
                <a:latin typeface="Times New Roman" panose="02020603050405020304" pitchFamily="18" charset="0"/>
                <a:cs typeface="Times New Roman" panose="02020603050405020304" pitchFamily="18" charset="0"/>
              </a:rPr>
              <a:t>What if the rubber tube bursts during flight?</a:t>
            </a:r>
          </a:p>
          <a:p>
            <a:pPr marL="342900" indent="-342900">
              <a:lnSpc>
                <a:spcPct val="90000"/>
              </a:lnSpc>
              <a:buFont typeface="Wingdings" panose="05000000000000000000" pitchFamily="2" charset="2"/>
              <a:buChar char="ü"/>
            </a:pPr>
            <a:endParaRPr lang="en-IN" sz="2400" b="1"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Wingdings" panose="05000000000000000000" pitchFamily="2" charset="2"/>
              <a:buChar char="ü"/>
            </a:pPr>
            <a:r>
              <a:rPr lang="en-IN" sz="2400" dirty="0">
                <a:solidFill>
                  <a:schemeClr val="tx2"/>
                </a:solidFill>
                <a:latin typeface="Times New Roman" panose="02020603050405020304" pitchFamily="18" charset="0"/>
                <a:cs typeface="Times New Roman" panose="02020603050405020304" pitchFamily="18" charset="0"/>
              </a:rPr>
              <a:t>First safety precaution is to check all the factors before flight. If the fluid leaks or tube bursts or wing damages or loses its elasticity during flight, Try to do emergency landing as soon as possible, lower the altitude of the plane and look for grass or smooth are for landing, to reduce other structural major damages, Use the tail control surfaces to make the smooth landing. </a:t>
            </a:r>
          </a:p>
          <a:p>
            <a:pPr marL="342900" indent="-342900">
              <a:lnSpc>
                <a:spcPct val="90000"/>
              </a:lnSpc>
              <a:buFont typeface="Wingdings" panose="05000000000000000000" pitchFamily="2" charset="2"/>
              <a:buChar char="ü"/>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Wingdings" panose="05000000000000000000" pitchFamily="2" charset="2"/>
              <a:buChar char="ü"/>
            </a:pPr>
            <a:r>
              <a:rPr lang="en-IN" sz="2400" dirty="0">
                <a:solidFill>
                  <a:schemeClr val="tx2"/>
                </a:solidFill>
                <a:latin typeface="Times New Roman" panose="02020603050405020304" pitchFamily="18" charset="0"/>
                <a:cs typeface="Times New Roman" panose="02020603050405020304" pitchFamily="18" charset="0"/>
              </a:rPr>
              <a:t>Make sure to have small fire extinguisher near, suppose the battery explodes. </a:t>
            </a:r>
          </a:p>
          <a:p>
            <a:pPr marL="342900" indent="-342900">
              <a:lnSpc>
                <a:spcPct val="90000"/>
              </a:lnSpc>
              <a:buFont typeface="Wingdings" panose="05000000000000000000" pitchFamily="2" charset="2"/>
              <a:buChar char="ü"/>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Wingdings" panose="05000000000000000000" pitchFamily="2" charset="2"/>
              <a:buChar char="ü"/>
            </a:pPr>
            <a:r>
              <a:rPr lang="en-IN" sz="2400" dirty="0">
                <a:solidFill>
                  <a:schemeClr val="tx2"/>
                </a:solidFill>
                <a:latin typeface="Times New Roman" panose="02020603050405020304" pitchFamily="18" charset="0"/>
                <a:cs typeface="Times New Roman" panose="02020603050405020304" pitchFamily="18" charset="0"/>
              </a:rPr>
              <a:t>Change the damage part carefully without damaging other parts. </a:t>
            </a:r>
          </a:p>
          <a:p>
            <a:pPr marL="342900" indent="-342900">
              <a:lnSpc>
                <a:spcPct val="90000"/>
              </a:lnSpc>
              <a:buFont typeface="Wingdings" panose="05000000000000000000" pitchFamily="2" charset="2"/>
              <a:buChar char="ü"/>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Wingdings" panose="05000000000000000000" pitchFamily="2" charset="2"/>
              <a:buChar char="ü"/>
            </a:pPr>
            <a:r>
              <a:rPr lang="en-IN" sz="2400" dirty="0">
                <a:solidFill>
                  <a:schemeClr val="tx2"/>
                </a:solidFill>
                <a:latin typeface="Times New Roman" panose="02020603050405020304" pitchFamily="18" charset="0"/>
                <a:cs typeface="Times New Roman" panose="02020603050405020304" pitchFamily="18" charset="0"/>
              </a:rPr>
              <a:t>While unfolding the plane from shuttlecock box, do it slowly and handle with care, unnecessary speed and carelessness can damage the wing structure. </a:t>
            </a: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a:p>
            <a:pPr>
              <a:lnSpc>
                <a:spcPct val="90000"/>
              </a:lnSpc>
            </a:pPr>
            <a:endParaRPr lang="en-IN" sz="3600" b="1" dirty="0">
              <a:solidFill>
                <a:schemeClr val="tx2"/>
              </a:solidFill>
              <a:latin typeface="Times New Roman" panose="02020603050405020304" pitchFamily="18" charset="0"/>
              <a:cs typeface="Times New Roman" panose="02020603050405020304" pitchFamily="18" charset="0"/>
            </a:endParaRP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79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31D53D2-F2DE-4A49-88B3-A7737C9E5459}"/>
              </a:ext>
            </a:extLst>
          </p:cNvPr>
          <p:cNvSpPr>
            <a:spLocks noGrp="1"/>
          </p:cNvSpPr>
          <p:nvPr>
            <p:ph type="subTitle" idx="1"/>
          </p:nvPr>
        </p:nvSpPr>
        <p:spPr>
          <a:xfrm>
            <a:off x="3862164" y="2780928"/>
            <a:ext cx="7848600" cy="1143000"/>
          </a:xfrm>
        </p:spPr>
        <p:txBody>
          <a:bodyPr>
            <a:normAutofit/>
          </a:bodyPr>
          <a:lstStyle/>
          <a:p>
            <a:r>
              <a:rPr lang="en-IN" sz="6000" b="1" dirty="0">
                <a:solidFill>
                  <a:schemeClr val="tx2"/>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95773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063725" y="1367542"/>
            <a:ext cx="10061374" cy="5479504"/>
          </a:xfrm>
        </p:spPr>
        <p:txBody>
          <a:bodyPr>
            <a:normAutofit/>
          </a:bodyPr>
          <a:lstStyle/>
          <a:p>
            <a:pPr marL="45720" indent="0">
              <a:lnSpc>
                <a:spcPct val="107000"/>
              </a:lnSpc>
              <a:spcAft>
                <a:spcPts val="800"/>
              </a:spcAft>
              <a:buNone/>
            </a:pPr>
            <a:r>
              <a:rPr lang="en-IN" sz="36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Objective:</a:t>
            </a:r>
            <a:endParaRPr lang="en-IN"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 indent="0">
              <a:lnSpc>
                <a:spcPct val="107000"/>
              </a:lnSpc>
              <a:spcAft>
                <a:spcPts val="800"/>
              </a:spcAft>
              <a:buNone/>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Airplane model that can be folded and stored in a shuttlecock box and opened and flown without distortion. </a:t>
            </a:r>
          </a:p>
          <a:p>
            <a:pPr marL="45720" indent="0">
              <a:lnSpc>
                <a:spcPct val="107000"/>
              </a:lnSpc>
              <a:spcAft>
                <a:spcPts val="800"/>
              </a:spcAft>
              <a:buNone/>
            </a:pP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 indent="0">
              <a:lnSpc>
                <a:spcPct val="107000"/>
              </a:lnSpc>
              <a:spcAft>
                <a:spcPts val="800"/>
              </a:spcAft>
              <a:buNone/>
            </a:pPr>
            <a:r>
              <a:rPr lang="en-IN" sz="36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Principle:</a:t>
            </a:r>
            <a:endParaRPr lang="en-IN"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 indent="0">
              <a:lnSpc>
                <a:spcPct val="107000"/>
              </a:lnSpc>
              <a:spcAft>
                <a:spcPts val="800"/>
              </a:spcAft>
              <a:buNone/>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Variable rigidity achieved by using dynamic parts and fluid properties of non-compressible fluid.</a:t>
            </a: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 indent="0">
              <a:buNone/>
            </a:pPr>
            <a:endParaRPr lang="en-US" dirty="0"/>
          </a:p>
        </p:txBody>
      </p:sp>
    </p:spTree>
    <p:extLst>
      <p:ext uri="{BB962C8B-B14F-4D97-AF65-F5344CB8AC3E}">
        <p14:creationId xmlns:p14="http://schemas.microsoft.com/office/powerpoint/2010/main" val="293697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BBCFB1-544D-45FF-AAD2-72738A86C4F5}"/>
              </a:ext>
            </a:extLst>
          </p:cNvPr>
          <p:cNvSpPr txBox="1"/>
          <p:nvPr/>
        </p:nvSpPr>
        <p:spPr>
          <a:xfrm>
            <a:off x="981844" y="1844824"/>
            <a:ext cx="5760640" cy="4081117"/>
          </a:xfrm>
          <a:prstGeom prst="rect">
            <a:avLst/>
          </a:prstGeom>
          <a:noFill/>
        </p:spPr>
        <p:txBody>
          <a:bodyPr wrap="square" rtlCol="0">
            <a:spAutoFit/>
          </a:bodyPr>
          <a:lstStyle/>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400" b="1" dirty="0">
                <a:solidFill>
                  <a:schemeClr val="tx2"/>
                </a:solidFill>
                <a:latin typeface="Times New Roman" panose="02020603050405020304" pitchFamily="18" charset="0"/>
                <a:cs typeface="Times New Roman" panose="02020603050405020304" pitchFamily="18" charset="0"/>
              </a:rPr>
              <a:t>Parts: </a:t>
            </a: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Wing structure </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Folded airplane</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Simple Hydraulic Piston Mechanism</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Rubber Tubes</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Non-compressible fluid</a:t>
            </a:r>
          </a:p>
          <a:p>
            <a:pPr marL="342900" indent="-342900">
              <a:lnSpc>
                <a:spcPct val="90000"/>
              </a:lnSpc>
              <a:buFont typeface="Arial" panose="020B0604020202020204" pitchFamily="34" charset="0"/>
              <a:buChar char="•"/>
            </a:pPr>
            <a:endParaRPr lang="en-IN" sz="2400" dirty="0">
              <a:solidFill>
                <a:schemeClr val="tx2"/>
              </a:solidFill>
            </a:endParaRPr>
          </a:p>
          <a:p>
            <a:pPr marL="342900" indent="-342900">
              <a:lnSpc>
                <a:spcPct val="90000"/>
              </a:lnSpc>
              <a:buFont typeface="Arial" panose="020B0604020202020204" pitchFamily="34" charset="0"/>
              <a:buChar char="•"/>
            </a:pPr>
            <a:endParaRPr lang="en-IN" sz="2400" dirty="0">
              <a:solidFill>
                <a:schemeClr val="tx2"/>
              </a:solidFill>
            </a:endParaRPr>
          </a:p>
          <a:p>
            <a:pPr marL="342900" indent="-342900">
              <a:lnSpc>
                <a:spcPct val="90000"/>
              </a:lnSpc>
              <a:buFont typeface="Arial" panose="020B0604020202020204" pitchFamily="34" charset="0"/>
              <a:buChar char="•"/>
            </a:pPr>
            <a:endParaRPr lang="en-IN" sz="2400" dirty="0">
              <a:solidFill>
                <a:schemeClr val="tx2"/>
              </a:solidFill>
            </a:endParaRPr>
          </a:p>
          <a:p>
            <a:pPr marL="342900" indent="-342900">
              <a:lnSpc>
                <a:spcPct val="90000"/>
              </a:lnSpc>
              <a:buFont typeface="Arial" panose="020B0604020202020204" pitchFamily="34" charset="0"/>
              <a:buChar char="•"/>
            </a:pPr>
            <a:endParaRPr lang="en-IN" sz="2400" dirty="0">
              <a:solidFill>
                <a:schemeClr val="tx2"/>
              </a:solidFill>
            </a:endParaRPr>
          </a:p>
        </p:txBody>
      </p:sp>
      <p:sp>
        <p:nvSpPr>
          <p:cNvPr id="5" name="TextBox 4">
            <a:extLst>
              <a:ext uri="{FF2B5EF4-FFF2-40B4-BE49-F238E27FC236}">
                <a16:creationId xmlns:a16="http://schemas.microsoft.com/office/drawing/2014/main" id="{A6478A5F-1B4B-402C-A05F-ADA35D56F8A6}"/>
              </a:ext>
            </a:extLst>
          </p:cNvPr>
          <p:cNvSpPr txBox="1"/>
          <p:nvPr/>
        </p:nvSpPr>
        <p:spPr>
          <a:xfrm>
            <a:off x="7030516" y="2132856"/>
            <a:ext cx="4464496" cy="2751522"/>
          </a:xfrm>
          <a:prstGeom prst="rect">
            <a:avLst/>
          </a:prstGeom>
          <a:noFill/>
        </p:spPr>
        <p:txBody>
          <a:bodyPr wrap="square" rtlCol="0">
            <a:spAutoFit/>
          </a:bodyPr>
          <a:lstStyle/>
          <a:p>
            <a:pPr>
              <a:lnSpc>
                <a:spcPct val="90000"/>
              </a:lnSpc>
            </a:pPr>
            <a:r>
              <a:rPr lang="en-IN" sz="2400" b="1" dirty="0">
                <a:solidFill>
                  <a:schemeClr val="tx2"/>
                </a:solidFill>
                <a:latin typeface="Times New Roman" panose="02020603050405020304" pitchFamily="18" charset="0"/>
                <a:cs typeface="Times New Roman" panose="02020603050405020304" pitchFamily="18" charset="0"/>
              </a:rPr>
              <a:t>Factors:</a:t>
            </a: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Youngs modulus rigidity</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High pressure</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Elastic material distortion age</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Structural damage</a:t>
            </a: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Safety measures </a:t>
            </a:r>
          </a:p>
          <a:p>
            <a:pPr>
              <a:lnSpc>
                <a:spcPct val="90000"/>
              </a:lnSpc>
            </a:pPr>
            <a:endParaRPr lang="en-IN" sz="2400" dirty="0"/>
          </a:p>
        </p:txBody>
      </p:sp>
      <p:sp>
        <p:nvSpPr>
          <p:cNvPr id="6" name="TextBox 5">
            <a:extLst>
              <a:ext uri="{FF2B5EF4-FFF2-40B4-BE49-F238E27FC236}">
                <a16:creationId xmlns:a16="http://schemas.microsoft.com/office/drawing/2014/main" id="{7EFB0966-0312-4DF9-89F2-C313DE4AD470}"/>
              </a:ext>
            </a:extLst>
          </p:cNvPr>
          <p:cNvSpPr txBox="1"/>
          <p:nvPr/>
        </p:nvSpPr>
        <p:spPr>
          <a:xfrm>
            <a:off x="981844" y="764704"/>
            <a:ext cx="7812868" cy="923330"/>
          </a:xfrm>
          <a:prstGeom prst="rect">
            <a:avLst/>
          </a:prstGeom>
          <a:noFill/>
        </p:spPr>
        <p:txBody>
          <a:bodyPr wrap="square" rtlCol="0">
            <a:spAutoFit/>
          </a:bodyPr>
          <a:lstStyle/>
          <a:p>
            <a:pPr>
              <a:lnSpc>
                <a:spcPct val="90000"/>
              </a:lnSpc>
            </a:pPr>
            <a:r>
              <a:rPr lang="en-IN" sz="3600" b="1" dirty="0">
                <a:solidFill>
                  <a:schemeClr val="tx2"/>
                </a:solidFill>
                <a:latin typeface="Times New Roman" panose="02020603050405020304" pitchFamily="18" charset="0"/>
                <a:cs typeface="Times New Roman" panose="02020603050405020304" pitchFamily="18" charset="0"/>
              </a:rPr>
              <a:t>Parts and Factors Involved:</a:t>
            </a:r>
          </a:p>
          <a:p>
            <a:pPr>
              <a:lnSpc>
                <a:spcPct val="90000"/>
              </a:lnSpc>
            </a:pPr>
            <a:endParaRPr lang="en-IN" sz="2400" dirty="0"/>
          </a:p>
        </p:txBody>
      </p:sp>
    </p:spTree>
    <p:extLst>
      <p:ext uri="{BB962C8B-B14F-4D97-AF65-F5344CB8AC3E}">
        <p14:creationId xmlns:p14="http://schemas.microsoft.com/office/powerpoint/2010/main" val="298300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DF8AF6-C37B-4121-ACCA-56DE3EB3B4A9}"/>
              </a:ext>
            </a:extLst>
          </p:cNvPr>
          <p:cNvSpPr txBox="1"/>
          <p:nvPr/>
        </p:nvSpPr>
        <p:spPr>
          <a:xfrm>
            <a:off x="909836" y="548680"/>
            <a:ext cx="10513168" cy="5284652"/>
          </a:xfrm>
          <a:prstGeom prst="rect">
            <a:avLst/>
          </a:prstGeom>
          <a:noFill/>
        </p:spPr>
        <p:txBody>
          <a:bodyPr wrap="square" rtlCol="0">
            <a:spAutoFit/>
          </a:bodyPr>
          <a:lstStyle/>
          <a:p>
            <a:pPr>
              <a:lnSpc>
                <a:spcPct val="107000"/>
              </a:lnSpc>
              <a:spcAft>
                <a:spcPts val="800"/>
              </a:spcAft>
            </a:pPr>
            <a:r>
              <a:rPr lang="en-IN" sz="36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Problem:</a:t>
            </a:r>
          </a:p>
          <a:p>
            <a:pPr>
              <a:lnSpc>
                <a:spcPct val="107000"/>
              </a:lnSpc>
              <a:spcAft>
                <a:spcPts val="800"/>
              </a:spcAft>
            </a:pPr>
            <a:endParaRPr lang="en-IN"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As the wing structure is an elastic material, due to folding of the airplane structure and sudden opening of structure can cause distortion in the material.</a:t>
            </a:r>
          </a:p>
          <a:p>
            <a:pPr marL="342900" lvl="0" indent="-342900">
              <a:lnSpc>
                <a:spcPct val="107000"/>
              </a:lnSpc>
              <a:buFont typeface="Arial" panose="020B0604020202020204" pitchFamily="34" charset="0"/>
              <a:buChar char="•"/>
            </a:pP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Due this distortion occurred, the load applied on the wing during flight can cause the wing structure to lost its shape or loose its Youngs modulus rigidity. </a:t>
            </a:r>
          </a:p>
          <a:p>
            <a:pPr marL="342900" lvl="0" indent="-342900">
              <a:lnSpc>
                <a:spcPct val="107000"/>
              </a:lnSpc>
              <a:spcAft>
                <a:spcPts val="800"/>
              </a:spcAft>
              <a:buFont typeface="Arial" panose="020B0604020202020204" pitchFamily="34" charset="0"/>
              <a:buChar char="•"/>
            </a:pPr>
            <a:endParaRPr lang="en-IN"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Other factors such as high pressure, safety measure after failure, life of elastic material distortion can determine the rigidity of the airplane wing structure. </a:t>
            </a: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IN" sz="2400" dirty="0"/>
          </a:p>
        </p:txBody>
      </p:sp>
    </p:spTree>
    <p:extLst>
      <p:ext uri="{BB962C8B-B14F-4D97-AF65-F5344CB8AC3E}">
        <p14:creationId xmlns:p14="http://schemas.microsoft.com/office/powerpoint/2010/main" val="3839312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A4B9A9-6000-47F2-AE64-C0369814DD23}"/>
              </a:ext>
            </a:extLst>
          </p:cNvPr>
          <p:cNvSpPr txBox="1"/>
          <p:nvPr/>
        </p:nvSpPr>
        <p:spPr>
          <a:xfrm>
            <a:off x="945840" y="332656"/>
            <a:ext cx="10297144" cy="6810839"/>
          </a:xfrm>
          <a:prstGeom prst="rect">
            <a:avLst/>
          </a:prstGeom>
          <a:noFill/>
        </p:spPr>
        <p:txBody>
          <a:bodyPr wrap="square" rtlCol="0">
            <a:spAutoFit/>
          </a:bodyPr>
          <a:lstStyle/>
          <a:p>
            <a:pPr>
              <a:lnSpc>
                <a:spcPct val="107000"/>
              </a:lnSpc>
              <a:spcAft>
                <a:spcPts val="800"/>
              </a:spcAft>
            </a:pPr>
            <a:r>
              <a:rPr lang="en-IN" sz="36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Solution:</a:t>
            </a:r>
          </a:p>
          <a:p>
            <a:pPr>
              <a:lnSpc>
                <a:spcPct val="107000"/>
              </a:lnSpc>
              <a:spcAft>
                <a:spcPts val="800"/>
              </a:spcAft>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Using simple hydraulic mechanism inside the elastic wing structure can make the wing more rigid and gain its shape even after several forces acted on it.</a:t>
            </a:r>
          </a:p>
          <a:p>
            <a:pPr lvl="0">
              <a:lnSpc>
                <a:spcPct val="107000"/>
              </a:lnSpc>
            </a:pP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high pressure on the atmosphere makes the surface of the wing structure rigid. </a:t>
            </a:r>
          </a:p>
          <a:p>
            <a:pPr lvl="0">
              <a:lnSpc>
                <a:spcPct val="107000"/>
              </a:lnSpc>
              <a:spcAft>
                <a:spcPts val="800"/>
              </a:spcAft>
            </a:pPr>
            <a:endParaRPr lang="en-IN"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The non-compressible can withstand the structure load and high pressure without undergoing compression or bubble formation.</a:t>
            </a:r>
          </a:p>
          <a:p>
            <a:pPr marL="342900" lvl="0" indent="-342900">
              <a:lnSpc>
                <a:spcPct val="107000"/>
              </a:lnSpc>
              <a:spcAft>
                <a:spcPts val="800"/>
              </a:spcAft>
              <a:buFont typeface="Symbol" panose="05050102010706020507" pitchFamily="18" charset="2"/>
              <a:buChar char=""/>
            </a:pPr>
            <a:endParaRPr lang="en-IN"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4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Additional safety measures can save the aircraft during failure of mechanism or damage in tube or distortion of elastic material due to long period of time. </a:t>
            </a:r>
          </a:p>
          <a:p>
            <a:pPr marL="342900" lvl="0" indent="-342900">
              <a:lnSpc>
                <a:spcPct val="107000"/>
              </a:lnSpc>
              <a:spcAft>
                <a:spcPts val="800"/>
              </a:spcAft>
              <a:buFont typeface="Symbol" panose="05050102010706020507" pitchFamily="18" charset="2"/>
              <a:buChar char=""/>
            </a:pPr>
            <a:endParaRPr lang="en-IN"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IN" sz="2400" dirty="0"/>
          </a:p>
        </p:txBody>
      </p:sp>
    </p:spTree>
    <p:extLst>
      <p:ext uri="{BB962C8B-B14F-4D97-AF65-F5344CB8AC3E}">
        <p14:creationId xmlns:p14="http://schemas.microsoft.com/office/powerpoint/2010/main" val="73886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9791D2-D0DA-45F1-BB60-5C90E3DD1200}"/>
              </a:ext>
            </a:extLst>
          </p:cNvPr>
          <p:cNvSpPr txBox="1"/>
          <p:nvPr/>
        </p:nvSpPr>
        <p:spPr>
          <a:xfrm>
            <a:off x="765820" y="260648"/>
            <a:ext cx="11053228" cy="7349704"/>
          </a:xfrm>
          <a:prstGeom prst="rect">
            <a:avLst/>
          </a:prstGeom>
          <a:noFill/>
        </p:spPr>
        <p:txBody>
          <a:bodyPr wrap="square" rtlCol="0">
            <a:spAutoFit/>
          </a:bodyPr>
          <a:lstStyle/>
          <a:p>
            <a:pPr>
              <a:lnSpc>
                <a:spcPct val="90000"/>
              </a:lnSpc>
            </a:pPr>
            <a:r>
              <a:rPr lang="en-IN" sz="2800" b="1" dirty="0">
                <a:solidFill>
                  <a:schemeClr val="tx2"/>
                </a:solidFill>
                <a:latin typeface="Times New Roman" panose="02020603050405020304" pitchFamily="18" charset="0"/>
                <a:cs typeface="Times New Roman" panose="02020603050405020304" pitchFamily="18" charset="0"/>
              </a:rPr>
              <a:t>Role of High pressure:</a:t>
            </a: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400" dirty="0">
                <a:solidFill>
                  <a:schemeClr val="tx2"/>
                </a:solidFill>
                <a:latin typeface="Times New Roman" panose="02020603050405020304" pitchFamily="18" charset="0"/>
                <a:cs typeface="Times New Roman" panose="02020603050405020304" pitchFamily="18" charset="0"/>
              </a:rPr>
              <a:t>                                   The area where the air pressure is high is known as high pressure. The high pressure surrounding the wing structure can make the hydraulic piston to move down  and make the non-compressible fluid (Hydraulic oil) to fill the tube and swollen the tube to make the wing structure rigid.</a:t>
            </a: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800" b="1" dirty="0">
                <a:solidFill>
                  <a:schemeClr val="tx2"/>
                </a:solidFill>
                <a:latin typeface="Times New Roman" panose="02020603050405020304" pitchFamily="18" charset="0"/>
                <a:cs typeface="Times New Roman" panose="02020603050405020304" pitchFamily="18" charset="0"/>
              </a:rPr>
              <a:t>Affecting factors -  High pressure:</a:t>
            </a:r>
          </a:p>
          <a:p>
            <a:pPr>
              <a:lnSpc>
                <a:spcPct val="90000"/>
              </a:lnSpc>
            </a:pPr>
            <a:endParaRPr lang="en-IN" sz="2800" b="1"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400" dirty="0">
                <a:solidFill>
                  <a:schemeClr val="tx2"/>
                </a:solidFill>
                <a:latin typeface="Times New Roman" panose="02020603050405020304" pitchFamily="18" charset="0"/>
                <a:cs typeface="Times New Roman" panose="02020603050405020304" pitchFamily="18" charset="0"/>
              </a:rPr>
              <a:t>                                    The high pressure can create distortion due to long period of time, where the material loses its elasticity. The tube inside the wing structure can be damaged due to high hydraulic pressure on the non-compressible fluid for more period of time. </a:t>
            </a: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800" b="1" dirty="0">
                <a:solidFill>
                  <a:schemeClr val="tx2"/>
                </a:solidFill>
                <a:latin typeface="Times New Roman" panose="02020603050405020304" pitchFamily="18" charset="0"/>
                <a:cs typeface="Times New Roman" panose="02020603050405020304" pitchFamily="18" charset="0"/>
              </a:rPr>
              <a:t>Solution:</a:t>
            </a:r>
          </a:p>
          <a:p>
            <a:pPr>
              <a:lnSpc>
                <a:spcPct val="90000"/>
              </a:lnSpc>
            </a:pPr>
            <a:r>
              <a:rPr lang="en-IN" sz="2800" b="1" dirty="0">
                <a:solidFill>
                  <a:schemeClr val="tx2"/>
                </a:solidFill>
                <a:latin typeface="Times New Roman" panose="02020603050405020304" pitchFamily="18" charset="0"/>
                <a:cs typeface="Times New Roman" panose="02020603050405020304" pitchFamily="18" charset="0"/>
              </a:rPr>
              <a:t>                              </a:t>
            </a:r>
            <a:r>
              <a:rPr lang="en-IN" sz="2400" dirty="0">
                <a:solidFill>
                  <a:schemeClr val="tx2"/>
                </a:solidFill>
                <a:latin typeface="Times New Roman" panose="02020603050405020304" pitchFamily="18" charset="0"/>
                <a:cs typeface="Times New Roman" panose="02020603050405020304" pitchFamily="18" charset="0"/>
              </a:rPr>
              <a:t>  A maximum withstanding rubber tube can be used. Additionally, a hollow structure can be created near wing and fuselage joining area to change the tube whenever necessary. Moreover, the hollow structure wont damage the wing structure because hollow structure is rigid then solid structure. </a:t>
            </a:r>
            <a:endParaRPr lang="en-IN" sz="2800" b="1"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400" dirty="0">
                <a:solidFill>
                  <a:schemeClr val="tx2"/>
                </a:solidFill>
                <a:latin typeface="Times New Roman" panose="02020603050405020304" pitchFamily="18" charset="0"/>
                <a:cs typeface="Times New Roman" panose="02020603050405020304" pitchFamily="18" charset="0"/>
              </a:rPr>
              <a:t>                                  </a:t>
            </a: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a:p>
            <a:pPr>
              <a:lnSpc>
                <a:spcPct val="90000"/>
              </a:lnSpc>
            </a:pPr>
            <a:endParaRPr lang="en-IN" sz="2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2713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F06EB6-29CD-43D0-B2B5-7037E76C1DCE}"/>
              </a:ext>
            </a:extLst>
          </p:cNvPr>
          <p:cNvSpPr txBox="1"/>
          <p:nvPr/>
        </p:nvSpPr>
        <p:spPr>
          <a:xfrm>
            <a:off x="837828" y="260648"/>
            <a:ext cx="10225136" cy="6297108"/>
          </a:xfrm>
          <a:prstGeom prst="rect">
            <a:avLst/>
          </a:prstGeom>
          <a:noFill/>
        </p:spPr>
        <p:txBody>
          <a:bodyPr wrap="square" rtlCol="0">
            <a:spAutoFit/>
          </a:bodyPr>
          <a:lstStyle/>
          <a:p>
            <a:pPr>
              <a:lnSpc>
                <a:spcPct val="90000"/>
              </a:lnSpc>
            </a:pPr>
            <a:r>
              <a:rPr lang="en-IN" sz="3200" b="1" dirty="0">
                <a:solidFill>
                  <a:schemeClr val="tx2"/>
                </a:solidFill>
                <a:latin typeface="Times New Roman" panose="02020603050405020304" pitchFamily="18" charset="0"/>
                <a:cs typeface="Times New Roman" panose="02020603050405020304" pitchFamily="18" charset="0"/>
              </a:rPr>
              <a:t>Simple Hydraulic Piston mechanism</a:t>
            </a:r>
            <a:r>
              <a:rPr lang="en-IN" sz="2400" b="1" dirty="0">
                <a:latin typeface="Times New Roman" panose="02020603050405020304" pitchFamily="18" charset="0"/>
                <a:cs typeface="Times New Roman" panose="02020603050405020304" pitchFamily="18" charset="0"/>
              </a:rPr>
              <a:t>:</a:t>
            </a:r>
          </a:p>
          <a:p>
            <a:pPr>
              <a:lnSpc>
                <a:spcPct val="90000"/>
              </a:lnSpc>
            </a:pPr>
            <a:endParaRPr lang="en-IN" sz="2400" dirty="0">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This hydraulic mechanism with piston structure is responsible for making the wing structure rigid with relation to high pressure. </a:t>
            </a: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When the pressure increase on the surface the piston moves down. </a:t>
            </a:r>
          </a:p>
          <a:p>
            <a:pPr marL="342900" indent="-342900">
              <a:lnSpc>
                <a:spcPct val="90000"/>
              </a:lnSpc>
              <a:buFont typeface="Arial" panose="020B0604020202020204" pitchFamily="34" charset="0"/>
              <a:buChar char="•"/>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This creates a high pressure inside the tube and makes the non-compressible fluid to swollen and rigid the structure. </a:t>
            </a:r>
          </a:p>
          <a:p>
            <a:pPr marL="342900" indent="-342900">
              <a:lnSpc>
                <a:spcPct val="90000"/>
              </a:lnSpc>
              <a:buFont typeface="Arial" panose="020B0604020202020204" pitchFamily="34" charset="0"/>
              <a:buChar char="•"/>
            </a:pPr>
            <a:endParaRPr lang="en-IN" sz="2400" dirty="0">
              <a:solidFill>
                <a:schemeClr val="tx2"/>
              </a:solidFill>
              <a:latin typeface="Times New Roman" panose="02020603050405020304" pitchFamily="18" charset="0"/>
              <a:cs typeface="Times New Roman" panose="02020603050405020304" pitchFamily="18" charset="0"/>
            </a:endParaRPr>
          </a:p>
          <a:p>
            <a:pPr marL="342900" indent="-342900">
              <a:lnSpc>
                <a:spcPct val="90000"/>
              </a:lnSpc>
              <a:buFont typeface="Arial" panose="020B0604020202020204" pitchFamily="34" charset="0"/>
              <a:buChar char="•"/>
            </a:pPr>
            <a:r>
              <a:rPr lang="en-IN" sz="2400" dirty="0">
                <a:solidFill>
                  <a:schemeClr val="tx2"/>
                </a:solidFill>
                <a:latin typeface="Times New Roman" panose="02020603050405020304" pitchFamily="18" charset="0"/>
                <a:cs typeface="Times New Roman" panose="02020603050405020304" pitchFamily="18" charset="0"/>
              </a:rPr>
              <a:t>The failure and maintenance of hydraulic piston is low. As lubricating the piston can be done periodically. </a:t>
            </a:r>
          </a:p>
          <a:p>
            <a:pPr marL="342900" indent="-342900">
              <a:lnSpc>
                <a:spcPct val="90000"/>
              </a:lnSpc>
              <a:buFont typeface="Arial" panose="020B0604020202020204" pitchFamily="34" charset="0"/>
              <a:buChar char="•"/>
            </a:pPr>
            <a:endParaRPr lang="en-IN" sz="2400"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3200" b="1" dirty="0">
                <a:solidFill>
                  <a:schemeClr val="tx2"/>
                </a:solidFill>
                <a:latin typeface="Times New Roman" panose="02020603050405020304" pitchFamily="18" charset="0"/>
                <a:cs typeface="Times New Roman" panose="02020603050405020304" pitchFamily="18" charset="0"/>
              </a:rPr>
              <a:t>Non-Compressible Fluid:</a:t>
            </a:r>
          </a:p>
          <a:p>
            <a:pPr>
              <a:lnSpc>
                <a:spcPct val="90000"/>
              </a:lnSpc>
            </a:pPr>
            <a:endParaRPr lang="en-IN" sz="2400" dirty="0">
              <a:solidFill>
                <a:schemeClr val="tx2"/>
              </a:solidFill>
              <a:latin typeface="Times New Roman" panose="02020603050405020304" pitchFamily="18" charset="0"/>
              <a:cs typeface="Times New Roman" panose="02020603050405020304" pitchFamily="18" charset="0"/>
            </a:endParaRPr>
          </a:p>
          <a:p>
            <a:pPr>
              <a:lnSpc>
                <a:spcPct val="90000"/>
              </a:lnSpc>
            </a:pPr>
            <a:r>
              <a:rPr lang="en-IN" sz="2400" dirty="0">
                <a:solidFill>
                  <a:schemeClr val="tx2"/>
                </a:solidFill>
                <a:latin typeface="Times New Roman" panose="02020603050405020304" pitchFamily="18" charset="0"/>
                <a:cs typeface="Times New Roman" panose="02020603050405020304" pitchFamily="18" charset="0"/>
              </a:rPr>
              <a:t>                                 The fluid which doesn’t undergo compression is known as non-compressible fluid. Hydraulic oil can be used. Low maintenance. Can be changed if needed. Responsible for swelling the tube for rigidity.</a:t>
            </a:r>
          </a:p>
        </p:txBody>
      </p:sp>
    </p:spTree>
    <p:extLst>
      <p:ext uri="{BB962C8B-B14F-4D97-AF65-F5344CB8AC3E}">
        <p14:creationId xmlns:p14="http://schemas.microsoft.com/office/powerpoint/2010/main" val="1516738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191D66-F6E9-4618-A5C2-BB47C8473286}"/>
              </a:ext>
            </a:extLst>
          </p:cNvPr>
          <p:cNvSpPr txBox="1"/>
          <p:nvPr/>
        </p:nvSpPr>
        <p:spPr>
          <a:xfrm>
            <a:off x="477788" y="404664"/>
            <a:ext cx="3600400" cy="535531"/>
          </a:xfrm>
          <a:prstGeom prst="rect">
            <a:avLst/>
          </a:prstGeom>
          <a:noFill/>
        </p:spPr>
        <p:txBody>
          <a:bodyPr wrap="square" rtlCol="0">
            <a:spAutoFit/>
          </a:bodyPr>
          <a:lstStyle/>
          <a:p>
            <a:pPr>
              <a:lnSpc>
                <a:spcPct val="90000"/>
              </a:lnSpc>
            </a:pPr>
            <a:r>
              <a:rPr lang="en-IN" sz="3200" b="1" dirty="0">
                <a:solidFill>
                  <a:schemeClr val="tx2"/>
                </a:solidFill>
                <a:latin typeface="Times New Roman" panose="02020603050405020304" pitchFamily="18" charset="0"/>
                <a:cs typeface="Times New Roman" panose="02020603050405020304" pitchFamily="18" charset="0"/>
              </a:rPr>
              <a:t>Structure:</a:t>
            </a:r>
          </a:p>
        </p:txBody>
      </p:sp>
      <p:pic>
        <p:nvPicPr>
          <p:cNvPr id="6" name="Picture 5">
            <a:extLst>
              <a:ext uri="{FF2B5EF4-FFF2-40B4-BE49-F238E27FC236}">
                <a16:creationId xmlns:a16="http://schemas.microsoft.com/office/drawing/2014/main" id="{BB565947-F37D-48C6-AB48-E77353838B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459" y="1344747"/>
            <a:ext cx="4944301" cy="4893590"/>
          </a:xfrm>
          <a:prstGeom prst="rect">
            <a:avLst/>
          </a:prstGeom>
        </p:spPr>
      </p:pic>
      <p:pic>
        <p:nvPicPr>
          <p:cNvPr id="8" name="Picture 7">
            <a:extLst>
              <a:ext uri="{FF2B5EF4-FFF2-40B4-BE49-F238E27FC236}">
                <a16:creationId xmlns:a16="http://schemas.microsoft.com/office/drawing/2014/main" id="{1CAB3255-46BA-4BD6-B7D1-DAD168C581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2356" y="1196752"/>
            <a:ext cx="5925009" cy="2573361"/>
          </a:xfrm>
          <a:prstGeom prst="rect">
            <a:avLst/>
          </a:prstGeom>
        </p:spPr>
      </p:pic>
      <p:pic>
        <p:nvPicPr>
          <p:cNvPr id="10" name="Picture 9">
            <a:extLst>
              <a:ext uri="{FF2B5EF4-FFF2-40B4-BE49-F238E27FC236}">
                <a16:creationId xmlns:a16="http://schemas.microsoft.com/office/drawing/2014/main" id="{93C1297A-7ECA-4226-BF46-2FAB8A6E92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2357" y="3999587"/>
            <a:ext cx="5948370" cy="2262415"/>
          </a:xfrm>
          <a:prstGeom prst="rect">
            <a:avLst/>
          </a:prstGeom>
        </p:spPr>
      </p:pic>
    </p:spTree>
    <p:extLst>
      <p:ext uri="{BB962C8B-B14F-4D97-AF65-F5344CB8AC3E}">
        <p14:creationId xmlns:p14="http://schemas.microsoft.com/office/powerpoint/2010/main" val="4272314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2672B2-A655-4E5E-9782-22D8299C5937}"/>
              </a:ext>
            </a:extLst>
          </p:cNvPr>
          <p:cNvSpPr txBox="1"/>
          <p:nvPr/>
        </p:nvSpPr>
        <p:spPr>
          <a:xfrm>
            <a:off x="1053852" y="620688"/>
            <a:ext cx="4536504" cy="535531"/>
          </a:xfrm>
          <a:prstGeom prst="rect">
            <a:avLst/>
          </a:prstGeom>
          <a:noFill/>
        </p:spPr>
        <p:txBody>
          <a:bodyPr wrap="square" rtlCol="0">
            <a:spAutoFit/>
          </a:bodyPr>
          <a:lstStyle/>
          <a:p>
            <a:pPr>
              <a:lnSpc>
                <a:spcPct val="90000"/>
              </a:lnSpc>
            </a:pPr>
            <a:r>
              <a:rPr lang="en-IN" sz="3200" b="1" dirty="0">
                <a:solidFill>
                  <a:schemeClr val="tx2"/>
                </a:solidFill>
                <a:latin typeface="Times New Roman" panose="02020603050405020304" pitchFamily="18" charset="0"/>
                <a:cs typeface="Times New Roman" panose="02020603050405020304" pitchFamily="18" charset="0"/>
              </a:rPr>
              <a:t>Flow Chart</a:t>
            </a:r>
            <a:r>
              <a:rPr lang="en-IN" sz="2400" dirty="0">
                <a:solidFill>
                  <a:schemeClr val="tx2"/>
                </a:solidFill>
              </a:rPr>
              <a:t>:</a:t>
            </a:r>
          </a:p>
        </p:txBody>
      </p:sp>
      <p:pic>
        <p:nvPicPr>
          <p:cNvPr id="6" name="Picture 5">
            <a:extLst>
              <a:ext uri="{FF2B5EF4-FFF2-40B4-BE49-F238E27FC236}">
                <a16:creationId xmlns:a16="http://schemas.microsoft.com/office/drawing/2014/main" id="{2E4BAF4D-E4DF-4B57-94B8-58EA95EB1D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9916" y="1844824"/>
            <a:ext cx="8928991" cy="4093998"/>
          </a:xfrm>
          <a:prstGeom prst="rect">
            <a:avLst/>
          </a:prstGeom>
        </p:spPr>
      </p:pic>
    </p:spTree>
    <p:extLst>
      <p:ext uri="{BB962C8B-B14F-4D97-AF65-F5344CB8AC3E}">
        <p14:creationId xmlns:p14="http://schemas.microsoft.com/office/powerpoint/2010/main" val="85727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World  presentation (widescreen).potx" id="{6FD2C32E-565A-4F51-8C38-826F1B24AA7D}" vid="{06379D18-BA11-4F05-84DF-EB681B68D4FA}"/>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{1FD9CBE9-34F0-4238-9E60-40B1A2D24E71}tf02804891_win32</Template>
  <TotalTime>155</TotalTime>
  <Words>798</Words>
  <Application>Microsoft Office PowerPoint</Application>
  <PresentationFormat>Custom</PresentationFormat>
  <Paragraphs>95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Symbol</vt:lpstr>
      <vt:lpstr>Times New Roman</vt:lpstr>
      <vt:lpstr>Wingdings</vt:lpstr>
      <vt:lpstr>World Presentation 16x9</vt:lpstr>
      <vt:lpstr>Folding airplane wings using soft robotics ideas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Folding airplane wings using soft robotics ideas </dc:title>
  <dc:creator>Sharun A</dc:creator>
  <cp:lastModifiedBy>Sharun A</cp:lastModifiedBy>
  <cp:revision>34</cp:revision>
  <dcterms:created xsi:type="dcterms:W3CDTF">2021-02-21T18:00:19Z</dcterms:created>
  <dcterms:modified xsi:type="dcterms:W3CDTF">2021-02-22T06:51:42Z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