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74" r:id="rId7"/>
    <p:sldId id="275" r:id="rId8"/>
    <p:sldId id="276" r:id="rId9"/>
    <p:sldId id="277" r:id="rId10"/>
    <p:sldId id="278" r:id="rId11"/>
    <p:sldId id="279" r:id="rId12"/>
    <p:sldId id="280" r:id="rId13"/>
    <p:sldId id="281" r:id="rId14"/>
    <p:sldId id="260" r:id="rId15"/>
    <p:sldId id="261" r:id="rId16"/>
    <p:sldId id="266" r:id="rId17"/>
    <p:sldId id="271" r:id="rId18"/>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03" autoAdjust="0"/>
    <p:restoredTop sz="94660"/>
  </p:normalViewPr>
  <p:slideViewPr>
    <p:cSldViewPr snapToGrid="0">
      <p:cViewPr>
        <p:scale>
          <a:sx n="90" d="100"/>
          <a:sy n="90" d="100"/>
        </p:scale>
        <p:origin x="885"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3A077-FEF5-406F-BBCD-7E12378D6BEE}"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58022CD4-C19C-48D8-B1DD-365CE7D916B3}">
      <dgm:prSet phldrT="[Text]"/>
      <dgm:spPr>
        <a:solidFill>
          <a:srgbClr val="006666">
            <a:alpha val="69000"/>
          </a:srgbClr>
        </a:solidFill>
      </dgm:spPr>
      <dgm:t>
        <a:bodyPr/>
        <a:lstStyle/>
        <a:p>
          <a:r>
            <a:rPr lang="en-GB" dirty="0"/>
            <a:t>14+</a:t>
          </a:r>
        </a:p>
      </dgm:t>
    </dgm:pt>
    <dgm:pt modelId="{C326B8F9-AE1B-40A2-BBE4-DFAF2D15CD17}" type="parTrans" cxnId="{4A96E47C-68D3-4FDF-BCF0-6BD045728744}">
      <dgm:prSet/>
      <dgm:spPr/>
      <dgm:t>
        <a:bodyPr/>
        <a:lstStyle/>
        <a:p>
          <a:endParaRPr lang="en-GB"/>
        </a:p>
      </dgm:t>
    </dgm:pt>
    <dgm:pt modelId="{0AA6F808-5C30-41B4-AF7B-288AE581658D}" type="sibTrans" cxnId="{4A96E47C-68D3-4FDF-BCF0-6BD045728744}">
      <dgm:prSet/>
      <dgm:spPr/>
      <dgm:t>
        <a:bodyPr/>
        <a:lstStyle/>
        <a:p>
          <a:endParaRPr lang="en-GB"/>
        </a:p>
      </dgm:t>
    </dgm:pt>
    <dgm:pt modelId="{56709B1B-94EC-4444-9F15-B79C9BBB28F2}">
      <dgm:prSet phldrT="[Text]"/>
      <dgm:spPr>
        <a:solidFill>
          <a:srgbClr val="006666">
            <a:alpha val="83000"/>
          </a:srgbClr>
        </a:solidFill>
      </dgm:spPr>
      <dgm:t>
        <a:bodyPr/>
        <a:lstStyle/>
        <a:p>
          <a:r>
            <a:rPr lang="en-GB" dirty="0"/>
            <a:t>16+</a:t>
          </a:r>
        </a:p>
      </dgm:t>
    </dgm:pt>
    <dgm:pt modelId="{9A06542F-4FC7-4742-886E-5A1540A27B34}" type="parTrans" cxnId="{5D38CF4E-B369-4E05-8CE0-58D7C667B0F2}">
      <dgm:prSet/>
      <dgm:spPr/>
      <dgm:t>
        <a:bodyPr/>
        <a:lstStyle/>
        <a:p>
          <a:endParaRPr lang="en-GB"/>
        </a:p>
      </dgm:t>
    </dgm:pt>
    <dgm:pt modelId="{477B3205-06CE-4BEE-A7F1-19E884FAA28E}" type="sibTrans" cxnId="{5D38CF4E-B369-4E05-8CE0-58D7C667B0F2}">
      <dgm:prSet/>
      <dgm:spPr/>
      <dgm:t>
        <a:bodyPr/>
        <a:lstStyle/>
        <a:p>
          <a:endParaRPr lang="en-GB"/>
        </a:p>
      </dgm:t>
    </dgm:pt>
    <dgm:pt modelId="{BDC44CF8-1442-4D37-8B0F-E0382C157B95}">
      <dgm:prSet phldrT="[Text]"/>
      <dgm:spPr>
        <a:solidFill>
          <a:srgbClr val="006666"/>
        </a:solidFill>
      </dgm:spPr>
      <dgm:t>
        <a:bodyPr/>
        <a:lstStyle/>
        <a:p>
          <a:r>
            <a:rPr lang="en-GB" dirty="0"/>
            <a:t>18+</a:t>
          </a:r>
        </a:p>
      </dgm:t>
    </dgm:pt>
    <dgm:pt modelId="{15ED26FD-1974-4309-86E6-81D04C1FAF67}" type="parTrans" cxnId="{55EA8A5C-2D92-4484-B690-6A48C219C9A9}">
      <dgm:prSet/>
      <dgm:spPr/>
      <dgm:t>
        <a:bodyPr/>
        <a:lstStyle/>
        <a:p>
          <a:endParaRPr lang="en-GB"/>
        </a:p>
      </dgm:t>
    </dgm:pt>
    <dgm:pt modelId="{9233C1F3-B6ED-4678-AA07-D19B6702547D}" type="sibTrans" cxnId="{55EA8A5C-2D92-4484-B690-6A48C219C9A9}">
      <dgm:prSet/>
      <dgm:spPr/>
      <dgm:t>
        <a:bodyPr/>
        <a:lstStyle/>
        <a:p>
          <a:endParaRPr lang="en-GB"/>
        </a:p>
      </dgm:t>
    </dgm:pt>
    <dgm:pt modelId="{9D5594A9-3950-4A04-8C62-2225F2CDFC0D}" type="pres">
      <dgm:prSet presAssocID="{DBE3A077-FEF5-406F-BBCD-7E12378D6BEE}" presName="outerComposite" presStyleCnt="0">
        <dgm:presLayoutVars>
          <dgm:chMax val="5"/>
          <dgm:dir/>
          <dgm:resizeHandles val="exact"/>
        </dgm:presLayoutVars>
      </dgm:prSet>
      <dgm:spPr/>
    </dgm:pt>
    <dgm:pt modelId="{7B064BDF-7824-4A2B-8B93-454951F06368}" type="pres">
      <dgm:prSet presAssocID="{DBE3A077-FEF5-406F-BBCD-7E12378D6BEE}" presName="dummyMaxCanvas" presStyleCnt="0">
        <dgm:presLayoutVars/>
      </dgm:prSet>
      <dgm:spPr/>
    </dgm:pt>
    <dgm:pt modelId="{8C3641F4-7A84-4960-8C1A-AA0897B4FC9D}" type="pres">
      <dgm:prSet presAssocID="{DBE3A077-FEF5-406F-BBCD-7E12378D6BEE}" presName="ThreeNodes_1" presStyleLbl="node1" presStyleIdx="0" presStyleCnt="3">
        <dgm:presLayoutVars>
          <dgm:bulletEnabled val="1"/>
        </dgm:presLayoutVars>
      </dgm:prSet>
      <dgm:spPr/>
    </dgm:pt>
    <dgm:pt modelId="{16DACB74-E108-4D2F-81EF-F97A13598718}" type="pres">
      <dgm:prSet presAssocID="{DBE3A077-FEF5-406F-BBCD-7E12378D6BEE}" presName="ThreeNodes_2" presStyleLbl="node1" presStyleIdx="1" presStyleCnt="3">
        <dgm:presLayoutVars>
          <dgm:bulletEnabled val="1"/>
        </dgm:presLayoutVars>
      </dgm:prSet>
      <dgm:spPr/>
    </dgm:pt>
    <dgm:pt modelId="{0D183C39-40B2-4AA2-AA92-16C56BCD8287}" type="pres">
      <dgm:prSet presAssocID="{DBE3A077-FEF5-406F-BBCD-7E12378D6BEE}" presName="ThreeNodes_3" presStyleLbl="node1" presStyleIdx="2" presStyleCnt="3">
        <dgm:presLayoutVars>
          <dgm:bulletEnabled val="1"/>
        </dgm:presLayoutVars>
      </dgm:prSet>
      <dgm:spPr/>
    </dgm:pt>
    <dgm:pt modelId="{B5F067F4-593C-4181-AD96-AC1B90C812B5}" type="pres">
      <dgm:prSet presAssocID="{DBE3A077-FEF5-406F-BBCD-7E12378D6BEE}" presName="ThreeConn_1-2" presStyleLbl="fgAccFollowNode1" presStyleIdx="0" presStyleCnt="2">
        <dgm:presLayoutVars>
          <dgm:bulletEnabled val="1"/>
        </dgm:presLayoutVars>
      </dgm:prSet>
      <dgm:spPr/>
    </dgm:pt>
    <dgm:pt modelId="{9C78C371-D81D-479D-AD26-BD39B69C5555}" type="pres">
      <dgm:prSet presAssocID="{DBE3A077-FEF5-406F-BBCD-7E12378D6BEE}" presName="ThreeConn_2-3" presStyleLbl="fgAccFollowNode1" presStyleIdx="1" presStyleCnt="2">
        <dgm:presLayoutVars>
          <dgm:bulletEnabled val="1"/>
        </dgm:presLayoutVars>
      </dgm:prSet>
      <dgm:spPr/>
    </dgm:pt>
    <dgm:pt modelId="{8175547C-5C15-43F6-A789-4E4EEA7268BF}" type="pres">
      <dgm:prSet presAssocID="{DBE3A077-FEF5-406F-BBCD-7E12378D6BEE}" presName="ThreeNodes_1_text" presStyleLbl="node1" presStyleIdx="2" presStyleCnt="3">
        <dgm:presLayoutVars>
          <dgm:bulletEnabled val="1"/>
        </dgm:presLayoutVars>
      </dgm:prSet>
      <dgm:spPr/>
    </dgm:pt>
    <dgm:pt modelId="{D252F539-042C-46FF-B066-CC3EE3657079}" type="pres">
      <dgm:prSet presAssocID="{DBE3A077-FEF5-406F-BBCD-7E12378D6BEE}" presName="ThreeNodes_2_text" presStyleLbl="node1" presStyleIdx="2" presStyleCnt="3">
        <dgm:presLayoutVars>
          <dgm:bulletEnabled val="1"/>
        </dgm:presLayoutVars>
      </dgm:prSet>
      <dgm:spPr/>
    </dgm:pt>
    <dgm:pt modelId="{9E28971F-BF14-4F3D-AC1C-E0A576A931B1}" type="pres">
      <dgm:prSet presAssocID="{DBE3A077-FEF5-406F-BBCD-7E12378D6BEE}" presName="ThreeNodes_3_text" presStyleLbl="node1" presStyleIdx="2" presStyleCnt="3">
        <dgm:presLayoutVars>
          <dgm:bulletEnabled val="1"/>
        </dgm:presLayoutVars>
      </dgm:prSet>
      <dgm:spPr/>
    </dgm:pt>
  </dgm:ptLst>
  <dgm:cxnLst>
    <dgm:cxn modelId="{1F28F029-C13D-4B2D-9720-03861D9D29A6}" type="presOf" srcId="{58022CD4-C19C-48D8-B1DD-365CE7D916B3}" destId="{8175547C-5C15-43F6-A789-4E4EEA7268BF}" srcOrd="1" destOrd="0" presId="urn:microsoft.com/office/officeart/2005/8/layout/vProcess5"/>
    <dgm:cxn modelId="{55EA8A5C-2D92-4484-B690-6A48C219C9A9}" srcId="{DBE3A077-FEF5-406F-BBCD-7E12378D6BEE}" destId="{BDC44CF8-1442-4D37-8B0F-E0382C157B95}" srcOrd="2" destOrd="0" parTransId="{15ED26FD-1974-4309-86E6-81D04C1FAF67}" sibTransId="{9233C1F3-B6ED-4678-AA07-D19B6702547D}"/>
    <dgm:cxn modelId="{5D38CF4E-B369-4E05-8CE0-58D7C667B0F2}" srcId="{DBE3A077-FEF5-406F-BBCD-7E12378D6BEE}" destId="{56709B1B-94EC-4444-9F15-B79C9BBB28F2}" srcOrd="1" destOrd="0" parTransId="{9A06542F-4FC7-4742-886E-5A1540A27B34}" sibTransId="{477B3205-06CE-4BEE-A7F1-19E884FAA28E}"/>
    <dgm:cxn modelId="{4A96E47C-68D3-4FDF-BCF0-6BD045728744}" srcId="{DBE3A077-FEF5-406F-BBCD-7E12378D6BEE}" destId="{58022CD4-C19C-48D8-B1DD-365CE7D916B3}" srcOrd="0" destOrd="0" parTransId="{C326B8F9-AE1B-40A2-BBE4-DFAF2D15CD17}" sibTransId="{0AA6F808-5C30-41B4-AF7B-288AE581658D}"/>
    <dgm:cxn modelId="{26FDE87E-B9C6-4730-A7C5-495669F8D0B0}" type="presOf" srcId="{56709B1B-94EC-4444-9F15-B79C9BBB28F2}" destId="{16DACB74-E108-4D2F-81EF-F97A13598718}" srcOrd="0" destOrd="0" presId="urn:microsoft.com/office/officeart/2005/8/layout/vProcess5"/>
    <dgm:cxn modelId="{7738598F-6D59-4487-805E-A2084AB6F949}" type="presOf" srcId="{DBE3A077-FEF5-406F-BBCD-7E12378D6BEE}" destId="{9D5594A9-3950-4A04-8C62-2225F2CDFC0D}" srcOrd="0" destOrd="0" presId="urn:microsoft.com/office/officeart/2005/8/layout/vProcess5"/>
    <dgm:cxn modelId="{90454692-E730-4CC9-9D25-3A5C21D9440F}" type="presOf" srcId="{BDC44CF8-1442-4D37-8B0F-E0382C157B95}" destId="{9E28971F-BF14-4F3D-AC1C-E0A576A931B1}" srcOrd="1" destOrd="0" presId="urn:microsoft.com/office/officeart/2005/8/layout/vProcess5"/>
    <dgm:cxn modelId="{A6E11DC8-EE8A-484A-95E8-5D3E600361EE}" type="presOf" srcId="{56709B1B-94EC-4444-9F15-B79C9BBB28F2}" destId="{D252F539-042C-46FF-B066-CC3EE3657079}" srcOrd="1" destOrd="0" presId="urn:microsoft.com/office/officeart/2005/8/layout/vProcess5"/>
    <dgm:cxn modelId="{D9481ECA-6725-46B0-AE7C-1EF54AC09178}" type="presOf" srcId="{477B3205-06CE-4BEE-A7F1-19E884FAA28E}" destId="{9C78C371-D81D-479D-AD26-BD39B69C5555}" srcOrd="0" destOrd="0" presId="urn:microsoft.com/office/officeart/2005/8/layout/vProcess5"/>
    <dgm:cxn modelId="{C183CCE4-984F-4620-9E09-DBEC28A6B612}" type="presOf" srcId="{58022CD4-C19C-48D8-B1DD-365CE7D916B3}" destId="{8C3641F4-7A84-4960-8C1A-AA0897B4FC9D}" srcOrd="0" destOrd="0" presId="urn:microsoft.com/office/officeart/2005/8/layout/vProcess5"/>
    <dgm:cxn modelId="{36484EEC-A3CB-4EFD-A714-85DDA9215C7D}" type="presOf" srcId="{BDC44CF8-1442-4D37-8B0F-E0382C157B95}" destId="{0D183C39-40B2-4AA2-AA92-16C56BCD8287}" srcOrd="0" destOrd="0" presId="urn:microsoft.com/office/officeart/2005/8/layout/vProcess5"/>
    <dgm:cxn modelId="{0B25F2EF-8FC6-41AD-A0AB-B30B895D2DF8}" type="presOf" srcId="{0AA6F808-5C30-41B4-AF7B-288AE581658D}" destId="{B5F067F4-593C-4181-AD96-AC1B90C812B5}" srcOrd="0" destOrd="0" presId="urn:microsoft.com/office/officeart/2005/8/layout/vProcess5"/>
    <dgm:cxn modelId="{C7C78692-FA58-451C-8237-5DBA48A03F11}" type="presParOf" srcId="{9D5594A9-3950-4A04-8C62-2225F2CDFC0D}" destId="{7B064BDF-7824-4A2B-8B93-454951F06368}" srcOrd="0" destOrd="0" presId="urn:microsoft.com/office/officeart/2005/8/layout/vProcess5"/>
    <dgm:cxn modelId="{2E8E5C6A-BB9F-410B-AAF2-E5460E7EC25A}" type="presParOf" srcId="{9D5594A9-3950-4A04-8C62-2225F2CDFC0D}" destId="{8C3641F4-7A84-4960-8C1A-AA0897B4FC9D}" srcOrd="1" destOrd="0" presId="urn:microsoft.com/office/officeart/2005/8/layout/vProcess5"/>
    <dgm:cxn modelId="{AD6145FB-A61E-4BE6-8C4D-601751BB68C1}" type="presParOf" srcId="{9D5594A9-3950-4A04-8C62-2225F2CDFC0D}" destId="{16DACB74-E108-4D2F-81EF-F97A13598718}" srcOrd="2" destOrd="0" presId="urn:microsoft.com/office/officeart/2005/8/layout/vProcess5"/>
    <dgm:cxn modelId="{6D02368C-4F44-43F4-B212-F768AD0BC617}" type="presParOf" srcId="{9D5594A9-3950-4A04-8C62-2225F2CDFC0D}" destId="{0D183C39-40B2-4AA2-AA92-16C56BCD8287}" srcOrd="3" destOrd="0" presId="urn:microsoft.com/office/officeart/2005/8/layout/vProcess5"/>
    <dgm:cxn modelId="{42CA6F4B-D109-48F9-BB55-0EE2CA74E3E1}" type="presParOf" srcId="{9D5594A9-3950-4A04-8C62-2225F2CDFC0D}" destId="{B5F067F4-593C-4181-AD96-AC1B90C812B5}" srcOrd="4" destOrd="0" presId="urn:microsoft.com/office/officeart/2005/8/layout/vProcess5"/>
    <dgm:cxn modelId="{3A72CF78-128B-481D-8907-02AFF355F3EB}" type="presParOf" srcId="{9D5594A9-3950-4A04-8C62-2225F2CDFC0D}" destId="{9C78C371-D81D-479D-AD26-BD39B69C5555}" srcOrd="5" destOrd="0" presId="urn:microsoft.com/office/officeart/2005/8/layout/vProcess5"/>
    <dgm:cxn modelId="{C5DF169D-F4D3-441D-98A8-9A8578ECC33E}" type="presParOf" srcId="{9D5594A9-3950-4A04-8C62-2225F2CDFC0D}" destId="{8175547C-5C15-43F6-A789-4E4EEA7268BF}" srcOrd="6" destOrd="0" presId="urn:microsoft.com/office/officeart/2005/8/layout/vProcess5"/>
    <dgm:cxn modelId="{D1D436ED-8F19-4E96-BC9A-29137C6F8229}" type="presParOf" srcId="{9D5594A9-3950-4A04-8C62-2225F2CDFC0D}" destId="{D252F539-042C-46FF-B066-CC3EE3657079}" srcOrd="7" destOrd="0" presId="urn:microsoft.com/office/officeart/2005/8/layout/vProcess5"/>
    <dgm:cxn modelId="{B2FDE66D-156F-4180-82CD-54E7DD016250}" type="presParOf" srcId="{9D5594A9-3950-4A04-8C62-2225F2CDFC0D}" destId="{9E28971F-BF14-4F3D-AC1C-E0A576A931B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641F4-7A84-4960-8C1A-AA0897B4FC9D}">
      <dsp:nvSpPr>
        <dsp:cNvPr id="0" name=""/>
        <dsp:cNvSpPr/>
      </dsp:nvSpPr>
      <dsp:spPr>
        <a:xfrm>
          <a:off x="0" y="0"/>
          <a:ext cx="5224261" cy="1201359"/>
        </a:xfrm>
        <a:prstGeom prst="roundRect">
          <a:avLst>
            <a:gd name="adj" fmla="val 10000"/>
          </a:avLst>
        </a:prstGeom>
        <a:solidFill>
          <a:srgbClr val="006666">
            <a:alpha val="69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dirty="0"/>
            <a:t>14+</a:t>
          </a:r>
        </a:p>
      </dsp:txBody>
      <dsp:txXfrm>
        <a:off x="35187" y="35187"/>
        <a:ext cx="3927899" cy="1130985"/>
      </dsp:txXfrm>
    </dsp:sp>
    <dsp:sp modelId="{16DACB74-E108-4D2F-81EF-F97A13598718}">
      <dsp:nvSpPr>
        <dsp:cNvPr id="0" name=""/>
        <dsp:cNvSpPr/>
      </dsp:nvSpPr>
      <dsp:spPr>
        <a:xfrm>
          <a:off x="460964" y="1401586"/>
          <a:ext cx="5224261" cy="1201359"/>
        </a:xfrm>
        <a:prstGeom prst="roundRect">
          <a:avLst>
            <a:gd name="adj" fmla="val 10000"/>
          </a:avLst>
        </a:prstGeom>
        <a:solidFill>
          <a:srgbClr val="006666">
            <a:alpha val="83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dirty="0"/>
            <a:t>16+</a:t>
          </a:r>
        </a:p>
      </dsp:txBody>
      <dsp:txXfrm>
        <a:off x="496151" y="1436773"/>
        <a:ext cx="3912039" cy="1130985"/>
      </dsp:txXfrm>
    </dsp:sp>
    <dsp:sp modelId="{0D183C39-40B2-4AA2-AA92-16C56BCD8287}">
      <dsp:nvSpPr>
        <dsp:cNvPr id="0" name=""/>
        <dsp:cNvSpPr/>
      </dsp:nvSpPr>
      <dsp:spPr>
        <a:xfrm>
          <a:off x="921928" y="2803173"/>
          <a:ext cx="5224261" cy="1201359"/>
        </a:xfrm>
        <a:prstGeom prst="roundRect">
          <a:avLst>
            <a:gd name="adj" fmla="val 10000"/>
          </a:avLst>
        </a:prstGeom>
        <a:solidFill>
          <a:srgbClr val="00666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dirty="0"/>
            <a:t>18+</a:t>
          </a:r>
        </a:p>
      </dsp:txBody>
      <dsp:txXfrm>
        <a:off x="957115" y="2838360"/>
        <a:ext cx="3912039" cy="1130985"/>
      </dsp:txXfrm>
    </dsp:sp>
    <dsp:sp modelId="{B5F067F4-593C-4181-AD96-AC1B90C812B5}">
      <dsp:nvSpPr>
        <dsp:cNvPr id="0" name=""/>
        <dsp:cNvSpPr/>
      </dsp:nvSpPr>
      <dsp:spPr>
        <a:xfrm>
          <a:off x="4443377" y="911031"/>
          <a:ext cx="780883" cy="780883"/>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4619076" y="911031"/>
        <a:ext cx="429485" cy="587614"/>
      </dsp:txXfrm>
    </dsp:sp>
    <dsp:sp modelId="{9C78C371-D81D-479D-AD26-BD39B69C5555}">
      <dsp:nvSpPr>
        <dsp:cNvPr id="0" name=""/>
        <dsp:cNvSpPr/>
      </dsp:nvSpPr>
      <dsp:spPr>
        <a:xfrm>
          <a:off x="4904341" y="2304608"/>
          <a:ext cx="780883" cy="780883"/>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5080040" y="2304608"/>
        <a:ext cx="429485" cy="5876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900D-983B-4263-9C2D-FFB7724B23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7A3B25-9174-476F-B75A-D40A9E65C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13E1B3-89C7-45FD-AFA1-4BF1876CF84F}"/>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5" name="Footer Placeholder 4">
            <a:extLst>
              <a:ext uri="{FF2B5EF4-FFF2-40B4-BE49-F238E27FC236}">
                <a16:creationId xmlns:a16="http://schemas.microsoft.com/office/drawing/2014/main" id="{C0488043-1070-4E94-B448-ACBE88F8B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267B47-2C99-45BA-9C0C-508CA649E825}"/>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316369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F39B-A86B-4A5E-9ADE-D1C609D71A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343A9A-855F-4988-8AA4-C3B720F04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119F22-C9C8-4141-AF78-2AF1935BB636}"/>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5" name="Footer Placeholder 4">
            <a:extLst>
              <a:ext uri="{FF2B5EF4-FFF2-40B4-BE49-F238E27FC236}">
                <a16:creationId xmlns:a16="http://schemas.microsoft.com/office/drawing/2014/main" id="{BC7A4C68-6F91-4ED3-866A-1B8029AEB0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2182A-5734-4C08-93F2-70EB9CEB7539}"/>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347437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A40CD4-E257-4B88-BA5C-CC5BB0D5A8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104B13-B640-4DAC-AAB6-80C3A7E47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C491C3-5CE1-4B11-9713-D14362404506}"/>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5" name="Footer Placeholder 4">
            <a:extLst>
              <a:ext uri="{FF2B5EF4-FFF2-40B4-BE49-F238E27FC236}">
                <a16:creationId xmlns:a16="http://schemas.microsoft.com/office/drawing/2014/main" id="{B01362AE-E028-4C1F-957D-8DA365E36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1CBB-F4F3-4165-8BCC-29B5E4920631}"/>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402517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E2DA-385E-446E-B49A-BCA9451F07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BD5778-AE34-43A2-AC34-67C50638B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144DC-F2B2-4B43-AF27-305B352D046B}"/>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5" name="Footer Placeholder 4">
            <a:extLst>
              <a:ext uri="{FF2B5EF4-FFF2-40B4-BE49-F238E27FC236}">
                <a16:creationId xmlns:a16="http://schemas.microsoft.com/office/drawing/2014/main" id="{8906E8C6-9CAC-4EEA-A1DD-23F0ECE9B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A5710-CC12-4CB5-B7F2-92F5EB6BDA69}"/>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78082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68D8-358A-486A-BDD0-C72265C04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058539-B0DE-42F6-AF79-5C07A0CFB7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9629C-8DB9-4D51-85E3-B057F71540CD}"/>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5" name="Footer Placeholder 4">
            <a:extLst>
              <a:ext uri="{FF2B5EF4-FFF2-40B4-BE49-F238E27FC236}">
                <a16:creationId xmlns:a16="http://schemas.microsoft.com/office/drawing/2014/main" id="{486A64C1-C734-44DB-AE02-5ED293BC32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F722F-DCFB-424D-A935-EA63079665FA}"/>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35175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F89D-C32A-4377-B299-8606E4B222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2CDBA5-38BD-46C6-9AAD-0178ED92C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6A5653-5A60-4A3F-9654-50BABAECC2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273531-63C1-47F1-8DB7-E90A23CF2FF4}"/>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6" name="Footer Placeholder 5">
            <a:extLst>
              <a:ext uri="{FF2B5EF4-FFF2-40B4-BE49-F238E27FC236}">
                <a16:creationId xmlns:a16="http://schemas.microsoft.com/office/drawing/2014/main" id="{2A1FD34D-BFA4-4A63-B0B6-E2AB9752C2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85C062-8C3D-410E-BF50-42F4C617206C}"/>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177238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26E8-EC27-438C-A48A-B0B080E4FB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5C6CE-BEA9-4F4C-81EF-171937345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8C8BBD-2E9C-4F3E-ABBC-916395946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2900EA-6976-43D6-AC23-A0C63332E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08F22B-7902-4982-8320-81A1B7D79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1894B1-0E9E-4F6F-8E47-8039185E4ECD}"/>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8" name="Footer Placeholder 7">
            <a:extLst>
              <a:ext uri="{FF2B5EF4-FFF2-40B4-BE49-F238E27FC236}">
                <a16:creationId xmlns:a16="http://schemas.microsoft.com/office/drawing/2014/main" id="{C32359C8-D88A-4F70-A408-D2439637CD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F8DCDD-955E-441F-AE11-25C0FB112AE7}"/>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206547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D12C-88E9-434D-9E9B-E847E4DFF8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CCD967-857F-4BF6-90F4-D555B45F12FE}"/>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4" name="Footer Placeholder 3">
            <a:extLst>
              <a:ext uri="{FF2B5EF4-FFF2-40B4-BE49-F238E27FC236}">
                <a16:creationId xmlns:a16="http://schemas.microsoft.com/office/drawing/2014/main" id="{E231AFB2-DC03-4181-9542-4FEEF7EC29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F69E3C-2B18-465E-BF69-353616A5BDEA}"/>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217303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A83C6-1EB3-4BC7-B42F-D1CDD756860B}"/>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3" name="Footer Placeholder 2">
            <a:extLst>
              <a:ext uri="{FF2B5EF4-FFF2-40B4-BE49-F238E27FC236}">
                <a16:creationId xmlns:a16="http://schemas.microsoft.com/office/drawing/2014/main" id="{F1751119-33CC-4E6B-83A4-9C326E0F9F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29A07D-2971-4600-A7E5-EA68507CDB54}"/>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199564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1979-BF97-4840-A6ED-637FBEF6B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1CC26C-8282-4CC3-A747-76F7BC5B3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91D2BD-7182-49D4-9609-C21EE9695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F83C6-D400-48B9-9013-97828A743C11}"/>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6" name="Footer Placeholder 5">
            <a:extLst>
              <a:ext uri="{FF2B5EF4-FFF2-40B4-BE49-F238E27FC236}">
                <a16:creationId xmlns:a16="http://schemas.microsoft.com/office/drawing/2014/main" id="{2894E405-2660-4BB1-BC21-107711FDE8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02CAA-C95E-46E3-84A1-C56021ED34D2}"/>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233946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E56A-B786-4A14-B409-BED863968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C11439-8DD4-4EE8-ABFD-822ADC2DD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71B44F-B4A6-40CD-8BC4-051AF818A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3B4CD-9444-409A-A5D6-A1C74B32CF06}"/>
              </a:ext>
            </a:extLst>
          </p:cNvPr>
          <p:cNvSpPr>
            <a:spLocks noGrp="1"/>
          </p:cNvSpPr>
          <p:nvPr>
            <p:ph type="dt" sz="half" idx="10"/>
          </p:nvPr>
        </p:nvSpPr>
        <p:spPr/>
        <p:txBody>
          <a:bodyPr/>
          <a:lstStyle/>
          <a:p>
            <a:fld id="{2C0DE648-C4EA-4DCE-AEAD-7996E763B04C}" type="datetimeFigureOut">
              <a:rPr lang="en-GB" smtClean="0"/>
              <a:t>19/05/2021</a:t>
            </a:fld>
            <a:endParaRPr lang="en-GB"/>
          </a:p>
        </p:txBody>
      </p:sp>
      <p:sp>
        <p:nvSpPr>
          <p:cNvPr id="6" name="Footer Placeholder 5">
            <a:extLst>
              <a:ext uri="{FF2B5EF4-FFF2-40B4-BE49-F238E27FC236}">
                <a16:creationId xmlns:a16="http://schemas.microsoft.com/office/drawing/2014/main" id="{64697E56-9079-42A7-971E-C2AFBD652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F2B728-5A6E-4E12-9A8C-15CDAFEB4CE8}"/>
              </a:ext>
            </a:extLst>
          </p:cNvPr>
          <p:cNvSpPr>
            <a:spLocks noGrp="1"/>
          </p:cNvSpPr>
          <p:nvPr>
            <p:ph type="sldNum" sz="quarter" idx="12"/>
          </p:nvPr>
        </p:nvSpPr>
        <p:spPr/>
        <p:txBody>
          <a:bodyPr/>
          <a:lstStyle/>
          <a:p>
            <a:fld id="{8160D00F-61CA-4BD7-B54F-2BF8C7F95EA2}" type="slidenum">
              <a:rPr lang="en-GB" smtClean="0"/>
              <a:t>‹#›</a:t>
            </a:fld>
            <a:endParaRPr lang="en-GB"/>
          </a:p>
        </p:txBody>
      </p:sp>
    </p:spTree>
    <p:extLst>
      <p:ext uri="{BB962C8B-B14F-4D97-AF65-F5344CB8AC3E}">
        <p14:creationId xmlns:p14="http://schemas.microsoft.com/office/powerpoint/2010/main" val="260366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311A01-CDA3-4233-9F61-267A3C610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ECEF94-964F-4BF1-827D-B9260AA79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91931B-4A59-4573-9603-05A316CDA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DE648-C4EA-4DCE-AEAD-7996E763B04C}" type="datetimeFigureOut">
              <a:rPr lang="en-GB" smtClean="0"/>
              <a:t>19/05/2021</a:t>
            </a:fld>
            <a:endParaRPr lang="en-GB"/>
          </a:p>
        </p:txBody>
      </p:sp>
      <p:sp>
        <p:nvSpPr>
          <p:cNvPr id="5" name="Footer Placeholder 4">
            <a:extLst>
              <a:ext uri="{FF2B5EF4-FFF2-40B4-BE49-F238E27FC236}">
                <a16:creationId xmlns:a16="http://schemas.microsoft.com/office/drawing/2014/main" id="{A288D7C6-5E43-4E6A-A8AF-099EFCCF4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9F4B41-181F-4B45-8080-568407082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0D00F-61CA-4BD7-B54F-2BF8C7F95EA2}" type="slidenum">
              <a:rPr lang="en-GB" smtClean="0"/>
              <a:t>‹#›</a:t>
            </a:fld>
            <a:endParaRPr lang="en-GB"/>
          </a:p>
        </p:txBody>
      </p:sp>
    </p:spTree>
    <p:extLst>
      <p:ext uri="{BB962C8B-B14F-4D97-AF65-F5344CB8AC3E}">
        <p14:creationId xmlns:p14="http://schemas.microsoft.com/office/powerpoint/2010/main" val="2882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theconversation.com/universities-must-aim-higher-on-ethnic-equality-and-diversity-37073" TargetMode="External"/><Relationship Id="rId5" Type="http://schemas.openxmlformats.org/officeDocument/2006/relationships/image" Target="../media/image19.jpg"/><Relationship Id="rId4" Type="http://schemas.openxmlformats.org/officeDocument/2006/relationships/hyperlink" Target="http://www.justintarte.com/2014/11/accountability-do-we-mean-same-thing.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ormal-like-me.com/" TargetMode="External"/><Relationship Id="rId2" Type="http://schemas.openxmlformats.org/officeDocument/2006/relationships/hyperlink" Target="https://www.facebook.com/pg/NormalLikeMeSENDResearchServices/about/?ref=page_interna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35930B-2D70-4F4D-B09B-A66111DB7178}"/>
              </a:ext>
            </a:extLst>
          </p:cNvPr>
          <p:cNvSpPr/>
          <p:nvPr/>
        </p:nvSpPr>
        <p:spPr>
          <a:xfrm>
            <a:off x="838200" y="2537556"/>
            <a:ext cx="4619621" cy="2284212"/>
          </a:xfrm>
          <a:prstGeom prst="rect">
            <a:avLst/>
          </a:prstGeom>
          <a:solidFill>
            <a:schemeClr val="tx2">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lnSpc>
                <a:spcPct val="90000"/>
              </a:lnSpc>
              <a:spcAft>
                <a:spcPts val="600"/>
              </a:spcAft>
            </a:pPr>
            <a:endParaRPr lang="en-US" sz="2000" b="1" dirty="0">
              <a:solidFill>
                <a:schemeClr val="accent1">
                  <a:lumMod val="50000"/>
                </a:schemeClr>
              </a:solidFill>
            </a:endParaRPr>
          </a:p>
          <a:p>
            <a:pPr algn="ctr">
              <a:lnSpc>
                <a:spcPct val="90000"/>
              </a:lnSpc>
              <a:spcAft>
                <a:spcPts val="600"/>
              </a:spcAft>
            </a:pPr>
            <a:endParaRPr lang="en-US" sz="2000" b="1" dirty="0">
              <a:solidFill>
                <a:schemeClr val="accent1">
                  <a:lumMod val="50000"/>
                </a:schemeClr>
              </a:solidFill>
            </a:endParaRPr>
          </a:p>
          <a:p>
            <a:pPr algn="ctr">
              <a:lnSpc>
                <a:spcPct val="90000"/>
              </a:lnSpc>
              <a:spcAft>
                <a:spcPts val="600"/>
              </a:spcAft>
            </a:pPr>
            <a:r>
              <a:rPr lang="en-US" sz="2000" b="1" dirty="0">
                <a:solidFill>
                  <a:schemeClr val="accent1">
                    <a:lumMod val="50000"/>
                  </a:schemeClr>
                </a:solidFill>
              </a:rPr>
              <a:t>J</a:t>
            </a:r>
            <a:r>
              <a:rPr lang="en-US" b="1" dirty="0">
                <a:solidFill>
                  <a:schemeClr val="accent1">
                    <a:lumMod val="50000"/>
                  </a:schemeClr>
                </a:solidFill>
              </a:rPr>
              <a:t>anet Willicott – Director Normal Like Me</a:t>
            </a:r>
          </a:p>
          <a:p>
            <a:pPr algn="ctr">
              <a:lnSpc>
                <a:spcPct val="90000"/>
              </a:lnSpc>
              <a:spcAft>
                <a:spcPts val="600"/>
              </a:spcAft>
            </a:pPr>
            <a:r>
              <a:rPr lang="en-US" b="1" dirty="0">
                <a:solidFill>
                  <a:srgbClr val="7030A0"/>
                </a:solidFill>
              </a:rPr>
              <a:t>FRSPH FBII ACIEH MEHBEA MBESA MBHRC MUALL MBERA [PhD Student]</a:t>
            </a:r>
          </a:p>
        </p:txBody>
      </p:sp>
      <p:pic>
        <p:nvPicPr>
          <p:cNvPr id="14" name="Picture 13" descr="A picture containing photo, old, room, small&#10;&#10;Description automatically generated">
            <a:extLst>
              <a:ext uri="{FF2B5EF4-FFF2-40B4-BE49-F238E27FC236}">
                <a16:creationId xmlns:a16="http://schemas.microsoft.com/office/drawing/2014/main" id="{4B2059FC-F7A8-4653-A2BB-8786C9E2EC15}"/>
              </a:ext>
            </a:extLst>
          </p:cNvPr>
          <p:cNvPicPr>
            <a:picLocks noChangeAspect="1"/>
          </p:cNvPicPr>
          <p:nvPr/>
        </p:nvPicPr>
        <p:blipFill rotWithShape="1">
          <a:blip r:embed="rId2">
            <a:extLst>
              <a:ext uri="{28A0092B-C50C-407E-A947-70E740481C1C}">
                <a14:useLocalDpi xmlns:a14="http://schemas.microsoft.com/office/drawing/2010/main" val="0"/>
              </a:ext>
            </a:extLst>
          </a:blip>
          <a:srcRect l="4487" r="856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1">
            <a:extLst>
              <a:ext uri="{FF2B5EF4-FFF2-40B4-BE49-F238E27FC236}">
                <a16:creationId xmlns:a16="http://schemas.microsoft.com/office/drawing/2014/main" id="{84A6DAE9-13D5-4C8C-B3A9-EE65A7F34786}"/>
              </a:ext>
            </a:extLst>
          </p:cNvPr>
          <p:cNvSpPr>
            <a:spLocks noChangeArrowheads="1"/>
          </p:cNvSpPr>
          <p:nvPr/>
        </p:nvSpPr>
        <p:spPr bwMode="auto">
          <a:xfrm>
            <a:off x="380222" y="692986"/>
            <a:ext cx="613828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4000" b="1" i="0" u="none" strike="noStrike" cap="none" normalizeH="0" baseline="0" dirty="0">
                <a:ln>
                  <a:noFill/>
                </a:ln>
                <a:solidFill>
                  <a:srgbClr val="006666"/>
                </a:solidFill>
                <a:effectLst/>
                <a:latin typeface="Garamond Premr Pro Smbd Capt" panose="02020602060506020403" pitchFamily="18" charset="0"/>
                <a:ea typeface="Times New Roman" panose="02020603050405020304" pitchFamily="18" charset="0"/>
                <a:cs typeface="Times New Roman" panose="02020603050405020304" pitchFamily="18" charset="0"/>
              </a:rPr>
              <a:t>Normal-Like-Me Specialist </a:t>
            </a: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4000" b="1" i="0" u="none" strike="noStrike" cap="none" normalizeH="0" baseline="0" dirty="0">
                <a:ln>
                  <a:noFill/>
                </a:ln>
                <a:solidFill>
                  <a:srgbClr val="006666"/>
                </a:solidFill>
                <a:effectLst/>
                <a:latin typeface="Garamond Premr Pro Smbd Capt" panose="02020602060506020403" pitchFamily="18" charset="0"/>
                <a:ea typeface="Times New Roman" panose="02020603050405020304" pitchFamily="18" charset="0"/>
                <a:cs typeface="Times New Roman" panose="02020603050405020304" pitchFamily="18" charset="0"/>
              </a:rPr>
              <a:t>SEN Research Services Ltd</a:t>
            </a: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endParaRPr lang="en-US" altLang="en-US" sz="2800" b="1" dirty="0">
              <a:solidFill>
                <a:srgbClr val="006666"/>
              </a:solidFill>
              <a:latin typeface="Cambria Math" panose="020405030504060302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575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1C26593-9A51-48FE-9FA2-A9052E57F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5">
            <a:extLst>
              <a:ext uri="{FF2B5EF4-FFF2-40B4-BE49-F238E27FC236}">
                <a16:creationId xmlns:a16="http://schemas.microsoft.com/office/drawing/2014/main" id="{B9D473B1-934D-4F2D-AC4B-5BFB4BAC5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11">
            <a:extLst>
              <a:ext uri="{FF2B5EF4-FFF2-40B4-BE49-F238E27FC236}">
                <a16:creationId xmlns:a16="http://schemas.microsoft.com/office/drawing/2014/main" id="{CDE3C03E-D949-4F50-AAFA-3278B2212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4A08B3-9614-4539-A5C7-CCC289FA15ED}"/>
              </a:ext>
            </a:extLst>
          </p:cNvPr>
          <p:cNvSpPr>
            <a:spLocks noGrp="1"/>
          </p:cNvSpPr>
          <p:nvPr>
            <p:ph type="title"/>
          </p:nvPr>
        </p:nvSpPr>
        <p:spPr>
          <a:xfrm>
            <a:off x="838200" y="365125"/>
            <a:ext cx="5191125" cy="1325563"/>
          </a:xfrm>
          <a:scene3d>
            <a:camera prst="orthographicFront"/>
            <a:lightRig rig="threePt" dir="t"/>
          </a:scene3d>
        </p:spPr>
        <p:txBody>
          <a:bodyPr>
            <a:normAutofit/>
          </a:bodyPr>
          <a:lstStyle/>
          <a:p>
            <a:r>
              <a:rPr lang="en-GB" b="1"/>
              <a:t>OTHER SUPPORT </a:t>
            </a:r>
          </a:p>
        </p:txBody>
      </p:sp>
      <p:pic>
        <p:nvPicPr>
          <p:cNvPr id="6" name="Picture 2" descr="Metropolitan Police Service (A New World) | Future | Fandom">
            <a:extLst>
              <a:ext uri="{FF2B5EF4-FFF2-40B4-BE49-F238E27FC236}">
                <a16:creationId xmlns:a16="http://schemas.microsoft.com/office/drawing/2014/main" id="{E68E16D1-615E-4ABE-835E-5E8F9EE096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3856" y="446570"/>
            <a:ext cx="4336412" cy="113830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13E18AD-428C-4DFC-A35C-3887BE15BBE5}"/>
              </a:ext>
            </a:extLst>
          </p:cNvPr>
          <p:cNvSpPr>
            <a:spLocks noGrp="1"/>
          </p:cNvSpPr>
          <p:nvPr>
            <p:ph idx="1"/>
          </p:nvPr>
        </p:nvSpPr>
        <p:spPr>
          <a:xfrm>
            <a:off x="838200" y="2021249"/>
            <a:ext cx="5707565" cy="4155713"/>
          </a:xfrm>
        </p:spPr>
        <p:txBody>
          <a:bodyPr>
            <a:normAutofit/>
          </a:bodyPr>
          <a:lstStyle/>
          <a:p>
            <a:pPr>
              <a:spcAft>
                <a:spcPts val="800"/>
              </a:spcAft>
            </a:pPr>
            <a:r>
              <a:rPr lang="en-GB" sz="2000" b="1">
                <a:effectLst/>
                <a:ea typeface="Times New Roman" panose="02020603050405020304" pitchFamily="18" charset="0"/>
                <a:cs typeface="Calibri" panose="020F0502020204030204" pitchFamily="34" charset="0"/>
              </a:rPr>
              <a:t>Informing the (Community) Police </a:t>
            </a:r>
          </a:p>
          <a:p>
            <a:pPr>
              <a:spcAft>
                <a:spcPts val="800"/>
              </a:spcAft>
            </a:pPr>
            <a:r>
              <a:rPr lang="en-GB" sz="2000" b="1">
                <a:effectLst/>
                <a:ea typeface="Times New Roman" panose="02020603050405020304" pitchFamily="18" charset="0"/>
                <a:cs typeface="Calibri" panose="020F0502020204030204" pitchFamily="34" charset="0"/>
              </a:rPr>
              <a:t>Social Community Support (Temples, Churches, Synagogues) </a:t>
            </a:r>
          </a:p>
          <a:p>
            <a:pPr>
              <a:spcAft>
                <a:spcPts val="800"/>
              </a:spcAft>
            </a:pPr>
            <a:r>
              <a:rPr lang="en-GB" sz="2000" b="1">
                <a:ea typeface="Times New Roman" panose="02020603050405020304" pitchFamily="18" charset="0"/>
                <a:cs typeface="Calibri" panose="020F0502020204030204" pitchFamily="34" charset="0"/>
              </a:rPr>
              <a:t>RETAIL OUTLETS </a:t>
            </a:r>
            <a:r>
              <a:rPr lang="en-GB" sz="2000" b="1">
                <a:effectLst/>
                <a:ea typeface="Times New Roman" panose="02020603050405020304" pitchFamily="18" charset="0"/>
                <a:cs typeface="Calibri" panose="020F0502020204030204" pitchFamily="34" charset="0"/>
              </a:rPr>
              <a:t>(Shopping)</a:t>
            </a:r>
          </a:p>
          <a:p>
            <a:pPr>
              <a:spcAft>
                <a:spcPts val="800"/>
              </a:spcAft>
            </a:pPr>
            <a:r>
              <a:rPr lang="en-GB" sz="2000" b="1">
                <a:ea typeface="Calibri" panose="020F0502020204030204" pitchFamily="34" charset="0"/>
                <a:cs typeface="Calibri" panose="020F0502020204030204" pitchFamily="34" charset="0"/>
              </a:rPr>
              <a:t>TRANSPORT (Train Station Supervisor/ Bus Driver)</a:t>
            </a:r>
            <a:endParaRPr lang="en-GB" sz="2000" b="1">
              <a:effectLst/>
              <a:ea typeface="Calibri" panose="020F0502020204030204" pitchFamily="34" charset="0"/>
              <a:cs typeface="Times New Roman" panose="02020603050405020304" pitchFamily="18" charset="0"/>
            </a:endParaRPr>
          </a:p>
          <a:p>
            <a:pPr>
              <a:spcAft>
                <a:spcPts val="800"/>
              </a:spcAft>
            </a:pPr>
            <a:r>
              <a:rPr lang="en-GB" sz="2000" b="1">
                <a:effectLst/>
                <a:ea typeface="Times New Roman" panose="02020603050405020304" pitchFamily="18" charset="0"/>
                <a:cs typeface="Calibri" panose="020F0502020204030204" pitchFamily="34" charset="0"/>
              </a:rPr>
              <a:t>Training – You are the Expert – Train Them</a:t>
            </a:r>
            <a:endParaRPr lang="en-GB" sz="2000" b="1">
              <a:effectLst/>
              <a:ea typeface="Calibri" panose="020F0502020204030204" pitchFamily="34" charset="0"/>
              <a:cs typeface="Times New Roman" panose="02020603050405020304" pitchFamily="18" charset="0"/>
            </a:endParaRPr>
          </a:p>
          <a:p>
            <a:pPr marL="0" indent="0">
              <a:buNone/>
            </a:pPr>
            <a:endParaRPr lang="en-GB" sz="2000"/>
          </a:p>
        </p:txBody>
      </p:sp>
      <p:pic>
        <p:nvPicPr>
          <p:cNvPr id="2052" name="Picture 4" descr="Fresh Direct's BRC A-Grade Certification">
            <a:extLst>
              <a:ext uri="{FF2B5EF4-FFF2-40B4-BE49-F238E27FC236}">
                <a16:creationId xmlns:a16="http://schemas.microsoft.com/office/drawing/2014/main" id="{680BAE5E-8A9A-4EDF-9DAA-D4CF93194B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33834" y="1928684"/>
            <a:ext cx="3508448" cy="1271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nterior of empty bus">
            <a:extLst>
              <a:ext uri="{FF2B5EF4-FFF2-40B4-BE49-F238E27FC236}">
                <a16:creationId xmlns:a16="http://schemas.microsoft.com/office/drawing/2014/main" id="{F650999B-31B1-43B5-A831-88F441C1B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120" y="3419454"/>
            <a:ext cx="2079420" cy="1388013"/>
          </a:xfrm>
          <a:prstGeom prst="rect">
            <a:avLst/>
          </a:prstGeom>
        </p:spPr>
      </p:pic>
      <p:pic>
        <p:nvPicPr>
          <p:cNvPr id="7" name="Graphic 6" descr="Russian cathedral with solid fill">
            <a:extLst>
              <a:ext uri="{FF2B5EF4-FFF2-40B4-BE49-F238E27FC236}">
                <a16:creationId xmlns:a16="http://schemas.microsoft.com/office/drawing/2014/main" id="{9998FE13-8DD6-4CBB-9D9B-CA48E5976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600000">
            <a:off x="10072053" y="4968316"/>
            <a:ext cx="1388004" cy="1388004"/>
          </a:xfrm>
          <a:prstGeom prst="rect">
            <a:avLst/>
          </a:prstGeom>
        </p:spPr>
      </p:pic>
    </p:spTree>
    <p:extLst>
      <p:ext uri="{BB962C8B-B14F-4D97-AF65-F5344CB8AC3E}">
        <p14:creationId xmlns:p14="http://schemas.microsoft.com/office/powerpoint/2010/main" val="34794249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C945-9CA4-44A0-B6C8-6E9877BC1B39}"/>
              </a:ext>
            </a:extLst>
          </p:cNvPr>
          <p:cNvSpPr>
            <a:spLocks noGrp="1"/>
          </p:cNvSpPr>
          <p:nvPr>
            <p:ph type="title"/>
          </p:nvPr>
        </p:nvSpPr>
        <p:spPr>
          <a:xfrm>
            <a:off x="838200" y="365125"/>
            <a:ext cx="10515600" cy="2962275"/>
          </a:xfrm>
        </p:spPr>
        <p:txBody>
          <a:bodyPr/>
          <a:lstStyle/>
          <a:p>
            <a:br>
              <a:rPr lang="en-GB" dirty="0"/>
            </a:br>
            <a:br>
              <a:rPr lang="en-GB" dirty="0"/>
            </a:br>
            <a:endParaRPr lang="en-GB" dirty="0"/>
          </a:p>
        </p:txBody>
      </p:sp>
      <p:sp>
        <p:nvSpPr>
          <p:cNvPr id="3" name="Content Placeholder 2">
            <a:extLst>
              <a:ext uri="{FF2B5EF4-FFF2-40B4-BE49-F238E27FC236}">
                <a16:creationId xmlns:a16="http://schemas.microsoft.com/office/drawing/2014/main" id="{E456D342-FCED-4387-ABFB-85D3B95D2FCC}"/>
              </a:ext>
            </a:extLst>
          </p:cNvPr>
          <p:cNvSpPr>
            <a:spLocks noGrp="1"/>
          </p:cNvSpPr>
          <p:nvPr>
            <p:ph sz="half" idx="1"/>
          </p:nvPr>
        </p:nvSpPr>
        <p:spPr>
          <a:xfrm>
            <a:off x="673099" y="2868876"/>
            <a:ext cx="5181600" cy="3265224"/>
          </a:xfrm>
        </p:spPr>
        <p:txBody>
          <a:bodyPr>
            <a:normAutofit fontScale="55000" lnSpcReduction="20000"/>
          </a:bodyPr>
          <a:lstStyle/>
          <a:p>
            <a:pPr marL="0" indent="0" algn="ctr">
              <a:buNone/>
            </a:pPr>
            <a:endParaRPr lang="en-GB" sz="1800" b="1"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marL="0" indent="0" algn="ctr">
              <a:buNone/>
            </a:pPr>
            <a:r>
              <a:rPr lang="en-GB" sz="11400" b="1" dirty="0">
                <a:solidFill>
                  <a:srgbClr val="006666"/>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PERSONAL BUDGETS </a:t>
            </a:r>
          </a:p>
          <a:p>
            <a:pPr marL="0" indent="0" algn="ctr">
              <a:buNone/>
            </a:pPr>
            <a:r>
              <a:rPr lang="en-GB" sz="11400" b="1" dirty="0">
                <a:solidFill>
                  <a:srgbClr val="006666"/>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HEALTH BUDGETS </a:t>
            </a:r>
          </a:p>
          <a:p>
            <a:pPr marL="0" indent="0">
              <a:buNone/>
            </a:pPr>
            <a:endParaRPr lang="en-GB" u="sng"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24A3DE10-101F-4B8D-B196-D62B8CD69118}"/>
              </a:ext>
            </a:extLst>
          </p:cNvPr>
          <p:cNvSpPr>
            <a:spLocks noGrp="1"/>
          </p:cNvSpPr>
          <p:nvPr>
            <p:ph sz="half" idx="2"/>
          </p:nvPr>
        </p:nvSpPr>
        <p:spPr>
          <a:xfrm>
            <a:off x="6125633" y="2805113"/>
            <a:ext cx="5181600" cy="3498320"/>
          </a:xfrm>
        </p:spPr>
        <p:txBody>
          <a:bodyPr>
            <a:normAutofit fontScale="55000" lnSpcReduction="20000"/>
          </a:bodyPr>
          <a:lstStyle/>
          <a:p>
            <a:pPr marL="0" indent="0" algn="ctr">
              <a:buNone/>
            </a:pPr>
            <a:endParaRPr lang="en-GB" sz="1800" b="1"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en-GB" sz="9800" b="1" dirty="0" err="1">
                <a:solidFill>
                  <a:srgbClr val="006666"/>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PiP</a:t>
            </a:r>
            <a:r>
              <a:rPr lang="en-GB" sz="9800" b="1" dirty="0">
                <a:solidFill>
                  <a:srgbClr val="006666"/>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p>
          <a:p>
            <a:pPr marL="0" indent="0" algn="ctr">
              <a:buNone/>
            </a:pPr>
            <a:r>
              <a:rPr lang="en-GB" sz="9800" b="1" dirty="0">
                <a:solidFill>
                  <a:srgbClr val="006666"/>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Universal Credit / Child Benefit</a:t>
            </a:r>
          </a:p>
          <a:p>
            <a:pPr marL="0" indent="0">
              <a:buNone/>
            </a:pPr>
            <a:endParaRPr lang="en-GB"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7" name="Cloud 6">
            <a:extLst>
              <a:ext uri="{FF2B5EF4-FFF2-40B4-BE49-F238E27FC236}">
                <a16:creationId xmlns:a16="http://schemas.microsoft.com/office/drawing/2014/main" id="{D6745462-557D-467E-AC30-E8086D3523EF}"/>
              </a:ext>
            </a:extLst>
          </p:cNvPr>
          <p:cNvSpPr/>
          <p:nvPr/>
        </p:nvSpPr>
        <p:spPr>
          <a:xfrm>
            <a:off x="1600201" y="180711"/>
            <a:ext cx="8420100" cy="2270390"/>
          </a:xfrm>
          <a:prstGeom prst="cloud">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397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428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9EB1-A0FA-4CF8-B627-5165BB60D91F}"/>
              </a:ext>
            </a:extLst>
          </p:cNvPr>
          <p:cNvSpPr>
            <a:spLocks noGrp="1"/>
          </p:cNvSpPr>
          <p:nvPr>
            <p:ph type="title"/>
          </p:nvPr>
        </p:nvSpPr>
        <p:spPr>
          <a:xfrm>
            <a:off x="838200" y="246063"/>
            <a:ext cx="10515600" cy="1158876"/>
          </a:xfrm>
          <a:solidFill>
            <a:srgbClr val="008080"/>
          </a:solidFill>
          <a:scene3d>
            <a:camera prst="orthographicFront"/>
            <a:lightRig rig="threePt" dir="t"/>
          </a:scene3d>
          <a:sp3d>
            <a:bevelT w="152400" h="50800" prst="softRound"/>
          </a:sp3d>
        </p:spPr>
        <p:txBody>
          <a:bodyPr>
            <a:normAutofit fontScale="90000"/>
          </a:bodyPr>
          <a:lstStyle/>
          <a:p>
            <a:pPr algn="ctr"/>
            <a:r>
              <a:rPr lang="en-GB" sz="8000" b="1" dirty="0">
                <a:solidFill>
                  <a:schemeClr val="bg1">
                    <a:lumMod val="85000"/>
                  </a:schemeClr>
                </a:solidFill>
                <a:effectLst>
                  <a:outerShdw blurRad="38100" dist="38100" dir="2700000" algn="tl">
                    <a:srgbClr val="000000">
                      <a:alpha val="43137"/>
                    </a:srgbClr>
                  </a:outerShdw>
                </a:effectLst>
              </a:rPr>
              <a:t>SEND FRONT LINE </a:t>
            </a:r>
          </a:p>
        </p:txBody>
      </p:sp>
      <p:sp>
        <p:nvSpPr>
          <p:cNvPr id="4" name="Content Placeholder 3">
            <a:extLst>
              <a:ext uri="{FF2B5EF4-FFF2-40B4-BE49-F238E27FC236}">
                <a16:creationId xmlns:a16="http://schemas.microsoft.com/office/drawing/2014/main" id="{35B1D93E-9848-4393-80CB-0A747257FCF9}"/>
              </a:ext>
            </a:extLst>
          </p:cNvPr>
          <p:cNvSpPr>
            <a:spLocks noGrp="1"/>
          </p:cNvSpPr>
          <p:nvPr>
            <p:ph sz="half" idx="2"/>
          </p:nvPr>
        </p:nvSpPr>
        <p:spPr>
          <a:xfrm>
            <a:off x="6172200" y="1789377"/>
            <a:ext cx="5181600" cy="4652433"/>
          </a:xfrm>
        </p:spPr>
        <p:txBody>
          <a:bodyPr>
            <a:normAutofit fontScale="77500" lnSpcReduction="20000"/>
          </a:bodyPr>
          <a:lstStyle/>
          <a:p>
            <a:pPr>
              <a:lnSpc>
                <a:spcPct val="107000"/>
              </a:lnSpc>
              <a:spcAft>
                <a:spcPts val="800"/>
              </a:spcAft>
            </a:pPr>
            <a:endParaRPr lang="en-GB" sz="40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4000" b="1" dirty="0">
                <a:effectLst/>
                <a:latin typeface="Calibri" panose="020F0502020204030204" pitchFamily="34" charset="0"/>
                <a:ea typeface="Times New Roman" panose="02020603050405020304" pitchFamily="18" charset="0"/>
                <a:cs typeface="Calibri" panose="020F0502020204030204" pitchFamily="34" charset="0"/>
              </a:rPr>
              <a:t>Who is at breaking point and why? </a:t>
            </a:r>
            <a:endParaRPr lang="en-GB"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000" b="1" dirty="0">
                <a:effectLst/>
                <a:latin typeface="Calibri" panose="020F0502020204030204" pitchFamily="34" charset="0"/>
                <a:ea typeface="Times New Roman" panose="02020603050405020304" pitchFamily="18" charset="0"/>
                <a:cs typeface="Calibri" panose="020F0502020204030204" pitchFamily="34" charset="0"/>
              </a:rPr>
              <a:t>Equality and Neurotypical Privilege / Empathy / Insight / Support and Breathing</a:t>
            </a:r>
            <a:endParaRPr lang="en-GB" sz="4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4000" b="1" dirty="0">
                <a:effectLst/>
                <a:latin typeface="Calibri" panose="020F0502020204030204" pitchFamily="34" charset="0"/>
                <a:ea typeface="Times New Roman" panose="02020603050405020304" pitchFamily="18" charset="0"/>
                <a:cs typeface="Calibri" panose="020F0502020204030204" pitchFamily="34" charset="0"/>
              </a:rPr>
              <a:t>SEND and Family Strain (Communication, Pain, Frustration, Anger, Passion)</a:t>
            </a:r>
            <a:endParaRPr lang="en-GB" sz="4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9218" name="Picture 2" descr="May be an image of text that says &quot;SEND FRONT LINE Parents &amp; Carers who are fighting for or who care and support their Special Educational Needs &amp; Disabled Children with or without Neurological Damage, are exposed to continuous excessive stress, often for prolonged periods; this stress carries harmful detrimental consequences on their emotional and mental well-being. These parents are likened to troops combating on the frontline. This continuum of front lining, leads to the onset of post-traumatic stress disorder. (PTSD) The only difference, between parents military troops, is that the troops come home, whilst SEND Parents, have no choice but to keep front lining. ©Janet Willicott&quot;">
            <a:extLst>
              <a:ext uri="{FF2B5EF4-FFF2-40B4-BE49-F238E27FC236}">
                <a16:creationId xmlns:a16="http://schemas.microsoft.com/office/drawing/2014/main" id="{FCB10D89-0912-443E-A042-F4903250FFF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1938" y="1680633"/>
            <a:ext cx="5710237" cy="509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2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735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creenshot of a cell phone&#10;&#10;Description automatically generated">
            <a:extLst>
              <a:ext uri="{FF2B5EF4-FFF2-40B4-BE49-F238E27FC236}">
                <a16:creationId xmlns:a16="http://schemas.microsoft.com/office/drawing/2014/main" id="{F564F410-A5C4-4D19-9FC3-B502ABDD6817}"/>
              </a:ext>
            </a:extLst>
          </p:cNvPr>
          <p:cNvPicPr>
            <a:picLocks noChangeAspect="1"/>
          </p:cNvPicPr>
          <p:nvPr/>
        </p:nvPicPr>
        <p:blipFill rotWithShape="1">
          <a:blip r:embed="rId2">
            <a:extLst>
              <a:ext uri="{28A0092B-C50C-407E-A947-70E740481C1C}">
                <a14:useLocalDpi xmlns:a14="http://schemas.microsoft.com/office/drawing/2010/main" val="0"/>
              </a:ext>
            </a:extLst>
          </a:blip>
          <a:srcRect l="6935" r="12872" b="2"/>
          <a:stretch/>
        </p:blipFill>
        <p:spPr>
          <a:xfrm>
            <a:off x="1257842" y="806754"/>
            <a:ext cx="5374248" cy="5243929"/>
          </a:xfrm>
          <a:prstGeom prst="rect">
            <a:avLst/>
          </a:prstGeom>
        </p:spPr>
      </p:pic>
      <p:sp>
        <p:nvSpPr>
          <p:cNvPr id="36" name="Rectangle 35">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 clipart&#10;&#10;Description automatically generated">
            <a:extLst>
              <a:ext uri="{FF2B5EF4-FFF2-40B4-BE49-F238E27FC236}">
                <a16:creationId xmlns:a16="http://schemas.microsoft.com/office/drawing/2014/main" id="{19C45AC0-1D8C-4433-9F0D-109242010D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83059" y="867987"/>
            <a:ext cx="3502643" cy="2732061"/>
          </a:xfrm>
          <a:prstGeom prst="rect">
            <a:avLst/>
          </a:prstGeom>
        </p:spPr>
      </p:pic>
      <p:sp>
        <p:nvSpPr>
          <p:cNvPr id="38" name="Rectangle 37">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standing, wearing, hat&#10;&#10;Description automatically generated">
            <a:extLst>
              <a:ext uri="{FF2B5EF4-FFF2-40B4-BE49-F238E27FC236}">
                <a16:creationId xmlns:a16="http://schemas.microsoft.com/office/drawing/2014/main" id="{2EE55095-0831-4C0D-8A14-4882AD0F44D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01216" y="4446259"/>
            <a:ext cx="3266328" cy="1608667"/>
          </a:xfrm>
          <a:prstGeom prst="rect">
            <a:avLst/>
          </a:prstGeom>
        </p:spPr>
      </p:pic>
    </p:spTree>
    <p:extLst>
      <p:ext uri="{BB962C8B-B14F-4D97-AF65-F5344CB8AC3E}">
        <p14:creationId xmlns:p14="http://schemas.microsoft.com/office/powerpoint/2010/main" val="376982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5871-EA9F-4E1A-B76D-DAAC3E26FC13}"/>
              </a:ext>
            </a:extLst>
          </p:cNvPr>
          <p:cNvSpPr>
            <a:spLocks noGrp="1"/>
          </p:cNvSpPr>
          <p:nvPr>
            <p:ph type="title"/>
          </p:nvPr>
        </p:nvSpPr>
        <p:spPr>
          <a:xfrm>
            <a:off x="6335671" y="400927"/>
            <a:ext cx="5492088" cy="5375986"/>
          </a:xfrm>
        </p:spPr>
        <p:txBody>
          <a:bodyPr>
            <a:normAutofit fontScale="90000"/>
          </a:bodyPr>
          <a:lstStyle/>
          <a:p>
            <a:pPr algn="ctr"/>
            <a:br>
              <a:rPr lang="en-GB" sz="1100" b="1" dirty="0"/>
            </a:br>
            <a:br>
              <a:rPr lang="en-GB" sz="1100" b="1" dirty="0"/>
            </a:br>
            <a:br>
              <a:rPr lang="en-GB" sz="1100" b="1" dirty="0"/>
            </a:br>
            <a:br>
              <a:rPr lang="en-GB" sz="1100" b="1" dirty="0"/>
            </a:br>
            <a:br>
              <a:rPr lang="en-GB" sz="1100" b="1" dirty="0"/>
            </a:br>
            <a:br>
              <a:rPr lang="en-GB" sz="1100" b="1" dirty="0"/>
            </a:br>
            <a:br>
              <a:rPr lang="en-GB" sz="1100" b="1" dirty="0"/>
            </a:br>
            <a:br>
              <a:rPr lang="en-GB" sz="1100" b="1" dirty="0"/>
            </a:br>
            <a:br>
              <a:rPr lang="en-GB" sz="1100" b="1" dirty="0"/>
            </a:br>
            <a:br>
              <a:rPr lang="en-GB" sz="1100" b="1" dirty="0"/>
            </a:br>
            <a:r>
              <a:rPr lang="en-GB" sz="4900" b="1" dirty="0"/>
              <a:t>NORMAL LIKE ME </a:t>
            </a:r>
            <a:br>
              <a:rPr lang="en-GB" sz="1100" b="1" dirty="0"/>
            </a:br>
            <a:br>
              <a:rPr lang="en-GB" sz="1100" b="1" dirty="0"/>
            </a:br>
            <a:r>
              <a:rPr lang="en-GB" dirty="0">
                <a:hlinkClick r:id="rId2"/>
              </a:rPr>
              <a:t>https://www.facebook.com/pg/NormalLikeMeSENDResearchServices/about/?ref=page_internal</a:t>
            </a:r>
            <a:br>
              <a:rPr lang="en-GB" dirty="0"/>
            </a:br>
            <a:br>
              <a:rPr lang="en-GB" dirty="0"/>
            </a:br>
            <a:r>
              <a:rPr lang="en-GB" dirty="0">
                <a:hlinkClick r:id="rId3"/>
              </a:rPr>
              <a:t>www.normal-like-me.com</a:t>
            </a:r>
            <a:br>
              <a:rPr lang="en-GB" dirty="0"/>
            </a:br>
            <a:endParaRPr lang="en-GB" b="1" dirty="0"/>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3">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cake, animal&#10;&#10;Description automatically generated">
            <a:extLst>
              <a:ext uri="{FF2B5EF4-FFF2-40B4-BE49-F238E27FC236}">
                <a16:creationId xmlns:a16="http://schemas.microsoft.com/office/drawing/2014/main" id="{AB579F20-C51B-45B7-BDC2-FF97A6F42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41" y="1543746"/>
            <a:ext cx="4105275" cy="2304716"/>
          </a:xfrm>
          <a:prstGeom prst="rect">
            <a:avLst/>
          </a:prstGeom>
          <a:effectLst>
            <a:softEdge rad="31750"/>
          </a:effectLst>
        </p:spPr>
      </p:pic>
    </p:spTree>
    <p:extLst>
      <p:ext uri="{BB962C8B-B14F-4D97-AF65-F5344CB8AC3E}">
        <p14:creationId xmlns:p14="http://schemas.microsoft.com/office/powerpoint/2010/main" val="4168731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1968-9AD9-4E7B-8A36-2E1654E201FE}"/>
              </a:ext>
            </a:extLst>
          </p:cNvPr>
          <p:cNvSpPr>
            <a:spLocks noGrp="1"/>
          </p:cNvSpPr>
          <p:nvPr>
            <p:ph type="title"/>
          </p:nvPr>
        </p:nvSpPr>
        <p:spPr/>
        <p:txBody>
          <a:bodyPr/>
          <a:lstStyle/>
          <a:p>
            <a:r>
              <a:rPr lang="en-GB" b="1" dirty="0">
                <a:solidFill>
                  <a:schemeClr val="accent1">
                    <a:lumMod val="75000"/>
                  </a:schemeClr>
                </a:solidFill>
              </a:rPr>
              <a:t>BIO</a:t>
            </a:r>
          </a:p>
        </p:txBody>
      </p:sp>
      <p:sp>
        <p:nvSpPr>
          <p:cNvPr id="3" name="Content Placeholder 2">
            <a:extLst>
              <a:ext uri="{FF2B5EF4-FFF2-40B4-BE49-F238E27FC236}">
                <a16:creationId xmlns:a16="http://schemas.microsoft.com/office/drawing/2014/main" id="{4AFFED6E-61AB-46B8-932A-06B6BA8BB716}"/>
              </a:ext>
            </a:extLst>
          </p:cNvPr>
          <p:cNvSpPr>
            <a:spLocks noGrp="1"/>
          </p:cNvSpPr>
          <p:nvPr>
            <p:ph idx="1"/>
          </p:nvPr>
        </p:nvSpPr>
        <p:spPr/>
        <p:txBody>
          <a:bodyPr>
            <a:normAutofit fontScale="70000" lnSpcReduction="20000"/>
          </a:bodyPr>
          <a:lstStyle/>
          <a:p>
            <a:r>
              <a:rPr lang="en-GB" dirty="0">
                <a:solidFill>
                  <a:schemeClr val="accent1">
                    <a:lumMod val="75000"/>
                  </a:schemeClr>
                </a:solidFill>
              </a:rPr>
              <a:t>Janet Willicott trading as Normal Like Me SEN Research Services was born out of legal necessity in 2015 and registered in 2016 when Janet Willicott was denied access to further legal recourse in UK Courts when trying to appeal against a corrupt and unlawful Local Government [London Borough of Barnet], the specialist SENDist Court’s and its decisions including being denied an appeal in High Court due to ‘the possible length of appeal and cost to the tax payer’ when seeking Suitable Education for her severe complex disabled son.</a:t>
            </a:r>
          </a:p>
          <a:p>
            <a:pPr marL="0" indent="0">
              <a:buNone/>
            </a:pPr>
            <a:endParaRPr lang="en-GB" dirty="0">
              <a:solidFill>
                <a:schemeClr val="accent1">
                  <a:lumMod val="75000"/>
                </a:schemeClr>
              </a:solidFill>
            </a:endParaRPr>
          </a:p>
          <a:p>
            <a:r>
              <a:rPr lang="en-GB" dirty="0">
                <a:solidFill>
                  <a:schemeClr val="accent1">
                    <a:lumMod val="75000"/>
                  </a:schemeClr>
                </a:solidFill>
              </a:rPr>
              <a:t>Janet Willicott - Human, Multi-lingual Woman and Mother, is a diverse, open, transparent &amp; equality campaigner across all communities. Janet was brought up in a multi-ethnic, multi-religious home, born Jewish, is a Humanist and proudly Gay. Director of her non-profit global organisation SETD 5 Limited - Rare Neurological Disease Syndrome. Janet also set up her private research organisation [Normal Like Me - Specialist Legal, Health and Educational Research, to include Mediation and Dispute Resolution] to conduct a report for </a:t>
            </a:r>
            <a:r>
              <a:rPr lang="en-GB" dirty="0" err="1">
                <a:solidFill>
                  <a:schemeClr val="accent1">
                    <a:lumMod val="75000"/>
                  </a:schemeClr>
                </a:solidFill>
              </a:rPr>
              <a:t>BWillicottvUK</a:t>
            </a:r>
            <a:r>
              <a:rPr lang="en-GB" dirty="0">
                <a:solidFill>
                  <a:schemeClr val="accent1">
                    <a:lumMod val="75000"/>
                  </a:schemeClr>
                </a:solidFill>
              </a:rPr>
              <a:t> 2015, four years on, she is still an independent researcher in Specialist Legal, Health and Educational Research &amp; Neurological Psychology working on Neuro-plasticity Models (Controlled Default Nurturing) to encourage independence in de novo loss brain damaged individuals with the scope to publish her postdoctoral model. Janet was invited to stand as an MP Candidate [2019]</a:t>
            </a:r>
          </a:p>
          <a:p>
            <a:endParaRPr lang="en-GB" dirty="0"/>
          </a:p>
        </p:txBody>
      </p:sp>
    </p:spTree>
    <p:extLst>
      <p:ext uri="{BB962C8B-B14F-4D97-AF65-F5344CB8AC3E}">
        <p14:creationId xmlns:p14="http://schemas.microsoft.com/office/powerpoint/2010/main" val="36659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5E70-CD2C-4A1F-A3DE-48FA35C93DFE}"/>
              </a:ext>
            </a:extLst>
          </p:cNvPr>
          <p:cNvSpPr>
            <a:spLocks noGrp="1"/>
          </p:cNvSpPr>
          <p:nvPr>
            <p:ph type="title"/>
          </p:nvPr>
        </p:nvSpPr>
        <p:spPr/>
        <p:txBody>
          <a:bodyPr>
            <a:normAutofit/>
          </a:bodyPr>
          <a:lstStyle/>
          <a:p>
            <a:pPr algn="ctr"/>
            <a:r>
              <a:rPr lang="en-GB" sz="4800" b="1" dirty="0">
                <a:solidFill>
                  <a:schemeClr val="accent1">
                    <a:lumMod val="75000"/>
                  </a:schemeClr>
                </a:solidFill>
              </a:rPr>
              <a:t>COMMUNICATION </a:t>
            </a:r>
          </a:p>
        </p:txBody>
      </p:sp>
      <p:pic>
        <p:nvPicPr>
          <p:cNvPr id="7" name="Picture 6" descr="A close up of a map&#10;&#10;Description automatically generated">
            <a:extLst>
              <a:ext uri="{FF2B5EF4-FFF2-40B4-BE49-F238E27FC236}">
                <a16:creationId xmlns:a16="http://schemas.microsoft.com/office/drawing/2014/main" id="{7AD8C569-2AA1-428A-8794-26DAB9BFF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602" y="1930436"/>
            <a:ext cx="7871598" cy="3619464"/>
          </a:xfrm>
          <a:prstGeom prst="rect">
            <a:avLst/>
          </a:prstGeom>
        </p:spPr>
      </p:pic>
    </p:spTree>
    <p:extLst>
      <p:ext uri="{BB962C8B-B14F-4D97-AF65-F5344CB8AC3E}">
        <p14:creationId xmlns:p14="http://schemas.microsoft.com/office/powerpoint/2010/main" val="398677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2278-265F-4412-965E-40D87F095249}"/>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b="1" dirty="0"/>
              <a:t>BREATHE FIGHT ON FOR OTHERS </a:t>
            </a:r>
          </a:p>
        </p:txBody>
      </p:sp>
      <p:pic>
        <p:nvPicPr>
          <p:cNvPr id="5" name="Content Placeholder 4" descr="A picture containing sitting, black, table, computer&#10;&#10;Description automatically generated">
            <a:extLst>
              <a:ext uri="{FF2B5EF4-FFF2-40B4-BE49-F238E27FC236}">
                <a16:creationId xmlns:a16="http://schemas.microsoft.com/office/drawing/2014/main" id="{872D5000-5BC0-41C6-910F-BF386675F7A7}"/>
              </a:ext>
            </a:extLst>
          </p:cNvPr>
          <p:cNvPicPr>
            <a:picLocks noChangeAspect="1"/>
          </p:cNvPicPr>
          <p:nvPr/>
        </p:nvPicPr>
        <p:blipFill rotWithShape="1">
          <a:blip r:embed="rId2">
            <a:extLst>
              <a:ext uri="{28A0092B-C50C-407E-A947-70E740481C1C}">
                <a14:useLocalDpi xmlns:a14="http://schemas.microsoft.com/office/drawing/2010/main" val="0"/>
              </a:ext>
            </a:extLst>
          </a:blip>
          <a:srcRect r="1" b="11349"/>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966026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0D0664-4718-4CFE-B5C5-6B9FB9D635FA}"/>
              </a:ext>
            </a:extLst>
          </p:cNvPr>
          <p:cNvSpPr>
            <a:spLocks noGrp="1"/>
          </p:cNvSpPr>
          <p:nvPr>
            <p:ph type="title"/>
          </p:nvPr>
        </p:nvSpPr>
        <p:spPr>
          <a:xfrm>
            <a:off x="838199" y="500063"/>
            <a:ext cx="7628468" cy="6103937"/>
          </a:xfrm>
        </p:spPr>
        <p:txBody>
          <a:bodyPr vert="horz" lIns="91440" tIns="45720" rIns="91440" bIns="45720" rtlCol="0" anchor="b">
            <a:noAutofit/>
          </a:bodyPr>
          <a:lstStyle/>
          <a:p>
            <a:r>
              <a:rPr lang="en-US" sz="1900" b="1" kern="1200" dirty="0">
                <a:solidFill>
                  <a:srgbClr val="006666"/>
                </a:solidFill>
              </a:rPr>
              <a:t>*FRSPH – Fellow of the Royal Society of Public Health </a:t>
            </a:r>
            <a:br>
              <a:rPr lang="en-US" sz="1900" b="1" kern="1200" dirty="0">
                <a:solidFill>
                  <a:srgbClr val="006666"/>
                </a:solidFill>
              </a:rPr>
            </a:br>
            <a:r>
              <a:rPr lang="en-US" sz="1900" b="1" kern="1200" dirty="0">
                <a:solidFill>
                  <a:srgbClr val="006666"/>
                </a:solidFill>
              </a:rPr>
              <a:t>*FBII – Fellow of the British Institute of Innkeeping </a:t>
            </a:r>
            <a:br>
              <a:rPr lang="en-US" sz="1900" b="1" kern="1200" dirty="0">
                <a:solidFill>
                  <a:srgbClr val="006666"/>
                </a:solidFill>
              </a:rPr>
            </a:br>
            <a:r>
              <a:rPr lang="en-US" sz="1900" b="1" dirty="0">
                <a:solidFill>
                  <a:srgbClr val="006666"/>
                </a:solidFill>
              </a:rPr>
              <a:t>  </a:t>
            </a:r>
            <a:r>
              <a:rPr lang="en-US" sz="1900" b="1" kern="1200" dirty="0">
                <a:solidFill>
                  <a:srgbClr val="006666"/>
                </a:solidFill>
              </a:rPr>
              <a:t>(Food   &amp; Alcohol </a:t>
            </a:r>
            <a:r>
              <a:rPr lang="en-US" sz="1900" b="1" dirty="0">
                <a:solidFill>
                  <a:srgbClr val="006666"/>
                </a:solidFill>
              </a:rPr>
              <a:t>Sciences : </a:t>
            </a:r>
            <a:r>
              <a:rPr lang="en-US" sz="1900" b="1" kern="1200" dirty="0">
                <a:solidFill>
                  <a:srgbClr val="006666"/>
                </a:solidFill>
              </a:rPr>
              <a:t>Inspection)</a:t>
            </a:r>
            <a:br>
              <a:rPr lang="en-US" sz="1900" b="1" kern="1200" dirty="0">
                <a:solidFill>
                  <a:srgbClr val="006666"/>
                </a:solidFill>
              </a:rPr>
            </a:br>
            <a:r>
              <a:rPr lang="en-US" sz="1900" b="1" kern="1200" dirty="0">
                <a:solidFill>
                  <a:srgbClr val="006666"/>
                </a:solidFill>
              </a:rPr>
              <a:t>*ACIEH – Affiliate Member of The Chartered Institute of</a:t>
            </a:r>
            <a:br>
              <a:rPr lang="en-US" sz="1900" b="1" kern="1200" dirty="0">
                <a:solidFill>
                  <a:srgbClr val="006666"/>
                </a:solidFill>
              </a:rPr>
            </a:br>
            <a:r>
              <a:rPr lang="en-US" sz="1900" b="1" kern="1200" dirty="0">
                <a:solidFill>
                  <a:srgbClr val="006666"/>
                </a:solidFill>
              </a:rPr>
              <a:t>  Environmental Health  (Social Policy/Housing/Environment/Food)</a:t>
            </a:r>
            <a:br>
              <a:rPr lang="en-US" sz="1900" b="1" kern="1200" dirty="0">
                <a:solidFill>
                  <a:srgbClr val="006666"/>
                </a:solidFill>
              </a:rPr>
            </a:br>
            <a:r>
              <a:rPr lang="en-US" sz="1900" b="1" kern="1200" dirty="0">
                <a:solidFill>
                  <a:srgbClr val="006666"/>
                </a:solidFill>
              </a:rPr>
              <a:t>*MEHBEA – Member of the European Human Behaviour</a:t>
            </a:r>
            <a:br>
              <a:rPr lang="en-US" sz="1900" b="1" kern="1200" dirty="0">
                <a:solidFill>
                  <a:srgbClr val="006666"/>
                </a:solidFill>
              </a:rPr>
            </a:br>
            <a:r>
              <a:rPr lang="en-US" sz="1900" b="1" kern="1200" dirty="0">
                <a:solidFill>
                  <a:srgbClr val="006666"/>
                </a:solidFill>
              </a:rPr>
              <a:t>  and Evolution (Environmental Psychology – Education)</a:t>
            </a:r>
            <a:br>
              <a:rPr lang="en-US" sz="1900" b="1" kern="1200" dirty="0">
                <a:solidFill>
                  <a:srgbClr val="006666"/>
                </a:solidFill>
              </a:rPr>
            </a:br>
            <a:r>
              <a:rPr lang="en-US" sz="1900" b="1" kern="1200" dirty="0">
                <a:solidFill>
                  <a:srgbClr val="006666"/>
                </a:solidFill>
              </a:rPr>
              <a:t>*MBESA – Member of the British Education Studies </a:t>
            </a:r>
            <a:br>
              <a:rPr lang="en-US" sz="1900" b="1" kern="1200" dirty="0">
                <a:solidFill>
                  <a:srgbClr val="006666"/>
                </a:solidFill>
              </a:rPr>
            </a:br>
            <a:r>
              <a:rPr lang="en-US" sz="1900" b="1" dirty="0">
                <a:solidFill>
                  <a:srgbClr val="006666"/>
                </a:solidFill>
              </a:rPr>
              <a:t>  </a:t>
            </a:r>
            <a:r>
              <a:rPr lang="en-US" sz="1900" b="1" kern="1200" dirty="0">
                <a:solidFill>
                  <a:srgbClr val="006666"/>
                </a:solidFill>
              </a:rPr>
              <a:t>(Educational Research-SEND)</a:t>
            </a:r>
            <a:br>
              <a:rPr lang="en-US" sz="1900" b="1" kern="1200" dirty="0">
                <a:solidFill>
                  <a:srgbClr val="006666"/>
                </a:solidFill>
              </a:rPr>
            </a:br>
            <a:r>
              <a:rPr lang="en-US" sz="1900" b="1" dirty="0">
                <a:solidFill>
                  <a:srgbClr val="006666"/>
                </a:solidFill>
              </a:rPr>
              <a:t>*MBHRC –  Member Bar Human Rights Committee </a:t>
            </a:r>
            <a:br>
              <a:rPr lang="en-US" sz="1900" b="1" dirty="0">
                <a:solidFill>
                  <a:srgbClr val="006666"/>
                </a:solidFill>
              </a:rPr>
            </a:br>
            <a:r>
              <a:rPr lang="en-US" sz="1900" b="1" dirty="0">
                <a:solidFill>
                  <a:srgbClr val="006666"/>
                </a:solidFill>
              </a:rPr>
              <a:t>  (Educational Research-SEND)</a:t>
            </a:r>
            <a:br>
              <a:rPr lang="en-US" sz="1900" b="1" dirty="0">
                <a:solidFill>
                  <a:srgbClr val="006666"/>
                </a:solidFill>
              </a:rPr>
            </a:br>
            <a:r>
              <a:rPr lang="en-US" sz="1900" b="1" dirty="0">
                <a:solidFill>
                  <a:srgbClr val="006666"/>
                </a:solidFill>
              </a:rPr>
              <a:t>*MUALL – Member University Alliance for Lifelong Learning </a:t>
            </a:r>
            <a:br>
              <a:rPr lang="en-US" sz="1900" b="1" dirty="0">
                <a:solidFill>
                  <a:srgbClr val="006666"/>
                </a:solidFill>
              </a:rPr>
            </a:br>
            <a:r>
              <a:rPr lang="en-US" sz="1900" b="1" dirty="0">
                <a:solidFill>
                  <a:srgbClr val="006666"/>
                </a:solidFill>
              </a:rPr>
              <a:t>  (Health, Law and SEND-Education Research) </a:t>
            </a:r>
            <a:br>
              <a:rPr lang="en-US" sz="1900" b="1" dirty="0">
                <a:solidFill>
                  <a:srgbClr val="006666"/>
                </a:solidFill>
              </a:rPr>
            </a:br>
            <a:r>
              <a:rPr lang="en-US" sz="1900" b="1" dirty="0">
                <a:solidFill>
                  <a:srgbClr val="006666"/>
                </a:solidFill>
              </a:rPr>
              <a:t>*MBERA – </a:t>
            </a:r>
            <a:r>
              <a:rPr lang="en-GB" sz="1900" b="1" dirty="0">
                <a:solidFill>
                  <a:srgbClr val="006666"/>
                </a:solidFill>
              </a:rPr>
              <a:t>British Educational Research Association</a:t>
            </a:r>
            <a:r>
              <a:rPr lang="en-GB" sz="1900" dirty="0">
                <a:solidFill>
                  <a:srgbClr val="006666"/>
                </a:solidFill>
              </a:rPr>
              <a:t> </a:t>
            </a:r>
            <a:r>
              <a:rPr lang="en-GB" sz="1900" b="1" dirty="0">
                <a:solidFill>
                  <a:srgbClr val="006666"/>
                </a:solidFill>
              </a:rPr>
              <a:t>(SEND)</a:t>
            </a:r>
            <a:br>
              <a:rPr lang="en-US" sz="1900" b="1" dirty="0">
                <a:solidFill>
                  <a:srgbClr val="006666"/>
                </a:solidFill>
              </a:rPr>
            </a:br>
            <a:r>
              <a:rPr lang="en-US" sz="1900" b="1" kern="1200" dirty="0">
                <a:solidFill>
                  <a:srgbClr val="006666"/>
                </a:solidFill>
              </a:rPr>
              <a:t>*PhD Student – Doctoral Research – Education Accountability Act - MDX</a:t>
            </a:r>
            <a:br>
              <a:rPr lang="en-US" sz="1900" b="1" dirty="0">
                <a:solidFill>
                  <a:srgbClr val="006666"/>
                </a:solidFill>
              </a:rPr>
            </a:br>
            <a:r>
              <a:rPr lang="en-US" sz="1900" b="1" dirty="0">
                <a:solidFill>
                  <a:srgbClr val="006666"/>
                </a:solidFill>
              </a:rPr>
              <a:t>*NHS Networks </a:t>
            </a:r>
            <a:br>
              <a:rPr lang="en-US" sz="1900" b="1" dirty="0">
                <a:solidFill>
                  <a:srgbClr val="006666"/>
                </a:solidFill>
              </a:rPr>
            </a:br>
            <a:r>
              <a:rPr lang="en-US" sz="1900" b="1" dirty="0">
                <a:solidFill>
                  <a:srgbClr val="006666"/>
                </a:solidFill>
              </a:rPr>
              <a:t>*HIFA &amp; CHIFA (Health Information For All) – Research</a:t>
            </a:r>
            <a:br>
              <a:rPr lang="en-US" sz="1900" b="1" dirty="0">
                <a:solidFill>
                  <a:srgbClr val="006666"/>
                </a:solidFill>
              </a:rPr>
            </a:br>
            <a:r>
              <a:rPr lang="en-US" sz="1900" b="1" dirty="0">
                <a:solidFill>
                  <a:srgbClr val="006666"/>
                </a:solidFill>
              </a:rPr>
              <a:t>*NIHR – National Institution for Health Research – Research Reviewer </a:t>
            </a:r>
            <a:br>
              <a:rPr lang="en-US" sz="1900" b="1" dirty="0">
                <a:solidFill>
                  <a:srgbClr val="006666"/>
                </a:solidFill>
              </a:rPr>
            </a:br>
            <a:r>
              <a:rPr lang="en-US" sz="1900" b="1" dirty="0">
                <a:solidFill>
                  <a:srgbClr val="006666"/>
                </a:solidFill>
              </a:rPr>
              <a:t>*</a:t>
            </a:r>
            <a:r>
              <a:rPr lang="en-GB" sz="1900" b="1" dirty="0">
                <a:solidFill>
                  <a:srgbClr val="006666"/>
                </a:solidFill>
              </a:rPr>
              <a:t>UKPHR Scheme Practitioner  Pathway</a:t>
            </a:r>
            <a:br>
              <a:rPr lang="en-GB" sz="1900" b="1" dirty="0">
                <a:solidFill>
                  <a:srgbClr val="006666"/>
                </a:solidFill>
              </a:rPr>
            </a:br>
            <a:r>
              <a:rPr lang="en-GB" sz="1900" b="1" dirty="0">
                <a:solidFill>
                  <a:srgbClr val="006666"/>
                </a:solidFill>
              </a:rPr>
              <a:t>*SETD 5 – CEO – Founder / Researcher </a:t>
            </a:r>
            <a:br>
              <a:rPr lang="en-GB" sz="1900" b="1" dirty="0">
                <a:solidFill>
                  <a:srgbClr val="006666"/>
                </a:solidFill>
              </a:rPr>
            </a:br>
            <a:r>
              <a:rPr lang="en-GB" sz="1900" b="1" dirty="0">
                <a:solidFill>
                  <a:srgbClr val="006666"/>
                </a:solidFill>
              </a:rPr>
              <a:t>  (Neuroplasticity/Rare Disease-</a:t>
            </a:r>
            <a:r>
              <a:rPr lang="en-GB" sz="1900" b="1" dirty="0" err="1">
                <a:solidFill>
                  <a:srgbClr val="006666"/>
                </a:solidFill>
              </a:rPr>
              <a:t>PostDoc</a:t>
            </a:r>
            <a:r>
              <a:rPr lang="en-GB" sz="1900" b="1" dirty="0">
                <a:solidFill>
                  <a:srgbClr val="006666"/>
                </a:solidFill>
              </a:rPr>
              <a:t>) </a:t>
            </a:r>
            <a:br>
              <a:rPr lang="en-GB" sz="1900" b="1" dirty="0">
                <a:solidFill>
                  <a:srgbClr val="006666"/>
                </a:solidFill>
              </a:rPr>
            </a:br>
            <a:r>
              <a:rPr lang="en-GB" sz="1900" b="1" dirty="0">
                <a:solidFill>
                  <a:srgbClr val="006666"/>
                </a:solidFill>
              </a:rPr>
              <a:t>*NEU – National Education Union (Academic)</a:t>
            </a:r>
            <a:br>
              <a:rPr lang="en-GB" sz="1900" b="1" dirty="0">
                <a:solidFill>
                  <a:srgbClr val="006666"/>
                </a:solidFill>
              </a:rPr>
            </a:br>
            <a:r>
              <a:rPr lang="en-GB" sz="1900" b="1" dirty="0">
                <a:solidFill>
                  <a:srgbClr val="006666"/>
                </a:solidFill>
              </a:rPr>
              <a:t>*LDE – Learning Disability England (Academic)</a:t>
            </a:r>
            <a:br>
              <a:rPr lang="en-GB" sz="1900" b="1" dirty="0">
                <a:solidFill>
                  <a:srgbClr val="006666"/>
                </a:solidFill>
              </a:rPr>
            </a:br>
            <a:r>
              <a:rPr lang="en-GB" sz="1900" b="1" dirty="0">
                <a:solidFill>
                  <a:srgbClr val="006666"/>
                </a:solidFill>
              </a:rPr>
              <a:t>*NHS – CAMHS Panel – Service Review (13 Years)</a:t>
            </a:r>
            <a:endParaRPr lang="en-US" sz="1900" kern="1200" dirty="0">
              <a:solidFill>
                <a:schemeClr val="tx1"/>
              </a:solidFill>
            </a:endParaRPr>
          </a:p>
        </p:txBody>
      </p:sp>
      <p:pic>
        <p:nvPicPr>
          <p:cNvPr id="3" name="Picture 2" descr="A picture containing photo, old, room, small&#10;&#10;Description automatically generated">
            <a:extLst>
              <a:ext uri="{FF2B5EF4-FFF2-40B4-BE49-F238E27FC236}">
                <a16:creationId xmlns:a16="http://schemas.microsoft.com/office/drawing/2014/main" id="{E28C6336-135C-45B9-A646-7620E3690119}"/>
              </a:ext>
            </a:extLst>
          </p:cNvPr>
          <p:cNvPicPr>
            <a:picLocks noChangeAspect="1"/>
          </p:cNvPicPr>
          <p:nvPr/>
        </p:nvPicPr>
        <p:blipFill rotWithShape="1">
          <a:blip r:embed="rId2">
            <a:extLst>
              <a:ext uri="{28A0092B-C50C-407E-A947-70E740481C1C}">
                <a14:useLocalDpi xmlns:a14="http://schemas.microsoft.com/office/drawing/2010/main" val="0"/>
              </a:ext>
            </a:extLst>
          </a:blip>
          <a:srcRect t="26069" r="1" b="6807"/>
          <a:stretch/>
        </p:blipFill>
        <p:spPr>
          <a:xfrm>
            <a:off x="7710488" y="362372"/>
            <a:ext cx="3929713" cy="2637808"/>
          </a:xfrm>
          <a:prstGeom prst="rect">
            <a:avLst/>
          </a:prstGeom>
          <a:effectLst>
            <a:outerShdw blurRad="50800" dist="38100" dir="16200000" rotWithShape="0">
              <a:prstClr val="black">
                <a:alpha val="40000"/>
              </a:prstClr>
            </a:outerShdw>
            <a:softEdge rad="31750"/>
          </a:effectLst>
        </p:spPr>
      </p:pic>
      <p:pic>
        <p:nvPicPr>
          <p:cNvPr id="15" name="Picture 14" descr="A picture containing game&#10;&#10;Description automatically generated">
            <a:extLst>
              <a:ext uri="{FF2B5EF4-FFF2-40B4-BE49-F238E27FC236}">
                <a16:creationId xmlns:a16="http://schemas.microsoft.com/office/drawing/2014/main" id="{5E33D82F-EB7F-4272-864C-63D58D76D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198" y="5334000"/>
            <a:ext cx="2246708" cy="1161628"/>
          </a:xfrm>
          <a:prstGeom prst="rect">
            <a:avLst/>
          </a:prstGeom>
        </p:spPr>
      </p:pic>
    </p:spTree>
    <p:extLst>
      <p:ext uri="{BB962C8B-B14F-4D97-AF65-F5344CB8AC3E}">
        <p14:creationId xmlns:p14="http://schemas.microsoft.com/office/powerpoint/2010/main" val="372791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5DF9-3544-45A6-9499-0780D0D516ED}"/>
              </a:ext>
            </a:extLst>
          </p:cNvPr>
          <p:cNvSpPr>
            <a:spLocks noGrp="1"/>
          </p:cNvSpPr>
          <p:nvPr>
            <p:ph type="title"/>
          </p:nvPr>
        </p:nvSpPr>
        <p:spPr/>
        <p:txBody>
          <a:bodyPr/>
          <a:lstStyle/>
          <a:p>
            <a:pPr algn="ctr"/>
            <a:r>
              <a:rPr lang="en-GB" b="1" dirty="0">
                <a:solidFill>
                  <a:srgbClr val="006666"/>
                </a:solidFill>
              </a:rPr>
              <a:t>I am a SEND Parent and a Professional</a:t>
            </a:r>
          </a:p>
        </p:txBody>
      </p:sp>
      <p:pic>
        <p:nvPicPr>
          <p:cNvPr id="7" name="Picture 6" descr="A person sitting at a table in front of a cake&#10;&#10;Description automatically generated">
            <a:extLst>
              <a:ext uri="{FF2B5EF4-FFF2-40B4-BE49-F238E27FC236}">
                <a16:creationId xmlns:a16="http://schemas.microsoft.com/office/drawing/2014/main" id="{814E247E-7745-4707-B421-4A9B58A8D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46" y="1464417"/>
            <a:ext cx="2921070" cy="3651337"/>
          </a:xfrm>
          <a:prstGeom prst="rect">
            <a:avLst/>
          </a:prstGeom>
          <a:effectLst>
            <a:outerShdw blurRad="63500" sx="102000" sy="102000" algn="ctr" rotWithShape="0">
              <a:prstClr val="black">
                <a:alpha val="40000"/>
              </a:prstClr>
            </a:outerShdw>
            <a:softEdge rad="63500"/>
          </a:effectLst>
        </p:spPr>
      </p:pic>
      <p:pic>
        <p:nvPicPr>
          <p:cNvPr id="9" name="Picture 8">
            <a:extLst>
              <a:ext uri="{FF2B5EF4-FFF2-40B4-BE49-F238E27FC236}">
                <a16:creationId xmlns:a16="http://schemas.microsoft.com/office/drawing/2014/main" id="{2901BC10-2318-41F1-83DB-AE5542AA4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967730"/>
            <a:ext cx="2261169" cy="494631"/>
          </a:xfrm>
          <a:prstGeom prst="rect">
            <a:avLst/>
          </a:prstGeom>
          <a:effectLst>
            <a:softEdge rad="12700"/>
          </a:effectLst>
        </p:spPr>
      </p:pic>
      <p:pic>
        <p:nvPicPr>
          <p:cNvPr id="11" name="Picture 10" descr="A close up of a logo&#10;&#10;Description automatically generated">
            <a:extLst>
              <a:ext uri="{FF2B5EF4-FFF2-40B4-BE49-F238E27FC236}">
                <a16:creationId xmlns:a16="http://schemas.microsoft.com/office/drawing/2014/main" id="{C853C66A-96C6-42D2-A75E-1C45A9C72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067" y="4818389"/>
            <a:ext cx="1896533" cy="1896533"/>
          </a:xfrm>
          <a:prstGeom prst="rect">
            <a:avLst/>
          </a:prstGeom>
          <a:effectLst>
            <a:softEdge rad="31750"/>
          </a:effectLst>
        </p:spPr>
      </p:pic>
      <p:sp>
        <p:nvSpPr>
          <p:cNvPr id="6" name="TextBox 5">
            <a:extLst>
              <a:ext uri="{FF2B5EF4-FFF2-40B4-BE49-F238E27FC236}">
                <a16:creationId xmlns:a16="http://schemas.microsoft.com/office/drawing/2014/main" id="{D5CCFA39-029D-426D-9753-3C424472058B}"/>
              </a:ext>
            </a:extLst>
          </p:cNvPr>
          <p:cNvSpPr txBox="1"/>
          <p:nvPr/>
        </p:nvSpPr>
        <p:spPr>
          <a:xfrm>
            <a:off x="4758267" y="6167967"/>
            <a:ext cx="1126067" cy="369332"/>
          </a:xfrm>
          <a:prstGeom prst="rect">
            <a:avLst/>
          </a:prstGeom>
          <a:noFill/>
        </p:spPr>
        <p:txBody>
          <a:bodyPr wrap="square" rtlCol="0">
            <a:spAutoFit/>
          </a:bodyPr>
          <a:lstStyle/>
          <a:p>
            <a:r>
              <a:rPr lang="en-GB" b="1" dirty="0">
                <a:solidFill>
                  <a:srgbClr val="006666"/>
                </a:solidFill>
              </a:rPr>
              <a:t>SETD5</a:t>
            </a:r>
          </a:p>
        </p:txBody>
      </p:sp>
      <p:sp>
        <p:nvSpPr>
          <p:cNvPr id="12" name="TextBox 11">
            <a:extLst>
              <a:ext uri="{FF2B5EF4-FFF2-40B4-BE49-F238E27FC236}">
                <a16:creationId xmlns:a16="http://schemas.microsoft.com/office/drawing/2014/main" id="{9013EB4B-EE9F-4C1B-9A0D-DDFDFAA9F7D0}"/>
              </a:ext>
            </a:extLst>
          </p:cNvPr>
          <p:cNvSpPr txBox="1"/>
          <p:nvPr/>
        </p:nvSpPr>
        <p:spPr>
          <a:xfrm>
            <a:off x="3680598" y="4746422"/>
            <a:ext cx="1126067" cy="369332"/>
          </a:xfrm>
          <a:prstGeom prst="rect">
            <a:avLst/>
          </a:prstGeom>
          <a:noFill/>
        </p:spPr>
        <p:txBody>
          <a:bodyPr wrap="square" rtlCol="0">
            <a:spAutoFit/>
          </a:bodyPr>
          <a:lstStyle/>
          <a:p>
            <a:r>
              <a:rPr lang="en-GB" b="1" dirty="0">
                <a:solidFill>
                  <a:srgbClr val="006666"/>
                </a:solidFill>
              </a:rPr>
              <a:t>BASTIAN</a:t>
            </a:r>
          </a:p>
        </p:txBody>
      </p:sp>
      <p:sp>
        <p:nvSpPr>
          <p:cNvPr id="14" name="Oval 13">
            <a:extLst>
              <a:ext uri="{FF2B5EF4-FFF2-40B4-BE49-F238E27FC236}">
                <a16:creationId xmlns:a16="http://schemas.microsoft.com/office/drawing/2014/main" id="{C623AC42-E212-4FFB-BFA3-ED1B21075187}"/>
              </a:ext>
            </a:extLst>
          </p:cNvPr>
          <p:cNvSpPr/>
          <p:nvPr/>
        </p:nvSpPr>
        <p:spPr>
          <a:xfrm>
            <a:off x="6769101" y="1758421"/>
            <a:ext cx="5151966" cy="464661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blipFill dpi="0" rotWithShape="1">
                <a:blip r:embed="rId5">
                  <a:extLst>
                    <a:ext uri="{28A0092B-C50C-407E-A947-70E740481C1C}">
                      <a14:useLocalDpi xmlns:a14="http://schemas.microsoft.com/office/drawing/2010/main" val="0"/>
                    </a:ext>
                  </a:extLst>
                </a:blip>
                <a:srcRect/>
                <a:stretch>
                  <a:fillRect/>
                </a:stretch>
              </a:blipFill>
            </a:endParaRPr>
          </a:p>
        </p:txBody>
      </p:sp>
      <p:pic>
        <p:nvPicPr>
          <p:cNvPr id="18" name="Picture 17" descr="A gold and silver sphere balancing on a platform">
            <a:extLst>
              <a:ext uri="{FF2B5EF4-FFF2-40B4-BE49-F238E27FC236}">
                <a16:creationId xmlns:a16="http://schemas.microsoft.com/office/drawing/2014/main" id="{8C6800F2-BFC0-4992-94C6-39C0FCD01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2288" y="2800032"/>
            <a:ext cx="1893712" cy="1420284"/>
          </a:xfrm>
          <a:prstGeom prst="rect">
            <a:avLst/>
          </a:prstGeom>
          <a:effectLst>
            <a:softEdge rad="63500"/>
          </a:effectLst>
        </p:spPr>
      </p:pic>
    </p:spTree>
    <p:extLst>
      <p:ext uri="{BB962C8B-B14F-4D97-AF65-F5344CB8AC3E}">
        <p14:creationId xmlns:p14="http://schemas.microsoft.com/office/powerpoint/2010/main" val="210633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06F-668B-4301-A65C-7736A8748AD0}"/>
              </a:ext>
            </a:extLst>
          </p:cNvPr>
          <p:cNvSpPr>
            <a:spLocks noGrp="1"/>
          </p:cNvSpPr>
          <p:nvPr>
            <p:ph type="title"/>
          </p:nvPr>
        </p:nvSpPr>
        <p:spPr>
          <a:xfrm>
            <a:off x="6905096" y="112184"/>
            <a:ext cx="5205412" cy="5247217"/>
          </a:xfrm>
        </p:spPr>
        <p:txBody>
          <a:bodyPr vert="horz" lIns="91440" tIns="45720" rIns="91440" bIns="45720" rtlCol="0" anchor="b">
            <a:noAutofit/>
          </a:bodyPr>
          <a:lstStyle/>
          <a:p>
            <a:pPr algn="ctr"/>
            <a:r>
              <a:rPr lang="en-US" sz="6000" b="1" dirty="0">
                <a:solidFill>
                  <a:schemeClr val="tx1">
                    <a:lumMod val="85000"/>
                  </a:schemeClr>
                </a:solidFill>
                <a:effectLst/>
              </a:rPr>
              <a:t>SEND: YOUNG PERSON / ADULT TRANSITIONING 16+ / 18+ </a:t>
            </a:r>
            <a:endParaRPr lang="en-US" sz="6000" b="1" dirty="0">
              <a:solidFill>
                <a:schemeClr val="tx1">
                  <a:lumMod val="85000"/>
                </a:schemeClr>
              </a:solidFill>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reptile, turtle, blue, star&#10;&#10;Description automatically generated">
            <a:extLst>
              <a:ext uri="{FF2B5EF4-FFF2-40B4-BE49-F238E27FC236}">
                <a16:creationId xmlns:a16="http://schemas.microsoft.com/office/drawing/2014/main" id="{98128B60-87A7-41BB-A98B-3B03E1B0DC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430" r="1192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8443138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Hands holding heart">
            <a:extLst>
              <a:ext uri="{FF2B5EF4-FFF2-40B4-BE49-F238E27FC236}">
                <a16:creationId xmlns:a16="http://schemas.microsoft.com/office/drawing/2014/main" id="{706C9C6A-C733-49A1-A49F-D3B23D7C7025}"/>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a:effectLst>
            <a:softEdge rad="31750"/>
          </a:effectLst>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DB518E-F55C-4AC9-9685-A9E0302C4B1C}"/>
              </a:ext>
            </a:extLst>
          </p:cNvPr>
          <p:cNvSpPr>
            <a:spLocks noGrp="1"/>
          </p:cNvSpPr>
          <p:nvPr>
            <p:ph type="title"/>
          </p:nvPr>
        </p:nvSpPr>
        <p:spPr>
          <a:xfrm>
            <a:off x="6278033" y="1817687"/>
            <a:ext cx="5123391" cy="1899912"/>
          </a:xfrm>
        </p:spPr>
        <p:txBody>
          <a:bodyPr vert="horz" lIns="91440" tIns="45720" rIns="91440" bIns="45720" rtlCol="0">
            <a:normAutofit/>
          </a:bodyPr>
          <a:lstStyle/>
          <a:p>
            <a:pPr algn="ctr"/>
            <a:r>
              <a:rPr lang="en-US" sz="6000" b="1" dirty="0">
                <a:solidFill>
                  <a:srgbClr val="006666"/>
                </a:solidFill>
              </a:rPr>
              <a:t>PLAN PLAN PLAN AND PLAN  </a:t>
            </a:r>
          </a:p>
        </p:txBody>
      </p:sp>
    </p:spTree>
    <p:extLst>
      <p:ext uri="{BB962C8B-B14F-4D97-AF65-F5344CB8AC3E}">
        <p14:creationId xmlns:p14="http://schemas.microsoft.com/office/powerpoint/2010/main" val="31331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C36CD-ED2C-43F2-BDF9-DD1B764539DF}"/>
              </a:ext>
            </a:extLst>
          </p:cNvPr>
          <p:cNvSpPr>
            <a:spLocks noGrp="1"/>
          </p:cNvSpPr>
          <p:nvPr>
            <p:ph type="title"/>
          </p:nvPr>
        </p:nvSpPr>
        <p:spPr>
          <a:xfrm>
            <a:off x="838201" y="1206500"/>
            <a:ext cx="5251316" cy="965930"/>
          </a:xfrm>
        </p:spPr>
        <p:txBody>
          <a:bodyPr>
            <a:normAutofit fontScale="90000"/>
          </a:bodyPr>
          <a:lstStyle/>
          <a:p>
            <a:pPr algn="ctr"/>
            <a:r>
              <a:rPr lang="en-GB" sz="3200" b="1" dirty="0">
                <a:solidFill>
                  <a:srgbClr val="006666"/>
                </a:solidFill>
                <a:effectLst/>
                <a:latin typeface="Calibri" panose="020F0502020204030204" pitchFamily="34" charset="0"/>
                <a:ea typeface="Times New Roman" panose="02020603050405020304" pitchFamily="18" charset="0"/>
                <a:cs typeface="Calibri" panose="020F0502020204030204" pitchFamily="34" charset="0"/>
              </a:rPr>
              <a:t>Transitioning into Adulthood Reality </a:t>
            </a:r>
            <a:br>
              <a:rPr lang="en-GB" sz="3200" b="1" dirty="0">
                <a:solidFill>
                  <a:srgbClr val="006666"/>
                </a:solidFill>
                <a:effectLst/>
                <a:latin typeface="Calibri" panose="020F0502020204030204" pitchFamily="34" charset="0"/>
                <a:ea typeface="Times New Roman" panose="02020603050405020304" pitchFamily="18" charset="0"/>
                <a:cs typeface="Calibri" panose="020F0502020204030204" pitchFamily="34" charset="0"/>
              </a:rPr>
            </a:br>
            <a:r>
              <a:rPr lang="en-GB" sz="3200" b="1" dirty="0">
                <a:solidFill>
                  <a:srgbClr val="006666"/>
                </a:solidFill>
                <a:effectLst/>
                <a:latin typeface="Calibri" panose="020F0502020204030204" pitchFamily="34" charset="0"/>
                <a:ea typeface="Times New Roman" panose="02020603050405020304" pitchFamily="18" charset="0"/>
                <a:cs typeface="Calibri" panose="020F0502020204030204" pitchFamily="34" charset="0"/>
              </a:rPr>
              <a:t>The Parents Next Steps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10" name="Content Placeholder 9">
            <a:extLst>
              <a:ext uri="{FF2B5EF4-FFF2-40B4-BE49-F238E27FC236}">
                <a16:creationId xmlns:a16="http://schemas.microsoft.com/office/drawing/2014/main" id="{BFBC54E8-5A21-4D6E-9389-8933433F0FE8}"/>
              </a:ext>
            </a:extLst>
          </p:cNvPr>
          <p:cNvGraphicFramePr>
            <a:graphicFrameLocks noGrp="1"/>
          </p:cNvGraphicFramePr>
          <p:nvPr>
            <p:ph idx="1"/>
            <p:extLst>
              <p:ext uri="{D42A27DB-BD31-4B8C-83A1-F6EECF244321}">
                <p14:modId xmlns:p14="http://schemas.microsoft.com/office/powerpoint/2010/main" val="1836727474"/>
              </p:ext>
            </p:extLst>
          </p:nvPr>
        </p:nvGraphicFramePr>
        <p:xfrm>
          <a:off x="559068" y="2179176"/>
          <a:ext cx="6146190" cy="400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descr="A picture containing photo, old, room, small&#10;&#10;Description automatically generated">
            <a:extLst>
              <a:ext uri="{FF2B5EF4-FFF2-40B4-BE49-F238E27FC236}">
                <a16:creationId xmlns:a16="http://schemas.microsoft.com/office/drawing/2014/main" id="{A4D88C60-2370-4635-B770-CF04FF8D48A5}"/>
              </a:ext>
            </a:extLst>
          </p:cNvPr>
          <p:cNvPicPr>
            <a:picLocks noChangeAspect="1"/>
          </p:cNvPicPr>
          <p:nvPr/>
        </p:nvPicPr>
        <p:blipFill rotWithShape="1">
          <a:blip r:embed="rId7">
            <a:extLst>
              <a:ext uri="{28A0092B-C50C-407E-A947-70E740481C1C}">
                <a14:useLocalDpi xmlns:a14="http://schemas.microsoft.com/office/drawing/2010/main" val="0"/>
              </a:ext>
            </a:extLst>
          </a:blip>
          <a:srcRect l="4487" r="8567" b="1"/>
          <a:stretch/>
        </p:blipFill>
        <p:spPr>
          <a:xfrm>
            <a:off x="6984390" y="0"/>
            <a:ext cx="5204562"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7095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77882C7-6DC7-44F4-BC57-0918368AA618}"/>
              </a:ext>
            </a:extLst>
          </p:cNvPr>
          <p:cNvSpPr>
            <a:spLocks noGrp="1"/>
          </p:cNvSpPr>
          <p:nvPr>
            <p:ph type="title"/>
          </p:nvPr>
        </p:nvSpPr>
        <p:spPr>
          <a:xfrm>
            <a:off x="838201" y="365125"/>
            <a:ext cx="5251316" cy="1807305"/>
          </a:xfrm>
        </p:spPr>
        <p:txBody>
          <a:bodyPr>
            <a:normAutofit/>
          </a:bodyPr>
          <a:lstStyle/>
          <a:p>
            <a:pPr algn="ctr"/>
            <a:r>
              <a:rPr lang="en-GB" sz="5400" b="1" dirty="0">
                <a:solidFill>
                  <a:srgbClr val="006666"/>
                </a:solidFill>
              </a:rPr>
              <a:t>QUICK GUIDE </a:t>
            </a:r>
          </a:p>
        </p:txBody>
      </p:sp>
      <p:sp>
        <p:nvSpPr>
          <p:cNvPr id="20" name="Content Placeholder 19">
            <a:extLst>
              <a:ext uri="{FF2B5EF4-FFF2-40B4-BE49-F238E27FC236}">
                <a16:creationId xmlns:a16="http://schemas.microsoft.com/office/drawing/2014/main" id="{363211E8-38AD-4489-8E72-97E9255A05FD}"/>
              </a:ext>
            </a:extLst>
          </p:cNvPr>
          <p:cNvSpPr>
            <a:spLocks noGrp="1"/>
          </p:cNvSpPr>
          <p:nvPr>
            <p:ph idx="1"/>
          </p:nvPr>
        </p:nvSpPr>
        <p:spPr>
          <a:xfrm>
            <a:off x="990600" y="1854200"/>
            <a:ext cx="4619621" cy="4284133"/>
          </a:xfrm>
        </p:spPr>
        <p:txBody>
          <a:bodyPr>
            <a:normAutofit fontScale="55000" lnSpcReduction="20000"/>
          </a:bodyPr>
          <a:lstStyle/>
          <a:p>
            <a:pPr>
              <a:lnSpc>
                <a:spcPct val="107000"/>
              </a:lnSpc>
              <a:spcAft>
                <a:spcPts val="800"/>
              </a:spcAft>
            </a:pPr>
            <a:r>
              <a:rPr lang="en-GB" sz="4700" b="1" dirty="0">
                <a:effectLst/>
                <a:latin typeface="Calibri" panose="020F0502020204030204" pitchFamily="34" charset="0"/>
                <a:ea typeface="Times New Roman" panose="02020603050405020304" pitchFamily="18" charset="0"/>
                <a:cs typeface="Calibri" panose="020F0502020204030204" pitchFamily="34" charset="0"/>
              </a:rPr>
              <a:t>14+ (Funding) (College, Alternative Provision, EOTAS, Home Education, School)</a:t>
            </a:r>
            <a:endParaRPr lang="en-GB" sz="47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700" b="1" dirty="0">
                <a:effectLst/>
                <a:latin typeface="Calibri" panose="020F0502020204030204" pitchFamily="34" charset="0"/>
                <a:ea typeface="Times New Roman" panose="02020603050405020304" pitchFamily="18" charset="0"/>
                <a:cs typeface="Calibri" panose="020F0502020204030204" pitchFamily="34" charset="0"/>
              </a:rPr>
              <a:t>16+ (EHCP) College (Dual and or Split Placements) [Alternative Provision]  (Funding) </a:t>
            </a:r>
            <a:endParaRPr lang="en-GB" sz="47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700" b="1" dirty="0">
                <a:effectLst/>
                <a:latin typeface="Calibri" panose="020F0502020204030204" pitchFamily="34" charset="0"/>
                <a:ea typeface="Times New Roman" panose="02020603050405020304" pitchFamily="18" charset="0"/>
                <a:cs typeface="Calibri" panose="020F0502020204030204" pitchFamily="34" charset="0"/>
              </a:rPr>
              <a:t>Social Care Reports versus Mental Health Reports – KNOW THE DIFFERENCE </a:t>
            </a:r>
            <a:endParaRPr lang="en-GB" sz="47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16" name="Content Placeholder 3" descr="A picture containing photo, old, room, small&#10;&#10;Description automatically generated">
            <a:extLst>
              <a:ext uri="{FF2B5EF4-FFF2-40B4-BE49-F238E27FC236}">
                <a16:creationId xmlns:a16="http://schemas.microsoft.com/office/drawing/2014/main" id="{BFF9E9AC-F12F-4C9E-B049-463AF6D1FD01}"/>
              </a:ext>
            </a:extLst>
          </p:cNvPr>
          <p:cNvPicPr>
            <a:picLocks noChangeAspect="1"/>
          </p:cNvPicPr>
          <p:nvPr/>
        </p:nvPicPr>
        <p:blipFill rotWithShape="1">
          <a:blip r:embed="rId2">
            <a:extLst>
              <a:ext uri="{28A0092B-C50C-407E-A947-70E740481C1C}">
                <a14:useLocalDpi xmlns:a14="http://schemas.microsoft.com/office/drawing/2010/main" val="0"/>
              </a:ext>
            </a:extLst>
          </a:blip>
          <a:srcRect l="4487" r="856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glow rad="228600">
              <a:schemeClr val="accent3">
                <a:satMod val="175000"/>
                <a:alpha val="40000"/>
              </a:schemeClr>
            </a:glow>
          </a:effectLst>
        </p:spPr>
      </p:pic>
    </p:spTree>
    <p:extLst>
      <p:ext uri="{BB962C8B-B14F-4D97-AF65-F5344CB8AC3E}">
        <p14:creationId xmlns:p14="http://schemas.microsoft.com/office/powerpoint/2010/main" val="130401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photo, old, room, small&#10;&#10;Description automatically generated">
            <a:extLst>
              <a:ext uri="{FF2B5EF4-FFF2-40B4-BE49-F238E27FC236}">
                <a16:creationId xmlns:a16="http://schemas.microsoft.com/office/drawing/2014/main" id="{D050072C-988E-493F-86B6-236FAA52F4F6}"/>
              </a:ext>
            </a:extLst>
          </p:cNvPr>
          <p:cNvPicPr>
            <a:picLocks noChangeAspect="1"/>
          </p:cNvPicPr>
          <p:nvPr/>
        </p:nvPicPr>
        <p:blipFill rotWithShape="1">
          <a:blip r:embed="rId2">
            <a:extLst>
              <a:ext uri="{28A0092B-C50C-407E-A947-70E740481C1C}">
                <a14:useLocalDpi xmlns:a14="http://schemas.microsoft.com/office/drawing/2010/main" val="0"/>
              </a:ext>
            </a:extLst>
          </a:blip>
          <a:srcRect l="3366" r="744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effectLst>
            <a:glow rad="228600">
              <a:schemeClr val="accent3">
                <a:satMod val="175000"/>
                <a:alpha val="40000"/>
              </a:schemeClr>
            </a:glow>
          </a:effectLst>
        </p:spPr>
      </p:pic>
      <p:sp>
        <p:nvSpPr>
          <p:cNvPr id="3" name="Content Placeholder 2">
            <a:extLst>
              <a:ext uri="{FF2B5EF4-FFF2-40B4-BE49-F238E27FC236}">
                <a16:creationId xmlns:a16="http://schemas.microsoft.com/office/drawing/2014/main" id="{3DD9D22A-78B6-4C3A-9340-7EFAA44B9C53}"/>
              </a:ext>
            </a:extLst>
          </p:cNvPr>
          <p:cNvSpPr>
            <a:spLocks noGrp="1"/>
          </p:cNvSpPr>
          <p:nvPr>
            <p:ph idx="1"/>
          </p:nvPr>
        </p:nvSpPr>
        <p:spPr>
          <a:xfrm>
            <a:off x="6386788" y="301297"/>
            <a:ext cx="5271812" cy="5993670"/>
          </a:xfrm>
        </p:spPr>
        <p:txBody>
          <a:bodyPr>
            <a:normAutofit lnSpcReduction="10000"/>
          </a:bodyPr>
          <a:lstStyle/>
          <a:p>
            <a:pPr>
              <a:lnSpc>
                <a:spcPct val="107000"/>
              </a:lnSpc>
              <a:spcAft>
                <a:spcPts val="8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The Social Care Report – Transition into Adult Social Care Provision and Support </a:t>
            </a:r>
          </a:p>
          <a:p>
            <a:pPr>
              <a:lnSpc>
                <a:spcPct val="107000"/>
              </a:lnSpc>
              <a:spcAft>
                <a:spcPts val="8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[The Care Act 2014 (as amended by interim legislation 2020) as reverted back to 2014]</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The Mental Capacity Act 2005 (Assumption of Capacity) – Application to Court if not.</a:t>
            </a:r>
          </a:p>
          <a:p>
            <a:pPr>
              <a:lnSpc>
                <a:spcPct val="107000"/>
              </a:lnSpc>
              <a:spcAft>
                <a:spcPts val="8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CAMHS </a:t>
            </a:r>
            <a:r>
              <a:rPr lang="en-GB" sz="2000" b="1" dirty="0">
                <a:effectLst/>
                <a:latin typeface="Calibri" panose="020F0502020204030204" pitchFamily="34" charset="0"/>
                <a:ea typeface="Times New Roman" panose="02020603050405020304" pitchFamily="18" charset="0"/>
                <a:cs typeface="Calibri" panose="020F0502020204030204" pitchFamily="34" charset="0"/>
                <a:sym typeface="Wingdings 2" panose="05020102010507070707" pitchFamily="18" charset="2"/>
              </a:rPr>
              <a:t> </a:t>
            </a:r>
            <a:r>
              <a:rPr lang="en-GB" sz="2000" b="1" dirty="0">
                <a:effectLst/>
                <a:latin typeface="Calibri" panose="020F0502020204030204" pitchFamily="34" charset="0"/>
                <a:ea typeface="Times New Roman" panose="02020603050405020304" pitchFamily="18" charset="0"/>
                <a:cs typeface="Calibri" panose="020F0502020204030204" pitchFamily="34" charset="0"/>
              </a:rPr>
              <a:t>Adult Mental Health – Reports and Assessments (To Support Social Care Report)</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Carers Assessment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Emergency Care Plan </a:t>
            </a:r>
          </a:p>
          <a:p>
            <a:pPr>
              <a:lnSpc>
                <a:spcPct val="107000"/>
              </a:lnSpc>
              <a:spcAft>
                <a:spcPts val="8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WHAT DO YOU WANT / WHAT DOES YOUR YP WANT? SOCIAL CARE AND HEALTH CARE MUST KNOW THE DIFFERENCES IN REALTION TO EACH OTHER.</a:t>
            </a:r>
          </a:p>
          <a:p>
            <a:pPr marL="0" indent="0">
              <a:lnSpc>
                <a:spcPct val="107000"/>
              </a:lnSpc>
              <a:spcAft>
                <a:spcPts val="80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150110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descr="A picture containing photo, old, room, small&#10;&#10;Description automatically generated">
            <a:extLst>
              <a:ext uri="{FF2B5EF4-FFF2-40B4-BE49-F238E27FC236}">
                <a16:creationId xmlns:a16="http://schemas.microsoft.com/office/drawing/2014/main" id="{8D91A304-8AB3-4B06-B3EA-B512684164D4}"/>
              </a:ext>
            </a:extLst>
          </p:cNvPr>
          <p:cNvPicPr>
            <a:picLocks noChangeAspect="1"/>
          </p:cNvPicPr>
          <p:nvPr/>
        </p:nvPicPr>
        <p:blipFill rotWithShape="1">
          <a:blip r:embed="rId2">
            <a:extLst>
              <a:ext uri="{28A0092B-C50C-407E-A947-70E740481C1C}">
                <a14:useLocalDpi xmlns:a14="http://schemas.microsoft.com/office/drawing/2010/main" val="0"/>
              </a:ext>
            </a:extLst>
          </a:blip>
          <a:srcRect t="1083" b="1083"/>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4"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CE3325-DEA3-419C-B892-457A47515A09}"/>
              </a:ext>
            </a:extLst>
          </p:cNvPr>
          <p:cNvSpPr>
            <a:spLocks noGrp="1"/>
          </p:cNvSpPr>
          <p:nvPr>
            <p:ph type="title"/>
          </p:nvPr>
        </p:nvSpPr>
        <p:spPr>
          <a:xfrm>
            <a:off x="6869682" y="96656"/>
            <a:ext cx="4819952" cy="860077"/>
          </a:xfrm>
        </p:spPr>
        <p:txBody>
          <a:bodyPr>
            <a:normAutofit/>
          </a:bodyPr>
          <a:lstStyle/>
          <a:p>
            <a:pPr algn="ctr"/>
            <a:r>
              <a:rPr lang="en-GB" sz="4800" dirty="0">
                <a:effectLst/>
                <a:latin typeface="Calibri" panose="020F0502020204030204" pitchFamily="34" charset="0"/>
                <a:ea typeface="Times New Roman" panose="02020603050405020304" pitchFamily="18" charset="0"/>
              </a:rPr>
              <a:t>18+ The Reality </a:t>
            </a:r>
            <a:endParaRPr lang="en-GB" sz="4800" dirty="0"/>
          </a:p>
        </p:txBody>
      </p:sp>
      <p:sp>
        <p:nvSpPr>
          <p:cNvPr id="15" name="Content Placeholder 7">
            <a:extLst>
              <a:ext uri="{FF2B5EF4-FFF2-40B4-BE49-F238E27FC236}">
                <a16:creationId xmlns:a16="http://schemas.microsoft.com/office/drawing/2014/main" id="{AB988DC7-08A4-4347-93DB-DCC34AAB97E2}"/>
              </a:ext>
            </a:extLst>
          </p:cNvPr>
          <p:cNvSpPr>
            <a:spLocks noGrp="1"/>
          </p:cNvSpPr>
          <p:nvPr>
            <p:ph idx="1"/>
          </p:nvPr>
        </p:nvSpPr>
        <p:spPr>
          <a:xfrm>
            <a:off x="6869683" y="817033"/>
            <a:ext cx="5110650" cy="5909733"/>
          </a:xfrm>
        </p:spPr>
        <p:txBody>
          <a:bodyPr anchor="t">
            <a:normAutofit fontScale="77500" lnSpcReduction="20000"/>
          </a:bodyPr>
          <a:lstStyle/>
          <a:p>
            <a:pPr>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Planning / Guardians / EHCP / Appointee / Bank Accounts (Finances) / Enduring Power of Attorney / Deputyship-Capacity (Registration Court of Protection)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Your Will / Life Assurances / Finances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Transitioning (Accommodations Assisted Living / Supported Living)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Community Care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Deprivation of Liberty (You, Family and The Young Person/Adult)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Any other Reports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Calibri" panose="020F0502020204030204" pitchFamily="34" charset="0"/>
              </a:rPr>
              <a:t>Updated Assessments / Chronological Age versus TROG (</a:t>
            </a:r>
            <a:r>
              <a:rPr lang="en-GB" b="1" dirty="0">
                <a:effectLst/>
                <a:latin typeface="Calibri" panose="020F0502020204030204" pitchFamily="34" charset="0"/>
                <a:ea typeface="Calibri" panose="020F0502020204030204" pitchFamily="34" charset="0"/>
                <a:cs typeface="Calibri" panose="020F0502020204030204" pitchFamily="34" charset="0"/>
              </a:rPr>
              <a:t>Test for Reception of Grammar (TROG-2)</a:t>
            </a:r>
            <a:r>
              <a:rPr lang="en-GB" dirty="0">
                <a:effectLst/>
                <a:latin typeface="Calibri" panose="020F0502020204030204" pitchFamily="34" charset="0"/>
                <a:ea typeface="Times New Roman" panose="02020603050405020304" pitchFamily="18" charset="0"/>
                <a:cs typeface="Calibri" panose="020F0502020204030204" pitchFamily="34" charset="0"/>
              </a:rPr>
              <a:t>) / Capacity Age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80266282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927</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Garamond Premr Pro Smbd Capt</vt:lpstr>
      <vt:lpstr>Office Theme</vt:lpstr>
      <vt:lpstr>PowerPoint Presentation</vt:lpstr>
      <vt:lpstr>*FRSPH – Fellow of the Royal Society of Public Health  *FBII – Fellow of the British Institute of Innkeeping    (Food   &amp; Alcohol Sciences : Inspection) *ACIEH – Affiliate Member of The Chartered Institute of   Environmental Health  (Social Policy/Housing/Environment/Food) *MEHBEA – Member of the European Human Behaviour   and Evolution (Environmental Psychology – Education) *MBESA – Member of the British Education Studies    (Educational Research-SEND) *MBHRC –  Member Bar Human Rights Committee    (Educational Research-SEND) *MUALL – Member University Alliance for Lifelong Learning    (Health, Law and SEND-Education Research)  *MBERA – British Educational Research Association (SEND) *PhD Student – Doctoral Research – Education Accountability Act - MDX *NHS Networks  *HIFA &amp; CHIFA (Health Information For All) – Research *NIHR – National Institution for Health Research – Research Reviewer  *UKPHR Scheme Practitioner  Pathway *SETD 5 – CEO – Founder / Researcher    (Neuroplasticity/Rare Disease-PostDoc)  *NEU – National Education Union (Academic) *LDE – Learning Disability England (Academic) *NHS – CAMHS Panel – Service Review (13 Years)</vt:lpstr>
      <vt:lpstr>I am a SEND Parent and a Professional</vt:lpstr>
      <vt:lpstr>SEND: YOUNG PERSON / ADULT TRANSITIONING 16+ / 18+ </vt:lpstr>
      <vt:lpstr>PLAN PLAN PLAN AND PLAN  </vt:lpstr>
      <vt:lpstr>Transitioning into Adulthood Reality  The Parents Next Steps  </vt:lpstr>
      <vt:lpstr>QUICK GUIDE </vt:lpstr>
      <vt:lpstr>PowerPoint Presentation</vt:lpstr>
      <vt:lpstr>18+ The Reality </vt:lpstr>
      <vt:lpstr>OTHER SUPPORT </vt:lpstr>
      <vt:lpstr>  </vt:lpstr>
      <vt:lpstr>SEND FRONT LINE </vt:lpstr>
      <vt:lpstr>PowerPoint Presentation</vt:lpstr>
      <vt:lpstr>          NORMAL LIKE ME   https://www.facebook.com/pg/NormalLikeMeSENDResearchServices/about/?ref=page_internal  www.normal-like-me.com </vt:lpstr>
      <vt:lpstr>BIO</vt:lpstr>
      <vt:lpstr>COMMUNICATION </vt:lpstr>
      <vt:lpstr>BREATHE FIGHT ON FOR OTHERS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Normal-Like-Me Specialist  SEND Research Services Ltd</dc:title>
  <dc:creator>Janet Willicott</dc:creator>
  <cp:lastModifiedBy>Janet Willicott</cp:lastModifiedBy>
  <cp:revision>28</cp:revision>
  <cp:lastPrinted>2021-05-19T18:12:37Z</cp:lastPrinted>
  <dcterms:created xsi:type="dcterms:W3CDTF">2020-02-21T08:12:46Z</dcterms:created>
  <dcterms:modified xsi:type="dcterms:W3CDTF">2021-05-20T11:26:48Z</dcterms:modified>
</cp:coreProperties>
</file>