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9"/>
  </p:notesMasterIdLst>
  <p:sldIdLst>
    <p:sldId id="256" r:id="rId2"/>
    <p:sldId id="270" r:id="rId3"/>
    <p:sldId id="262" r:id="rId4"/>
    <p:sldId id="268" r:id="rId5"/>
    <p:sldId id="259" r:id="rId6"/>
    <p:sldId id="275" r:id="rId7"/>
    <p:sldId id="277" r:id="rId8"/>
    <p:sldId id="271" r:id="rId9"/>
    <p:sldId id="276" r:id="rId10"/>
    <p:sldId id="278" r:id="rId11"/>
    <p:sldId id="261" r:id="rId12"/>
    <p:sldId id="263" r:id="rId13"/>
    <p:sldId id="264" r:id="rId14"/>
    <p:sldId id="265" r:id="rId15"/>
    <p:sldId id="272" r:id="rId16"/>
    <p:sldId id="267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39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C7D7B-3431-44A4-A128-9B6F5221FBB9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D850B-A217-47AC-99DE-37C225907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D850B-A217-47AC-99DE-37C2259073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41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D850B-A217-47AC-99DE-37C2259073B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775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D850B-A217-47AC-99DE-37C2259073B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146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D850B-A217-47AC-99DE-37C2259073B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706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D850B-A217-47AC-99DE-37C2259073B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15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D850B-A217-47AC-99DE-37C2259073B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664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D850B-A217-47AC-99DE-37C2259073B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468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D850B-A217-47AC-99DE-37C2259073B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719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D850B-A217-47AC-99DE-37C2259073B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794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D850B-A217-47AC-99DE-37C2259073B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58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  <a:ea typeface="ＭＳ Ｐゴシック" charset="-128"/>
            </a:endParaRPr>
          </a:p>
        </p:txBody>
      </p:sp>
      <p:sp>
        <p:nvSpPr>
          <p:cNvPr id="5530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-128"/>
              </a:rPr>
              <a:t>Teaching in the Block: Strategies for Engaging </a:t>
            </a:r>
            <a:r>
              <a:rPr lang="en-US" dirty="0" err="1">
                <a:latin typeface="Times New Roman" charset="0"/>
                <a:ea typeface="ＭＳ Ｐゴシック" charset="-128"/>
              </a:rPr>
              <a:t>Acive</a:t>
            </a:r>
            <a:r>
              <a:rPr lang="en-US" dirty="0">
                <a:latin typeface="Times New Roman" charset="0"/>
                <a:ea typeface="ＭＳ Ｐゴシック" charset="-128"/>
              </a:rPr>
              <a:t> Learners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EEFFBCA-5F06-4A1C-95D6-94B25CF16BBD}" type="datetime4">
              <a:rPr lang="en-US"/>
              <a:pPr/>
              <a:t>May 4, 2018</a:t>
            </a:fld>
            <a:endParaRPr lang="en-US"/>
          </a:p>
        </p:txBody>
      </p:sp>
      <p:sp>
        <p:nvSpPr>
          <p:cNvPr id="5530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-128"/>
              </a:rPr>
              <a:t>Michael D. Rettig, James Madison University, rettigmd@jmu.edu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5AF94-26FE-439B-B845-E805EDDBEF37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D850B-A217-47AC-99DE-37C2259073B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117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0AB32ED-9E69-4D74-A0F3-A04C85427B71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95D2D64-F417-4022-BF95-552BCF851C7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Educexcel@earthlink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828800"/>
          </a:xfrm>
        </p:spPr>
        <p:txBody>
          <a:bodyPr/>
          <a:lstStyle/>
          <a:p>
            <a:r>
              <a:rPr lang="en-US" sz="4000" b="1" dirty="0"/>
              <a:t>Facilitating Educational Change through an Effective Schools Structure:  A Focus on Mission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953000"/>
            <a:ext cx="6858000" cy="121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Inside and Outside Work we must do…</a:t>
            </a:r>
          </a:p>
          <a:p>
            <a:r>
              <a:rPr lang="en-US" dirty="0"/>
              <a:t>Bob Gerye</a:t>
            </a:r>
          </a:p>
          <a:p>
            <a:r>
              <a:rPr lang="en-US" dirty="0"/>
              <a:t>Ed Excellence Group</a:t>
            </a:r>
          </a:p>
        </p:txBody>
      </p:sp>
    </p:spTree>
    <p:extLst>
      <p:ext uri="{BB962C8B-B14F-4D97-AF65-F5344CB8AC3E}">
        <p14:creationId xmlns:p14="http://schemas.microsoft.com/office/powerpoint/2010/main" val="2706671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The </a:t>
            </a:r>
            <a:r>
              <a:rPr lang="en-US" b="1" u="sng" dirty="0">
                <a:solidFill>
                  <a:srgbClr val="FF0000"/>
                </a:solidFill>
              </a:rPr>
              <a:t>mission</a:t>
            </a:r>
            <a:r>
              <a:rPr lang="en-US" b="1" dirty="0"/>
              <a:t> will remain critical because it will serve to give the community of shared</a:t>
            </a:r>
          </a:p>
          <a:p>
            <a:r>
              <a:rPr lang="en-US" b="1" dirty="0"/>
              <a:t>values a shared sense of "magnetic north," an identification of what this school</a:t>
            </a:r>
          </a:p>
          <a:p>
            <a:r>
              <a:rPr lang="en-US" b="1" dirty="0"/>
              <a:t>community cares most about. </a:t>
            </a:r>
          </a:p>
          <a:p>
            <a:r>
              <a:rPr lang="en-US" b="1" dirty="0"/>
              <a:t>The role of the principal will be changed to that of "a leader of leaders," rather than a leader of followers. 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3200" b="1" i="1" dirty="0"/>
              <a:t>The broader concept of leadership recognizes that leadership is always delegated from the followership in any organization.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839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Instructional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Reflections:</a:t>
            </a:r>
          </a:p>
          <a:p>
            <a:r>
              <a:rPr lang="en-US" dirty="0"/>
              <a:t>How is your mission/vision communicated to all?</a:t>
            </a:r>
          </a:p>
          <a:p>
            <a:r>
              <a:rPr lang="en-US" dirty="0"/>
              <a:t>Why is the mission so important for your student population?</a:t>
            </a:r>
          </a:p>
          <a:p>
            <a:r>
              <a:rPr lang="en-US" dirty="0"/>
              <a:t>How is everyone focused on this?  What things do you do on a regular basis to further your mission?</a:t>
            </a:r>
          </a:p>
          <a:p>
            <a:r>
              <a:rPr lang="en-US" dirty="0"/>
              <a:t>How often is this discussed in school?</a:t>
            </a:r>
          </a:p>
          <a:p>
            <a:r>
              <a:rPr lang="en-US" dirty="0"/>
              <a:t>How does it parallel your schools data? (completion rate? Test Data? SES data?</a:t>
            </a:r>
          </a:p>
          <a:p>
            <a:r>
              <a:rPr lang="en-US" dirty="0"/>
              <a:t>How does it drive your three/five year plan?</a:t>
            </a:r>
          </a:p>
        </p:txBody>
      </p:sp>
    </p:spTree>
    <p:extLst>
      <p:ext uri="{BB962C8B-B14F-4D97-AF65-F5344CB8AC3E}">
        <p14:creationId xmlns:p14="http://schemas.microsoft.com/office/powerpoint/2010/main" val="326757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Table Tents:</a:t>
            </a:r>
          </a:p>
          <a:p>
            <a:pPr lvl="1"/>
            <a:r>
              <a:rPr lang="en-US" sz="2800" dirty="0"/>
              <a:t>One side:  Your personal mission statement</a:t>
            </a:r>
          </a:p>
          <a:p>
            <a:pPr lvl="1"/>
            <a:r>
              <a:rPr lang="en-US" sz="2800" dirty="0"/>
              <a:t>Opposite side:  your education mission statement	(It is my educational mission to prepare ALL students for post-secondary education through  challenging and engaging classroom  instruction)</a:t>
            </a:r>
          </a:p>
          <a:p>
            <a:pPr lvl="1"/>
            <a:r>
              <a:rPr lang="en-US" sz="2800" dirty="0"/>
              <a:t>Opposite side:  Your school’s mission</a:t>
            </a:r>
          </a:p>
        </p:txBody>
      </p:sp>
    </p:spTree>
    <p:extLst>
      <p:ext uri="{BB962C8B-B14F-4D97-AF65-F5344CB8AC3E}">
        <p14:creationId xmlns:p14="http://schemas.microsoft.com/office/powerpoint/2010/main" val="1052480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 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these at your table/partners:  Discuss educational mission.</a:t>
            </a:r>
          </a:p>
          <a:p>
            <a:r>
              <a:rPr lang="en-US" dirty="0"/>
              <a:t>Discuss and share your school’s mission.</a:t>
            </a:r>
          </a:p>
          <a:p>
            <a:r>
              <a:rPr lang="en-US" dirty="0"/>
              <a:t>One “Table Captain” to report out one each of the stellar educational and school missions!</a:t>
            </a:r>
          </a:p>
        </p:txBody>
      </p:sp>
    </p:spTree>
    <p:extLst>
      <p:ext uri="{BB962C8B-B14F-4D97-AF65-F5344CB8AC3E}">
        <p14:creationId xmlns:p14="http://schemas.microsoft.com/office/powerpoint/2010/main" val="2447208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LAUNCH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to consider, now:</a:t>
            </a:r>
          </a:p>
          <a:p>
            <a:pPr lvl="1"/>
            <a:r>
              <a:rPr lang="en-US" dirty="0"/>
              <a:t>How will you evaluate your schools’ mission?</a:t>
            </a:r>
          </a:p>
          <a:p>
            <a:pPr lvl="1"/>
            <a:r>
              <a:rPr lang="en-US" dirty="0"/>
              <a:t>How will you parallel your mission to your students and community?</a:t>
            </a:r>
          </a:p>
          <a:p>
            <a:pPr lvl="1"/>
            <a:r>
              <a:rPr lang="en-US" dirty="0"/>
              <a:t>How will you involve all stakeholders to make sure mission parallels reality?</a:t>
            </a:r>
          </a:p>
          <a:p>
            <a:pPr lvl="1"/>
            <a:r>
              <a:rPr lang="en-US" dirty="0"/>
              <a:t>Share at your table one take away that will go to work NEXT WEEK!</a:t>
            </a:r>
          </a:p>
        </p:txBody>
      </p:sp>
    </p:spTree>
    <p:extLst>
      <p:ext uri="{BB962C8B-B14F-4D97-AF65-F5344CB8AC3E}">
        <p14:creationId xmlns:p14="http://schemas.microsoft.com/office/powerpoint/2010/main" val="1034528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GeryeRA1\Desktop\thrown under the bu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74386"/>
            <a:ext cx="9144000" cy="6478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33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Effectiveschools.com</a:t>
            </a:r>
          </a:p>
          <a:p>
            <a:r>
              <a:rPr lang="en-US" dirty="0"/>
              <a:t>ASCD.org:  </a:t>
            </a:r>
            <a:r>
              <a:rPr lang="en-US" b="1" u="sng" dirty="0"/>
              <a:t>Educational Leadership</a:t>
            </a:r>
            <a:r>
              <a:rPr lang="en-US" dirty="0"/>
              <a:t>; ASCD SmartBrief</a:t>
            </a:r>
          </a:p>
          <a:p>
            <a:r>
              <a:rPr lang="en-US" dirty="0"/>
              <a:t>NASSP. Org/Principals.org</a:t>
            </a:r>
          </a:p>
          <a:p>
            <a:r>
              <a:rPr lang="en-US" dirty="0"/>
              <a:t>NAESP.org</a:t>
            </a:r>
          </a:p>
          <a:p>
            <a:r>
              <a:rPr lang="en-US" dirty="0"/>
              <a:t>Edweek.org</a:t>
            </a:r>
          </a:p>
          <a:p>
            <a:r>
              <a:rPr lang="en-US" dirty="0"/>
              <a:t>WSJ.com:  usually an education article on p. 3</a:t>
            </a:r>
          </a:p>
          <a:p>
            <a:r>
              <a:rPr lang="en-US" dirty="0"/>
              <a:t>NYT.com:  regular education editorials</a:t>
            </a:r>
          </a:p>
          <a:p>
            <a:r>
              <a:rPr lang="en-US" dirty="0"/>
              <a:t>Washingtonpost.com:  education news and U.S. Department of Ed. Info as it happens</a:t>
            </a:r>
          </a:p>
          <a:p>
            <a:r>
              <a:rPr lang="en-US" dirty="0" err="1"/>
              <a:t>Flipboard</a:t>
            </a:r>
            <a:r>
              <a:rPr lang="en-US" dirty="0"/>
              <a:t> (APP store:  A++++++ compilation.</a:t>
            </a:r>
          </a:p>
          <a:p>
            <a:r>
              <a:rPr lang="en-US" dirty="0"/>
              <a:t>My Books:  Collins:  Good to Great; </a:t>
            </a:r>
          </a:p>
          <a:p>
            <a:pPr lvl="4"/>
            <a:r>
              <a:rPr lang="en-US" sz="2400" dirty="0" err="1"/>
              <a:t>Gladwell,The</a:t>
            </a:r>
            <a:r>
              <a:rPr lang="en-US" sz="2400" dirty="0"/>
              <a:t> Tipping Point</a:t>
            </a:r>
          </a:p>
          <a:p>
            <a:pPr lvl="4"/>
            <a:r>
              <a:rPr lang="en-US" sz="2400" dirty="0" err="1"/>
              <a:t>Senge</a:t>
            </a:r>
            <a:r>
              <a:rPr lang="en-US" sz="2400" dirty="0"/>
              <a:t>:  The Dance of 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121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962400"/>
            <a:ext cx="6781800" cy="2209800"/>
          </a:xfrm>
        </p:spPr>
        <p:txBody>
          <a:bodyPr>
            <a:normAutofit fontScale="90000"/>
          </a:bodyPr>
          <a:lstStyle/>
          <a:p>
            <a:r>
              <a:rPr lang="en-US" dirty="0"/>
              <a:t>EdExcellence Group:</a:t>
            </a:r>
            <a:br>
              <a:rPr lang="en-US" dirty="0"/>
            </a:br>
            <a:r>
              <a:rPr lang="en-US" dirty="0"/>
              <a:t>Making Good Schools and Principals, GREAT!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2971800"/>
          </a:xfrm>
        </p:spPr>
        <p:txBody>
          <a:bodyPr/>
          <a:lstStyle/>
          <a:p>
            <a:r>
              <a:rPr lang="en-US" dirty="0"/>
              <a:t>Bob Gerye    @bobgerye</a:t>
            </a:r>
          </a:p>
          <a:p>
            <a:r>
              <a:rPr lang="en-US" dirty="0"/>
              <a:t>702-498-9161</a:t>
            </a:r>
          </a:p>
          <a:p>
            <a:r>
              <a:rPr lang="en-US" dirty="0" err="1"/>
              <a:t>Edexcellencegroup.com</a:t>
            </a:r>
            <a:r>
              <a:rPr lang="en-US" dirty="0"/>
              <a:t> (in rehab right now)</a:t>
            </a:r>
          </a:p>
          <a:p>
            <a:r>
              <a:rPr lang="en-US" dirty="0">
                <a:hlinkClick r:id="rId2"/>
              </a:rPr>
              <a:t>Educexcel@earthlink.net</a:t>
            </a:r>
            <a:endParaRPr lang="en-US" dirty="0"/>
          </a:p>
          <a:p>
            <a:r>
              <a:rPr lang="en-US" dirty="0"/>
              <a:t>Contact A+ Educators for Assistance from us!</a:t>
            </a:r>
          </a:p>
        </p:txBody>
      </p:sp>
    </p:spTree>
    <p:extLst>
      <p:ext uri="{BB962C8B-B14F-4D97-AF65-F5344CB8AC3E}">
        <p14:creationId xmlns:p14="http://schemas.microsoft.com/office/powerpoint/2010/main" val="1686512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EQ’s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What is mission and why is it important?</a:t>
            </a:r>
          </a:p>
          <a:p>
            <a:r>
              <a:rPr lang="en-US" dirty="0"/>
              <a:t> How does an effective school focus on mission?</a:t>
            </a:r>
          </a:p>
          <a:p>
            <a:r>
              <a:rPr lang="en-US" dirty="0"/>
              <a:t>What is my personal and professional mission?</a:t>
            </a:r>
          </a:p>
          <a:p>
            <a:r>
              <a:rPr lang="en-US" dirty="0"/>
              <a:t>What is my school’s mission?</a:t>
            </a:r>
          </a:p>
          <a:p>
            <a:r>
              <a:rPr lang="en-US" dirty="0"/>
              <a:t>How am I going to apply this when I get home?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97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7543800" cy="38100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37% Hispanic; 30% Anglo; 15% Asian; 18% African-American</a:t>
            </a:r>
          </a:p>
          <a:p>
            <a:r>
              <a:rPr lang="en-US" sz="2800" dirty="0"/>
              <a:t>66%--FRL; 25%--ELL( 38 languages); 60%--Low SES</a:t>
            </a:r>
          </a:p>
          <a:p>
            <a:r>
              <a:rPr lang="en-US" sz="2800" dirty="0"/>
              <a:t>75% 4 year completion rate (CCSD average=62%)</a:t>
            </a:r>
          </a:p>
          <a:p>
            <a:r>
              <a:rPr lang="en-US" sz="2800" dirty="0"/>
              <a:t>86% attend post-secondary education</a:t>
            </a:r>
          </a:p>
          <a:p>
            <a:r>
              <a:rPr lang="en-US" sz="2800" dirty="0"/>
              <a:t>300 enrolled in AVID (17%)</a:t>
            </a:r>
          </a:p>
          <a:p>
            <a:r>
              <a:rPr lang="en-US" sz="2800" dirty="0"/>
              <a:t>$15M:  Scholarships average=39,062/student</a:t>
            </a:r>
          </a:p>
          <a:p>
            <a:r>
              <a:rPr lang="en-US" sz="2800" dirty="0"/>
              <a:t>Mission Drives everything:  All decisions made from this!</a:t>
            </a:r>
          </a:p>
          <a:p>
            <a:r>
              <a:rPr lang="en-US" sz="2800" dirty="0"/>
              <a:t>Developed two top schools in the USA.</a:t>
            </a:r>
          </a:p>
          <a:p>
            <a:r>
              <a:rPr lang="en-US" sz="2800" dirty="0"/>
              <a:t>…and I’ve done this longer than most of you are old!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3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0"/>
            <a:ext cx="6781800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GeryeRA1\Desktop\herding-cats-01-carto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609600"/>
            <a:ext cx="9191626" cy="746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87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257800"/>
            <a:ext cx="6781800" cy="914400"/>
          </a:xfrm>
        </p:spPr>
        <p:txBody>
          <a:bodyPr>
            <a:normAutofit/>
          </a:bodyPr>
          <a:lstStyle/>
          <a:p>
            <a:r>
              <a:rPr lang="en-US" sz="3600" dirty="0"/>
              <a:t>FOCUSED MISSION AND 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"/>
            <a:ext cx="7543800" cy="5334000"/>
          </a:xfrm>
        </p:spPr>
        <p:txBody>
          <a:bodyPr>
            <a:noAutofit/>
          </a:bodyPr>
          <a:lstStyle/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The First Generation: </a:t>
            </a:r>
          </a:p>
          <a:p>
            <a:pPr lvl="1"/>
            <a:r>
              <a:rPr lang="en-US" sz="1400" b="1" dirty="0"/>
              <a:t>In the effective school there is a clearly articulated school</a:t>
            </a:r>
          </a:p>
          <a:p>
            <a:pPr lvl="1"/>
            <a:r>
              <a:rPr lang="en-US" sz="1400" b="1" dirty="0"/>
              <a:t>mission through which the staff shares an understanding of and commitment to the</a:t>
            </a:r>
          </a:p>
          <a:p>
            <a:pPr lvl="1"/>
            <a:r>
              <a:rPr lang="en-US" sz="1400" b="1" dirty="0"/>
              <a:t>Instructional goals, priorities, assessment procedures and accountability. Staff accept</a:t>
            </a:r>
          </a:p>
          <a:p>
            <a:pPr lvl="1"/>
            <a:r>
              <a:rPr lang="en-US" sz="1400" b="1" dirty="0"/>
              <a:t>responsibility for students’ learning of the school’s essential curricular goals.</a:t>
            </a:r>
          </a:p>
          <a:p>
            <a:r>
              <a:rPr lang="en-US" sz="1400" b="1" dirty="0"/>
              <a:t>The Second Generation: </a:t>
            </a:r>
          </a:p>
          <a:p>
            <a:pPr lvl="2"/>
            <a:r>
              <a:rPr lang="en-US" sz="1400" b="1" dirty="0"/>
              <a:t>In the first generation the effective school mission emphasized</a:t>
            </a:r>
          </a:p>
          <a:p>
            <a:pPr lvl="2"/>
            <a:r>
              <a:rPr lang="en-US" sz="1400" b="1" dirty="0"/>
              <a:t>teaching for all</a:t>
            </a:r>
          </a:p>
          <a:p>
            <a:pPr lvl="2"/>
            <a:r>
              <a:rPr lang="en-US" sz="1400" b="1" dirty="0"/>
              <a:t>Second Generation: Learning for All</a:t>
            </a:r>
          </a:p>
          <a:p>
            <a:pPr marL="640080" lvl="2" indent="0">
              <a:buNone/>
            </a:pPr>
            <a:r>
              <a:rPr lang="en-US" sz="1400" b="1" dirty="0"/>
              <a:t>	The two issues that surfaced were: Did this really mean all</a:t>
            </a:r>
          </a:p>
          <a:p>
            <a:pPr marL="0" indent="0">
              <a:buNone/>
            </a:pPr>
            <a:r>
              <a:rPr lang="en-US" sz="1400" b="1" dirty="0"/>
              <a:t>	students or just those with whom the schools had a history of reasonable success? </a:t>
            </a:r>
          </a:p>
          <a:p>
            <a:pPr marL="0" indent="0">
              <a:buNone/>
            </a:pPr>
            <a:r>
              <a:rPr lang="en-US" sz="1400" b="1" dirty="0"/>
              <a:t>	When it became clear that this mission was inclusive of all students especially the 	children of the poor (minority and non-minority), the second issue surfaced. It 	centered itself around the question: Learn what? Partially because of the 	accountability movement and partially because of the belief that disadvantaged 	students could not learn higher-level curricula,</a:t>
            </a:r>
          </a:p>
          <a:p>
            <a:pPr marL="0" indent="0">
              <a:buNone/>
            </a:pPr>
            <a:r>
              <a:rPr lang="en-US" sz="1400" b="1" dirty="0"/>
              <a:t>	the focus was on mastery of mostly low-level skills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© 1991 Lawrence W. Lezotte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1437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Mission:Now or Future?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609600"/>
            <a:ext cx="8001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Mission =The “end result” but there is no end result:</a:t>
            </a:r>
          </a:p>
          <a:p>
            <a:r>
              <a:rPr lang="en-US" sz="3200" dirty="0"/>
              <a:t>	Measureable/outcomes</a:t>
            </a:r>
          </a:p>
          <a:p>
            <a:r>
              <a:rPr lang="en-US" sz="3200" dirty="0"/>
              <a:t>	Specific in nature</a:t>
            </a:r>
          </a:p>
          <a:p>
            <a:r>
              <a:rPr lang="en-US" sz="3200" dirty="0"/>
              <a:t>	NOT current practice or the current state</a:t>
            </a:r>
          </a:p>
          <a:p>
            <a:r>
              <a:rPr lang="en-US" sz="3200" dirty="0"/>
              <a:t>	DRIVES every decision made in the 			school</a:t>
            </a:r>
          </a:p>
        </p:txBody>
      </p:sp>
    </p:spTree>
    <p:extLst>
      <p:ext uri="{BB962C8B-B14F-4D97-AF65-F5344CB8AC3E}">
        <p14:creationId xmlns:p14="http://schemas.microsoft.com/office/powerpoint/2010/main" val="273155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vs. Weak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457200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STRONG:  </a:t>
            </a:r>
            <a:r>
              <a:rPr lang="en-US" sz="2400" dirty="0"/>
              <a:t>It is the mission of XYZ school to prepare al students for post-secondary education through an interactive and engaging teaching methodologies</a:t>
            </a:r>
          </a:p>
          <a:p>
            <a:endParaRPr lang="en-US" sz="2400" dirty="0"/>
          </a:p>
          <a:p>
            <a:r>
              <a:rPr lang="en-US" sz="2400" dirty="0"/>
              <a:t>It is the mission of XZ school to complete instruction that guarantees graduation for each student in four years and a pathway plan for entry into the world of higher education, further training or the workplace.</a:t>
            </a:r>
          </a:p>
          <a:p>
            <a:endParaRPr lang="en-US" sz="2400" dirty="0"/>
          </a:p>
          <a:p>
            <a:r>
              <a:rPr lang="en-US" sz="2400" b="1" dirty="0"/>
              <a:t>WEAK</a:t>
            </a:r>
            <a:r>
              <a:rPr lang="en-US" sz="2400" dirty="0"/>
              <a:t>:  It is the mission of XYZ school to prepare students.</a:t>
            </a:r>
          </a:p>
          <a:p>
            <a:endParaRPr lang="en-US" sz="2400" dirty="0"/>
          </a:p>
          <a:p>
            <a:r>
              <a:rPr lang="en-US" sz="2400" dirty="0"/>
              <a:t>It is the mission of XYZ high school to develop students who can meet the rigors of a challenging world.</a:t>
            </a:r>
          </a:p>
        </p:txBody>
      </p:sp>
    </p:spTree>
    <p:extLst>
      <p:ext uri="{BB962C8B-B14F-4D97-AF65-F5344CB8AC3E}">
        <p14:creationId xmlns:p14="http://schemas.microsoft.com/office/powerpoint/2010/main" val="2511600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/>
              <a:t>School Mission Drives All</a:t>
            </a:r>
            <a:endParaRPr lang="en-US" sz="4000" dirty="0">
              <a:ea typeface="+mj-ea"/>
              <a:cs typeface="+mj-cs"/>
            </a:endParaRPr>
          </a:p>
        </p:txBody>
      </p:sp>
      <p:sp>
        <p:nvSpPr>
          <p:cNvPr id="54276" name="AutoShape 3"/>
          <p:cNvSpPr>
            <a:spLocks noChangeArrowheads="1"/>
          </p:cNvSpPr>
          <p:nvPr/>
        </p:nvSpPr>
        <p:spPr bwMode="auto">
          <a:xfrm>
            <a:off x="3124200" y="1543050"/>
            <a:ext cx="3048000" cy="914400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3505200" y="1371600"/>
            <a:ext cx="2286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1" dirty="0">
              <a:solidFill>
                <a:schemeClr val="bg1"/>
              </a:solidFill>
              <a:latin typeface="Verdana" charset="0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Verdana" charset="0"/>
              </a:rPr>
              <a:t>School Mission </a:t>
            </a:r>
            <a:endParaRPr lang="en-US" sz="1800" b="1" dirty="0">
              <a:solidFill>
                <a:srgbClr val="FF0000"/>
              </a:solidFill>
              <a:latin typeface="Verdana" charset="0"/>
            </a:endParaRPr>
          </a:p>
        </p:txBody>
      </p:sp>
      <p:sp>
        <p:nvSpPr>
          <p:cNvPr id="54278" name="AutoShape 5"/>
          <p:cNvSpPr>
            <a:spLocks noChangeArrowheads="1"/>
          </p:cNvSpPr>
          <p:nvPr/>
        </p:nvSpPr>
        <p:spPr bwMode="auto">
          <a:xfrm>
            <a:off x="5715000" y="2514600"/>
            <a:ext cx="3048000" cy="914400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279" name="Text Box 6"/>
          <p:cNvSpPr txBox="1">
            <a:spLocks noChangeArrowheads="1"/>
          </p:cNvSpPr>
          <p:nvPr/>
        </p:nvSpPr>
        <p:spPr bwMode="auto">
          <a:xfrm>
            <a:off x="6172200" y="2370932"/>
            <a:ext cx="2286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charset="0"/>
              </a:rPr>
              <a:t>Personal and </a:t>
            </a:r>
            <a:r>
              <a:rPr lang="en-US" b="1" dirty="0">
                <a:solidFill>
                  <a:srgbClr val="FF0000"/>
                </a:solidFill>
                <a:latin typeface="Verdana" charset="0"/>
              </a:rPr>
              <a:t>Professional</a:t>
            </a:r>
            <a:r>
              <a:rPr lang="en-US" b="1" dirty="0">
                <a:solidFill>
                  <a:schemeClr val="bg1"/>
                </a:solidFill>
                <a:latin typeface="Verdana" charset="0"/>
              </a:rPr>
              <a:t>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charset="0"/>
              </a:rPr>
              <a:t>Mission</a:t>
            </a:r>
            <a:endParaRPr lang="en-US" sz="1800" b="1" dirty="0">
              <a:solidFill>
                <a:schemeClr val="accent1">
                  <a:lumMod val="60000"/>
                  <a:lumOff val="40000"/>
                </a:schemeClr>
              </a:solidFill>
              <a:latin typeface="Verdana" charset="0"/>
            </a:endParaRPr>
          </a:p>
        </p:txBody>
      </p:sp>
      <p:sp>
        <p:nvSpPr>
          <p:cNvPr id="54280" name="AutoShape 7"/>
          <p:cNvSpPr>
            <a:spLocks noChangeArrowheads="1"/>
          </p:cNvSpPr>
          <p:nvPr/>
        </p:nvSpPr>
        <p:spPr bwMode="auto">
          <a:xfrm>
            <a:off x="4876800" y="5029200"/>
            <a:ext cx="3048000" cy="914400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5257800" y="5181600"/>
            <a:ext cx="228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charset="0"/>
              </a:rPr>
              <a:t>Complete Needs Review</a:t>
            </a:r>
            <a:endParaRPr lang="en-US" sz="1800" b="1" dirty="0">
              <a:solidFill>
                <a:schemeClr val="accent1">
                  <a:lumMod val="60000"/>
                  <a:lumOff val="40000"/>
                </a:schemeClr>
              </a:solidFill>
              <a:latin typeface="Verdana" charset="0"/>
            </a:endParaRPr>
          </a:p>
        </p:txBody>
      </p:sp>
      <p:sp>
        <p:nvSpPr>
          <p:cNvPr id="54282" name="AutoShape 9"/>
          <p:cNvSpPr>
            <a:spLocks noChangeArrowheads="1"/>
          </p:cNvSpPr>
          <p:nvPr/>
        </p:nvSpPr>
        <p:spPr bwMode="auto">
          <a:xfrm>
            <a:off x="1447800" y="5181600"/>
            <a:ext cx="3048000" cy="914400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1828800" y="5181600"/>
            <a:ext cx="2286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charset="0"/>
              </a:rPr>
              <a:t>Align Mission and vision to school</a:t>
            </a:r>
            <a:endParaRPr lang="en-US" sz="1800" b="1" dirty="0">
              <a:solidFill>
                <a:schemeClr val="accent1">
                  <a:lumMod val="60000"/>
                  <a:lumOff val="40000"/>
                </a:schemeClr>
              </a:solidFill>
              <a:latin typeface="Verdana" charset="0"/>
            </a:endParaRPr>
          </a:p>
        </p:txBody>
      </p:sp>
      <p:sp>
        <p:nvSpPr>
          <p:cNvPr id="54284" name="AutoShape 11"/>
          <p:cNvSpPr>
            <a:spLocks noChangeArrowheads="1"/>
          </p:cNvSpPr>
          <p:nvPr/>
        </p:nvSpPr>
        <p:spPr bwMode="auto">
          <a:xfrm>
            <a:off x="457200" y="3086100"/>
            <a:ext cx="3048000" cy="914400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285" name="AutoShape 12"/>
          <p:cNvSpPr>
            <a:spLocks noChangeArrowheads="1"/>
          </p:cNvSpPr>
          <p:nvPr/>
        </p:nvSpPr>
        <p:spPr bwMode="auto">
          <a:xfrm flipV="1">
            <a:off x="6157686" y="1720738"/>
            <a:ext cx="1524000" cy="6683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286" name="AutoShape 13"/>
          <p:cNvSpPr>
            <a:spLocks noChangeArrowheads="1"/>
          </p:cNvSpPr>
          <p:nvPr/>
        </p:nvSpPr>
        <p:spPr bwMode="auto">
          <a:xfrm>
            <a:off x="6919686" y="3285899"/>
            <a:ext cx="533400" cy="598714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54287" name="AutoShape 14"/>
          <p:cNvSpPr>
            <a:spLocks noChangeArrowheads="1"/>
          </p:cNvSpPr>
          <p:nvPr/>
        </p:nvSpPr>
        <p:spPr bwMode="auto">
          <a:xfrm flipV="1">
            <a:off x="1752600" y="4038600"/>
            <a:ext cx="533400" cy="990600"/>
          </a:xfrm>
          <a:prstGeom prst="downArrow">
            <a:avLst>
              <a:gd name="adj1" fmla="val 50000"/>
              <a:gd name="adj2" fmla="val 464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54288" name="AutoShape 15"/>
          <p:cNvSpPr>
            <a:spLocks noChangeArrowheads="1"/>
          </p:cNvSpPr>
          <p:nvPr/>
        </p:nvSpPr>
        <p:spPr bwMode="auto">
          <a:xfrm rot="10800000">
            <a:off x="3810000" y="5943600"/>
            <a:ext cx="1676400" cy="733425"/>
          </a:xfrm>
          <a:prstGeom prst="curvedDownArrow">
            <a:avLst>
              <a:gd name="adj1" fmla="val 45714"/>
              <a:gd name="adj2" fmla="val 9142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289" name="AutoShape 16"/>
          <p:cNvSpPr>
            <a:spLocks noChangeArrowheads="1"/>
          </p:cNvSpPr>
          <p:nvPr/>
        </p:nvSpPr>
        <p:spPr bwMode="auto">
          <a:xfrm rot="16200000" flipV="1">
            <a:off x="1799431" y="1723232"/>
            <a:ext cx="1354137" cy="1295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290" name="AutoShape 17"/>
          <p:cNvSpPr>
            <a:spLocks noChangeArrowheads="1"/>
          </p:cNvSpPr>
          <p:nvPr/>
        </p:nvSpPr>
        <p:spPr bwMode="auto">
          <a:xfrm rot="313013">
            <a:off x="3962400" y="4267200"/>
            <a:ext cx="1676400" cy="733425"/>
          </a:xfrm>
          <a:prstGeom prst="curvedDownArrow">
            <a:avLst>
              <a:gd name="adj1" fmla="val 45714"/>
              <a:gd name="adj2" fmla="val 9142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291" name="AutoShape 18"/>
          <p:cNvSpPr>
            <a:spLocks noChangeArrowheads="1"/>
          </p:cNvSpPr>
          <p:nvPr/>
        </p:nvSpPr>
        <p:spPr bwMode="auto">
          <a:xfrm>
            <a:off x="5791200" y="3884613"/>
            <a:ext cx="3048000" cy="914400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292" name="Text Box 19"/>
          <p:cNvSpPr txBox="1">
            <a:spLocks noChangeArrowheads="1"/>
          </p:cNvSpPr>
          <p:nvPr/>
        </p:nvSpPr>
        <p:spPr bwMode="auto">
          <a:xfrm>
            <a:off x="6248400" y="4029529"/>
            <a:ext cx="2286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charset="0"/>
              </a:rPr>
              <a:t>Review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charset="0"/>
              </a:rPr>
              <a:t>of all data and demographics</a:t>
            </a:r>
            <a:endParaRPr lang="en-US" sz="1800" b="1" dirty="0">
              <a:solidFill>
                <a:schemeClr val="accent1">
                  <a:lumMod val="60000"/>
                  <a:lumOff val="40000"/>
                </a:schemeClr>
              </a:solidFill>
              <a:latin typeface="Verdana" charset="0"/>
            </a:endParaRPr>
          </a:p>
        </p:txBody>
      </p:sp>
      <p:sp>
        <p:nvSpPr>
          <p:cNvPr id="54293" name="AutoShape 20"/>
          <p:cNvSpPr>
            <a:spLocks noChangeArrowheads="1"/>
          </p:cNvSpPr>
          <p:nvPr/>
        </p:nvSpPr>
        <p:spPr bwMode="auto">
          <a:xfrm>
            <a:off x="6845300" y="4838559"/>
            <a:ext cx="5334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54294" name="Text Box 21"/>
          <p:cNvSpPr txBox="1">
            <a:spLocks noChangeArrowheads="1"/>
          </p:cNvSpPr>
          <p:nvPr/>
        </p:nvSpPr>
        <p:spPr bwMode="auto">
          <a:xfrm>
            <a:off x="776514" y="3367088"/>
            <a:ext cx="272868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charset="0"/>
              </a:rPr>
              <a:t>Mission=Decisions</a:t>
            </a:r>
          </a:p>
          <a:p>
            <a:pPr>
              <a:spcBef>
                <a:spcPct val="50000"/>
              </a:spcBef>
            </a:pPr>
            <a:endParaRPr lang="en-US" sz="1800" b="1" dirty="0">
              <a:solidFill>
                <a:schemeClr val="accent1">
                  <a:lumMod val="60000"/>
                  <a:lumOff val="40000"/>
                </a:schemeClr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48446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Instructional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7543800" cy="4572000"/>
          </a:xfrm>
        </p:spPr>
        <p:txBody>
          <a:bodyPr>
            <a:normAutofit fontScale="47500" lnSpcReduction="20000"/>
          </a:bodyPr>
          <a:lstStyle/>
          <a:p>
            <a:r>
              <a:rPr lang="en-US" sz="3600" b="1" dirty="0"/>
              <a:t>The First Generation: </a:t>
            </a:r>
          </a:p>
          <a:p>
            <a:pPr lvl="1"/>
            <a:r>
              <a:rPr lang="en-US" sz="3600" b="1" dirty="0"/>
              <a:t>In the effective school the principal acts as an instructional leader</a:t>
            </a:r>
          </a:p>
          <a:p>
            <a:pPr marL="0" indent="0">
              <a:buNone/>
            </a:pPr>
            <a:r>
              <a:rPr lang="en-US" sz="3600" b="1" dirty="0"/>
              <a:t>	and effectively and persistently communicates </a:t>
            </a:r>
            <a:r>
              <a:rPr lang="en-US" sz="3600" b="1" u="sng" dirty="0"/>
              <a:t>that</a:t>
            </a:r>
            <a:r>
              <a:rPr lang="en-US" sz="3600" b="1" u="sng" dirty="0">
                <a:solidFill>
                  <a:srgbClr val="FF0000"/>
                </a:solidFill>
              </a:rPr>
              <a:t> mission </a:t>
            </a:r>
            <a:r>
              <a:rPr lang="en-US" sz="3600" b="1" dirty="0"/>
              <a:t>to the 	staff, parents, and</a:t>
            </a:r>
          </a:p>
          <a:p>
            <a:pPr marL="0" indent="0">
              <a:buNone/>
            </a:pPr>
            <a:r>
              <a:rPr lang="en-US" sz="3600" b="1" dirty="0"/>
              <a:t>	students. </a:t>
            </a:r>
          </a:p>
          <a:p>
            <a:pPr marL="0" indent="0">
              <a:buNone/>
            </a:pPr>
            <a:r>
              <a:rPr lang="en-US" sz="3600" b="1" dirty="0"/>
              <a:t>	The principal understands and applies the characteristics of instructional</a:t>
            </a:r>
          </a:p>
          <a:p>
            <a:pPr marL="0" indent="0">
              <a:buNone/>
            </a:pPr>
            <a:r>
              <a:rPr lang="en-US" sz="3600" b="1" dirty="0"/>
              <a:t>	effectiveness in the management of the instructional program.</a:t>
            </a:r>
          </a:p>
          <a:p>
            <a:r>
              <a:rPr lang="en-US" sz="3600" b="1" dirty="0"/>
              <a:t>The Second Generation: </a:t>
            </a:r>
          </a:p>
          <a:p>
            <a:pPr marL="0" indent="0">
              <a:buNone/>
            </a:pPr>
            <a:r>
              <a:rPr lang="en-US" sz="3600" b="1" dirty="0"/>
              <a:t>	Leadership will be viewed as a dispersed concept that</a:t>
            </a:r>
          </a:p>
          <a:p>
            <a:pPr marL="0" indent="0">
              <a:buNone/>
            </a:pPr>
            <a:r>
              <a:rPr lang="en-US" sz="3600" b="1" dirty="0"/>
              <a:t>	includes all adults, especially the teachers. With the democratization of 	organizations, especially schools, the leadership function becomes one 	of creating a "community of  shared values."</a:t>
            </a:r>
          </a:p>
          <a:p>
            <a:pPr marL="0" indent="0">
              <a:buNone/>
            </a:pPr>
            <a:endParaRPr lang="en-US" sz="4300" b="1" i="1" dirty="0"/>
          </a:p>
          <a:p>
            <a:pPr marL="0" indent="0">
              <a:buNone/>
            </a:pPr>
            <a:r>
              <a:rPr lang="en-US" sz="3700" dirty="0"/>
              <a:t>© 1991 Lawrence W. Lezotte</a:t>
            </a:r>
          </a:p>
          <a:p>
            <a:pPr marL="0" indent="0">
              <a:buNone/>
            </a:pPr>
            <a:endParaRPr lang="en-US" sz="4300" b="1" i="1" dirty="0"/>
          </a:p>
        </p:txBody>
      </p:sp>
    </p:spTree>
    <p:extLst>
      <p:ext uri="{BB962C8B-B14F-4D97-AF65-F5344CB8AC3E}">
        <p14:creationId xmlns:p14="http://schemas.microsoft.com/office/powerpoint/2010/main" val="874294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514</TotalTime>
  <Words>847</Words>
  <Application>Microsoft Office PowerPoint</Application>
  <PresentationFormat>On-screen Show (4:3)</PresentationFormat>
  <Paragraphs>141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Calibri</vt:lpstr>
      <vt:lpstr>Impact</vt:lpstr>
      <vt:lpstr>Times New Roman</vt:lpstr>
      <vt:lpstr>Verdana</vt:lpstr>
      <vt:lpstr>NewsPrint</vt:lpstr>
      <vt:lpstr>Facilitating Educational Change through an Effective Schools Structure:  A Focus on Mission</vt:lpstr>
      <vt:lpstr> EQ’s for Today</vt:lpstr>
      <vt:lpstr>Validation?</vt:lpstr>
      <vt:lpstr>PowerPoint Presentation</vt:lpstr>
      <vt:lpstr>FOCUSED MISSION AND VISION</vt:lpstr>
      <vt:lpstr>Mission:Now or Future?</vt:lpstr>
      <vt:lpstr>Strong vs. Weak</vt:lpstr>
      <vt:lpstr>School Mission Drives All</vt:lpstr>
      <vt:lpstr>Instructional leadership</vt:lpstr>
      <vt:lpstr>PowerPoint Presentation</vt:lpstr>
      <vt:lpstr>Instructional Leadership</vt:lpstr>
      <vt:lpstr>Self-Reflection</vt:lpstr>
      <vt:lpstr>Share out</vt:lpstr>
      <vt:lpstr>LAUNCH FORWARD</vt:lpstr>
      <vt:lpstr>PowerPoint Presentation</vt:lpstr>
      <vt:lpstr>Resources</vt:lpstr>
      <vt:lpstr>EdExcellence Group: Making Good Schools and Principals, GREAT!</vt:lpstr>
    </vt:vector>
  </TitlesOfParts>
  <Company>Clark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LocalAdmin</dc:creator>
  <cp:lastModifiedBy>ROBERT GERYE</cp:lastModifiedBy>
  <cp:revision>32</cp:revision>
  <dcterms:created xsi:type="dcterms:W3CDTF">2015-01-07T17:35:28Z</dcterms:created>
  <dcterms:modified xsi:type="dcterms:W3CDTF">2018-05-04T20:05:06Z</dcterms:modified>
</cp:coreProperties>
</file>