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8" r:id="rId2"/>
    <p:sldId id="292" r:id="rId3"/>
    <p:sldId id="266" r:id="rId4"/>
    <p:sldId id="293" r:id="rId5"/>
    <p:sldId id="294" r:id="rId6"/>
    <p:sldId id="275" r:id="rId7"/>
    <p:sldId id="263" r:id="rId8"/>
    <p:sldId id="295" r:id="rId9"/>
    <p:sldId id="302" r:id="rId10"/>
    <p:sldId id="287" r:id="rId11"/>
    <p:sldId id="296" r:id="rId12"/>
    <p:sldId id="297" r:id="rId13"/>
    <p:sldId id="301" r:id="rId14"/>
    <p:sldId id="299" r:id="rId15"/>
    <p:sldId id="300" r:id="rId16"/>
    <p:sldId id="291" r:id="rId17"/>
    <p:sldId id="284" r:id="rId18"/>
    <p:sldId id="289" r:id="rId19"/>
    <p:sldId id="290" r:id="rId20"/>
    <p:sldId id="260" r:id="rId21"/>
    <p:sldId id="286" r:id="rId22"/>
    <p:sldId id="259" r:id="rId23"/>
    <p:sldId id="265"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480" userDrawn="1">
          <p15:clr>
            <a:srgbClr val="A4A3A4"/>
          </p15:clr>
        </p15:guide>
        <p15:guide id="3" pos="1632" userDrawn="1">
          <p15:clr>
            <a:srgbClr val="A4A3A4"/>
          </p15:clr>
        </p15:guide>
        <p15:guide id="4" pos="5472" userDrawn="1">
          <p15:clr>
            <a:srgbClr val="A4A3A4"/>
          </p15:clr>
        </p15:guide>
        <p15:guide id="5" orient="horz" pos="528" userDrawn="1">
          <p15:clr>
            <a:srgbClr val="A4A3A4"/>
          </p15:clr>
        </p15:guide>
        <p15:guide id="6" orient="horz" pos="288" userDrawn="1">
          <p15:clr>
            <a:srgbClr val="A4A3A4"/>
          </p15:clr>
        </p15:guide>
        <p15:guide id="7" orient="horz" pos="3960" userDrawn="1">
          <p15:clr>
            <a:srgbClr val="A4A3A4"/>
          </p15:clr>
        </p15:guide>
        <p15:guide id="8" pos="6048" userDrawn="1">
          <p15:clr>
            <a:srgbClr val="A4A3A4"/>
          </p15:clr>
        </p15:guide>
        <p15:guide id="9" pos="71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AE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232CFA-D58A-46CF-AFAD-A7FEB1505877}" v="3" dt="2023-08-29T23:58:01.4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42" autoAdjust="0"/>
  </p:normalViewPr>
  <p:slideViewPr>
    <p:cSldViewPr snapToGrid="0">
      <p:cViewPr varScale="1">
        <p:scale>
          <a:sx n="35" d="100"/>
          <a:sy n="35" d="100"/>
        </p:scale>
        <p:origin x="1048" y="28"/>
      </p:cViewPr>
      <p:guideLst>
        <p:guide orient="horz" pos="2880"/>
        <p:guide pos="480"/>
        <p:guide pos="1632"/>
        <p:guide pos="5472"/>
        <p:guide orient="horz" pos="528"/>
        <p:guide orient="horz" pos="288"/>
        <p:guide orient="horz" pos="3960"/>
        <p:guide pos="6048"/>
        <p:guide pos="7128"/>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nie Hilborn" userId="10099766e3cc2684" providerId="LiveId" clId="{CD232CFA-D58A-46CF-AFAD-A7FEB1505877}"/>
    <pc:docChg chg="custSel modSld">
      <pc:chgData name="Ernie Hilborn" userId="10099766e3cc2684" providerId="LiveId" clId="{CD232CFA-D58A-46CF-AFAD-A7FEB1505877}" dt="2023-08-30T19:38:49.561" v="399" actId="20577"/>
      <pc:docMkLst>
        <pc:docMk/>
      </pc:docMkLst>
      <pc:sldChg chg="modSp mod">
        <pc:chgData name="Ernie Hilborn" userId="10099766e3cc2684" providerId="LiveId" clId="{CD232CFA-D58A-46CF-AFAD-A7FEB1505877}" dt="2023-08-29T23:55:12.062" v="35" actId="20577"/>
        <pc:sldMkLst>
          <pc:docMk/>
          <pc:sldMk cId="4010437941" sldId="292"/>
        </pc:sldMkLst>
        <pc:spChg chg="mod">
          <ac:chgData name="Ernie Hilborn" userId="10099766e3cc2684" providerId="LiveId" clId="{CD232CFA-D58A-46CF-AFAD-A7FEB1505877}" dt="2023-08-29T23:55:12.062" v="35" actId="20577"/>
          <ac:spMkLst>
            <pc:docMk/>
            <pc:sldMk cId="4010437941" sldId="292"/>
            <ac:spMk id="6" creationId="{96D5C159-37A4-D7FA-6682-999EDD466BEC}"/>
          </ac:spMkLst>
        </pc:spChg>
      </pc:sldChg>
      <pc:sldChg chg="modSp mod">
        <pc:chgData name="Ernie Hilborn" userId="10099766e3cc2684" providerId="LiveId" clId="{CD232CFA-D58A-46CF-AFAD-A7FEB1505877}" dt="2023-08-30T19:38:49.561" v="399" actId="20577"/>
        <pc:sldMkLst>
          <pc:docMk/>
          <pc:sldMk cId="785280283" sldId="293"/>
        </pc:sldMkLst>
        <pc:spChg chg="mod">
          <ac:chgData name="Ernie Hilborn" userId="10099766e3cc2684" providerId="LiveId" clId="{CD232CFA-D58A-46CF-AFAD-A7FEB1505877}" dt="2023-08-30T19:38:49.561" v="399" actId="20577"/>
          <ac:spMkLst>
            <pc:docMk/>
            <pc:sldMk cId="785280283" sldId="293"/>
            <ac:spMk id="2" creationId="{3446E99B-6B7C-4C80-88DB-4070CE26B0F2}"/>
          </ac:spMkLst>
        </pc:spChg>
        <pc:spChg chg="mod">
          <ac:chgData name="Ernie Hilborn" userId="10099766e3cc2684" providerId="LiveId" clId="{CD232CFA-D58A-46CF-AFAD-A7FEB1505877}" dt="2023-08-29T23:56:21.347" v="53" actId="20577"/>
          <ac:spMkLst>
            <pc:docMk/>
            <pc:sldMk cId="785280283" sldId="293"/>
            <ac:spMk id="6" creationId="{0B81025D-13C3-5582-4A65-00E72EADA8D2}"/>
          </ac:spMkLst>
        </pc:spChg>
      </pc:sldChg>
      <pc:sldChg chg="delSp">
        <pc:chgData name="Ernie Hilborn" userId="10099766e3cc2684" providerId="LiveId" clId="{CD232CFA-D58A-46CF-AFAD-A7FEB1505877}" dt="2023-08-29T23:57:51.480" v="54"/>
        <pc:sldMkLst>
          <pc:docMk/>
          <pc:sldMk cId="2743554227" sldId="295"/>
        </pc:sldMkLst>
        <pc:picChg chg="del">
          <ac:chgData name="Ernie Hilborn" userId="10099766e3cc2684" providerId="LiveId" clId="{CD232CFA-D58A-46CF-AFAD-A7FEB1505877}" dt="2023-08-29T23:57:51.480" v="54"/>
          <ac:picMkLst>
            <pc:docMk/>
            <pc:sldMk cId="2743554227" sldId="295"/>
            <ac:picMk id="4" creationId="{AABF9EB2-4B9A-AA2C-198E-3F00B06CBCEA}"/>
          </ac:picMkLst>
        </pc:picChg>
      </pc:sldChg>
      <pc:sldChg chg="modSp mod">
        <pc:chgData name="Ernie Hilborn" userId="10099766e3cc2684" providerId="LiveId" clId="{CD232CFA-D58A-46CF-AFAD-A7FEB1505877}" dt="2023-08-30T00:03:31.997" v="390" actId="20577"/>
        <pc:sldMkLst>
          <pc:docMk/>
          <pc:sldMk cId="392130594" sldId="296"/>
        </pc:sldMkLst>
        <pc:spChg chg="mod">
          <ac:chgData name="Ernie Hilborn" userId="10099766e3cc2684" providerId="LiveId" clId="{CD232CFA-D58A-46CF-AFAD-A7FEB1505877}" dt="2023-08-30T00:03:31.997" v="390" actId="20577"/>
          <ac:spMkLst>
            <pc:docMk/>
            <pc:sldMk cId="392130594" sldId="296"/>
            <ac:spMk id="6" creationId="{AC4F09F3-7192-D161-5E05-D82CA1535266}"/>
          </ac:spMkLst>
        </pc:spChg>
      </pc:sldChg>
      <pc:sldChg chg="modSp mod">
        <pc:chgData name="Ernie Hilborn" userId="10099766e3cc2684" providerId="LiveId" clId="{CD232CFA-D58A-46CF-AFAD-A7FEB1505877}" dt="2023-08-30T00:02:38.006" v="371" actId="20577"/>
        <pc:sldMkLst>
          <pc:docMk/>
          <pc:sldMk cId="2494218177" sldId="302"/>
        </pc:sldMkLst>
        <pc:spChg chg="mod">
          <ac:chgData name="Ernie Hilborn" userId="10099766e3cc2684" providerId="LiveId" clId="{CD232CFA-D58A-46CF-AFAD-A7FEB1505877}" dt="2023-08-29T23:58:22.020" v="101" actId="20577"/>
          <ac:spMkLst>
            <pc:docMk/>
            <pc:sldMk cId="2494218177" sldId="302"/>
            <ac:spMk id="2" creationId="{3446E99B-6B7C-4C80-88DB-4070CE26B0F2}"/>
          </ac:spMkLst>
        </pc:spChg>
        <pc:spChg chg="mod">
          <ac:chgData name="Ernie Hilborn" userId="10099766e3cc2684" providerId="LiveId" clId="{CD232CFA-D58A-46CF-AFAD-A7FEB1505877}" dt="2023-08-30T00:02:38.006" v="371" actId="20577"/>
          <ac:spMkLst>
            <pc:docMk/>
            <pc:sldMk cId="2494218177" sldId="302"/>
            <ac:spMk id="6" creationId="{7A3F1777-825D-A93A-2494-686D44954D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2081439-66BB-4CC7-93AE-DDEF5E5F2A2B}" type="datetimeFigureOut">
              <a:rPr lang="en-US" smtClean="0"/>
              <a:t>8/29/2023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3D977FF-772F-43E8-8A33-99640282190B}" type="slidenum">
              <a:rPr lang="en-US" smtClean="0"/>
              <a:t>‹#›</a:t>
            </a:fld>
            <a:endParaRPr lang="en-US"/>
          </a:p>
        </p:txBody>
      </p:sp>
    </p:spTree>
    <p:extLst>
      <p:ext uri="{BB962C8B-B14F-4D97-AF65-F5344CB8AC3E}">
        <p14:creationId xmlns:p14="http://schemas.microsoft.com/office/powerpoint/2010/main" val="947548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D977FF-772F-43E8-8A33-99640282190B}" type="slidenum">
              <a:rPr lang="en-US" smtClean="0"/>
              <a:t>1</a:t>
            </a:fld>
            <a:endParaRPr lang="en-US"/>
          </a:p>
        </p:txBody>
      </p:sp>
    </p:spTree>
    <p:extLst>
      <p:ext uri="{BB962C8B-B14F-4D97-AF65-F5344CB8AC3E}">
        <p14:creationId xmlns:p14="http://schemas.microsoft.com/office/powerpoint/2010/main" val="234578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Set the scene, it was 1980, Irv Soble was an ex-air force pilot, current United Airlines 747 Captain, and a member of a local glider club</a:t>
            </a:r>
          </a:p>
          <a:p>
            <a:pPr>
              <a:buFont typeface="Arial" panose="020B0604020202020204" pitchFamily="34" charset="0"/>
              <a:buChar char="•"/>
            </a:pPr>
            <a:r>
              <a:rPr lang="en-US" dirty="0"/>
              <a:t>Their glider club was displaying a glider at a local shopping mall.</a:t>
            </a:r>
          </a:p>
          <a:p>
            <a:pPr>
              <a:buFont typeface="Arial" panose="020B0604020202020204" pitchFamily="34" charset="0"/>
              <a:buChar char="•"/>
            </a:pPr>
            <a:r>
              <a:rPr lang="en-US" dirty="0"/>
              <a:t>Mary, Irv's wife, watched a young lady in a wheelchair nearby who was looking at the glider and went over to talk to her.</a:t>
            </a:r>
          </a:p>
          <a:p>
            <a:pPr>
              <a:buFont typeface="Arial" panose="020B0604020202020204" pitchFamily="34" charset="0"/>
              <a:buChar char="•"/>
            </a:pPr>
            <a:r>
              <a:rPr lang="en-US" dirty="0"/>
              <a:t>Mary asked her if she had flown before.</a:t>
            </a:r>
          </a:p>
          <a:p>
            <a:pPr>
              <a:buFont typeface="Arial" panose="020B0604020202020204" pitchFamily="34" charset="0"/>
              <a:buChar char="•"/>
            </a:pPr>
            <a:r>
              <a:rPr lang="en-US" dirty="0"/>
              <a:t>she responded that she had always wanted to learn to fly but was "stuck" in this wheelchair.</a:t>
            </a:r>
          </a:p>
          <a:p>
            <a:pPr>
              <a:buFont typeface="Arial" panose="020B0604020202020204" pitchFamily="34" charset="0"/>
              <a:buChar char="•"/>
            </a:pPr>
            <a:r>
              <a:rPr lang="en-US" dirty="0"/>
              <a:t>Mary invited her over to see and touch the glider, and when the lady got close she leaned over and almost caressed the glider.</a:t>
            </a:r>
          </a:p>
          <a:p>
            <a:pPr>
              <a:buFont typeface="Arial" panose="020B0604020202020204" pitchFamily="34" charset="0"/>
              <a:buChar char="•"/>
            </a:pPr>
            <a:r>
              <a:rPr lang="en-US" dirty="0"/>
              <a:t>At that point, Mary went over to Irv and said there has got to be a way to allow people with disabilities to learn to fly.</a:t>
            </a:r>
          </a:p>
          <a:p>
            <a:pPr>
              <a:buFont typeface="Arial" panose="020B0604020202020204" pitchFamily="34" charset="0"/>
              <a:buChar char="•"/>
            </a:pPr>
            <a:r>
              <a:rPr lang="en-US" dirty="0"/>
              <a:t>FWI was born</a:t>
            </a:r>
          </a:p>
          <a:p>
            <a:pPr>
              <a:buFont typeface="Arial" panose="020B0604020202020204" pitchFamily="34" charset="0"/>
              <a:buChar char="•"/>
            </a:pPr>
            <a:r>
              <a:rPr lang="en-US" dirty="0"/>
              <a:t>They then went to several glider/sailplane manufacturers and started asking if they could adapt their gliders for use by people with disabilities.  Knowing that to get any modification/adaption approved by the FAA would be a huge task.  The </a:t>
            </a:r>
            <a:r>
              <a:rPr lang="en-US" dirty="0" err="1"/>
              <a:t>Grob</a:t>
            </a:r>
            <a:r>
              <a:rPr lang="en-US" dirty="0"/>
              <a:t> corporation stepped up and added an optional additional stick to operate the rudders without the use of a person's legs.</a:t>
            </a:r>
          </a:p>
          <a:p>
            <a:pPr>
              <a:buFont typeface="Arial" panose="020B0604020202020204" pitchFamily="34" charset="0"/>
              <a:buChar char="•"/>
            </a:pPr>
            <a:r>
              <a:rPr lang="en-US" dirty="0"/>
              <a:t>Now there are several manufacturers both glider and power, which have made adaptions for people with disabilities.</a:t>
            </a:r>
          </a:p>
          <a:p>
            <a:endParaRPr lang="en-US" dirty="0"/>
          </a:p>
        </p:txBody>
      </p:sp>
      <p:sp>
        <p:nvSpPr>
          <p:cNvPr id="4" name="Slide Number Placeholder 3"/>
          <p:cNvSpPr>
            <a:spLocks noGrp="1"/>
          </p:cNvSpPr>
          <p:nvPr>
            <p:ph type="sldNum" sz="quarter" idx="5"/>
          </p:nvPr>
        </p:nvSpPr>
        <p:spPr/>
        <p:txBody>
          <a:bodyPr/>
          <a:lstStyle/>
          <a:p>
            <a:fld id="{63D977FF-772F-43E8-8A33-99640282190B}" type="slidenum">
              <a:rPr lang="en-US" smtClean="0"/>
              <a:t>2</a:t>
            </a:fld>
            <a:endParaRPr lang="en-US"/>
          </a:p>
        </p:txBody>
      </p:sp>
    </p:spTree>
    <p:extLst>
      <p:ext uri="{BB962C8B-B14F-4D97-AF65-F5344CB8AC3E}">
        <p14:creationId xmlns:p14="http://schemas.microsoft.com/office/powerpoint/2010/main" val="1971994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First glider ride Christmas break during my senior year of high school</a:t>
            </a:r>
          </a:p>
          <a:p>
            <a:pPr>
              <a:buFont typeface="Arial" panose="020B0604020202020204" pitchFamily="34" charset="0"/>
              <a:buChar char="•"/>
            </a:pPr>
            <a:r>
              <a:rPr lang="en-US" dirty="0"/>
              <a:t>Spent two years flying on Saturday, spending the night, and working all day Sunday to pay for my flights…</a:t>
            </a:r>
          </a:p>
          <a:p>
            <a:pPr>
              <a:buFont typeface="Arial" panose="020B0604020202020204" pitchFamily="34" charset="0"/>
              <a:buChar char="•"/>
            </a:pPr>
            <a:r>
              <a:rPr lang="en-US" dirty="0"/>
              <a:t>Private License in Gliders </a:t>
            </a:r>
          </a:p>
          <a:p>
            <a:pPr>
              <a:buFont typeface="Arial" panose="020B0604020202020204" pitchFamily="34" charset="0"/>
              <a:buChar char="•"/>
            </a:pPr>
            <a:r>
              <a:rPr lang="en-US" dirty="0"/>
              <a:t>I attended a small college, which had been in existence for less than 10 years but it was not accessible.  I was part of a group that worked with the president of the college to make the campus more accessible.  One day in a wheelchair, and I took him down the 13 steps into the dining room.  An alternate pathway was created to bypass the stairs.  Then another day, we blindfolded the president and he was able to experience that too.</a:t>
            </a:r>
          </a:p>
          <a:p>
            <a:pPr>
              <a:buFont typeface="Arial" panose="020B0604020202020204" pitchFamily="34" charset="0"/>
              <a:buChar char="•"/>
            </a:pPr>
            <a:r>
              <a:rPr lang="en-US" dirty="0"/>
              <a:t>Private SEL license</a:t>
            </a:r>
          </a:p>
          <a:p>
            <a:pPr>
              <a:buFont typeface="Arial" panose="020B0604020202020204" pitchFamily="34" charset="0"/>
              <a:buChar char="•"/>
            </a:pPr>
            <a:r>
              <a:rPr lang="en-US" dirty="0"/>
              <a:t>I got Married and moved to the </a:t>
            </a:r>
            <a:r>
              <a:rPr lang="en-US" dirty="0" err="1"/>
              <a:t>midwest</a:t>
            </a:r>
            <a:endParaRPr lang="en-US" dirty="0"/>
          </a:p>
          <a:p>
            <a:pPr>
              <a:buFont typeface="Arial" panose="020B0604020202020204" pitchFamily="34" charset="0"/>
              <a:buChar char="•"/>
            </a:pPr>
            <a:r>
              <a:rPr lang="en-US" dirty="0"/>
              <a:t>I also worked with several churches to evaluate their accessibility (ADA) options.</a:t>
            </a:r>
          </a:p>
          <a:p>
            <a:pPr>
              <a:buFont typeface="Arial" panose="020B0604020202020204" pitchFamily="34" charset="0"/>
              <a:buChar char="•"/>
            </a:pPr>
            <a:r>
              <a:rPr lang="en-US" dirty="0"/>
              <a:t>During the years, I re-activated my flying but life got in the way.</a:t>
            </a:r>
          </a:p>
          <a:p>
            <a:pPr>
              <a:buFont typeface="Arial" panose="020B0604020202020204" pitchFamily="34" charset="0"/>
              <a:buChar char="•"/>
            </a:pPr>
            <a:r>
              <a:rPr lang="en-US" dirty="0"/>
              <a:t>My job took us to the Phoenix area, I joined a glider club in Prescott and started flying regularly</a:t>
            </a:r>
          </a:p>
          <a:p>
            <a:pPr>
              <a:buFont typeface="Arial" panose="020B0604020202020204" pitchFamily="34" charset="0"/>
              <a:buChar char="•"/>
            </a:pPr>
            <a:r>
              <a:rPr lang="en-US" dirty="0"/>
              <a:t>I had several discussions with other club members about ways to get more people involved in soaring, and it was mentioned that it might be possible to work with people with disabilities.</a:t>
            </a:r>
          </a:p>
          <a:p>
            <a:pPr>
              <a:buFont typeface="Arial" panose="020B0604020202020204" pitchFamily="34" charset="0"/>
              <a:buChar char="•"/>
            </a:pPr>
            <a:r>
              <a:rPr lang="en-US" dirty="0"/>
              <a:t>Then I started researching on the internet and found Freedom's Wings International.</a:t>
            </a:r>
          </a:p>
          <a:p>
            <a:pPr>
              <a:buFont typeface="Arial" panose="020B0604020202020204" pitchFamily="34" charset="0"/>
              <a:buChar char="•"/>
            </a:pPr>
            <a:r>
              <a:rPr lang="en-US" dirty="0"/>
              <a:t>Then I emailed the FWI general mailbox.</a:t>
            </a:r>
          </a:p>
          <a:p>
            <a:pPr>
              <a:buFont typeface="Arial" panose="020B0604020202020204" pitchFamily="34" charset="0"/>
              <a:buChar char="•"/>
            </a:pPr>
            <a:r>
              <a:rPr lang="en-US" dirty="0"/>
              <a:t>Met and talked with Irv Soble </a:t>
            </a:r>
          </a:p>
          <a:p>
            <a:endParaRPr lang="en-US" dirty="0"/>
          </a:p>
        </p:txBody>
      </p:sp>
      <p:sp>
        <p:nvSpPr>
          <p:cNvPr id="4" name="Slide Number Placeholder 3"/>
          <p:cNvSpPr>
            <a:spLocks noGrp="1"/>
          </p:cNvSpPr>
          <p:nvPr>
            <p:ph type="sldNum" sz="quarter" idx="5"/>
          </p:nvPr>
        </p:nvSpPr>
        <p:spPr/>
        <p:txBody>
          <a:bodyPr/>
          <a:lstStyle/>
          <a:p>
            <a:fld id="{63D977FF-772F-43E8-8A33-99640282190B}" type="slidenum">
              <a:rPr lang="en-US" smtClean="0"/>
              <a:t>4</a:t>
            </a:fld>
            <a:endParaRPr lang="en-US"/>
          </a:p>
        </p:txBody>
      </p:sp>
    </p:spTree>
    <p:extLst>
      <p:ext uri="{BB962C8B-B14F-4D97-AF65-F5344CB8AC3E}">
        <p14:creationId xmlns:p14="http://schemas.microsoft.com/office/powerpoint/2010/main" val="3383538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D977FF-772F-43E8-8A33-99640282190B}" type="slidenum">
              <a:rPr lang="en-US" smtClean="0"/>
              <a:t>8</a:t>
            </a:fld>
            <a:endParaRPr lang="en-US"/>
          </a:p>
        </p:txBody>
      </p:sp>
    </p:spTree>
    <p:extLst>
      <p:ext uri="{BB962C8B-B14F-4D97-AF65-F5344CB8AC3E}">
        <p14:creationId xmlns:p14="http://schemas.microsoft.com/office/powerpoint/2010/main" val="3489180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977FF-772F-43E8-8A33-9964028219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469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60494-01BD-4638-B22B-1BBCF23CF7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22E01C-463D-43D5-B024-837C30E52B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BA0C96-2F1D-498C-961C-315D83B97513}"/>
              </a:ext>
            </a:extLst>
          </p:cNvPr>
          <p:cNvSpPr>
            <a:spLocks noGrp="1"/>
          </p:cNvSpPr>
          <p:nvPr>
            <p:ph type="dt" sz="half" idx="10"/>
          </p:nvPr>
        </p:nvSpPr>
        <p:spPr/>
        <p:txBody>
          <a:bodyPr/>
          <a:lstStyle/>
          <a:p>
            <a:fld id="{5FAFE78C-1F03-4D07-87A8-2C97EE94EBAE}" type="datetimeFigureOut">
              <a:rPr lang="en-US" smtClean="0"/>
              <a:t>8/29/2023</a:t>
            </a:fld>
            <a:endParaRPr lang="en-US"/>
          </a:p>
        </p:txBody>
      </p:sp>
      <p:sp>
        <p:nvSpPr>
          <p:cNvPr id="5" name="Footer Placeholder 4">
            <a:extLst>
              <a:ext uri="{FF2B5EF4-FFF2-40B4-BE49-F238E27FC236}">
                <a16:creationId xmlns:a16="http://schemas.microsoft.com/office/drawing/2014/main" id="{507EA0A6-2FE8-4279-B5D2-21E33B963A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0CC1C-217E-42E2-8C74-812E5E068973}"/>
              </a:ext>
            </a:extLst>
          </p:cNvPr>
          <p:cNvSpPr>
            <a:spLocks noGrp="1"/>
          </p:cNvSpPr>
          <p:nvPr>
            <p:ph type="sldNum" sz="quarter" idx="12"/>
          </p:nvPr>
        </p:nvSpPr>
        <p:spPr/>
        <p:txBody>
          <a:bodyPr/>
          <a:lstStyle/>
          <a:p>
            <a:fld id="{A058920B-0544-4BAA-8CD3-0B7D5751D613}" type="slidenum">
              <a:rPr lang="en-US" smtClean="0"/>
              <a:t>‹#›</a:t>
            </a:fld>
            <a:endParaRPr lang="en-US"/>
          </a:p>
        </p:txBody>
      </p:sp>
    </p:spTree>
    <p:extLst>
      <p:ext uri="{BB962C8B-B14F-4D97-AF65-F5344CB8AC3E}">
        <p14:creationId xmlns:p14="http://schemas.microsoft.com/office/powerpoint/2010/main" val="648702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5359B-47FD-4102-8262-21AD3DEBC3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F98412-B81B-4905-85C9-BA0A742DF3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8240B-9D80-42AA-AE69-FE0124C478A9}"/>
              </a:ext>
            </a:extLst>
          </p:cNvPr>
          <p:cNvSpPr>
            <a:spLocks noGrp="1"/>
          </p:cNvSpPr>
          <p:nvPr>
            <p:ph type="dt" sz="half" idx="10"/>
          </p:nvPr>
        </p:nvSpPr>
        <p:spPr/>
        <p:txBody>
          <a:bodyPr/>
          <a:lstStyle/>
          <a:p>
            <a:fld id="{5FAFE78C-1F03-4D07-87A8-2C97EE94EBAE}" type="datetimeFigureOut">
              <a:rPr lang="en-US" smtClean="0"/>
              <a:t>8/29/2023</a:t>
            </a:fld>
            <a:endParaRPr lang="en-US"/>
          </a:p>
        </p:txBody>
      </p:sp>
      <p:sp>
        <p:nvSpPr>
          <p:cNvPr id="5" name="Footer Placeholder 4">
            <a:extLst>
              <a:ext uri="{FF2B5EF4-FFF2-40B4-BE49-F238E27FC236}">
                <a16:creationId xmlns:a16="http://schemas.microsoft.com/office/drawing/2014/main" id="{10C5A02E-D6DC-44E3-BA8D-02B8C553A6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B91FB2-DFC5-4BA4-8D4B-BB7F704E2B9A}"/>
              </a:ext>
            </a:extLst>
          </p:cNvPr>
          <p:cNvSpPr>
            <a:spLocks noGrp="1"/>
          </p:cNvSpPr>
          <p:nvPr>
            <p:ph type="sldNum" sz="quarter" idx="12"/>
          </p:nvPr>
        </p:nvSpPr>
        <p:spPr/>
        <p:txBody>
          <a:bodyPr/>
          <a:lstStyle/>
          <a:p>
            <a:fld id="{A058920B-0544-4BAA-8CD3-0B7D5751D613}" type="slidenum">
              <a:rPr lang="en-US" smtClean="0"/>
              <a:t>‹#›</a:t>
            </a:fld>
            <a:endParaRPr lang="en-US"/>
          </a:p>
        </p:txBody>
      </p:sp>
    </p:spTree>
    <p:extLst>
      <p:ext uri="{BB962C8B-B14F-4D97-AF65-F5344CB8AC3E}">
        <p14:creationId xmlns:p14="http://schemas.microsoft.com/office/powerpoint/2010/main" val="2052870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AB7D2E-0A81-472E-9D1D-618553BE98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8BC960-CAC5-45D8-8EAC-17E48440B0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C137F4-223E-4941-8297-4F1702591836}"/>
              </a:ext>
            </a:extLst>
          </p:cNvPr>
          <p:cNvSpPr>
            <a:spLocks noGrp="1"/>
          </p:cNvSpPr>
          <p:nvPr>
            <p:ph type="dt" sz="half" idx="10"/>
          </p:nvPr>
        </p:nvSpPr>
        <p:spPr/>
        <p:txBody>
          <a:bodyPr/>
          <a:lstStyle/>
          <a:p>
            <a:fld id="{5FAFE78C-1F03-4D07-87A8-2C97EE94EBAE}" type="datetimeFigureOut">
              <a:rPr lang="en-US" smtClean="0"/>
              <a:t>8/29/2023</a:t>
            </a:fld>
            <a:endParaRPr lang="en-US"/>
          </a:p>
        </p:txBody>
      </p:sp>
      <p:sp>
        <p:nvSpPr>
          <p:cNvPr id="5" name="Footer Placeholder 4">
            <a:extLst>
              <a:ext uri="{FF2B5EF4-FFF2-40B4-BE49-F238E27FC236}">
                <a16:creationId xmlns:a16="http://schemas.microsoft.com/office/drawing/2014/main" id="{5C844212-823A-42F8-86EA-6CE0E36F7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53C747-D81E-4B4A-B437-2B6D4F53AC5E}"/>
              </a:ext>
            </a:extLst>
          </p:cNvPr>
          <p:cNvSpPr>
            <a:spLocks noGrp="1"/>
          </p:cNvSpPr>
          <p:nvPr>
            <p:ph type="sldNum" sz="quarter" idx="12"/>
          </p:nvPr>
        </p:nvSpPr>
        <p:spPr/>
        <p:txBody>
          <a:bodyPr/>
          <a:lstStyle/>
          <a:p>
            <a:fld id="{A058920B-0544-4BAA-8CD3-0B7D5751D613}" type="slidenum">
              <a:rPr lang="en-US" smtClean="0"/>
              <a:t>‹#›</a:t>
            </a:fld>
            <a:endParaRPr lang="en-US"/>
          </a:p>
        </p:txBody>
      </p:sp>
    </p:spTree>
    <p:extLst>
      <p:ext uri="{BB962C8B-B14F-4D97-AF65-F5344CB8AC3E}">
        <p14:creationId xmlns:p14="http://schemas.microsoft.com/office/powerpoint/2010/main" val="1800719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3C9C5F-6565-46FE-8A06-19B7B7B8403B}"/>
              </a:ext>
            </a:extLst>
          </p:cNvPr>
          <p:cNvSpPr>
            <a:spLocks noGrp="1"/>
          </p:cNvSpPr>
          <p:nvPr>
            <p:ph idx="1"/>
          </p:nvPr>
        </p:nvSpPr>
        <p:spPr>
          <a:xfrm>
            <a:off x="838200" y="1440493"/>
            <a:ext cx="10515600" cy="4736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B0F51B-F77B-4E31-B9BF-DDF2039A4A6E}"/>
              </a:ext>
            </a:extLst>
          </p:cNvPr>
          <p:cNvSpPr>
            <a:spLocks noGrp="1"/>
          </p:cNvSpPr>
          <p:nvPr>
            <p:ph type="dt" sz="half" idx="10"/>
          </p:nvPr>
        </p:nvSpPr>
        <p:spPr/>
        <p:txBody>
          <a:bodyPr/>
          <a:lstStyle/>
          <a:p>
            <a:fld id="{5FAFE78C-1F03-4D07-87A8-2C97EE94EBAE}" type="datetimeFigureOut">
              <a:rPr lang="en-US" smtClean="0"/>
              <a:t>8/29/2023</a:t>
            </a:fld>
            <a:endParaRPr lang="en-US"/>
          </a:p>
        </p:txBody>
      </p:sp>
      <p:sp>
        <p:nvSpPr>
          <p:cNvPr id="5" name="Footer Placeholder 4">
            <a:extLst>
              <a:ext uri="{FF2B5EF4-FFF2-40B4-BE49-F238E27FC236}">
                <a16:creationId xmlns:a16="http://schemas.microsoft.com/office/drawing/2014/main" id="{96AB9AA6-6450-4662-9694-CAC2323EF583}"/>
              </a:ext>
            </a:extLst>
          </p:cNvPr>
          <p:cNvSpPr>
            <a:spLocks noGrp="1"/>
          </p:cNvSpPr>
          <p:nvPr>
            <p:ph type="ftr" sz="quarter" idx="11"/>
          </p:nvPr>
        </p:nvSpPr>
        <p:spPr/>
        <p:txBody>
          <a:bodyPr/>
          <a:lstStyle/>
          <a:p>
            <a:r>
              <a:rPr lang="en-US" dirty="0"/>
              <a:t>www.FreedomsWingsAZ.org</a:t>
            </a:r>
          </a:p>
        </p:txBody>
      </p:sp>
      <p:sp>
        <p:nvSpPr>
          <p:cNvPr id="6" name="Slide Number Placeholder 5">
            <a:extLst>
              <a:ext uri="{FF2B5EF4-FFF2-40B4-BE49-F238E27FC236}">
                <a16:creationId xmlns:a16="http://schemas.microsoft.com/office/drawing/2014/main" id="{5CCB1010-955D-4810-BFEF-689DB4E27AB1}"/>
              </a:ext>
            </a:extLst>
          </p:cNvPr>
          <p:cNvSpPr>
            <a:spLocks noGrp="1"/>
          </p:cNvSpPr>
          <p:nvPr>
            <p:ph type="sldNum" sz="quarter" idx="12"/>
          </p:nvPr>
        </p:nvSpPr>
        <p:spPr/>
        <p:txBody>
          <a:bodyPr/>
          <a:lstStyle/>
          <a:p>
            <a:fld id="{A058920B-0544-4BAA-8CD3-0B7D5751D613}" type="slidenum">
              <a:rPr lang="en-US" smtClean="0"/>
              <a:t>‹#›</a:t>
            </a:fld>
            <a:endParaRPr lang="en-US"/>
          </a:p>
        </p:txBody>
      </p:sp>
    </p:spTree>
    <p:extLst>
      <p:ext uri="{BB962C8B-B14F-4D97-AF65-F5344CB8AC3E}">
        <p14:creationId xmlns:p14="http://schemas.microsoft.com/office/powerpoint/2010/main" val="548294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AD9E9-2127-464D-87CF-F1D13C6B39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21400C-0D2B-4FDA-87AE-4703D4932B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B177BB-FAFF-4B28-902B-B828A84A5B7C}"/>
              </a:ext>
            </a:extLst>
          </p:cNvPr>
          <p:cNvSpPr>
            <a:spLocks noGrp="1"/>
          </p:cNvSpPr>
          <p:nvPr>
            <p:ph type="dt" sz="half" idx="10"/>
          </p:nvPr>
        </p:nvSpPr>
        <p:spPr/>
        <p:txBody>
          <a:bodyPr/>
          <a:lstStyle/>
          <a:p>
            <a:fld id="{5FAFE78C-1F03-4D07-87A8-2C97EE94EBAE}" type="datetimeFigureOut">
              <a:rPr lang="en-US" smtClean="0"/>
              <a:t>8/29/2023</a:t>
            </a:fld>
            <a:endParaRPr lang="en-US"/>
          </a:p>
        </p:txBody>
      </p:sp>
      <p:sp>
        <p:nvSpPr>
          <p:cNvPr id="5" name="Footer Placeholder 4">
            <a:extLst>
              <a:ext uri="{FF2B5EF4-FFF2-40B4-BE49-F238E27FC236}">
                <a16:creationId xmlns:a16="http://schemas.microsoft.com/office/drawing/2014/main" id="{14997A3F-EA91-46C7-90F1-E19B9F90F4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723D33-3605-4034-AE17-15A2057AA0E4}"/>
              </a:ext>
            </a:extLst>
          </p:cNvPr>
          <p:cNvSpPr>
            <a:spLocks noGrp="1"/>
          </p:cNvSpPr>
          <p:nvPr>
            <p:ph type="sldNum" sz="quarter" idx="12"/>
          </p:nvPr>
        </p:nvSpPr>
        <p:spPr/>
        <p:txBody>
          <a:bodyPr/>
          <a:lstStyle/>
          <a:p>
            <a:fld id="{A058920B-0544-4BAA-8CD3-0B7D5751D613}" type="slidenum">
              <a:rPr lang="en-US" smtClean="0"/>
              <a:t>‹#›</a:t>
            </a:fld>
            <a:endParaRPr lang="en-US"/>
          </a:p>
        </p:txBody>
      </p:sp>
    </p:spTree>
    <p:extLst>
      <p:ext uri="{BB962C8B-B14F-4D97-AF65-F5344CB8AC3E}">
        <p14:creationId xmlns:p14="http://schemas.microsoft.com/office/powerpoint/2010/main" val="1150719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11F64-6283-45FF-903D-26A8DBB3C6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311D1D-1345-4D3E-AC7C-BF2402D23C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65DC6E-A5E8-4A1B-9D5C-9188E10CED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93A384-A1C3-4C84-B25B-17710243F451}"/>
              </a:ext>
            </a:extLst>
          </p:cNvPr>
          <p:cNvSpPr>
            <a:spLocks noGrp="1"/>
          </p:cNvSpPr>
          <p:nvPr>
            <p:ph type="dt" sz="half" idx="10"/>
          </p:nvPr>
        </p:nvSpPr>
        <p:spPr/>
        <p:txBody>
          <a:bodyPr/>
          <a:lstStyle/>
          <a:p>
            <a:fld id="{5FAFE78C-1F03-4D07-87A8-2C97EE94EBAE}" type="datetimeFigureOut">
              <a:rPr lang="en-US" smtClean="0"/>
              <a:t>8/29/2023</a:t>
            </a:fld>
            <a:endParaRPr lang="en-US"/>
          </a:p>
        </p:txBody>
      </p:sp>
      <p:sp>
        <p:nvSpPr>
          <p:cNvPr id="6" name="Footer Placeholder 5">
            <a:extLst>
              <a:ext uri="{FF2B5EF4-FFF2-40B4-BE49-F238E27FC236}">
                <a16:creationId xmlns:a16="http://schemas.microsoft.com/office/drawing/2014/main" id="{1A51898D-5FC1-4187-846C-C0FB93339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885749-EA20-4BCC-881F-D7C09B6DC689}"/>
              </a:ext>
            </a:extLst>
          </p:cNvPr>
          <p:cNvSpPr>
            <a:spLocks noGrp="1"/>
          </p:cNvSpPr>
          <p:nvPr>
            <p:ph type="sldNum" sz="quarter" idx="12"/>
          </p:nvPr>
        </p:nvSpPr>
        <p:spPr/>
        <p:txBody>
          <a:bodyPr/>
          <a:lstStyle/>
          <a:p>
            <a:fld id="{A058920B-0544-4BAA-8CD3-0B7D5751D613}" type="slidenum">
              <a:rPr lang="en-US" smtClean="0"/>
              <a:t>‹#›</a:t>
            </a:fld>
            <a:endParaRPr lang="en-US"/>
          </a:p>
        </p:txBody>
      </p:sp>
    </p:spTree>
    <p:extLst>
      <p:ext uri="{BB962C8B-B14F-4D97-AF65-F5344CB8AC3E}">
        <p14:creationId xmlns:p14="http://schemas.microsoft.com/office/powerpoint/2010/main" val="954420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A9065-72EB-4D40-AF9F-837CD9A94B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ABBBD3-D712-40C3-9C97-5BF5391EF3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2E3E2D-22C3-4F94-966F-C0DD76FB26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D91494-6F81-4A38-8B8D-F00700239B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73F175-7E78-4378-B7D7-ACED286F93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387232-A0DA-4E2C-A9DA-C3A16E9A17A4}"/>
              </a:ext>
            </a:extLst>
          </p:cNvPr>
          <p:cNvSpPr>
            <a:spLocks noGrp="1"/>
          </p:cNvSpPr>
          <p:nvPr>
            <p:ph type="dt" sz="half" idx="10"/>
          </p:nvPr>
        </p:nvSpPr>
        <p:spPr/>
        <p:txBody>
          <a:bodyPr/>
          <a:lstStyle/>
          <a:p>
            <a:fld id="{5FAFE78C-1F03-4D07-87A8-2C97EE94EBAE}" type="datetimeFigureOut">
              <a:rPr lang="en-US" smtClean="0"/>
              <a:t>8/29/2023</a:t>
            </a:fld>
            <a:endParaRPr lang="en-US"/>
          </a:p>
        </p:txBody>
      </p:sp>
      <p:sp>
        <p:nvSpPr>
          <p:cNvPr id="8" name="Footer Placeholder 7">
            <a:extLst>
              <a:ext uri="{FF2B5EF4-FFF2-40B4-BE49-F238E27FC236}">
                <a16:creationId xmlns:a16="http://schemas.microsoft.com/office/drawing/2014/main" id="{0CB268F5-5014-473F-BD13-2D74F8C8F6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174DE9-6FC4-40E9-8907-8742BCE6C4CA}"/>
              </a:ext>
            </a:extLst>
          </p:cNvPr>
          <p:cNvSpPr>
            <a:spLocks noGrp="1"/>
          </p:cNvSpPr>
          <p:nvPr>
            <p:ph type="sldNum" sz="quarter" idx="12"/>
          </p:nvPr>
        </p:nvSpPr>
        <p:spPr/>
        <p:txBody>
          <a:bodyPr/>
          <a:lstStyle/>
          <a:p>
            <a:fld id="{A058920B-0544-4BAA-8CD3-0B7D5751D613}" type="slidenum">
              <a:rPr lang="en-US" smtClean="0"/>
              <a:t>‹#›</a:t>
            </a:fld>
            <a:endParaRPr lang="en-US"/>
          </a:p>
        </p:txBody>
      </p:sp>
    </p:spTree>
    <p:extLst>
      <p:ext uri="{BB962C8B-B14F-4D97-AF65-F5344CB8AC3E}">
        <p14:creationId xmlns:p14="http://schemas.microsoft.com/office/powerpoint/2010/main" val="815427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B713D-940E-43A0-95AB-9EFA1A61D9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D49448-BAC2-4415-8733-B7AAF3137837}"/>
              </a:ext>
            </a:extLst>
          </p:cNvPr>
          <p:cNvSpPr>
            <a:spLocks noGrp="1"/>
          </p:cNvSpPr>
          <p:nvPr>
            <p:ph type="dt" sz="half" idx="10"/>
          </p:nvPr>
        </p:nvSpPr>
        <p:spPr/>
        <p:txBody>
          <a:bodyPr/>
          <a:lstStyle/>
          <a:p>
            <a:fld id="{5FAFE78C-1F03-4D07-87A8-2C97EE94EBAE}" type="datetimeFigureOut">
              <a:rPr lang="en-US" smtClean="0"/>
              <a:t>8/29/2023</a:t>
            </a:fld>
            <a:endParaRPr lang="en-US"/>
          </a:p>
        </p:txBody>
      </p:sp>
      <p:sp>
        <p:nvSpPr>
          <p:cNvPr id="4" name="Footer Placeholder 3">
            <a:extLst>
              <a:ext uri="{FF2B5EF4-FFF2-40B4-BE49-F238E27FC236}">
                <a16:creationId xmlns:a16="http://schemas.microsoft.com/office/drawing/2014/main" id="{DF6A51E4-97D1-4BF7-83D0-7CE092F8FC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8632CC-7EE3-4CB5-ACFB-62C0BC915F95}"/>
              </a:ext>
            </a:extLst>
          </p:cNvPr>
          <p:cNvSpPr>
            <a:spLocks noGrp="1"/>
          </p:cNvSpPr>
          <p:nvPr>
            <p:ph type="sldNum" sz="quarter" idx="12"/>
          </p:nvPr>
        </p:nvSpPr>
        <p:spPr/>
        <p:txBody>
          <a:bodyPr/>
          <a:lstStyle/>
          <a:p>
            <a:fld id="{A058920B-0544-4BAA-8CD3-0B7D5751D613}" type="slidenum">
              <a:rPr lang="en-US" smtClean="0"/>
              <a:t>‹#›</a:t>
            </a:fld>
            <a:endParaRPr lang="en-US"/>
          </a:p>
        </p:txBody>
      </p:sp>
    </p:spTree>
    <p:extLst>
      <p:ext uri="{BB962C8B-B14F-4D97-AF65-F5344CB8AC3E}">
        <p14:creationId xmlns:p14="http://schemas.microsoft.com/office/powerpoint/2010/main" val="1579459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4C73E4-8408-410A-B87E-76A1111CDE57}"/>
              </a:ext>
            </a:extLst>
          </p:cNvPr>
          <p:cNvSpPr>
            <a:spLocks noGrp="1"/>
          </p:cNvSpPr>
          <p:nvPr>
            <p:ph type="dt" sz="half" idx="10"/>
          </p:nvPr>
        </p:nvSpPr>
        <p:spPr/>
        <p:txBody>
          <a:bodyPr/>
          <a:lstStyle/>
          <a:p>
            <a:fld id="{5FAFE78C-1F03-4D07-87A8-2C97EE94EBAE}" type="datetimeFigureOut">
              <a:rPr lang="en-US" smtClean="0"/>
              <a:t>8/29/2023</a:t>
            </a:fld>
            <a:endParaRPr lang="en-US"/>
          </a:p>
        </p:txBody>
      </p:sp>
      <p:sp>
        <p:nvSpPr>
          <p:cNvPr id="3" name="Footer Placeholder 2">
            <a:extLst>
              <a:ext uri="{FF2B5EF4-FFF2-40B4-BE49-F238E27FC236}">
                <a16:creationId xmlns:a16="http://schemas.microsoft.com/office/drawing/2014/main" id="{E9F21AD7-C0DF-445A-81F3-7E59ED3DE9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CA8F60-96ED-4375-9DCA-09452FAE720C}"/>
              </a:ext>
            </a:extLst>
          </p:cNvPr>
          <p:cNvSpPr>
            <a:spLocks noGrp="1"/>
          </p:cNvSpPr>
          <p:nvPr>
            <p:ph type="sldNum" sz="quarter" idx="12"/>
          </p:nvPr>
        </p:nvSpPr>
        <p:spPr/>
        <p:txBody>
          <a:bodyPr/>
          <a:lstStyle/>
          <a:p>
            <a:fld id="{A058920B-0544-4BAA-8CD3-0B7D5751D613}" type="slidenum">
              <a:rPr lang="en-US" smtClean="0"/>
              <a:t>‹#›</a:t>
            </a:fld>
            <a:endParaRPr lang="en-US"/>
          </a:p>
        </p:txBody>
      </p:sp>
    </p:spTree>
    <p:extLst>
      <p:ext uri="{BB962C8B-B14F-4D97-AF65-F5344CB8AC3E}">
        <p14:creationId xmlns:p14="http://schemas.microsoft.com/office/powerpoint/2010/main" val="1753413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341F-D241-4FD1-838F-7781670B6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1B04C5-564B-4FD3-AD4F-957F710092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93D9FA-0FE1-4139-ACDE-4E64CC262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B29AF-C882-4790-B594-F2C42140BD7C}"/>
              </a:ext>
            </a:extLst>
          </p:cNvPr>
          <p:cNvSpPr>
            <a:spLocks noGrp="1"/>
          </p:cNvSpPr>
          <p:nvPr>
            <p:ph type="dt" sz="half" idx="10"/>
          </p:nvPr>
        </p:nvSpPr>
        <p:spPr/>
        <p:txBody>
          <a:bodyPr/>
          <a:lstStyle/>
          <a:p>
            <a:fld id="{5FAFE78C-1F03-4D07-87A8-2C97EE94EBAE}" type="datetimeFigureOut">
              <a:rPr lang="en-US" smtClean="0"/>
              <a:t>8/29/2023</a:t>
            </a:fld>
            <a:endParaRPr lang="en-US"/>
          </a:p>
        </p:txBody>
      </p:sp>
      <p:sp>
        <p:nvSpPr>
          <p:cNvPr id="6" name="Footer Placeholder 5">
            <a:extLst>
              <a:ext uri="{FF2B5EF4-FFF2-40B4-BE49-F238E27FC236}">
                <a16:creationId xmlns:a16="http://schemas.microsoft.com/office/drawing/2014/main" id="{8E8E0650-93FC-4348-BCED-1EA4CAF03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E3C355-1566-4F36-A34F-E8025E5D76B2}"/>
              </a:ext>
            </a:extLst>
          </p:cNvPr>
          <p:cNvSpPr>
            <a:spLocks noGrp="1"/>
          </p:cNvSpPr>
          <p:nvPr>
            <p:ph type="sldNum" sz="quarter" idx="12"/>
          </p:nvPr>
        </p:nvSpPr>
        <p:spPr/>
        <p:txBody>
          <a:bodyPr/>
          <a:lstStyle/>
          <a:p>
            <a:fld id="{A058920B-0544-4BAA-8CD3-0B7D5751D613}" type="slidenum">
              <a:rPr lang="en-US" smtClean="0"/>
              <a:t>‹#›</a:t>
            </a:fld>
            <a:endParaRPr lang="en-US"/>
          </a:p>
        </p:txBody>
      </p:sp>
    </p:spTree>
    <p:extLst>
      <p:ext uri="{BB962C8B-B14F-4D97-AF65-F5344CB8AC3E}">
        <p14:creationId xmlns:p14="http://schemas.microsoft.com/office/powerpoint/2010/main" val="1456055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B5C85-27BE-47CE-AF9C-3839C93A27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477C6F-296D-4AE2-A6EF-D0432BFDEB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8DE280-2EC2-416D-B074-3E2628BD6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B27964-9766-46C4-83CC-E5D6341E3318}"/>
              </a:ext>
            </a:extLst>
          </p:cNvPr>
          <p:cNvSpPr>
            <a:spLocks noGrp="1"/>
          </p:cNvSpPr>
          <p:nvPr>
            <p:ph type="dt" sz="half" idx="10"/>
          </p:nvPr>
        </p:nvSpPr>
        <p:spPr/>
        <p:txBody>
          <a:bodyPr/>
          <a:lstStyle/>
          <a:p>
            <a:fld id="{5FAFE78C-1F03-4D07-87A8-2C97EE94EBAE}" type="datetimeFigureOut">
              <a:rPr lang="en-US" smtClean="0"/>
              <a:t>8/29/2023</a:t>
            </a:fld>
            <a:endParaRPr lang="en-US"/>
          </a:p>
        </p:txBody>
      </p:sp>
      <p:sp>
        <p:nvSpPr>
          <p:cNvPr id="6" name="Footer Placeholder 5">
            <a:extLst>
              <a:ext uri="{FF2B5EF4-FFF2-40B4-BE49-F238E27FC236}">
                <a16:creationId xmlns:a16="http://schemas.microsoft.com/office/drawing/2014/main" id="{89A8DD22-B3A4-450F-8FF0-045FD23B64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D2241-ADA7-425A-934C-AA9B94B63975}"/>
              </a:ext>
            </a:extLst>
          </p:cNvPr>
          <p:cNvSpPr>
            <a:spLocks noGrp="1"/>
          </p:cNvSpPr>
          <p:nvPr>
            <p:ph type="sldNum" sz="quarter" idx="12"/>
          </p:nvPr>
        </p:nvSpPr>
        <p:spPr/>
        <p:txBody>
          <a:bodyPr/>
          <a:lstStyle/>
          <a:p>
            <a:fld id="{A058920B-0544-4BAA-8CD3-0B7D5751D613}" type="slidenum">
              <a:rPr lang="en-US" smtClean="0"/>
              <a:t>‹#›</a:t>
            </a:fld>
            <a:endParaRPr lang="en-US"/>
          </a:p>
        </p:txBody>
      </p:sp>
    </p:spTree>
    <p:extLst>
      <p:ext uri="{BB962C8B-B14F-4D97-AF65-F5344CB8AC3E}">
        <p14:creationId xmlns:p14="http://schemas.microsoft.com/office/powerpoint/2010/main" val="769266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28913B-6B37-4932-AFC2-31E9CB4AB5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1C8FF9-00C1-44F0-9205-275078C0B2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49DE2-34FC-4943-82CE-7FD126CC27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FE78C-1F03-4D07-87A8-2C97EE94EBAE}" type="datetimeFigureOut">
              <a:rPr lang="en-US" smtClean="0"/>
              <a:t>8/29/2023</a:t>
            </a:fld>
            <a:endParaRPr lang="en-US"/>
          </a:p>
        </p:txBody>
      </p:sp>
      <p:sp>
        <p:nvSpPr>
          <p:cNvPr id="5" name="Footer Placeholder 4">
            <a:extLst>
              <a:ext uri="{FF2B5EF4-FFF2-40B4-BE49-F238E27FC236}">
                <a16:creationId xmlns:a16="http://schemas.microsoft.com/office/drawing/2014/main" id="{F5F5B736-9A90-4227-B57E-54E1BB9BA2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0EB8E1-7458-4F96-842A-2660311315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58920B-0544-4BAA-8CD3-0B7D5751D613}" type="slidenum">
              <a:rPr lang="en-US" smtClean="0"/>
              <a:t>‹#›</a:t>
            </a:fld>
            <a:endParaRPr lang="en-US"/>
          </a:p>
        </p:txBody>
      </p:sp>
    </p:spTree>
    <p:extLst>
      <p:ext uri="{BB962C8B-B14F-4D97-AF65-F5344CB8AC3E}">
        <p14:creationId xmlns:p14="http://schemas.microsoft.com/office/powerpoint/2010/main" val="4247036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gif"/><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ideo" Target="https://www.youtube.com/embed/mFY1Mu-d6vk?start=17&amp;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www.freedomswingsaz.org/" TargetMode="External"/><Relationship Id="rId2" Type="http://schemas.openxmlformats.org/officeDocument/2006/relationships/image" Target="../media/image3.gif"/><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3.gif"/><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ideo" Target="https://www.youtube.com/embed/W-qNe5qJfac?start=3&amp;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5y8BOizlMeg?feature=oembe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848390-789B-4B44-AEDA-36A52DB9F7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6087" y="2798252"/>
            <a:ext cx="5364654" cy="3576436"/>
          </a:xfrm>
          <a:prstGeom prst="rect">
            <a:avLst/>
          </a:prstGeom>
          <a:ln w="38100" cap="sq">
            <a:solidFill>
              <a:srgbClr val="000000"/>
            </a:solidFill>
            <a:prstDash val="solid"/>
            <a:miter lim="800000"/>
          </a:ln>
          <a:effectLst/>
        </p:spPr>
      </p:pic>
      <p:pic>
        <p:nvPicPr>
          <p:cNvPr id="9" name="Picture 8">
            <a:extLst>
              <a:ext uri="{FF2B5EF4-FFF2-40B4-BE49-F238E27FC236}">
                <a16:creationId xmlns:a16="http://schemas.microsoft.com/office/drawing/2014/main" id="{748F80D4-499E-40B0-BE52-404A06CD33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77217" y="483311"/>
            <a:ext cx="5133553" cy="3850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99D046AA-AB01-43C5-9DFB-7FF4722C03D3}"/>
              </a:ext>
            </a:extLst>
          </p:cNvPr>
          <p:cNvSpPr/>
          <p:nvPr/>
        </p:nvSpPr>
        <p:spPr>
          <a:xfrm>
            <a:off x="2892287" y="439508"/>
            <a:ext cx="2812775" cy="2185808"/>
          </a:xfrm>
          <a:prstGeom prst="rect">
            <a:avLst/>
          </a:prstGeom>
        </p:spPr>
        <p:txBody>
          <a:bodyPr wrap="square">
            <a:spAutoFit/>
          </a:bodyPr>
          <a:lstStyle/>
          <a:p>
            <a:pPr algn="ctr"/>
            <a:r>
              <a:rPr lang="en-US" sz="4800" b="1" dirty="0">
                <a:solidFill>
                  <a:srgbClr val="C00000"/>
                </a:solidFill>
                <a:latin typeface="Acronis Cyber" panose="02000000000000000000" pitchFamily="2" charset="0"/>
              </a:rPr>
              <a:t>Freedom’s</a:t>
            </a:r>
            <a:r>
              <a:rPr lang="en-US" sz="4400" b="1" dirty="0">
                <a:solidFill>
                  <a:srgbClr val="C00000"/>
                </a:solidFill>
                <a:latin typeface="Acronis Cyber" panose="02000000000000000000" pitchFamily="2" charset="0"/>
              </a:rPr>
              <a:t> Wings Arizona</a:t>
            </a:r>
            <a:endParaRPr lang="en-US" sz="4400" dirty="0"/>
          </a:p>
        </p:txBody>
      </p:sp>
      <p:pic>
        <p:nvPicPr>
          <p:cNvPr id="10" name="Picture 9" descr="Logo&#10;&#10;Description automatically generated">
            <a:extLst>
              <a:ext uri="{FF2B5EF4-FFF2-40B4-BE49-F238E27FC236}">
                <a16:creationId xmlns:a16="http://schemas.microsoft.com/office/drawing/2014/main" id="{8EDDFDE3-E8BE-42D7-809A-00F6EF8B4C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808" y="539230"/>
            <a:ext cx="1768205" cy="1778309"/>
          </a:xfrm>
          <a:prstGeom prst="rect">
            <a:avLst/>
          </a:prstGeom>
        </p:spPr>
      </p:pic>
      <p:sp>
        <p:nvSpPr>
          <p:cNvPr id="3" name="Rectangle 2">
            <a:extLst>
              <a:ext uri="{FF2B5EF4-FFF2-40B4-BE49-F238E27FC236}">
                <a16:creationId xmlns:a16="http://schemas.microsoft.com/office/drawing/2014/main" id="{32F809C3-3CF9-4282-997D-51D0D2BB5962}"/>
              </a:ext>
            </a:extLst>
          </p:cNvPr>
          <p:cNvSpPr/>
          <p:nvPr/>
        </p:nvSpPr>
        <p:spPr>
          <a:xfrm>
            <a:off x="6613356" y="4446955"/>
            <a:ext cx="5151132" cy="2062103"/>
          </a:xfrm>
          <a:prstGeom prst="rect">
            <a:avLst/>
          </a:prstGeom>
        </p:spPr>
        <p:txBody>
          <a:bodyPr wrap="square">
            <a:spAutoFit/>
          </a:bodyPr>
          <a:lstStyle/>
          <a:p>
            <a:pPr>
              <a:lnSpc>
                <a:spcPct val="100000"/>
              </a:lnSpc>
            </a:pPr>
            <a:r>
              <a:rPr lang="en-US" sz="3200" b="1" i="1" dirty="0">
                <a:solidFill>
                  <a:schemeClr val="accent1">
                    <a:lumMod val="75000"/>
                  </a:schemeClr>
                </a:solidFill>
              </a:rPr>
              <a:t>“Bringing inspirational flights in gliders to people with physical and developmental disabilities…”</a:t>
            </a:r>
          </a:p>
        </p:txBody>
      </p:sp>
    </p:spTree>
    <p:extLst>
      <p:ext uri="{BB962C8B-B14F-4D97-AF65-F5344CB8AC3E}">
        <p14:creationId xmlns:p14="http://schemas.microsoft.com/office/powerpoint/2010/main" val="2303771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Freedom's Wings AZ Full Promo#3">
            <a:hlinkClick r:id="" action="ppaction://media"/>
            <a:extLst>
              <a:ext uri="{FF2B5EF4-FFF2-40B4-BE49-F238E27FC236}">
                <a16:creationId xmlns:a16="http://schemas.microsoft.com/office/drawing/2014/main" id="{130B8128-6E9C-D648-8303-9E27CD89F31F}"/>
              </a:ext>
            </a:extLst>
          </p:cNvPr>
          <p:cNvPicPr>
            <a:picLocks noRot="1" noChangeAspect="1"/>
          </p:cNvPicPr>
          <p:nvPr>
            <a:videoFile r:link="rId1"/>
          </p:nvPr>
        </p:nvPicPr>
        <p:blipFill>
          <a:blip r:embed="rId3"/>
          <a:stretch>
            <a:fillRect/>
          </a:stretch>
        </p:blipFill>
        <p:spPr>
          <a:xfrm>
            <a:off x="457200" y="194643"/>
            <a:ext cx="11363325" cy="6420279"/>
          </a:xfrm>
          <a:prstGeom prst="rect">
            <a:avLst/>
          </a:prstGeom>
        </p:spPr>
      </p:pic>
    </p:spTree>
    <p:extLst>
      <p:ext uri="{BB962C8B-B14F-4D97-AF65-F5344CB8AC3E}">
        <p14:creationId xmlns:p14="http://schemas.microsoft.com/office/powerpoint/2010/main" val="361801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E99B-6B7C-4C80-88DB-4070CE26B0F2}"/>
              </a:ext>
            </a:extLst>
          </p:cNvPr>
          <p:cNvSpPr>
            <a:spLocks noGrp="1"/>
          </p:cNvSpPr>
          <p:nvPr>
            <p:ph type="title"/>
          </p:nvPr>
        </p:nvSpPr>
        <p:spPr>
          <a:xfrm>
            <a:off x="838200" y="122832"/>
            <a:ext cx="10515600" cy="1325563"/>
          </a:xfrm>
        </p:spPr>
        <p:txBody>
          <a:bodyPr>
            <a:normAutofit/>
          </a:bodyPr>
          <a:lstStyle/>
          <a:p>
            <a:pPr algn="ctr"/>
            <a:r>
              <a:rPr lang="en-US" sz="5400" b="1" dirty="0">
                <a:solidFill>
                  <a:srgbClr val="C00000"/>
                </a:solidFill>
                <a:latin typeface="Acronis Cyber" panose="02000000000000000000" pitchFamily="2" charset="0"/>
              </a:rPr>
              <a:t>What it takes for a flight day</a:t>
            </a:r>
            <a:endParaRPr lang="en-US" sz="5400" dirty="0">
              <a:latin typeface="Acronis Cyber" panose="02000000000000000000" pitchFamily="2" charset="0"/>
            </a:endParaRPr>
          </a:p>
        </p:txBody>
      </p:sp>
      <p:pic>
        <p:nvPicPr>
          <p:cNvPr id="3" name="Picture 2" descr="Logo&#10;&#10;Description automatically generated">
            <a:extLst>
              <a:ext uri="{FF2B5EF4-FFF2-40B4-BE49-F238E27FC236}">
                <a16:creationId xmlns:a16="http://schemas.microsoft.com/office/drawing/2014/main" id="{AD7CC140-1388-41F7-9ABE-EBC226641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96" y="222885"/>
            <a:ext cx="849418" cy="854272"/>
          </a:xfrm>
          <a:prstGeom prst="rect">
            <a:avLst/>
          </a:prstGeom>
        </p:spPr>
      </p:pic>
      <p:pic>
        <p:nvPicPr>
          <p:cNvPr id="5" name="Picture 4">
            <a:extLst>
              <a:ext uri="{FF2B5EF4-FFF2-40B4-BE49-F238E27FC236}">
                <a16:creationId xmlns:a16="http://schemas.microsoft.com/office/drawing/2014/main" id="{C1D04CC8-7EDE-E5B3-D0AB-CCE510052E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8657" y="6043930"/>
            <a:ext cx="3194685" cy="480060"/>
          </a:xfrm>
          <a:prstGeom prst="rect">
            <a:avLst/>
          </a:prstGeom>
          <a:noFill/>
          <a:ln>
            <a:noFill/>
          </a:ln>
        </p:spPr>
      </p:pic>
      <p:sp>
        <p:nvSpPr>
          <p:cNvPr id="6" name="TextBox 5">
            <a:extLst>
              <a:ext uri="{FF2B5EF4-FFF2-40B4-BE49-F238E27FC236}">
                <a16:creationId xmlns:a16="http://schemas.microsoft.com/office/drawing/2014/main" id="{AC4F09F3-7192-D161-5E05-D82CA1535266}"/>
              </a:ext>
            </a:extLst>
          </p:cNvPr>
          <p:cNvSpPr txBox="1"/>
          <p:nvPr/>
        </p:nvSpPr>
        <p:spPr>
          <a:xfrm>
            <a:off x="838200" y="1323833"/>
            <a:ext cx="10515600" cy="4062651"/>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Glider and Gliderport</a:t>
            </a:r>
          </a:p>
          <a:p>
            <a:pPr marL="285750" indent="-285750">
              <a:buFont typeface="Arial" panose="020B0604020202020204" pitchFamily="34" charset="0"/>
              <a:buChar char="•"/>
            </a:pPr>
            <a:r>
              <a:rPr lang="en-US" sz="2400" dirty="0"/>
              <a:t>Towplane or Winch</a:t>
            </a:r>
          </a:p>
          <a:p>
            <a:pPr marL="285750" indent="-285750">
              <a:buFont typeface="Arial" panose="020B0604020202020204" pitchFamily="34" charset="0"/>
              <a:buChar char="•"/>
            </a:pPr>
            <a:r>
              <a:rPr lang="en-US" sz="2400" dirty="0"/>
              <a:t>Volunteer tow plane pilot</a:t>
            </a:r>
          </a:p>
          <a:p>
            <a:pPr marL="285750" indent="-285750">
              <a:buFont typeface="Arial" panose="020B0604020202020204" pitchFamily="34" charset="0"/>
              <a:buChar char="•"/>
            </a:pPr>
            <a:r>
              <a:rPr lang="en-US" sz="2400" dirty="0"/>
              <a:t>Volunteer instructors / commercial glider pilots</a:t>
            </a:r>
          </a:p>
          <a:p>
            <a:pPr marL="285750" indent="-285750">
              <a:buFont typeface="Arial" panose="020B0604020202020204" pitchFamily="34" charset="0"/>
              <a:buChar char="•"/>
            </a:pPr>
            <a:r>
              <a:rPr lang="en-US" sz="2400" dirty="0"/>
              <a:t>Ground crew and lift (3-5 volunteers)</a:t>
            </a:r>
          </a:p>
          <a:p>
            <a:pPr marL="285750" indent="-285750">
              <a:buFont typeface="Arial" panose="020B0604020202020204" pitchFamily="34" charset="0"/>
              <a:buChar char="•"/>
            </a:pPr>
            <a:r>
              <a:rPr lang="en-US" sz="2400" dirty="0"/>
              <a:t>Flight Safety and operations team (2-4 volunteers)</a:t>
            </a:r>
          </a:p>
          <a:p>
            <a:pPr marL="285750" indent="-285750">
              <a:buFont typeface="Arial" panose="020B0604020202020204" pitchFamily="34" charset="0"/>
              <a:buChar char="•"/>
            </a:pPr>
            <a:r>
              <a:rPr lang="en-US" sz="2400" dirty="0"/>
              <a:t>Typical cost is $1,000 per flight day for 10 participants</a:t>
            </a:r>
          </a:p>
          <a:p>
            <a:pPr marL="285750" indent="-285750">
              <a:buFont typeface="Arial" panose="020B0604020202020204" pitchFamily="34" charset="0"/>
              <a:buChar char="•"/>
            </a:pPr>
            <a:r>
              <a:rPr lang="en-US" sz="2400" dirty="0"/>
              <a:t>Scheduling and communications team</a:t>
            </a:r>
          </a:p>
          <a:p>
            <a:pPr marL="285750" indent="-285750">
              <a:buFont typeface="Arial" panose="020B0604020202020204" pitchFamily="34" charset="0"/>
              <a:buChar char="•"/>
            </a:pPr>
            <a:r>
              <a:rPr lang="en-US" sz="2400" dirty="0"/>
              <a:t>Board of Directors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2130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E99B-6B7C-4C80-88DB-4070CE26B0F2}"/>
              </a:ext>
            </a:extLst>
          </p:cNvPr>
          <p:cNvSpPr>
            <a:spLocks noGrp="1"/>
          </p:cNvSpPr>
          <p:nvPr>
            <p:ph type="title"/>
          </p:nvPr>
        </p:nvSpPr>
        <p:spPr>
          <a:xfrm>
            <a:off x="838200" y="122832"/>
            <a:ext cx="10515600" cy="1325563"/>
          </a:xfrm>
        </p:spPr>
        <p:txBody>
          <a:bodyPr>
            <a:normAutofit/>
          </a:bodyPr>
          <a:lstStyle/>
          <a:p>
            <a:pPr algn="ctr"/>
            <a:r>
              <a:rPr lang="en-US" sz="5400" b="1" dirty="0">
                <a:solidFill>
                  <a:srgbClr val="C00000"/>
                </a:solidFill>
                <a:latin typeface="Acronis Cyber" panose="02000000000000000000" pitchFamily="2" charset="0"/>
              </a:rPr>
              <a:t>How can you help?</a:t>
            </a:r>
            <a:endParaRPr lang="en-US" sz="5400" dirty="0">
              <a:latin typeface="Acronis Cyber" panose="02000000000000000000" pitchFamily="2" charset="0"/>
            </a:endParaRPr>
          </a:p>
        </p:txBody>
      </p:sp>
      <p:pic>
        <p:nvPicPr>
          <p:cNvPr id="3" name="Picture 2" descr="Logo&#10;&#10;Description automatically generated">
            <a:extLst>
              <a:ext uri="{FF2B5EF4-FFF2-40B4-BE49-F238E27FC236}">
                <a16:creationId xmlns:a16="http://schemas.microsoft.com/office/drawing/2014/main" id="{AD7CC140-1388-41F7-9ABE-EBC226641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96" y="222885"/>
            <a:ext cx="849418" cy="854272"/>
          </a:xfrm>
          <a:prstGeom prst="rect">
            <a:avLst/>
          </a:prstGeom>
        </p:spPr>
      </p:pic>
      <p:pic>
        <p:nvPicPr>
          <p:cNvPr id="5" name="Picture 4">
            <a:extLst>
              <a:ext uri="{FF2B5EF4-FFF2-40B4-BE49-F238E27FC236}">
                <a16:creationId xmlns:a16="http://schemas.microsoft.com/office/drawing/2014/main" id="{C1D04CC8-7EDE-E5B3-D0AB-CCE510052E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8657" y="6043930"/>
            <a:ext cx="3194685" cy="480060"/>
          </a:xfrm>
          <a:prstGeom prst="rect">
            <a:avLst/>
          </a:prstGeom>
          <a:noFill/>
          <a:ln>
            <a:noFill/>
          </a:ln>
        </p:spPr>
      </p:pic>
      <p:sp>
        <p:nvSpPr>
          <p:cNvPr id="6" name="TextBox 5">
            <a:extLst>
              <a:ext uri="{FF2B5EF4-FFF2-40B4-BE49-F238E27FC236}">
                <a16:creationId xmlns:a16="http://schemas.microsoft.com/office/drawing/2014/main" id="{2E424E98-C278-7FB2-5F65-BEB16641AC10}"/>
              </a:ext>
            </a:extLst>
          </p:cNvPr>
          <p:cNvSpPr txBox="1"/>
          <p:nvPr/>
        </p:nvSpPr>
        <p:spPr>
          <a:xfrm>
            <a:off x="838200" y="1296537"/>
            <a:ext cx="10515600" cy="433965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t>Spread the word about who we are and what we do.</a:t>
            </a:r>
          </a:p>
          <a:p>
            <a:pPr marL="285750" indent="-285750">
              <a:lnSpc>
                <a:spcPct val="150000"/>
              </a:lnSpc>
              <a:buFont typeface="Arial" panose="020B0604020202020204" pitchFamily="34" charset="0"/>
              <a:buChar char="•"/>
            </a:pPr>
            <a:r>
              <a:rPr lang="en-US" sz="2400" dirty="0"/>
              <a:t>Follow us online:  Webpage, Facebook, Instagram, Youtube.com</a:t>
            </a:r>
          </a:p>
          <a:p>
            <a:pPr marL="285750" indent="-285750">
              <a:lnSpc>
                <a:spcPct val="150000"/>
              </a:lnSpc>
              <a:buFont typeface="Arial" panose="020B0604020202020204" pitchFamily="34" charset="0"/>
              <a:buChar char="•"/>
            </a:pPr>
            <a:r>
              <a:rPr lang="en-US" sz="2400" dirty="0"/>
              <a:t>Share our posts online</a:t>
            </a:r>
          </a:p>
          <a:p>
            <a:pPr marL="285750" indent="-285750">
              <a:lnSpc>
                <a:spcPct val="150000"/>
              </a:lnSpc>
              <a:buFont typeface="Arial" panose="020B0604020202020204" pitchFamily="34" charset="0"/>
              <a:buChar char="•"/>
            </a:pPr>
            <a:r>
              <a:rPr lang="en-US" sz="2400" dirty="0"/>
              <a:t>Share your group’s membership lists with FWA</a:t>
            </a:r>
          </a:p>
          <a:p>
            <a:pPr marL="285750" indent="-285750">
              <a:lnSpc>
                <a:spcPct val="150000"/>
              </a:lnSpc>
              <a:buFont typeface="Arial" panose="020B0604020202020204" pitchFamily="34" charset="0"/>
              <a:buChar char="•"/>
            </a:pPr>
            <a:r>
              <a:rPr lang="en-US" sz="2400" dirty="0"/>
              <a:t>Volunteer to help, many ways to volunteer</a:t>
            </a:r>
          </a:p>
          <a:p>
            <a:pPr marL="285750" indent="-285750">
              <a:lnSpc>
                <a:spcPct val="150000"/>
              </a:lnSpc>
              <a:buFont typeface="Arial" panose="020B0604020202020204" pitchFamily="34" charset="0"/>
              <a:buChar char="•"/>
            </a:pPr>
            <a:r>
              <a:rPr lang="en-US" sz="2400" dirty="0"/>
              <a:t>Become a supporter (one-time or monthly)</a:t>
            </a:r>
          </a:p>
          <a:p>
            <a:pPr marL="285750" indent="-285750">
              <a:lnSpc>
                <a:spcPct val="150000"/>
              </a:lnSpc>
              <a:buFont typeface="Arial" panose="020B0604020202020204" pitchFamily="34" charset="0"/>
              <a:buChar char="•"/>
            </a:pPr>
            <a:r>
              <a:rPr lang="en-US" sz="2400" dirty="0"/>
              <a:t>Join our Board of Directors</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575457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E99B-6B7C-4C80-88DB-4070CE26B0F2}"/>
              </a:ext>
            </a:extLst>
          </p:cNvPr>
          <p:cNvSpPr>
            <a:spLocks noGrp="1"/>
          </p:cNvSpPr>
          <p:nvPr>
            <p:ph type="title"/>
          </p:nvPr>
        </p:nvSpPr>
        <p:spPr>
          <a:xfrm>
            <a:off x="838200" y="122832"/>
            <a:ext cx="10515600" cy="1325563"/>
          </a:xfrm>
        </p:spPr>
        <p:txBody>
          <a:bodyPr>
            <a:normAutofit/>
          </a:bodyPr>
          <a:lstStyle/>
          <a:p>
            <a:pPr algn="ctr"/>
            <a:r>
              <a:rPr lang="en-US" sz="5400" b="1" dirty="0">
                <a:solidFill>
                  <a:srgbClr val="C00000"/>
                </a:solidFill>
                <a:latin typeface="Acronis Cyber" panose="02000000000000000000" pitchFamily="2" charset="0"/>
              </a:rPr>
              <a:t>Freedom’s Wings Arizona</a:t>
            </a:r>
            <a:endParaRPr lang="en-US" sz="5400" dirty="0">
              <a:latin typeface="Acronis Cyber" panose="02000000000000000000" pitchFamily="2" charset="0"/>
            </a:endParaRPr>
          </a:p>
        </p:txBody>
      </p:sp>
      <p:pic>
        <p:nvPicPr>
          <p:cNvPr id="3" name="Picture 2" descr="Logo&#10;&#10;Description automatically generated">
            <a:extLst>
              <a:ext uri="{FF2B5EF4-FFF2-40B4-BE49-F238E27FC236}">
                <a16:creationId xmlns:a16="http://schemas.microsoft.com/office/drawing/2014/main" id="{AD7CC140-1388-41F7-9ABE-EBC226641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96" y="222885"/>
            <a:ext cx="849418" cy="854272"/>
          </a:xfrm>
          <a:prstGeom prst="rect">
            <a:avLst/>
          </a:prstGeom>
        </p:spPr>
      </p:pic>
      <p:sp>
        <p:nvSpPr>
          <p:cNvPr id="6" name="Content Placeholder 2">
            <a:extLst>
              <a:ext uri="{FF2B5EF4-FFF2-40B4-BE49-F238E27FC236}">
                <a16:creationId xmlns:a16="http://schemas.microsoft.com/office/drawing/2014/main" id="{77FC6427-58FB-4BA1-BCF5-E06EEFCD15A8}"/>
              </a:ext>
            </a:extLst>
          </p:cNvPr>
          <p:cNvSpPr txBox="1">
            <a:spLocks/>
          </p:cNvSpPr>
          <p:nvPr/>
        </p:nvSpPr>
        <p:spPr>
          <a:xfrm>
            <a:off x="1091698" y="1800225"/>
            <a:ext cx="8826416" cy="49349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Contact Information: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Website: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www.FreedomsWingsAZ.org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IRS 501(c)3 designated public charity</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Donations after June 2021 may be tax deductible.  EIN# 87-1307285</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Email:  info@FreedomsWingsAZ.org</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Phone:  +1-630-319-0202 – Ernie Hilborn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5698D5E-A55C-494A-B53E-30EFDA07E301}"/>
              </a:ext>
            </a:extLst>
          </p:cNvPr>
          <p:cNvPicPr>
            <a:picLocks noChangeAspect="1"/>
          </p:cNvPicPr>
          <p:nvPr/>
        </p:nvPicPr>
        <p:blipFill>
          <a:blip r:embed="rId4"/>
          <a:stretch>
            <a:fillRect/>
          </a:stretch>
        </p:blipFill>
        <p:spPr>
          <a:xfrm>
            <a:off x="10402646" y="5111509"/>
            <a:ext cx="1280844" cy="12731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12BC49FA-0C4E-461D-85E7-114FAB2E5C56}"/>
              </a:ext>
            </a:extLst>
          </p:cNvPr>
          <p:cNvSpPr txBox="1"/>
          <p:nvPr/>
        </p:nvSpPr>
        <p:spPr>
          <a:xfrm>
            <a:off x="10214644" y="4713673"/>
            <a:ext cx="16617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QR Code</a:t>
            </a:r>
          </a:p>
        </p:txBody>
      </p:sp>
    </p:spTree>
    <p:extLst>
      <p:ext uri="{BB962C8B-B14F-4D97-AF65-F5344CB8AC3E}">
        <p14:creationId xmlns:p14="http://schemas.microsoft.com/office/powerpoint/2010/main" val="2360181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848390-789B-4B44-AEDA-36A52DB9F74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6086" y="2798252"/>
            <a:ext cx="5469913" cy="3576436"/>
          </a:xfrm>
          <a:prstGeom prst="rect">
            <a:avLst/>
          </a:prstGeom>
          <a:ln w="38100" cap="sq">
            <a:solidFill>
              <a:srgbClr val="000000"/>
            </a:solidFill>
            <a:prstDash val="solid"/>
            <a:miter lim="800000"/>
          </a:ln>
          <a:effectLst/>
        </p:spPr>
      </p:pic>
      <p:pic>
        <p:nvPicPr>
          <p:cNvPr id="9" name="Picture 8">
            <a:extLst>
              <a:ext uri="{FF2B5EF4-FFF2-40B4-BE49-F238E27FC236}">
                <a16:creationId xmlns:a16="http://schemas.microsoft.com/office/drawing/2014/main" id="{748F80D4-499E-40B0-BE52-404A06CD33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5999" y="483311"/>
            <a:ext cx="5214771" cy="38501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99D046AA-AB01-43C5-9DFB-7FF4722C03D3}"/>
              </a:ext>
            </a:extLst>
          </p:cNvPr>
          <p:cNvSpPr/>
          <p:nvPr/>
        </p:nvSpPr>
        <p:spPr>
          <a:xfrm>
            <a:off x="2892287" y="439508"/>
            <a:ext cx="2812775" cy="21858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Acronis Cyber" panose="02000000000000000000" pitchFamily="2" charset="0"/>
                <a:ea typeface="+mn-ea"/>
                <a:cs typeface="+mn-cs"/>
              </a:rPr>
              <a:t>Freedom’s</a:t>
            </a:r>
            <a:r>
              <a:rPr kumimoji="0" lang="en-US" sz="4400" b="1" i="0" u="none" strike="noStrike" kern="1200" cap="none" spc="0" normalizeH="0" baseline="0" noProof="0" dirty="0">
                <a:ln>
                  <a:noFill/>
                </a:ln>
                <a:solidFill>
                  <a:srgbClr val="C00000"/>
                </a:solidFill>
                <a:effectLst/>
                <a:uLnTx/>
                <a:uFillTx/>
                <a:latin typeface="Acronis Cyber" panose="02000000000000000000" pitchFamily="2" charset="0"/>
                <a:ea typeface="+mn-ea"/>
                <a:cs typeface="+mn-cs"/>
              </a:rPr>
              <a:t> Wings Arizona</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descr="Logo&#10;&#10;Description automatically generated">
            <a:extLst>
              <a:ext uri="{FF2B5EF4-FFF2-40B4-BE49-F238E27FC236}">
                <a16:creationId xmlns:a16="http://schemas.microsoft.com/office/drawing/2014/main" id="{8EDDFDE3-E8BE-42D7-809A-00F6EF8B4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08" y="539230"/>
            <a:ext cx="1768205" cy="1778309"/>
          </a:xfrm>
          <a:prstGeom prst="rect">
            <a:avLst/>
          </a:prstGeom>
        </p:spPr>
      </p:pic>
      <p:sp>
        <p:nvSpPr>
          <p:cNvPr id="3" name="Rectangle 2">
            <a:extLst>
              <a:ext uri="{FF2B5EF4-FFF2-40B4-BE49-F238E27FC236}">
                <a16:creationId xmlns:a16="http://schemas.microsoft.com/office/drawing/2014/main" id="{32F809C3-3CF9-4282-997D-51D0D2BB5962}"/>
              </a:ext>
            </a:extLst>
          </p:cNvPr>
          <p:cNvSpPr/>
          <p:nvPr/>
        </p:nvSpPr>
        <p:spPr>
          <a:xfrm>
            <a:off x="6613356" y="4446955"/>
            <a:ext cx="5151132"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Thanks for taking the time to learn about Freedom’s Wings Arizona</a:t>
            </a:r>
          </a:p>
        </p:txBody>
      </p:sp>
    </p:spTree>
    <p:extLst>
      <p:ext uri="{BB962C8B-B14F-4D97-AF65-F5344CB8AC3E}">
        <p14:creationId xmlns:p14="http://schemas.microsoft.com/office/powerpoint/2010/main" val="375444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9C79EE-31E3-4C5A-86EB-0F842527B0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49645" y="459051"/>
            <a:ext cx="4052739" cy="26917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picture containing grass, outdoor, person, car&#10;&#10;Description automatically generated">
            <a:extLst>
              <a:ext uri="{FF2B5EF4-FFF2-40B4-BE49-F238E27FC236}">
                <a16:creationId xmlns:a16="http://schemas.microsoft.com/office/drawing/2014/main" id="{B26BDCC1-7364-421A-8BD1-321B6547C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39" y="3274887"/>
            <a:ext cx="4559330" cy="3039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4FECC8D8-87C3-40DC-9E09-B382DC26BDEA}"/>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3745099" y="1620078"/>
            <a:ext cx="4897026" cy="3266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Logo&#10;&#10;Description automatically generated">
            <a:extLst>
              <a:ext uri="{FF2B5EF4-FFF2-40B4-BE49-F238E27FC236}">
                <a16:creationId xmlns:a16="http://schemas.microsoft.com/office/drawing/2014/main" id="{BA8C8B7E-9EB0-4D88-BDFE-FB4CD43AE0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849" y="434126"/>
            <a:ext cx="2223785" cy="2236492"/>
          </a:xfrm>
          <a:prstGeom prst="rect">
            <a:avLst/>
          </a:prstGeom>
        </p:spPr>
      </p:pic>
      <p:sp>
        <p:nvSpPr>
          <p:cNvPr id="10" name="Rectangle 9">
            <a:extLst>
              <a:ext uri="{FF2B5EF4-FFF2-40B4-BE49-F238E27FC236}">
                <a16:creationId xmlns:a16="http://schemas.microsoft.com/office/drawing/2014/main" id="{994E1A9E-6B03-456F-854A-6E7795F1B511}"/>
              </a:ext>
            </a:extLst>
          </p:cNvPr>
          <p:cNvSpPr/>
          <p:nvPr/>
        </p:nvSpPr>
        <p:spPr>
          <a:xfrm>
            <a:off x="8732383" y="4190782"/>
            <a:ext cx="3363273"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cronis Cyber" panose="02000000000000000000" pitchFamily="2" charset="0"/>
                <a:ea typeface="+mn-ea"/>
                <a:cs typeface="+mn-cs"/>
              </a:rPr>
              <a:t>Freedom’s Wings Arizona</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523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E99B-6B7C-4C80-88DB-4070CE26B0F2}"/>
              </a:ext>
            </a:extLst>
          </p:cNvPr>
          <p:cNvSpPr>
            <a:spLocks noGrp="1"/>
          </p:cNvSpPr>
          <p:nvPr>
            <p:ph type="title"/>
          </p:nvPr>
        </p:nvSpPr>
        <p:spPr>
          <a:xfrm>
            <a:off x="838200" y="122832"/>
            <a:ext cx="10515600" cy="1325563"/>
          </a:xfrm>
        </p:spPr>
        <p:txBody>
          <a:bodyPr>
            <a:normAutofit/>
          </a:bodyPr>
          <a:lstStyle/>
          <a:p>
            <a:pPr algn="ctr"/>
            <a:r>
              <a:rPr lang="en-US" sz="5400" b="1" dirty="0">
                <a:solidFill>
                  <a:srgbClr val="C00000"/>
                </a:solidFill>
                <a:latin typeface="Acronis Cyber" panose="02000000000000000000" pitchFamily="2" charset="0"/>
              </a:rPr>
              <a:t>Freedom’s Wings Arizona</a:t>
            </a:r>
            <a:endParaRPr lang="en-US" sz="5400" dirty="0">
              <a:latin typeface="Acronis Cyber" panose="02000000000000000000" pitchFamily="2" charset="0"/>
            </a:endParaRPr>
          </a:p>
        </p:txBody>
      </p:sp>
      <p:pic>
        <p:nvPicPr>
          <p:cNvPr id="3" name="Picture 2" descr="Logo&#10;&#10;Description automatically generated">
            <a:extLst>
              <a:ext uri="{FF2B5EF4-FFF2-40B4-BE49-F238E27FC236}">
                <a16:creationId xmlns:a16="http://schemas.microsoft.com/office/drawing/2014/main" id="{AD7CC140-1388-41F7-9ABE-EBC226641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96" y="222885"/>
            <a:ext cx="849418" cy="854272"/>
          </a:xfrm>
          <a:prstGeom prst="rect">
            <a:avLst/>
          </a:prstGeom>
        </p:spPr>
      </p:pic>
      <p:sp>
        <p:nvSpPr>
          <p:cNvPr id="7" name="Content Placeholder 2">
            <a:extLst>
              <a:ext uri="{FF2B5EF4-FFF2-40B4-BE49-F238E27FC236}">
                <a16:creationId xmlns:a16="http://schemas.microsoft.com/office/drawing/2014/main" id="{3B9784CC-2C90-40E8-981B-5AE51490B3F4}"/>
              </a:ext>
            </a:extLst>
          </p:cNvPr>
          <p:cNvSpPr txBox="1">
            <a:spLocks/>
          </p:cNvSpPr>
          <p:nvPr/>
        </p:nvSpPr>
        <p:spPr>
          <a:xfrm>
            <a:off x="507402" y="1631634"/>
            <a:ext cx="11177195" cy="47240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3200" b="1" dirty="0"/>
              <a:t>How does a glider fly? </a:t>
            </a:r>
          </a:p>
          <a:p>
            <a:pPr lvl="1">
              <a:lnSpc>
                <a:spcPct val="100000"/>
              </a:lnSpc>
            </a:pPr>
            <a:r>
              <a:rPr lang="en-US" dirty="0">
                <a:effectLst/>
                <a:latin typeface="Calibri" panose="020F0502020204030204" pitchFamily="34" charset="0"/>
                <a:ea typeface="Calibri" panose="020F0502020204030204" pitchFamily="34" charset="0"/>
                <a:cs typeface="Times New Roman" panose="02020603050405020304" pitchFamily="18" charset="0"/>
              </a:rPr>
              <a:t>A glider trades altitude for speed. </a:t>
            </a:r>
          </a:p>
          <a:p>
            <a:pPr lvl="1">
              <a:lnSpc>
                <a:spcPct val="100000"/>
              </a:lnSpc>
            </a:pPr>
            <a:r>
              <a:rPr lang="en-US" dirty="0">
                <a:latin typeface="Calibri" panose="020F0502020204030204" pitchFamily="34" charset="0"/>
                <a:cs typeface="Times New Roman" panose="02020603050405020304" pitchFamily="18" charset="0"/>
              </a:rPr>
              <a:t>A glider coasts downhill, like a sled</a:t>
            </a:r>
          </a:p>
          <a:p>
            <a:pPr lvl="1">
              <a:lnSpc>
                <a:spcPct val="100000"/>
              </a:lnSpc>
            </a:pPr>
            <a:r>
              <a:rPr lang="en-US" dirty="0">
                <a:latin typeface="Calibri" panose="020F0502020204030204" pitchFamily="34" charset="0"/>
                <a:cs typeface="Times New Roman" panose="02020603050405020304" pitchFamily="18" charset="0"/>
              </a:rPr>
              <a:t>If the glider finds rising air pockets (called Thermals) they can circle in the rising air, and if the air is going up faster than the glide is going downhill, you gain altitude.</a:t>
            </a:r>
          </a:p>
          <a:p>
            <a:pPr lvl="1">
              <a:lnSpc>
                <a:spcPct val="100000"/>
              </a:lnSpc>
            </a:pPr>
            <a:r>
              <a:rPr lang="en-US" dirty="0">
                <a:latin typeface="Calibri" panose="020F0502020204030204" pitchFamily="34" charset="0"/>
                <a:cs typeface="Times New Roman" panose="02020603050405020304" pitchFamily="18" charset="0"/>
              </a:rPr>
              <a:t>How far can a glider fly without any rising air?  Depending on the glider they range from 15:1 up to 45:1 ratio.  So, if you are a mile up you can glide anywhere from 15-45 miles in perfect air… but plan for less for safety.</a:t>
            </a:r>
          </a:p>
          <a:p>
            <a:pPr lvl="1">
              <a:lnSpc>
                <a:spcPct val="100000"/>
              </a:lnSpc>
            </a:pPr>
            <a:r>
              <a:rPr lang="en-US" dirty="0">
                <a:latin typeface="Calibri" panose="020F0502020204030204" pitchFamily="34" charset="0"/>
                <a:cs typeface="Times New Roman" panose="02020603050405020304" pitchFamily="18" charset="0"/>
              </a:rPr>
              <a:t>Glider pilots should not venture too far away from an airport or field until they know they can reach the next safe landing site.</a:t>
            </a:r>
            <a:endParaRPr lang="en-US" dirty="0"/>
          </a:p>
          <a:p>
            <a:endParaRPr lang="en-US" dirty="0"/>
          </a:p>
        </p:txBody>
      </p:sp>
    </p:spTree>
    <p:extLst>
      <p:ext uri="{BB962C8B-B14F-4D97-AF65-F5344CB8AC3E}">
        <p14:creationId xmlns:p14="http://schemas.microsoft.com/office/powerpoint/2010/main" val="1538091164"/>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E99B-6B7C-4C80-88DB-4070CE26B0F2}"/>
              </a:ext>
            </a:extLst>
          </p:cNvPr>
          <p:cNvSpPr>
            <a:spLocks noGrp="1"/>
          </p:cNvSpPr>
          <p:nvPr>
            <p:ph type="title"/>
          </p:nvPr>
        </p:nvSpPr>
        <p:spPr>
          <a:xfrm>
            <a:off x="838200" y="122832"/>
            <a:ext cx="10515600" cy="1325563"/>
          </a:xfrm>
        </p:spPr>
        <p:txBody>
          <a:bodyPr>
            <a:normAutofit/>
          </a:bodyPr>
          <a:lstStyle/>
          <a:p>
            <a:pPr algn="ctr"/>
            <a:r>
              <a:rPr lang="en-US" sz="5400" b="1" dirty="0">
                <a:solidFill>
                  <a:srgbClr val="C00000"/>
                </a:solidFill>
                <a:latin typeface="Acronis Cyber" panose="02000000000000000000" pitchFamily="2" charset="0"/>
              </a:rPr>
              <a:t>Freedom’s Wings Arizona</a:t>
            </a:r>
            <a:endParaRPr lang="en-US" sz="5400" dirty="0">
              <a:latin typeface="Acronis Cyber" panose="02000000000000000000" pitchFamily="2" charset="0"/>
            </a:endParaRPr>
          </a:p>
        </p:txBody>
      </p:sp>
      <p:pic>
        <p:nvPicPr>
          <p:cNvPr id="3" name="Picture 2" descr="Logo&#10;&#10;Description automatically generated">
            <a:extLst>
              <a:ext uri="{FF2B5EF4-FFF2-40B4-BE49-F238E27FC236}">
                <a16:creationId xmlns:a16="http://schemas.microsoft.com/office/drawing/2014/main" id="{AD7CC140-1388-41F7-9ABE-EBC226641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96" y="222885"/>
            <a:ext cx="849418" cy="854272"/>
          </a:xfrm>
          <a:prstGeom prst="rect">
            <a:avLst/>
          </a:prstGeom>
        </p:spPr>
      </p:pic>
      <p:sp>
        <p:nvSpPr>
          <p:cNvPr id="7" name="Content Placeholder 2">
            <a:extLst>
              <a:ext uri="{FF2B5EF4-FFF2-40B4-BE49-F238E27FC236}">
                <a16:creationId xmlns:a16="http://schemas.microsoft.com/office/drawing/2014/main" id="{3B9784CC-2C90-40E8-981B-5AE51490B3F4}"/>
              </a:ext>
            </a:extLst>
          </p:cNvPr>
          <p:cNvSpPr txBox="1">
            <a:spLocks/>
          </p:cNvSpPr>
          <p:nvPr/>
        </p:nvSpPr>
        <p:spPr>
          <a:xfrm>
            <a:off x="507402" y="1631634"/>
            <a:ext cx="11177195" cy="47240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sz="2000" b="1" dirty="0"/>
          </a:p>
          <a:p>
            <a:pPr marL="0" indent="0">
              <a:lnSpc>
                <a:spcPct val="150000"/>
              </a:lnSpc>
              <a:buNone/>
            </a:pPr>
            <a:r>
              <a:rPr lang="en-US" sz="3200" b="1" dirty="0"/>
              <a:t>What is the difference between flying a glider and soaring? </a:t>
            </a:r>
          </a:p>
          <a:p>
            <a:pPr lvl="1">
              <a:lnSpc>
                <a:spcPct val="100000"/>
              </a:lnSpc>
            </a:pPr>
            <a:r>
              <a:rPr lang="en-US" dirty="0">
                <a:effectLst/>
                <a:latin typeface="Calibri" panose="020F0502020204030204" pitchFamily="34" charset="0"/>
                <a:ea typeface="Calibri" panose="020F0502020204030204" pitchFamily="34" charset="0"/>
                <a:cs typeface="Times New Roman" panose="02020603050405020304" pitchFamily="18" charset="0"/>
              </a:rPr>
              <a:t>Flying a glider refers to piloting an engineless aircraft while soaring is the skillful use of natural sources of lift, such as thermals, ridge lift, and wave lift, to sustain and increase altitude during glider flights.  Soaring is essential for glider pilots to extend their flight duration and explore long-distance cross-country flying.</a:t>
            </a:r>
            <a:endParaRPr lang="en-US" b="1" dirty="0"/>
          </a:p>
          <a:p>
            <a:endParaRPr lang="en-US" dirty="0"/>
          </a:p>
        </p:txBody>
      </p:sp>
    </p:spTree>
    <p:extLst>
      <p:ext uri="{BB962C8B-B14F-4D97-AF65-F5344CB8AC3E}">
        <p14:creationId xmlns:p14="http://schemas.microsoft.com/office/powerpoint/2010/main" val="200249176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E99B-6B7C-4C80-88DB-4070CE26B0F2}"/>
              </a:ext>
            </a:extLst>
          </p:cNvPr>
          <p:cNvSpPr>
            <a:spLocks noGrp="1"/>
          </p:cNvSpPr>
          <p:nvPr>
            <p:ph type="title"/>
          </p:nvPr>
        </p:nvSpPr>
        <p:spPr>
          <a:xfrm>
            <a:off x="838200" y="122832"/>
            <a:ext cx="10515600" cy="1325563"/>
          </a:xfrm>
        </p:spPr>
        <p:txBody>
          <a:bodyPr>
            <a:normAutofit/>
          </a:bodyPr>
          <a:lstStyle/>
          <a:p>
            <a:pPr algn="ctr"/>
            <a:r>
              <a:rPr lang="en-US" sz="5400" b="1" dirty="0">
                <a:solidFill>
                  <a:srgbClr val="C00000"/>
                </a:solidFill>
                <a:latin typeface="Acronis Cyber" panose="02000000000000000000" pitchFamily="2" charset="0"/>
              </a:rPr>
              <a:t>Freedom’s Wings Arizona</a:t>
            </a:r>
            <a:endParaRPr lang="en-US" sz="5400" dirty="0">
              <a:latin typeface="Acronis Cyber" panose="02000000000000000000" pitchFamily="2" charset="0"/>
            </a:endParaRPr>
          </a:p>
        </p:txBody>
      </p:sp>
      <p:pic>
        <p:nvPicPr>
          <p:cNvPr id="3" name="Picture 2" descr="Logo&#10;&#10;Description automatically generated">
            <a:extLst>
              <a:ext uri="{FF2B5EF4-FFF2-40B4-BE49-F238E27FC236}">
                <a16:creationId xmlns:a16="http://schemas.microsoft.com/office/drawing/2014/main" id="{AD7CC140-1388-41F7-9ABE-EBC226641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96" y="222885"/>
            <a:ext cx="849418" cy="854272"/>
          </a:xfrm>
          <a:prstGeom prst="rect">
            <a:avLst/>
          </a:prstGeom>
        </p:spPr>
      </p:pic>
      <p:sp>
        <p:nvSpPr>
          <p:cNvPr id="7" name="Content Placeholder 2">
            <a:extLst>
              <a:ext uri="{FF2B5EF4-FFF2-40B4-BE49-F238E27FC236}">
                <a16:creationId xmlns:a16="http://schemas.microsoft.com/office/drawing/2014/main" id="{3B9784CC-2C90-40E8-981B-5AE51490B3F4}"/>
              </a:ext>
            </a:extLst>
          </p:cNvPr>
          <p:cNvSpPr txBox="1">
            <a:spLocks/>
          </p:cNvSpPr>
          <p:nvPr/>
        </p:nvSpPr>
        <p:spPr>
          <a:xfrm>
            <a:off x="507402" y="1631634"/>
            <a:ext cx="11177195" cy="47240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b="1" dirty="0"/>
              <a:t>How do you start your flights?</a:t>
            </a:r>
          </a:p>
          <a:p>
            <a:pPr lvl="1">
              <a:lnSpc>
                <a:spcPct val="150000"/>
              </a:lnSpc>
            </a:pPr>
            <a:r>
              <a:rPr lang="en-US" sz="2000" b="1" dirty="0"/>
              <a:t>Aero tow – uses a power plane and a 200’ rope to tow you to altitude</a:t>
            </a:r>
          </a:p>
          <a:p>
            <a:pPr lvl="2">
              <a:lnSpc>
                <a:spcPct val="100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An aero-tow launch method is a common technique used to launch gliders into the air. It involves using a powered aircraft, known as a tow plane to tow the glider lifting it to the desired altitude. </a:t>
            </a:r>
            <a:endParaRPr lang="en-US" sz="1600" b="1" dirty="0"/>
          </a:p>
          <a:p>
            <a:pPr lvl="1">
              <a:lnSpc>
                <a:spcPct val="150000"/>
              </a:lnSpc>
            </a:pPr>
            <a:r>
              <a:rPr lang="en-US" sz="2000" b="1" dirty="0"/>
              <a:t>Winch Launch – uses a 5,000’ cable and an engine with a large fishing reel</a:t>
            </a:r>
          </a:p>
          <a:p>
            <a:pPr lvl="2">
              <a:lnSpc>
                <a:spcPct val="100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A winch tow is another method used to launch gliders into the air. It involves employing a ground-based winch to rapidly reel in a cable attached to the glider, providing the necessary speed and lift to lift the glider off the ground. </a:t>
            </a:r>
            <a:endParaRPr lang="en-US" sz="1600" b="1" dirty="0"/>
          </a:p>
          <a:p>
            <a:pPr lvl="1">
              <a:lnSpc>
                <a:spcPct val="150000"/>
              </a:lnSpc>
            </a:pPr>
            <a:r>
              <a:rPr lang="en-US" sz="2000" b="1" dirty="0"/>
              <a:t>Self-Launching – has an engine and stows it after launch</a:t>
            </a:r>
          </a:p>
          <a:p>
            <a:pPr lvl="2"/>
            <a:r>
              <a:rPr lang="en-US" sz="1800" dirty="0">
                <a:effectLst/>
                <a:latin typeface="Calibri" panose="020F0502020204030204" pitchFamily="34" charset="0"/>
                <a:ea typeface="Calibri" panose="020F0502020204030204" pitchFamily="34" charset="0"/>
                <a:cs typeface="Times New Roman" panose="02020603050405020304" pitchFamily="18" charset="0"/>
              </a:rPr>
              <a:t>A self-launching sailplane, also known as a motor glider or a powered sailplane, is a type of glider that is equipped with its own propulsion system, typically a small engine. This allows the glider to launch itself into the air without the need for external assistance or a tow plane. </a:t>
            </a:r>
            <a:endParaRPr lang="en-US" dirty="0"/>
          </a:p>
        </p:txBody>
      </p:sp>
    </p:spTree>
    <p:extLst>
      <p:ext uri="{BB962C8B-B14F-4D97-AF65-F5344CB8AC3E}">
        <p14:creationId xmlns:p14="http://schemas.microsoft.com/office/powerpoint/2010/main" val="27494931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E99B-6B7C-4C80-88DB-4070CE26B0F2}"/>
              </a:ext>
            </a:extLst>
          </p:cNvPr>
          <p:cNvSpPr>
            <a:spLocks noGrp="1"/>
          </p:cNvSpPr>
          <p:nvPr>
            <p:ph type="title"/>
          </p:nvPr>
        </p:nvSpPr>
        <p:spPr>
          <a:xfrm>
            <a:off x="838200" y="122832"/>
            <a:ext cx="10515600" cy="1325563"/>
          </a:xfrm>
        </p:spPr>
        <p:txBody>
          <a:bodyPr>
            <a:normAutofit/>
          </a:bodyPr>
          <a:lstStyle/>
          <a:p>
            <a:pPr algn="ctr"/>
            <a:r>
              <a:rPr lang="en-US" sz="5400" b="1" dirty="0">
                <a:solidFill>
                  <a:srgbClr val="C00000"/>
                </a:solidFill>
                <a:latin typeface="Acronis Cyber" panose="02000000000000000000" pitchFamily="2" charset="0"/>
              </a:rPr>
              <a:t>Freedom’s Wings Arizona</a:t>
            </a:r>
            <a:endParaRPr lang="en-US" sz="5400" dirty="0">
              <a:latin typeface="Acronis Cyber" panose="02000000000000000000" pitchFamily="2" charset="0"/>
            </a:endParaRPr>
          </a:p>
        </p:txBody>
      </p:sp>
      <p:pic>
        <p:nvPicPr>
          <p:cNvPr id="3" name="Picture 2" descr="Logo&#10;&#10;Description automatically generated">
            <a:extLst>
              <a:ext uri="{FF2B5EF4-FFF2-40B4-BE49-F238E27FC236}">
                <a16:creationId xmlns:a16="http://schemas.microsoft.com/office/drawing/2014/main" id="{AD7CC140-1388-41F7-9ABE-EBC226641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96" y="222885"/>
            <a:ext cx="849418" cy="854272"/>
          </a:xfrm>
          <a:prstGeom prst="rect">
            <a:avLst/>
          </a:prstGeom>
        </p:spPr>
      </p:pic>
      <p:sp>
        <p:nvSpPr>
          <p:cNvPr id="7" name="Content Placeholder 2">
            <a:extLst>
              <a:ext uri="{FF2B5EF4-FFF2-40B4-BE49-F238E27FC236}">
                <a16:creationId xmlns:a16="http://schemas.microsoft.com/office/drawing/2014/main" id="{3B9784CC-2C90-40E8-981B-5AE51490B3F4}"/>
              </a:ext>
            </a:extLst>
          </p:cNvPr>
          <p:cNvSpPr txBox="1">
            <a:spLocks/>
          </p:cNvSpPr>
          <p:nvPr/>
        </p:nvSpPr>
        <p:spPr>
          <a:xfrm>
            <a:off x="507402" y="1631634"/>
            <a:ext cx="11177195" cy="47240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b="1" dirty="0"/>
              <a:t>How long can you stay aloft?</a:t>
            </a:r>
          </a:p>
          <a:p>
            <a:pPr lvl="1">
              <a:lnSpc>
                <a:spcPct val="100000"/>
              </a:lnSpc>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duration a glider can stay aloft depends on various factors, including weather conditions, pilot skill, glider performance, and available sources of lift.  Gliders can remain airborne for extended periods, even more than 10 hours.  However, it's important to note that typical glider flights may last between 1 to 6 hours.</a:t>
            </a:r>
            <a:endParaRPr lang="en-US" sz="1600" b="1" dirty="0">
              <a:solidFill>
                <a:srgbClr val="FF0000"/>
              </a:solidFill>
            </a:endParaRPr>
          </a:p>
          <a:p>
            <a:pPr>
              <a:lnSpc>
                <a:spcPct val="150000"/>
              </a:lnSpc>
            </a:pPr>
            <a:r>
              <a:rPr lang="en-US" b="1" dirty="0"/>
              <a:t>How high can you get?</a:t>
            </a:r>
          </a:p>
          <a:p>
            <a:pPr lvl="1">
              <a:lnSpc>
                <a:spcPct val="100000"/>
              </a:lnSpc>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altitude a glider or sailplane can reach depends on several factors, including the type of glider, the weather conditions, and the pilot's skill and intentions.  While gliders can reach impressive altitudes, it's important to note that flying at extreme heights requires specialized training, experience, and consideration of safety factors</a:t>
            </a:r>
          </a:p>
          <a:p>
            <a:pPr>
              <a:lnSpc>
                <a:spcPct val="100000"/>
              </a:lnSpc>
            </a:pPr>
            <a:r>
              <a:rPr lang="en-US" b="1" dirty="0"/>
              <a:t>How far can you fly?</a:t>
            </a:r>
          </a:p>
          <a:p>
            <a:pPr lvl="1">
              <a:lnSpc>
                <a:spcPct val="100000"/>
              </a:lnSpc>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Distances commonly achieved in cross-country gliding range from tens to hundreds of miles.  Exceptional XC flights can cover several hundred or even over 1,000 miles when flown by highly skilled pilots in optimal conditions.</a:t>
            </a:r>
          </a:p>
          <a:p>
            <a:pPr lvl="1">
              <a:lnSpc>
                <a:spcPct val="150000"/>
              </a:lnSpc>
            </a:pPr>
            <a:endParaRPr lang="en-US" sz="1600" b="1" dirty="0">
              <a:solidFill>
                <a:srgbClr val="FF0000"/>
              </a:solidFill>
            </a:endParaRPr>
          </a:p>
          <a:p>
            <a:endParaRPr lang="en-US" dirty="0"/>
          </a:p>
        </p:txBody>
      </p:sp>
    </p:spTree>
    <p:extLst>
      <p:ext uri="{BB962C8B-B14F-4D97-AF65-F5344CB8AC3E}">
        <p14:creationId xmlns:p14="http://schemas.microsoft.com/office/powerpoint/2010/main" val="2880903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model airplane in a store&#10;&#10;Description automatically generated">
            <a:extLst>
              <a:ext uri="{FF2B5EF4-FFF2-40B4-BE49-F238E27FC236}">
                <a16:creationId xmlns:a16="http://schemas.microsoft.com/office/drawing/2014/main" id="{3B30CF3F-6DA5-B528-967E-82B2C9CCEC6B}"/>
              </a:ext>
            </a:extLst>
          </p:cNvPr>
          <p:cNvPicPr>
            <a:picLocks noChangeAspect="1"/>
          </p:cNvPicPr>
          <p:nvPr/>
        </p:nvPicPr>
        <p:blipFill rotWithShape="1">
          <a:blip r:embed="rId3">
            <a:extLst>
              <a:ext uri="{28A0092B-C50C-407E-A947-70E740481C1C}">
                <a14:useLocalDpi xmlns:a14="http://schemas.microsoft.com/office/drawing/2010/main" val="0"/>
              </a:ext>
            </a:extLst>
          </a:blip>
          <a:srcRect t="4590" r="-2" b="8130"/>
          <a:stretch/>
        </p:blipFill>
        <p:spPr>
          <a:xfrm>
            <a:off x="4883025" y="221284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4" name="Freeform: Shape 1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446E99B-6B7C-4C80-88DB-4070CE26B0F2}"/>
              </a:ext>
            </a:extLst>
          </p:cNvPr>
          <p:cNvSpPr>
            <a:spLocks noGrp="1"/>
          </p:cNvSpPr>
          <p:nvPr>
            <p:ph type="title"/>
          </p:nvPr>
        </p:nvSpPr>
        <p:spPr>
          <a:xfrm>
            <a:off x="3044951" y="18288"/>
            <a:ext cx="7308975" cy="1243584"/>
          </a:xfrm>
        </p:spPr>
        <p:txBody>
          <a:bodyPr vert="horz" lIns="91440" tIns="45720" rIns="91440" bIns="45720" rtlCol="0" anchor="ctr">
            <a:noAutofit/>
          </a:bodyPr>
          <a:lstStyle/>
          <a:p>
            <a:r>
              <a:rPr lang="en-US" sz="5400" b="1" kern="1200" dirty="0">
                <a:solidFill>
                  <a:srgbClr val="C00000"/>
                </a:solidFill>
                <a:latin typeface="Acronis Cyber" panose="02000000000000000000"/>
              </a:rPr>
              <a:t>How We Came About</a:t>
            </a:r>
            <a:endParaRPr lang="en-US" sz="5400" kern="1200" dirty="0">
              <a:solidFill>
                <a:srgbClr val="C00000"/>
              </a:solidFill>
              <a:latin typeface="Acronis Cyber" panose="02000000000000000000"/>
            </a:endParaRPr>
          </a:p>
        </p:txBody>
      </p:sp>
      <p:sp>
        <p:nvSpPr>
          <p:cNvPr id="18" name="Rectangle 1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 name="Rectangle 1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96D5C159-37A4-D7FA-6682-999EDD466BEC}"/>
              </a:ext>
            </a:extLst>
          </p:cNvPr>
          <p:cNvSpPr txBox="1"/>
          <p:nvPr/>
        </p:nvSpPr>
        <p:spPr>
          <a:xfrm>
            <a:off x="448056" y="2512611"/>
            <a:ext cx="4832803" cy="3664351"/>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The Story about how Freedom’s Wings International was born</a:t>
            </a:r>
          </a:p>
          <a:p>
            <a:pPr marL="742950" lvl="1" indent="-228600">
              <a:lnSpc>
                <a:spcPct val="90000"/>
              </a:lnSpc>
              <a:spcAft>
                <a:spcPts val="600"/>
              </a:spcAft>
              <a:buFont typeface="Arial" panose="020B0604020202020204" pitchFamily="34" charset="0"/>
              <a:buChar char="•"/>
            </a:pPr>
            <a:r>
              <a:rPr lang="en-US" sz="2000" dirty="0"/>
              <a:t>Irv and Mary Soble</a:t>
            </a:r>
          </a:p>
          <a:p>
            <a:pPr marL="285750" indent="-228600">
              <a:lnSpc>
                <a:spcPct val="90000"/>
              </a:lnSpc>
              <a:spcAft>
                <a:spcPts val="600"/>
              </a:spcAft>
              <a:buFont typeface="Arial" panose="020B0604020202020204" pitchFamily="34" charset="0"/>
              <a:buChar char="•"/>
            </a:pPr>
            <a:r>
              <a:rPr lang="en-US" sz="2000" dirty="0"/>
              <a:t>Founded in 1980 – Serving Eastern Penn. and Western NJ</a:t>
            </a:r>
          </a:p>
          <a:p>
            <a:pPr marL="285750" indent="-228600">
              <a:lnSpc>
                <a:spcPct val="90000"/>
              </a:lnSpc>
              <a:spcAft>
                <a:spcPts val="600"/>
              </a:spcAft>
              <a:buFont typeface="Arial" panose="020B0604020202020204" pitchFamily="34" charset="0"/>
              <a:buChar char="•"/>
            </a:pPr>
            <a:r>
              <a:rPr lang="en-US" sz="2000" dirty="0"/>
              <a:t>43 years of providing rides and flight instruction for people with disabilities</a:t>
            </a:r>
          </a:p>
          <a:p>
            <a:pPr marL="285750" indent="-228600">
              <a:lnSpc>
                <a:spcPct val="90000"/>
              </a:lnSpc>
              <a:spcAft>
                <a:spcPts val="600"/>
              </a:spcAft>
              <a:buFont typeface="Arial" panose="020B0604020202020204" pitchFamily="34" charset="0"/>
              <a:buChar char="•"/>
            </a:pPr>
            <a:r>
              <a:rPr lang="en-US" sz="2000" dirty="0"/>
              <a:t>Most of their instructors also have physical disabilities</a:t>
            </a:r>
          </a:p>
          <a:p>
            <a:pPr marL="285750" indent="-228600">
              <a:lnSpc>
                <a:spcPct val="90000"/>
              </a:lnSpc>
              <a:spcAft>
                <a:spcPts val="600"/>
              </a:spcAft>
              <a:buFont typeface="Arial" panose="020B0604020202020204" pitchFamily="34" charset="0"/>
              <a:buChar char="•"/>
            </a:pPr>
            <a:r>
              <a:rPr lang="en-US" sz="2000" dirty="0"/>
              <a:t>Both intro rides and a weekend glider club for people with disabilities</a:t>
            </a:r>
          </a:p>
          <a:p>
            <a:pPr marL="285750" indent="-228600">
              <a:lnSpc>
                <a:spcPct val="90000"/>
              </a:lnSpc>
              <a:spcAft>
                <a:spcPts val="600"/>
              </a:spcAft>
              <a:buFont typeface="Arial" panose="020B0604020202020204" pitchFamily="34" charset="0"/>
              <a:buChar char="•"/>
            </a:pPr>
            <a:endParaRPr lang="en-US" sz="2000" dirty="0"/>
          </a:p>
          <a:p>
            <a:pPr marL="742950" lvl="1" indent="-228600">
              <a:lnSpc>
                <a:spcPct val="90000"/>
              </a:lnSpc>
              <a:spcAft>
                <a:spcPts val="600"/>
              </a:spcAft>
              <a:buFont typeface="Arial" panose="020B0604020202020204" pitchFamily="34" charset="0"/>
              <a:buChar char="•"/>
            </a:pPr>
            <a:endParaRPr lang="en-US" sz="2000" dirty="0"/>
          </a:p>
        </p:txBody>
      </p:sp>
      <p:pic>
        <p:nvPicPr>
          <p:cNvPr id="3" name="Picture 2" descr="Logo&#10;&#10;Description automatically generated">
            <a:extLst>
              <a:ext uri="{FF2B5EF4-FFF2-40B4-BE49-F238E27FC236}">
                <a16:creationId xmlns:a16="http://schemas.microsoft.com/office/drawing/2014/main" id="{AD7CC140-1388-41F7-9ABE-EBC226641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796" y="222885"/>
            <a:ext cx="849418" cy="854272"/>
          </a:xfrm>
          <a:prstGeom prst="rect">
            <a:avLst/>
          </a:prstGeom>
        </p:spPr>
      </p:pic>
    </p:spTree>
    <p:extLst>
      <p:ext uri="{BB962C8B-B14F-4D97-AF65-F5344CB8AC3E}">
        <p14:creationId xmlns:p14="http://schemas.microsoft.com/office/powerpoint/2010/main" val="4010437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C125CA-4B20-4728-8096-75C8CE244CB1}"/>
              </a:ext>
            </a:extLst>
          </p:cNvPr>
          <p:cNvSpPr>
            <a:spLocks noGrp="1"/>
          </p:cNvSpPr>
          <p:nvPr>
            <p:ph idx="1"/>
          </p:nvPr>
        </p:nvSpPr>
        <p:spPr>
          <a:xfrm>
            <a:off x="838200" y="1432560"/>
            <a:ext cx="10515600" cy="5266689"/>
          </a:xfrm>
        </p:spPr>
        <p:txBody>
          <a:bodyPr>
            <a:normAutofit lnSpcReduction="10000"/>
          </a:bodyPr>
          <a:lstStyle/>
          <a:p>
            <a:r>
              <a:rPr lang="en-US" dirty="0"/>
              <a:t>Initial flight operations plan is to have one or two flight days per month, each with up to 10 flights.</a:t>
            </a:r>
          </a:p>
          <a:p>
            <a:pPr lvl="1"/>
            <a:r>
              <a:rPr lang="en-US" dirty="0"/>
              <a:t>One day for people with disabilities and the second day for Veterans and First responders who have had catastrophic injuries or their families.</a:t>
            </a:r>
          </a:p>
          <a:p>
            <a:pPr lvl="1"/>
            <a:r>
              <a:rPr lang="en-US" dirty="0"/>
              <a:t>Each Flight day costs about $750, thus the need for donations.</a:t>
            </a:r>
          </a:p>
          <a:p>
            <a:pPr lvl="1"/>
            <a:endParaRPr lang="en-US" dirty="0"/>
          </a:p>
          <a:p>
            <a:r>
              <a:rPr lang="en-US" dirty="0"/>
              <a:t>Future plans include developing STEM education programs using aviation as the theme and offering graduating students free glider rides.</a:t>
            </a:r>
          </a:p>
          <a:p>
            <a:endParaRPr lang="en-US" dirty="0"/>
          </a:p>
          <a:p>
            <a:r>
              <a:rPr lang="en-US" dirty="0"/>
              <a:t>Once funding is available, purchase a sailplane with hand controls to allow FWA to provide flight training and a club environment encouraging soaring for people with disabilities.</a:t>
            </a:r>
          </a:p>
        </p:txBody>
      </p:sp>
      <p:sp>
        <p:nvSpPr>
          <p:cNvPr id="2" name="Title 1">
            <a:extLst>
              <a:ext uri="{FF2B5EF4-FFF2-40B4-BE49-F238E27FC236}">
                <a16:creationId xmlns:a16="http://schemas.microsoft.com/office/drawing/2014/main" id="{6E7C0D67-8E15-5B0F-8CAF-BB71F166565D}"/>
              </a:ext>
            </a:extLst>
          </p:cNvPr>
          <p:cNvSpPr txBox="1">
            <a:spLocks/>
          </p:cNvSpPr>
          <p:nvPr/>
        </p:nvSpPr>
        <p:spPr>
          <a:xfrm>
            <a:off x="838200" y="366672"/>
            <a:ext cx="10515600" cy="8542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C00000"/>
                </a:solidFill>
                <a:latin typeface="Acronis Cyber" panose="02000000000000000000" pitchFamily="2" charset="0"/>
              </a:rPr>
              <a:t>Freedom’s Wings Arizona</a:t>
            </a:r>
            <a:endParaRPr lang="en-US" sz="5400" dirty="0">
              <a:latin typeface="Acronis Cyber" panose="02000000000000000000" pitchFamily="2" charset="0"/>
            </a:endParaRPr>
          </a:p>
        </p:txBody>
      </p:sp>
      <p:pic>
        <p:nvPicPr>
          <p:cNvPr id="5" name="Picture 4" descr="Logo&#10;&#10;Description automatically generated">
            <a:extLst>
              <a:ext uri="{FF2B5EF4-FFF2-40B4-BE49-F238E27FC236}">
                <a16:creationId xmlns:a16="http://schemas.microsoft.com/office/drawing/2014/main" id="{6E37C2A5-CAA6-4AC0-411C-76C903329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96" y="222885"/>
            <a:ext cx="849418" cy="854272"/>
          </a:xfrm>
          <a:prstGeom prst="rect">
            <a:avLst/>
          </a:prstGeom>
        </p:spPr>
      </p:pic>
    </p:spTree>
    <p:extLst>
      <p:ext uri="{BB962C8B-B14F-4D97-AF65-F5344CB8AC3E}">
        <p14:creationId xmlns:p14="http://schemas.microsoft.com/office/powerpoint/2010/main" val="1886369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E99B-6B7C-4C80-88DB-4070CE26B0F2}"/>
              </a:ext>
            </a:extLst>
          </p:cNvPr>
          <p:cNvSpPr>
            <a:spLocks noGrp="1"/>
          </p:cNvSpPr>
          <p:nvPr>
            <p:ph type="title"/>
          </p:nvPr>
        </p:nvSpPr>
        <p:spPr>
          <a:xfrm>
            <a:off x="838200" y="122832"/>
            <a:ext cx="10515600" cy="1325563"/>
          </a:xfrm>
        </p:spPr>
        <p:txBody>
          <a:bodyPr>
            <a:normAutofit/>
          </a:bodyPr>
          <a:lstStyle/>
          <a:p>
            <a:pPr algn="ctr"/>
            <a:r>
              <a:rPr lang="en-US" sz="5400" b="1" dirty="0">
                <a:solidFill>
                  <a:srgbClr val="C00000"/>
                </a:solidFill>
                <a:latin typeface="Acronis Cyber" panose="02000000000000000000" pitchFamily="2" charset="0"/>
              </a:rPr>
              <a:t>Freedom’s Wings Arizona</a:t>
            </a:r>
            <a:endParaRPr lang="en-US" sz="5400" dirty="0">
              <a:latin typeface="Acronis Cyber" panose="02000000000000000000" pitchFamily="2" charset="0"/>
            </a:endParaRPr>
          </a:p>
        </p:txBody>
      </p:sp>
      <p:pic>
        <p:nvPicPr>
          <p:cNvPr id="3" name="Picture 2" descr="Logo&#10;&#10;Description automatically generated">
            <a:extLst>
              <a:ext uri="{FF2B5EF4-FFF2-40B4-BE49-F238E27FC236}">
                <a16:creationId xmlns:a16="http://schemas.microsoft.com/office/drawing/2014/main" id="{AD7CC140-1388-41F7-9ABE-EBC226641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96" y="222885"/>
            <a:ext cx="849418" cy="854272"/>
          </a:xfrm>
          <a:prstGeom prst="rect">
            <a:avLst/>
          </a:prstGeom>
        </p:spPr>
      </p:pic>
      <p:sp>
        <p:nvSpPr>
          <p:cNvPr id="6" name="Content Placeholder 2">
            <a:extLst>
              <a:ext uri="{FF2B5EF4-FFF2-40B4-BE49-F238E27FC236}">
                <a16:creationId xmlns:a16="http://schemas.microsoft.com/office/drawing/2014/main" id="{77FC6427-58FB-4BA1-BCF5-E06EEFCD15A8}"/>
              </a:ext>
            </a:extLst>
          </p:cNvPr>
          <p:cNvSpPr txBox="1">
            <a:spLocks/>
          </p:cNvSpPr>
          <p:nvPr/>
        </p:nvSpPr>
        <p:spPr>
          <a:xfrm>
            <a:off x="263796" y="1376399"/>
            <a:ext cx="11379200" cy="51039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4400" b="1" dirty="0"/>
              <a:t>   How Can You / Your Organization Support Us?</a:t>
            </a:r>
            <a:endParaRPr lang="en-US" sz="4400" dirty="0"/>
          </a:p>
          <a:p>
            <a:pPr lvl="1">
              <a:lnSpc>
                <a:spcPct val="200000"/>
              </a:lnSpc>
            </a:pPr>
            <a:r>
              <a:rPr lang="en-US" sz="2800" b="1" dirty="0"/>
              <a:t>Help by spreading the word about FWA and our mission.</a:t>
            </a:r>
          </a:p>
          <a:p>
            <a:pPr lvl="1">
              <a:lnSpc>
                <a:spcPct val="200000"/>
              </a:lnSpc>
            </a:pPr>
            <a:r>
              <a:rPr lang="en-US" sz="2800" b="1" dirty="0"/>
              <a:t>Volunteer in any way you can, either on flight days or anytime.</a:t>
            </a:r>
          </a:p>
          <a:p>
            <a:pPr lvl="1">
              <a:lnSpc>
                <a:spcPct val="200000"/>
              </a:lnSpc>
            </a:pPr>
            <a:r>
              <a:rPr lang="en-US" sz="2800" b="1" dirty="0"/>
              <a:t>Provide a member list to FWA and allow for occasional email updates.</a:t>
            </a:r>
          </a:p>
          <a:p>
            <a:pPr lvl="1">
              <a:lnSpc>
                <a:spcPct val="200000"/>
              </a:lnSpc>
            </a:pPr>
            <a:r>
              <a:rPr lang="en-US" sz="2800" b="1" dirty="0"/>
              <a:t>Direct financial assistance or in-kind donations.</a:t>
            </a:r>
          </a:p>
        </p:txBody>
      </p:sp>
    </p:spTree>
    <p:extLst>
      <p:ext uri="{BB962C8B-B14F-4D97-AF65-F5344CB8AC3E}">
        <p14:creationId xmlns:p14="http://schemas.microsoft.com/office/powerpoint/2010/main" val="215708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KYWTV Nov95 Larry Kane">
            <a:hlinkClick r:id="" action="ppaction://media"/>
            <a:extLst>
              <a:ext uri="{FF2B5EF4-FFF2-40B4-BE49-F238E27FC236}">
                <a16:creationId xmlns:a16="http://schemas.microsoft.com/office/drawing/2014/main" id="{1980011A-0561-4434-B942-EAC3D2BDF2DB}"/>
              </a:ext>
            </a:extLst>
          </p:cNvPr>
          <p:cNvPicPr>
            <a:picLocks noRot="1" noChangeAspect="1"/>
          </p:cNvPicPr>
          <p:nvPr>
            <a:videoFile r:link="rId1"/>
          </p:nvPr>
        </p:nvPicPr>
        <p:blipFill>
          <a:blip r:embed="rId3"/>
          <a:stretch>
            <a:fillRect/>
          </a:stretch>
        </p:blipFill>
        <p:spPr>
          <a:xfrm>
            <a:off x="237451" y="180975"/>
            <a:ext cx="11704202" cy="6612874"/>
          </a:xfrm>
          <a:prstGeom prst="rect">
            <a:avLst/>
          </a:prstGeom>
        </p:spPr>
      </p:pic>
    </p:spTree>
    <p:extLst>
      <p:ext uri="{BB962C8B-B14F-4D97-AF65-F5344CB8AC3E}">
        <p14:creationId xmlns:p14="http://schemas.microsoft.com/office/powerpoint/2010/main" val="126151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FWI at M ASA 2007, broadcast on NBC Nightly News">
            <a:hlinkClick r:id="" action="ppaction://media"/>
            <a:extLst>
              <a:ext uri="{FF2B5EF4-FFF2-40B4-BE49-F238E27FC236}">
                <a16:creationId xmlns:a16="http://schemas.microsoft.com/office/drawing/2014/main" id="{E5F7D901-9784-4F6B-9C54-CE994830D1DC}"/>
              </a:ext>
            </a:extLst>
          </p:cNvPr>
          <p:cNvPicPr>
            <a:picLocks noRot="1" noChangeAspect="1"/>
          </p:cNvPicPr>
          <p:nvPr>
            <a:videoFile r:link="rId1"/>
          </p:nvPr>
        </p:nvPicPr>
        <p:blipFill>
          <a:blip r:embed="rId3"/>
          <a:stretch>
            <a:fillRect/>
          </a:stretch>
        </p:blipFill>
        <p:spPr>
          <a:xfrm>
            <a:off x="182880" y="140970"/>
            <a:ext cx="11663680" cy="6589979"/>
          </a:xfrm>
          <a:prstGeom prst="rect">
            <a:avLst/>
          </a:prstGeom>
        </p:spPr>
      </p:pic>
    </p:spTree>
    <p:extLst>
      <p:ext uri="{BB962C8B-B14F-4D97-AF65-F5344CB8AC3E}">
        <p14:creationId xmlns:p14="http://schemas.microsoft.com/office/powerpoint/2010/main" val="411842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6BFDA0-EE4D-446B-A3E7-D4668C8BC126}"/>
              </a:ext>
            </a:extLst>
          </p:cNvPr>
          <p:cNvSpPr>
            <a:spLocks noGrp="1"/>
          </p:cNvSpPr>
          <p:nvPr>
            <p:ph idx="1"/>
          </p:nvPr>
        </p:nvSpPr>
        <p:spPr>
          <a:xfrm>
            <a:off x="1321904" y="1740203"/>
            <a:ext cx="9760226" cy="4561205"/>
          </a:xfrm>
        </p:spPr>
        <p:txBody>
          <a:bodyPr>
            <a:normAutofit fontScale="92500" lnSpcReduction="10000"/>
          </a:bodyPr>
          <a:lstStyle/>
          <a:p>
            <a:pPr marL="0" indent="0" algn="ctr">
              <a:buNone/>
            </a:pPr>
            <a:r>
              <a:rPr lang="en-US" sz="4800" dirty="0">
                <a:solidFill>
                  <a:schemeClr val="accent1">
                    <a:lumMod val="50000"/>
                  </a:schemeClr>
                </a:solidFill>
              </a:rPr>
              <a:t>“It’s quite an experience to be out of your wheelchair and look down at it and say I don’t need you, then continue on for another 3 1/2 hours, and see other gliders.  We’re all equal up here, flying in the same airspace.”</a:t>
            </a:r>
          </a:p>
          <a:p>
            <a:pPr marL="0" indent="0" algn="ctr">
              <a:buNone/>
            </a:pPr>
            <a:endParaRPr lang="en-US" dirty="0"/>
          </a:p>
          <a:p>
            <a:pPr marL="0" indent="0" algn="ctr">
              <a:buNone/>
            </a:pPr>
            <a:r>
              <a:rPr lang="en-US" dirty="0"/>
              <a:t>Bob Kessler, Freedom’s Wings International</a:t>
            </a:r>
          </a:p>
        </p:txBody>
      </p:sp>
      <p:sp>
        <p:nvSpPr>
          <p:cNvPr id="2" name="Title 1">
            <a:extLst>
              <a:ext uri="{FF2B5EF4-FFF2-40B4-BE49-F238E27FC236}">
                <a16:creationId xmlns:a16="http://schemas.microsoft.com/office/drawing/2014/main" id="{233C082D-FA98-B7FE-EFC8-693B11D6BD1A}"/>
              </a:ext>
            </a:extLst>
          </p:cNvPr>
          <p:cNvSpPr txBox="1">
            <a:spLocks/>
          </p:cNvSpPr>
          <p:nvPr/>
        </p:nvSpPr>
        <p:spPr>
          <a:xfrm>
            <a:off x="838200" y="366673"/>
            <a:ext cx="10515600" cy="10557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cronis Cyber" panose="02000000000000000000" pitchFamily="2" charset="0"/>
                <a:ea typeface="+mj-ea"/>
                <a:cs typeface="+mj-cs"/>
              </a:rPr>
              <a:t>Freedom’s Wings Arizona</a:t>
            </a:r>
            <a:endParaRPr kumimoji="0" lang="en-US" sz="5400" b="0" i="0" u="none" strike="noStrike" kern="1200" cap="none" spc="0" normalizeH="0" baseline="0" noProof="0" dirty="0">
              <a:ln>
                <a:noFill/>
              </a:ln>
              <a:solidFill>
                <a:prstClr val="black"/>
              </a:solidFill>
              <a:effectLst/>
              <a:uLnTx/>
              <a:uFillTx/>
              <a:latin typeface="Acronis Cyber" panose="02000000000000000000" pitchFamily="2" charset="0"/>
              <a:ea typeface="+mj-ea"/>
              <a:cs typeface="+mj-cs"/>
            </a:endParaRPr>
          </a:p>
        </p:txBody>
      </p:sp>
      <p:pic>
        <p:nvPicPr>
          <p:cNvPr id="4" name="Picture 3" descr="Logo&#10;&#10;Description automatically generated">
            <a:extLst>
              <a:ext uri="{FF2B5EF4-FFF2-40B4-BE49-F238E27FC236}">
                <a16:creationId xmlns:a16="http://schemas.microsoft.com/office/drawing/2014/main" id="{AE338407-D426-C1F9-4C23-5F9F36822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96" y="222885"/>
            <a:ext cx="849418" cy="854272"/>
          </a:xfrm>
          <a:prstGeom prst="rect">
            <a:avLst/>
          </a:prstGeom>
        </p:spPr>
      </p:pic>
    </p:spTree>
    <p:extLst>
      <p:ext uri="{BB962C8B-B14F-4D97-AF65-F5344CB8AC3E}">
        <p14:creationId xmlns:p14="http://schemas.microsoft.com/office/powerpoint/2010/main" val="3141187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E99B-6B7C-4C80-88DB-4070CE26B0F2}"/>
              </a:ext>
            </a:extLst>
          </p:cNvPr>
          <p:cNvSpPr>
            <a:spLocks noGrp="1"/>
          </p:cNvSpPr>
          <p:nvPr>
            <p:ph type="title"/>
          </p:nvPr>
        </p:nvSpPr>
        <p:spPr>
          <a:xfrm>
            <a:off x="838200" y="122832"/>
            <a:ext cx="10515600" cy="1325563"/>
          </a:xfrm>
        </p:spPr>
        <p:txBody>
          <a:bodyPr>
            <a:normAutofit/>
          </a:bodyPr>
          <a:lstStyle/>
          <a:p>
            <a:pPr algn="ctr"/>
            <a:r>
              <a:rPr lang="en-US" sz="5400" b="1" dirty="0" err="1">
                <a:solidFill>
                  <a:srgbClr val="C00000"/>
                </a:solidFill>
                <a:latin typeface="Acronis Cyber" panose="02000000000000000000" pitchFamily="2" charset="0"/>
              </a:rPr>
              <a:t>FWAz</a:t>
            </a:r>
            <a:r>
              <a:rPr lang="en-US" sz="5400" b="1" dirty="0">
                <a:solidFill>
                  <a:srgbClr val="C00000"/>
                </a:solidFill>
                <a:latin typeface="Acronis Cyber" panose="02000000000000000000" pitchFamily="2" charset="0"/>
              </a:rPr>
              <a:t> Founder’s Story</a:t>
            </a:r>
            <a:endParaRPr lang="en-US" sz="5400" dirty="0">
              <a:latin typeface="Acronis Cyber" panose="02000000000000000000" pitchFamily="2" charset="0"/>
            </a:endParaRPr>
          </a:p>
        </p:txBody>
      </p:sp>
      <p:pic>
        <p:nvPicPr>
          <p:cNvPr id="3" name="Picture 2" descr="Logo&#10;&#10;Description automatically generated">
            <a:extLst>
              <a:ext uri="{FF2B5EF4-FFF2-40B4-BE49-F238E27FC236}">
                <a16:creationId xmlns:a16="http://schemas.microsoft.com/office/drawing/2014/main" id="{AD7CC140-1388-41F7-9ABE-EBC226641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796" y="222885"/>
            <a:ext cx="849418" cy="854272"/>
          </a:xfrm>
          <a:prstGeom prst="rect">
            <a:avLst/>
          </a:prstGeom>
        </p:spPr>
      </p:pic>
      <p:pic>
        <p:nvPicPr>
          <p:cNvPr id="5" name="Picture 4">
            <a:extLst>
              <a:ext uri="{FF2B5EF4-FFF2-40B4-BE49-F238E27FC236}">
                <a16:creationId xmlns:a16="http://schemas.microsoft.com/office/drawing/2014/main" id="{C1D04CC8-7EDE-E5B3-D0AB-CCE510052E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8657" y="6043930"/>
            <a:ext cx="3194685" cy="480060"/>
          </a:xfrm>
          <a:prstGeom prst="rect">
            <a:avLst/>
          </a:prstGeom>
          <a:noFill/>
          <a:ln>
            <a:noFill/>
          </a:ln>
        </p:spPr>
      </p:pic>
      <p:sp>
        <p:nvSpPr>
          <p:cNvPr id="6" name="TextBox 5">
            <a:extLst>
              <a:ext uri="{FF2B5EF4-FFF2-40B4-BE49-F238E27FC236}">
                <a16:creationId xmlns:a16="http://schemas.microsoft.com/office/drawing/2014/main" id="{0B81025D-13C3-5582-4A65-00E72EADA8D2}"/>
              </a:ext>
            </a:extLst>
          </p:cNvPr>
          <p:cNvSpPr txBox="1"/>
          <p:nvPr/>
        </p:nvSpPr>
        <p:spPr>
          <a:xfrm>
            <a:off x="777922" y="1118803"/>
            <a:ext cx="11414078" cy="4708981"/>
          </a:xfrm>
          <a:prstGeom prst="rect">
            <a:avLst/>
          </a:prstGeom>
          <a:noFill/>
        </p:spPr>
        <p:txBody>
          <a:bodyPr wrap="square" rtlCol="0">
            <a:spAutoFit/>
          </a:bodyPr>
          <a:lstStyle/>
          <a:p>
            <a:pPr marL="742950" lvl="1" indent="-285750">
              <a:lnSpc>
                <a:spcPct val="150000"/>
              </a:lnSpc>
              <a:buFont typeface="Arial" panose="020B0604020202020204" pitchFamily="34" charset="0"/>
              <a:buChar char="•"/>
            </a:pPr>
            <a:r>
              <a:rPr lang="en-US" sz="2400" dirty="0"/>
              <a:t>Ernie Hilborn</a:t>
            </a:r>
          </a:p>
          <a:p>
            <a:pPr marL="742950" lvl="1" indent="-285750">
              <a:lnSpc>
                <a:spcPct val="150000"/>
              </a:lnSpc>
              <a:buFont typeface="Arial" panose="020B0604020202020204" pitchFamily="34" charset="0"/>
              <a:buChar char="•"/>
            </a:pPr>
            <a:r>
              <a:rPr lang="en-US" sz="2400" dirty="0"/>
              <a:t>Started flying gliders as a Senior in High School</a:t>
            </a:r>
          </a:p>
          <a:p>
            <a:pPr marL="742950" lvl="1" indent="-285750">
              <a:buFont typeface="Arial" panose="020B0604020202020204" pitchFamily="34" charset="0"/>
              <a:buChar char="•"/>
            </a:pPr>
            <a:r>
              <a:rPr lang="en-US" sz="2400" dirty="0"/>
              <a:t>Went off to a small, fairly new, college and made friendships with several people with disabilities.  Helped the college become more accessible.</a:t>
            </a:r>
          </a:p>
          <a:p>
            <a:pPr marL="742950" lvl="1" indent="-285750">
              <a:lnSpc>
                <a:spcPct val="150000"/>
              </a:lnSpc>
              <a:buFont typeface="Arial" panose="020B0604020202020204" pitchFamily="34" charset="0"/>
              <a:buChar char="•"/>
            </a:pPr>
            <a:r>
              <a:rPr lang="en-US" sz="2400" dirty="0"/>
              <a:t>Developed the dream to bring glider rides to people with disabilities</a:t>
            </a:r>
          </a:p>
          <a:p>
            <a:pPr marL="742950" lvl="1" indent="-285750">
              <a:buFont typeface="Arial" panose="020B0604020202020204" pitchFamily="34" charset="0"/>
              <a:buChar char="•"/>
            </a:pPr>
            <a:r>
              <a:rPr lang="en-US" sz="2400" dirty="0"/>
              <a:t>Prescott Area Soaring Club members would chat about ways to get more people involved in soaring and working with people with disabilities.</a:t>
            </a:r>
          </a:p>
          <a:p>
            <a:pPr marL="742950" lvl="1" indent="-285750">
              <a:lnSpc>
                <a:spcPct val="150000"/>
              </a:lnSpc>
              <a:buFont typeface="Arial" panose="020B0604020202020204" pitchFamily="34" charset="0"/>
              <a:buChar char="•"/>
            </a:pPr>
            <a:r>
              <a:rPr lang="en-US" sz="2400" dirty="0"/>
              <a:t>He found Freedom’s Wings International online and was introduced to Irv Soble</a:t>
            </a:r>
          </a:p>
          <a:p>
            <a:pPr marL="742950" lvl="1" indent="-285750">
              <a:lnSpc>
                <a:spcPct val="150000"/>
              </a:lnSpc>
              <a:buFont typeface="Arial" panose="020B0604020202020204" pitchFamily="34" charset="0"/>
              <a:buChar char="•"/>
            </a:pPr>
            <a:r>
              <a:rPr lang="en-US" sz="2400" dirty="0"/>
              <a:t>Began working to create Freedom’s Wings Arizona</a:t>
            </a:r>
          </a:p>
          <a:p>
            <a:pPr marL="742950" lvl="1"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785280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E99B-6B7C-4C80-88DB-4070CE26B0F2}"/>
              </a:ext>
            </a:extLst>
          </p:cNvPr>
          <p:cNvSpPr>
            <a:spLocks noGrp="1"/>
          </p:cNvSpPr>
          <p:nvPr>
            <p:ph type="title"/>
          </p:nvPr>
        </p:nvSpPr>
        <p:spPr>
          <a:xfrm>
            <a:off x="838200" y="122832"/>
            <a:ext cx="10515600" cy="1325563"/>
          </a:xfrm>
        </p:spPr>
        <p:txBody>
          <a:bodyPr>
            <a:normAutofit/>
          </a:bodyPr>
          <a:lstStyle/>
          <a:p>
            <a:pPr algn="ctr"/>
            <a:r>
              <a:rPr lang="en-US" sz="5400" b="1" dirty="0">
                <a:solidFill>
                  <a:srgbClr val="C00000"/>
                </a:solidFill>
                <a:latin typeface="Acronis Cyber" panose="02000000000000000000" pitchFamily="2" charset="0"/>
              </a:rPr>
              <a:t>People with Disabilities in AZ</a:t>
            </a:r>
            <a:endParaRPr lang="en-US" sz="5400" dirty="0">
              <a:latin typeface="Acronis Cyber" panose="02000000000000000000" pitchFamily="2" charset="0"/>
            </a:endParaRPr>
          </a:p>
        </p:txBody>
      </p:sp>
      <p:pic>
        <p:nvPicPr>
          <p:cNvPr id="3" name="Picture 2" descr="Logo&#10;&#10;Description automatically generated">
            <a:extLst>
              <a:ext uri="{FF2B5EF4-FFF2-40B4-BE49-F238E27FC236}">
                <a16:creationId xmlns:a16="http://schemas.microsoft.com/office/drawing/2014/main" id="{AD7CC140-1388-41F7-9ABE-EBC226641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96" y="222885"/>
            <a:ext cx="849418" cy="854272"/>
          </a:xfrm>
          <a:prstGeom prst="rect">
            <a:avLst/>
          </a:prstGeom>
        </p:spPr>
      </p:pic>
      <p:pic>
        <p:nvPicPr>
          <p:cNvPr id="5" name="Picture 4">
            <a:extLst>
              <a:ext uri="{FF2B5EF4-FFF2-40B4-BE49-F238E27FC236}">
                <a16:creationId xmlns:a16="http://schemas.microsoft.com/office/drawing/2014/main" id="{C1D04CC8-7EDE-E5B3-D0AB-CCE510052E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8657" y="6043930"/>
            <a:ext cx="3194685" cy="480060"/>
          </a:xfrm>
          <a:prstGeom prst="rect">
            <a:avLst/>
          </a:prstGeom>
          <a:noFill/>
          <a:ln>
            <a:noFill/>
          </a:ln>
        </p:spPr>
      </p:pic>
      <p:sp>
        <p:nvSpPr>
          <p:cNvPr id="6" name="TextBox 5">
            <a:extLst>
              <a:ext uri="{FF2B5EF4-FFF2-40B4-BE49-F238E27FC236}">
                <a16:creationId xmlns:a16="http://schemas.microsoft.com/office/drawing/2014/main" id="{86806AFF-C4CB-CB4A-172B-6A180124F4E0}"/>
              </a:ext>
            </a:extLst>
          </p:cNvPr>
          <p:cNvSpPr txBox="1"/>
          <p:nvPr/>
        </p:nvSpPr>
        <p:spPr>
          <a:xfrm>
            <a:off x="838200" y="1678675"/>
            <a:ext cx="10093036" cy="674030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600" b="1" dirty="0"/>
              <a:t>1,583,650</a:t>
            </a:r>
            <a:r>
              <a:rPr lang="en-US" sz="3600" dirty="0"/>
              <a:t> People in Arizona have a disability</a:t>
            </a:r>
          </a:p>
          <a:p>
            <a:pPr marL="285750" indent="-285750">
              <a:lnSpc>
                <a:spcPct val="150000"/>
              </a:lnSpc>
              <a:buFont typeface="Arial" panose="020B0604020202020204" pitchFamily="34" charset="0"/>
              <a:buChar char="•"/>
            </a:pPr>
            <a:endParaRPr lang="en-US" sz="3600" dirty="0"/>
          </a:p>
          <a:p>
            <a:pPr marL="285750" indent="-285750">
              <a:buFont typeface="Arial" panose="020B0604020202020204" pitchFamily="34" charset="0"/>
              <a:buChar char="•"/>
            </a:pPr>
            <a:r>
              <a:rPr lang="en-US" sz="3600" b="1" dirty="0"/>
              <a:t>120,000 </a:t>
            </a:r>
            <a:r>
              <a:rPr lang="en-US" sz="3600" dirty="0"/>
              <a:t>people in Arizona have a developmental disability, and of those </a:t>
            </a:r>
            <a:r>
              <a:rPr lang="en-US" sz="3600" b="1" dirty="0"/>
              <a:t>60,000</a:t>
            </a:r>
            <a:r>
              <a:rPr lang="en-US" sz="3600" dirty="0"/>
              <a:t> are children</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600" dirty="0"/>
              <a:t>We work with many groups, types of disabilities, and ages.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r>
              <a:rPr lang="en-US" sz="1200" dirty="0"/>
              <a:t>Cite </a:t>
            </a:r>
            <a:r>
              <a:rPr lang="en-US" sz="1200" dirty="0" err="1"/>
              <a:t>Sourse</a:t>
            </a:r>
            <a:r>
              <a:rPr lang="en-US" sz="2400" dirty="0"/>
              <a:t> </a:t>
            </a:r>
          </a:p>
        </p:txBody>
      </p:sp>
    </p:spTree>
    <p:extLst>
      <p:ext uri="{BB962C8B-B14F-4D97-AF65-F5344CB8AC3E}">
        <p14:creationId xmlns:p14="http://schemas.microsoft.com/office/powerpoint/2010/main" val="4037264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E99B-6B7C-4C80-88DB-4070CE26B0F2}"/>
              </a:ext>
            </a:extLst>
          </p:cNvPr>
          <p:cNvSpPr>
            <a:spLocks noGrp="1"/>
          </p:cNvSpPr>
          <p:nvPr>
            <p:ph type="title"/>
          </p:nvPr>
        </p:nvSpPr>
        <p:spPr>
          <a:xfrm>
            <a:off x="838200" y="122832"/>
            <a:ext cx="10515600" cy="1325563"/>
          </a:xfrm>
        </p:spPr>
        <p:txBody>
          <a:bodyPr>
            <a:normAutofit/>
          </a:bodyPr>
          <a:lstStyle/>
          <a:p>
            <a:pPr algn="ctr"/>
            <a:r>
              <a:rPr lang="en-US" sz="5400" b="1" dirty="0">
                <a:solidFill>
                  <a:srgbClr val="C00000"/>
                </a:solidFill>
                <a:latin typeface="Acronis Cyber" panose="02000000000000000000" pitchFamily="2" charset="0"/>
              </a:rPr>
              <a:t>Freedom’s Wings Arizona</a:t>
            </a:r>
            <a:endParaRPr lang="en-US" sz="5400" dirty="0">
              <a:latin typeface="Acronis Cyber" panose="02000000000000000000" pitchFamily="2" charset="0"/>
            </a:endParaRPr>
          </a:p>
        </p:txBody>
      </p:sp>
      <p:pic>
        <p:nvPicPr>
          <p:cNvPr id="3" name="Picture 2" descr="Logo&#10;&#10;Description automatically generated">
            <a:extLst>
              <a:ext uri="{FF2B5EF4-FFF2-40B4-BE49-F238E27FC236}">
                <a16:creationId xmlns:a16="http://schemas.microsoft.com/office/drawing/2014/main" id="{AD7CC140-1388-41F7-9ABE-EBC226641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96" y="222885"/>
            <a:ext cx="849418" cy="854272"/>
          </a:xfrm>
          <a:prstGeom prst="rect">
            <a:avLst/>
          </a:prstGeom>
        </p:spPr>
      </p:pic>
      <p:sp>
        <p:nvSpPr>
          <p:cNvPr id="4" name="Rectangle 3">
            <a:extLst>
              <a:ext uri="{FF2B5EF4-FFF2-40B4-BE49-F238E27FC236}">
                <a16:creationId xmlns:a16="http://schemas.microsoft.com/office/drawing/2014/main" id="{6C945B3A-3D05-47EA-8CD8-A7C62D70862B}"/>
              </a:ext>
            </a:extLst>
          </p:cNvPr>
          <p:cNvSpPr/>
          <p:nvPr/>
        </p:nvSpPr>
        <p:spPr>
          <a:xfrm>
            <a:off x="741680" y="1345024"/>
            <a:ext cx="10825480" cy="4616648"/>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We are a non-profit corporation run by and for, people with physical and/or developmental disabilities.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Initially working with the UA Disability Resource Center, Tucson Veterans Hospital, and other organizations to offer glider rides as a therapeutic recreational activity.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Focused on exposing persons with disabilities, to the </a:t>
            </a:r>
            <a:r>
              <a:rPr kumimoji="0" lang="en-US" sz="2800" i="0" u="none" strike="noStrike" kern="1200" cap="none" spc="0" normalizeH="0" baseline="0" noProof="0">
                <a:ln>
                  <a:noFill/>
                </a:ln>
                <a:solidFill>
                  <a:prstClr val="black"/>
                </a:solidFill>
                <a:effectLst/>
                <a:uLnTx/>
                <a:uFillTx/>
                <a:latin typeface="Calibri" panose="020F0502020204030204"/>
                <a:ea typeface="+mn-ea"/>
                <a:cs typeface="+mn-cs"/>
              </a:rPr>
              <a:t>soaring experience, </a:t>
            </a: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by providing demo flights at no cost to the individuals.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1D04CC8-7EDE-E5B3-D0AB-CCE510052E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8657" y="6043930"/>
            <a:ext cx="3194685" cy="480060"/>
          </a:xfrm>
          <a:prstGeom prst="rect">
            <a:avLst/>
          </a:prstGeom>
          <a:noFill/>
          <a:ln>
            <a:noFill/>
          </a:ln>
        </p:spPr>
      </p:pic>
    </p:spTree>
    <p:extLst>
      <p:ext uri="{BB962C8B-B14F-4D97-AF65-F5344CB8AC3E}">
        <p14:creationId xmlns:p14="http://schemas.microsoft.com/office/powerpoint/2010/main" val="4162309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14F607-80E2-49CF-A718-D8DC116CE574}"/>
              </a:ext>
            </a:extLst>
          </p:cNvPr>
          <p:cNvSpPr>
            <a:spLocks noGrp="1"/>
          </p:cNvSpPr>
          <p:nvPr>
            <p:ph idx="1"/>
          </p:nvPr>
        </p:nvSpPr>
        <p:spPr>
          <a:xfrm>
            <a:off x="838200" y="1411054"/>
            <a:ext cx="10515600" cy="5543109"/>
          </a:xfrm>
        </p:spPr>
        <p:txBody>
          <a:bodyPr>
            <a:noAutofit/>
          </a:bodyPr>
          <a:lstStyle/>
          <a:p>
            <a:pPr marL="0" indent="0">
              <a:lnSpc>
                <a:spcPct val="100000"/>
              </a:lnSpc>
              <a:buNone/>
            </a:pPr>
            <a:r>
              <a:rPr lang="en-US" sz="3600" b="1" dirty="0">
                <a:solidFill>
                  <a:srgbClr val="C00000"/>
                </a:solidFill>
              </a:rPr>
              <a:t>Our Mission:</a:t>
            </a:r>
          </a:p>
          <a:p>
            <a:pPr>
              <a:lnSpc>
                <a:spcPct val="100000"/>
              </a:lnSpc>
              <a:buFont typeface="Arial" panose="020B0604020202020204" pitchFamily="34" charset="0"/>
              <a:buChar char="•"/>
            </a:pPr>
            <a:endParaRPr lang="en-US" dirty="0"/>
          </a:p>
          <a:p>
            <a:pPr>
              <a:lnSpc>
                <a:spcPct val="100000"/>
              </a:lnSpc>
              <a:buFont typeface="Arial" panose="020B0604020202020204" pitchFamily="34" charset="0"/>
              <a:buChar char="•"/>
            </a:pPr>
            <a:r>
              <a:rPr lang="en-US" dirty="0"/>
              <a:t>Spreading the thrill of soaring like an eagle to many people in the State of Arizona.</a:t>
            </a:r>
          </a:p>
          <a:p>
            <a:pPr>
              <a:lnSpc>
                <a:spcPct val="100000"/>
              </a:lnSpc>
              <a:buFont typeface="Arial" panose="020B0604020202020204" pitchFamily="34" charset="0"/>
              <a:buChar char="•"/>
            </a:pPr>
            <a:r>
              <a:rPr lang="en-US" dirty="0"/>
              <a:t>Encouraging other clubs and commercial glider operations to equip some of their sailplanes with hand controls to spread the availability for persons with disabilities to soar.</a:t>
            </a:r>
          </a:p>
          <a:p>
            <a:pPr>
              <a:lnSpc>
                <a:spcPct val="100000"/>
              </a:lnSpc>
            </a:pPr>
            <a:r>
              <a:rPr lang="en-US" dirty="0"/>
              <a:t>Providing training for instructors, ground crew, and flight students on the best methods to include people with disabilities in their flights.</a:t>
            </a:r>
            <a:endParaRPr lang="en-US" dirty="0">
              <a:solidFill>
                <a:srgbClr val="00B050"/>
              </a:solidFill>
            </a:endParaRPr>
          </a:p>
        </p:txBody>
      </p:sp>
      <p:sp>
        <p:nvSpPr>
          <p:cNvPr id="2" name="TextBox 1">
            <a:extLst>
              <a:ext uri="{FF2B5EF4-FFF2-40B4-BE49-F238E27FC236}">
                <a16:creationId xmlns:a16="http://schemas.microsoft.com/office/drawing/2014/main" id="{391E06FE-FC7B-C33E-4A7F-7CCEEB3F5B27}"/>
              </a:ext>
            </a:extLst>
          </p:cNvPr>
          <p:cNvSpPr txBox="1"/>
          <p:nvPr/>
        </p:nvSpPr>
        <p:spPr>
          <a:xfrm>
            <a:off x="2732690" y="21336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DCFBABF5-A7C9-3EBE-8AE5-2ABD9D30DB21}"/>
              </a:ext>
            </a:extLst>
          </p:cNvPr>
          <p:cNvSpPr txBox="1">
            <a:spLocks/>
          </p:cNvSpPr>
          <p:nvPr/>
        </p:nvSpPr>
        <p:spPr>
          <a:xfrm>
            <a:off x="838200" y="375285"/>
            <a:ext cx="10515600" cy="8542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cronis Cyber" panose="02000000000000000000" pitchFamily="2" charset="0"/>
                <a:ea typeface="+mj-ea"/>
                <a:cs typeface="+mj-cs"/>
              </a:rPr>
              <a:t>Freedom’s Wings Arizona</a:t>
            </a:r>
            <a:endParaRPr kumimoji="0" lang="en-US" sz="5400" b="0" i="0" u="none" strike="noStrike" kern="1200" cap="none" spc="0" normalizeH="0" baseline="0" noProof="0" dirty="0">
              <a:ln>
                <a:noFill/>
              </a:ln>
              <a:solidFill>
                <a:prstClr val="black"/>
              </a:solidFill>
              <a:effectLst/>
              <a:uLnTx/>
              <a:uFillTx/>
              <a:latin typeface="Acronis Cyber" panose="02000000000000000000" pitchFamily="2" charset="0"/>
              <a:ea typeface="+mj-ea"/>
              <a:cs typeface="+mj-cs"/>
            </a:endParaRPr>
          </a:p>
        </p:txBody>
      </p:sp>
      <p:pic>
        <p:nvPicPr>
          <p:cNvPr id="6" name="Picture 5" descr="Logo&#10;&#10;Description automatically generated">
            <a:extLst>
              <a:ext uri="{FF2B5EF4-FFF2-40B4-BE49-F238E27FC236}">
                <a16:creationId xmlns:a16="http://schemas.microsoft.com/office/drawing/2014/main" id="{E5973A3D-7001-2200-F249-4025E30D0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96" y="222885"/>
            <a:ext cx="849418" cy="854272"/>
          </a:xfrm>
          <a:prstGeom prst="rect">
            <a:avLst/>
          </a:prstGeom>
        </p:spPr>
      </p:pic>
    </p:spTree>
    <p:extLst>
      <p:ext uri="{BB962C8B-B14F-4D97-AF65-F5344CB8AC3E}">
        <p14:creationId xmlns:p14="http://schemas.microsoft.com/office/powerpoint/2010/main" val="5930575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E99B-6B7C-4C80-88DB-4070CE26B0F2}"/>
              </a:ext>
            </a:extLst>
          </p:cNvPr>
          <p:cNvSpPr>
            <a:spLocks noGrp="1"/>
          </p:cNvSpPr>
          <p:nvPr>
            <p:ph type="title"/>
          </p:nvPr>
        </p:nvSpPr>
        <p:spPr>
          <a:xfrm>
            <a:off x="838200" y="122833"/>
            <a:ext cx="10515600" cy="1460308"/>
          </a:xfrm>
        </p:spPr>
        <p:txBody>
          <a:bodyPr>
            <a:normAutofit fontScale="90000"/>
          </a:bodyPr>
          <a:lstStyle/>
          <a:p>
            <a:pPr algn="ctr"/>
            <a:r>
              <a:rPr lang="en-US" sz="5400" b="1" dirty="0">
                <a:solidFill>
                  <a:srgbClr val="C00000"/>
                </a:solidFill>
                <a:latin typeface="Acronis Cyber" panose="02000000000000000000" pitchFamily="2" charset="0"/>
              </a:rPr>
              <a:t>Freedom’s Wings Arizona</a:t>
            </a:r>
            <a:br>
              <a:rPr lang="en-US" sz="5400" b="1" dirty="0">
                <a:solidFill>
                  <a:srgbClr val="C00000"/>
                </a:solidFill>
                <a:latin typeface="Acronis Cyber" panose="02000000000000000000" pitchFamily="2" charset="0"/>
              </a:rPr>
            </a:br>
            <a:r>
              <a:rPr lang="en-US" sz="5400" b="1" dirty="0">
                <a:solidFill>
                  <a:srgbClr val="C00000"/>
                </a:solidFill>
                <a:latin typeface="Acronis Cyber" panose="02000000000000000000" pitchFamily="2" charset="0"/>
              </a:rPr>
              <a:t>What We Do</a:t>
            </a:r>
            <a:endParaRPr lang="en-US" sz="5400" dirty="0">
              <a:latin typeface="Acronis Cyber" panose="02000000000000000000" pitchFamily="2" charset="0"/>
            </a:endParaRPr>
          </a:p>
        </p:txBody>
      </p:sp>
      <p:pic>
        <p:nvPicPr>
          <p:cNvPr id="3" name="Picture 2" descr="Logo&#10;&#10;Description automatically generated">
            <a:extLst>
              <a:ext uri="{FF2B5EF4-FFF2-40B4-BE49-F238E27FC236}">
                <a16:creationId xmlns:a16="http://schemas.microsoft.com/office/drawing/2014/main" id="{AD7CC140-1388-41F7-9ABE-EBC226641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796" y="222885"/>
            <a:ext cx="849418" cy="854272"/>
          </a:xfrm>
          <a:prstGeom prst="rect">
            <a:avLst/>
          </a:prstGeom>
        </p:spPr>
      </p:pic>
      <p:pic>
        <p:nvPicPr>
          <p:cNvPr id="5" name="Picture 4">
            <a:extLst>
              <a:ext uri="{FF2B5EF4-FFF2-40B4-BE49-F238E27FC236}">
                <a16:creationId xmlns:a16="http://schemas.microsoft.com/office/drawing/2014/main" id="{C1D04CC8-7EDE-E5B3-D0AB-CCE510052E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8657" y="6043930"/>
            <a:ext cx="3194685" cy="480060"/>
          </a:xfrm>
          <a:prstGeom prst="rect">
            <a:avLst/>
          </a:prstGeom>
          <a:noFill/>
          <a:ln>
            <a:noFill/>
          </a:ln>
        </p:spPr>
      </p:pic>
      <p:sp>
        <p:nvSpPr>
          <p:cNvPr id="6" name="TextBox 5">
            <a:extLst>
              <a:ext uri="{FF2B5EF4-FFF2-40B4-BE49-F238E27FC236}">
                <a16:creationId xmlns:a16="http://schemas.microsoft.com/office/drawing/2014/main" id="{7A3F1777-825D-A93A-2494-686D44954DA5}"/>
              </a:ext>
            </a:extLst>
          </p:cNvPr>
          <p:cNvSpPr txBox="1"/>
          <p:nvPr/>
        </p:nvSpPr>
        <p:spPr>
          <a:xfrm>
            <a:off x="818866" y="1795297"/>
            <a:ext cx="10590662" cy="323165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t>We provide rides for people with disabilities in gliders at various locations in AZ</a:t>
            </a:r>
          </a:p>
          <a:p>
            <a:pPr marL="342900" indent="-342900">
              <a:lnSpc>
                <a:spcPct val="150000"/>
              </a:lnSpc>
              <a:buFont typeface="Arial" panose="020B0604020202020204" pitchFamily="34" charset="0"/>
              <a:buChar char="•"/>
            </a:pPr>
            <a:r>
              <a:rPr lang="en-US" sz="2400" dirty="0"/>
              <a:t>We help individuals to “</a:t>
            </a:r>
            <a:r>
              <a:rPr lang="en-US" sz="2400" b="1" dirty="0"/>
              <a:t>Defy Gravity – Defy Limitations – SOAR</a:t>
            </a:r>
            <a:r>
              <a:rPr lang="en-US" sz="2400" dirty="0"/>
              <a:t>”</a:t>
            </a:r>
          </a:p>
          <a:p>
            <a:pPr marL="342900" indent="-342900">
              <a:lnSpc>
                <a:spcPct val="150000"/>
              </a:lnSpc>
              <a:buFont typeface="Arial" panose="020B0604020202020204" pitchFamily="34" charset="0"/>
              <a:buChar char="•"/>
            </a:pPr>
            <a:r>
              <a:rPr lang="en-US" sz="2400" dirty="0"/>
              <a:t>We hope to provide flight training in an adaptive glider or provide scholarships.</a:t>
            </a:r>
          </a:p>
          <a:p>
            <a:pPr marL="342900" indent="-342900">
              <a:buFont typeface="Arial" panose="020B0604020202020204" pitchFamily="34" charset="0"/>
              <a:buChar char="•"/>
            </a:pPr>
            <a:r>
              <a:rPr lang="en-US" sz="2400" dirty="0"/>
              <a:t>Spread the joy of soaring like an eagle to people with disabilities by giving them an experience they may have never dreamed about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2743554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E99B-6B7C-4C80-88DB-4070CE26B0F2}"/>
              </a:ext>
            </a:extLst>
          </p:cNvPr>
          <p:cNvSpPr>
            <a:spLocks noGrp="1"/>
          </p:cNvSpPr>
          <p:nvPr>
            <p:ph type="title"/>
          </p:nvPr>
        </p:nvSpPr>
        <p:spPr>
          <a:xfrm>
            <a:off x="838200" y="122833"/>
            <a:ext cx="10515600" cy="1460308"/>
          </a:xfrm>
        </p:spPr>
        <p:txBody>
          <a:bodyPr>
            <a:normAutofit fontScale="90000"/>
          </a:bodyPr>
          <a:lstStyle/>
          <a:p>
            <a:pPr algn="ctr"/>
            <a:r>
              <a:rPr lang="en-US" sz="5400" b="1" dirty="0">
                <a:solidFill>
                  <a:srgbClr val="C00000"/>
                </a:solidFill>
                <a:latin typeface="Acronis Cyber" panose="02000000000000000000" pitchFamily="2" charset="0"/>
              </a:rPr>
              <a:t>Freedom’s Wings Arizona</a:t>
            </a:r>
            <a:br>
              <a:rPr lang="en-US" sz="5400" b="1" dirty="0">
                <a:solidFill>
                  <a:srgbClr val="C00000"/>
                </a:solidFill>
                <a:latin typeface="Acronis Cyber" panose="02000000000000000000" pitchFamily="2" charset="0"/>
              </a:rPr>
            </a:br>
            <a:r>
              <a:rPr lang="en-US" sz="5400" b="1" dirty="0">
                <a:solidFill>
                  <a:srgbClr val="C00000"/>
                </a:solidFill>
                <a:latin typeface="Acronis Cyber" panose="02000000000000000000" pitchFamily="2" charset="0"/>
              </a:rPr>
              <a:t>Partners with the Tucson Soaring Club</a:t>
            </a:r>
            <a:endParaRPr lang="en-US" sz="5400" dirty="0">
              <a:latin typeface="Acronis Cyber" panose="02000000000000000000" pitchFamily="2" charset="0"/>
            </a:endParaRPr>
          </a:p>
        </p:txBody>
      </p:sp>
      <p:pic>
        <p:nvPicPr>
          <p:cNvPr id="3" name="Picture 2" descr="Logo&#10;&#10;Description automatically generated">
            <a:extLst>
              <a:ext uri="{FF2B5EF4-FFF2-40B4-BE49-F238E27FC236}">
                <a16:creationId xmlns:a16="http://schemas.microsoft.com/office/drawing/2014/main" id="{AD7CC140-1388-41F7-9ABE-EBC226641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796" y="222885"/>
            <a:ext cx="849418" cy="854272"/>
          </a:xfrm>
          <a:prstGeom prst="rect">
            <a:avLst/>
          </a:prstGeom>
        </p:spPr>
      </p:pic>
      <p:pic>
        <p:nvPicPr>
          <p:cNvPr id="5" name="Picture 4">
            <a:extLst>
              <a:ext uri="{FF2B5EF4-FFF2-40B4-BE49-F238E27FC236}">
                <a16:creationId xmlns:a16="http://schemas.microsoft.com/office/drawing/2014/main" id="{C1D04CC8-7EDE-E5B3-D0AB-CCE510052E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8657" y="6043930"/>
            <a:ext cx="3194685" cy="480060"/>
          </a:xfrm>
          <a:prstGeom prst="rect">
            <a:avLst/>
          </a:prstGeom>
          <a:noFill/>
          <a:ln>
            <a:noFill/>
          </a:ln>
        </p:spPr>
      </p:pic>
      <p:sp>
        <p:nvSpPr>
          <p:cNvPr id="6" name="TextBox 5">
            <a:extLst>
              <a:ext uri="{FF2B5EF4-FFF2-40B4-BE49-F238E27FC236}">
                <a16:creationId xmlns:a16="http://schemas.microsoft.com/office/drawing/2014/main" id="{7A3F1777-825D-A93A-2494-686D44954DA5}"/>
              </a:ext>
            </a:extLst>
          </p:cNvPr>
          <p:cNvSpPr txBox="1"/>
          <p:nvPr/>
        </p:nvSpPr>
        <p:spPr>
          <a:xfrm>
            <a:off x="818866" y="1795297"/>
            <a:ext cx="10590662" cy="2492990"/>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Where:  El Tiro Gliderport, about 5 miles west of Marana, AZ</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TuSC provides the Gliderport, glider, tow plane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FWA provides the funding, planning, and scheduling of participants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218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20968</TotalTime>
  <Words>1962</Words>
  <Application>Microsoft Office PowerPoint</Application>
  <PresentationFormat>Widescreen</PresentationFormat>
  <Paragraphs>153</Paragraphs>
  <Slides>23</Slides>
  <Notes>5</Notes>
  <HiddenSlides>6</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Acronis Cyber</vt:lpstr>
      <vt:lpstr>Arial</vt:lpstr>
      <vt:lpstr>Calibri</vt:lpstr>
      <vt:lpstr>Calibri Light</vt:lpstr>
      <vt:lpstr>Office Theme</vt:lpstr>
      <vt:lpstr>PowerPoint Presentation</vt:lpstr>
      <vt:lpstr>How We Came About</vt:lpstr>
      <vt:lpstr>PowerPoint Presentation</vt:lpstr>
      <vt:lpstr>FWAz Founder’s Story</vt:lpstr>
      <vt:lpstr>People with Disabilities in AZ</vt:lpstr>
      <vt:lpstr>Freedom’s Wings Arizona</vt:lpstr>
      <vt:lpstr>PowerPoint Presentation</vt:lpstr>
      <vt:lpstr>Freedom’s Wings Arizona What We Do</vt:lpstr>
      <vt:lpstr>Freedom’s Wings Arizona Partners with the Tucson Soaring Club</vt:lpstr>
      <vt:lpstr>PowerPoint Presentation</vt:lpstr>
      <vt:lpstr>What it takes for a flight day</vt:lpstr>
      <vt:lpstr>How can you help?</vt:lpstr>
      <vt:lpstr>Freedom’s Wings Arizona</vt:lpstr>
      <vt:lpstr>PowerPoint Presentation</vt:lpstr>
      <vt:lpstr>PowerPoint Presentation</vt:lpstr>
      <vt:lpstr>Freedom’s Wings Arizona</vt:lpstr>
      <vt:lpstr>Freedom’s Wings Arizona</vt:lpstr>
      <vt:lpstr>Freedom’s Wings Arizona</vt:lpstr>
      <vt:lpstr>Freedom’s Wings Arizona</vt:lpstr>
      <vt:lpstr>PowerPoint Presentation</vt:lpstr>
      <vt:lpstr>Freedom’s Wings Arizona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Freedom’s Wings Arizona</dc:title>
  <dc:creator>Ernie Hilborn</dc:creator>
  <cp:lastModifiedBy>Ernie Hilborn</cp:lastModifiedBy>
  <cp:revision>27</cp:revision>
  <cp:lastPrinted>2022-06-01T14:26:01Z</cp:lastPrinted>
  <dcterms:created xsi:type="dcterms:W3CDTF">2021-07-21T23:54:44Z</dcterms:created>
  <dcterms:modified xsi:type="dcterms:W3CDTF">2023-08-30T19:39:21Z</dcterms:modified>
</cp:coreProperties>
</file>