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Lst>
  <p:notesMasterIdLst>
    <p:notesMasterId r:id="rId49"/>
  </p:notesMasterIdLst>
  <p:sldIdLst>
    <p:sldId id="257" r:id="rId2"/>
    <p:sldId id="258" r:id="rId3"/>
    <p:sldId id="259" r:id="rId4"/>
    <p:sldId id="307" r:id="rId5"/>
    <p:sldId id="260" r:id="rId6"/>
    <p:sldId id="261" r:id="rId7"/>
    <p:sldId id="262" r:id="rId8"/>
    <p:sldId id="263" r:id="rId9"/>
    <p:sldId id="264" r:id="rId10"/>
    <p:sldId id="265" r:id="rId11"/>
    <p:sldId id="266" r:id="rId12"/>
    <p:sldId id="267" r:id="rId13"/>
    <p:sldId id="268" r:id="rId14"/>
    <p:sldId id="290" r:id="rId15"/>
    <p:sldId id="289" r:id="rId16"/>
    <p:sldId id="275" r:id="rId17"/>
    <p:sldId id="269" r:id="rId18"/>
    <p:sldId id="270" r:id="rId19"/>
    <p:sldId id="271" r:id="rId20"/>
    <p:sldId id="272" r:id="rId21"/>
    <p:sldId id="273" r:id="rId22"/>
    <p:sldId id="276" r:id="rId23"/>
    <p:sldId id="277" r:id="rId24"/>
    <p:sldId id="278" r:id="rId25"/>
    <p:sldId id="283" r:id="rId26"/>
    <p:sldId id="279" r:id="rId27"/>
    <p:sldId id="285" r:id="rId28"/>
    <p:sldId id="291" r:id="rId29"/>
    <p:sldId id="280" r:id="rId30"/>
    <p:sldId id="286" r:id="rId31"/>
    <p:sldId id="287" r:id="rId32"/>
    <p:sldId id="288" r:id="rId33"/>
    <p:sldId id="292" r:id="rId34"/>
    <p:sldId id="293" r:id="rId35"/>
    <p:sldId id="294" r:id="rId36"/>
    <p:sldId id="295" r:id="rId37"/>
    <p:sldId id="303" r:id="rId38"/>
    <p:sldId id="304" r:id="rId39"/>
    <p:sldId id="296" r:id="rId40"/>
    <p:sldId id="297" r:id="rId41"/>
    <p:sldId id="301" r:id="rId42"/>
    <p:sldId id="302" r:id="rId43"/>
    <p:sldId id="300" r:id="rId44"/>
    <p:sldId id="298" r:id="rId45"/>
    <p:sldId id="299" r:id="rId46"/>
    <p:sldId id="305" r:id="rId47"/>
    <p:sldId id="306" r:id="rId48"/>
  </p:sldIdLst>
  <p:sldSz cx="12192000" cy="6858000"/>
  <p:notesSz cx="6858000" cy="9144000"/>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3" autoAdjust="0"/>
    <p:restoredTop sz="80023" autoAdjust="0"/>
  </p:normalViewPr>
  <p:slideViewPr>
    <p:cSldViewPr snapToGrid="0">
      <p:cViewPr varScale="1">
        <p:scale>
          <a:sx n="92" d="100"/>
          <a:sy n="92" d="100"/>
        </p:scale>
        <p:origin x="11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3E3D3-E840-4703-B057-C315BFE3A071}"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C2674-4029-40B3-8B58-EECCFDAB908E}" type="slidenum">
              <a:rPr lang="en-US" smtClean="0"/>
              <a:t>‹#›</a:t>
            </a:fld>
            <a:endParaRPr lang="en-US"/>
          </a:p>
        </p:txBody>
      </p:sp>
    </p:spTree>
    <p:extLst>
      <p:ext uri="{BB962C8B-B14F-4D97-AF65-F5344CB8AC3E}">
        <p14:creationId xmlns:p14="http://schemas.microsoft.com/office/powerpoint/2010/main" val="318201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and thanks for being here today. So, what we are going to go over is what a lot of new, and even some experienced, instructional designers struggle with, and that is, visual design.</a:t>
            </a:r>
          </a:p>
          <a:p>
            <a:endParaRPr lang="en-US" dirty="0"/>
          </a:p>
          <a:p>
            <a:r>
              <a:rPr lang="en-US" dirty="0"/>
              <a:t>We’re going to start off with some simple fundamentals of what visual design is…and is not.</a:t>
            </a:r>
          </a:p>
          <a:p>
            <a:endParaRPr lang="en-US" dirty="0"/>
          </a:p>
          <a:p>
            <a:r>
              <a:rPr lang="en-US" dirty="0"/>
              <a:t>We’re then going to move into laying out elements and designing from the ground up.</a:t>
            </a:r>
          </a:p>
          <a:p>
            <a:endParaRPr lang="en-US" dirty="0"/>
          </a:p>
          <a:p>
            <a:r>
              <a:rPr lang="en-US" dirty="0"/>
              <a:t>And we’ll finish up with some ways to improve visual design in courses you may already have published.</a:t>
            </a:r>
          </a:p>
          <a:p>
            <a:endParaRPr lang="en-US" dirty="0"/>
          </a:p>
          <a:p>
            <a:r>
              <a:rPr lang="en-US" dirty="0"/>
              <a:t>So let’s get started.</a:t>
            </a:r>
          </a:p>
        </p:txBody>
      </p:sp>
      <p:sp>
        <p:nvSpPr>
          <p:cNvPr id="4" name="Slide Number Placeholder 3"/>
          <p:cNvSpPr>
            <a:spLocks noGrp="1"/>
          </p:cNvSpPr>
          <p:nvPr>
            <p:ph type="sldNum" sz="quarter" idx="5"/>
          </p:nvPr>
        </p:nvSpPr>
        <p:spPr/>
        <p:txBody>
          <a:bodyPr/>
          <a:lstStyle/>
          <a:p>
            <a:fld id="{7D0C2674-4029-40B3-8B58-EECCFDAB908E}" type="slidenum">
              <a:rPr lang="en-US" smtClean="0"/>
              <a:t>1</a:t>
            </a:fld>
            <a:endParaRPr lang="en-US"/>
          </a:p>
        </p:txBody>
      </p:sp>
    </p:spTree>
    <p:extLst>
      <p:ext uri="{BB962C8B-B14F-4D97-AF65-F5344CB8AC3E}">
        <p14:creationId xmlns:p14="http://schemas.microsoft.com/office/powerpoint/2010/main" val="745544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Putting it all back together, this slide, with just a few elements on it, provides an overall feeling of being “right.” This is how I approach people looking to get into graphic design for the first time…look at those elements that feel “right” and pick them apart. Why does it feel right? What is it about some art or design that makes it feel natural and others seem to be forced or unpleasant?</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There’s a science behind all the aesthetics. And knowing the science as well as what’s pleasing can make or break your design!</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10</a:t>
            </a:fld>
            <a:endParaRPr lang="en-US"/>
          </a:p>
        </p:txBody>
      </p:sp>
    </p:spTree>
    <p:extLst>
      <p:ext uri="{BB962C8B-B14F-4D97-AF65-F5344CB8AC3E}">
        <p14:creationId xmlns:p14="http://schemas.microsoft.com/office/powerpoint/2010/main" val="209296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Here’s the original image. Again, this is a compilation of several images and effects in Photoshop. This is actually my wife dressed as the Wicked Witch and me as a Flying Monkey for a chili cookoff we took part in several years ago. All of the elements of sound graphic design are here. &lt;CLICK through each element&gt;</a:t>
            </a:r>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11</a:t>
            </a:fld>
            <a:endParaRPr lang="en-US"/>
          </a:p>
        </p:txBody>
      </p:sp>
    </p:spTree>
    <p:extLst>
      <p:ext uri="{BB962C8B-B14F-4D97-AF65-F5344CB8AC3E}">
        <p14:creationId xmlns:p14="http://schemas.microsoft.com/office/powerpoint/2010/main" val="2240528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the quote states, visual design is just as important for overall user experience as actual usability. I actually tell people that visual design is nearly as important as content; if you have poor design, the users will automatically “fight” the presentation or training. Good design can not only promote training, but actually enhance it, aiding in retention of knowledge and concepts.</a:t>
            </a:r>
          </a:p>
          <a:p>
            <a:endParaRPr lang="en-US" dirty="0"/>
          </a:p>
          <a:p>
            <a:r>
              <a:rPr lang="en-US" dirty="0"/>
              <a:t>So what are the elements of good visual design? &lt;CLICK&gt;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12</a:t>
            </a:fld>
            <a:endParaRPr lang="en-US"/>
          </a:p>
        </p:txBody>
      </p:sp>
    </p:spTree>
    <p:extLst>
      <p:ext uri="{BB962C8B-B14F-4D97-AF65-F5344CB8AC3E}">
        <p14:creationId xmlns:p14="http://schemas.microsoft.com/office/powerpoint/2010/main" val="3344247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should ENHANCE the concepts, topics, or lessons you are presenting. It should present your ideas in a positive manner, inviting and welcoming people to participate.</a:t>
            </a:r>
          </a:p>
          <a:p>
            <a:endParaRPr lang="en-US" dirty="0"/>
          </a:p>
          <a:p>
            <a:r>
              <a:rPr lang="en-US" dirty="0"/>
              <a:t>Take a second and look at this website landing page. Does it look inviting? Does it look welcoming? Does it look like it’s the “presenter” of information regarding Berkshire-Hathaway Inc? </a:t>
            </a:r>
          </a:p>
          <a:p>
            <a:endParaRPr lang="en-US" dirty="0"/>
          </a:p>
          <a:p>
            <a:r>
              <a:rPr lang="en-US" dirty="0"/>
              <a:t>&lt;ASK OPINIONS&gt;</a:t>
            </a:r>
          </a:p>
          <a:p>
            <a:endParaRPr lang="en-US" dirty="0"/>
          </a:p>
          <a:p>
            <a:r>
              <a:rPr lang="en-US" dirty="0"/>
              <a:t>For those that may not know, Berkshire-Hathaway Inc. is the parent corporation owned by Warren Buffet, and the companies presented here, all part of Warren’s conglomerate, have revenues in the billions of dollars.</a:t>
            </a:r>
          </a:p>
          <a:p>
            <a:endParaRPr lang="en-US" dirty="0"/>
          </a:p>
          <a:p>
            <a:r>
              <a:rPr lang="en-US" dirty="0"/>
              <a:t>Does THIS website look present that?</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13</a:t>
            </a:fld>
            <a:endParaRPr lang="en-US"/>
          </a:p>
        </p:txBody>
      </p:sp>
    </p:spTree>
    <p:extLst>
      <p:ext uri="{BB962C8B-B14F-4D97-AF65-F5344CB8AC3E}">
        <p14:creationId xmlns:p14="http://schemas.microsoft.com/office/powerpoint/2010/main" val="1547101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look at this website. </a:t>
            </a:r>
          </a:p>
          <a:p>
            <a:endParaRPr lang="en-US" dirty="0"/>
          </a:p>
          <a:p>
            <a:r>
              <a:rPr lang="en-US" dirty="0"/>
              <a:t>Granted, I am a little bias as this is the company I work for. Compare this to the previous site. </a:t>
            </a:r>
          </a:p>
          <a:p>
            <a:endParaRPr lang="en-US" dirty="0"/>
          </a:p>
          <a:p>
            <a:r>
              <a:rPr lang="en-US" dirty="0"/>
              <a:t>Would you even know that FlightSafety is actually PART of Berkshire-Hathaway from what the previous site showed? </a:t>
            </a:r>
          </a:p>
          <a:p>
            <a:endParaRPr lang="en-US" dirty="0"/>
          </a:p>
          <a:p>
            <a:r>
              <a:rPr lang="en-US" dirty="0"/>
              <a:t>&lt;ASK OPINIONS and what the LIKE about what they see&gt;</a:t>
            </a:r>
          </a:p>
          <a:p>
            <a:endParaRPr lang="en-US" dirty="0"/>
          </a:p>
          <a:p>
            <a:r>
              <a:rPr lang="en-US" dirty="0"/>
              <a:t>Notice the layout, the use of color, typography, and images. These are all elements of design, good and bad. And these are the elements we will be covering.</a:t>
            </a:r>
          </a:p>
          <a:p>
            <a:endParaRPr lang="en-US" dirty="0"/>
          </a:p>
          <a:p>
            <a:r>
              <a:rPr lang="en-US" dirty="0"/>
              <a:t>So let’s look at some more examples and see what’s bad or good about them.</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14</a:t>
            </a:fld>
            <a:endParaRPr lang="en-US"/>
          </a:p>
        </p:txBody>
      </p:sp>
    </p:spTree>
    <p:extLst>
      <p:ext uri="{BB962C8B-B14F-4D97-AF65-F5344CB8AC3E}">
        <p14:creationId xmlns:p14="http://schemas.microsoft.com/office/powerpoint/2010/main" val="3506685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from a local school promoting some Professional Development for the educators.  Take a look and tell me what YOU see and think. &lt;GIVE TIME&gt;</a:t>
            </a:r>
          </a:p>
          <a:p>
            <a:endParaRPr lang="en-US" dirty="0"/>
          </a:p>
          <a:p>
            <a:r>
              <a:rPr lang="en-US" dirty="0"/>
              <a:t>At first glance, it’s not “bad” but it’s certainly not pleasing to look at, especially for professionals such as educators and administrators.</a:t>
            </a:r>
          </a:p>
          <a:p>
            <a:endParaRPr lang="en-US" dirty="0"/>
          </a:p>
          <a:p>
            <a:r>
              <a:rPr lang="en-US" dirty="0"/>
              <a:t>Look more closely however. The color of fonts and font sizes. The blue text on a red background. Notice how “Lunch” is misaligned with the “Monday” portion.</a:t>
            </a:r>
          </a:p>
          <a:p>
            <a:endParaRPr lang="en-US" dirty="0"/>
          </a:p>
          <a:p>
            <a:r>
              <a:rPr lang="en-US" dirty="0"/>
              <a:t>Bad design!</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15</a:t>
            </a:fld>
            <a:endParaRPr lang="en-US"/>
          </a:p>
        </p:txBody>
      </p:sp>
    </p:spTree>
    <p:extLst>
      <p:ext uri="{BB962C8B-B14F-4D97-AF65-F5344CB8AC3E}">
        <p14:creationId xmlns:p14="http://schemas.microsoft.com/office/powerpoint/2010/main" val="2914030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and this one close to home. This was training that was designed and developed by the former team at Teammate Training before my boss and I came in.</a:t>
            </a:r>
          </a:p>
          <a:p>
            <a:endParaRPr lang="en-US" dirty="0"/>
          </a:p>
          <a:p>
            <a:r>
              <a:rPr lang="en-US" dirty="0"/>
              <a:t>Where to even start with this mess? First off, it’s developed in Storyline, so there’s absolutely no reason why everything should be “</a:t>
            </a:r>
            <a:r>
              <a:rPr lang="en-US" dirty="0" err="1"/>
              <a:t>gunked</a:t>
            </a:r>
            <a:r>
              <a:rPr lang="en-US" dirty="0"/>
              <a:t>” up on the main layer. Additional layers would have at least made this less messy to deal with.</a:t>
            </a:r>
          </a:p>
          <a:p>
            <a:endParaRPr lang="en-US" dirty="0"/>
          </a:p>
          <a:p>
            <a:r>
              <a:rPr lang="en-US" dirty="0"/>
              <a:t>The central image does nothing to balance the awful text on either side. The colors used make no sense nor do they “highlight” or differentiate anything; they just used colors to use colors.</a:t>
            </a:r>
          </a:p>
          <a:p>
            <a:endParaRPr lang="en-US" dirty="0"/>
          </a:p>
          <a:p>
            <a:r>
              <a:rPr lang="en-US" dirty="0"/>
              <a:t>And that hideous “Click next to Continue” with the exclamation point DEMANDING you do something.</a:t>
            </a:r>
          </a:p>
          <a:p>
            <a:endParaRPr lang="en-US" dirty="0"/>
          </a:p>
          <a:p>
            <a:r>
              <a:rPr lang="en-US" dirty="0"/>
              <a:t>Bad design!</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16</a:t>
            </a:fld>
            <a:endParaRPr lang="en-US"/>
          </a:p>
        </p:txBody>
      </p:sp>
    </p:spTree>
    <p:extLst>
      <p:ext uri="{BB962C8B-B14F-4D97-AF65-F5344CB8AC3E}">
        <p14:creationId xmlns:p14="http://schemas.microsoft.com/office/powerpoint/2010/main" val="4579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former training module developed by the previous team. Here, they are almost attempting to follow good practice, but fail.</a:t>
            </a:r>
          </a:p>
          <a:p>
            <a:endParaRPr lang="en-US" dirty="0"/>
          </a:p>
          <a:p>
            <a:r>
              <a:rPr lang="en-US" dirty="0"/>
              <a:t>First off, the FSI logo is simply text…a “no-no” in the policies regarding corporate identification.</a:t>
            </a:r>
          </a:p>
          <a:p>
            <a:endParaRPr lang="en-US" dirty="0"/>
          </a:p>
          <a:p>
            <a:r>
              <a:rPr lang="en-US" dirty="0"/>
              <a:t>The washed out “Teammate Learning Center” with the blue fading into the blue background. The white text in the center of the slide almost completely lost in the white gradient portion.</a:t>
            </a:r>
          </a:p>
          <a:p>
            <a:endParaRPr lang="en-US" dirty="0"/>
          </a:p>
          <a:p>
            <a:r>
              <a:rPr lang="en-US" dirty="0"/>
              <a:t>Nasty font choice. Period.</a:t>
            </a:r>
          </a:p>
          <a:p>
            <a:endParaRPr lang="en-US" dirty="0"/>
          </a:p>
          <a:p>
            <a:r>
              <a:rPr lang="en-US" dirty="0"/>
              <a:t>And all of that wasted space at the bottom portion for the revision and copyright information as well as – again – red text on blue background.</a:t>
            </a:r>
          </a:p>
          <a:p>
            <a:endParaRPr lang="en-US" dirty="0"/>
          </a:p>
          <a:p>
            <a:r>
              <a:rPr lang="en-US" dirty="0"/>
              <a:t>BAD DESIGN!!</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17</a:t>
            </a:fld>
            <a:endParaRPr lang="en-US"/>
          </a:p>
        </p:txBody>
      </p:sp>
    </p:spTree>
    <p:extLst>
      <p:ext uri="{BB962C8B-B14F-4D97-AF65-F5344CB8AC3E}">
        <p14:creationId xmlns:p14="http://schemas.microsoft.com/office/powerpoint/2010/main" val="294634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yet another portion pulled from the former training team.</a:t>
            </a:r>
          </a:p>
          <a:p>
            <a:endParaRPr lang="en-US" dirty="0"/>
          </a:p>
          <a:p>
            <a:r>
              <a:rPr lang="en-US" dirty="0"/>
              <a:t>Better use of light text on dark background, but the font style and bullets lack design appeal.</a:t>
            </a:r>
          </a:p>
          <a:p>
            <a:endParaRPr lang="en-US" dirty="0"/>
          </a:p>
          <a:p>
            <a:r>
              <a:rPr lang="en-US" dirty="0"/>
              <a:t>Fonts used on buttons are also poorly chosen and shouldn’t have a shadow applied; that was so 90s. </a:t>
            </a:r>
          </a:p>
          <a:p>
            <a:endParaRPr lang="en-US" dirty="0"/>
          </a:p>
          <a:p>
            <a:r>
              <a:rPr lang="en-US" dirty="0"/>
              <a:t>The size and </a:t>
            </a:r>
            <a:r>
              <a:rPr lang="en-US" dirty="0" err="1"/>
              <a:t>clunkiness</a:t>
            </a:r>
            <a:r>
              <a:rPr lang="en-US" dirty="0"/>
              <a:t> of the buttons themselves. This is all non-intuitive and could have been designed MUCH BETTER…had the designer known what they were doing.</a:t>
            </a:r>
          </a:p>
          <a:p>
            <a:endParaRPr lang="en-US" dirty="0"/>
          </a:p>
          <a:p>
            <a:r>
              <a:rPr lang="en-US" dirty="0"/>
              <a:t>Now, let’s look at some better examples!</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18</a:t>
            </a:fld>
            <a:endParaRPr lang="en-US"/>
          </a:p>
        </p:txBody>
      </p:sp>
    </p:spTree>
    <p:extLst>
      <p:ext uri="{BB962C8B-B14F-4D97-AF65-F5344CB8AC3E}">
        <p14:creationId xmlns:p14="http://schemas.microsoft.com/office/powerpoint/2010/main" val="1195211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T-Mobile. </a:t>
            </a:r>
          </a:p>
          <a:p>
            <a:endParaRPr lang="en-US" dirty="0"/>
          </a:p>
          <a:p>
            <a:r>
              <a:rPr lang="en-US" dirty="0"/>
              <a:t>First off, everyone should automatically have an idea in their head when they hear “T-Mobile.” Mine is the jingle as well as the colors they use in their ads.</a:t>
            </a:r>
          </a:p>
          <a:p>
            <a:endParaRPr lang="en-US" dirty="0"/>
          </a:p>
          <a:p>
            <a:r>
              <a:rPr lang="en-US" dirty="0"/>
              <a:t>Here, you see all of that branding put together in what would originally be thought of as – UGH! Purples, pinks, and hues of those? Really? But look at how this all works together to form something professional and well-designed.</a:t>
            </a:r>
          </a:p>
          <a:p>
            <a:endParaRPr lang="en-US" dirty="0"/>
          </a:p>
          <a:p>
            <a:r>
              <a:rPr lang="en-US" dirty="0"/>
              <a:t>Use of fonts, colors, and layout. Structure of the page and how each element works. Even the use of contrasting coloring – in this case, the black with the vibrant colors of T-Mobile’s brand.</a:t>
            </a:r>
          </a:p>
          <a:p>
            <a:endParaRPr lang="en-US" dirty="0"/>
          </a:p>
          <a:p>
            <a:r>
              <a:rPr lang="en-US" dirty="0"/>
              <a:t>GOOD DESIGN!</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19</a:t>
            </a:fld>
            <a:endParaRPr lang="en-US"/>
          </a:p>
        </p:txBody>
      </p:sp>
    </p:spTree>
    <p:extLst>
      <p:ext uri="{BB962C8B-B14F-4D97-AF65-F5344CB8AC3E}">
        <p14:creationId xmlns:p14="http://schemas.microsoft.com/office/powerpoint/2010/main" val="3371584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 little bit about me. My name is James and I am currently finishing up my second Master’s degree in instructional design technology. My first Master’s was in curriculum development and instructional design, and I have my Bachelor’s degree in education…yes, I used to be a high school science teacher!</a:t>
            </a:r>
          </a:p>
          <a:p>
            <a:endParaRPr lang="en-US" dirty="0"/>
          </a:p>
          <a:p>
            <a:r>
              <a:rPr lang="en-US" dirty="0"/>
              <a:t>I am also the former senior graphic designer for Data Publishing, Inc, an advertising firm based out of Hilton Head Island, SC. It was there that I received formal training in graphic and publication design and I’ve trained with some of the big names from Adobe, including Deke </a:t>
            </a:r>
            <a:r>
              <a:rPr lang="en-US" dirty="0" err="1"/>
              <a:t>MacLelland’s</a:t>
            </a:r>
            <a:r>
              <a:rPr lang="en-US" dirty="0"/>
              <a:t> crew from the “Bible” series of Adobe applications. I also received my graduate certification from the Art Institute of San Francisco as well as various Adobe certifications, including Adobe’s Master Trainer and Creative Educator Level 2.</a:t>
            </a:r>
          </a:p>
          <a:p>
            <a:endParaRPr lang="en-US" dirty="0"/>
          </a:p>
          <a:p>
            <a:r>
              <a:rPr lang="en-US" dirty="0"/>
              <a:t>And, I am also the informal marketing and commercial designer for our local Harley group, Fort Worth HOG. With these folks, I help maintain and create elements for their website, internal marketing campaigns, and external publications such as posters and flyers for events.</a:t>
            </a:r>
          </a:p>
        </p:txBody>
      </p:sp>
      <p:sp>
        <p:nvSpPr>
          <p:cNvPr id="4" name="Slide Number Placeholder 3"/>
          <p:cNvSpPr>
            <a:spLocks noGrp="1"/>
          </p:cNvSpPr>
          <p:nvPr>
            <p:ph type="sldNum" sz="quarter" idx="5"/>
          </p:nvPr>
        </p:nvSpPr>
        <p:spPr/>
        <p:txBody>
          <a:bodyPr/>
          <a:lstStyle/>
          <a:p>
            <a:fld id="{7D0C2674-4029-40B3-8B58-EECCFDAB908E}" type="slidenum">
              <a:rPr lang="en-US" smtClean="0"/>
              <a:t>2</a:t>
            </a:fld>
            <a:endParaRPr lang="en-US"/>
          </a:p>
        </p:txBody>
      </p:sp>
    </p:spTree>
    <p:extLst>
      <p:ext uri="{BB962C8B-B14F-4D97-AF65-F5344CB8AC3E}">
        <p14:creationId xmlns:p14="http://schemas.microsoft.com/office/powerpoint/2010/main" val="4116346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to my bias personal designs. </a:t>
            </a:r>
          </a:p>
          <a:p>
            <a:endParaRPr lang="en-US" dirty="0"/>
          </a:p>
          <a:p>
            <a:r>
              <a:rPr lang="en-US" dirty="0"/>
              <a:t>Minimalist and clean, streamlined and modern. Using FSI’s blue as a baseline, and then creating gradients and shades of that blue to enhance the visual quality. </a:t>
            </a:r>
          </a:p>
          <a:p>
            <a:endParaRPr lang="en-US" dirty="0"/>
          </a:p>
          <a:p>
            <a:r>
              <a:rPr lang="en-US" dirty="0"/>
              <a:t>Aligned elements that bring to attention and draw the eyes in an up-to-down movement.</a:t>
            </a:r>
          </a:p>
          <a:p>
            <a:endParaRPr lang="en-US" dirty="0"/>
          </a:p>
          <a:p>
            <a:r>
              <a:rPr lang="en-US" dirty="0"/>
              <a:t>Space used to provide information and design that information so that the user immediately knows what they are doing, what is being provided.</a:t>
            </a:r>
          </a:p>
          <a:p>
            <a:endParaRPr lang="en-US" dirty="0"/>
          </a:p>
          <a:p>
            <a:r>
              <a:rPr lang="en-US" dirty="0"/>
              <a:t>The required revision and copyright information is there, but not overpowering, only there for regulatory purposes because, let’s face it…do you REALLY care about what revision you’re seeing or the copyright?</a:t>
            </a:r>
          </a:p>
          <a:p>
            <a:endParaRPr lang="en-US" dirty="0"/>
          </a:p>
          <a:p>
            <a:r>
              <a:rPr lang="en-US" dirty="0"/>
              <a:t>Good Design.</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20</a:t>
            </a:fld>
            <a:endParaRPr lang="en-US"/>
          </a:p>
        </p:txBody>
      </p:sp>
    </p:spTree>
    <p:extLst>
      <p:ext uri="{BB962C8B-B14F-4D97-AF65-F5344CB8AC3E}">
        <p14:creationId xmlns:p14="http://schemas.microsoft.com/office/powerpoint/2010/main" val="1498198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a “meat” portion of the module.</a:t>
            </a:r>
          </a:p>
          <a:p>
            <a:endParaRPr lang="en-US" dirty="0"/>
          </a:p>
          <a:p>
            <a:r>
              <a:rPr lang="en-US" dirty="0"/>
              <a:t>Again, the use of FSI’s blue as the background. A high-quality image related to the content being presented. Limited information on the screen without overloading the user with tons of text.</a:t>
            </a:r>
          </a:p>
          <a:p>
            <a:endParaRPr lang="en-US" dirty="0"/>
          </a:p>
          <a:p>
            <a:r>
              <a:rPr lang="en-US" dirty="0"/>
              <a:t>Standard fonts are used and the colors and styles are aligned with the overall feel of the presentation.</a:t>
            </a:r>
          </a:p>
          <a:p>
            <a:endParaRPr lang="en-US" dirty="0"/>
          </a:p>
          <a:p>
            <a:r>
              <a:rPr lang="en-US" dirty="0"/>
              <a:t>The subsidiary and secondary image and button do not take attention away form the content and again, draw the eye in a natural order.</a:t>
            </a:r>
          </a:p>
          <a:p>
            <a:endParaRPr lang="en-US" dirty="0"/>
          </a:p>
          <a:p>
            <a:r>
              <a:rPr lang="en-US" dirty="0"/>
              <a:t>Now that we’ve seen both good and bad designs, let’s start by diving into the elements of design, beginning with the most common and basic to deal with…color.</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21</a:t>
            </a:fld>
            <a:endParaRPr lang="en-US"/>
          </a:p>
        </p:txBody>
      </p:sp>
    </p:spTree>
    <p:extLst>
      <p:ext uri="{BB962C8B-B14F-4D97-AF65-F5344CB8AC3E}">
        <p14:creationId xmlns:p14="http://schemas.microsoft.com/office/powerpoint/2010/main" val="1760277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choose this as my first element because it is one of the simplest to address and integrate at the onset of any project.</a:t>
            </a:r>
          </a:p>
          <a:p>
            <a:endParaRPr lang="en-US" dirty="0"/>
          </a:p>
          <a:p>
            <a:r>
              <a:rPr lang="en-US" dirty="0"/>
              <a:t>Understanding how colors work, and how they can be used to direct, enhance, and generate emotions, can lead you to design truly powerful presentations. </a:t>
            </a:r>
          </a:p>
          <a:p>
            <a:endParaRPr lang="en-US" dirty="0"/>
          </a:p>
          <a:p>
            <a:r>
              <a:rPr lang="en-US" dirty="0"/>
              <a:t>Colors are also used for BRANDING purposes and companies usually require a color specification in their deliverables. This is important to remember when designing for such enterprises.</a:t>
            </a:r>
          </a:p>
          <a:p>
            <a:endParaRPr lang="en-US" dirty="0"/>
          </a:p>
          <a:p>
            <a:r>
              <a:rPr lang="en-US" dirty="0"/>
              <a:t>Clicking on the Color Wheel will open the website Shift eLearning and their article on color use in eLearning development.</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22</a:t>
            </a:fld>
            <a:endParaRPr lang="en-US"/>
          </a:p>
        </p:txBody>
      </p:sp>
    </p:spTree>
    <p:extLst>
      <p:ext uri="{BB962C8B-B14F-4D97-AF65-F5344CB8AC3E}">
        <p14:creationId xmlns:p14="http://schemas.microsoft.com/office/powerpoint/2010/main" val="2207656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pretty much know what the Primary Colors are. These colors – Red, Blue, and Yellow – and their combinations make up all of the visible colors we use. It is important to note here that there are TWO “aspects” of colors we need to remember.</a:t>
            </a:r>
          </a:p>
          <a:p>
            <a:endParaRPr lang="en-US" dirty="0"/>
          </a:p>
          <a:p>
            <a:r>
              <a:rPr lang="en-US" dirty="0"/>
              <a:t>&lt;CLICK&gt;</a:t>
            </a:r>
          </a:p>
          <a:p>
            <a:r>
              <a:rPr lang="en-US" dirty="0"/>
              <a:t>CMYK</a:t>
            </a:r>
          </a:p>
          <a:p>
            <a:endParaRPr lang="en-US" dirty="0"/>
          </a:p>
          <a:p>
            <a:r>
              <a:rPr lang="en-US" dirty="0"/>
              <a:t>&lt;CLICK&gt;</a:t>
            </a:r>
          </a:p>
          <a:p>
            <a:r>
              <a:rPr lang="en-US" dirty="0"/>
              <a:t>RGB</a:t>
            </a:r>
          </a:p>
          <a:p>
            <a:endParaRPr lang="en-US" dirty="0"/>
          </a:p>
          <a:p>
            <a:r>
              <a:rPr lang="en-US" dirty="0"/>
              <a:t>&lt;CLICK&gt;</a:t>
            </a:r>
          </a:p>
          <a:p>
            <a:r>
              <a:rPr lang="en-US" dirty="0"/>
              <a:t>CMYK – Cyan, Magenta, Yellow, and Black – is the color aspect to use for PRINT. </a:t>
            </a:r>
          </a:p>
          <a:p>
            <a:endParaRPr lang="en-US" dirty="0"/>
          </a:p>
          <a:p>
            <a:r>
              <a:rPr lang="en-US" dirty="0"/>
              <a:t>&lt;CLICK&gt;</a:t>
            </a:r>
          </a:p>
          <a:p>
            <a:r>
              <a:rPr lang="en-US" dirty="0"/>
              <a:t>RGB – Red, Green, Blue – is the color aspect to use for ELECTRONIC delivery. Look at the color shapes for details here. One – the RGB – is “richer” than the other. CMYK is what is called a SUBRACTIVE process while RGB is an ADDITIVE. We don’t need to know what that actually means, but it’s important to remember that, if you are designing and creating your own images or artwork to include in your deliverables, you utilize the right color aspect for the job.</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23</a:t>
            </a:fld>
            <a:endParaRPr lang="en-US"/>
          </a:p>
        </p:txBody>
      </p:sp>
    </p:spTree>
    <p:extLst>
      <p:ext uri="{BB962C8B-B14F-4D97-AF65-F5344CB8AC3E}">
        <p14:creationId xmlns:p14="http://schemas.microsoft.com/office/powerpoint/2010/main" val="1153175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should also know that colors invoke emotions or represent specific qualities. While this link is concerned about the use of colors in infographics, the same holds true for solid design theory in color use for instructional materials.</a:t>
            </a:r>
          </a:p>
          <a:p>
            <a:endParaRPr lang="en-US" dirty="0"/>
          </a:p>
          <a:p>
            <a:r>
              <a:rPr lang="en-US" dirty="0"/>
              <a:t>Notice the logos shown. Have you ever thought about the colors used? Probably not. You probably thought, like I did, it’s just something they picked out…and now, you simply associate that brand with that color. But look at the emotional qualities associated with specific colors and then the brand logos utilizing those colors. Does it now make more sense? </a:t>
            </a:r>
          </a:p>
          <a:p>
            <a:endParaRPr lang="en-US" dirty="0"/>
          </a:p>
          <a:p>
            <a:r>
              <a:rPr lang="en-US" dirty="0"/>
              <a:t>Same when choosing colors for your instructional materials. Use colors that match the concept or audience you are designing for. Pinks and purples in senior leadership meetings for a construction company are probably not going to be taken seriously. However, oranges, specifically hazard yellow-orange, and blacks/greys would be suitable. </a:t>
            </a:r>
          </a:p>
          <a:p>
            <a:endParaRPr lang="en-US" dirty="0"/>
          </a:p>
          <a:p>
            <a:r>
              <a:rPr lang="en-US" dirty="0"/>
              <a:t>&lt;CLICK&gt;</a:t>
            </a:r>
          </a:p>
          <a:p>
            <a:r>
              <a:rPr lang="en-US" dirty="0"/>
              <a:t>And remember shade and tints. If you have a strong color palette that works – and remember, you should only stick to a couple of colors MAX – you can fall back on shades or tints of that color in your design and not break the rule!</a:t>
            </a:r>
          </a:p>
          <a:p>
            <a:endParaRPr lang="en-US" dirty="0"/>
          </a:p>
          <a:p>
            <a:r>
              <a:rPr lang="en-US" dirty="0"/>
              <a:t>Also remember color schemes and contrasting colors when using colors. And use sparingly and consistently. If you use icons and colors, make sure that you maintain consistency throughout and use the same colors – and icon styles – in your materials.</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24</a:t>
            </a:fld>
            <a:endParaRPr lang="en-US"/>
          </a:p>
        </p:txBody>
      </p:sp>
    </p:spTree>
    <p:extLst>
      <p:ext uri="{BB962C8B-B14F-4D97-AF65-F5344CB8AC3E}">
        <p14:creationId xmlns:p14="http://schemas.microsoft.com/office/powerpoint/2010/main" val="650360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choosing colors for your design, there are a few things to keep in mind.</a:t>
            </a:r>
          </a:p>
          <a:p>
            <a:endParaRPr lang="en-US" dirty="0"/>
          </a:p>
          <a:p>
            <a:r>
              <a:rPr lang="en-US" dirty="0"/>
              <a:t>Black text on White backgrounds IS NOT good unless that background has some sort of soft image to break it up. Black text/White background creates unnecessary eye fatigue and can cause the user to focus more on looking away – or seeking aspirin – than actually being engaged with your presentation.</a:t>
            </a:r>
          </a:p>
          <a:p>
            <a:endParaRPr lang="en-US" dirty="0"/>
          </a:p>
          <a:p>
            <a:r>
              <a:rPr lang="en-US" dirty="0"/>
              <a:t>Black text on a light grey background is acceptable…just not all white. Studies have shown that WHITE TEXT on DARK BACKGROUNDS actually reduces eye fatigue and allows the user to focus longer on the presentation. Thus, many of my eLearning modules follow what you see above. T-Mobile also follows this practice as seen from their website.</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25</a:t>
            </a:fld>
            <a:endParaRPr lang="en-US"/>
          </a:p>
        </p:txBody>
      </p:sp>
    </p:spTree>
    <p:extLst>
      <p:ext uri="{BB962C8B-B14F-4D97-AF65-F5344CB8AC3E}">
        <p14:creationId xmlns:p14="http://schemas.microsoft.com/office/powerpoint/2010/main" val="3353947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element I hit in my design are the media objects.</a:t>
            </a:r>
          </a:p>
          <a:p>
            <a:endParaRPr lang="en-US" dirty="0"/>
          </a:p>
          <a:p>
            <a:r>
              <a:rPr lang="en-US" dirty="0"/>
              <a:t>When using media, including audio, video, animations, and static images, there’s a lot to keep in mind.</a:t>
            </a:r>
          </a:p>
          <a:p>
            <a:pPr marL="628650" lvl="1" indent="-171450">
              <a:buFont typeface="Arial" panose="020B0604020202020204" pitchFamily="34" charset="0"/>
              <a:buChar char="•"/>
            </a:pPr>
            <a:r>
              <a:rPr lang="en-US" dirty="0"/>
              <a:t>Always use high-quality, high-resolution images whenever possible. Avoid compression and low-resolution images as they will appear pixelated and amateurish.</a:t>
            </a:r>
          </a:p>
          <a:p>
            <a:pPr marL="628650" lvl="1" indent="-171450">
              <a:buFont typeface="Arial" panose="020B0604020202020204" pitchFamily="34" charset="0"/>
              <a:buChar char="•"/>
            </a:pPr>
            <a:r>
              <a:rPr lang="en-US" dirty="0"/>
              <a:t>Avoid overpowering images! Media should be used to enhance; rarely are they THE learning concept or topic. In such cases, ensure that there is enough white space used to enforce the media concept.</a:t>
            </a:r>
          </a:p>
          <a:p>
            <a:pPr marL="628650" lvl="1" indent="-171450">
              <a:buFont typeface="Arial" panose="020B0604020202020204" pitchFamily="34" charset="0"/>
              <a:buChar char="•"/>
            </a:pPr>
            <a:r>
              <a:rPr lang="en-US" dirty="0"/>
              <a:t>Remember, not everyone has high-speed internet. This also goes for internal deliverables. If your intranet and network structure is anything like ours, you will notice lag. When pushing over the internet, you really must consider bandwidth and buffering.</a:t>
            </a:r>
          </a:p>
          <a:p>
            <a:pPr marL="628650" lvl="1" indent="-171450">
              <a:buFont typeface="Arial" panose="020B0604020202020204" pitchFamily="34" charset="0"/>
              <a:buChar char="•"/>
            </a:pPr>
            <a:r>
              <a:rPr lang="en-US" dirty="0"/>
              <a:t>Whenever possible, manipulate and edit your images PRIOR to inserting into your presentation. Modifying within the presentation can lead to anomalies and reduction in quality.</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26</a:t>
            </a:fld>
            <a:endParaRPr lang="en-US"/>
          </a:p>
        </p:txBody>
      </p:sp>
    </p:spTree>
    <p:extLst>
      <p:ext uri="{BB962C8B-B14F-4D97-AF65-F5344CB8AC3E}">
        <p14:creationId xmlns:p14="http://schemas.microsoft.com/office/powerpoint/2010/main" val="3032848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When people look at media, they look in a specific order…</a:t>
            </a:r>
          </a:p>
          <a:p>
            <a:pPr marL="628650" lvl="1" indent="-171450">
              <a:buFont typeface="Arial" panose="020B0604020202020204" pitchFamily="34" charset="0"/>
              <a:buChar char="•"/>
            </a:pPr>
            <a:r>
              <a:rPr lang="en-US" dirty="0"/>
              <a:t>Irregular images, color images, video, and size are observed FIRST</a:t>
            </a:r>
          </a:p>
          <a:p>
            <a:pPr marL="628650" lvl="1" indent="-171450">
              <a:buFont typeface="Arial" panose="020B0604020202020204" pitchFamily="34" charset="0"/>
              <a:buChar char="•"/>
            </a:pPr>
            <a:r>
              <a:rPr lang="en-US" dirty="0"/>
              <a:t>Regular shapes, B&amp;W images, and text are observed second/last</a:t>
            </a:r>
          </a:p>
          <a:p>
            <a:pPr marL="628650" lvl="1" indent="-171450">
              <a:buFont typeface="Arial" panose="020B0604020202020204" pitchFamily="34" charset="0"/>
              <a:buChar char="•"/>
            </a:pPr>
            <a:r>
              <a:rPr lang="en-US" dirty="0"/>
              <a:t>Use this to your advantage to draw attention as needed</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Using contrast (colors and shapes), scale, and proximity can direct the user’s eyes and attention to areas that you want them to focus on or notice first.</a:t>
            </a:r>
          </a:p>
          <a:p>
            <a:pPr marL="1085850" lvl="2" indent="-171450">
              <a:buFont typeface="Arial" panose="020B0604020202020204" pitchFamily="34" charset="0"/>
              <a:buChar char="•"/>
            </a:pPr>
            <a:endParaRPr lang="en-US" dirty="0"/>
          </a:p>
          <a:p>
            <a:pPr marL="0" lvl="0" indent="0">
              <a:buFont typeface="Arial" panose="020B0604020202020204" pitchFamily="34" charset="0"/>
              <a:buNone/>
            </a:pPr>
            <a:r>
              <a:rPr lang="en-US" dirty="0"/>
              <a:t>And always remember copyright rules!!</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27</a:t>
            </a:fld>
            <a:endParaRPr lang="en-US"/>
          </a:p>
        </p:txBody>
      </p:sp>
    </p:spTree>
    <p:extLst>
      <p:ext uri="{BB962C8B-B14F-4D97-AF65-F5344CB8AC3E}">
        <p14:creationId xmlns:p14="http://schemas.microsoft.com/office/powerpoint/2010/main" val="2755692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When planning on visual elements such as images and infographics, remember your audience. You will see and hear me mention this several times throughout this lesson.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KNOW YOUR AUDIENCE!</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&lt;CLICK&gt;</a:t>
            </a:r>
          </a:p>
          <a:p>
            <a:pPr marL="0" lvl="0" indent="0">
              <a:buFont typeface="Arial" panose="020B0604020202020204" pitchFamily="34" charset="0"/>
              <a:buNone/>
            </a:pPr>
            <a:r>
              <a:rPr lang="en-US" dirty="0"/>
              <a:t>Use the right visual elements for your audience. Think about how your audience will receive your visual elements.</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&lt;CLICK&gt;</a:t>
            </a:r>
          </a:p>
          <a:p>
            <a:pPr marL="0" lvl="0" indent="0">
              <a:buFont typeface="Arial" panose="020B0604020202020204" pitchFamily="34" charset="0"/>
              <a:buNone/>
            </a:pPr>
            <a:r>
              <a:rPr lang="en-US" dirty="0"/>
              <a:t>Would a board of directors be impressed with this image? Wouldn’t it make the overall presentation – which more than likely is professional and high-level – seem childish? Just ONE mistake and your presentation loses credibility.</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&lt;CLICK&gt;</a:t>
            </a:r>
          </a:p>
          <a:p>
            <a:pPr marL="0" lvl="0" indent="0">
              <a:buFont typeface="Arial" panose="020B0604020202020204" pitchFamily="34" charset="0"/>
              <a:buNone/>
            </a:pPr>
            <a:r>
              <a:rPr lang="en-US" dirty="0"/>
              <a:t>And again, if your presentation is geared towards younger children, would this image be suitable for that general audience?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Remember who you are designing and developing for.</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28</a:t>
            </a:fld>
            <a:endParaRPr lang="en-US"/>
          </a:p>
        </p:txBody>
      </p:sp>
    </p:spTree>
    <p:extLst>
      <p:ext uri="{BB962C8B-B14F-4D97-AF65-F5344CB8AC3E}">
        <p14:creationId xmlns:p14="http://schemas.microsoft.com/office/powerpoint/2010/main" val="3375884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hear the word “typography” you may automatically fall into a graphic design mode of thinking. </a:t>
            </a:r>
          </a:p>
          <a:p>
            <a:endParaRPr lang="en-US" dirty="0"/>
          </a:p>
          <a:p>
            <a:r>
              <a:rPr lang="en-US" dirty="0"/>
              <a:t>Traditionally, typography is the use of fonts in a design fashion to draw attention to or enforce a design idea or concept.</a:t>
            </a:r>
          </a:p>
          <a:p>
            <a:endParaRPr lang="en-US" dirty="0"/>
          </a:p>
          <a:p>
            <a:r>
              <a:rPr lang="en-US" dirty="0"/>
              <a:t>In instructional design, however, we’re talking about using appropriate fonts, maintaining consistency, relying on commonly accessible fonts, readability, and etiquette.</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29</a:t>
            </a:fld>
            <a:endParaRPr lang="en-US"/>
          </a:p>
        </p:txBody>
      </p:sp>
    </p:spTree>
    <p:extLst>
      <p:ext uri="{BB962C8B-B14F-4D97-AF65-F5344CB8AC3E}">
        <p14:creationId xmlns:p14="http://schemas.microsoft.com/office/powerpoint/2010/main" val="1774470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instructional and graphic designers face when working with SMEs and others who think they know better…</a:t>
            </a:r>
          </a:p>
        </p:txBody>
      </p:sp>
      <p:sp>
        <p:nvSpPr>
          <p:cNvPr id="4" name="Slide Number Placeholder 3"/>
          <p:cNvSpPr>
            <a:spLocks noGrp="1"/>
          </p:cNvSpPr>
          <p:nvPr>
            <p:ph type="sldNum" sz="quarter" idx="5"/>
          </p:nvPr>
        </p:nvSpPr>
        <p:spPr/>
        <p:txBody>
          <a:bodyPr/>
          <a:lstStyle/>
          <a:p>
            <a:fld id="{7D0C2674-4029-40B3-8B58-EECCFDAB908E}" type="slidenum">
              <a:rPr lang="en-US" smtClean="0"/>
              <a:t>3</a:t>
            </a:fld>
            <a:endParaRPr lang="en-US"/>
          </a:p>
        </p:txBody>
      </p:sp>
    </p:spTree>
    <p:extLst>
      <p:ext uri="{BB962C8B-B14F-4D97-AF65-F5344CB8AC3E}">
        <p14:creationId xmlns:p14="http://schemas.microsoft.com/office/powerpoint/2010/main" val="2135056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a:t>
            </a:r>
          </a:p>
          <a:p>
            <a:pPr marL="628650" lvl="1" indent="-171450">
              <a:buFont typeface="Arial" panose="020B0604020202020204" pitchFamily="34" charset="0"/>
              <a:buChar char="•"/>
            </a:pPr>
            <a:r>
              <a:rPr lang="en-US" dirty="0"/>
              <a:t>First point…know your audience and use fonts appropriate to the audience. You do not want to use cartoony fonts in an executive-level presentation.</a:t>
            </a:r>
          </a:p>
          <a:p>
            <a:pPr marL="628650" lvl="1" indent="-171450">
              <a:buFont typeface="Arial" panose="020B0604020202020204" pitchFamily="34" charset="0"/>
              <a:buChar char="•"/>
            </a:pPr>
            <a:r>
              <a:rPr lang="en-US" dirty="0"/>
              <a:t>Similarly, it IS appropriate to use fonts like Comic Sans or “stylized fonts” in presentations given to children.</a:t>
            </a:r>
          </a:p>
          <a:p>
            <a:pPr marL="628650" lvl="1" indent="-171450">
              <a:buFont typeface="Arial" panose="020B0604020202020204" pitchFamily="34" charset="0"/>
              <a:buChar char="•"/>
            </a:pPr>
            <a:r>
              <a:rPr lang="en-US" dirty="0"/>
              <a:t>It all comes down to knowing your audience.</a:t>
            </a:r>
          </a:p>
          <a:p>
            <a:pPr marL="628650" lvl="1" indent="-171450">
              <a:buFont typeface="Arial" panose="020B0604020202020204" pitchFamily="34" charset="0"/>
              <a:buChar char="•"/>
            </a:pPr>
            <a:r>
              <a:rPr lang="en-US" dirty="0"/>
              <a:t>Secondly, use fonts for the delivery method. Sans serif fonts for electronic delivery, serif fonts for printed materials. This is the traditional method of font use in delivery; however, if the deliverable is better suited using another method style, then use it. Just remember…use good design!</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30</a:t>
            </a:fld>
            <a:endParaRPr lang="en-US"/>
          </a:p>
        </p:txBody>
      </p:sp>
    </p:spTree>
    <p:extLst>
      <p:ext uri="{BB962C8B-B14F-4D97-AF65-F5344CB8AC3E}">
        <p14:creationId xmlns:p14="http://schemas.microsoft.com/office/powerpoint/2010/main" val="2231988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Consistency</a:t>
            </a:r>
          </a:p>
          <a:p>
            <a:pPr marL="628650" lvl="1" indent="-171450">
              <a:buFont typeface="Arial" panose="020B0604020202020204" pitchFamily="34" charset="0"/>
              <a:buChar char="•"/>
            </a:pPr>
            <a:r>
              <a:rPr lang="en-US" dirty="0"/>
              <a:t>Ensure you maintain consistency throughout your presentation.</a:t>
            </a:r>
          </a:p>
          <a:p>
            <a:pPr marL="1085850" lvl="2" indent="-171450">
              <a:buFont typeface="Arial" panose="020B0604020202020204" pitchFamily="34" charset="0"/>
              <a:buChar char="•"/>
            </a:pPr>
            <a:r>
              <a:rPr lang="en-US" dirty="0"/>
              <a:t>Notice how the Headings and Body text are all the same throughout the presentation so far. Use font faces and styles consistently throughout.</a:t>
            </a:r>
          </a:p>
          <a:p>
            <a:pPr marL="1085850" lvl="2" indent="-171450">
              <a:buFont typeface="Arial" panose="020B0604020202020204" pitchFamily="34" charset="0"/>
              <a:buChar char="•"/>
            </a:pPr>
            <a:r>
              <a:rPr lang="en-US" dirty="0"/>
              <a:t>Also look at placement. While this slide is not aligned with the Transition slides, it IS aligned with the Content slides, meaning, the Heading and Body text blocks are placed in the same area throughout.</a:t>
            </a:r>
          </a:p>
          <a:p>
            <a:pPr marL="1085850" lvl="2" indent="-171450">
              <a:buFont typeface="Arial" panose="020B0604020202020204" pitchFamily="34" charset="0"/>
              <a:buChar char="•"/>
            </a:pPr>
            <a:r>
              <a:rPr lang="en-US" dirty="0"/>
              <a:t>Notice how the Weblinks are always placed below the Heading and the color used.</a:t>
            </a:r>
          </a:p>
          <a:p>
            <a:pPr marL="1085850" lvl="2" indent="-171450">
              <a:buFont typeface="Arial" panose="020B0604020202020204" pitchFamily="34" charset="0"/>
              <a:buChar char="•"/>
            </a:pPr>
            <a:r>
              <a:rPr lang="en-US" dirty="0"/>
              <a:t>Keep sizes consistent. Here, the Headings are 36pt, the Body is 24, and the Weblinks are 18.</a:t>
            </a:r>
          </a:p>
          <a:p>
            <a:pPr marL="1085850" lvl="2" indent="-171450">
              <a:buFont typeface="Arial" panose="020B0604020202020204" pitchFamily="34" charset="0"/>
              <a:buChar char="•"/>
            </a:pPr>
            <a:r>
              <a:rPr lang="en-US" dirty="0"/>
              <a:t>When using Bullets, ensure the placement and spacing of the Bullet Points maintains consistency.</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31</a:t>
            </a:fld>
            <a:endParaRPr lang="en-US"/>
          </a:p>
        </p:txBody>
      </p:sp>
    </p:spTree>
    <p:extLst>
      <p:ext uri="{BB962C8B-B14F-4D97-AF65-F5344CB8AC3E}">
        <p14:creationId xmlns:p14="http://schemas.microsoft.com/office/powerpoint/2010/main" val="518260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Web Safe fonts</a:t>
            </a:r>
          </a:p>
          <a:p>
            <a:pPr marL="628650" lvl="1" indent="-171450">
              <a:buFont typeface="Arial" panose="020B0604020202020204" pitchFamily="34" charset="0"/>
              <a:buChar char="•"/>
            </a:pPr>
            <a:r>
              <a:rPr lang="en-US" dirty="0"/>
              <a:t>Stay away from using non-traditional or odd fonts that need to be downloaded.</a:t>
            </a:r>
          </a:p>
          <a:p>
            <a:pPr marL="1085850" lvl="2" indent="-171450">
              <a:buFont typeface="Arial" panose="020B0604020202020204" pitchFamily="34" charset="0"/>
              <a:buChar char="•"/>
            </a:pPr>
            <a:r>
              <a:rPr lang="en-US" dirty="0"/>
              <a:t>These fonts may not be on everyone’s system.</a:t>
            </a:r>
          </a:p>
          <a:p>
            <a:pPr marL="1085850" lvl="2" indent="-171450">
              <a:buFont typeface="Arial" panose="020B0604020202020204" pitchFamily="34" charset="0"/>
              <a:buChar char="•"/>
            </a:pPr>
            <a:r>
              <a:rPr lang="en-US" dirty="0"/>
              <a:t>Leads to anomalies in delivery and errors in design presentation.</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32</a:t>
            </a:fld>
            <a:endParaRPr lang="en-US"/>
          </a:p>
        </p:txBody>
      </p:sp>
    </p:spTree>
    <p:extLst>
      <p:ext uri="{BB962C8B-B14F-4D97-AF65-F5344CB8AC3E}">
        <p14:creationId xmlns:p14="http://schemas.microsoft.com/office/powerpoint/2010/main" val="1401109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Contrary to popular belief, white space isn’t necessarily white! Yes, I had a reviewer actually state something like, “You asked if white space was used appropriately, but I didn’t see any white.” </a:t>
            </a:r>
            <a:br>
              <a:rPr lang="en-US" dirty="0"/>
            </a:br>
            <a:br>
              <a:rPr lang="en-US" dirty="0"/>
            </a:br>
            <a:r>
              <a:rPr lang="en-US" dirty="0"/>
              <a:t>And this comment was from someone in another business unit assigned as “eLearning content developer.” Wow.</a:t>
            </a:r>
          </a:p>
          <a:p>
            <a:endParaRPr lang="en-US" dirty="0"/>
          </a:p>
          <a:p>
            <a:r>
              <a:rPr lang="en-US" dirty="0"/>
              <a:t>So what is white space and what does it do? &lt;CLICK for each bullet item&gt;</a:t>
            </a:r>
          </a:p>
          <a:p>
            <a:pPr marL="628650" lvl="1" indent="-171450">
              <a:buFont typeface="Arial" panose="020B0604020202020204" pitchFamily="34" charset="0"/>
              <a:buChar char="•"/>
            </a:pPr>
            <a:r>
              <a:rPr lang="en-US" dirty="0"/>
              <a:t>White space is any space that surrounds content or the functional elements in your presentation. Think of it as “borders” for your stuff.</a:t>
            </a:r>
          </a:p>
          <a:p>
            <a:pPr marL="628650" lvl="1" indent="-171450">
              <a:buFont typeface="Arial" panose="020B0604020202020204" pitchFamily="34" charset="0"/>
              <a:buChar char="•"/>
            </a:pPr>
            <a:r>
              <a:rPr lang="en-US" dirty="0"/>
              <a:t>White space is there to allow your content and design to “breathe” and appear natural, thus, reducing eye fatigue.</a:t>
            </a:r>
          </a:p>
          <a:p>
            <a:pPr marL="628650" lvl="1" indent="-171450">
              <a:buFont typeface="Arial" panose="020B0604020202020204" pitchFamily="34" charset="0"/>
              <a:buChar char="•"/>
            </a:pPr>
            <a:r>
              <a:rPr lang="en-US" dirty="0"/>
              <a:t>White space is ANY space that serves as the background for the overall design.</a:t>
            </a:r>
          </a:p>
          <a:p>
            <a:pPr marL="628650" lvl="1" indent="-171450">
              <a:buFont typeface="Arial" panose="020B0604020202020204" pitchFamily="34" charset="0"/>
              <a:buChar char="•"/>
            </a:pPr>
            <a:r>
              <a:rPr lang="en-US" dirty="0"/>
              <a:t>White space adds clarity and “cleanliness” to your design, creating something that is logical and appealing rather than chaotic and haphazard. Yes…I used the work haphazard in a sentence. I win at Presentation Scrabble today.</a:t>
            </a:r>
          </a:p>
          <a:p>
            <a:pPr marL="628650" lvl="1" indent="-171450">
              <a:buFont typeface="Arial" panose="020B0604020202020204" pitchFamily="34" charset="0"/>
              <a:buChar char="•"/>
            </a:pPr>
            <a:r>
              <a:rPr lang="en-US" dirty="0"/>
              <a:t>And finally, use white space to your advantage. Use it to draw attention to or focus the user’s attention on key elements in your design.</a:t>
            </a:r>
          </a:p>
          <a:p>
            <a:pPr marL="0" lvl="0" indent="0">
              <a:buFont typeface="Arial" panose="020B0604020202020204" pitchFamily="34" charset="0"/>
              <a:buNone/>
            </a:pPr>
            <a:r>
              <a:rPr lang="en-US" dirty="0"/>
              <a:t>Let’s see how this works.</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33</a:t>
            </a:fld>
            <a:endParaRPr lang="en-US"/>
          </a:p>
        </p:txBody>
      </p:sp>
    </p:spTree>
    <p:extLst>
      <p:ext uri="{BB962C8B-B14F-4D97-AF65-F5344CB8AC3E}">
        <p14:creationId xmlns:p14="http://schemas.microsoft.com/office/powerpoint/2010/main" val="4155167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white space to improve typography.</a:t>
            </a:r>
          </a:p>
          <a:p>
            <a:pPr marL="628650" lvl="1" indent="-171450">
              <a:buFont typeface="Arial" panose="020B0604020202020204" pitchFamily="34" charset="0"/>
              <a:buChar char="•"/>
            </a:pPr>
            <a:r>
              <a:rPr lang="en-US" dirty="0"/>
              <a:t>Using white space within typography – or line height and spacing of text – makes the text more readable.</a:t>
            </a:r>
          </a:p>
          <a:p>
            <a:pPr marL="1085850" lvl="2" indent="-171450">
              <a:buFont typeface="Arial" panose="020B0604020202020204" pitchFamily="34" charset="0"/>
              <a:buChar char="•"/>
            </a:pPr>
            <a:r>
              <a:rPr lang="en-US" dirty="0"/>
              <a:t>Too tight, becomes harder to read and there’s no “breathing” room.</a:t>
            </a:r>
          </a:p>
          <a:p>
            <a:pPr marL="1085850" lvl="2" indent="-171450">
              <a:buFont typeface="Arial" panose="020B0604020202020204" pitchFamily="34" charset="0"/>
              <a:buChar char="•"/>
            </a:pPr>
            <a:r>
              <a:rPr lang="en-US" dirty="0"/>
              <a:t>Too loose and the text loses “flow” and become disconnected.</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34</a:t>
            </a:fld>
            <a:endParaRPr lang="en-US"/>
          </a:p>
        </p:txBody>
      </p:sp>
    </p:spTree>
    <p:extLst>
      <p:ext uri="{BB962C8B-B14F-4D97-AF65-F5344CB8AC3E}">
        <p14:creationId xmlns:p14="http://schemas.microsoft.com/office/powerpoint/2010/main" val="1858407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white space to create connections.</a:t>
            </a:r>
          </a:p>
          <a:p>
            <a:pPr marL="628650" lvl="1" indent="-171450">
              <a:buFont typeface="Arial" panose="020B0604020202020204" pitchFamily="34" charset="0"/>
              <a:buChar char="•"/>
            </a:pPr>
            <a:r>
              <a:rPr lang="en-US" dirty="0"/>
              <a:t>Create connections using white space based on Gestalt Laws. &lt;CLICK for each example and Law&gt;</a:t>
            </a:r>
          </a:p>
          <a:p>
            <a:pPr marL="1085850" lvl="2" indent="-171450">
              <a:buFont typeface="Arial" panose="020B0604020202020204" pitchFamily="34" charset="0"/>
              <a:buChar char="•"/>
            </a:pPr>
            <a:r>
              <a:rPr lang="en-US" dirty="0"/>
              <a:t>Closure, including negative space (FedEx arrow). W</a:t>
            </a:r>
            <a:r>
              <a:rPr lang="en-US" b="0" i="0" dirty="0">
                <a:solidFill>
                  <a:srgbClr val="212121"/>
                </a:solidFill>
                <a:effectLst/>
                <a:latin typeface="Merriweather"/>
              </a:rPr>
              <a:t>e perceive elements as belonging to the same group if they seem to complete some entity and our brains fill in the gaps.</a:t>
            </a:r>
            <a:endParaRPr lang="en-US" dirty="0"/>
          </a:p>
          <a:p>
            <a:pPr marL="1085850" lvl="2" indent="-171450">
              <a:buFont typeface="Arial" panose="020B0604020202020204" pitchFamily="34" charset="0"/>
              <a:buChar char="•"/>
            </a:pPr>
            <a:r>
              <a:rPr lang="en-US" dirty="0"/>
              <a:t>Common Region states when elements are located in the same closed region, they are part of a group. </a:t>
            </a:r>
          </a:p>
          <a:p>
            <a:pPr marL="1085850" lvl="2" indent="-171450">
              <a:buFont typeface="Arial" panose="020B0604020202020204" pitchFamily="34" charset="0"/>
              <a:buChar char="•"/>
            </a:pPr>
            <a:r>
              <a:rPr lang="en-US" dirty="0"/>
              <a:t>Proximity states that things that are close together seem more related than things that are farther apart. Here, the top text and image are together due to their proximity while the bottom text and button are together.</a:t>
            </a:r>
          </a:p>
          <a:p>
            <a:pPr marL="1085850" lvl="2" indent="-171450">
              <a:buFont typeface="Arial" panose="020B0604020202020204" pitchFamily="34" charset="0"/>
              <a:buChar char="•"/>
            </a:pPr>
            <a:r>
              <a:rPr lang="en-US" dirty="0"/>
              <a:t>Figure and Ground where FIGURE is the object we are focused on and GROUND is the background the object rests upon. </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35</a:t>
            </a:fld>
            <a:endParaRPr lang="en-US"/>
          </a:p>
        </p:txBody>
      </p:sp>
    </p:spTree>
    <p:extLst>
      <p:ext uri="{BB962C8B-B14F-4D97-AF65-F5344CB8AC3E}">
        <p14:creationId xmlns:p14="http://schemas.microsoft.com/office/powerpoint/2010/main" val="13507814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in Design</a:t>
            </a:r>
          </a:p>
          <a:p>
            <a:pPr marL="628650" lvl="1" indent="-171450">
              <a:buFont typeface="Arial" panose="020B0604020202020204" pitchFamily="34" charset="0"/>
              <a:buChar char="•"/>
            </a:pPr>
            <a:r>
              <a:rPr lang="en-US" dirty="0"/>
              <a:t>Click for each Element and explain/discuss as desired.</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36</a:t>
            </a:fld>
            <a:endParaRPr lang="en-US"/>
          </a:p>
        </p:txBody>
      </p:sp>
    </p:spTree>
    <p:extLst>
      <p:ext uri="{BB962C8B-B14F-4D97-AF65-F5344CB8AC3E}">
        <p14:creationId xmlns:p14="http://schemas.microsoft.com/office/powerpoint/2010/main" val="2920586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on Gestalt Principles</a:t>
            </a:r>
          </a:p>
          <a:p>
            <a:pPr marL="628650" lvl="1" indent="-171450">
              <a:buFont typeface="Arial" panose="020B0604020202020204" pitchFamily="34" charset="0"/>
              <a:buChar char="•"/>
            </a:pPr>
            <a:r>
              <a:rPr lang="en-US" dirty="0"/>
              <a:t>Since we mentioned Gestalt Principles, I think it’s important to go over these in a little more detail with some strong examples.&lt;CLICK for each example and Law&gt;</a:t>
            </a:r>
          </a:p>
          <a:p>
            <a:pPr marL="1085850" lvl="2" indent="-171450">
              <a:buFont typeface="Arial" panose="020B0604020202020204" pitchFamily="34" charset="0"/>
              <a:buChar char="•"/>
            </a:pPr>
            <a:r>
              <a:rPr lang="en-US" dirty="0"/>
              <a:t>We’ve discussed Closure. Here’s another example. &lt;CLICK&gt; What do you see? &lt;CLICK&gt;</a:t>
            </a:r>
          </a:p>
          <a:p>
            <a:pPr marL="1085850" lvl="2" indent="-171450">
              <a:buFont typeface="Arial" panose="020B0604020202020204" pitchFamily="34" charset="0"/>
              <a:buChar char="•"/>
            </a:pPr>
            <a:r>
              <a:rPr lang="en-US" dirty="0"/>
              <a:t>We’ also covered Common Region whereby elements located in the same closed region, are perceived as part of a group. Here’s another example. &lt;CLICK&gt; Although the dots are all the same size and aligned, by placing a box around groups of them, we perceive them as individual groups rather than a collection of dots.&lt;CLICK&gt;</a:t>
            </a:r>
          </a:p>
          <a:p>
            <a:pPr marL="1085850" lvl="2" indent="-171450">
              <a:buFont typeface="Arial" panose="020B0604020202020204" pitchFamily="34" charset="0"/>
              <a:buChar char="•"/>
            </a:pPr>
            <a:r>
              <a:rPr lang="en-US" dirty="0"/>
              <a:t>Proximity stated that things that are close together seem more related than things that are farther apart. Here’s another example. &lt;CLICK&gt; While we are again presented with a series of dots, this time of differing colors, we tend to “group” them together due to the closeness of the elements. This shows that proximity can even </a:t>
            </a:r>
            <a:r>
              <a:rPr lang="en-US" dirty="0" err="1"/>
              <a:t>supercede</a:t>
            </a:r>
            <a:r>
              <a:rPr lang="en-US" dirty="0"/>
              <a:t> other visual elements such as color.</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37</a:t>
            </a:fld>
            <a:endParaRPr lang="en-US"/>
          </a:p>
        </p:txBody>
      </p:sp>
    </p:spTree>
    <p:extLst>
      <p:ext uri="{BB962C8B-B14F-4D97-AF65-F5344CB8AC3E}">
        <p14:creationId xmlns:p14="http://schemas.microsoft.com/office/powerpoint/2010/main" val="3803730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on Gestalt Principles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Figure and Ground where FIGURE is the object we are focused on and GROUND is the background the object rests upon.  &lt;CLICK&gt; What do you see? &lt;CLICK&gt;</a:t>
            </a:r>
          </a:p>
          <a:p>
            <a:pPr marL="1085850" lvl="2" indent="-171450">
              <a:buFont typeface="Arial" panose="020B0604020202020204" pitchFamily="34" charset="0"/>
              <a:buChar char="•"/>
            </a:pPr>
            <a:r>
              <a:rPr lang="en-US" dirty="0"/>
              <a:t>Similarity states that when appear to be similar to one another, we tend to make groups of them.. &lt;CLICK&gt; While there are only two shapes shown – a triangle and a circle – our eyes tend to create a group of them according to their placement. What do you see?&lt;CLICK&gt; Here’s another example. Even though the squares are all the same size, this time, it is the similarity of color that “groups” the elements together. &lt;CLICK&gt;</a:t>
            </a:r>
          </a:p>
          <a:p>
            <a:pPr marL="1085850" lvl="2" indent="-171450">
              <a:buFont typeface="Arial" panose="020B0604020202020204" pitchFamily="34" charset="0"/>
              <a:buChar char="•"/>
            </a:pPr>
            <a:r>
              <a:rPr lang="en-US" dirty="0"/>
              <a:t>Focal point is a very important principle. It states that whatever stands out visually will capture and hold the viewer’s attention FIRST. Admit it, the first thing you FOCUSED on was the red square. Here’s another example and tell me…where were your eyes drawn to and focused on? &lt;CLICK&gt;</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38</a:t>
            </a:fld>
            <a:endParaRPr lang="en-US"/>
          </a:p>
        </p:txBody>
      </p:sp>
    </p:spTree>
    <p:extLst>
      <p:ext uri="{BB962C8B-B14F-4D97-AF65-F5344CB8AC3E}">
        <p14:creationId xmlns:p14="http://schemas.microsoft.com/office/powerpoint/2010/main" val="2005480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pull all of the individual elements into Layout. This is why I saved this elements for last as having an idea of the concepts we covered will assist in helping you layout your presentations effectively.</a:t>
            </a:r>
          </a:p>
          <a:p>
            <a:endParaRPr lang="en-US" dirty="0"/>
          </a:p>
          <a:p>
            <a:r>
              <a:rPr lang="en-US" dirty="0"/>
              <a:t>And I really want to stress this…there is NO PERFECT LAYOUT. Period. What I will be showing you are some of the methods as to how I approach laying out a course or lesson. But, these are based on a specific set of standards or requirements; yours will undoubtedly differ from mine. So all I CAN offer are some ideas on best practices and strategies in design layout.</a:t>
            </a:r>
          </a:p>
          <a:p>
            <a:endParaRPr lang="en-US" dirty="0"/>
          </a:p>
          <a:p>
            <a:r>
              <a:rPr lang="en-US" dirty="0"/>
              <a:t>&lt;CLICK for each bullet item&gt;</a:t>
            </a:r>
          </a:p>
          <a:p>
            <a:pPr marL="628650" lvl="1" indent="-171450">
              <a:buFont typeface="Arial" panose="020B0604020202020204" pitchFamily="34" charset="0"/>
              <a:buChar char="•"/>
            </a:pPr>
            <a:r>
              <a:rPr lang="en-US" dirty="0"/>
              <a:t>First off, I design as if I am having a conversation with the user.</a:t>
            </a:r>
          </a:p>
          <a:p>
            <a:pPr marL="628650" lvl="1" indent="-171450">
              <a:buFont typeface="Arial" panose="020B0604020202020204" pitchFamily="34" charset="0"/>
              <a:buChar char="•"/>
            </a:pPr>
            <a:r>
              <a:rPr lang="en-US" dirty="0"/>
              <a:t>Secondly, I must remember that everything – each element – “speaks” to the user.</a:t>
            </a:r>
          </a:p>
          <a:p>
            <a:pPr marL="628650" lvl="1" indent="-171450">
              <a:buFont typeface="Arial" panose="020B0604020202020204" pitchFamily="34" charset="0"/>
              <a:buChar char="•"/>
            </a:pPr>
            <a:r>
              <a:rPr lang="en-US" dirty="0"/>
              <a:t>Third, I try to not overload the user with elements, either visual or textual. </a:t>
            </a:r>
          </a:p>
          <a:p>
            <a:pPr marL="628650" lvl="1" indent="-171450">
              <a:buFont typeface="Arial" panose="020B0604020202020204" pitchFamily="34" charset="0"/>
              <a:buChar char="•"/>
            </a:pPr>
            <a:r>
              <a:rPr lang="en-US" dirty="0"/>
              <a:t>Fourth, I always look for appropriate points to introduce engaging activities or dynamic content to retain the user and assess their understanding.</a:t>
            </a:r>
          </a:p>
          <a:p>
            <a:pPr marL="628650" lvl="1" indent="-171450">
              <a:buFont typeface="Arial" panose="020B0604020202020204" pitchFamily="34" charset="0"/>
              <a:buChar char="•"/>
            </a:pPr>
            <a:r>
              <a:rPr lang="en-US" dirty="0"/>
              <a:t>And lastly, I do my best to ensure that the overall layout – the “story” – aligns with the goals, objectives, and outcomes that are necessary in the first place.</a:t>
            </a:r>
          </a:p>
          <a:p>
            <a:pPr marL="0" lvl="0" indent="0">
              <a:buFont typeface="Arial" panose="020B0604020202020204" pitchFamily="34" charset="0"/>
              <a:buNone/>
            </a:pPr>
            <a:r>
              <a:rPr lang="en-US" dirty="0"/>
              <a:t>So let’s talk about each of these ideas.</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39</a:t>
            </a:fld>
            <a:endParaRPr lang="en-US"/>
          </a:p>
        </p:txBody>
      </p:sp>
    </p:spTree>
    <p:extLst>
      <p:ext uri="{BB962C8B-B14F-4D97-AF65-F5344CB8AC3E}">
        <p14:creationId xmlns:p14="http://schemas.microsoft.com/office/powerpoint/2010/main" val="2010236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things I love about visual and graphic design is, of course, the element of creativity. Many of us may not have creative license when it comes to our products; we may have to stick to brand images and colors and specifications. Others may have the freedom to create, but don’t know where to begin or how to lay things out.  &lt;CLICK&gt;</a:t>
            </a:r>
          </a:p>
          <a:p>
            <a:endParaRPr lang="en-US" dirty="0"/>
          </a:p>
          <a:p>
            <a:r>
              <a:rPr lang="en-US" dirty="0"/>
              <a:t>These are just some of the  things I’ve designed for various organizations and on the job. The poster here for HOG was created using Adobe Illustrator and images manipulated in Photoshop. The colors are pulled from the National HOG logo and the background elements added for effect and drawing the users attention to the website. Additionally, we went ahead and created a QR code that viewers can scan with their smart phones and be taken directly to the website.</a:t>
            </a:r>
          </a:p>
          <a:p>
            <a:endParaRPr lang="en-US" dirty="0"/>
          </a:p>
          <a:p>
            <a:r>
              <a:rPr lang="en-US" dirty="0"/>
              <a:t>The group on the right are examples of the advertising and promotional elements for various projects or Clients. The interesting – and fun things – about the “First Class Woman” example is that this a compilation using 6 different images with over 20 layers all built using Photoshop.</a:t>
            </a:r>
          </a:p>
        </p:txBody>
      </p:sp>
      <p:sp>
        <p:nvSpPr>
          <p:cNvPr id="4" name="Slide Number Placeholder 3"/>
          <p:cNvSpPr>
            <a:spLocks noGrp="1"/>
          </p:cNvSpPr>
          <p:nvPr>
            <p:ph type="sldNum" sz="quarter" idx="5"/>
          </p:nvPr>
        </p:nvSpPr>
        <p:spPr/>
        <p:txBody>
          <a:bodyPr/>
          <a:lstStyle/>
          <a:p>
            <a:fld id="{7D0C2674-4029-40B3-8B58-EECCFDAB908E}" type="slidenum">
              <a:rPr lang="en-US" smtClean="0"/>
              <a:t>4</a:t>
            </a:fld>
            <a:endParaRPr lang="en-US"/>
          </a:p>
        </p:txBody>
      </p:sp>
    </p:spTree>
    <p:extLst>
      <p:ext uri="{BB962C8B-B14F-4D97-AF65-F5344CB8AC3E}">
        <p14:creationId xmlns:p14="http://schemas.microsoft.com/office/powerpoint/2010/main" val="37235330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dig into my layout process, I also look at layout in two ways.</a:t>
            </a:r>
          </a:p>
          <a:p>
            <a:endParaRPr lang="en-US" dirty="0"/>
          </a:p>
          <a:p>
            <a:r>
              <a:rPr lang="en-US" dirty="0"/>
              <a:t>Macro-Layout</a:t>
            </a:r>
          </a:p>
          <a:p>
            <a:pPr marL="628650" lvl="1" indent="-171450">
              <a:buFont typeface="Arial" panose="020B0604020202020204" pitchFamily="34" charset="0"/>
              <a:buChar char="•"/>
            </a:pPr>
            <a:r>
              <a:rPr lang="en-US" dirty="0"/>
              <a:t>Click for each Element and explain/discuss as desired.</a:t>
            </a:r>
          </a:p>
          <a:p>
            <a:pPr marL="1085850" lvl="2" indent="-171450">
              <a:buFont typeface="Arial" panose="020B0604020202020204" pitchFamily="34" charset="0"/>
              <a:buChar char="•"/>
            </a:pPr>
            <a:r>
              <a:rPr lang="en-US" dirty="0"/>
              <a:t>This view is what I call the macro-layout. It provides a big picture of the project or lesson that I am working on and is usually developed directly within the authoring tool I am using. In this case, that tool is Articulate Storyline 360.</a:t>
            </a:r>
          </a:p>
          <a:p>
            <a:pPr marL="1543050" lvl="3" indent="-171450">
              <a:buFont typeface="Arial" panose="020B0604020202020204" pitchFamily="34" charset="0"/>
              <a:buChar char="•"/>
            </a:pPr>
            <a:r>
              <a:rPr lang="en-US" dirty="0"/>
              <a:t>This is done in PowerPoint by creating Sections.</a:t>
            </a:r>
          </a:p>
          <a:p>
            <a:pPr marL="1085850" lvl="2" indent="-171450">
              <a:buFont typeface="Arial" panose="020B0604020202020204" pitchFamily="34" charset="0"/>
              <a:buChar char="•"/>
            </a:pPr>
            <a:r>
              <a:rPr lang="en-US" dirty="0"/>
              <a:t>This is developed using a logical flow thought process, working from simple to complex or in an A+B+C=D mentality. Basically, WHAT do I need to address – or learning objectives and outcomes – and WHAT is the best path to address these in order to make sense in the user’s mind.</a:t>
            </a:r>
          </a:p>
          <a:p>
            <a:pPr marL="1543050" lvl="3" indent="-171450">
              <a:buFont typeface="Arial" panose="020B0604020202020204" pitchFamily="34" charset="0"/>
              <a:buChar char="•"/>
            </a:pPr>
            <a:r>
              <a:rPr lang="en-US" dirty="0"/>
              <a:t>This is where it is sometimes better to NOT KNOW what the topic is about. Being a novice or having no experience in the topic allow you develop it in a manner that makes sense to you and therefore, hopefully, in a manner that makes sense to other non-experts.</a:t>
            </a:r>
          </a:p>
          <a:p>
            <a:pPr marL="1085850" lvl="2" indent="-171450">
              <a:buFont typeface="Arial" panose="020B0604020202020204" pitchFamily="34" charset="0"/>
              <a:buChar char="•"/>
            </a:pPr>
            <a:r>
              <a:rPr lang="en-US" dirty="0"/>
              <a:t>In this broad picture, using SL 365, I look at this overall layout as Story (the working space shown in grey) which is made of Chapters (in SL they are your Scenes) with each Chapter/Scene consisting of Content.</a:t>
            </a:r>
          </a:p>
          <a:p>
            <a:pPr marL="1085850" lvl="2" indent="-171450">
              <a:buFont typeface="Arial" panose="020B0604020202020204" pitchFamily="34" charset="0"/>
              <a:buChar char="•"/>
            </a:pPr>
            <a:r>
              <a:rPr lang="en-US" dirty="0"/>
              <a:t>You can also approach this using flowcharts and arrow diagrams; I try to consolidate the process to avoid overworking.</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40</a:t>
            </a:fld>
            <a:endParaRPr lang="en-US"/>
          </a:p>
        </p:txBody>
      </p:sp>
    </p:spTree>
    <p:extLst>
      <p:ext uri="{BB962C8B-B14F-4D97-AF65-F5344CB8AC3E}">
        <p14:creationId xmlns:p14="http://schemas.microsoft.com/office/powerpoint/2010/main" val="1786595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Flowchart Example</a:t>
            </a:r>
          </a:p>
          <a:p>
            <a:endParaRPr lang="en-US" dirty="0"/>
          </a:p>
          <a:p>
            <a:pPr marL="628650" lvl="1" indent="-171450">
              <a:buFont typeface="Arial" panose="020B0604020202020204" pitchFamily="34" charset="0"/>
              <a:buChar char="•"/>
            </a:pPr>
            <a:r>
              <a:rPr lang="en-US" dirty="0"/>
              <a:t>Flowchart Example from my current Master’s Course on three eLearning Modules I was presenting. &lt;CLICK&gt;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Learning Outcomes on the LEFT represent the training requirements set forth by the organization as well as regulatory authorities. &lt;CLICK&gt;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group represents the MODULES or Training Lessons that were being designed and developed to address that particular LO. &lt;CLICK&gt;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While the overall Modules consist of more Learning Objectives than shown here, these are the ones that directly relate to the organization’s and regulatory authorities' requirements. &lt;CLICK&gt;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group represents the main Concepts that will be addressed or presented in order to meet those Learning Objectives. &lt;CLICK&gt;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the process just keeps building out until a logical – and COMPLETE – overview is produced. At this point, you can not only start laying out the Project, but you have also produced a visual depiction of your training for Stakeholders. &lt;CLICK&gt;</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41</a:t>
            </a:fld>
            <a:endParaRPr lang="en-US"/>
          </a:p>
        </p:txBody>
      </p:sp>
    </p:spTree>
    <p:extLst>
      <p:ext uri="{BB962C8B-B14F-4D97-AF65-F5344CB8AC3E}">
        <p14:creationId xmlns:p14="http://schemas.microsoft.com/office/powerpoint/2010/main" val="23601967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look at what most people think of when we talk about layout, the Micro-Layout.</a:t>
            </a:r>
          </a:p>
          <a:p>
            <a:endParaRPr lang="en-US" dirty="0"/>
          </a:p>
          <a:p>
            <a:r>
              <a:rPr lang="en-US" dirty="0"/>
              <a:t>Micro-Layout</a:t>
            </a:r>
          </a:p>
          <a:p>
            <a:pPr marL="628650" lvl="1" indent="-171450">
              <a:buFont typeface="Arial" panose="020B0604020202020204" pitchFamily="34" charset="0"/>
              <a:buChar char="•"/>
            </a:pPr>
            <a:r>
              <a:rPr lang="en-US" dirty="0"/>
              <a:t>Click for each Element and explain/discuss as desired.</a:t>
            </a:r>
          </a:p>
          <a:p>
            <a:pPr marL="1085850" lvl="2" indent="-171450">
              <a:buFont typeface="Arial" panose="020B0604020202020204" pitchFamily="34" charset="0"/>
              <a:buChar char="•"/>
            </a:pPr>
            <a:r>
              <a:rPr lang="en-US" dirty="0"/>
              <a:t>This is what most people think about or envision when “layout” is mentioned. It’s how the presentation elements are placed on a slide or storyboard.</a:t>
            </a:r>
          </a:p>
          <a:p>
            <a:pPr marL="1085850" lvl="2" indent="-171450">
              <a:buFont typeface="Arial" panose="020B0604020202020204" pitchFamily="34" charset="0"/>
              <a:buChar char="•"/>
            </a:pPr>
            <a:r>
              <a:rPr lang="en-US" dirty="0"/>
              <a:t>Here you can see that each element has a place and a purpose. The placement of the elements are logical and almost intuitive; you eyes naturally flow left to right, top to bottom, and are drawn to the areas that I intended to focus on.</a:t>
            </a:r>
          </a:p>
          <a:p>
            <a:pPr marL="1085850" lvl="2" indent="-171450">
              <a:buFont typeface="Arial" panose="020B0604020202020204" pitchFamily="34" charset="0"/>
              <a:buChar char="•"/>
            </a:pPr>
            <a:r>
              <a:rPr lang="en-US" dirty="0"/>
              <a:t>And, by using whitespace, I have achieved hitting several Gestalt Principles (continuity, hierarchy, connectedness) and also reduced eye strain.</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42</a:t>
            </a:fld>
            <a:endParaRPr lang="en-US"/>
          </a:p>
        </p:txBody>
      </p:sp>
    </p:spTree>
    <p:extLst>
      <p:ext uri="{BB962C8B-B14F-4D97-AF65-F5344CB8AC3E}">
        <p14:creationId xmlns:p14="http://schemas.microsoft.com/office/powerpoint/2010/main" val="18088635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design as if I am having a conversation with the user about the topic being discussed.</a:t>
            </a:r>
          </a:p>
          <a:p>
            <a:pPr marL="628650" lvl="1" indent="-171450">
              <a:buFont typeface="Arial" panose="020B0604020202020204" pitchFamily="34" charset="0"/>
              <a:buChar char="•"/>
            </a:pPr>
            <a:r>
              <a:rPr lang="en-US" dirty="0"/>
              <a:t>Click for each Element and explain/discuss as desired.</a:t>
            </a:r>
          </a:p>
          <a:p>
            <a:pPr marL="1085850" lvl="2" indent="-171450">
              <a:buFont typeface="Arial" panose="020B0604020202020204" pitchFamily="34" charset="0"/>
              <a:buChar char="•"/>
            </a:pPr>
            <a:r>
              <a:rPr lang="en-US" dirty="0"/>
              <a:t>This helps me focus on the content provided and what I need to include</a:t>
            </a:r>
          </a:p>
          <a:p>
            <a:pPr marL="1085850" lvl="2" indent="-171450">
              <a:buFont typeface="Arial" panose="020B0604020202020204" pitchFamily="34" charset="0"/>
              <a:buChar char="•"/>
            </a:pPr>
            <a:r>
              <a:rPr lang="en-US" dirty="0"/>
              <a:t>This allows me to focus on the design and inclusion of only important and useful information and content</a:t>
            </a:r>
          </a:p>
          <a:p>
            <a:pPr marL="1085850" lvl="2" indent="-171450">
              <a:buFont typeface="Arial" panose="020B0604020202020204" pitchFamily="34" charset="0"/>
              <a:buChar char="•"/>
            </a:pPr>
            <a:r>
              <a:rPr lang="en-US" dirty="0"/>
              <a:t>This helps keep the clutter out and limits or reduces overload of the user</a:t>
            </a:r>
          </a:p>
          <a:p>
            <a:pPr marL="1085850" lvl="2" indent="-171450">
              <a:buFont typeface="Arial" panose="020B0604020202020204" pitchFamily="34" charset="0"/>
              <a:buChar char="•"/>
            </a:pPr>
            <a:r>
              <a:rPr lang="en-US" dirty="0"/>
              <a:t>All of this is by thinking how the user will take the training and what they need to walk away with</a:t>
            </a:r>
          </a:p>
          <a:p>
            <a:pPr marL="1085850" lvl="2" indent="-171450">
              <a:buFont typeface="Arial" panose="020B0604020202020204" pitchFamily="34" charset="0"/>
              <a:buChar char="•"/>
            </a:pPr>
            <a:r>
              <a:rPr lang="en-US" dirty="0"/>
              <a:t>When approaching narration, for longer courses – lasting more than 15 minutes – I try to introduce truly “conversational” tones by using two narrators who talk with the user</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43</a:t>
            </a:fld>
            <a:endParaRPr lang="en-US"/>
          </a:p>
        </p:txBody>
      </p:sp>
    </p:spTree>
    <p:extLst>
      <p:ext uri="{BB962C8B-B14F-4D97-AF65-F5344CB8AC3E}">
        <p14:creationId xmlns:p14="http://schemas.microsoft.com/office/powerpoint/2010/main" val="517536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I’m laying out a slide, I think about what needs to be said and how best to say and support it.</a:t>
            </a:r>
          </a:p>
          <a:p>
            <a:pPr marL="628650" lvl="1" indent="-171450">
              <a:buFont typeface="Arial" panose="020B0604020202020204" pitchFamily="34" charset="0"/>
              <a:buChar char="•"/>
            </a:pPr>
            <a:r>
              <a:rPr lang="en-US" dirty="0"/>
              <a:t>Click for each Element and explain/discuss as desired.</a:t>
            </a:r>
          </a:p>
          <a:p>
            <a:pPr marL="1085850" lvl="2" indent="-171450">
              <a:buFont typeface="Arial" panose="020B0604020202020204" pitchFamily="34" charset="0"/>
              <a:buChar char="•"/>
            </a:pPr>
            <a:r>
              <a:rPr lang="en-US" dirty="0"/>
              <a:t>My main concern is avoiding overload – either sensory overload due to too many or inappropriate visual elements, or cognitive by cramming too much content on a slide</a:t>
            </a:r>
          </a:p>
          <a:p>
            <a:pPr marL="1085850" lvl="2" indent="-171450">
              <a:buFont typeface="Arial" panose="020B0604020202020204" pitchFamily="34" charset="0"/>
              <a:buChar char="•"/>
            </a:pPr>
            <a:r>
              <a:rPr lang="en-US" dirty="0"/>
              <a:t>This helps me focus on when needs to be delivered</a:t>
            </a:r>
          </a:p>
          <a:p>
            <a:pPr marL="1085850" lvl="2" indent="-171450">
              <a:buFont typeface="Arial" panose="020B0604020202020204" pitchFamily="34" charset="0"/>
              <a:buChar char="•"/>
            </a:pPr>
            <a:r>
              <a:rPr lang="en-US" dirty="0"/>
              <a:t>Knowing this, I then think of HOW I want to direct the user, where do I want them to start and end…and it is logical.</a:t>
            </a:r>
          </a:p>
          <a:p>
            <a:pPr marL="1085850" lvl="2" indent="-171450">
              <a:buFont typeface="Arial" panose="020B0604020202020204" pitchFamily="34" charset="0"/>
              <a:buChar char="•"/>
            </a:pPr>
            <a:r>
              <a:rPr lang="en-US" dirty="0"/>
              <a:t>Whenever possible, I try to use “hooks” to grab the user’s attention without distracting them</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44</a:t>
            </a:fld>
            <a:endParaRPr lang="en-US"/>
          </a:p>
        </p:txBody>
      </p:sp>
    </p:spTree>
    <p:extLst>
      <p:ext uri="{BB962C8B-B14F-4D97-AF65-F5344CB8AC3E}">
        <p14:creationId xmlns:p14="http://schemas.microsoft.com/office/powerpoint/2010/main" val="859191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I’m designing, I’m also thinking about the Objectives and Interventions I have written. I want to include opportunities for the users to ENGAGE with the content.</a:t>
            </a:r>
          </a:p>
          <a:p>
            <a:pPr marL="628650" lvl="1" indent="-171450">
              <a:buFont typeface="Arial" panose="020B0604020202020204" pitchFamily="34" charset="0"/>
              <a:buChar char="•"/>
            </a:pPr>
            <a:r>
              <a:rPr lang="en-US" dirty="0"/>
              <a:t>Click for each Element and explain/discuss as desired.</a:t>
            </a:r>
          </a:p>
          <a:p>
            <a:pPr marL="1085850" lvl="2" indent="-171450">
              <a:buFont typeface="Arial" panose="020B0604020202020204" pitchFamily="34" charset="0"/>
              <a:buChar char="•"/>
            </a:pPr>
            <a:r>
              <a:rPr lang="en-US" dirty="0"/>
              <a:t>This could be a simple button that shows a layer when clicked. The layer can be animated or have animated elements.</a:t>
            </a:r>
          </a:p>
          <a:p>
            <a:pPr marL="1085850" lvl="2" indent="-171450">
              <a:buFont typeface="Arial" panose="020B0604020202020204" pitchFamily="34" charset="0"/>
              <a:buChar char="•"/>
            </a:pPr>
            <a:r>
              <a:rPr lang="en-US" dirty="0"/>
              <a:t>It could include hyperlinks attached to objects or text. Here, clicking on the image will open a new tab in the user’s web browser where they can read the eBook.</a:t>
            </a:r>
          </a:p>
          <a:p>
            <a:pPr marL="1085850" lvl="2" indent="-171450">
              <a:buFont typeface="Arial" panose="020B0604020202020204" pitchFamily="34" charset="0"/>
              <a:buChar char="•"/>
            </a:pPr>
            <a:r>
              <a:rPr lang="en-US" dirty="0"/>
              <a:t>However, the fun items are more interactive objects, like drag and drops, formative assessments, and branching scenarios. Those are all far too advanced and outside the scope of this, but I did want to include them.</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45</a:t>
            </a:fld>
            <a:endParaRPr lang="en-US"/>
          </a:p>
        </p:txBody>
      </p:sp>
    </p:spTree>
    <p:extLst>
      <p:ext uri="{BB962C8B-B14F-4D97-AF65-F5344CB8AC3E}">
        <p14:creationId xmlns:p14="http://schemas.microsoft.com/office/powerpoint/2010/main" val="18954744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examples below are some of what I have worked on as well as other examples of what I would consider “GOOD” design.</a:t>
            </a:r>
          </a:p>
        </p:txBody>
      </p:sp>
      <p:sp>
        <p:nvSpPr>
          <p:cNvPr id="4" name="Slide Number Placeholder 3"/>
          <p:cNvSpPr>
            <a:spLocks noGrp="1"/>
          </p:cNvSpPr>
          <p:nvPr>
            <p:ph type="sldNum" sz="quarter" idx="5"/>
          </p:nvPr>
        </p:nvSpPr>
        <p:spPr/>
        <p:txBody>
          <a:bodyPr/>
          <a:lstStyle/>
          <a:p>
            <a:fld id="{7D0C2674-4029-40B3-8B58-EECCFDAB908E}" type="slidenum">
              <a:rPr lang="en-US" smtClean="0"/>
              <a:t>46</a:t>
            </a:fld>
            <a:endParaRPr lang="en-US"/>
          </a:p>
        </p:txBody>
      </p:sp>
    </p:spTree>
    <p:extLst>
      <p:ext uri="{BB962C8B-B14F-4D97-AF65-F5344CB8AC3E}">
        <p14:creationId xmlns:p14="http://schemas.microsoft.com/office/powerpoint/2010/main" val="162435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for Questions</a:t>
            </a:r>
          </a:p>
        </p:txBody>
      </p:sp>
      <p:sp>
        <p:nvSpPr>
          <p:cNvPr id="4" name="Slide Number Placeholder 3"/>
          <p:cNvSpPr>
            <a:spLocks noGrp="1"/>
          </p:cNvSpPr>
          <p:nvPr>
            <p:ph type="sldNum" sz="quarter" idx="5"/>
          </p:nvPr>
        </p:nvSpPr>
        <p:spPr/>
        <p:txBody>
          <a:bodyPr/>
          <a:lstStyle/>
          <a:p>
            <a:fld id="{7D0C2674-4029-40B3-8B58-EECCFDAB908E}" type="slidenum">
              <a:rPr lang="en-US" smtClean="0"/>
              <a:t>47</a:t>
            </a:fld>
            <a:endParaRPr lang="en-US"/>
          </a:p>
        </p:txBody>
      </p:sp>
    </p:spTree>
    <p:extLst>
      <p:ext uri="{BB962C8B-B14F-4D97-AF65-F5344CB8AC3E}">
        <p14:creationId xmlns:p14="http://schemas.microsoft.com/office/powerpoint/2010/main" val="1765970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are some elements of my more current works. </a:t>
            </a:r>
          </a:p>
          <a:p>
            <a:endParaRPr lang="en-US" dirty="0"/>
          </a:p>
          <a:p>
            <a:r>
              <a:rPr lang="en-US" dirty="0"/>
              <a:t>The Normalization of Deviance screenshot is from a recent module I built for FlightSafety. &lt;CLICK&gt;</a:t>
            </a:r>
          </a:p>
          <a:p>
            <a:endParaRPr lang="en-US" dirty="0"/>
          </a:p>
          <a:p>
            <a:r>
              <a:rPr lang="en-US" dirty="0"/>
              <a:t>This center image is from a 120 page publication designed and developed for a Customer Support Development Course for FSI.</a:t>
            </a:r>
          </a:p>
          <a:p>
            <a:endParaRPr lang="en-US" dirty="0"/>
          </a:p>
          <a:p>
            <a:r>
              <a:rPr lang="en-US" dirty="0"/>
              <a:t>And this last image is a working screen from within Storyline 360 building a module for </a:t>
            </a:r>
            <a:r>
              <a:rPr lang="en-US" dirty="0" err="1"/>
              <a:t>Konexus</a:t>
            </a:r>
            <a:r>
              <a:rPr lang="en-US" dirty="0"/>
              <a:t> </a:t>
            </a:r>
            <a:r>
              <a:rPr lang="en-US" dirty="0" err="1"/>
              <a:t>AlertSense</a:t>
            </a:r>
            <a:r>
              <a:rPr lang="en-US" dirty="0"/>
              <a:t>. &lt;CLICK&gt;</a:t>
            </a:r>
          </a:p>
          <a:p>
            <a:endParaRPr lang="en-US" dirty="0"/>
          </a:p>
          <a:p>
            <a:r>
              <a:rPr lang="en-US" dirty="0"/>
              <a:t>ALL of these have showcase various elements of visual design that I hope will help you look at the science and aesthetics of being creative.</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5</a:t>
            </a:fld>
            <a:endParaRPr lang="en-US"/>
          </a:p>
        </p:txBody>
      </p:sp>
    </p:spTree>
    <p:extLst>
      <p:ext uri="{BB962C8B-B14F-4D97-AF65-F5344CB8AC3E}">
        <p14:creationId xmlns:p14="http://schemas.microsoft.com/office/powerpoint/2010/main" val="1153766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exactly is Visual Design? When you hear the phrase “visual design” what comes to mind?</a:t>
            </a:r>
          </a:p>
          <a:p>
            <a:endParaRPr lang="en-US" dirty="0"/>
          </a:p>
          <a:p>
            <a:r>
              <a:rPr lang="en-US" dirty="0"/>
              <a:t>In the most fundamental and traditional sense, visual design is the application of design theories and sciences to improve the user’s experience, or UX.</a:t>
            </a:r>
          </a:p>
          <a:p>
            <a:endParaRPr lang="en-US" dirty="0"/>
          </a:p>
          <a:p>
            <a:r>
              <a:rPr lang="en-US" dirty="0"/>
              <a:t>It does this through the use of visual elements, including:</a:t>
            </a:r>
          </a:p>
          <a:p>
            <a:pPr marL="628650" lvl="1" indent="-171450">
              <a:buFont typeface="Arial" panose="020B0604020202020204" pitchFamily="34" charset="0"/>
              <a:buChar char="•"/>
            </a:pPr>
            <a:r>
              <a:rPr lang="en-US" dirty="0"/>
              <a:t>Colors</a:t>
            </a:r>
          </a:p>
          <a:p>
            <a:pPr marL="628650" lvl="1" indent="-171450">
              <a:buFont typeface="Arial" panose="020B0604020202020204" pitchFamily="34" charset="0"/>
              <a:buChar char="•"/>
            </a:pPr>
            <a:r>
              <a:rPr lang="en-US" dirty="0"/>
              <a:t>Media, including audio, animations, static images, and video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Typography, including font styles and faces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use of White Space to draw or focus attention on elements</a:t>
            </a:r>
          </a:p>
          <a:p>
            <a:pPr marL="628650" lvl="1" indent="-171450">
              <a:buFont typeface="Arial" panose="020B0604020202020204" pitchFamily="34" charset="0"/>
              <a:buChar char="•"/>
            </a:pPr>
            <a:r>
              <a:rPr lang="en-US" dirty="0"/>
              <a:t>And Layout techniques and placement of elements on a board/slide</a:t>
            </a:r>
          </a:p>
          <a:p>
            <a:endParaRPr lang="en-US" dirty="0"/>
          </a:p>
          <a:p>
            <a:r>
              <a:rPr lang="en-US" dirty="0"/>
              <a:t>All of this is done in order to create a scientifically and aesthetically pleasing experience for the end user.</a:t>
            </a:r>
          </a:p>
        </p:txBody>
      </p:sp>
      <p:sp>
        <p:nvSpPr>
          <p:cNvPr id="4" name="Slide Number Placeholder 3"/>
          <p:cNvSpPr>
            <a:spLocks noGrp="1"/>
          </p:cNvSpPr>
          <p:nvPr>
            <p:ph type="sldNum" sz="quarter" idx="5"/>
          </p:nvPr>
        </p:nvSpPr>
        <p:spPr/>
        <p:txBody>
          <a:bodyPr/>
          <a:lstStyle/>
          <a:p>
            <a:fld id="{7D0C2674-4029-40B3-8B58-EECCFDAB908E}" type="slidenum">
              <a:rPr lang="en-US" smtClean="0"/>
              <a:t>6</a:t>
            </a:fld>
            <a:endParaRPr lang="en-US"/>
          </a:p>
        </p:txBody>
      </p:sp>
    </p:spTree>
    <p:extLst>
      <p:ext uri="{BB962C8B-B14F-4D97-AF65-F5344CB8AC3E}">
        <p14:creationId xmlns:p14="http://schemas.microsoft.com/office/powerpoint/2010/main" val="1718124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The definition here is taken from Usability.gov and their page “Visual Design Basics” and I strongly urge you to look over and save these resources as we come across them.</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So, what does Usability.gov have to say about visual design? They state that visual design “Focuses on the aesthetics of a site and its related materials by strategically (or scientifically) implementing colors, fonts, images, and other elements.”</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Let’s start off by looking at this slide. &lt;CLICK&gt;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7</a:t>
            </a:fld>
            <a:endParaRPr lang="en-US"/>
          </a:p>
        </p:txBody>
      </p:sp>
    </p:spTree>
    <p:extLst>
      <p:ext uri="{BB962C8B-B14F-4D97-AF65-F5344CB8AC3E}">
        <p14:creationId xmlns:p14="http://schemas.microsoft.com/office/powerpoint/2010/main" val="3478675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First off, we have the overall BACKGROUND element.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The Title slide set the tone for the delivery. But, we are also introducing concepts and other elements as we proceed. Therefore, to maintain a consistency throughout the presentation, the same graphical element is used, but is faded or watermarked so that it is not as powerful – or WEIGHTED – as the Title and Transition slides are.</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Speaking of graphical elements, there’s the image we are using. Now, many newer designers will go with the traditional rectangle or square image and place it XYZ and maybe add a solid border. But notice how this image is placed and enhanced.</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Rather than use a hard-edged image like square, I went with a circular aspect. Now, in order to achieve this using PowerPoint and an image as a background for a perfect shape, I modified the original image to suit. Since this is a perfect circle, I cropped the original image – in Photoshop – to a perfect square to place within. This means there’s no stretching or pinching to fit the image. I also cropped the image to a suitable place from the original. There’s just enough of the overall image to show the various aspects and elements that went into creating it without revealing the entire image. Finally, the outer border was added and, as you can see, rather than go with a solid line, an element of design was integrated by making a transparent background with a solid line, adding more weight to overall graphic.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And, to top it off, rather than place it in a corner or along the side – which is what the old me would have done years ago – notice where I placed it. It falls nicely within the swoops of the background image which now acts like a tertiary border and placeholder for the image. It rests “naturally” there. &lt;CLICK&gt;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8</a:t>
            </a:fld>
            <a:endParaRPr lang="en-US"/>
          </a:p>
        </p:txBody>
      </p:sp>
    </p:spTree>
    <p:extLst>
      <p:ext uri="{BB962C8B-B14F-4D97-AF65-F5344CB8AC3E}">
        <p14:creationId xmlns:p14="http://schemas.microsoft.com/office/powerpoint/2010/main" val="193449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Now for the text.</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Notice the header is offset, meaning, traditionally, it would be placed in the top left corner, usually left or centered “justified” (aligned). Here, and for all Introductory slides, I have placed the Heading in an offset manner. This draws the eye from the picture on the left to the text on the right…a natural progression hitting not only “readability” but “weight” of elements. You eye will usually be drawn to the image FIRST, then TEXT.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Look at the font used. As we will go over in a little more detail, the use of sans serif fonts for electronic delivery is widely accepted as best practices. It reduced “eye fatigue”…another concept we will discuss later. Also, the color and “face” of the fonts used. You want to keep font “differences” to a minimum, usually no more than two different fonts, and you want to keep the font faces or styles – italics, bold, etc. – consistent throughout. Therefore, due to web tradition, the website is immediately recognized and different than the Heading and Body text (blue underlined).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And, as with the Heading, the Body text is also placed non-traditionally. But, rather than be confusing or distracting, it, like the image, seems to “fit” where it is placed. Using the background image as reference, the Body text is placed in such a manner as to infer centralism without being centered.  Also, the slight animation of the Body text draws the eye to it. Use animations to draw the user’s attention, but avoid overusing it or using inappropriate animations. &lt;CLICK&gt;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9</a:t>
            </a:fld>
            <a:endParaRPr lang="en-US"/>
          </a:p>
        </p:txBody>
      </p:sp>
    </p:spTree>
    <p:extLst>
      <p:ext uri="{BB962C8B-B14F-4D97-AF65-F5344CB8AC3E}">
        <p14:creationId xmlns:p14="http://schemas.microsoft.com/office/powerpoint/2010/main" val="2048646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 descr="Conceptual wave design with blue gradient color">
            <a:extLst>
              <a:ext uri="{FF2B5EF4-FFF2-40B4-BE49-F238E27FC236}">
                <a16:creationId xmlns:a16="http://schemas.microsoft.com/office/drawing/2014/main" id="{D2DB3C4A-439C-47C3-AE31-8816E1911371}"/>
              </a:ext>
            </a:extLst>
          </p:cNvPr>
          <p:cNvPicPr>
            <a:picLocks noChangeAspect="1"/>
          </p:cNvPicPr>
          <p:nvPr userDrawn="1"/>
        </p:nvPicPr>
        <p:blipFill rotWithShape="1">
          <a:blip r:embed="rId2"/>
          <a:srcRect t="10584" r="1" b="5553"/>
          <a:stretch/>
        </p:blipFill>
        <p:spPr>
          <a:xfrm>
            <a:off x="-20476" y="-12700"/>
            <a:ext cx="12301375" cy="6915978"/>
          </a:xfrm>
          <a:prstGeom prst="rect">
            <a:avLst/>
          </a:prstGeom>
        </p:spPr>
      </p:pic>
      <p:sp>
        <p:nvSpPr>
          <p:cNvPr id="2" name="Title 1">
            <a:extLst>
              <a:ext uri="{FF2B5EF4-FFF2-40B4-BE49-F238E27FC236}">
                <a16:creationId xmlns:a16="http://schemas.microsoft.com/office/drawing/2014/main" id="{AFC98EEE-7F38-4ED0-8622-65A18B18364C}"/>
              </a:ext>
            </a:extLst>
          </p:cNvPr>
          <p:cNvSpPr>
            <a:spLocks noGrp="1"/>
          </p:cNvSpPr>
          <p:nvPr>
            <p:ph type="ctrTitle"/>
          </p:nvPr>
        </p:nvSpPr>
        <p:spPr>
          <a:xfrm>
            <a:off x="5181600" y="1109483"/>
            <a:ext cx="6898105" cy="590931"/>
          </a:xfrm>
        </p:spPr>
        <p:txBody>
          <a:bodyPr wrap="square" anchor="b">
            <a:spAutoFit/>
          </a:bodyPr>
          <a:lstStyle>
            <a:lvl1pPr algn="l">
              <a:defRPr sz="3600" baseline="0">
                <a:latin typeface="Trebuchet MS" panose="020B0603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2397AFA-86C8-483A-B52A-C53B573B947B}"/>
              </a:ext>
            </a:extLst>
          </p:cNvPr>
          <p:cNvSpPr>
            <a:spLocks noGrp="1"/>
          </p:cNvSpPr>
          <p:nvPr>
            <p:ph type="subTitle" idx="1"/>
          </p:nvPr>
        </p:nvSpPr>
        <p:spPr>
          <a:xfrm>
            <a:off x="2209799" y="5045827"/>
            <a:ext cx="9869905" cy="424732"/>
          </a:xfrm>
        </p:spPr>
        <p:txBody>
          <a:bodyPr wrap="square">
            <a:spAutoFit/>
          </a:bodyPr>
          <a:lstStyle>
            <a:lvl1pPr marL="0" indent="0" algn="l">
              <a:buNone/>
              <a:defRPr sz="2400" baseline="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17658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67FB8-AC66-4D93-B9C9-0CC76EDD22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EB3BC1-E06C-4B30-B2B9-BF49E7C900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C8E23E-B551-4B2F-9D8B-B1309CA08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46DA05-6139-478C-9F19-65F6D3A20BC1}"/>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6/22/2021</a:t>
            </a:fld>
            <a:endParaRPr lang="en-US"/>
          </a:p>
        </p:txBody>
      </p:sp>
      <p:sp>
        <p:nvSpPr>
          <p:cNvPr id="6" name="Footer Placeholder 5">
            <a:extLst>
              <a:ext uri="{FF2B5EF4-FFF2-40B4-BE49-F238E27FC236}">
                <a16:creationId xmlns:a16="http://schemas.microsoft.com/office/drawing/2014/main" id="{68CC0CF1-A3C7-47EF-9F9A-3E0AF8E931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E14F4B-8EC3-4E3F-A0D0-43D6FDC3BD7C}"/>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2020982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F2883-7A17-4D63-B800-0F8F9D9BD3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0A0161-43A2-4949-B72F-E6357C6C0E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8B8A7-D776-44B5-8E89-BF6021C6A804}"/>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6/22/2021</a:t>
            </a:fld>
            <a:endParaRPr lang="en-US"/>
          </a:p>
        </p:txBody>
      </p:sp>
      <p:sp>
        <p:nvSpPr>
          <p:cNvPr id="5" name="Footer Placeholder 4">
            <a:extLst>
              <a:ext uri="{FF2B5EF4-FFF2-40B4-BE49-F238E27FC236}">
                <a16:creationId xmlns:a16="http://schemas.microsoft.com/office/drawing/2014/main" id="{437148A2-64EA-41F0-9512-22FB27EF53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E61CF4-16A1-4A2A-82F5-C1B9807F34AC}"/>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214936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6A9A85-CA68-4EF7-9D49-3C20E7209C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8377DF-A0D6-4D4E-927D-60367D6D1F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9ADAC-97EB-45C5-BA39-CA9C83336ABD}"/>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6/22/2021</a:t>
            </a:fld>
            <a:endParaRPr lang="en-US"/>
          </a:p>
        </p:txBody>
      </p:sp>
      <p:sp>
        <p:nvSpPr>
          <p:cNvPr id="5" name="Footer Placeholder 4">
            <a:extLst>
              <a:ext uri="{FF2B5EF4-FFF2-40B4-BE49-F238E27FC236}">
                <a16:creationId xmlns:a16="http://schemas.microsoft.com/office/drawing/2014/main" id="{7FE627B3-1DD5-44CA-A3E1-2C4080B14C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3EF29B-89BC-4C34-8598-60D13AF19D21}"/>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948730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1" descr="Conceptual wave design with blue gradient color">
            <a:extLst>
              <a:ext uri="{FF2B5EF4-FFF2-40B4-BE49-F238E27FC236}">
                <a16:creationId xmlns:a16="http://schemas.microsoft.com/office/drawing/2014/main" id="{D2DB3C4A-439C-47C3-AE31-8816E1911371}"/>
              </a:ext>
            </a:extLst>
          </p:cNvPr>
          <p:cNvPicPr>
            <a:picLocks noChangeAspect="1"/>
          </p:cNvPicPr>
          <p:nvPr userDrawn="1"/>
        </p:nvPicPr>
        <p:blipFill rotWithShape="1">
          <a:blip r:embed="rId2">
            <a:alphaModFix amt="25000"/>
          </a:blip>
          <a:srcRect t="10584" r="1" b="5553"/>
          <a:stretch/>
        </p:blipFill>
        <p:spPr>
          <a:xfrm>
            <a:off x="-20476" y="-12700"/>
            <a:ext cx="12301375" cy="6915978"/>
          </a:xfrm>
          <a:prstGeom prst="rect">
            <a:avLst/>
          </a:prstGeom>
        </p:spPr>
      </p:pic>
      <p:sp>
        <p:nvSpPr>
          <p:cNvPr id="2" name="Title 1">
            <a:extLst>
              <a:ext uri="{FF2B5EF4-FFF2-40B4-BE49-F238E27FC236}">
                <a16:creationId xmlns:a16="http://schemas.microsoft.com/office/drawing/2014/main" id="{AFC98EEE-7F38-4ED0-8622-65A18B18364C}"/>
              </a:ext>
            </a:extLst>
          </p:cNvPr>
          <p:cNvSpPr>
            <a:spLocks noGrp="1"/>
          </p:cNvSpPr>
          <p:nvPr>
            <p:ph type="ctrTitle"/>
          </p:nvPr>
        </p:nvSpPr>
        <p:spPr>
          <a:xfrm>
            <a:off x="5181600" y="1109483"/>
            <a:ext cx="6898105" cy="590931"/>
          </a:xfrm>
        </p:spPr>
        <p:txBody>
          <a:bodyPr wrap="square" anchor="b">
            <a:spAutoFit/>
          </a:bodyPr>
          <a:lstStyle>
            <a:lvl1pPr algn="l">
              <a:defRPr sz="3600" baseline="0">
                <a:latin typeface="Trebuchet MS" panose="020B0603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2397AFA-86C8-483A-B52A-C53B573B947B}"/>
              </a:ext>
            </a:extLst>
          </p:cNvPr>
          <p:cNvSpPr>
            <a:spLocks noGrp="1"/>
          </p:cNvSpPr>
          <p:nvPr>
            <p:ph type="subTitle" idx="1"/>
          </p:nvPr>
        </p:nvSpPr>
        <p:spPr>
          <a:xfrm>
            <a:off x="2209799" y="5045827"/>
            <a:ext cx="9869905" cy="424732"/>
          </a:xfrm>
        </p:spPr>
        <p:txBody>
          <a:bodyPr wrap="square">
            <a:spAutoFit/>
          </a:bodyPr>
          <a:lstStyle>
            <a:lvl1pPr marL="0" indent="0" algn="l">
              <a:buNone/>
              <a:defRPr sz="2400" baseline="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3290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6754-9039-4BCE-B586-4B369B114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4BC35F-D08F-460E-A76A-4C9C241E38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1AA47C-D1E2-4464-B3B6-F0D8B4B2ED4E}"/>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6/22/2021</a:t>
            </a:fld>
            <a:endParaRPr lang="en-US"/>
          </a:p>
        </p:txBody>
      </p:sp>
      <p:sp>
        <p:nvSpPr>
          <p:cNvPr id="5" name="Footer Placeholder 4">
            <a:extLst>
              <a:ext uri="{FF2B5EF4-FFF2-40B4-BE49-F238E27FC236}">
                <a16:creationId xmlns:a16="http://schemas.microsoft.com/office/drawing/2014/main" id="{B071734A-849C-44A4-B056-BD02FD926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0ACD0D-2647-4E45-9E48-2D00EDA2EAB7}"/>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1861700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4B24-75BA-4D55-A63C-BE54A0142A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971A69-0928-4DFD-98F8-97639F4A7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74B581-E183-4CC5-AD23-90DB7C37AEE8}"/>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6/22/2021</a:t>
            </a:fld>
            <a:endParaRPr lang="en-US"/>
          </a:p>
        </p:txBody>
      </p:sp>
      <p:sp>
        <p:nvSpPr>
          <p:cNvPr id="5" name="Footer Placeholder 4">
            <a:extLst>
              <a:ext uri="{FF2B5EF4-FFF2-40B4-BE49-F238E27FC236}">
                <a16:creationId xmlns:a16="http://schemas.microsoft.com/office/drawing/2014/main" id="{6E6928BE-827B-4022-A67E-B713CFF9D8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2221E8-3E85-47AF-BAD4-81D97764B42C}"/>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391072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47E75-211B-4DCF-BD74-DDAE7B6577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89E12-FDCA-4E72-AC8E-0F7DC23004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BF74BF-85DD-452B-AEE6-F308588F4D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2F5BE7-E984-436A-87BC-EAC57D38E2B2}"/>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6/22/2021</a:t>
            </a:fld>
            <a:endParaRPr lang="en-US"/>
          </a:p>
        </p:txBody>
      </p:sp>
      <p:sp>
        <p:nvSpPr>
          <p:cNvPr id="6" name="Footer Placeholder 5">
            <a:extLst>
              <a:ext uri="{FF2B5EF4-FFF2-40B4-BE49-F238E27FC236}">
                <a16:creationId xmlns:a16="http://schemas.microsoft.com/office/drawing/2014/main" id="{A6370A5A-0B36-4A90-A347-F573288BAB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CA199-9999-4312-8B94-21232BEF7277}"/>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1469632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B8729-E8E3-443C-A6AB-64269EFDFB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BA580C-C450-4161-81D0-3D31B3FF3B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5F492F-81B7-4E02-AD64-5E4EA9E665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FA0C7C-3A0F-42B9-AE85-22078CD83F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6DA147-245B-40C0-8A99-ED9834F0E1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1338CE-98E5-432F-BFB9-07009AA90B59}"/>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6/22/2021</a:t>
            </a:fld>
            <a:endParaRPr lang="en-US"/>
          </a:p>
        </p:txBody>
      </p:sp>
      <p:sp>
        <p:nvSpPr>
          <p:cNvPr id="8" name="Footer Placeholder 7">
            <a:extLst>
              <a:ext uri="{FF2B5EF4-FFF2-40B4-BE49-F238E27FC236}">
                <a16:creationId xmlns:a16="http://schemas.microsoft.com/office/drawing/2014/main" id="{4621FD36-70C4-4898-8EE2-8DEB75A14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A5B6A-FE79-4FA7-91B9-EA5BD124C076}"/>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255509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E375F-A2F2-42D6-8D87-244B1821CC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9B7124-2592-436F-9870-F71BEE885100}"/>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6/22/2021</a:t>
            </a:fld>
            <a:endParaRPr lang="en-US"/>
          </a:p>
        </p:txBody>
      </p:sp>
      <p:sp>
        <p:nvSpPr>
          <p:cNvPr id="4" name="Footer Placeholder 3">
            <a:extLst>
              <a:ext uri="{FF2B5EF4-FFF2-40B4-BE49-F238E27FC236}">
                <a16:creationId xmlns:a16="http://schemas.microsoft.com/office/drawing/2014/main" id="{B9D64F0B-E91A-4940-9CB8-20F01281B9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F6131C-19D2-4DC2-9ADA-4E0FBBAFF50E}"/>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4015158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7054EC-F889-4C14-AC45-06D8B2C49564}"/>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6/22/2021</a:t>
            </a:fld>
            <a:endParaRPr lang="en-US"/>
          </a:p>
        </p:txBody>
      </p:sp>
      <p:sp>
        <p:nvSpPr>
          <p:cNvPr id="3" name="Footer Placeholder 2">
            <a:extLst>
              <a:ext uri="{FF2B5EF4-FFF2-40B4-BE49-F238E27FC236}">
                <a16:creationId xmlns:a16="http://schemas.microsoft.com/office/drawing/2014/main" id="{5B835AE2-5119-476B-AAEF-BB93A6B189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B739E3-1390-4C0C-9C44-06D844CF52A4}"/>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841814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E3BD4-5DAC-46D1-B885-00C58D60DE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8370A2-E530-4EFD-B094-5E108222FA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E5D9A5-F395-4A51-8D82-B33D1F9A6A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CCB871-57EE-4480-A8E5-EDF24CD8E98D}"/>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6/22/2021</a:t>
            </a:fld>
            <a:endParaRPr lang="en-US"/>
          </a:p>
        </p:txBody>
      </p:sp>
      <p:sp>
        <p:nvSpPr>
          <p:cNvPr id="6" name="Footer Placeholder 5">
            <a:extLst>
              <a:ext uri="{FF2B5EF4-FFF2-40B4-BE49-F238E27FC236}">
                <a16:creationId xmlns:a16="http://schemas.microsoft.com/office/drawing/2014/main" id="{8D3E526A-360A-476A-A536-CFCA8D8D72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570135-34BD-42C6-8FB8-44474CF25C38}"/>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2662490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9D8359-91C0-4D08-A818-C2708E3B99F7}"/>
              </a:ext>
            </a:extLst>
          </p:cNvPr>
          <p:cNvSpPr>
            <a:spLocks noGrp="1"/>
          </p:cNvSpPr>
          <p:nvPr>
            <p:ph type="title"/>
          </p:nvPr>
        </p:nvSpPr>
        <p:spPr>
          <a:xfrm>
            <a:off x="0" y="681037"/>
            <a:ext cx="12192000" cy="590931"/>
          </a:xfrm>
          <a:prstGeom prst="rect">
            <a:avLst/>
          </a:prstGeom>
        </p:spPr>
        <p:txBody>
          <a:bodyPr vert="horz" wrap="square"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6B8FC00A-9D06-4DF5-BF42-9ED071C3E9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9714406"/>
      </p:ext>
    </p:extLst>
  </p:cSld>
  <p:clrMap bg1="lt1" tx1="dk1" bg2="lt2" tx2="dk2" accent1="accent1" accent2="accent2" accent3="accent3" accent4="accent4" accent5="accent5" accent6="accent6" hlink="hlink" folHlink="folHlink"/>
  <p:sldLayoutIdLst>
    <p:sldLayoutId id="2147483760" r:id="rId1"/>
    <p:sldLayoutId id="2147483771"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914400" rtl="0" eaLnBrk="1" latinLnBrk="0" hangingPunct="1">
        <a:lnSpc>
          <a:spcPct val="90000"/>
        </a:lnSpc>
        <a:spcBef>
          <a:spcPct val="0"/>
        </a:spcBef>
        <a:buNone/>
        <a:defRPr sz="36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usability.gov/what-and-why/visual-design.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thedesigntrip.com/2020/04/21/what-is-visual-design-why-It-is-important/"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berkshirehathaway.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color.adobe.com/create/color-wheel"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encycolorpedia.com/bebebe" TargetMode="External"/><Relationship Id="rId5" Type="http://schemas.openxmlformats.org/officeDocument/2006/relationships/image" Target="../media/image21.png"/><Relationship Id="rId4" Type="http://schemas.openxmlformats.org/officeDocument/2006/relationships/hyperlink" Target="https://www.shiftelearning.com/blog/bid/348188/6-Ways-Color-Psychology-Can-Be-Used-to-Design-Effective-eLearnin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shiftelearning.com/blog/bid/348188/6-Ways-Color-Psychology-Can-Be-Used-to-Design-Effective-eLearning" TargetMode="External"/><Relationship Id="rId7" Type="http://schemas.openxmlformats.org/officeDocument/2006/relationships/hyperlink" Target="https://color.adobe.com/create/color-whee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venngage.com/blog/infographic-design-the-dos-and-donts-of-color-selectio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hyperlink" Target="https://www.freepik.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alvalyn.com/capture-attention-with-visual-hierarchy/"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elearningindustry.com/visual-elements-online-training-must-hav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s://elearningindustry.com/typography-in-elearning-5-key-tips-for-elearning-professional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hyperlink" Target="https://elearningindustry.com/typography-in-elearning-5-key-tips-for-elearning-professional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hyperlink" Target="https://elearningindustry.com/typography-in-elearning-5-key-tips-for-elearning-professional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hyperlink" Target="https://elearningindustry.com/typography-in-elearning-5-key-tips-for-elearning-professional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hyperlink" Target="https://xd.adobe.com/ideas/principles/web-design/what-is-white-space-in-design/"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learningindustry.com/typography-in-elearning-5-key-tips-for-elearning-professional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s://www.verywellmind.com/gestalt-laws-of-perceptual-organization-2795835" TargetMode="External"/><Relationship Id="rId7"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hyperlink" Target="https://blog.creatopy.com/white-space-in-graphic-design/" TargetMode="External"/><Relationship Id="rId7"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usertesting.com/blog/gestalt-principles" TargetMode="External"/><Relationship Id="rId7"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4.gif"/><Relationship Id="rId4" Type="http://schemas.openxmlformats.org/officeDocument/2006/relationships/image" Target="../media/image36.png"/><Relationship Id="rId9" Type="http://schemas.openxmlformats.org/officeDocument/2006/relationships/image" Target="../media/image46.png"/></Relationships>
</file>

<file path=ppt/slides/_rels/slide38.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hyperlink" Target="https://www.usertesting.com/blog/gestalt-principles" TargetMode="External"/><Relationship Id="rId7"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1.gif"/></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hyperlink" Target="https://elearningart.com/blog/slide-desig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hyperlink" Target="http://www.cs.ucy.ac.cy/~nicolast/courses/cs654/lectures/Flowcharting.pd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hyperlink" Target="http://www.cs.ucy.ac.cy/~nicolast/courses/cs654/lectures/Flowcharting.pdf"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elearninglearning.com/conversation/instructional-design/?open-article-id=15212015&amp;article-title=how-to-start-creating-conversation-driven-elearning&amp;blog-domain=christytuckerlearning.com&amp;blog-title=experiencing-elearning"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hyperlink" Target="https://www.elearninglearning.com/conversation/instructional-design/?open-article-id=15212015&amp;article-title=how-to-start-creating-conversation-driven-elearning&amp;blog-domain=christytuckerlearning.com&amp;blog-title=experiencing-elearnin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hyperlink" Target="https://www.elearninglearning.com/conversation/instructional-design/?open-article-id=15212015&amp;article-title=how-to-start-creating-conversation-driven-elearning&amp;blog-domain=christytuckerlearning.com&amp;blog-title=experiencing-elearning"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8" Type="http://schemas.openxmlformats.org/officeDocument/2006/relationships/hyperlink" Target="https://community.articulate.com/articles/10-e-learning-attention-getters-that-really-work" TargetMode="External"/><Relationship Id="rId3" Type="http://schemas.openxmlformats.org/officeDocument/2006/relationships/hyperlink" Target="https://360.articulate.com/review/content/657615f6-ecf0-43a6-b607-bf537c7642be/review" TargetMode="External"/><Relationship Id="rId7" Type="http://schemas.openxmlformats.org/officeDocument/2006/relationships/hyperlink" Target="https://www.bing.com/images/search?q=examples+of+good+instructional+design&amp;form=HDRSC3&amp;first=1&amp;tsc=ImageHoverTitle"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hyperlink" Target="https://360.articulate.com/review/content/5c6893d1-0274-43fd-a822-aa379f984c4d/review" TargetMode="External"/><Relationship Id="rId5" Type="http://schemas.openxmlformats.org/officeDocument/2006/relationships/hyperlink" Target="https://360.articulate.com/review/content/ea5df794-3115-44f3-a82c-ed92a57f5e23/review" TargetMode="External"/><Relationship Id="rId4" Type="http://schemas.openxmlformats.org/officeDocument/2006/relationships/hyperlink" Target="https://360.articulate.com/review/content/49f57064-e009-4b19-ba90-fa04de60a20a/review"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usability.gov/what-and-why/visual-design.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usability.gov/what-and-why/visual-design.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usability.gov/what-and-why/visual-design.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What is Visual Design?</a:t>
            </a:r>
          </a:p>
        </p:txBody>
      </p:sp>
      <p:sp>
        <p:nvSpPr>
          <p:cNvPr id="6" name="TextBox 5">
            <a:extLst>
              <a:ext uri="{FF2B5EF4-FFF2-40B4-BE49-F238E27FC236}">
                <a16:creationId xmlns:a16="http://schemas.microsoft.com/office/drawing/2014/main" id="{5278E4B8-7088-41CE-A882-09BCD371EFB0}"/>
              </a:ext>
            </a:extLst>
          </p:cNvPr>
          <p:cNvSpPr txBox="1"/>
          <p:nvPr/>
        </p:nvSpPr>
        <p:spPr>
          <a:xfrm>
            <a:off x="2412968" y="5516862"/>
            <a:ext cx="92871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Layout Best Practices and Considerations</a:t>
            </a:r>
          </a:p>
        </p:txBody>
      </p:sp>
      <p:sp>
        <p:nvSpPr>
          <p:cNvPr id="7" name="TextBox 6">
            <a:extLst>
              <a:ext uri="{FF2B5EF4-FFF2-40B4-BE49-F238E27FC236}">
                <a16:creationId xmlns:a16="http://schemas.microsoft.com/office/drawing/2014/main" id="{CAFC16D7-F4A9-430A-AF17-22DA40F09599}"/>
              </a:ext>
            </a:extLst>
          </p:cNvPr>
          <p:cNvSpPr txBox="1"/>
          <p:nvPr/>
        </p:nvSpPr>
        <p:spPr>
          <a:xfrm>
            <a:off x="2412968" y="6010430"/>
            <a:ext cx="92871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Improving Visual Design</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5181600" y="943284"/>
            <a:ext cx="6898105" cy="757130"/>
          </a:xfrm>
        </p:spPr>
        <p:txBody>
          <a:bodyPr/>
          <a:lstStyle/>
          <a:p>
            <a:r>
              <a:rPr lang="en-US" sz="4800" dirty="0"/>
              <a:t>Visual Design</a:t>
            </a:r>
          </a:p>
        </p:txBody>
      </p:sp>
    </p:spTree>
    <p:extLst>
      <p:ext uri="{BB962C8B-B14F-4D97-AF65-F5344CB8AC3E}">
        <p14:creationId xmlns:p14="http://schemas.microsoft.com/office/powerpoint/2010/main" val="78036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Focuses on the aesthetics of a site and its related materials by strategically (or scientifically) implementing colors, fonts, images, and other elements</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5181600" y="1109483"/>
            <a:ext cx="6898105" cy="590931"/>
          </a:xfrm>
        </p:spPr>
        <p:txBody>
          <a:bodyPr/>
          <a:lstStyle/>
          <a:p>
            <a:r>
              <a:rPr lang="en-US" dirty="0"/>
              <a:t>Visual Design Basics</a:t>
            </a:r>
          </a:p>
        </p:txBody>
      </p:sp>
      <p:sp>
        <p:nvSpPr>
          <p:cNvPr id="9" name="Oval 8">
            <a:extLst>
              <a:ext uri="{FF2B5EF4-FFF2-40B4-BE49-F238E27FC236}">
                <a16:creationId xmlns:a16="http://schemas.microsoft.com/office/drawing/2014/main" id="{7F9E52FC-81B1-48C0-98C3-35F4D12F118F}"/>
              </a:ext>
            </a:extLst>
          </p:cNvPr>
          <p:cNvSpPr/>
          <p:nvPr/>
        </p:nvSpPr>
        <p:spPr>
          <a:xfrm>
            <a:off x="570364" y="232719"/>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D1998D-9868-4107-A8C8-C1D9F22B3988}"/>
              </a:ext>
            </a:extLst>
          </p:cNvPr>
          <p:cNvSpPr/>
          <p:nvPr/>
        </p:nvSpPr>
        <p:spPr>
          <a:xfrm>
            <a:off x="764051" y="426406"/>
            <a:ext cx="3637372" cy="3637372"/>
          </a:xfrm>
          <a:prstGeom prst="ellipse">
            <a:avLst/>
          </a:prstGeom>
          <a:blipFill>
            <a:blip r:embed="rId3"/>
            <a:stretch>
              <a:fillRect/>
            </a:stretch>
          </a:blip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0C74B4D-155B-4D19-94E0-ADD3CBBDDD28}"/>
              </a:ext>
            </a:extLst>
          </p:cNvPr>
          <p:cNvSpPr txBox="1"/>
          <p:nvPr/>
        </p:nvSpPr>
        <p:spPr>
          <a:xfrm>
            <a:off x="5399811" y="1700414"/>
            <a:ext cx="3862820" cy="368434"/>
          </a:xfrm>
          <a:prstGeom prst="rect">
            <a:avLst/>
          </a:prstGeom>
          <a:noFill/>
        </p:spPr>
        <p:txBody>
          <a:bodyPr wrap="square">
            <a:spAutoFit/>
          </a:bodyPr>
          <a:lstStyle/>
          <a:p>
            <a:pPr marR="0" lvl="0" algn="ctr">
              <a:lnSpc>
                <a:spcPct val="107000"/>
              </a:lnSpc>
              <a:spcBef>
                <a:spcPts val="0"/>
              </a:spcBef>
              <a:spcAft>
                <a:spcPts val="800"/>
              </a:spcAft>
              <a:tabLst>
                <a:tab pos="228600" algn="l"/>
                <a:tab pos="457200" algn="l"/>
              </a:tabLst>
            </a:pPr>
            <a:r>
              <a:rPr lang="en-US" sz="1800" u="sng" dirty="0">
                <a:solidFill>
                  <a:srgbClr val="0000FF"/>
                </a:solidFill>
                <a:effectLst/>
                <a:latin typeface="Trebuchet MS" panose="020B0603020202020204" pitchFamily="34" charset="0"/>
                <a:ea typeface="Times New Roman" panose="02020603050405020304" pitchFamily="18" charset="0"/>
                <a:cs typeface="Times New Roman" panose="02020603050405020304" pitchFamily="18" charset="0"/>
                <a:hlinkClick r:id="rId4"/>
              </a:rPr>
              <a:t>Visual Design Basics | Usability.gov</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25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5181600" y="1109483"/>
            <a:ext cx="6898105" cy="590931"/>
          </a:xfrm>
        </p:spPr>
        <p:txBody>
          <a:bodyPr/>
          <a:lstStyle/>
          <a:p>
            <a:r>
              <a:rPr lang="en-US" dirty="0"/>
              <a:t>Visual Design Basics</a:t>
            </a:r>
          </a:p>
        </p:txBody>
      </p:sp>
      <p:pic>
        <p:nvPicPr>
          <p:cNvPr id="5" name="Picture 4" descr="A picture containing qr code&#10;&#10;Description automatically generated">
            <a:extLst>
              <a:ext uri="{FF2B5EF4-FFF2-40B4-BE49-F238E27FC236}">
                <a16:creationId xmlns:a16="http://schemas.microsoft.com/office/drawing/2014/main" id="{65ACAC15-A1E0-4F6A-B05E-238D1EC15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41" y="165430"/>
            <a:ext cx="4895355" cy="6527140"/>
          </a:xfrm>
          <a:prstGeom prst="rect">
            <a:avLst/>
          </a:prstGeom>
          <a:effectLst>
            <a:outerShdw blurRad="50800" dist="114300" dir="2700000" algn="tl" rotWithShape="0">
              <a:prstClr val="black">
                <a:alpha val="68000"/>
              </a:prstClr>
            </a:outerShdw>
          </a:effectLst>
        </p:spPr>
      </p:pic>
      <p:sp>
        <p:nvSpPr>
          <p:cNvPr id="15" name="TextBox 14">
            <a:extLst>
              <a:ext uri="{FF2B5EF4-FFF2-40B4-BE49-F238E27FC236}">
                <a16:creationId xmlns:a16="http://schemas.microsoft.com/office/drawing/2014/main" id="{A7664B07-3661-4C7D-AFEE-51F6D3053A0C}"/>
              </a:ext>
            </a:extLst>
          </p:cNvPr>
          <p:cNvSpPr txBox="1"/>
          <p:nvPr/>
        </p:nvSpPr>
        <p:spPr>
          <a:xfrm>
            <a:off x="5569526" y="1700414"/>
            <a:ext cx="6130637"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Color palette</a:t>
            </a:r>
          </a:p>
          <a:p>
            <a:pPr marL="342900" indent="-342900">
              <a:buFont typeface="Arial" panose="020B0604020202020204" pitchFamily="34" charset="0"/>
              <a:buChar char="•"/>
            </a:pPr>
            <a:r>
              <a:rPr lang="en-US" sz="2400" dirty="0"/>
              <a:t>Use of fonts</a:t>
            </a:r>
          </a:p>
          <a:p>
            <a:pPr marL="342900" indent="-342900">
              <a:buFont typeface="Arial" panose="020B0604020202020204" pitchFamily="34" charset="0"/>
              <a:buChar char="•"/>
            </a:pPr>
            <a:r>
              <a:rPr lang="en-US" sz="2400" dirty="0"/>
              <a:t>Element “weighting”</a:t>
            </a:r>
          </a:p>
          <a:p>
            <a:pPr marL="342900" indent="-342900">
              <a:buFont typeface="Arial" panose="020B0604020202020204" pitchFamily="34" charset="0"/>
              <a:buChar char="•"/>
            </a:pPr>
            <a:r>
              <a:rPr lang="en-US" sz="2400" dirty="0"/>
              <a:t>Element positioning</a:t>
            </a:r>
          </a:p>
          <a:p>
            <a:pPr marL="342900" indent="-342900">
              <a:buFont typeface="Arial" panose="020B0604020202020204" pitchFamily="34" charset="0"/>
              <a:buChar char="•"/>
            </a:pPr>
            <a:r>
              <a:rPr lang="en-US" sz="2400" dirty="0"/>
              <a:t>Important! Remember image QUALITY – or resolution – when designing. </a:t>
            </a:r>
          </a:p>
          <a:p>
            <a:pPr marL="342900" indent="-342900">
              <a:buFont typeface="Arial" panose="020B0604020202020204" pitchFamily="34" charset="0"/>
              <a:buChar char="•"/>
            </a:pPr>
            <a:r>
              <a:rPr lang="en-US" sz="2400" dirty="0"/>
              <a:t>72 DPI for typical web elements, 150+DPI for presentation delivery, 300+ DPI for print.</a:t>
            </a:r>
          </a:p>
        </p:txBody>
      </p:sp>
    </p:spTree>
    <p:extLst>
      <p:ext uri="{BB962C8B-B14F-4D97-AF65-F5344CB8AC3E}">
        <p14:creationId xmlns:p14="http://schemas.microsoft.com/office/powerpoint/2010/main" val="414500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fade">
                                      <p:cBhvr>
                                        <p:cTn id="32"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107996"/>
          </a:xfrm>
          <a:prstGeom prst="rect">
            <a:avLst/>
          </a:prstGeom>
          <a:noFill/>
        </p:spPr>
        <p:txBody>
          <a:bodyPr wrap="square" rtlCol="0">
            <a:spAutoFit/>
          </a:bodyPr>
          <a:lstStyle/>
          <a:p>
            <a:r>
              <a:rPr lang="en-US" sz="2400" dirty="0"/>
              <a:t>“Visual design has as much of an effect on the overall experience as actual usability.” </a:t>
            </a:r>
          </a:p>
          <a:p>
            <a:pPr algn="r"/>
            <a:r>
              <a:rPr lang="en-US" dirty="0"/>
              <a:t>Don Norman, Emotional Design: Why We Love (or Hate) Everyday Things</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Why is Visual Design Important?</a:t>
            </a:r>
          </a:p>
        </p:txBody>
      </p:sp>
      <p:sp>
        <p:nvSpPr>
          <p:cNvPr id="8" name="TextBox 7">
            <a:extLst>
              <a:ext uri="{FF2B5EF4-FFF2-40B4-BE49-F238E27FC236}">
                <a16:creationId xmlns:a16="http://schemas.microsoft.com/office/drawing/2014/main" id="{7102486B-654F-4FA1-BAD3-92406AA74EC2}"/>
              </a:ext>
            </a:extLst>
          </p:cNvPr>
          <p:cNvSpPr txBox="1"/>
          <p:nvPr/>
        </p:nvSpPr>
        <p:spPr>
          <a:xfrm>
            <a:off x="6227891" y="1834707"/>
            <a:ext cx="4867868" cy="368434"/>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3"/>
              </a:rPr>
              <a:t>What is Visual Design And Why It is Important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270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0" y="518156"/>
            <a:ext cx="12192000" cy="590931"/>
          </a:xfrm>
        </p:spPr>
        <p:txBody>
          <a:bodyPr/>
          <a:lstStyle/>
          <a:p>
            <a:r>
              <a:rPr lang="en-US" dirty="0"/>
              <a:t>Design Should Enhance</a:t>
            </a:r>
            <a:endParaRPr lang="en-US" dirty="0">
              <a:solidFill>
                <a:schemeClr val="bg1">
                  <a:lumMod val="65000"/>
                </a:schemeClr>
              </a:solidFill>
            </a:endParaRPr>
          </a:p>
        </p:txBody>
      </p:sp>
      <p:pic>
        <p:nvPicPr>
          <p:cNvPr id="5" name="Picture 4">
            <a:hlinkClick r:id="rId3"/>
            <a:extLst>
              <a:ext uri="{FF2B5EF4-FFF2-40B4-BE49-F238E27FC236}">
                <a16:creationId xmlns:a16="http://schemas.microsoft.com/office/drawing/2014/main" id="{BE1F7898-41A6-485E-9647-F75EB757ED2B}"/>
              </a:ext>
            </a:extLst>
          </p:cNvPr>
          <p:cNvPicPr/>
          <p:nvPr/>
        </p:nvPicPr>
        <p:blipFill>
          <a:blip r:embed="rId4"/>
          <a:stretch>
            <a:fillRect/>
          </a:stretch>
        </p:blipFill>
        <p:spPr>
          <a:xfrm>
            <a:off x="467785" y="1319703"/>
            <a:ext cx="11256431" cy="4447252"/>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3854733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0" y="518156"/>
            <a:ext cx="12192000" cy="590931"/>
          </a:xfrm>
        </p:spPr>
        <p:txBody>
          <a:bodyPr/>
          <a:lstStyle/>
          <a:p>
            <a:r>
              <a:rPr lang="en-US" dirty="0"/>
              <a:t>Design Should Enhance</a:t>
            </a:r>
            <a:endParaRPr lang="en-US" dirty="0">
              <a:solidFill>
                <a:schemeClr val="bg1">
                  <a:lumMod val="65000"/>
                </a:schemeClr>
              </a:solidFill>
            </a:endParaRPr>
          </a:p>
        </p:txBody>
      </p:sp>
      <p:pic>
        <p:nvPicPr>
          <p:cNvPr id="4" name="Picture 3">
            <a:extLst>
              <a:ext uri="{FF2B5EF4-FFF2-40B4-BE49-F238E27FC236}">
                <a16:creationId xmlns:a16="http://schemas.microsoft.com/office/drawing/2014/main" id="{FEA28A48-0033-48D5-B7CF-AC902EB9354F}"/>
              </a:ext>
            </a:extLst>
          </p:cNvPr>
          <p:cNvPicPr/>
          <p:nvPr/>
        </p:nvPicPr>
        <p:blipFill>
          <a:blip r:embed="rId3"/>
          <a:stretch>
            <a:fillRect/>
          </a:stretch>
        </p:blipFill>
        <p:spPr>
          <a:xfrm>
            <a:off x="1825433" y="1109086"/>
            <a:ext cx="8541134" cy="5509761"/>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2115099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0" y="518156"/>
            <a:ext cx="12192000" cy="590931"/>
          </a:xfrm>
        </p:spPr>
        <p:txBody>
          <a:bodyPr/>
          <a:lstStyle/>
          <a:p>
            <a:r>
              <a:rPr lang="en-US" dirty="0"/>
              <a:t>Bad Design </a:t>
            </a:r>
            <a:r>
              <a:rPr lang="en-US" dirty="0">
                <a:solidFill>
                  <a:schemeClr val="bg1">
                    <a:lumMod val="65000"/>
                  </a:schemeClr>
                </a:solidFill>
              </a:rPr>
              <a:t>vs. Good Design</a:t>
            </a:r>
          </a:p>
        </p:txBody>
      </p:sp>
      <p:sp>
        <p:nvSpPr>
          <p:cNvPr id="10" name="TextBox 9">
            <a:extLst>
              <a:ext uri="{FF2B5EF4-FFF2-40B4-BE49-F238E27FC236}">
                <a16:creationId xmlns:a16="http://schemas.microsoft.com/office/drawing/2014/main" id="{2BFF6B95-5D17-41E9-94D4-9C8AB4E6C7F3}"/>
              </a:ext>
            </a:extLst>
          </p:cNvPr>
          <p:cNvSpPr txBox="1"/>
          <p:nvPr/>
        </p:nvSpPr>
        <p:spPr>
          <a:xfrm>
            <a:off x="7595753" y="1109087"/>
            <a:ext cx="4218709"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Poor color palette</a:t>
            </a:r>
          </a:p>
          <a:p>
            <a:pPr marL="342900" indent="-342900">
              <a:buFont typeface="Arial" panose="020B0604020202020204" pitchFamily="34" charset="0"/>
              <a:buChar char="•"/>
            </a:pPr>
            <a:r>
              <a:rPr lang="en-US" sz="2400" dirty="0"/>
              <a:t>BLUE text on RED background??</a:t>
            </a:r>
          </a:p>
          <a:p>
            <a:pPr marL="342900" indent="-342900">
              <a:buFont typeface="Arial" panose="020B0604020202020204" pitchFamily="34" charset="0"/>
              <a:buChar char="•"/>
            </a:pPr>
            <a:r>
              <a:rPr lang="en-US" sz="2400" dirty="0"/>
              <a:t>Poor alignment </a:t>
            </a:r>
            <a:br>
              <a:rPr lang="en-US" sz="2400" dirty="0"/>
            </a:br>
            <a:r>
              <a:rPr lang="en-US" sz="2400" dirty="0"/>
              <a:t>(Lunch and Top Heading)</a:t>
            </a:r>
          </a:p>
          <a:p>
            <a:pPr marL="342900" indent="-342900">
              <a:buFont typeface="Arial" panose="020B0604020202020204" pitchFamily="34" charset="0"/>
              <a:buChar char="•"/>
            </a:pPr>
            <a:r>
              <a:rPr lang="en-US" sz="2400" dirty="0"/>
              <a:t>Light Blue on White background with small font size</a:t>
            </a:r>
          </a:p>
        </p:txBody>
      </p:sp>
      <p:pic>
        <p:nvPicPr>
          <p:cNvPr id="13" name="Picture 12" descr="A picture containing graphical user interface&#10;&#10;Description automatically generated">
            <a:extLst>
              <a:ext uri="{FF2B5EF4-FFF2-40B4-BE49-F238E27FC236}">
                <a16:creationId xmlns:a16="http://schemas.microsoft.com/office/drawing/2014/main" id="{7F9052D9-953C-45CD-A57E-B7565FFCA5DB}"/>
              </a:ext>
            </a:extLst>
          </p:cNvPr>
          <p:cNvPicPr/>
          <p:nvPr/>
        </p:nvPicPr>
        <p:blipFill rotWithShape="1">
          <a:blip r:embed="rId3" cstate="print">
            <a:extLst>
              <a:ext uri="{28A0092B-C50C-407E-A947-70E740481C1C}">
                <a14:useLocalDpi xmlns:a14="http://schemas.microsoft.com/office/drawing/2010/main" val="0"/>
              </a:ext>
            </a:extLst>
          </a:blip>
          <a:srcRect l="15083" r="15385" b="21081"/>
          <a:stretch/>
        </p:blipFill>
        <p:spPr bwMode="auto">
          <a:xfrm>
            <a:off x="302223" y="1166996"/>
            <a:ext cx="6836332" cy="51728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6762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0" y="518156"/>
            <a:ext cx="12192000" cy="590931"/>
          </a:xfrm>
        </p:spPr>
        <p:txBody>
          <a:bodyPr/>
          <a:lstStyle/>
          <a:p>
            <a:r>
              <a:rPr lang="en-US" dirty="0"/>
              <a:t>Bad Design </a:t>
            </a:r>
            <a:r>
              <a:rPr lang="en-US" dirty="0">
                <a:solidFill>
                  <a:schemeClr val="bg1">
                    <a:lumMod val="65000"/>
                  </a:schemeClr>
                </a:solidFill>
              </a:rPr>
              <a:t>vs. Good Design</a:t>
            </a:r>
          </a:p>
        </p:txBody>
      </p:sp>
      <p:pic>
        <p:nvPicPr>
          <p:cNvPr id="6" name="Picture 5" descr="Timeline&#10;&#10;Description automatically generated">
            <a:extLst>
              <a:ext uri="{FF2B5EF4-FFF2-40B4-BE49-F238E27FC236}">
                <a16:creationId xmlns:a16="http://schemas.microsoft.com/office/drawing/2014/main" id="{18342F18-AF19-428F-9047-90263A0CA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23" y="1166996"/>
            <a:ext cx="6836332" cy="5160116"/>
          </a:xfrm>
          <a:prstGeom prst="rect">
            <a:avLst/>
          </a:prstGeom>
        </p:spPr>
      </p:pic>
      <p:sp>
        <p:nvSpPr>
          <p:cNvPr id="7" name="TextBox 6">
            <a:extLst>
              <a:ext uri="{FF2B5EF4-FFF2-40B4-BE49-F238E27FC236}">
                <a16:creationId xmlns:a16="http://schemas.microsoft.com/office/drawing/2014/main" id="{74F64924-9E03-4BBA-B1C1-30AEA19F4D97}"/>
              </a:ext>
            </a:extLst>
          </p:cNvPr>
          <p:cNvSpPr txBox="1"/>
          <p:nvPr/>
        </p:nvSpPr>
        <p:spPr>
          <a:xfrm>
            <a:off x="7595753" y="1109087"/>
            <a:ext cx="4218709"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Poor color palette</a:t>
            </a:r>
          </a:p>
          <a:p>
            <a:pPr marL="342900" indent="-342900">
              <a:buFont typeface="Arial" panose="020B0604020202020204" pitchFamily="34" charset="0"/>
              <a:buChar char="•"/>
            </a:pPr>
            <a:r>
              <a:rPr lang="en-US" sz="2400" dirty="0"/>
              <a:t>The central image is the concept, but the diagonal text does not support the chevron topics</a:t>
            </a:r>
          </a:p>
          <a:p>
            <a:pPr marL="342900" indent="-342900">
              <a:buFont typeface="Arial" panose="020B0604020202020204" pitchFamily="34" charset="0"/>
              <a:buChar char="•"/>
            </a:pPr>
            <a:r>
              <a:rPr lang="en-US" sz="2400" dirty="0"/>
              <a:t>The ugly green “Click NEXT to Continue!”</a:t>
            </a:r>
          </a:p>
          <a:p>
            <a:pPr marL="342900" indent="-342900">
              <a:buFont typeface="Arial" panose="020B0604020202020204" pitchFamily="34" charset="0"/>
              <a:buChar char="•"/>
            </a:pPr>
            <a:r>
              <a:rPr lang="en-US" sz="2400" dirty="0"/>
              <a:t>The phrasing is DEMANDING/YELLING at the user</a:t>
            </a:r>
          </a:p>
        </p:txBody>
      </p:sp>
    </p:spTree>
    <p:extLst>
      <p:ext uri="{BB962C8B-B14F-4D97-AF65-F5344CB8AC3E}">
        <p14:creationId xmlns:p14="http://schemas.microsoft.com/office/powerpoint/2010/main" val="237251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0" y="518156"/>
            <a:ext cx="12192000" cy="590931"/>
          </a:xfrm>
        </p:spPr>
        <p:txBody>
          <a:bodyPr/>
          <a:lstStyle/>
          <a:p>
            <a:r>
              <a:rPr lang="en-US" dirty="0"/>
              <a:t>Bad Design </a:t>
            </a:r>
            <a:r>
              <a:rPr lang="en-US" dirty="0">
                <a:solidFill>
                  <a:schemeClr val="bg1">
                    <a:lumMod val="65000"/>
                  </a:schemeClr>
                </a:solidFill>
              </a:rPr>
              <a:t>vs. Good Design</a:t>
            </a:r>
          </a:p>
        </p:txBody>
      </p:sp>
      <p:pic>
        <p:nvPicPr>
          <p:cNvPr id="6" name="Picture 5">
            <a:extLst>
              <a:ext uri="{FF2B5EF4-FFF2-40B4-BE49-F238E27FC236}">
                <a16:creationId xmlns:a16="http://schemas.microsoft.com/office/drawing/2014/main" id="{F10E4354-DB12-41CC-A5CA-0A6F4E9747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2223" y="1166996"/>
            <a:ext cx="6870758" cy="4833754"/>
          </a:xfrm>
          <a:prstGeom prst="rect">
            <a:avLst/>
          </a:prstGeom>
        </p:spPr>
      </p:pic>
      <p:sp>
        <p:nvSpPr>
          <p:cNvPr id="7" name="TextBox 6">
            <a:extLst>
              <a:ext uri="{FF2B5EF4-FFF2-40B4-BE49-F238E27FC236}">
                <a16:creationId xmlns:a16="http://schemas.microsoft.com/office/drawing/2014/main" id="{AAAA20B0-C961-4399-9D54-9B6E60FDD284}"/>
              </a:ext>
            </a:extLst>
          </p:cNvPr>
          <p:cNvSpPr txBox="1"/>
          <p:nvPr/>
        </p:nvSpPr>
        <p:spPr>
          <a:xfrm>
            <a:off x="7595753" y="1109087"/>
            <a:ext cx="4218709"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Poor color palette</a:t>
            </a:r>
          </a:p>
          <a:p>
            <a:pPr marL="342900" indent="-342900">
              <a:buFont typeface="Arial" panose="020B0604020202020204" pitchFamily="34" charset="0"/>
              <a:buChar char="•"/>
            </a:pPr>
            <a:r>
              <a:rPr lang="en-US" sz="2400" dirty="0"/>
              <a:t>FlightSafety LOGO not used as is required by FSI on all FSI training deliverables</a:t>
            </a:r>
          </a:p>
          <a:p>
            <a:pPr marL="342900" indent="-342900">
              <a:buFont typeface="Arial" panose="020B0604020202020204" pitchFamily="34" charset="0"/>
              <a:buChar char="•"/>
            </a:pPr>
            <a:r>
              <a:rPr lang="en-US" sz="2400" dirty="0"/>
              <a:t>Washed out Teammate Training logo and “Presents”</a:t>
            </a:r>
          </a:p>
          <a:p>
            <a:pPr marL="342900" indent="-342900">
              <a:buFont typeface="Arial" panose="020B0604020202020204" pitchFamily="34" charset="0"/>
              <a:buChar char="•"/>
            </a:pPr>
            <a:r>
              <a:rPr lang="en-US" sz="2400" dirty="0"/>
              <a:t>Wasted space at bottom for revision information and copyright declaration</a:t>
            </a:r>
          </a:p>
          <a:p>
            <a:pPr marL="342900" indent="-342900">
              <a:buFont typeface="Arial" panose="020B0604020202020204" pitchFamily="34" charset="0"/>
              <a:buChar char="•"/>
            </a:pPr>
            <a:r>
              <a:rPr lang="en-US" sz="2400" dirty="0"/>
              <a:t>RED on BLUE…VERY BAD!</a:t>
            </a:r>
          </a:p>
        </p:txBody>
      </p:sp>
    </p:spTree>
    <p:extLst>
      <p:ext uri="{BB962C8B-B14F-4D97-AF65-F5344CB8AC3E}">
        <p14:creationId xmlns:p14="http://schemas.microsoft.com/office/powerpoint/2010/main" val="1419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0" y="518156"/>
            <a:ext cx="12192000" cy="590931"/>
          </a:xfrm>
        </p:spPr>
        <p:txBody>
          <a:bodyPr/>
          <a:lstStyle/>
          <a:p>
            <a:r>
              <a:rPr lang="en-US" dirty="0"/>
              <a:t>Bad Design </a:t>
            </a:r>
            <a:r>
              <a:rPr lang="en-US" dirty="0">
                <a:solidFill>
                  <a:schemeClr val="bg1">
                    <a:lumMod val="65000"/>
                  </a:schemeClr>
                </a:solidFill>
              </a:rPr>
              <a:t>vs. Good Design</a:t>
            </a:r>
          </a:p>
        </p:txBody>
      </p:sp>
      <p:pic>
        <p:nvPicPr>
          <p:cNvPr id="8" name="Picture 7">
            <a:extLst>
              <a:ext uri="{FF2B5EF4-FFF2-40B4-BE49-F238E27FC236}">
                <a16:creationId xmlns:a16="http://schemas.microsoft.com/office/drawing/2014/main" id="{CC007DA3-5ED7-4EA8-8908-B73F8F3F49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2222" y="1184647"/>
            <a:ext cx="5942857" cy="2971428"/>
          </a:xfrm>
          <a:prstGeom prst="rect">
            <a:avLst/>
          </a:prstGeom>
        </p:spPr>
      </p:pic>
      <p:sp>
        <p:nvSpPr>
          <p:cNvPr id="6" name="TextBox 5">
            <a:extLst>
              <a:ext uri="{FF2B5EF4-FFF2-40B4-BE49-F238E27FC236}">
                <a16:creationId xmlns:a16="http://schemas.microsoft.com/office/drawing/2014/main" id="{558DCD01-3CD9-447B-B8C1-FD05B7443E25}"/>
              </a:ext>
            </a:extLst>
          </p:cNvPr>
          <p:cNvSpPr txBox="1"/>
          <p:nvPr/>
        </p:nvSpPr>
        <p:spPr>
          <a:xfrm>
            <a:off x="7595753" y="1109087"/>
            <a:ext cx="4218709"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Poor color palette</a:t>
            </a:r>
          </a:p>
          <a:p>
            <a:pPr marL="342900" indent="-342900">
              <a:buFont typeface="Arial" panose="020B0604020202020204" pitchFamily="34" charset="0"/>
              <a:buChar char="•"/>
            </a:pPr>
            <a:r>
              <a:rPr lang="en-US" sz="2400" dirty="0"/>
              <a:t>Bullet spacing between bullet and text</a:t>
            </a:r>
          </a:p>
          <a:p>
            <a:pPr marL="342900" indent="-342900">
              <a:buFont typeface="Arial" panose="020B0604020202020204" pitchFamily="34" charset="0"/>
              <a:buChar char="•"/>
            </a:pPr>
            <a:r>
              <a:rPr lang="en-US" sz="2400" dirty="0"/>
              <a:t>Poor font use for buttons (no BOLD and SHADOW)</a:t>
            </a:r>
          </a:p>
          <a:p>
            <a:pPr marL="342900" indent="-342900">
              <a:buFont typeface="Arial" panose="020B0604020202020204" pitchFamily="34" charset="0"/>
              <a:buChar char="•"/>
            </a:pPr>
            <a:r>
              <a:rPr lang="en-US" sz="2400" dirty="0"/>
              <a:t>Poor choice of “buttons” for use (too clunky and bulky)</a:t>
            </a:r>
          </a:p>
          <a:p>
            <a:pPr marL="342900" indent="-342900">
              <a:buFont typeface="Arial" panose="020B0604020202020204" pitchFamily="34" charset="0"/>
              <a:buChar char="•"/>
            </a:pPr>
            <a:r>
              <a:rPr lang="en-US" sz="2400" dirty="0"/>
              <a:t>Non-intuitive interface</a:t>
            </a:r>
          </a:p>
        </p:txBody>
      </p:sp>
    </p:spTree>
    <p:extLst>
      <p:ext uri="{BB962C8B-B14F-4D97-AF65-F5344CB8AC3E}">
        <p14:creationId xmlns:p14="http://schemas.microsoft.com/office/powerpoint/2010/main" val="298263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0" y="518156"/>
            <a:ext cx="12192000" cy="590931"/>
          </a:xfrm>
        </p:spPr>
        <p:txBody>
          <a:bodyPr/>
          <a:lstStyle/>
          <a:p>
            <a:r>
              <a:rPr lang="en-US" dirty="0">
                <a:solidFill>
                  <a:schemeClr val="bg1">
                    <a:lumMod val="65000"/>
                  </a:schemeClr>
                </a:solidFill>
              </a:rPr>
              <a:t>Bad Design vs. </a:t>
            </a:r>
            <a:r>
              <a:rPr lang="en-US" dirty="0"/>
              <a:t>Good Design</a:t>
            </a:r>
          </a:p>
        </p:txBody>
      </p:sp>
      <p:pic>
        <p:nvPicPr>
          <p:cNvPr id="4" name="Picture 3">
            <a:extLst>
              <a:ext uri="{FF2B5EF4-FFF2-40B4-BE49-F238E27FC236}">
                <a16:creationId xmlns:a16="http://schemas.microsoft.com/office/drawing/2014/main" id="{B037E228-F324-4AC0-B766-63BD8AB4A1D0}"/>
              </a:ext>
            </a:extLst>
          </p:cNvPr>
          <p:cNvPicPr>
            <a:picLocks noChangeAspect="1"/>
          </p:cNvPicPr>
          <p:nvPr/>
        </p:nvPicPr>
        <p:blipFill rotWithShape="1">
          <a:blip r:embed="rId3">
            <a:extLst>
              <a:ext uri="{28A0092B-C50C-407E-A947-70E740481C1C}">
                <a14:useLocalDpi xmlns:a14="http://schemas.microsoft.com/office/drawing/2010/main" val="0"/>
              </a:ext>
            </a:extLst>
          </a:blip>
          <a:srcRect b="28703"/>
          <a:stretch/>
        </p:blipFill>
        <p:spPr>
          <a:xfrm>
            <a:off x="266139" y="1109087"/>
            <a:ext cx="6065756" cy="5634613"/>
          </a:xfrm>
          <a:prstGeom prst="rect">
            <a:avLst/>
          </a:prstGeom>
          <a:effectLst>
            <a:outerShdw blurRad="50800" dist="114300" dir="2700000" algn="tl" rotWithShape="0">
              <a:prstClr val="black">
                <a:alpha val="68000"/>
              </a:prstClr>
            </a:outerShdw>
          </a:effectLst>
        </p:spPr>
      </p:pic>
      <p:sp>
        <p:nvSpPr>
          <p:cNvPr id="6" name="TextBox 5">
            <a:extLst>
              <a:ext uri="{FF2B5EF4-FFF2-40B4-BE49-F238E27FC236}">
                <a16:creationId xmlns:a16="http://schemas.microsoft.com/office/drawing/2014/main" id="{F8592A95-5394-4D73-94D9-773D1252B638}"/>
              </a:ext>
            </a:extLst>
          </p:cNvPr>
          <p:cNvSpPr txBox="1"/>
          <p:nvPr/>
        </p:nvSpPr>
        <p:spPr>
          <a:xfrm>
            <a:off x="7595753" y="1109087"/>
            <a:ext cx="4218709"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Excellent use of color palette, even for such “odd” colors</a:t>
            </a:r>
          </a:p>
          <a:p>
            <a:pPr marL="342900" indent="-342900">
              <a:buFont typeface="Arial" panose="020B0604020202020204" pitchFamily="34" charset="0"/>
              <a:buChar char="•"/>
            </a:pPr>
            <a:r>
              <a:rPr lang="en-US" sz="2400" dirty="0"/>
              <a:t>Placement and weighting of elements</a:t>
            </a:r>
          </a:p>
          <a:p>
            <a:pPr marL="342900" indent="-342900">
              <a:buFont typeface="Arial" panose="020B0604020202020204" pitchFamily="34" charset="0"/>
              <a:buChar char="•"/>
            </a:pPr>
            <a:r>
              <a:rPr lang="en-US" sz="2400" dirty="0"/>
              <a:t>“Grouping” elements to convey sense of commonality</a:t>
            </a:r>
          </a:p>
          <a:p>
            <a:pPr marL="342900" indent="-342900">
              <a:buFont typeface="Arial" panose="020B0604020202020204" pitchFamily="34" charset="0"/>
              <a:buChar char="•"/>
            </a:pPr>
            <a:r>
              <a:rPr lang="en-US" sz="2400" dirty="0"/>
              <a:t>Use of White Space to create border effects</a:t>
            </a:r>
          </a:p>
          <a:p>
            <a:pPr marL="342900" indent="-342900">
              <a:buFont typeface="Arial" panose="020B0604020202020204" pitchFamily="34" charset="0"/>
              <a:buChar char="•"/>
            </a:pPr>
            <a:r>
              <a:rPr lang="en-US" sz="2400" dirty="0"/>
              <a:t>Intuitive interface</a:t>
            </a:r>
          </a:p>
        </p:txBody>
      </p:sp>
    </p:spTree>
    <p:extLst>
      <p:ext uri="{BB962C8B-B14F-4D97-AF65-F5344CB8AC3E}">
        <p14:creationId xmlns:p14="http://schemas.microsoft.com/office/powerpoint/2010/main" val="175339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Lead Instructional Designer, FlightSafety</a:t>
            </a:r>
          </a:p>
        </p:txBody>
      </p:sp>
      <p:sp>
        <p:nvSpPr>
          <p:cNvPr id="6" name="TextBox 5">
            <a:extLst>
              <a:ext uri="{FF2B5EF4-FFF2-40B4-BE49-F238E27FC236}">
                <a16:creationId xmlns:a16="http://schemas.microsoft.com/office/drawing/2014/main" id="{5278E4B8-7088-41CE-A882-09BCD371EFB0}"/>
              </a:ext>
            </a:extLst>
          </p:cNvPr>
          <p:cNvSpPr txBox="1"/>
          <p:nvPr/>
        </p:nvSpPr>
        <p:spPr>
          <a:xfrm>
            <a:off x="2412968" y="5516862"/>
            <a:ext cx="92871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Senior Graphic Designer, Data Publishing Inc.</a:t>
            </a:r>
          </a:p>
        </p:txBody>
      </p:sp>
      <p:sp>
        <p:nvSpPr>
          <p:cNvPr id="7" name="TextBox 6">
            <a:extLst>
              <a:ext uri="{FF2B5EF4-FFF2-40B4-BE49-F238E27FC236}">
                <a16:creationId xmlns:a16="http://schemas.microsoft.com/office/drawing/2014/main" id="{CAFC16D7-F4A9-430A-AF17-22DA40F09599}"/>
              </a:ext>
            </a:extLst>
          </p:cNvPr>
          <p:cNvSpPr txBox="1"/>
          <p:nvPr/>
        </p:nvSpPr>
        <p:spPr>
          <a:xfrm>
            <a:off x="2412968" y="6010430"/>
            <a:ext cx="92871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Design promotional materials for Fort Worth HOG</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James Washok, M.Ed., M.S. IDT</a:t>
            </a:r>
          </a:p>
        </p:txBody>
      </p:sp>
      <p:sp>
        <p:nvSpPr>
          <p:cNvPr id="9" name="Oval 8">
            <a:extLst>
              <a:ext uri="{FF2B5EF4-FFF2-40B4-BE49-F238E27FC236}">
                <a16:creationId xmlns:a16="http://schemas.microsoft.com/office/drawing/2014/main" id="{7F9E52FC-81B1-48C0-98C3-35F4D12F118F}"/>
              </a:ext>
            </a:extLst>
          </p:cNvPr>
          <p:cNvSpPr/>
          <p:nvPr/>
        </p:nvSpPr>
        <p:spPr>
          <a:xfrm>
            <a:off x="658090" y="385905"/>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12E5C06-694A-4ABD-BE9E-987B38F619FD}"/>
              </a:ext>
            </a:extLst>
          </p:cNvPr>
          <p:cNvSpPr/>
          <p:nvPr/>
        </p:nvSpPr>
        <p:spPr>
          <a:xfrm>
            <a:off x="810491" y="538306"/>
            <a:ext cx="3719945" cy="3719945"/>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25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0" y="518156"/>
            <a:ext cx="12192000" cy="590931"/>
          </a:xfrm>
        </p:spPr>
        <p:txBody>
          <a:bodyPr/>
          <a:lstStyle/>
          <a:p>
            <a:r>
              <a:rPr lang="en-US" dirty="0">
                <a:solidFill>
                  <a:schemeClr val="bg1">
                    <a:lumMod val="65000"/>
                  </a:schemeClr>
                </a:solidFill>
              </a:rPr>
              <a:t>Bad Design vs. </a:t>
            </a:r>
            <a:r>
              <a:rPr lang="en-US" dirty="0"/>
              <a:t>Good Design</a:t>
            </a:r>
          </a:p>
        </p:txBody>
      </p:sp>
      <p:pic>
        <p:nvPicPr>
          <p:cNvPr id="6" name="Picture 5" descr="Two people shaking hands&#10;&#10;Description automatically generated with medium confidence">
            <a:extLst>
              <a:ext uri="{FF2B5EF4-FFF2-40B4-BE49-F238E27FC236}">
                <a16:creationId xmlns:a16="http://schemas.microsoft.com/office/drawing/2014/main" id="{54FCBCC5-05EE-46DF-875D-39D7D1106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39" y="1109086"/>
            <a:ext cx="7115226" cy="4914523"/>
          </a:xfrm>
          <a:prstGeom prst="rect">
            <a:avLst/>
          </a:prstGeom>
          <a:effectLst>
            <a:outerShdw blurRad="50800" dist="114300" dir="2700000" algn="tl" rotWithShape="0">
              <a:prstClr val="black">
                <a:alpha val="68000"/>
              </a:prstClr>
            </a:outerShdw>
          </a:effectLst>
        </p:spPr>
      </p:pic>
      <p:sp>
        <p:nvSpPr>
          <p:cNvPr id="7" name="TextBox 6">
            <a:extLst>
              <a:ext uri="{FF2B5EF4-FFF2-40B4-BE49-F238E27FC236}">
                <a16:creationId xmlns:a16="http://schemas.microsoft.com/office/drawing/2014/main" id="{91890210-FED0-4229-A5D6-D497AD3AA125}"/>
              </a:ext>
            </a:extLst>
          </p:cNvPr>
          <p:cNvSpPr txBox="1"/>
          <p:nvPr/>
        </p:nvSpPr>
        <p:spPr>
          <a:xfrm>
            <a:off x="7595753" y="1109087"/>
            <a:ext cx="4218709"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Excellent use of color palette</a:t>
            </a:r>
          </a:p>
          <a:p>
            <a:pPr marL="342900" indent="-342900">
              <a:buFont typeface="Arial" panose="020B0604020202020204" pitchFamily="34" charset="0"/>
              <a:buChar char="•"/>
            </a:pPr>
            <a:r>
              <a:rPr lang="en-US" sz="2400" dirty="0"/>
              <a:t>Placement and weighting of elements</a:t>
            </a:r>
          </a:p>
          <a:p>
            <a:pPr marL="342900" indent="-342900">
              <a:buFont typeface="Arial" panose="020B0604020202020204" pitchFamily="34" charset="0"/>
              <a:buChar char="•"/>
            </a:pPr>
            <a:r>
              <a:rPr lang="en-US" sz="2400" dirty="0"/>
              <a:t>Use of White Space to create importance</a:t>
            </a:r>
          </a:p>
          <a:p>
            <a:pPr marL="342900" indent="-342900">
              <a:buFont typeface="Arial" panose="020B0604020202020204" pitchFamily="34" charset="0"/>
              <a:buChar char="•"/>
            </a:pPr>
            <a:r>
              <a:rPr lang="en-US" sz="2400" dirty="0"/>
              <a:t>Placement and use of Space for Revision and Copyright information</a:t>
            </a:r>
          </a:p>
          <a:p>
            <a:pPr marL="342900" indent="-342900">
              <a:buFont typeface="Arial" panose="020B0604020202020204" pitchFamily="34" charset="0"/>
              <a:buChar char="•"/>
            </a:pPr>
            <a:r>
              <a:rPr lang="en-US" sz="2400" dirty="0"/>
              <a:t>Intuitive interface</a:t>
            </a:r>
          </a:p>
        </p:txBody>
      </p:sp>
    </p:spTree>
    <p:extLst>
      <p:ext uri="{BB962C8B-B14F-4D97-AF65-F5344CB8AC3E}">
        <p14:creationId xmlns:p14="http://schemas.microsoft.com/office/powerpoint/2010/main" val="317989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0" y="518156"/>
            <a:ext cx="12192000" cy="590931"/>
          </a:xfrm>
        </p:spPr>
        <p:txBody>
          <a:bodyPr/>
          <a:lstStyle/>
          <a:p>
            <a:r>
              <a:rPr lang="en-US" dirty="0">
                <a:solidFill>
                  <a:schemeClr val="bg1">
                    <a:lumMod val="65000"/>
                  </a:schemeClr>
                </a:solidFill>
              </a:rPr>
              <a:t>Bad Design vs. </a:t>
            </a:r>
            <a:r>
              <a:rPr lang="en-US" dirty="0"/>
              <a:t>Good Design</a:t>
            </a:r>
          </a:p>
        </p:txBody>
      </p:sp>
      <p:pic>
        <p:nvPicPr>
          <p:cNvPr id="6" name="Picture 5">
            <a:extLst>
              <a:ext uri="{FF2B5EF4-FFF2-40B4-BE49-F238E27FC236}">
                <a16:creationId xmlns:a16="http://schemas.microsoft.com/office/drawing/2014/main" id="{46E92A10-7EAB-4C43-A993-DF68A6FFC7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6139" y="1109085"/>
            <a:ext cx="7115224" cy="4914522"/>
          </a:xfrm>
          <a:prstGeom prst="rect">
            <a:avLst/>
          </a:prstGeom>
          <a:effectLst>
            <a:outerShdw blurRad="50800" dist="114300" dir="2700000" algn="tl" rotWithShape="0">
              <a:prstClr val="black">
                <a:alpha val="68000"/>
              </a:prstClr>
            </a:outerShdw>
          </a:effectLst>
        </p:spPr>
      </p:pic>
      <p:sp>
        <p:nvSpPr>
          <p:cNvPr id="7" name="TextBox 6">
            <a:extLst>
              <a:ext uri="{FF2B5EF4-FFF2-40B4-BE49-F238E27FC236}">
                <a16:creationId xmlns:a16="http://schemas.microsoft.com/office/drawing/2014/main" id="{6A974784-16DD-4C9B-B1E2-1D99E15F28A1}"/>
              </a:ext>
            </a:extLst>
          </p:cNvPr>
          <p:cNvSpPr txBox="1"/>
          <p:nvPr/>
        </p:nvSpPr>
        <p:spPr>
          <a:xfrm>
            <a:off x="7595753" y="1109087"/>
            <a:ext cx="4218709"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Excellent use of color palette</a:t>
            </a:r>
          </a:p>
          <a:p>
            <a:pPr marL="342900" indent="-342900">
              <a:buFont typeface="Arial" panose="020B0604020202020204" pitchFamily="34" charset="0"/>
              <a:buChar char="•"/>
            </a:pPr>
            <a:r>
              <a:rPr lang="en-US" sz="2400" dirty="0"/>
              <a:t>Placement and weighting of elements</a:t>
            </a:r>
          </a:p>
          <a:p>
            <a:pPr marL="342900" indent="-342900">
              <a:buFont typeface="Arial" panose="020B0604020202020204" pitchFamily="34" charset="0"/>
              <a:buChar char="•"/>
            </a:pPr>
            <a:r>
              <a:rPr lang="en-US" sz="2400" dirty="0"/>
              <a:t>Use of White Space to create importance</a:t>
            </a:r>
          </a:p>
          <a:p>
            <a:pPr marL="342900" indent="-342900">
              <a:buFont typeface="Arial" panose="020B0604020202020204" pitchFamily="34" charset="0"/>
              <a:buChar char="•"/>
            </a:pPr>
            <a:r>
              <a:rPr lang="en-US" sz="2400" dirty="0"/>
              <a:t>Use of Grouping to infer commonality</a:t>
            </a:r>
          </a:p>
          <a:p>
            <a:pPr marL="342900" indent="-342900">
              <a:buFont typeface="Arial" panose="020B0604020202020204" pitchFamily="34" charset="0"/>
              <a:buChar char="•"/>
            </a:pPr>
            <a:r>
              <a:rPr lang="en-US" sz="2400" dirty="0"/>
              <a:t>Intuitive interface</a:t>
            </a:r>
          </a:p>
        </p:txBody>
      </p:sp>
    </p:spTree>
    <p:extLst>
      <p:ext uri="{BB962C8B-B14F-4D97-AF65-F5344CB8AC3E}">
        <p14:creationId xmlns:p14="http://schemas.microsoft.com/office/powerpoint/2010/main" val="91801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9290D33-05EA-453E-9D72-C37CF95A9812}"/>
              </a:ext>
            </a:extLst>
          </p:cNvPr>
          <p:cNvSpPr/>
          <p:nvPr/>
        </p:nvSpPr>
        <p:spPr>
          <a:xfrm>
            <a:off x="570364" y="232719"/>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Use color to direct attention</a:t>
            </a:r>
          </a:p>
          <a:p>
            <a:pPr marL="342900" indent="-342900">
              <a:buFont typeface="Arial" panose="020B0604020202020204" pitchFamily="34" charset="0"/>
              <a:buChar char="•"/>
            </a:pPr>
            <a:r>
              <a:rPr lang="en-US" sz="2400" dirty="0"/>
              <a:t>Use colors strategically to enhance and enforce</a:t>
            </a:r>
          </a:p>
          <a:p>
            <a:pPr marL="342900" indent="-342900">
              <a:buFont typeface="Arial" panose="020B0604020202020204" pitchFamily="34" charset="0"/>
              <a:buChar char="•"/>
            </a:pPr>
            <a:r>
              <a:rPr lang="en-US" sz="2400" dirty="0"/>
              <a:t>Improve readability with color</a:t>
            </a:r>
          </a:p>
          <a:p>
            <a:pPr marL="342900" indent="-342900">
              <a:buFont typeface="Arial" panose="020B0604020202020204" pitchFamily="34" charset="0"/>
              <a:buChar char="•"/>
            </a:pPr>
            <a:r>
              <a:rPr lang="en-US" sz="2400" dirty="0"/>
              <a:t>Use colors based on their meaning</a:t>
            </a:r>
          </a:p>
          <a:p>
            <a:pPr marL="342900" indent="-342900">
              <a:buFont typeface="Arial" panose="020B0604020202020204" pitchFamily="34" charset="0"/>
              <a:buChar char="•"/>
            </a:pPr>
            <a:r>
              <a:rPr lang="en-US" sz="2400" dirty="0"/>
              <a:t>Choose the right color combinations</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Visual Design – Color</a:t>
            </a:r>
          </a:p>
        </p:txBody>
      </p:sp>
      <p:sp>
        <p:nvSpPr>
          <p:cNvPr id="8" name="TextBox 7">
            <a:extLst>
              <a:ext uri="{FF2B5EF4-FFF2-40B4-BE49-F238E27FC236}">
                <a16:creationId xmlns:a16="http://schemas.microsoft.com/office/drawing/2014/main" id="{7102486B-654F-4FA1-BAD3-92406AA74EC2}"/>
              </a:ext>
            </a:extLst>
          </p:cNvPr>
          <p:cNvSpPr txBox="1"/>
          <p:nvPr/>
        </p:nvSpPr>
        <p:spPr>
          <a:xfrm>
            <a:off x="5240756" y="1700414"/>
            <a:ext cx="5378754"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Color wheel, a color palette generator | Adobe Color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8" descr="A picture containing accessory, aircraft, balloon, transport&#10;&#10;Description automatically generated">
            <a:hlinkClick r:id="rId4"/>
            <a:extLst>
              <a:ext uri="{FF2B5EF4-FFF2-40B4-BE49-F238E27FC236}">
                <a16:creationId xmlns:a16="http://schemas.microsoft.com/office/drawing/2014/main" id="{9E01F642-A8B7-4F0C-8A48-F5FF2E9A75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823" y="324178"/>
            <a:ext cx="3841829" cy="3841829"/>
          </a:xfrm>
          <a:prstGeom prst="rect">
            <a:avLst/>
          </a:prstGeom>
        </p:spPr>
      </p:pic>
      <p:sp>
        <p:nvSpPr>
          <p:cNvPr id="11" name="TextBox 10">
            <a:extLst>
              <a:ext uri="{FF2B5EF4-FFF2-40B4-BE49-F238E27FC236}">
                <a16:creationId xmlns:a16="http://schemas.microsoft.com/office/drawing/2014/main" id="{E38448A2-771A-4FEA-A0FE-AE655284455A}"/>
              </a:ext>
            </a:extLst>
          </p:cNvPr>
          <p:cNvSpPr txBox="1"/>
          <p:nvPr/>
        </p:nvSpPr>
        <p:spPr>
          <a:xfrm>
            <a:off x="5787736" y="2074491"/>
            <a:ext cx="4478482" cy="369332"/>
          </a:xfrm>
          <a:prstGeom prst="rect">
            <a:avLst/>
          </a:prstGeom>
          <a:noFill/>
        </p:spPr>
        <p:txBody>
          <a:bodyPr wrap="square">
            <a:spAutoFit/>
          </a:bodyPr>
          <a:lstStyle/>
          <a:p>
            <a:r>
              <a:rPr lang="en-US" dirty="0">
                <a:hlinkClick r:id="rId6"/>
              </a:rPr>
              <a:t>encycolorpedia.com</a:t>
            </a:r>
            <a:endParaRPr lang="en-US" dirty="0"/>
          </a:p>
        </p:txBody>
      </p:sp>
    </p:spTree>
    <p:extLst>
      <p:ext uri="{BB962C8B-B14F-4D97-AF65-F5344CB8AC3E}">
        <p14:creationId xmlns:p14="http://schemas.microsoft.com/office/powerpoint/2010/main" val="279909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3BDE05D-A8A2-4796-B5E9-A447250D628D}"/>
              </a:ext>
            </a:extLst>
          </p:cNvPr>
          <p:cNvSpPr/>
          <p:nvPr/>
        </p:nvSpPr>
        <p:spPr>
          <a:xfrm>
            <a:off x="570364" y="229064"/>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Primary Colors (Red, Blue, Yellow)</a:t>
            </a:r>
          </a:p>
          <a:p>
            <a:pPr marL="342900" indent="-342900">
              <a:buFont typeface="Arial" panose="020B0604020202020204" pitchFamily="34" charset="0"/>
              <a:buChar char="•"/>
            </a:pPr>
            <a:r>
              <a:rPr lang="en-US" sz="2400" dirty="0"/>
              <a:t>Secondary Colors (Primary + Primary)</a:t>
            </a:r>
          </a:p>
          <a:p>
            <a:pPr marL="800100" lvl="1" indent="-342900">
              <a:buFont typeface="Arial" panose="020B0604020202020204" pitchFamily="34" charset="0"/>
              <a:buChar char="•"/>
            </a:pPr>
            <a:r>
              <a:rPr lang="en-US" sz="2400" dirty="0"/>
              <a:t>Violet, Green, Orange</a:t>
            </a:r>
          </a:p>
          <a:p>
            <a:pPr marL="342900" indent="-342900">
              <a:buFont typeface="Arial" panose="020B0604020202020204" pitchFamily="34" charset="0"/>
              <a:buChar char="•"/>
            </a:pPr>
            <a:r>
              <a:rPr lang="en-US" sz="2400" dirty="0"/>
              <a:t>Tertiary (Between Primary and Secondary)</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The Color Wheel</a:t>
            </a:r>
          </a:p>
        </p:txBody>
      </p:sp>
      <p:pic>
        <p:nvPicPr>
          <p:cNvPr id="9" name="Picture 8">
            <a:hlinkClick r:id="rId3"/>
            <a:extLst>
              <a:ext uri="{FF2B5EF4-FFF2-40B4-BE49-F238E27FC236}">
                <a16:creationId xmlns:a16="http://schemas.microsoft.com/office/drawing/2014/main" id="{9E01F642-A8B7-4F0C-8A48-F5FF2E9A75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2996" y="351696"/>
            <a:ext cx="3779483" cy="3779483"/>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1408534B-9D50-4B2E-8EEE-08EE77EB8C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4687" y="2294393"/>
            <a:ext cx="1182626" cy="1182626"/>
          </a:xfrm>
          <a:prstGeom prst="rect">
            <a:avLst/>
          </a:prstGeom>
        </p:spPr>
      </p:pic>
      <p:pic>
        <p:nvPicPr>
          <p:cNvPr id="10" name="Picture 9">
            <a:extLst>
              <a:ext uri="{FF2B5EF4-FFF2-40B4-BE49-F238E27FC236}">
                <a16:creationId xmlns:a16="http://schemas.microsoft.com/office/drawing/2014/main" id="{7E9DE029-2DE5-4637-83E3-E175D2D5B84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04687" y="3673492"/>
            <a:ext cx="1182626" cy="1182626"/>
          </a:xfrm>
          <a:prstGeom prst="rect">
            <a:avLst/>
          </a:prstGeom>
        </p:spPr>
      </p:pic>
      <p:sp>
        <p:nvSpPr>
          <p:cNvPr id="7" name="TextBox 6">
            <a:extLst>
              <a:ext uri="{FF2B5EF4-FFF2-40B4-BE49-F238E27FC236}">
                <a16:creationId xmlns:a16="http://schemas.microsoft.com/office/drawing/2014/main" id="{332858F6-FC92-4563-AAFA-12E1641F4FF9}"/>
              </a:ext>
            </a:extLst>
          </p:cNvPr>
          <p:cNvSpPr txBox="1"/>
          <p:nvPr/>
        </p:nvSpPr>
        <p:spPr>
          <a:xfrm>
            <a:off x="6968836" y="2701040"/>
            <a:ext cx="2446504" cy="369332"/>
          </a:xfrm>
          <a:prstGeom prst="rect">
            <a:avLst/>
          </a:prstGeom>
          <a:noFill/>
        </p:spPr>
        <p:txBody>
          <a:bodyPr wrap="none" rtlCol="0">
            <a:spAutoFit/>
          </a:bodyPr>
          <a:lstStyle/>
          <a:p>
            <a:r>
              <a:rPr lang="en-US" dirty="0"/>
              <a:t>CMYK Black (0/0/0/100)</a:t>
            </a:r>
          </a:p>
        </p:txBody>
      </p:sp>
      <p:sp>
        <p:nvSpPr>
          <p:cNvPr id="11" name="TextBox 10">
            <a:extLst>
              <a:ext uri="{FF2B5EF4-FFF2-40B4-BE49-F238E27FC236}">
                <a16:creationId xmlns:a16="http://schemas.microsoft.com/office/drawing/2014/main" id="{D0170155-09A4-496B-B435-BA5906B48178}"/>
              </a:ext>
            </a:extLst>
          </p:cNvPr>
          <p:cNvSpPr txBox="1"/>
          <p:nvPr/>
        </p:nvSpPr>
        <p:spPr>
          <a:xfrm>
            <a:off x="6968836" y="4072640"/>
            <a:ext cx="1846468" cy="369332"/>
          </a:xfrm>
          <a:prstGeom prst="rect">
            <a:avLst/>
          </a:prstGeom>
          <a:noFill/>
        </p:spPr>
        <p:txBody>
          <a:bodyPr wrap="none" rtlCol="0">
            <a:spAutoFit/>
          </a:bodyPr>
          <a:lstStyle/>
          <a:p>
            <a:r>
              <a:rPr lang="en-US" dirty="0"/>
              <a:t>RGB Black (0/0/0)</a:t>
            </a:r>
          </a:p>
        </p:txBody>
      </p:sp>
      <p:sp>
        <p:nvSpPr>
          <p:cNvPr id="13" name="TextBox 12">
            <a:extLst>
              <a:ext uri="{FF2B5EF4-FFF2-40B4-BE49-F238E27FC236}">
                <a16:creationId xmlns:a16="http://schemas.microsoft.com/office/drawing/2014/main" id="{5B392D7E-3848-4235-AA30-6D041A670775}"/>
              </a:ext>
            </a:extLst>
          </p:cNvPr>
          <p:cNvSpPr txBox="1"/>
          <p:nvPr/>
        </p:nvSpPr>
        <p:spPr>
          <a:xfrm>
            <a:off x="5240756" y="1700414"/>
            <a:ext cx="5378754"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7"/>
              </a:rPr>
              <a:t>Color wheel, a color palette generator | Adobe Color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976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Color Use</a:t>
            </a:r>
          </a:p>
        </p:txBody>
      </p:sp>
      <p:pic>
        <p:nvPicPr>
          <p:cNvPr id="5" name="Picture 4" descr="Map&#10;&#10;Description automatically generated with medium confidence">
            <a:extLst>
              <a:ext uri="{FF2B5EF4-FFF2-40B4-BE49-F238E27FC236}">
                <a16:creationId xmlns:a16="http://schemas.microsoft.com/office/drawing/2014/main" id="{3B626D69-466A-414A-B2AF-2E805F859EA9}"/>
              </a:ext>
            </a:extLst>
          </p:cNvPr>
          <p:cNvPicPr>
            <a:picLocks noChangeAspect="1"/>
          </p:cNvPicPr>
          <p:nvPr/>
        </p:nvPicPr>
        <p:blipFill rotWithShape="1">
          <a:blip r:embed="rId3">
            <a:extLst>
              <a:ext uri="{28A0092B-C50C-407E-A947-70E740481C1C}">
                <a14:useLocalDpi xmlns:a14="http://schemas.microsoft.com/office/drawing/2010/main" val="0"/>
              </a:ext>
            </a:extLst>
          </a:blip>
          <a:srcRect t="16178"/>
          <a:stretch/>
        </p:blipFill>
        <p:spPr>
          <a:xfrm>
            <a:off x="352030" y="1148193"/>
            <a:ext cx="7409979" cy="5441009"/>
          </a:xfrm>
          <a:prstGeom prst="rect">
            <a:avLst/>
          </a:prstGeom>
          <a:effectLst>
            <a:outerShdw blurRad="50800" dist="114300" dir="2700000" algn="tl" rotWithShape="0">
              <a:prstClr val="black">
                <a:alpha val="68000"/>
              </a:prstClr>
            </a:outerShdw>
          </a:effectLst>
        </p:spPr>
      </p:pic>
      <p:sp>
        <p:nvSpPr>
          <p:cNvPr id="6" name="TextBox 5">
            <a:extLst>
              <a:ext uri="{FF2B5EF4-FFF2-40B4-BE49-F238E27FC236}">
                <a16:creationId xmlns:a16="http://schemas.microsoft.com/office/drawing/2014/main" id="{FC8C5727-513B-4A64-9C10-FFD1B1DEBF84}"/>
              </a:ext>
            </a:extLst>
          </p:cNvPr>
          <p:cNvSpPr txBox="1"/>
          <p:nvPr/>
        </p:nvSpPr>
        <p:spPr>
          <a:xfrm>
            <a:off x="0" y="922048"/>
            <a:ext cx="5378754"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4"/>
              </a:rPr>
              <a:t>The Do's And Don'ts of Infographic Color Selection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descr="A picture containing table&#10;&#10;Description automatically generated">
            <a:extLst>
              <a:ext uri="{FF2B5EF4-FFF2-40B4-BE49-F238E27FC236}">
                <a16:creationId xmlns:a16="http://schemas.microsoft.com/office/drawing/2014/main" id="{8732119A-A299-40A5-8183-182FA5F5B9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3997" y="1296125"/>
            <a:ext cx="3832013" cy="5293078"/>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107660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Color Use</a:t>
            </a:r>
          </a:p>
        </p:txBody>
      </p:sp>
      <p:pic>
        <p:nvPicPr>
          <p:cNvPr id="15" name="Picture 14">
            <a:extLst>
              <a:ext uri="{FF2B5EF4-FFF2-40B4-BE49-F238E27FC236}">
                <a16:creationId xmlns:a16="http://schemas.microsoft.com/office/drawing/2014/main" id="{6BF04C12-CE16-40F2-B581-26F7DA0BD296}"/>
              </a:ext>
            </a:extLst>
          </p:cNvPr>
          <p:cNvPicPr>
            <a:picLocks noChangeAspect="1"/>
          </p:cNvPicPr>
          <p:nvPr/>
        </p:nvPicPr>
        <p:blipFill rotWithShape="1">
          <a:blip r:embed="rId3">
            <a:extLst>
              <a:ext uri="{28A0092B-C50C-407E-A947-70E740481C1C}">
                <a14:useLocalDpi xmlns:a14="http://schemas.microsoft.com/office/drawing/2010/main" val="0"/>
              </a:ext>
            </a:extLst>
          </a:blip>
          <a:srcRect b="28703"/>
          <a:stretch/>
        </p:blipFill>
        <p:spPr>
          <a:xfrm>
            <a:off x="6672130" y="1794001"/>
            <a:ext cx="5263705" cy="4889570"/>
          </a:xfrm>
          <a:prstGeom prst="rect">
            <a:avLst/>
          </a:prstGeom>
          <a:effectLst>
            <a:outerShdw blurRad="50800" dist="114300" dir="2700000" algn="tl" rotWithShape="0">
              <a:prstClr val="black">
                <a:alpha val="68000"/>
              </a:prstClr>
            </a:outerShdw>
          </a:effectLst>
        </p:spPr>
      </p:pic>
      <p:pic>
        <p:nvPicPr>
          <p:cNvPr id="13" name="Picture 12">
            <a:extLst>
              <a:ext uri="{FF2B5EF4-FFF2-40B4-BE49-F238E27FC236}">
                <a16:creationId xmlns:a16="http://schemas.microsoft.com/office/drawing/2014/main" id="{370661A0-F58B-4430-A014-3F6937BE1B8A}"/>
              </a:ext>
            </a:extLst>
          </p:cNvPr>
          <p:cNvPicPr>
            <a:picLocks noChangeAspect="1"/>
          </p:cNvPicPr>
          <p:nvPr/>
        </p:nvPicPr>
        <p:blipFill rotWithShape="1">
          <a:blip r:embed="rId4">
            <a:extLst>
              <a:ext uri="{28A0092B-C50C-407E-A947-70E740481C1C}">
                <a14:useLocalDpi xmlns:a14="http://schemas.microsoft.com/office/drawing/2010/main" val="0"/>
              </a:ext>
            </a:extLst>
          </a:blip>
          <a:srcRect l="1209" t="10660" r="525" b="10613"/>
          <a:stretch/>
        </p:blipFill>
        <p:spPr>
          <a:xfrm>
            <a:off x="256165" y="1278081"/>
            <a:ext cx="7548597" cy="4177145"/>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2915711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9290D33-05EA-453E-9D72-C37CF95A9812}"/>
              </a:ext>
            </a:extLst>
          </p:cNvPr>
          <p:cNvSpPr/>
          <p:nvPr/>
        </p:nvSpPr>
        <p:spPr>
          <a:xfrm>
            <a:off x="570364" y="232719"/>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Use clean, professional images that are relevant to the concept</a:t>
            </a:r>
          </a:p>
          <a:p>
            <a:pPr marL="342900" indent="-342900">
              <a:buFont typeface="Arial" panose="020B0604020202020204" pitchFamily="34" charset="0"/>
              <a:buChar char="•"/>
            </a:pPr>
            <a:r>
              <a:rPr lang="en-US" sz="2400" dirty="0"/>
              <a:t>Avoid using overpowering images</a:t>
            </a:r>
          </a:p>
          <a:p>
            <a:pPr marL="342900" indent="-342900">
              <a:buFont typeface="Arial" panose="020B0604020202020204" pitchFamily="34" charset="0"/>
              <a:buChar char="•"/>
            </a:pPr>
            <a:r>
              <a:rPr lang="en-US" sz="2400" dirty="0"/>
              <a:t>Remember bandwidth considerations and limitations</a:t>
            </a:r>
          </a:p>
          <a:p>
            <a:pPr marL="342900" indent="-342900">
              <a:buFont typeface="Arial" panose="020B0604020202020204" pitchFamily="34" charset="0"/>
              <a:buChar char="•"/>
            </a:pPr>
            <a:r>
              <a:rPr lang="en-US" sz="2400" dirty="0"/>
              <a:t>When possible, modify images prior to using in presentation</a:t>
            </a:r>
          </a:p>
          <a:p>
            <a:pPr marL="342900" indent="-342900">
              <a:buFont typeface="Arial" panose="020B0604020202020204" pitchFamily="34" charset="0"/>
              <a:buChar char="•"/>
            </a:pPr>
            <a:r>
              <a:rPr lang="en-US" sz="2400" dirty="0"/>
              <a:t>Remember copyright rules!</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a:t>Visual Design – Media</a:t>
            </a:r>
            <a:endParaRPr lang="en-US" dirty="0"/>
          </a:p>
        </p:txBody>
      </p:sp>
      <p:sp>
        <p:nvSpPr>
          <p:cNvPr id="7" name="Oval 6">
            <a:extLst>
              <a:ext uri="{FF2B5EF4-FFF2-40B4-BE49-F238E27FC236}">
                <a16:creationId xmlns:a16="http://schemas.microsoft.com/office/drawing/2014/main" id="{C648797D-D76F-408D-9EAD-72E8BD15781D}"/>
              </a:ext>
            </a:extLst>
          </p:cNvPr>
          <p:cNvSpPr/>
          <p:nvPr/>
        </p:nvSpPr>
        <p:spPr>
          <a:xfrm>
            <a:off x="764051" y="426406"/>
            <a:ext cx="3637372" cy="3637372"/>
          </a:xfrm>
          <a:prstGeom prst="ellipse">
            <a:avLst/>
          </a:prstGeom>
          <a:blipFill>
            <a:blip r:embed="rId3"/>
            <a:stretch>
              <a:fillRect/>
            </a:stretch>
          </a:blip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E2C0E52-3F36-4E28-A360-C7D70F702AC8}"/>
              </a:ext>
            </a:extLst>
          </p:cNvPr>
          <p:cNvSpPr txBox="1"/>
          <p:nvPr/>
        </p:nvSpPr>
        <p:spPr>
          <a:xfrm>
            <a:off x="5240756" y="1700414"/>
            <a:ext cx="5378754"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4"/>
              </a:rPr>
              <a:t>Free Vectors, Stock Photos &amp; PSD Downloads | </a:t>
            </a:r>
            <a:r>
              <a:rPr lang="en-US" dirty="0" err="1">
                <a:hlinkClick r:id="rId4"/>
              </a:rPr>
              <a:t>Freepik</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885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7F6540E1-16FA-496E-949C-33C2D6E07E96}"/>
              </a:ext>
            </a:extLst>
          </p:cNvPr>
          <p:cNvPicPr>
            <a:picLocks noChangeAspect="1"/>
          </p:cNvPicPr>
          <p:nvPr/>
        </p:nvPicPr>
        <p:blipFill rotWithShape="1">
          <a:blip r:embed="rId3">
            <a:extLst>
              <a:ext uri="{28A0092B-C50C-407E-A947-70E740481C1C}">
                <a14:useLocalDpi xmlns:a14="http://schemas.microsoft.com/office/drawing/2010/main" val="0"/>
              </a:ext>
            </a:extLst>
          </a:blip>
          <a:srcRect t="32879" b="13748"/>
          <a:stretch/>
        </p:blipFill>
        <p:spPr>
          <a:xfrm>
            <a:off x="256165" y="1963884"/>
            <a:ext cx="11584032" cy="4637089"/>
          </a:xfrm>
          <a:prstGeom prst="rect">
            <a:avLst/>
          </a:prstGeom>
          <a:effectLst>
            <a:outerShdw blurRad="50800" dist="114300" dir="2700000" algn="tl" rotWithShape="0">
              <a:prstClr val="black">
                <a:alpha val="68000"/>
              </a:prstClr>
            </a:outerShdw>
          </a:effectLst>
        </p:spPr>
      </p:pic>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Visual Hierarchy</a:t>
            </a:r>
          </a:p>
        </p:txBody>
      </p:sp>
      <p:sp>
        <p:nvSpPr>
          <p:cNvPr id="5" name="TextBox 4">
            <a:extLst>
              <a:ext uri="{FF2B5EF4-FFF2-40B4-BE49-F238E27FC236}">
                <a16:creationId xmlns:a16="http://schemas.microsoft.com/office/drawing/2014/main" id="{13F59E54-3423-4236-BE3B-0C556EE62012}"/>
              </a:ext>
            </a:extLst>
          </p:cNvPr>
          <p:cNvSpPr txBox="1"/>
          <p:nvPr/>
        </p:nvSpPr>
        <p:spPr>
          <a:xfrm>
            <a:off x="0" y="942830"/>
            <a:ext cx="5378754"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4"/>
              </a:rPr>
              <a:t>Capture Attention With Visual Hierarchy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4373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Visual Elements and Audience</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942830"/>
            <a:ext cx="64319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9 Visual Elements EVERY Online Training Course Must Have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B16BFBC-6EB3-4CD2-B3EA-4EAF3DB78667}"/>
              </a:ext>
            </a:extLst>
          </p:cNvPr>
          <p:cNvSpPr txBox="1"/>
          <p:nvPr/>
        </p:nvSpPr>
        <p:spPr>
          <a:xfrm>
            <a:off x="7595753" y="1109087"/>
            <a:ext cx="4218709"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Know your audience…use appropriate elements</a:t>
            </a:r>
          </a:p>
          <a:p>
            <a:pPr marL="342900" indent="-342900">
              <a:buFont typeface="Arial" panose="020B0604020202020204" pitchFamily="34" charset="0"/>
              <a:buChar char="•"/>
            </a:pPr>
            <a:r>
              <a:rPr lang="en-US" sz="2400" dirty="0"/>
              <a:t>Use the right element for the right delivery for the right audience</a:t>
            </a:r>
          </a:p>
        </p:txBody>
      </p:sp>
      <p:sp>
        <p:nvSpPr>
          <p:cNvPr id="7" name="Title 1">
            <a:extLst>
              <a:ext uri="{FF2B5EF4-FFF2-40B4-BE49-F238E27FC236}">
                <a16:creationId xmlns:a16="http://schemas.microsoft.com/office/drawing/2014/main" id="{3DF3695E-E8B5-4509-8ED0-1F37C5CD8782}"/>
              </a:ext>
            </a:extLst>
          </p:cNvPr>
          <p:cNvSpPr txBox="1">
            <a:spLocks/>
          </p:cNvSpPr>
          <p:nvPr/>
        </p:nvSpPr>
        <p:spPr>
          <a:xfrm>
            <a:off x="0" y="1858584"/>
            <a:ext cx="6265718" cy="590931"/>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sz="3600" kern="1200" baseline="0">
                <a:solidFill>
                  <a:schemeClr val="tx1"/>
                </a:solidFill>
                <a:latin typeface="Trebuchet MS" panose="020B0603020202020204" pitchFamily="34" charset="0"/>
                <a:ea typeface="+mj-ea"/>
                <a:cs typeface="+mj-cs"/>
              </a:defRPr>
            </a:lvl1pPr>
          </a:lstStyle>
          <a:p>
            <a:r>
              <a:rPr lang="en-US" dirty="0"/>
              <a:t>Know Your Audience!</a:t>
            </a:r>
          </a:p>
        </p:txBody>
      </p:sp>
      <p:grpSp>
        <p:nvGrpSpPr>
          <p:cNvPr id="9" name="Group 8">
            <a:extLst>
              <a:ext uri="{FF2B5EF4-FFF2-40B4-BE49-F238E27FC236}">
                <a16:creationId xmlns:a16="http://schemas.microsoft.com/office/drawing/2014/main" id="{238A0E51-1FF1-41D5-89C7-22D42C80C46B}"/>
              </a:ext>
            </a:extLst>
          </p:cNvPr>
          <p:cNvGrpSpPr/>
          <p:nvPr/>
        </p:nvGrpSpPr>
        <p:grpSpPr>
          <a:xfrm>
            <a:off x="75013" y="3048079"/>
            <a:ext cx="4341124" cy="3644249"/>
            <a:chOff x="75013" y="3048079"/>
            <a:chExt cx="4341124" cy="3644249"/>
          </a:xfrm>
        </p:grpSpPr>
        <p:sp>
          <p:nvSpPr>
            <p:cNvPr id="8" name="TextBox 7">
              <a:extLst>
                <a:ext uri="{FF2B5EF4-FFF2-40B4-BE49-F238E27FC236}">
                  <a16:creationId xmlns:a16="http://schemas.microsoft.com/office/drawing/2014/main" id="{A08A6039-C054-4981-A451-58D6D40B23C3}"/>
                </a:ext>
              </a:extLst>
            </p:cNvPr>
            <p:cNvSpPr txBox="1"/>
            <p:nvPr/>
          </p:nvSpPr>
          <p:spPr>
            <a:xfrm>
              <a:off x="75013" y="3048079"/>
              <a:ext cx="4341124"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Younger Learners – OK!  </a:t>
              </a:r>
              <a:br>
                <a:rPr lang="en-US" sz="2400" dirty="0"/>
              </a:br>
              <a:r>
                <a:rPr lang="en-US" sz="2400" dirty="0"/>
                <a:t>Adult Learners – Not OK!</a:t>
              </a:r>
            </a:p>
          </p:txBody>
        </p:sp>
        <p:pic>
          <p:nvPicPr>
            <p:cNvPr id="4" name="Picture 3" descr="A toy figurine on a black background&#10;&#10;Description automatically generated with medium confidence">
              <a:extLst>
                <a:ext uri="{FF2B5EF4-FFF2-40B4-BE49-F238E27FC236}">
                  <a16:creationId xmlns:a16="http://schemas.microsoft.com/office/drawing/2014/main" id="{DA834517-68F0-4485-AE4F-E6172F87C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01" y="3934977"/>
              <a:ext cx="3793671" cy="2757351"/>
            </a:xfrm>
            <a:prstGeom prst="rect">
              <a:avLst/>
            </a:prstGeom>
          </p:spPr>
        </p:pic>
      </p:grpSp>
      <p:grpSp>
        <p:nvGrpSpPr>
          <p:cNvPr id="10" name="Group 9">
            <a:extLst>
              <a:ext uri="{FF2B5EF4-FFF2-40B4-BE49-F238E27FC236}">
                <a16:creationId xmlns:a16="http://schemas.microsoft.com/office/drawing/2014/main" id="{BAA9D21F-A976-4ABF-801B-BE504A9DCF55}"/>
              </a:ext>
            </a:extLst>
          </p:cNvPr>
          <p:cNvGrpSpPr/>
          <p:nvPr/>
        </p:nvGrpSpPr>
        <p:grpSpPr>
          <a:xfrm>
            <a:off x="5883527" y="3048079"/>
            <a:ext cx="4933406" cy="3686658"/>
            <a:chOff x="5883527" y="3048079"/>
            <a:chExt cx="4933406" cy="3686658"/>
          </a:xfrm>
        </p:grpSpPr>
        <p:sp>
          <p:nvSpPr>
            <p:cNvPr id="13" name="TextBox 12">
              <a:extLst>
                <a:ext uri="{FF2B5EF4-FFF2-40B4-BE49-F238E27FC236}">
                  <a16:creationId xmlns:a16="http://schemas.microsoft.com/office/drawing/2014/main" id="{8E4ECE87-0C6D-4847-9A49-F5DD74151E2B}"/>
                </a:ext>
              </a:extLst>
            </p:cNvPr>
            <p:cNvSpPr txBox="1"/>
            <p:nvPr/>
          </p:nvSpPr>
          <p:spPr>
            <a:xfrm>
              <a:off x="5883527" y="3048079"/>
              <a:ext cx="4933406"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Adult Learners – OK!  </a:t>
              </a:r>
              <a:br>
                <a:rPr lang="en-US" sz="2400" dirty="0"/>
              </a:br>
              <a:r>
                <a:rPr lang="en-US" sz="2400" dirty="0"/>
                <a:t>Younger Learners – Maybe Not OK!</a:t>
              </a:r>
            </a:p>
          </p:txBody>
        </p:sp>
        <p:pic>
          <p:nvPicPr>
            <p:cNvPr id="15" name="Picture 14">
              <a:extLst>
                <a:ext uri="{FF2B5EF4-FFF2-40B4-BE49-F238E27FC236}">
                  <a16:creationId xmlns:a16="http://schemas.microsoft.com/office/drawing/2014/main" id="{7D3260A0-ABA2-412E-8AC0-51EE270BF1C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65718" y="3843621"/>
              <a:ext cx="4384964" cy="2891116"/>
            </a:xfrm>
            <a:prstGeom prst="rect">
              <a:avLst/>
            </a:prstGeom>
          </p:spPr>
        </p:pic>
      </p:grpSp>
    </p:spTree>
    <p:extLst>
      <p:ext uri="{BB962C8B-B14F-4D97-AF65-F5344CB8AC3E}">
        <p14:creationId xmlns:p14="http://schemas.microsoft.com/office/powerpoint/2010/main" val="202768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9290D33-05EA-453E-9D72-C37CF95A9812}"/>
              </a:ext>
            </a:extLst>
          </p:cNvPr>
          <p:cNvSpPr/>
          <p:nvPr/>
        </p:nvSpPr>
        <p:spPr>
          <a:xfrm>
            <a:off x="570364" y="232719"/>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Know your audience…use appropriate fonts</a:t>
            </a:r>
          </a:p>
          <a:p>
            <a:pPr marL="342900" indent="-342900">
              <a:buFont typeface="Arial" panose="020B0604020202020204" pitchFamily="34" charset="0"/>
              <a:buChar char="•"/>
            </a:pPr>
            <a:r>
              <a:rPr lang="en-US" sz="2400" dirty="0"/>
              <a:t>Utilize and maintain consistency throughout</a:t>
            </a:r>
          </a:p>
          <a:p>
            <a:pPr marL="342900" indent="-342900">
              <a:buFont typeface="Arial" panose="020B0604020202020204" pitchFamily="34" charset="0"/>
              <a:buChar char="•"/>
            </a:pPr>
            <a:r>
              <a:rPr lang="en-US" sz="2400" dirty="0"/>
              <a:t>Stick to standard and web-safe fonts</a:t>
            </a:r>
          </a:p>
          <a:p>
            <a:pPr marL="342900" indent="-342900">
              <a:buFont typeface="Arial" panose="020B0604020202020204" pitchFamily="34" charset="0"/>
              <a:buChar char="•"/>
            </a:pPr>
            <a:r>
              <a:rPr lang="en-US" sz="2400" dirty="0"/>
              <a:t>Aim for readability</a:t>
            </a:r>
          </a:p>
          <a:p>
            <a:pPr marL="342900" indent="-342900">
              <a:buFont typeface="Arial" panose="020B0604020202020204" pitchFamily="34" charset="0"/>
              <a:buChar char="•"/>
            </a:pPr>
            <a:r>
              <a:rPr lang="en-US" sz="2400" dirty="0"/>
              <a:t>Understand typography etiquette</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Visual Design – Typography</a:t>
            </a:r>
          </a:p>
        </p:txBody>
      </p:sp>
      <p:sp>
        <p:nvSpPr>
          <p:cNvPr id="7" name="Oval 6">
            <a:extLst>
              <a:ext uri="{FF2B5EF4-FFF2-40B4-BE49-F238E27FC236}">
                <a16:creationId xmlns:a16="http://schemas.microsoft.com/office/drawing/2014/main" id="{C648797D-D76F-408D-9EAD-72E8BD15781D}"/>
              </a:ext>
            </a:extLst>
          </p:cNvPr>
          <p:cNvSpPr/>
          <p:nvPr/>
        </p:nvSpPr>
        <p:spPr>
          <a:xfrm>
            <a:off x="764051" y="426406"/>
            <a:ext cx="3637372" cy="3637372"/>
          </a:xfrm>
          <a:prstGeom prst="ellipse">
            <a:avLst/>
          </a:prstGeom>
          <a:blipFill>
            <a:blip r:embed="rId3"/>
            <a:stretch>
              <a:fillRect/>
            </a:stretch>
          </a:blip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DB62B37-996A-40C6-9F17-3AA7866AC0FD}"/>
              </a:ext>
            </a:extLst>
          </p:cNvPr>
          <p:cNvSpPr txBox="1"/>
          <p:nvPr/>
        </p:nvSpPr>
        <p:spPr>
          <a:xfrm>
            <a:off x="5230365" y="1700414"/>
            <a:ext cx="6266582"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4"/>
              </a:rPr>
              <a:t>Typography In eLearning: 5 Key Tips For eLearning Professionals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49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person&#10;&#10;Description automatically generated with medium confidence">
            <a:extLst>
              <a:ext uri="{FF2B5EF4-FFF2-40B4-BE49-F238E27FC236}">
                <a16:creationId xmlns:a16="http://schemas.microsoft.com/office/drawing/2014/main" id="{2C8D7099-F3D3-4697-98D5-3F52E7B0A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04" y="187036"/>
            <a:ext cx="4349634" cy="6483927"/>
          </a:xfrm>
          <a:prstGeom prst="rect">
            <a:avLst/>
          </a:prstGeom>
          <a:effectLst>
            <a:outerShdw blurRad="50800" dist="114300" dir="2700000" algn="tl" rotWithShape="0">
              <a:prstClr val="black">
                <a:alpha val="68000"/>
              </a:prstClr>
            </a:outerShdw>
          </a:effectLst>
        </p:spPr>
      </p:pic>
      <p:pic>
        <p:nvPicPr>
          <p:cNvPr id="5" name="Picture 4" descr="Text&#10;&#10;Description automatically generated">
            <a:extLst>
              <a:ext uri="{FF2B5EF4-FFF2-40B4-BE49-F238E27FC236}">
                <a16:creationId xmlns:a16="http://schemas.microsoft.com/office/drawing/2014/main" id="{5A1AE98D-8860-488F-A74A-8B7FA2B47CC9}"/>
              </a:ext>
            </a:extLst>
          </p:cNvPr>
          <p:cNvPicPr>
            <a:picLocks noChangeAspect="1"/>
          </p:cNvPicPr>
          <p:nvPr/>
        </p:nvPicPr>
        <p:blipFill rotWithShape="1">
          <a:blip r:embed="rId4">
            <a:extLst>
              <a:ext uri="{28A0092B-C50C-407E-A947-70E740481C1C}">
                <a14:useLocalDpi xmlns:a14="http://schemas.microsoft.com/office/drawing/2010/main" val="0"/>
              </a:ext>
            </a:extLst>
          </a:blip>
          <a:srcRect l="9314" t="10303" r="6008"/>
          <a:stretch/>
        </p:blipFill>
        <p:spPr>
          <a:xfrm>
            <a:off x="6905795" y="183572"/>
            <a:ext cx="4862948" cy="6483927"/>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420939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Typography - Use</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Typography In eLearning: 5 Key Tips For eLearning Professionals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7FA7D3-A29A-41D9-B9A2-F144429526F2}"/>
              </a:ext>
            </a:extLst>
          </p:cNvPr>
          <p:cNvSpPr txBox="1"/>
          <p:nvPr/>
        </p:nvSpPr>
        <p:spPr>
          <a:xfrm>
            <a:off x="7595753" y="1109087"/>
            <a:ext cx="4218709"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Know your audience…use appropriate fonts</a:t>
            </a:r>
          </a:p>
          <a:p>
            <a:pPr marL="342900" indent="-342900">
              <a:buFont typeface="Arial" panose="020B0604020202020204" pitchFamily="34" charset="0"/>
              <a:buChar char="•"/>
            </a:pPr>
            <a:r>
              <a:rPr lang="en-US" sz="2400" dirty="0"/>
              <a:t>Use the right fonts for the right delivery</a:t>
            </a:r>
          </a:p>
        </p:txBody>
      </p:sp>
      <p:grpSp>
        <p:nvGrpSpPr>
          <p:cNvPr id="4" name="Group 3">
            <a:extLst>
              <a:ext uri="{FF2B5EF4-FFF2-40B4-BE49-F238E27FC236}">
                <a16:creationId xmlns:a16="http://schemas.microsoft.com/office/drawing/2014/main" id="{F2E572B1-71FF-462F-8841-2ED68EF209D8}"/>
              </a:ext>
            </a:extLst>
          </p:cNvPr>
          <p:cNvGrpSpPr/>
          <p:nvPr/>
        </p:nvGrpSpPr>
        <p:grpSpPr>
          <a:xfrm>
            <a:off x="375428" y="3273137"/>
            <a:ext cx="8331127" cy="2155383"/>
            <a:chOff x="375428" y="3273137"/>
            <a:chExt cx="8331127" cy="2155383"/>
          </a:xfrm>
        </p:grpSpPr>
        <p:sp>
          <p:nvSpPr>
            <p:cNvPr id="2" name="TextBox 1">
              <a:extLst>
                <a:ext uri="{FF2B5EF4-FFF2-40B4-BE49-F238E27FC236}">
                  <a16:creationId xmlns:a16="http://schemas.microsoft.com/office/drawing/2014/main" id="{024DBFB0-CF70-410E-A4C8-5E70F773306B}"/>
                </a:ext>
              </a:extLst>
            </p:cNvPr>
            <p:cNvSpPr txBox="1"/>
            <p:nvPr/>
          </p:nvSpPr>
          <p:spPr>
            <a:xfrm>
              <a:off x="375428" y="3273137"/>
              <a:ext cx="6399444" cy="461665"/>
            </a:xfrm>
            <a:prstGeom prst="rect">
              <a:avLst/>
            </a:prstGeom>
            <a:noFill/>
          </p:spPr>
          <p:txBody>
            <a:bodyPr wrap="none" rtlCol="0">
              <a:spAutoFit/>
            </a:bodyPr>
            <a:lstStyle/>
            <a:p>
              <a:r>
                <a:rPr lang="en-US" sz="2400" dirty="0"/>
                <a:t>Corporate Revenue was down by 12% last quarter</a:t>
              </a:r>
            </a:p>
          </p:txBody>
        </p:sp>
        <p:sp>
          <p:nvSpPr>
            <p:cNvPr id="8" name="TextBox 7">
              <a:extLst>
                <a:ext uri="{FF2B5EF4-FFF2-40B4-BE49-F238E27FC236}">
                  <a16:creationId xmlns:a16="http://schemas.microsoft.com/office/drawing/2014/main" id="{72B156F3-5C8C-4B8F-8861-C856B7D86337}"/>
                </a:ext>
              </a:extLst>
            </p:cNvPr>
            <p:cNvSpPr txBox="1"/>
            <p:nvPr/>
          </p:nvSpPr>
          <p:spPr>
            <a:xfrm>
              <a:off x="375428" y="3865419"/>
              <a:ext cx="8331127" cy="461665"/>
            </a:xfrm>
            <a:prstGeom prst="rect">
              <a:avLst/>
            </a:prstGeom>
            <a:noFill/>
          </p:spPr>
          <p:txBody>
            <a:bodyPr wrap="none" rtlCol="0">
              <a:spAutoFit/>
            </a:bodyPr>
            <a:lstStyle/>
            <a:p>
              <a:r>
                <a:rPr lang="en-US" sz="2400" dirty="0">
                  <a:latin typeface="Algerian" panose="04020705040A02060702" pitchFamily="82" charset="0"/>
                </a:rPr>
                <a:t>Corporate Revenue was down by 12% last quarter</a:t>
              </a:r>
            </a:p>
          </p:txBody>
        </p:sp>
        <p:sp>
          <p:nvSpPr>
            <p:cNvPr id="9" name="TextBox 8">
              <a:extLst>
                <a:ext uri="{FF2B5EF4-FFF2-40B4-BE49-F238E27FC236}">
                  <a16:creationId xmlns:a16="http://schemas.microsoft.com/office/drawing/2014/main" id="{4713F95F-EB65-4CF8-8374-8D3E9459377F}"/>
                </a:ext>
              </a:extLst>
            </p:cNvPr>
            <p:cNvSpPr txBox="1"/>
            <p:nvPr/>
          </p:nvSpPr>
          <p:spPr>
            <a:xfrm>
              <a:off x="375428" y="4447310"/>
              <a:ext cx="5914440" cy="461665"/>
            </a:xfrm>
            <a:prstGeom prst="rect">
              <a:avLst/>
            </a:prstGeom>
            <a:noFill/>
          </p:spPr>
          <p:txBody>
            <a:bodyPr wrap="none" rtlCol="0">
              <a:spAutoFit/>
            </a:bodyPr>
            <a:lstStyle/>
            <a:p>
              <a:r>
                <a:rPr lang="en-US" sz="2400" dirty="0">
                  <a:latin typeface="Banshee Std" panose="03090602040402070504" pitchFamily="66" charset="0"/>
                </a:rPr>
                <a:t>Corporate Revenue was down by 12% last quarter</a:t>
              </a:r>
            </a:p>
          </p:txBody>
        </p:sp>
        <p:sp>
          <p:nvSpPr>
            <p:cNvPr id="10" name="TextBox 9">
              <a:extLst>
                <a:ext uri="{FF2B5EF4-FFF2-40B4-BE49-F238E27FC236}">
                  <a16:creationId xmlns:a16="http://schemas.microsoft.com/office/drawing/2014/main" id="{C88DA66D-8B9D-448D-B963-084BDF0A470F}"/>
                </a:ext>
              </a:extLst>
            </p:cNvPr>
            <p:cNvSpPr txBox="1"/>
            <p:nvPr/>
          </p:nvSpPr>
          <p:spPr>
            <a:xfrm>
              <a:off x="375428" y="4966855"/>
              <a:ext cx="4674678" cy="461665"/>
            </a:xfrm>
            <a:prstGeom prst="rect">
              <a:avLst/>
            </a:prstGeom>
            <a:noFill/>
          </p:spPr>
          <p:txBody>
            <a:bodyPr wrap="none" rtlCol="0">
              <a:spAutoFit/>
            </a:bodyPr>
            <a:lstStyle/>
            <a:p>
              <a:r>
                <a:rPr lang="en-US" sz="2400" dirty="0">
                  <a:latin typeface="Chiller" panose="04020404031007020602" pitchFamily="82" charset="0"/>
                </a:rPr>
                <a:t>Corporate Revenue was down by 12% last quarter</a:t>
              </a:r>
            </a:p>
          </p:txBody>
        </p:sp>
      </p:grpSp>
      <p:sp>
        <p:nvSpPr>
          <p:cNvPr id="11" name="TextBox 10">
            <a:extLst>
              <a:ext uri="{FF2B5EF4-FFF2-40B4-BE49-F238E27FC236}">
                <a16:creationId xmlns:a16="http://schemas.microsoft.com/office/drawing/2014/main" id="{8687EB5B-AB50-424E-9F57-1B119B08724D}"/>
              </a:ext>
            </a:extLst>
          </p:cNvPr>
          <p:cNvSpPr txBox="1"/>
          <p:nvPr/>
        </p:nvSpPr>
        <p:spPr>
          <a:xfrm>
            <a:off x="375428" y="1637671"/>
            <a:ext cx="5557781" cy="830997"/>
          </a:xfrm>
          <a:prstGeom prst="rect">
            <a:avLst/>
          </a:prstGeom>
          <a:noFill/>
        </p:spPr>
        <p:txBody>
          <a:bodyPr wrap="square" rtlCol="0">
            <a:spAutoFit/>
          </a:bodyPr>
          <a:lstStyle/>
          <a:p>
            <a:r>
              <a:rPr lang="en-US" sz="2400" dirty="0"/>
              <a:t>Use Sans Serif fonts for electronic delivery, including PDFs, to reduce eye fatigue.</a:t>
            </a:r>
          </a:p>
        </p:txBody>
      </p:sp>
      <p:pic>
        <p:nvPicPr>
          <p:cNvPr id="13" name="Picture 12" descr="Text, letter&#10;&#10;Description automatically generated">
            <a:extLst>
              <a:ext uri="{FF2B5EF4-FFF2-40B4-BE49-F238E27FC236}">
                <a16:creationId xmlns:a16="http://schemas.microsoft.com/office/drawing/2014/main" id="{3ACB5AA6-C331-4CF3-AA10-4EBA87082566}"/>
              </a:ext>
            </a:extLst>
          </p:cNvPr>
          <p:cNvPicPr>
            <a:picLocks noChangeAspect="1"/>
          </p:cNvPicPr>
          <p:nvPr/>
        </p:nvPicPr>
        <p:blipFill rotWithShape="1">
          <a:blip r:embed="rId4">
            <a:extLst>
              <a:ext uri="{28A0092B-C50C-407E-A947-70E740481C1C}">
                <a14:useLocalDpi xmlns:a14="http://schemas.microsoft.com/office/drawing/2010/main" val="0"/>
              </a:ext>
            </a:extLst>
          </a:blip>
          <a:srcRect l="7763" t="33031" r="5870" b="3182"/>
          <a:stretch/>
        </p:blipFill>
        <p:spPr>
          <a:xfrm>
            <a:off x="425051" y="2455404"/>
            <a:ext cx="4313204" cy="4117596"/>
          </a:xfrm>
          <a:prstGeom prst="rect">
            <a:avLst/>
          </a:prstGeom>
          <a:effectLst>
            <a:outerShdw blurRad="50800" dist="114300" dir="2700000" algn="tl" rotWithShape="0">
              <a:prstClr val="black">
                <a:alpha val="68000"/>
              </a:prstClr>
            </a:outerShdw>
          </a:effectLst>
        </p:spPr>
      </p:pic>
      <p:sp>
        <p:nvSpPr>
          <p:cNvPr id="15" name="TextBox 14">
            <a:extLst>
              <a:ext uri="{FF2B5EF4-FFF2-40B4-BE49-F238E27FC236}">
                <a16:creationId xmlns:a16="http://schemas.microsoft.com/office/drawing/2014/main" id="{CCC0E52C-F72B-4D67-89C3-2E4354C0D2A4}"/>
              </a:ext>
            </a:extLst>
          </p:cNvPr>
          <p:cNvSpPr txBox="1"/>
          <p:nvPr/>
        </p:nvSpPr>
        <p:spPr>
          <a:xfrm>
            <a:off x="375428" y="1624407"/>
            <a:ext cx="5557781"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Use Serif fonts for printed delivery and professional printed correspondence.</a:t>
            </a:r>
          </a:p>
        </p:txBody>
      </p:sp>
      <p:pic>
        <p:nvPicPr>
          <p:cNvPr id="19" name="Picture 18" descr="A person in a suit and tie&#10;&#10;Description automatically generated with medium confidence">
            <a:extLst>
              <a:ext uri="{FF2B5EF4-FFF2-40B4-BE49-F238E27FC236}">
                <a16:creationId xmlns:a16="http://schemas.microsoft.com/office/drawing/2014/main" id="{AAA9A9FE-9B3C-4AC5-B482-5EB4CB6E3A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861" y="2468668"/>
            <a:ext cx="5942857" cy="4104762"/>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209965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xit" presetSubtype="2" fill="hold" nodeType="clickEffect">
                                  <p:stCondLst>
                                    <p:cond delay="0"/>
                                  </p:stCondLst>
                                  <p:childTnLst>
                                    <p:anim calcmode="lin" valueType="num">
                                      <p:cBhvr additive="base">
                                        <p:cTn id="15" dur="500"/>
                                        <p:tgtEl>
                                          <p:spTgt spid="4"/>
                                        </p:tgtEl>
                                        <p:attrNameLst>
                                          <p:attrName>ppt_x</p:attrName>
                                        </p:attrNameLst>
                                      </p:cBhvr>
                                      <p:tavLst>
                                        <p:tav tm="0">
                                          <p:val>
                                            <p:strVal val="ppt_x"/>
                                          </p:val>
                                        </p:tav>
                                        <p:tav tm="100000">
                                          <p:val>
                                            <p:strVal val="1+ppt_w/2"/>
                                          </p:val>
                                        </p:tav>
                                      </p:tavLst>
                                    </p:anim>
                                    <p:anim calcmode="lin" valueType="num">
                                      <p:cBhvr additive="base">
                                        <p:cTn id="16" dur="500"/>
                                        <p:tgtEl>
                                          <p:spTgt spid="4"/>
                                        </p:tgtEl>
                                        <p:attrNameLst>
                                          <p:attrName>ppt_y</p:attrName>
                                        </p:attrNameLst>
                                      </p:cBhvr>
                                      <p:tavLst>
                                        <p:tav tm="0">
                                          <p:val>
                                            <p:strVal val="ppt_y"/>
                                          </p:val>
                                        </p:tav>
                                        <p:tav tm="100000">
                                          <p:val>
                                            <p:strVal val="ppt_y"/>
                                          </p:val>
                                        </p:tav>
                                      </p:tavLst>
                                    </p:anim>
                                    <p:set>
                                      <p:cBhvr>
                                        <p:cTn id="17" dur="1" fill="hold">
                                          <p:stCondLst>
                                            <p:cond delay="499"/>
                                          </p:stCondLst>
                                        </p:cTn>
                                        <p:tgtEl>
                                          <p:spTgt spid="4"/>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0-#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8" fill="hold" grpId="1" nodeType="clickEffect">
                                  <p:stCondLst>
                                    <p:cond delay="0"/>
                                  </p:stCondLst>
                                  <p:childTnLst>
                                    <p:anim calcmode="lin" valueType="num">
                                      <p:cBhvr additive="base">
                                        <p:cTn id="34" dur="500"/>
                                        <p:tgtEl>
                                          <p:spTgt spid="11"/>
                                        </p:tgtEl>
                                        <p:attrNameLst>
                                          <p:attrName>ppt_x</p:attrName>
                                        </p:attrNameLst>
                                      </p:cBhvr>
                                      <p:tavLst>
                                        <p:tav tm="0">
                                          <p:val>
                                            <p:strVal val="ppt_x"/>
                                          </p:val>
                                        </p:tav>
                                        <p:tav tm="100000">
                                          <p:val>
                                            <p:strVal val="0-ppt_w/2"/>
                                          </p:val>
                                        </p:tav>
                                      </p:tavLst>
                                    </p:anim>
                                    <p:anim calcmode="lin" valueType="num">
                                      <p:cBhvr additive="base">
                                        <p:cTn id="35" dur="500"/>
                                        <p:tgtEl>
                                          <p:spTgt spid="11"/>
                                        </p:tgtEl>
                                        <p:attrNameLst>
                                          <p:attrName>ppt_y</p:attrName>
                                        </p:attrNameLst>
                                      </p:cBhvr>
                                      <p:tavLst>
                                        <p:tav tm="0">
                                          <p:val>
                                            <p:strVal val="ppt_y"/>
                                          </p:val>
                                        </p:tav>
                                        <p:tav tm="100000">
                                          <p:val>
                                            <p:strVal val="ppt_y"/>
                                          </p:val>
                                        </p:tav>
                                      </p:tavLst>
                                    </p:anim>
                                    <p:set>
                                      <p:cBhvr>
                                        <p:cTn id="36" dur="1" fill="hold">
                                          <p:stCondLst>
                                            <p:cond delay="499"/>
                                          </p:stCondLst>
                                        </p:cTn>
                                        <p:tgtEl>
                                          <p:spTgt spid="11"/>
                                        </p:tgtEl>
                                        <p:attrNameLst>
                                          <p:attrName>style.visibility</p:attrName>
                                        </p:attrNameLst>
                                      </p:cBhvr>
                                      <p:to>
                                        <p:strVal val="hidden"/>
                                      </p:to>
                                    </p:set>
                                  </p:childTnLst>
                                </p:cTn>
                              </p:par>
                              <p:par>
                                <p:cTn id="37" presetID="2" presetClass="exit" presetSubtype="8" fill="hold" nodeType="withEffect">
                                  <p:stCondLst>
                                    <p:cond delay="0"/>
                                  </p:stCondLst>
                                  <p:childTnLst>
                                    <p:anim calcmode="lin" valueType="num">
                                      <p:cBhvr additive="base">
                                        <p:cTn id="38" dur="500"/>
                                        <p:tgtEl>
                                          <p:spTgt spid="19"/>
                                        </p:tgtEl>
                                        <p:attrNameLst>
                                          <p:attrName>ppt_x</p:attrName>
                                        </p:attrNameLst>
                                      </p:cBhvr>
                                      <p:tavLst>
                                        <p:tav tm="0">
                                          <p:val>
                                            <p:strVal val="ppt_x"/>
                                          </p:val>
                                        </p:tav>
                                        <p:tav tm="100000">
                                          <p:val>
                                            <p:strVal val="0-ppt_w/2"/>
                                          </p:val>
                                        </p:tav>
                                      </p:tavLst>
                                    </p:anim>
                                    <p:anim calcmode="lin" valueType="num">
                                      <p:cBhvr additive="base">
                                        <p:cTn id="39" dur="500"/>
                                        <p:tgtEl>
                                          <p:spTgt spid="19"/>
                                        </p:tgtEl>
                                        <p:attrNameLst>
                                          <p:attrName>ppt_y</p:attrName>
                                        </p:attrNameLst>
                                      </p:cBhvr>
                                      <p:tavLst>
                                        <p:tav tm="0">
                                          <p:val>
                                            <p:strVal val="ppt_y"/>
                                          </p:val>
                                        </p:tav>
                                        <p:tav tm="100000">
                                          <p:val>
                                            <p:strVal val="ppt_y"/>
                                          </p:val>
                                        </p:tav>
                                      </p:tavLst>
                                    </p:anim>
                                    <p:set>
                                      <p:cBhvr>
                                        <p:cTn id="40" dur="1" fill="hold">
                                          <p:stCondLst>
                                            <p:cond delay="499"/>
                                          </p:stCondLst>
                                        </p:cTn>
                                        <p:tgtEl>
                                          <p:spTgt spid="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0-#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Typography - Consistency</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Typography In eLearning: 5 Key Tips For eLearning Professionals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7FA7D3-A29A-41D9-B9A2-F144429526F2}"/>
              </a:ext>
            </a:extLst>
          </p:cNvPr>
          <p:cNvSpPr txBox="1"/>
          <p:nvPr/>
        </p:nvSpPr>
        <p:spPr>
          <a:xfrm>
            <a:off x="7595753" y="1109087"/>
            <a:ext cx="421870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Consistency</a:t>
            </a:r>
          </a:p>
          <a:p>
            <a:pPr marL="800100" lvl="1" indent="-342900">
              <a:buFont typeface="Arial" panose="020B0604020202020204" pitchFamily="34" charset="0"/>
              <a:buChar char="•"/>
            </a:pPr>
            <a:r>
              <a:rPr lang="en-US" sz="2400" dirty="0"/>
              <a:t>Placement</a:t>
            </a:r>
          </a:p>
          <a:p>
            <a:pPr marL="800100" lvl="1" indent="-342900">
              <a:buFont typeface="Arial" panose="020B0604020202020204" pitchFamily="34" charset="0"/>
              <a:buChar char="•"/>
            </a:pPr>
            <a:r>
              <a:rPr lang="en-US" sz="2400" dirty="0"/>
              <a:t>Size</a:t>
            </a:r>
          </a:p>
        </p:txBody>
      </p:sp>
      <p:pic>
        <p:nvPicPr>
          <p:cNvPr id="6" name="Picture 5" descr="Graphical user interface, application, Teams&#10;&#10;Description automatically generated">
            <a:extLst>
              <a:ext uri="{FF2B5EF4-FFF2-40B4-BE49-F238E27FC236}">
                <a16:creationId xmlns:a16="http://schemas.microsoft.com/office/drawing/2014/main" id="{A3FFD93E-7AB0-441F-A3FB-6AE2A319D1D8}"/>
              </a:ext>
            </a:extLst>
          </p:cNvPr>
          <p:cNvPicPr>
            <a:picLocks noChangeAspect="1"/>
          </p:cNvPicPr>
          <p:nvPr/>
        </p:nvPicPr>
        <p:blipFill rotWithShape="1">
          <a:blip r:embed="rId4">
            <a:extLst>
              <a:ext uri="{28A0092B-C50C-407E-A947-70E740481C1C}">
                <a14:useLocalDpi xmlns:a14="http://schemas.microsoft.com/office/drawing/2010/main" val="0"/>
              </a:ext>
            </a:extLst>
          </a:blip>
          <a:srcRect t="13972" b="13845"/>
          <a:stretch/>
        </p:blipFill>
        <p:spPr>
          <a:xfrm>
            <a:off x="2116281" y="2310700"/>
            <a:ext cx="7959437" cy="4308998"/>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211494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Typography – Use (Web) Safe Fonts</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Typography In eLearning: 5 Key Tips For eLearning Professionals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7FA7D3-A29A-41D9-B9A2-F144429526F2}"/>
              </a:ext>
            </a:extLst>
          </p:cNvPr>
          <p:cNvSpPr txBox="1"/>
          <p:nvPr/>
        </p:nvSpPr>
        <p:spPr>
          <a:xfrm>
            <a:off x="7595753" y="1109087"/>
            <a:ext cx="421870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Not used system-wide</a:t>
            </a:r>
          </a:p>
          <a:p>
            <a:pPr marL="342900" indent="-342900">
              <a:buFont typeface="Arial" panose="020B0604020202020204" pitchFamily="34" charset="0"/>
              <a:buChar char="•"/>
            </a:pPr>
            <a:r>
              <a:rPr lang="en-US" sz="2400" dirty="0"/>
              <a:t>Anomalies and errors</a:t>
            </a:r>
          </a:p>
          <a:p>
            <a:pPr marL="342900" indent="-342900">
              <a:buFont typeface="Arial" panose="020B0604020202020204" pitchFamily="34" charset="0"/>
              <a:buChar char="•"/>
            </a:pPr>
            <a:r>
              <a:rPr lang="en-US" sz="2400" dirty="0"/>
              <a:t>Size</a:t>
            </a:r>
          </a:p>
        </p:txBody>
      </p:sp>
      <p:pic>
        <p:nvPicPr>
          <p:cNvPr id="4" name="Picture 3" descr="Graphical user interface, application&#10;&#10;Description automatically generated">
            <a:extLst>
              <a:ext uri="{FF2B5EF4-FFF2-40B4-BE49-F238E27FC236}">
                <a16:creationId xmlns:a16="http://schemas.microsoft.com/office/drawing/2014/main" id="{5272B132-F753-421A-A344-61CD7C1AE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3634" y="2309416"/>
            <a:ext cx="8764732" cy="4265899"/>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235458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9290D33-05EA-453E-9D72-C37CF95A9812}"/>
              </a:ext>
            </a:extLst>
          </p:cNvPr>
          <p:cNvSpPr/>
          <p:nvPr/>
        </p:nvSpPr>
        <p:spPr>
          <a:xfrm>
            <a:off x="570364" y="232719"/>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“Empty” space around content and functional elements</a:t>
            </a:r>
          </a:p>
          <a:p>
            <a:pPr marL="342900" indent="-342900">
              <a:buFont typeface="Arial" panose="020B0604020202020204" pitchFamily="34" charset="0"/>
              <a:buChar char="•"/>
            </a:pPr>
            <a:r>
              <a:rPr lang="en-US" sz="2400" dirty="0"/>
              <a:t>Let’s your design “breathe” and reduces eye fatigue</a:t>
            </a:r>
          </a:p>
          <a:p>
            <a:pPr marL="342900" indent="-342900">
              <a:buFont typeface="Arial" panose="020B0604020202020204" pitchFamily="34" charset="0"/>
              <a:buChar char="•"/>
            </a:pPr>
            <a:r>
              <a:rPr lang="en-US" sz="2400" dirty="0"/>
              <a:t>Any space that serves as the background for content</a:t>
            </a:r>
          </a:p>
          <a:p>
            <a:pPr marL="342900" indent="-342900">
              <a:buFont typeface="Arial" panose="020B0604020202020204" pitchFamily="34" charset="0"/>
              <a:buChar char="•"/>
            </a:pPr>
            <a:r>
              <a:rPr lang="en-US" sz="2400" dirty="0"/>
              <a:t>Adds clarity to the overall design</a:t>
            </a:r>
          </a:p>
          <a:p>
            <a:pPr marL="342900" indent="-342900">
              <a:buFont typeface="Arial" panose="020B0604020202020204" pitchFamily="34" charset="0"/>
              <a:buChar char="•"/>
            </a:pPr>
            <a:r>
              <a:rPr lang="en-US" sz="2400" dirty="0"/>
              <a:t>Use white space to your advantage to draw attention and focus</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Visual Design – White Space</a:t>
            </a:r>
          </a:p>
        </p:txBody>
      </p:sp>
      <p:sp>
        <p:nvSpPr>
          <p:cNvPr id="7" name="Oval 6">
            <a:extLst>
              <a:ext uri="{FF2B5EF4-FFF2-40B4-BE49-F238E27FC236}">
                <a16:creationId xmlns:a16="http://schemas.microsoft.com/office/drawing/2014/main" id="{C648797D-D76F-408D-9EAD-72E8BD15781D}"/>
              </a:ext>
            </a:extLst>
          </p:cNvPr>
          <p:cNvSpPr/>
          <p:nvPr/>
        </p:nvSpPr>
        <p:spPr>
          <a:xfrm>
            <a:off x="764051" y="426406"/>
            <a:ext cx="3637372" cy="3637372"/>
          </a:xfrm>
          <a:prstGeom prst="ellipse">
            <a:avLst/>
          </a:prstGeom>
          <a:blipFill>
            <a:blip r:embed="rId3"/>
            <a:stretch>
              <a:fillRect/>
            </a:stretch>
          </a:blip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E2C0E52-3F36-4E28-A360-C7D70F702AC8}"/>
              </a:ext>
            </a:extLst>
          </p:cNvPr>
          <p:cNvSpPr txBox="1"/>
          <p:nvPr/>
        </p:nvSpPr>
        <p:spPr>
          <a:xfrm>
            <a:off x="5240756" y="1700414"/>
            <a:ext cx="5378754"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4"/>
              </a:rPr>
              <a:t>What's White Space Design? 5 Real Examples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128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White Space – Typography</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Typography In eLearning: 5 Key Tips For eLearning Professionals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7FA7D3-A29A-41D9-B9A2-F144429526F2}"/>
              </a:ext>
            </a:extLst>
          </p:cNvPr>
          <p:cNvSpPr txBox="1"/>
          <p:nvPr/>
        </p:nvSpPr>
        <p:spPr>
          <a:xfrm>
            <a:off x="7595753" y="1109087"/>
            <a:ext cx="4218709"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White space makes text more readable</a:t>
            </a:r>
          </a:p>
          <a:p>
            <a:pPr marL="342900" indent="-342900">
              <a:buFont typeface="Arial" panose="020B0604020202020204" pitchFamily="34" charset="0"/>
              <a:buChar char="•"/>
            </a:pPr>
            <a:r>
              <a:rPr lang="en-US" sz="2400" dirty="0"/>
              <a:t>Adjust line height (vertical distance between lines)</a:t>
            </a:r>
          </a:p>
          <a:p>
            <a:pPr marL="800100" lvl="1" indent="-342900">
              <a:buFont typeface="Arial" panose="020B0604020202020204" pitchFamily="34" charset="0"/>
              <a:buChar char="•"/>
            </a:pPr>
            <a:r>
              <a:rPr lang="en-US" sz="2400" dirty="0"/>
              <a:t>120%-145% of size</a:t>
            </a:r>
          </a:p>
        </p:txBody>
      </p:sp>
      <p:sp>
        <p:nvSpPr>
          <p:cNvPr id="2" name="TextBox 1">
            <a:extLst>
              <a:ext uri="{FF2B5EF4-FFF2-40B4-BE49-F238E27FC236}">
                <a16:creationId xmlns:a16="http://schemas.microsoft.com/office/drawing/2014/main" id="{999A25D5-D610-475C-85D3-4B1050B3F9F5}"/>
              </a:ext>
            </a:extLst>
          </p:cNvPr>
          <p:cNvSpPr txBox="1"/>
          <p:nvPr/>
        </p:nvSpPr>
        <p:spPr>
          <a:xfrm>
            <a:off x="439146" y="3398285"/>
            <a:ext cx="3491346" cy="2308324"/>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TOO TIGHT</a:t>
            </a:r>
          </a:p>
          <a:p>
            <a:r>
              <a:rPr lang="en-US" kern="900" spc="-100" dirty="0">
                <a:latin typeface="Arial" panose="020B0604020202020204" pitchFamily="34" charset="0"/>
                <a:cs typeface="Arial" panose="020B0604020202020204" pitchFamily="34" charset="0"/>
              </a:rPr>
              <a:t>“Mistakes are almost always of a sacred nature. Never try to correct them. On the contrary, rationalize them, understand them thoroughly. After that, it will be possible for you to sublimate them.”  </a:t>
            </a:r>
          </a:p>
          <a:p>
            <a:pPr algn="r"/>
            <a:r>
              <a:rPr lang="en-US" dirty="0">
                <a:latin typeface="Arial" panose="020B0604020202020204" pitchFamily="34" charset="0"/>
                <a:cs typeface="Arial" panose="020B0604020202020204" pitchFamily="34" charset="0"/>
              </a:rPr>
              <a:t>- Salvador Dali</a:t>
            </a:r>
          </a:p>
        </p:txBody>
      </p:sp>
      <p:sp>
        <p:nvSpPr>
          <p:cNvPr id="8" name="TextBox 7">
            <a:extLst>
              <a:ext uri="{FF2B5EF4-FFF2-40B4-BE49-F238E27FC236}">
                <a16:creationId xmlns:a16="http://schemas.microsoft.com/office/drawing/2014/main" id="{1317AA68-0ADE-45EB-9704-7B85BF20851B}"/>
              </a:ext>
            </a:extLst>
          </p:cNvPr>
          <p:cNvSpPr txBox="1"/>
          <p:nvPr/>
        </p:nvSpPr>
        <p:spPr>
          <a:xfrm>
            <a:off x="4294174" y="3398285"/>
            <a:ext cx="3491346" cy="2585323"/>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JUST RIGHT</a:t>
            </a:r>
          </a:p>
          <a:p>
            <a:r>
              <a:rPr lang="en-US" dirty="0">
                <a:latin typeface="Arial" panose="020B0604020202020204" pitchFamily="34" charset="0"/>
                <a:cs typeface="Arial" panose="020B0604020202020204" pitchFamily="34" charset="0"/>
              </a:rPr>
              <a:t>“Mistakes are almost always of a sacred nature. Never try to correct them. On the contrary, rationalize them, understand them thoroughly. After that, it will be possible for you to sublimate them.”  </a:t>
            </a:r>
          </a:p>
          <a:p>
            <a:pPr algn="r"/>
            <a:r>
              <a:rPr lang="en-US" dirty="0">
                <a:latin typeface="Arial" panose="020B0604020202020204" pitchFamily="34" charset="0"/>
                <a:cs typeface="Arial" panose="020B0604020202020204" pitchFamily="34" charset="0"/>
              </a:rPr>
              <a:t>- Salvador Dali</a:t>
            </a:r>
          </a:p>
        </p:txBody>
      </p:sp>
      <p:sp>
        <p:nvSpPr>
          <p:cNvPr id="9" name="TextBox 8">
            <a:extLst>
              <a:ext uri="{FF2B5EF4-FFF2-40B4-BE49-F238E27FC236}">
                <a16:creationId xmlns:a16="http://schemas.microsoft.com/office/drawing/2014/main" id="{D34D6CA2-91B3-49C8-B4A4-A6F4AA86DE56}"/>
              </a:ext>
            </a:extLst>
          </p:cNvPr>
          <p:cNvSpPr txBox="1"/>
          <p:nvPr/>
        </p:nvSpPr>
        <p:spPr>
          <a:xfrm>
            <a:off x="8253111" y="3398285"/>
            <a:ext cx="3491346" cy="313932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TOO LOOSE</a:t>
            </a:r>
          </a:p>
          <a:p>
            <a:r>
              <a:rPr lang="en-US" kern="1700" spc="200" dirty="0">
                <a:latin typeface="Arial" panose="020B0604020202020204" pitchFamily="34" charset="0"/>
                <a:cs typeface="Arial" panose="020B0604020202020204" pitchFamily="34" charset="0"/>
              </a:rPr>
              <a:t>“Mistakes are almost always of a sacred nature. Never try to correct them. On the contrary, rationalize them, understand them thoroughly. After that, it will be possible for you to sublimate them.”  </a:t>
            </a:r>
          </a:p>
          <a:p>
            <a:pPr algn="r"/>
            <a:r>
              <a:rPr lang="en-US" dirty="0">
                <a:latin typeface="Arial" panose="020B0604020202020204" pitchFamily="34" charset="0"/>
                <a:cs typeface="Arial" panose="020B0604020202020204" pitchFamily="34" charset="0"/>
              </a:rPr>
              <a:t>- Salvador Dali</a:t>
            </a:r>
          </a:p>
        </p:txBody>
      </p:sp>
    </p:spTree>
    <p:extLst>
      <p:ext uri="{BB962C8B-B14F-4D97-AF65-F5344CB8AC3E}">
        <p14:creationId xmlns:p14="http://schemas.microsoft.com/office/powerpoint/2010/main" val="267622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White Space – Creating Connections</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Gestalt Laws of Perceptual Organization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7FA7D3-A29A-41D9-B9A2-F144429526F2}"/>
              </a:ext>
            </a:extLst>
          </p:cNvPr>
          <p:cNvSpPr txBox="1"/>
          <p:nvPr/>
        </p:nvSpPr>
        <p:spPr>
          <a:xfrm>
            <a:off x="7595753" y="1109087"/>
            <a:ext cx="4218709"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Gestalt Laws</a:t>
            </a:r>
          </a:p>
          <a:p>
            <a:pPr marL="800100" lvl="1" indent="-342900">
              <a:buFont typeface="Arial" panose="020B0604020202020204" pitchFamily="34" charset="0"/>
              <a:buChar char="•"/>
            </a:pPr>
            <a:r>
              <a:rPr lang="en-US" sz="2400" dirty="0"/>
              <a:t>Closure</a:t>
            </a:r>
          </a:p>
          <a:p>
            <a:pPr marL="800100" lvl="1" indent="-342900">
              <a:buFont typeface="Arial" panose="020B0604020202020204" pitchFamily="34" charset="0"/>
              <a:buChar char="•"/>
            </a:pPr>
            <a:r>
              <a:rPr lang="en-US" sz="2400" dirty="0"/>
              <a:t>Common Region</a:t>
            </a:r>
          </a:p>
          <a:p>
            <a:pPr marL="800100" lvl="1" indent="-342900">
              <a:buFont typeface="Arial" panose="020B0604020202020204" pitchFamily="34" charset="0"/>
              <a:buChar char="•"/>
            </a:pPr>
            <a:r>
              <a:rPr lang="en-US" sz="2400" dirty="0"/>
              <a:t>Proximity</a:t>
            </a:r>
          </a:p>
          <a:p>
            <a:pPr marL="800100" lvl="1" indent="-342900">
              <a:buFont typeface="Arial" panose="020B0604020202020204" pitchFamily="34" charset="0"/>
              <a:buChar char="•"/>
            </a:pPr>
            <a:r>
              <a:rPr lang="en-US" sz="2400" dirty="0"/>
              <a:t>Figure and Ground</a:t>
            </a:r>
          </a:p>
        </p:txBody>
      </p:sp>
      <p:pic>
        <p:nvPicPr>
          <p:cNvPr id="4" name="Picture 3" descr="A picture containing text, vector graphics, clipart&#10;&#10;Description automatically generated">
            <a:extLst>
              <a:ext uri="{FF2B5EF4-FFF2-40B4-BE49-F238E27FC236}">
                <a16:creationId xmlns:a16="http://schemas.microsoft.com/office/drawing/2014/main" id="{2D42D45B-598E-4D8F-9E28-A9F9D17FB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538" y="1893917"/>
            <a:ext cx="3492063" cy="2019048"/>
          </a:xfrm>
          <a:prstGeom prst="rect">
            <a:avLst/>
          </a:prstGeom>
        </p:spPr>
      </p:pic>
      <p:pic>
        <p:nvPicPr>
          <p:cNvPr id="10" name="Picture 9" descr="A picture containing text, clipart, sign&#10;&#10;Description automatically generated">
            <a:extLst>
              <a:ext uri="{FF2B5EF4-FFF2-40B4-BE49-F238E27FC236}">
                <a16:creationId xmlns:a16="http://schemas.microsoft.com/office/drawing/2014/main" id="{E86B28A7-4EEA-4D0E-8909-D38A32CEA4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538" y="4214958"/>
            <a:ext cx="3967202" cy="1218212"/>
          </a:xfrm>
          <a:prstGeom prst="rect">
            <a:avLst/>
          </a:prstGeom>
        </p:spPr>
      </p:pic>
      <p:pic>
        <p:nvPicPr>
          <p:cNvPr id="12" name="Picture 11" descr="A person in a suit and tie&#10;&#10;Description automatically generated with medium confidence">
            <a:extLst>
              <a:ext uri="{FF2B5EF4-FFF2-40B4-BE49-F238E27FC236}">
                <a16:creationId xmlns:a16="http://schemas.microsoft.com/office/drawing/2014/main" id="{A6186206-4876-4884-8557-28AE6EBC6EFF}"/>
              </a:ext>
            </a:extLst>
          </p:cNvPr>
          <p:cNvPicPr>
            <a:picLocks noChangeAspect="1"/>
          </p:cNvPicPr>
          <p:nvPr/>
        </p:nvPicPr>
        <p:blipFill rotWithShape="1">
          <a:blip r:embed="rId6">
            <a:extLst>
              <a:ext uri="{28A0092B-C50C-407E-A947-70E740481C1C}">
                <a14:useLocalDpi xmlns:a14="http://schemas.microsoft.com/office/drawing/2010/main" val="0"/>
              </a:ext>
            </a:extLst>
          </a:blip>
          <a:srcRect l="926" t="9751" r="38577" b="9498"/>
          <a:stretch/>
        </p:blipFill>
        <p:spPr>
          <a:xfrm>
            <a:off x="4529569" y="4114801"/>
            <a:ext cx="2655743" cy="2448503"/>
          </a:xfrm>
          <a:prstGeom prst="rect">
            <a:avLst/>
          </a:prstGeom>
        </p:spPr>
      </p:pic>
      <p:pic>
        <p:nvPicPr>
          <p:cNvPr id="15" name="Picture 14">
            <a:extLst>
              <a:ext uri="{FF2B5EF4-FFF2-40B4-BE49-F238E27FC236}">
                <a16:creationId xmlns:a16="http://schemas.microsoft.com/office/drawing/2014/main" id="{B5168575-F46A-4416-BE9E-32860A887161}"/>
              </a:ext>
            </a:extLst>
          </p:cNvPr>
          <p:cNvPicPr>
            <a:picLocks noChangeAspect="1"/>
          </p:cNvPicPr>
          <p:nvPr/>
        </p:nvPicPr>
        <p:blipFill rotWithShape="1">
          <a:blip r:embed="rId7"/>
          <a:srcRect l="67461" t="72155" r="3096"/>
          <a:stretch/>
        </p:blipFill>
        <p:spPr>
          <a:xfrm>
            <a:off x="4062608" y="1995157"/>
            <a:ext cx="3589664" cy="1645461"/>
          </a:xfrm>
          <a:prstGeom prst="rect">
            <a:avLst/>
          </a:prstGeom>
        </p:spPr>
      </p:pic>
      <p:pic>
        <p:nvPicPr>
          <p:cNvPr id="3074" name="Picture 2">
            <a:extLst>
              <a:ext uri="{FF2B5EF4-FFF2-40B4-BE49-F238E27FC236}">
                <a16:creationId xmlns:a16="http://schemas.microsoft.com/office/drawing/2014/main" id="{E59FB18A-6B9A-45BF-A77A-92DE1CDF5F7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4392" b="10446"/>
          <a:stretch/>
        </p:blipFill>
        <p:spPr bwMode="auto">
          <a:xfrm>
            <a:off x="7481319" y="4114802"/>
            <a:ext cx="4572136" cy="244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89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500"/>
                                        <p:tgtEl>
                                          <p:spTgt spid="7">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500"/>
                                        <p:tgtEl>
                                          <p:spTgt spid="7">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074"/>
                                        </p:tgtEl>
                                        <p:attrNameLst>
                                          <p:attrName>style.visibility</p:attrName>
                                        </p:attrNameLst>
                                      </p:cBhvr>
                                      <p:to>
                                        <p:strVal val="visible"/>
                                      </p:to>
                                    </p:set>
                                    <p:animEffect transition="in" filter="fade">
                                      <p:cBhvr>
                                        <p:cTn id="4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White Space – Examples in Design</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White Space In Graphic Design: Guidelines &amp; Examples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6EA6E45-45C9-4759-937C-BC3EF008C1AB}"/>
              </a:ext>
            </a:extLst>
          </p:cNvPr>
          <p:cNvGrpSpPr/>
          <p:nvPr/>
        </p:nvGrpSpPr>
        <p:grpSpPr>
          <a:xfrm>
            <a:off x="103909" y="1462381"/>
            <a:ext cx="2861681" cy="5222169"/>
            <a:chOff x="103909" y="1462381"/>
            <a:chExt cx="2861681" cy="5222169"/>
          </a:xfrm>
        </p:grpSpPr>
        <p:pic>
          <p:nvPicPr>
            <p:cNvPr id="4098" name="Picture 2" descr="negative-space-adobe-ad">
              <a:extLst>
                <a:ext uri="{FF2B5EF4-FFF2-40B4-BE49-F238E27FC236}">
                  <a16:creationId xmlns:a16="http://schemas.microsoft.com/office/drawing/2014/main" id="{1AE0C5E3-5F33-43D5-99E4-31193FE7A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542" y="1462381"/>
              <a:ext cx="2324415" cy="46488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BCCA272-B9A4-4455-819F-E0E947692638}"/>
                </a:ext>
              </a:extLst>
            </p:cNvPr>
            <p:cNvSpPr txBox="1"/>
            <p:nvPr/>
          </p:nvSpPr>
          <p:spPr>
            <a:xfrm>
              <a:off x="103909" y="6161330"/>
              <a:ext cx="2861681"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Passive white space (typography)</a:t>
              </a:r>
            </a:p>
            <a:p>
              <a:pPr algn="ctr"/>
              <a:r>
                <a:rPr lang="en-US" sz="1400" dirty="0">
                  <a:latin typeface="Arial" panose="020B0604020202020204" pitchFamily="34" charset="0"/>
                  <a:cs typeface="Arial" panose="020B0604020202020204" pitchFamily="34" charset="0"/>
                </a:rPr>
                <a:t>Active white space (logo)</a:t>
              </a:r>
            </a:p>
          </p:txBody>
        </p:sp>
      </p:grpSp>
      <p:grpSp>
        <p:nvGrpSpPr>
          <p:cNvPr id="13" name="Group 12">
            <a:extLst>
              <a:ext uri="{FF2B5EF4-FFF2-40B4-BE49-F238E27FC236}">
                <a16:creationId xmlns:a16="http://schemas.microsoft.com/office/drawing/2014/main" id="{1BB17495-8E7C-4CF5-96DE-ADD28D64CDB1}"/>
              </a:ext>
            </a:extLst>
          </p:cNvPr>
          <p:cNvGrpSpPr/>
          <p:nvPr/>
        </p:nvGrpSpPr>
        <p:grpSpPr>
          <a:xfrm>
            <a:off x="3476961" y="1461272"/>
            <a:ext cx="2670924" cy="5223278"/>
            <a:chOff x="3337341" y="1461272"/>
            <a:chExt cx="2670924" cy="5223278"/>
          </a:xfrm>
        </p:grpSpPr>
        <p:pic>
          <p:nvPicPr>
            <p:cNvPr id="4100" name="Picture 4" descr="white space">
              <a:extLst>
                <a:ext uri="{FF2B5EF4-FFF2-40B4-BE49-F238E27FC236}">
                  <a16:creationId xmlns:a16="http://schemas.microsoft.com/office/drawing/2014/main" id="{F6C0385D-77FA-4CAD-BEB9-FD5D3C7F61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123" t="-24" r="36123" b="24"/>
            <a:stretch/>
          </p:blipFill>
          <p:spPr bwMode="auto">
            <a:xfrm>
              <a:off x="3510595" y="1461272"/>
              <a:ext cx="2324416" cy="46402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4DE337E-214F-48FD-B09E-422B7C4EF48A}"/>
                </a:ext>
              </a:extLst>
            </p:cNvPr>
            <p:cNvSpPr txBox="1"/>
            <p:nvPr/>
          </p:nvSpPr>
          <p:spPr>
            <a:xfrm>
              <a:off x="3337341" y="6161330"/>
              <a:ext cx="2670924"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Macro white space (logo)</a:t>
              </a:r>
            </a:p>
            <a:p>
              <a:pPr algn="ctr"/>
              <a:r>
                <a:rPr lang="en-US" sz="1400" dirty="0">
                  <a:latin typeface="Arial" panose="020B0604020202020204" pitchFamily="34" charset="0"/>
                  <a:cs typeface="Arial" panose="020B0604020202020204" pitchFamily="34" charset="0"/>
                </a:rPr>
                <a:t>Micro white space (typography)</a:t>
              </a:r>
            </a:p>
          </p:txBody>
        </p:sp>
      </p:grpSp>
      <p:grpSp>
        <p:nvGrpSpPr>
          <p:cNvPr id="9" name="Group 8">
            <a:extLst>
              <a:ext uri="{FF2B5EF4-FFF2-40B4-BE49-F238E27FC236}">
                <a16:creationId xmlns:a16="http://schemas.microsoft.com/office/drawing/2014/main" id="{EA459D28-B10C-402A-B9F9-5F73F83322B7}"/>
              </a:ext>
            </a:extLst>
          </p:cNvPr>
          <p:cNvGrpSpPr/>
          <p:nvPr/>
        </p:nvGrpSpPr>
        <p:grpSpPr>
          <a:xfrm>
            <a:off x="6659256" y="1420817"/>
            <a:ext cx="2324415" cy="5263733"/>
            <a:chOff x="6356991" y="1420817"/>
            <a:chExt cx="2324415" cy="5263733"/>
          </a:xfrm>
        </p:grpSpPr>
        <p:pic>
          <p:nvPicPr>
            <p:cNvPr id="4102" name="Picture 6" descr="white-space-and-luxury">
              <a:extLst>
                <a:ext uri="{FF2B5EF4-FFF2-40B4-BE49-F238E27FC236}">
                  <a16:creationId xmlns:a16="http://schemas.microsoft.com/office/drawing/2014/main" id="{7A47AFEB-C778-4BE1-83A7-1B69B385FA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779" r="1958" b="8276"/>
            <a:stretch/>
          </p:blipFill>
          <p:spPr bwMode="auto">
            <a:xfrm>
              <a:off x="6356991" y="1420817"/>
              <a:ext cx="2324415" cy="464027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54AF41F-E067-4ED5-BCF2-24D3188E9E69}"/>
                </a:ext>
              </a:extLst>
            </p:cNvPr>
            <p:cNvSpPr txBox="1"/>
            <p:nvPr/>
          </p:nvSpPr>
          <p:spPr>
            <a:xfrm>
              <a:off x="6396936" y="6161330"/>
              <a:ext cx="2244525"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Use white space to create</a:t>
              </a:r>
            </a:p>
            <a:p>
              <a:pPr algn="ctr"/>
              <a:r>
                <a:rPr lang="en-US" sz="1400" dirty="0">
                  <a:latin typeface="Arial" panose="020B0604020202020204" pitchFamily="34" charset="0"/>
                  <a:cs typeface="Arial" panose="020B0604020202020204" pitchFamily="34" charset="0"/>
                </a:rPr>
                <a:t>brand and element focus</a:t>
              </a:r>
            </a:p>
          </p:txBody>
        </p:sp>
      </p:grpSp>
      <p:grpSp>
        <p:nvGrpSpPr>
          <p:cNvPr id="8" name="Group 7">
            <a:extLst>
              <a:ext uri="{FF2B5EF4-FFF2-40B4-BE49-F238E27FC236}">
                <a16:creationId xmlns:a16="http://schemas.microsoft.com/office/drawing/2014/main" id="{0EC7B5FF-C447-4BBC-9EAE-FA57056B81F8}"/>
              </a:ext>
            </a:extLst>
          </p:cNvPr>
          <p:cNvGrpSpPr/>
          <p:nvPr/>
        </p:nvGrpSpPr>
        <p:grpSpPr>
          <a:xfrm>
            <a:off x="9495043" y="1416539"/>
            <a:ext cx="2324415" cy="5268011"/>
            <a:chOff x="9495043" y="1416539"/>
            <a:chExt cx="2324415" cy="5268011"/>
          </a:xfrm>
        </p:grpSpPr>
        <p:pic>
          <p:nvPicPr>
            <p:cNvPr id="4104" name="Picture 8" descr="white-space-in-design-google-ad">
              <a:extLst>
                <a:ext uri="{FF2B5EF4-FFF2-40B4-BE49-F238E27FC236}">
                  <a16:creationId xmlns:a16="http://schemas.microsoft.com/office/drawing/2014/main" id="{D4ACC184-BA8B-4F0E-BF2D-E164D1E7F9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5043" y="1416539"/>
              <a:ext cx="2324415" cy="464882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124AF5D-FB7D-4F68-A39B-FD487BF1E6FE}"/>
                </a:ext>
              </a:extLst>
            </p:cNvPr>
            <p:cNvSpPr txBox="1"/>
            <p:nvPr/>
          </p:nvSpPr>
          <p:spPr>
            <a:xfrm>
              <a:off x="9539989" y="6161330"/>
              <a:ext cx="2231637"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Effective use to focus and</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draw attention</a:t>
              </a:r>
            </a:p>
          </p:txBody>
        </p:sp>
      </p:grpSp>
    </p:spTree>
    <p:extLst>
      <p:ext uri="{BB962C8B-B14F-4D97-AF65-F5344CB8AC3E}">
        <p14:creationId xmlns:p14="http://schemas.microsoft.com/office/powerpoint/2010/main" val="182099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Gestalt Principles</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7 Gestalt Principles of Visual Perception: Cognitive Psychology for UX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descr="A picture containing text, vector graphics, clipart&#10;&#10;Description automatically generated">
            <a:extLst>
              <a:ext uri="{FF2B5EF4-FFF2-40B4-BE49-F238E27FC236}">
                <a16:creationId xmlns:a16="http://schemas.microsoft.com/office/drawing/2014/main" id="{A5BB58D9-B058-4BA0-876E-C8D10A7A5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75" y="1997830"/>
            <a:ext cx="3492063" cy="2019048"/>
          </a:xfrm>
          <a:prstGeom prst="rect">
            <a:avLst/>
          </a:prstGeom>
        </p:spPr>
      </p:pic>
      <p:pic>
        <p:nvPicPr>
          <p:cNvPr id="3" name="Picture 2" descr="A group of black dots&#10;&#10;Description automatically generated with medium confidence">
            <a:extLst>
              <a:ext uri="{FF2B5EF4-FFF2-40B4-BE49-F238E27FC236}">
                <a16:creationId xmlns:a16="http://schemas.microsoft.com/office/drawing/2014/main" id="{DBCBEAC0-B603-4487-9904-59D848E922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065" y="4157469"/>
            <a:ext cx="4173682" cy="2347696"/>
          </a:xfrm>
          <a:prstGeom prst="rect">
            <a:avLst/>
          </a:prstGeom>
        </p:spPr>
      </p:pic>
      <p:sp>
        <p:nvSpPr>
          <p:cNvPr id="6" name="TextBox 5">
            <a:extLst>
              <a:ext uri="{FF2B5EF4-FFF2-40B4-BE49-F238E27FC236}">
                <a16:creationId xmlns:a16="http://schemas.microsoft.com/office/drawing/2014/main" id="{3F46E81F-CAC0-4BF3-9E83-7099D658EEDF}"/>
              </a:ext>
            </a:extLst>
          </p:cNvPr>
          <p:cNvSpPr txBox="1"/>
          <p:nvPr/>
        </p:nvSpPr>
        <p:spPr>
          <a:xfrm>
            <a:off x="1844257" y="1487907"/>
            <a:ext cx="949299" cy="369332"/>
          </a:xfrm>
          <a:prstGeom prst="rect">
            <a:avLst/>
          </a:prstGeom>
          <a:noFill/>
        </p:spPr>
        <p:txBody>
          <a:bodyPr wrap="none" rtlCol="0">
            <a:spAutoFit/>
          </a:bodyPr>
          <a:lstStyle/>
          <a:p>
            <a:r>
              <a:rPr lang="en-US" dirty="0">
                <a:latin typeface="Trebuchet MS" panose="020B0603020202020204" pitchFamily="34" charset="0"/>
              </a:rPr>
              <a:t>Closure</a:t>
            </a:r>
          </a:p>
        </p:txBody>
      </p:sp>
      <p:sp>
        <p:nvSpPr>
          <p:cNvPr id="16" name="TextBox 15">
            <a:extLst>
              <a:ext uri="{FF2B5EF4-FFF2-40B4-BE49-F238E27FC236}">
                <a16:creationId xmlns:a16="http://schemas.microsoft.com/office/drawing/2014/main" id="{25B969F5-626D-456A-AAB9-43C36903C6B0}"/>
              </a:ext>
            </a:extLst>
          </p:cNvPr>
          <p:cNvSpPr txBox="1"/>
          <p:nvPr/>
        </p:nvSpPr>
        <p:spPr>
          <a:xfrm>
            <a:off x="5179596" y="1487907"/>
            <a:ext cx="1832809" cy="369332"/>
          </a:xfrm>
          <a:prstGeom prst="rect">
            <a:avLst/>
          </a:prstGeom>
          <a:noFill/>
        </p:spPr>
        <p:txBody>
          <a:bodyPr wrap="none" rtlCol="0">
            <a:spAutoFit/>
          </a:bodyPr>
          <a:lstStyle/>
          <a:p>
            <a:r>
              <a:rPr lang="en-US" dirty="0">
                <a:latin typeface="Trebuchet MS" panose="020B0603020202020204" pitchFamily="34" charset="0"/>
              </a:rPr>
              <a:t>Common Region</a:t>
            </a:r>
          </a:p>
        </p:txBody>
      </p:sp>
      <p:pic>
        <p:nvPicPr>
          <p:cNvPr id="17" name="Picture 16">
            <a:extLst>
              <a:ext uri="{FF2B5EF4-FFF2-40B4-BE49-F238E27FC236}">
                <a16:creationId xmlns:a16="http://schemas.microsoft.com/office/drawing/2014/main" id="{E04019D2-69AF-44F4-848B-5E961F593992}"/>
              </a:ext>
            </a:extLst>
          </p:cNvPr>
          <p:cNvPicPr>
            <a:picLocks noChangeAspect="1"/>
          </p:cNvPicPr>
          <p:nvPr/>
        </p:nvPicPr>
        <p:blipFill rotWithShape="1">
          <a:blip r:embed="rId6"/>
          <a:srcRect l="67461" t="72155" r="3096"/>
          <a:stretch/>
        </p:blipFill>
        <p:spPr>
          <a:xfrm>
            <a:off x="4472738" y="1995158"/>
            <a:ext cx="3246525" cy="1488170"/>
          </a:xfrm>
          <a:prstGeom prst="rect">
            <a:avLst/>
          </a:prstGeom>
        </p:spPr>
      </p:pic>
      <p:pic>
        <p:nvPicPr>
          <p:cNvPr id="9" name="Picture 8" descr="Shape&#10;&#10;Description automatically generated">
            <a:extLst>
              <a:ext uri="{FF2B5EF4-FFF2-40B4-BE49-F238E27FC236}">
                <a16:creationId xmlns:a16="http://schemas.microsoft.com/office/drawing/2014/main" id="{220954C3-6C99-43D6-A6C1-1CC3BD202780}"/>
              </a:ext>
            </a:extLst>
          </p:cNvPr>
          <p:cNvPicPr>
            <a:picLocks noChangeAspect="1"/>
          </p:cNvPicPr>
          <p:nvPr/>
        </p:nvPicPr>
        <p:blipFill rotWithShape="1">
          <a:blip r:embed="rId7">
            <a:extLst>
              <a:ext uri="{28A0092B-C50C-407E-A947-70E740481C1C}">
                <a14:useLocalDpi xmlns:a14="http://schemas.microsoft.com/office/drawing/2010/main" val="0"/>
              </a:ext>
            </a:extLst>
          </a:blip>
          <a:srcRect l="2945" t="5856" r="3019" b="8901"/>
          <a:stretch/>
        </p:blipFill>
        <p:spPr>
          <a:xfrm>
            <a:off x="4439242" y="4685527"/>
            <a:ext cx="3313516" cy="1291579"/>
          </a:xfrm>
          <a:prstGeom prst="rect">
            <a:avLst/>
          </a:prstGeom>
        </p:spPr>
      </p:pic>
      <p:sp>
        <p:nvSpPr>
          <p:cNvPr id="18" name="TextBox 17">
            <a:extLst>
              <a:ext uri="{FF2B5EF4-FFF2-40B4-BE49-F238E27FC236}">
                <a16:creationId xmlns:a16="http://schemas.microsoft.com/office/drawing/2014/main" id="{844B4AF1-2BCF-43C4-A376-7A598CE7DD79}"/>
              </a:ext>
            </a:extLst>
          </p:cNvPr>
          <p:cNvSpPr txBox="1"/>
          <p:nvPr/>
        </p:nvSpPr>
        <p:spPr>
          <a:xfrm>
            <a:off x="9335960" y="1487907"/>
            <a:ext cx="1159676" cy="369332"/>
          </a:xfrm>
          <a:prstGeom prst="rect">
            <a:avLst/>
          </a:prstGeom>
          <a:noFill/>
        </p:spPr>
        <p:txBody>
          <a:bodyPr wrap="none" rtlCol="0">
            <a:spAutoFit/>
          </a:bodyPr>
          <a:lstStyle/>
          <a:p>
            <a:r>
              <a:rPr lang="en-US" dirty="0">
                <a:latin typeface="Trebuchet MS" panose="020B0603020202020204" pitchFamily="34" charset="0"/>
              </a:rPr>
              <a:t>Proximity</a:t>
            </a:r>
          </a:p>
        </p:txBody>
      </p:sp>
      <p:pic>
        <p:nvPicPr>
          <p:cNvPr id="19" name="Picture 18" descr="A person in a suit and tie&#10;&#10;Description automatically generated with medium confidence">
            <a:extLst>
              <a:ext uri="{FF2B5EF4-FFF2-40B4-BE49-F238E27FC236}">
                <a16:creationId xmlns:a16="http://schemas.microsoft.com/office/drawing/2014/main" id="{776BE579-5651-4134-978B-1AC91AAA8A4A}"/>
              </a:ext>
            </a:extLst>
          </p:cNvPr>
          <p:cNvPicPr>
            <a:picLocks noChangeAspect="1"/>
          </p:cNvPicPr>
          <p:nvPr/>
        </p:nvPicPr>
        <p:blipFill rotWithShape="1">
          <a:blip r:embed="rId8">
            <a:extLst>
              <a:ext uri="{28A0092B-C50C-407E-A947-70E740481C1C}">
                <a14:useLocalDpi xmlns:a14="http://schemas.microsoft.com/office/drawing/2010/main" val="0"/>
              </a:ext>
            </a:extLst>
          </a:blip>
          <a:srcRect l="926" t="9751" r="38577" b="9498"/>
          <a:stretch/>
        </p:blipFill>
        <p:spPr>
          <a:xfrm>
            <a:off x="8587926" y="1995158"/>
            <a:ext cx="2655743" cy="2448503"/>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1D340B4E-36D8-4814-A729-5094C479C9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70341" y="4561103"/>
            <a:ext cx="3490911" cy="1426394"/>
          </a:xfrm>
          <a:prstGeom prst="rect">
            <a:avLst/>
          </a:prstGeom>
        </p:spPr>
      </p:pic>
    </p:spTree>
    <p:extLst>
      <p:ext uri="{BB962C8B-B14F-4D97-AF65-F5344CB8AC3E}">
        <p14:creationId xmlns:p14="http://schemas.microsoft.com/office/powerpoint/2010/main" val="29055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Gestalt Principles</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7 Gestalt Principles of Visual Perception: Cognitive Psychology for UX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5B969F5-626D-456A-AAB9-43C36903C6B0}"/>
              </a:ext>
            </a:extLst>
          </p:cNvPr>
          <p:cNvSpPr txBox="1"/>
          <p:nvPr/>
        </p:nvSpPr>
        <p:spPr>
          <a:xfrm>
            <a:off x="5511545" y="1487907"/>
            <a:ext cx="1168910" cy="369332"/>
          </a:xfrm>
          <a:prstGeom prst="rect">
            <a:avLst/>
          </a:prstGeom>
          <a:noFill/>
        </p:spPr>
        <p:txBody>
          <a:bodyPr wrap="none" rtlCol="0">
            <a:spAutoFit/>
          </a:bodyPr>
          <a:lstStyle/>
          <a:p>
            <a:r>
              <a:rPr lang="en-US" dirty="0">
                <a:latin typeface="Trebuchet MS" panose="020B0603020202020204" pitchFamily="34" charset="0"/>
              </a:rPr>
              <a:t>Similarity</a:t>
            </a:r>
          </a:p>
        </p:txBody>
      </p:sp>
      <p:pic>
        <p:nvPicPr>
          <p:cNvPr id="17" name="Picture 16">
            <a:extLst>
              <a:ext uri="{FF2B5EF4-FFF2-40B4-BE49-F238E27FC236}">
                <a16:creationId xmlns:a16="http://schemas.microsoft.com/office/drawing/2014/main" id="{E04019D2-69AF-44F4-848B-5E961F593992}"/>
              </a:ext>
            </a:extLst>
          </p:cNvPr>
          <p:cNvPicPr>
            <a:picLocks noChangeAspect="1"/>
          </p:cNvPicPr>
          <p:nvPr/>
        </p:nvPicPr>
        <p:blipFill rotWithShape="1">
          <a:blip r:embed="rId4">
            <a:extLst>
              <a:ext uri="{28A0092B-C50C-407E-A947-70E740481C1C}">
                <a14:useLocalDpi xmlns:a14="http://schemas.microsoft.com/office/drawing/2010/main" val="0"/>
              </a:ext>
            </a:extLst>
          </a:blip>
          <a:srcRect t="1472" b="5600"/>
          <a:stretch/>
        </p:blipFill>
        <p:spPr>
          <a:xfrm>
            <a:off x="4472738" y="1949401"/>
            <a:ext cx="3246525" cy="2792015"/>
          </a:xfrm>
          <a:prstGeom prst="rect">
            <a:avLst/>
          </a:prstGeom>
        </p:spPr>
      </p:pic>
      <p:sp>
        <p:nvSpPr>
          <p:cNvPr id="18" name="TextBox 17">
            <a:extLst>
              <a:ext uri="{FF2B5EF4-FFF2-40B4-BE49-F238E27FC236}">
                <a16:creationId xmlns:a16="http://schemas.microsoft.com/office/drawing/2014/main" id="{844B4AF1-2BCF-43C4-A376-7A598CE7DD79}"/>
              </a:ext>
            </a:extLst>
          </p:cNvPr>
          <p:cNvSpPr txBox="1"/>
          <p:nvPr/>
        </p:nvSpPr>
        <p:spPr>
          <a:xfrm>
            <a:off x="9252602" y="1487907"/>
            <a:ext cx="1326389" cy="369332"/>
          </a:xfrm>
          <a:prstGeom prst="rect">
            <a:avLst/>
          </a:prstGeom>
          <a:noFill/>
        </p:spPr>
        <p:txBody>
          <a:bodyPr wrap="none" rtlCol="0">
            <a:spAutoFit/>
          </a:bodyPr>
          <a:lstStyle/>
          <a:p>
            <a:r>
              <a:rPr lang="en-US" dirty="0">
                <a:latin typeface="Trebuchet MS" panose="020B0603020202020204" pitchFamily="34" charset="0"/>
              </a:rPr>
              <a:t>Focal Point</a:t>
            </a:r>
          </a:p>
        </p:txBody>
      </p:sp>
      <p:pic>
        <p:nvPicPr>
          <p:cNvPr id="19" name="Picture 18">
            <a:extLst>
              <a:ext uri="{FF2B5EF4-FFF2-40B4-BE49-F238E27FC236}">
                <a16:creationId xmlns:a16="http://schemas.microsoft.com/office/drawing/2014/main" id="{776BE579-5651-4134-978B-1AC91AAA8A4A}"/>
              </a:ext>
            </a:extLst>
          </p:cNvPr>
          <p:cNvPicPr>
            <a:picLocks noChangeAspect="1"/>
          </p:cNvPicPr>
          <p:nvPr/>
        </p:nvPicPr>
        <p:blipFill rotWithShape="1">
          <a:blip r:embed="rId5">
            <a:extLst>
              <a:ext uri="{28A0092B-C50C-407E-A947-70E740481C1C}">
                <a14:useLocalDpi xmlns:a14="http://schemas.microsoft.com/office/drawing/2010/main" val="0"/>
              </a:ext>
            </a:extLst>
          </a:blip>
          <a:srcRect l="5963" t="9838" r="4990" b="8338"/>
          <a:stretch/>
        </p:blipFill>
        <p:spPr>
          <a:xfrm>
            <a:off x="7997145" y="1986675"/>
            <a:ext cx="3879664" cy="2003432"/>
          </a:xfrm>
          <a:prstGeom prst="rect">
            <a:avLst/>
          </a:prstGeom>
        </p:spPr>
      </p:pic>
      <p:pic>
        <p:nvPicPr>
          <p:cNvPr id="20" name="Picture 19">
            <a:extLst>
              <a:ext uri="{FF2B5EF4-FFF2-40B4-BE49-F238E27FC236}">
                <a16:creationId xmlns:a16="http://schemas.microsoft.com/office/drawing/2014/main" id="{1D340B4E-36D8-4814-A729-5094C479C9D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95762" y="4800096"/>
            <a:ext cx="3984957" cy="1796394"/>
          </a:xfrm>
          <a:prstGeom prst="rect">
            <a:avLst/>
          </a:prstGeom>
        </p:spPr>
      </p:pic>
      <p:sp>
        <p:nvSpPr>
          <p:cNvPr id="13" name="TextBox 12">
            <a:extLst>
              <a:ext uri="{FF2B5EF4-FFF2-40B4-BE49-F238E27FC236}">
                <a16:creationId xmlns:a16="http://schemas.microsoft.com/office/drawing/2014/main" id="{CE55B411-D9B5-4740-B14D-84AFF3C0168B}"/>
              </a:ext>
            </a:extLst>
          </p:cNvPr>
          <p:cNvSpPr txBox="1"/>
          <p:nvPr/>
        </p:nvSpPr>
        <p:spPr>
          <a:xfrm>
            <a:off x="1271184" y="1487907"/>
            <a:ext cx="1803699" cy="369332"/>
          </a:xfrm>
          <a:prstGeom prst="rect">
            <a:avLst/>
          </a:prstGeom>
          <a:noFill/>
        </p:spPr>
        <p:txBody>
          <a:bodyPr wrap="none" rtlCol="0">
            <a:spAutoFit/>
          </a:bodyPr>
          <a:lstStyle/>
          <a:p>
            <a:r>
              <a:rPr lang="en-US" dirty="0">
                <a:latin typeface="Trebuchet MS" panose="020B0603020202020204" pitchFamily="34" charset="0"/>
              </a:rPr>
              <a:t>Figure - Ground</a:t>
            </a:r>
          </a:p>
        </p:txBody>
      </p:sp>
      <p:pic>
        <p:nvPicPr>
          <p:cNvPr id="15" name="Picture 2">
            <a:extLst>
              <a:ext uri="{FF2B5EF4-FFF2-40B4-BE49-F238E27FC236}">
                <a16:creationId xmlns:a16="http://schemas.microsoft.com/office/drawing/2014/main" id="{EC12A3D2-1580-41C3-95B4-BAAB74F5C0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392" b="10446"/>
          <a:stretch/>
        </p:blipFill>
        <p:spPr bwMode="auto">
          <a:xfrm>
            <a:off x="221674" y="1955362"/>
            <a:ext cx="4112038" cy="22021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con&#10;&#10;Description automatically generated">
            <a:extLst>
              <a:ext uri="{FF2B5EF4-FFF2-40B4-BE49-F238E27FC236}">
                <a16:creationId xmlns:a16="http://schemas.microsoft.com/office/drawing/2014/main" id="{E7317C9B-01F2-487E-943B-B109A07C25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237" y="4511119"/>
            <a:ext cx="3490911" cy="2094547"/>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FA7FBDF2-4606-4961-93ED-742FDB009A14}"/>
              </a:ext>
            </a:extLst>
          </p:cNvPr>
          <p:cNvPicPr>
            <a:picLocks noChangeAspect="1"/>
          </p:cNvPicPr>
          <p:nvPr/>
        </p:nvPicPr>
        <p:blipFill rotWithShape="1">
          <a:blip r:embed="rId9">
            <a:extLst>
              <a:ext uri="{28A0092B-C50C-407E-A947-70E740481C1C}">
                <a14:useLocalDpi xmlns:a14="http://schemas.microsoft.com/office/drawing/2010/main" val="0"/>
              </a:ext>
            </a:extLst>
          </a:blip>
          <a:srcRect l="22949" r="22949"/>
          <a:stretch/>
        </p:blipFill>
        <p:spPr>
          <a:xfrm>
            <a:off x="4472737" y="4911436"/>
            <a:ext cx="3246525" cy="1905000"/>
          </a:xfrm>
          <a:prstGeom prst="rect">
            <a:avLst/>
          </a:prstGeom>
        </p:spPr>
      </p:pic>
    </p:spTree>
    <p:extLst>
      <p:ext uri="{BB962C8B-B14F-4D97-AF65-F5344CB8AC3E}">
        <p14:creationId xmlns:p14="http://schemas.microsoft.com/office/powerpoint/2010/main" val="329285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9290D33-05EA-453E-9D72-C37CF95A9812}"/>
              </a:ext>
            </a:extLst>
          </p:cNvPr>
          <p:cNvSpPr/>
          <p:nvPr/>
        </p:nvSpPr>
        <p:spPr>
          <a:xfrm>
            <a:off x="570364" y="232719"/>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Design using “conversation”</a:t>
            </a:r>
          </a:p>
          <a:p>
            <a:pPr marL="342900" indent="-342900">
              <a:buFont typeface="Arial" panose="020B0604020202020204" pitchFamily="34" charset="0"/>
              <a:buChar char="•"/>
            </a:pPr>
            <a:r>
              <a:rPr lang="en-US" sz="2400" dirty="0"/>
              <a:t>Everything “speaks” to the user. Use content wisely.</a:t>
            </a:r>
          </a:p>
          <a:p>
            <a:pPr marL="342900" indent="-342900">
              <a:buFont typeface="Arial" panose="020B0604020202020204" pitchFamily="34" charset="0"/>
              <a:buChar char="•"/>
            </a:pPr>
            <a:r>
              <a:rPr lang="en-US" sz="2400" dirty="0"/>
              <a:t>Look for opportunities for active engagement</a:t>
            </a:r>
          </a:p>
          <a:p>
            <a:pPr marL="342900" indent="-342900">
              <a:buFont typeface="Arial" panose="020B0604020202020204" pitchFamily="34" charset="0"/>
              <a:buChar char="•"/>
            </a:pPr>
            <a:r>
              <a:rPr lang="en-US" sz="2400" dirty="0"/>
              <a:t>Adds clarity to the overall design</a:t>
            </a:r>
          </a:p>
          <a:p>
            <a:pPr marL="342900" indent="-342900">
              <a:buFont typeface="Arial" panose="020B0604020202020204" pitchFamily="34" charset="0"/>
              <a:buChar char="•"/>
            </a:pPr>
            <a:r>
              <a:rPr lang="en-US" sz="2400" dirty="0"/>
              <a:t>Use white space to your advantage to draw attention and focus</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Visual Design – Layout</a:t>
            </a:r>
          </a:p>
        </p:txBody>
      </p:sp>
      <p:sp>
        <p:nvSpPr>
          <p:cNvPr id="7" name="Oval 6">
            <a:extLst>
              <a:ext uri="{FF2B5EF4-FFF2-40B4-BE49-F238E27FC236}">
                <a16:creationId xmlns:a16="http://schemas.microsoft.com/office/drawing/2014/main" id="{C648797D-D76F-408D-9EAD-72E8BD15781D}"/>
              </a:ext>
            </a:extLst>
          </p:cNvPr>
          <p:cNvSpPr/>
          <p:nvPr/>
        </p:nvSpPr>
        <p:spPr>
          <a:xfrm>
            <a:off x="764051" y="426406"/>
            <a:ext cx="3637372" cy="3637372"/>
          </a:xfrm>
          <a:prstGeom prst="ellipse">
            <a:avLst/>
          </a:prstGeom>
          <a:blipFill>
            <a:blip r:embed="rId3"/>
            <a:stretch>
              <a:fillRect/>
            </a:stretch>
          </a:blip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E2C0E52-3F36-4E28-A360-C7D70F702AC8}"/>
              </a:ext>
            </a:extLst>
          </p:cNvPr>
          <p:cNvSpPr txBox="1"/>
          <p:nvPr/>
        </p:nvSpPr>
        <p:spPr>
          <a:xfrm>
            <a:off x="5240756" y="1700414"/>
            <a:ext cx="5378754"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4"/>
              </a:rPr>
              <a:t>eLearning Design - 38 Slide Design Tips from the Pros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937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newspaper, posing, several&#10;&#10;Description automatically generated">
            <a:extLst>
              <a:ext uri="{FF2B5EF4-FFF2-40B4-BE49-F238E27FC236}">
                <a16:creationId xmlns:a16="http://schemas.microsoft.com/office/drawing/2014/main" id="{FCB60DFF-27D4-4A4F-94AB-F5969A4B1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006" y="68284"/>
            <a:ext cx="6717476" cy="6717476"/>
          </a:xfrm>
          <a:prstGeom prst="rect">
            <a:avLst/>
          </a:prstGeom>
          <a:effectLst>
            <a:outerShdw blurRad="50800" dist="114300" dir="2700000" algn="tl" rotWithShape="0">
              <a:prstClr val="black">
                <a:alpha val="68000"/>
              </a:prstClr>
            </a:outerShdw>
          </a:effectLst>
        </p:spPr>
      </p:pic>
      <p:pic>
        <p:nvPicPr>
          <p:cNvPr id="17" name="Picture 16" descr="Text&#10;&#10;Description automatically generated">
            <a:extLst>
              <a:ext uri="{FF2B5EF4-FFF2-40B4-BE49-F238E27FC236}">
                <a16:creationId xmlns:a16="http://schemas.microsoft.com/office/drawing/2014/main" id="{14FC2867-7E6B-4FAA-8952-92AC2768C8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 y="87583"/>
            <a:ext cx="4447309" cy="6670964"/>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248482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Macro-Layout</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Flowcharts, Storyboards, and Rapid Prototyping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34CE8A7-1EC6-4667-ADB4-DC0A72ACC95A}"/>
              </a:ext>
            </a:extLst>
          </p:cNvPr>
          <p:cNvSpPr txBox="1"/>
          <p:nvPr/>
        </p:nvSpPr>
        <p:spPr>
          <a:xfrm>
            <a:off x="7595753" y="1109087"/>
            <a:ext cx="4218709"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OVERALL or “big picture” of your presentation</a:t>
            </a:r>
          </a:p>
          <a:p>
            <a:pPr marL="800100" lvl="1" indent="-342900">
              <a:buFont typeface="Arial" panose="020B0604020202020204" pitchFamily="34" charset="0"/>
              <a:buChar char="•"/>
            </a:pPr>
            <a:r>
              <a:rPr lang="en-US" sz="2400" dirty="0"/>
              <a:t>Logically flow the content to address each of the learning objectives or outcomes</a:t>
            </a:r>
          </a:p>
          <a:p>
            <a:pPr marL="800100" lvl="1" indent="-342900">
              <a:buFont typeface="Arial" panose="020B0604020202020204" pitchFamily="34" charset="0"/>
              <a:buChar char="•"/>
            </a:pPr>
            <a:r>
              <a:rPr lang="en-US" sz="2400" dirty="0"/>
              <a:t>Story &gt; Chapter &gt; Content</a:t>
            </a:r>
          </a:p>
          <a:p>
            <a:pPr marL="800100" lvl="1" indent="-342900">
              <a:buFont typeface="Arial" panose="020B0604020202020204" pitchFamily="34" charset="0"/>
              <a:buChar char="•"/>
            </a:pPr>
            <a:r>
              <a:rPr lang="en-US" sz="2400" dirty="0"/>
              <a:t>Flowcharts and broad storyboards</a:t>
            </a:r>
          </a:p>
        </p:txBody>
      </p:sp>
      <p:pic>
        <p:nvPicPr>
          <p:cNvPr id="3" name="Picture 2">
            <a:extLst>
              <a:ext uri="{FF2B5EF4-FFF2-40B4-BE49-F238E27FC236}">
                <a16:creationId xmlns:a16="http://schemas.microsoft.com/office/drawing/2014/main" id="{653FD062-5DA9-4A6A-B71A-AE4D4E3E7693}"/>
              </a:ext>
            </a:extLst>
          </p:cNvPr>
          <p:cNvPicPr>
            <a:picLocks noChangeAspect="1"/>
          </p:cNvPicPr>
          <p:nvPr/>
        </p:nvPicPr>
        <p:blipFill rotWithShape="1">
          <a:blip r:embed="rId4"/>
          <a:srcRect l="19460" b="24545"/>
          <a:stretch/>
        </p:blipFill>
        <p:spPr>
          <a:xfrm>
            <a:off x="377539" y="1637671"/>
            <a:ext cx="7425196" cy="4833906"/>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151135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Macro-Layout – The Flowchart</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Flowcharts, Storyboards, and Rapid Prototyping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descr="Diagram&#10;&#10;Description automatically generated">
            <a:extLst>
              <a:ext uri="{FF2B5EF4-FFF2-40B4-BE49-F238E27FC236}">
                <a16:creationId xmlns:a16="http://schemas.microsoft.com/office/drawing/2014/main" id="{97F22F0F-5DFB-45CA-B69C-BEC3B63ECBAD}"/>
              </a:ext>
            </a:extLst>
          </p:cNvPr>
          <p:cNvPicPr>
            <a:picLocks noChangeAspect="1"/>
          </p:cNvPicPr>
          <p:nvPr/>
        </p:nvPicPr>
        <p:blipFill rotWithShape="1">
          <a:blip r:embed="rId4">
            <a:extLst>
              <a:ext uri="{28A0092B-C50C-407E-A947-70E740481C1C}">
                <a14:useLocalDpi xmlns:a14="http://schemas.microsoft.com/office/drawing/2010/main" val="0"/>
              </a:ext>
            </a:extLst>
          </a:blip>
          <a:srcRect t="1" b="25242"/>
          <a:stretch/>
        </p:blipFill>
        <p:spPr>
          <a:xfrm>
            <a:off x="1774458" y="1523369"/>
            <a:ext cx="8643084" cy="5126811"/>
          </a:xfrm>
          <a:prstGeom prst="rect">
            <a:avLst/>
          </a:prstGeom>
          <a:effectLst>
            <a:outerShdw blurRad="50800" dist="114300" dir="2700000" algn="tl" rotWithShape="0">
              <a:prstClr val="black">
                <a:alpha val="68000"/>
              </a:prstClr>
            </a:outerShdw>
          </a:effectLst>
        </p:spPr>
      </p:pic>
      <p:sp>
        <p:nvSpPr>
          <p:cNvPr id="6" name="Rectangle 5">
            <a:extLst>
              <a:ext uri="{FF2B5EF4-FFF2-40B4-BE49-F238E27FC236}">
                <a16:creationId xmlns:a16="http://schemas.microsoft.com/office/drawing/2014/main" id="{D6738773-39DE-438B-AED0-3147A6EA4899}"/>
              </a:ext>
            </a:extLst>
          </p:cNvPr>
          <p:cNvSpPr/>
          <p:nvPr/>
        </p:nvSpPr>
        <p:spPr>
          <a:xfrm>
            <a:off x="1764067" y="1745673"/>
            <a:ext cx="1342815" cy="44369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9643DC-2DD8-43EF-96CA-802791534A31}"/>
              </a:ext>
            </a:extLst>
          </p:cNvPr>
          <p:cNvSpPr/>
          <p:nvPr/>
        </p:nvSpPr>
        <p:spPr>
          <a:xfrm>
            <a:off x="3411683" y="1845490"/>
            <a:ext cx="890154" cy="42228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2705C63-FEF8-4615-9BB2-CBF84C973929}"/>
              </a:ext>
            </a:extLst>
          </p:cNvPr>
          <p:cNvSpPr/>
          <p:nvPr/>
        </p:nvSpPr>
        <p:spPr>
          <a:xfrm>
            <a:off x="4727865" y="1544151"/>
            <a:ext cx="890154" cy="50332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24B2DF-7C77-4769-815C-C880E3D6920B}"/>
              </a:ext>
            </a:extLst>
          </p:cNvPr>
          <p:cNvSpPr/>
          <p:nvPr/>
        </p:nvSpPr>
        <p:spPr>
          <a:xfrm>
            <a:off x="5922820" y="1523369"/>
            <a:ext cx="890154" cy="50332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0BC07E-0811-4F29-9B44-6FC24988A474}"/>
              </a:ext>
            </a:extLst>
          </p:cNvPr>
          <p:cNvSpPr/>
          <p:nvPr/>
        </p:nvSpPr>
        <p:spPr>
          <a:xfrm>
            <a:off x="7141482" y="1523368"/>
            <a:ext cx="3276059" cy="50332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71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Micro-Layout</a:t>
            </a:r>
          </a:p>
        </p:txBody>
      </p:sp>
      <p:sp>
        <p:nvSpPr>
          <p:cNvPr id="19" name="TextBox 18">
            <a:extLst>
              <a:ext uri="{FF2B5EF4-FFF2-40B4-BE49-F238E27FC236}">
                <a16:creationId xmlns:a16="http://schemas.microsoft.com/office/drawing/2014/main" id="{434CE8A7-1EC6-4667-ADB4-DC0A72ACC95A}"/>
              </a:ext>
            </a:extLst>
          </p:cNvPr>
          <p:cNvSpPr txBox="1"/>
          <p:nvPr/>
        </p:nvSpPr>
        <p:spPr>
          <a:xfrm>
            <a:off x="7595753" y="1109087"/>
            <a:ext cx="4218709"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“traditional” layout thought/vision</a:t>
            </a:r>
          </a:p>
          <a:p>
            <a:pPr marL="800100" lvl="1" indent="-342900">
              <a:buFont typeface="Arial" panose="020B0604020202020204" pitchFamily="34" charset="0"/>
              <a:buChar char="•"/>
            </a:pPr>
            <a:r>
              <a:rPr lang="en-US" sz="2400" dirty="0"/>
              <a:t>Each element has a place and purpose</a:t>
            </a:r>
          </a:p>
          <a:p>
            <a:pPr marL="800100" lvl="1" indent="-342900">
              <a:buFont typeface="Arial" panose="020B0604020202020204" pitchFamily="34" charset="0"/>
              <a:buChar char="•"/>
            </a:pPr>
            <a:r>
              <a:rPr lang="en-US" sz="2400" dirty="0"/>
              <a:t>Elements maintain consistent placement throughout</a:t>
            </a:r>
          </a:p>
          <a:p>
            <a:pPr marL="800100" lvl="1" indent="-342900">
              <a:buFont typeface="Arial" panose="020B0604020202020204" pitchFamily="34" charset="0"/>
              <a:buChar char="•"/>
            </a:pPr>
            <a:r>
              <a:rPr lang="en-US" sz="2400" dirty="0"/>
              <a:t>Whitespace provides borders and grouping</a:t>
            </a:r>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a:t>Effect and sound design takes into consideration content and elements and works to make them flow together</a:t>
            </a:r>
          </a:p>
        </p:txBody>
      </p:sp>
      <p:pic>
        <p:nvPicPr>
          <p:cNvPr id="5" name="Picture 4" descr="Graphical user interface, application&#10;&#10;Description automatically generated">
            <a:extLst>
              <a:ext uri="{FF2B5EF4-FFF2-40B4-BE49-F238E27FC236}">
                <a16:creationId xmlns:a16="http://schemas.microsoft.com/office/drawing/2014/main" id="{1868AE2F-D832-46CD-B7EE-D0F1295134E9}"/>
              </a:ext>
            </a:extLst>
          </p:cNvPr>
          <p:cNvPicPr>
            <a:picLocks noChangeAspect="1"/>
          </p:cNvPicPr>
          <p:nvPr/>
        </p:nvPicPr>
        <p:blipFill rotWithShape="1">
          <a:blip r:embed="rId3">
            <a:extLst>
              <a:ext uri="{28A0092B-C50C-407E-A947-70E740481C1C}">
                <a14:useLocalDpi xmlns:a14="http://schemas.microsoft.com/office/drawing/2010/main" val="0"/>
              </a:ext>
            </a:extLst>
          </a:blip>
          <a:srcRect l="26762" t="19318" r="30199" b="21206"/>
          <a:stretch/>
        </p:blipFill>
        <p:spPr>
          <a:xfrm>
            <a:off x="987136" y="1465118"/>
            <a:ext cx="5247410" cy="3927764"/>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391375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5" end="5"/>
                                            </p:txEl>
                                          </p:spTgt>
                                        </p:tgtEl>
                                        <p:attrNameLst>
                                          <p:attrName>style.visibility</p:attrName>
                                        </p:attrNameLst>
                                      </p:cBhvr>
                                      <p:to>
                                        <p:strVal val="visible"/>
                                      </p:to>
                                    </p:set>
                                    <p:animEffect transition="in" filter="fade">
                                      <p:cBhvr>
                                        <p:cTn id="27"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Design Using Conversation</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Conversation and Instructional Design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34CE8A7-1EC6-4667-ADB4-DC0A72ACC95A}"/>
              </a:ext>
            </a:extLst>
          </p:cNvPr>
          <p:cNvSpPr txBox="1"/>
          <p:nvPr/>
        </p:nvSpPr>
        <p:spPr>
          <a:xfrm>
            <a:off x="7595753" y="1109087"/>
            <a:ext cx="4218709"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t>Create content as if having a conversation with the user</a:t>
            </a:r>
          </a:p>
          <a:p>
            <a:pPr marL="800100" lvl="1" indent="-342900">
              <a:buFont typeface="Arial" panose="020B0604020202020204" pitchFamily="34" charset="0"/>
              <a:buChar char="•"/>
            </a:pPr>
            <a:r>
              <a:rPr lang="en-US" sz="2400" dirty="0"/>
              <a:t>Helps me focus on content</a:t>
            </a:r>
          </a:p>
          <a:p>
            <a:pPr marL="800100" lvl="1" indent="-342900">
              <a:buFont typeface="Arial" panose="020B0604020202020204" pitchFamily="34" charset="0"/>
              <a:buChar char="•"/>
            </a:pPr>
            <a:r>
              <a:rPr lang="en-US" sz="2400" dirty="0"/>
              <a:t>Helps me drive the design as to what is important and useful</a:t>
            </a:r>
          </a:p>
          <a:p>
            <a:pPr marL="800100" lvl="1" indent="-342900">
              <a:buFont typeface="Arial" panose="020B0604020202020204" pitchFamily="34" charset="0"/>
              <a:buChar char="•"/>
            </a:pPr>
            <a:r>
              <a:rPr lang="en-US" sz="2400" dirty="0"/>
              <a:t>Keeps unneeded content out (usually)</a:t>
            </a:r>
          </a:p>
          <a:p>
            <a:pPr marL="800100" lvl="1" indent="-342900">
              <a:buFont typeface="Arial" panose="020B0604020202020204" pitchFamily="34" charset="0"/>
              <a:buChar char="•"/>
            </a:pPr>
            <a:r>
              <a:rPr lang="en-US" sz="2400" dirty="0"/>
              <a:t>Think of the learning or training from the user’s perspective</a:t>
            </a:r>
          </a:p>
          <a:p>
            <a:pPr marL="800100" lvl="1" indent="-342900">
              <a:buFont typeface="Arial" panose="020B0604020202020204" pitchFamily="34" charset="0"/>
              <a:buChar char="•"/>
            </a:pPr>
            <a:r>
              <a:rPr lang="en-US" sz="2400" dirty="0"/>
              <a:t>Using multiple voices for narration adds more “human” feel</a:t>
            </a:r>
          </a:p>
        </p:txBody>
      </p:sp>
      <p:pic>
        <p:nvPicPr>
          <p:cNvPr id="4" name="Picture 3" descr="Businessman taking notes">
            <a:extLst>
              <a:ext uri="{FF2B5EF4-FFF2-40B4-BE49-F238E27FC236}">
                <a16:creationId xmlns:a16="http://schemas.microsoft.com/office/drawing/2014/main" id="{52590F14-7A2A-41D2-8780-8C107EF51B2E}"/>
              </a:ext>
            </a:extLst>
          </p:cNvPr>
          <p:cNvPicPr>
            <a:picLocks noChangeAspect="1"/>
          </p:cNvPicPr>
          <p:nvPr/>
        </p:nvPicPr>
        <p:blipFill rotWithShape="1">
          <a:blip r:embed="rId4">
            <a:extLst>
              <a:ext uri="{28A0092B-C50C-407E-A947-70E740481C1C}">
                <a14:useLocalDpi xmlns:a14="http://schemas.microsoft.com/office/drawing/2010/main" val="0"/>
              </a:ext>
            </a:extLst>
          </a:blip>
          <a:srcRect b="51315"/>
          <a:stretch/>
        </p:blipFill>
        <p:spPr>
          <a:xfrm>
            <a:off x="3285460" y="1233778"/>
            <a:ext cx="4217553" cy="5624222"/>
          </a:xfrm>
          <a:prstGeom prst="rect">
            <a:avLst/>
          </a:prstGeom>
        </p:spPr>
      </p:pic>
      <p:pic>
        <p:nvPicPr>
          <p:cNvPr id="7" name="Picture 6" descr="Businessman finger on face">
            <a:extLst>
              <a:ext uri="{FF2B5EF4-FFF2-40B4-BE49-F238E27FC236}">
                <a16:creationId xmlns:a16="http://schemas.microsoft.com/office/drawing/2014/main" id="{EEED9833-6557-4926-BA69-20854050C163}"/>
              </a:ext>
            </a:extLst>
          </p:cNvPr>
          <p:cNvPicPr>
            <a:picLocks noChangeAspect="1"/>
          </p:cNvPicPr>
          <p:nvPr/>
        </p:nvPicPr>
        <p:blipFill rotWithShape="1">
          <a:blip r:embed="rId5">
            <a:extLst>
              <a:ext uri="{28A0092B-C50C-407E-A947-70E740481C1C}">
                <a14:useLocalDpi xmlns:a14="http://schemas.microsoft.com/office/drawing/2010/main" val="0"/>
              </a:ext>
            </a:extLst>
          </a:blip>
          <a:srcRect b="49314"/>
          <a:stretch/>
        </p:blipFill>
        <p:spPr>
          <a:xfrm flipH="1">
            <a:off x="1005844" y="1420817"/>
            <a:ext cx="2706425" cy="5437183"/>
          </a:xfrm>
          <a:prstGeom prst="rect">
            <a:avLst/>
          </a:prstGeom>
        </p:spPr>
      </p:pic>
    </p:spTree>
    <p:extLst>
      <p:ext uri="{BB962C8B-B14F-4D97-AF65-F5344CB8AC3E}">
        <p14:creationId xmlns:p14="http://schemas.microsoft.com/office/powerpoint/2010/main" val="104025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fade">
                                      <p:cBhvr>
                                        <p:cTn id="27" dur="5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fade">
                                      <p:cBhvr>
                                        <p:cTn id="32"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Using Content Wisely</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Conversation and Instructional Design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34CE8A7-1EC6-4667-ADB4-DC0A72ACC95A}"/>
              </a:ext>
            </a:extLst>
          </p:cNvPr>
          <p:cNvSpPr txBox="1"/>
          <p:nvPr/>
        </p:nvSpPr>
        <p:spPr>
          <a:xfrm>
            <a:off x="7595753" y="1109087"/>
            <a:ext cx="4218709"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Use content wisely and appropriately</a:t>
            </a:r>
          </a:p>
          <a:p>
            <a:pPr marL="800100" lvl="1" indent="-342900">
              <a:buFont typeface="Arial" panose="020B0604020202020204" pitchFamily="34" charset="0"/>
              <a:buChar char="•"/>
            </a:pPr>
            <a:r>
              <a:rPr lang="en-US" sz="2400" dirty="0"/>
              <a:t>Avoid overload</a:t>
            </a:r>
          </a:p>
          <a:p>
            <a:pPr marL="800100" lvl="1" indent="-342900">
              <a:buFont typeface="Arial" panose="020B0604020202020204" pitchFamily="34" charset="0"/>
              <a:buChar char="•"/>
            </a:pPr>
            <a:r>
              <a:rPr lang="en-US" sz="2400" dirty="0"/>
              <a:t>Remember what needs to be focused on</a:t>
            </a:r>
          </a:p>
          <a:p>
            <a:pPr marL="800100" lvl="1" indent="-342900">
              <a:buFont typeface="Arial" panose="020B0604020202020204" pitchFamily="34" charset="0"/>
              <a:buChar char="•"/>
            </a:pPr>
            <a:r>
              <a:rPr lang="en-US" sz="2400" dirty="0"/>
              <a:t>Design thinking of where I want the user to start and end</a:t>
            </a:r>
          </a:p>
          <a:p>
            <a:pPr marL="800100" lvl="1" indent="-342900">
              <a:buFont typeface="Arial" panose="020B0604020202020204" pitchFamily="34" charset="0"/>
              <a:buChar char="•"/>
            </a:pPr>
            <a:r>
              <a:rPr lang="en-US" sz="2400" dirty="0"/>
              <a:t>Provide “hooks” to grab attention</a:t>
            </a:r>
          </a:p>
        </p:txBody>
      </p:sp>
      <p:pic>
        <p:nvPicPr>
          <p:cNvPr id="3" name="Picture 2" descr="Graphical user interface, website&#10;&#10;Description automatically generated">
            <a:extLst>
              <a:ext uri="{FF2B5EF4-FFF2-40B4-BE49-F238E27FC236}">
                <a16:creationId xmlns:a16="http://schemas.microsoft.com/office/drawing/2014/main" id="{A7042321-9EB2-4DF7-9A8B-28D1390825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143" y="1542874"/>
            <a:ext cx="7359484" cy="5083234"/>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37110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fade">
                                      <p:cBhvr>
                                        <p:cTn id="27"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Active Engagement Opportunities</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Conversation and Instructional Design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34CE8A7-1EC6-4667-ADB4-DC0A72ACC95A}"/>
              </a:ext>
            </a:extLst>
          </p:cNvPr>
          <p:cNvSpPr txBox="1"/>
          <p:nvPr/>
        </p:nvSpPr>
        <p:spPr>
          <a:xfrm>
            <a:off x="7595753" y="1109087"/>
            <a:ext cx="4218709"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t>When using authoring tools, look for opportunities to include active engagement with your content</a:t>
            </a:r>
          </a:p>
          <a:p>
            <a:pPr marL="800100" lvl="1" indent="-342900">
              <a:buFont typeface="Arial" panose="020B0604020202020204" pitchFamily="34" charset="0"/>
              <a:buChar char="•"/>
            </a:pPr>
            <a:r>
              <a:rPr lang="en-US" sz="2400" dirty="0"/>
              <a:t>This could be as simple as clicking a button</a:t>
            </a:r>
          </a:p>
          <a:p>
            <a:pPr marL="800100" lvl="1" indent="-342900">
              <a:buFont typeface="Arial" panose="020B0604020202020204" pitchFamily="34" charset="0"/>
              <a:buChar char="•"/>
            </a:pPr>
            <a:r>
              <a:rPr lang="en-US" sz="2400" dirty="0"/>
              <a:t>It could also be including hyperlinks in objects, such as this image linking to a webpage</a:t>
            </a:r>
          </a:p>
          <a:p>
            <a:pPr marL="800100" lvl="1" indent="-342900">
              <a:buFont typeface="Arial" panose="020B0604020202020204" pitchFamily="34" charset="0"/>
              <a:buChar char="•"/>
            </a:pPr>
            <a:r>
              <a:rPr lang="en-US" sz="2400" dirty="0"/>
              <a:t>More engaging and interactive objects include drag and drops, formative assessments, and branching scenarios</a:t>
            </a:r>
          </a:p>
        </p:txBody>
      </p:sp>
      <p:pic>
        <p:nvPicPr>
          <p:cNvPr id="3" name="Picture 2">
            <a:extLst>
              <a:ext uri="{FF2B5EF4-FFF2-40B4-BE49-F238E27FC236}">
                <a16:creationId xmlns:a16="http://schemas.microsoft.com/office/drawing/2014/main" id="{A7042321-9EB2-4DF7-9A8B-28D1390825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3143" y="1542874"/>
            <a:ext cx="7359484" cy="5083233"/>
          </a:xfrm>
          <a:prstGeom prst="rect">
            <a:avLst/>
          </a:prstGeom>
          <a:effectLst>
            <a:outerShdw blurRad="50800" dist="114300" dir="2700000" algn="tl" rotWithShape="0">
              <a:prstClr val="black">
                <a:alpha val="68000"/>
              </a:prstClr>
            </a:outerShdw>
          </a:effectLst>
        </p:spPr>
      </p:pic>
      <p:sp>
        <p:nvSpPr>
          <p:cNvPr id="8" name="Rectangle 7">
            <a:extLst>
              <a:ext uri="{FF2B5EF4-FFF2-40B4-BE49-F238E27FC236}">
                <a16:creationId xmlns:a16="http://schemas.microsoft.com/office/drawing/2014/main" id="{C1093B1C-6A7B-4E4D-B56D-E47A3233A065}"/>
              </a:ext>
            </a:extLst>
          </p:cNvPr>
          <p:cNvSpPr/>
          <p:nvPr/>
        </p:nvSpPr>
        <p:spPr>
          <a:xfrm>
            <a:off x="1246909" y="5174673"/>
            <a:ext cx="2317173" cy="498763"/>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9F8B172-BA4A-47F2-B54C-A456665EB888}"/>
              </a:ext>
            </a:extLst>
          </p:cNvPr>
          <p:cNvSpPr/>
          <p:nvPr/>
        </p:nvSpPr>
        <p:spPr>
          <a:xfrm>
            <a:off x="1070262" y="3519918"/>
            <a:ext cx="2795156" cy="917000"/>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37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fade">
                                      <p:cBhvr>
                                        <p:cTn id="19" dur="500"/>
                                        <p:tgtEl>
                                          <p:spTgt spid="19">
                                            <p:txEl>
                                              <p:pRg st="2" end="2"/>
                                            </p:txEl>
                                          </p:spTgt>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xEl>
                                              <p:pRg st="3" end="3"/>
                                            </p:txEl>
                                          </p:spTgt>
                                        </p:tgtEl>
                                        <p:attrNameLst>
                                          <p:attrName>style.visibility</p:attrName>
                                        </p:attrNameLst>
                                      </p:cBhvr>
                                      <p:to>
                                        <p:strVal val="visible"/>
                                      </p:to>
                                    </p:set>
                                    <p:animEffect transition="in" filter="fade">
                                      <p:cBhvr>
                                        <p:cTn id="26"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3"/>
            <a:extLst>
              <a:ext uri="{FF2B5EF4-FFF2-40B4-BE49-F238E27FC236}">
                <a16:creationId xmlns:a16="http://schemas.microsoft.com/office/drawing/2014/main" id="{CACFB6FD-9339-4253-B2F9-819FCD138C61}"/>
              </a:ext>
            </a:extLst>
          </p:cNvPr>
          <p:cNvSpPr txBox="1"/>
          <p:nvPr/>
        </p:nvSpPr>
        <p:spPr>
          <a:xfrm>
            <a:off x="2412968" y="5023293"/>
            <a:ext cx="4229132"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Adult Learner (SL360)</a:t>
            </a:r>
          </a:p>
        </p:txBody>
      </p:sp>
      <p:sp>
        <p:nvSpPr>
          <p:cNvPr id="6" name="TextBox 5">
            <a:hlinkClick r:id="rId4"/>
            <a:extLst>
              <a:ext uri="{FF2B5EF4-FFF2-40B4-BE49-F238E27FC236}">
                <a16:creationId xmlns:a16="http://schemas.microsoft.com/office/drawing/2014/main" id="{5278E4B8-7088-41CE-A882-09BCD371EFB0}"/>
              </a:ext>
            </a:extLst>
          </p:cNvPr>
          <p:cNvSpPr txBox="1"/>
          <p:nvPr/>
        </p:nvSpPr>
        <p:spPr>
          <a:xfrm>
            <a:off x="2412968" y="5516862"/>
            <a:ext cx="4229132"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Adult Learner (Rise 360)</a:t>
            </a:r>
          </a:p>
        </p:txBody>
      </p:sp>
      <p:sp>
        <p:nvSpPr>
          <p:cNvPr id="7" name="TextBox 6">
            <a:hlinkClick r:id="rId5"/>
            <a:extLst>
              <a:ext uri="{FF2B5EF4-FFF2-40B4-BE49-F238E27FC236}">
                <a16:creationId xmlns:a16="http://schemas.microsoft.com/office/drawing/2014/main" id="{CAFC16D7-F4A9-430A-AF17-22DA40F09599}"/>
              </a:ext>
            </a:extLst>
          </p:cNvPr>
          <p:cNvSpPr txBox="1"/>
          <p:nvPr/>
        </p:nvSpPr>
        <p:spPr>
          <a:xfrm>
            <a:off x="2412968" y="6010430"/>
            <a:ext cx="5257832"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Core Skills &amp; Competencies Alignment</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Working Examples &amp; Images</a:t>
            </a:r>
          </a:p>
        </p:txBody>
      </p:sp>
      <p:sp>
        <p:nvSpPr>
          <p:cNvPr id="8" name="TextBox 7">
            <a:hlinkClick r:id="rId6"/>
            <a:extLst>
              <a:ext uri="{FF2B5EF4-FFF2-40B4-BE49-F238E27FC236}">
                <a16:creationId xmlns:a16="http://schemas.microsoft.com/office/drawing/2014/main" id="{7BAAD9A0-D56D-414C-9603-6ED73E23F8AD}"/>
              </a:ext>
            </a:extLst>
          </p:cNvPr>
          <p:cNvSpPr txBox="1"/>
          <p:nvPr/>
        </p:nvSpPr>
        <p:spPr>
          <a:xfrm>
            <a:off x="7670800" y="5023293"/>
            <a:ext cx="4229132"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Normalization of Deviance</a:t>
            </a:r>
          </a:p>
        </p:txBody>
      </p:sp>
      <p:sp>
        <p:nvSpPr>
          <p:cNvPr id="9" name="TextBox 8">
            <a:hlinkClick r:id="rId7"/>
            <a:extLst>
              <a:ext uri="{FF2B5EF4-FFF2-40B4-BE49-F238E27FC236}">
                <a16:creationId xmlns:a16="http://schemas.microsoft.com/office/drawing/2014/main" id="{90C45DA2-93B5-409C-B546-E0CE4E6839F6}"/>
              </a:ext>
            </a:extLst>
          </p:cNvPr>
          <p:cNvSpPr txBox="1"/>
          <p:nvPr/>
        </p:nvSpPr>
        <p:spPr>
          <a:xfrm>
            <a:off x="7670800" y="5522056"/>
            <a:ext cx="4229132"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Design Images</a:t>
            </a:r>
          </a:p>
        </p:txBody>
      </p:sp>
      <p:sp>
        <p:nvSpPr>
          <p:cNvPr id="10" name="TextBox 9">
            <a:hlinkClick r:id="rId8"/>
            <a:extLst>
              <a:ext uri="{FF2B5EF4-FFF2-40B4-BE49-F238E27FC236}">
                <a16:creationId xmlns:a16="http://schemas.microsoft.com/office/drawing/2014/main" id="{77D039D3-BCEC-463E-B853-58BE1FD872D4}"/>
              </a:ext>
            </a:extLst>
          </p:cNvPr>
          <p:cNvSpPr txBox="1"/>
          <p:nvPr/>
        </p:nvSpPr>
        <p:spPr>
          <a:xfrm>
            <a:off x="7670800" y="6010429"/>
            <a:ext cx="4229132"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E-Learning Heroes Examples</a:t>
            </a:r>
          </a:p>
        </p:txBody>
      </p:sp>
    </p:spTree>
    <p:extLst>
      <p:ext uri="{BB962C8B-B14F-4D97-AF65-F5344CB8AC3E}">
        <p14:creationId xmlns:p14="http://schemas.microsoft.com/office/powerpoint/2010/main" val="1915350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793263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1C3F475E-C5A7-41A7-B55A-57C71BF2D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05" y="213756"/>
            <a:ext cx="5796031" cy="3885038"/>
          </a:xfrm>
          <a:prstGeom prst="rect">
            <a:avLst/>
          </a:prstGeom>
          <a:effectLst>
            <a:outerShdw blurRad="50800" dist="114300" dir="2700000" algn="tl" rotWithShape="0">
              <a:prstClr val="black">
                <a:alpha val="68000"/>
              </a:prstClr>
            </a:outerShdw>
          </a:effectLst>
        </p:spPr>
      </p:pic>
      <p:pic>
        <p:nvPicPr>
          <p:cNvPr id="7" name="Picture 6" descr="Graphical user interface, application&#10;&#10;Description automatically generated">
            <a:extLst>
              <a:ext uri="{FF2B5EF4-FFF2-40B4-BE49-F238E27FC236}">
                <a16:creationId xmlns:a16="http://schemas.microsoft.com/office/drawing/2014/main" id="{9B525B04-2BA1-44EB-B8CE-8BF1F330A1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6034" y="1576174"/>
            <a:ext cx="6859933" cy="3705653"/>
          </a:xfrm>
          <a:prstGeom prst="rect">
            <a:avLst/>
          </a:prstGeom>
          <a:effectLst>
            <a:outerShdw blurRad="50800" dist="114300" dir="2700000" algn="tl" rotWithShape="0">
              <a:prstClr val="black">
                <a:alpha val="68000"/>
              </a:prstClr>
            </a:outerShdw>
          </a:effectLst>
        </p:spPr>
      </p:pic>
      <p:pic>
        <p:nvPicPr>
          <p:cNvPr id="9" name="Picture 8" descr="Graphical user interface, application&#10;&#10;Description automatically generated">
            <a:extLst>
              <a:ext uri="{FF2B5EF4-FFF2-40B4-BE49-F238E27FC236}">
                <a16:creationId xmlns:a16="http://schemas.microsoft.com/office/drawing/2014/main" id="{AAB4D1C8-8B6E-41EA-9AE3-F588753FF5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6637" y="2936504"/>
            <a:ext cx="6845058" cy="3707740"/>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260340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Use of various elements to enhance and enforce user experience</a:t>
            </a:r>
          </a:p>
        </p:txBody>
      </p:sp>
      <p:sp>
        <p:nvSpPr>
          <p:cNvPr id="6" name="TextBox 5">
            <a:extLst>
              <a:ext uri="{FF2B5EF4-FFF2-40B4-BE49-F238E27FC236}">
                <a16:creationId xmlns:a16="http://schemas.microsoft.com/office/drawing/2014/main" id="{5278E4B8-7088-41CE-A882-09BCD371EFB0}"/>
              </a:ext>
            </a:extLst>
          </p:cNvPr>
          <p:cNvSpPr txBox="1"/>
          <p:nvPr/>
        </p:nvSpPr>
        <p:spPr>
          <a:xfrm>
            <a:off x="2412968" y="5516862"/>
            <a:ext cx="92871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Colors, Media, Typography, White Space, and Layout</a:t>
            </a:r>
          </a:p>
        </p:txBody>
      </p:sp>
      <p:sp>
        <p:nvSpPr>
          <p:cNvPr id="7" name="TextBox 6">
            <a:extLst>
              <a:ext uri="{FF2B5EF4-FFF2-40B4-BE49-F238E27FC236}">
                <a16:creationId xmlns:a16="http://schemas.microsoft.com/office/drawing/2014/main" id="{CAFC16D7-F4A9-430A-AF17-22DA40F09599}"/>
              </a:ext>
            </a:extLst>
          </p:cNvPr>
          <p:cNvSpPr txBox="1"/>
          <p:nvPr/>
        </p:nvSpPr>
        <p:spPr>
          <a:xfrm>
            <a:off x="2412968" y="6010430"/>
            <a:ext cx="92871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Creating a scientifically and aesthetically pleasing experience</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What is Visual Design?</a:t>
            </a:r>
          </a:p>
        </p:txBody>
      </p:sp>
    </p:spTree>
    <p:extLst>
      <p:ext uri="{BB962C8B-B14F-4D97-AF65-F5344CB8AC3E}">
        <p14:creationId xmlns:p14="http://schemas.microsoft.com/office/powerpoint/2010/main" val="15599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Focuses on the aesthetics of a site and its related materials by strategically (or scientifically) implementing colors, fonts, images, and other elements</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5181600" y="1109483"/>
            <a:ext cx="6898105" cy="590931"/>
          </a:xfrm>
        </p:spPr>
        <p:txBody>
          <a:bodyPr/>
          <a:lstStyle/>
          <a:p>
            <a:r>
              <a:rPr lang="en-US" dirty="0"/>
              <a:t>Visual Design Basics</a:t>
            </a:r>
          </a:p>
        </p:txBody>
      </p:sp>
      <p:sp>
        <p:nvSpPr>
          <p:cNvPr id="9" name="Oval 8">
            <a:extLst>
              <a:ext uri="{FF2B5EF4-FFF2-40B4-BE49-F238E27FC236}">
                <a16:creationId xmlns:a16="http://schemas.microsoft.com/office/drawing/2014/main" id="{7F9E52FC-81B1-48C0-98C3-35F4D12F118F}"/>
              </a:ext>
            </a:extLst>
          </p:cNvPr>
          <p:cNvSpPr/>
          <p:nvPr/>
        </p:nvSpPr>
        <p:spPr>
          <a:xfrm>
            <a:off x="570364" y="232719"/>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D1998D-9868-4107-A8C8-C1D9F22B3988}"/>
              </a:ext>
            </a:extLst>
          </p:cNvPr>
          <p:cNvSpPr/>
          <p:nvPr/>
        </p:nvSpPr>
        <p:spPr>
          <a:xfrm>
            <a:off x="764051" y="426406"/>
            <a:ext cx="3637372" cy="3637372"/>
          </a:xfrm>
          <a:prstGeom prst="ellipse">
            <a:avLst/>
          </a:prstGeom>
          <a:blipFill>
            <a:blip r:embed="rId3"/>
            <a:stretch>
              <a:fillRect/>
            </a:stretch>
          </a:blip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0C74B4D-155B-4D19-94E0-ADD3CBBDDD28}"/>
              </a:ext>
            </a:extLst>
          </p:cNvPr>
          <p:cNvSpPr txBox="1"/>
          <p:nvPr/>
        </p:nvSpPr>
        <p:spPr>
          <a:xfrm>
            <a:off x="5399811" y="1700414"/>
            <a:ext cx="3862820" cy="368434"/>
          </a:xfrm>
          <a:prstGeom prst="rect">
            <a:avLst/>
          </a:prstGeom>
          <a:noFill/>
        </p:spPr>
        <p:txBody>
          <a:bodyPr wrap="square">
            <a:spAutoFit/>
          </a:bodyPr>
          <a:lstStyle/>
          <a:p>
            <a:pPr marR="0" lvl="0" algn="ctr">
              <a:lnSpc>
                <a:spcPct val="107000"/>
              </a:lnSpc>
              <a:spcBef>
                <a:spcPts val="0"/>
              </a:spcBef>
              <a:spcAft>
                <a:spcPts val="800"/>
              </a:spcAft>
              <a:tabLst>
                <a:tab pos="228600" algn="l"/>
                <a:tab pos="457200" algn="l"/>
              </a:tabLst>
            </a:pPr>
            <a:r>
              <a:rPr lang="en-US" sz="1800" u="sng" dirty="0">
                <a:solidFill>
                  <a:srgbClr val="0000FF"/>
                </a:solidFill>
                <a:effectLst/>
                <a:latin typeface="Trebuchet MS" panose="020B0603020202020204" pitchFamily="34" charset="0"/>
                <a:ea typeface="Times New Roman" panose="02020603050405020304" pitchFamily="18" charset="0"/>
                <a:cs typeface="Times New Roman" panose="02020603050405020304" pitchFamily="18" charset="0"/>
                <a:hlinkClick r:id="rId4"/>
              </a:rPr>
              <a:t>Visual Design Basics | Usability.gov</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3211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lumMod val="50000"/>
                  </a:schemeClr>
                </a:solidFill>
              </a:rPr>
              <a:t>Focuses on the aesthetics of a site and its related materials by strategically (or scientifically) implementing colors, fonts, images, and other elements</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5181600" y="1109483"/>
            <a:ext cx="6898105" cy="590931"/>
          </a:xfrm>
        </p:spPr>
        <p:txBody>
          <a:bodyPr/>
          <a:lstStyle/>
          <a:p>
            <a:r>
              <a:rPr lang="en-US" dirty="0">
                <a:solidFill>
                  <a:schemeClr val="bg1">
                    <a:lumMod val="50000"/>
                  </a:schemeClr>
                </a:solidFill>
              </a:rPr>
              <a:t>Visual Design Basics</a:t>
            </a:r>
          </a:p>
        </p:txBody>
      </p:sp>
      <p:sp>
        <p:nvSpPr>
          <p:cNvPr id="10" name="TextBox 9">
            <a:extLst>
              <a:ext uri="{FF2B5EF4-FFF2-40B4-BE49-F238E27FC236}">
                <a16:creationId xmlns:a16="http://schemas.microsoft.com/office/drawing/2014/main" id="{60C74B4D-155B-4D19-94E0-ADD3CBBDDD28}"/>
              </a:ext>
            </a:extLst>
          </p:cNvPr>
          <p:cNvSpPr txBox="1"/>
          <p:nvPr/>
        </p:nvSpPr>
        <p:spPr>
          <a:xfrm>
            <a:off x="5399811" y="1700414"/>
            <a:ext cx="3862820" cy="368434"/>
          </a:xfrm>
          <a:prstGeom prst="rect">
            <a:avLst/>
          </a:prstGeom>
          <a:noFill/>
        </p:spPr>
        <p:txBody>
          <a:bodyPr wrap="square">
            <a:spAutoFit/>
          </a:bodyPr>
          <a:lstStyle/>
          <a:p>
            <a:pPr marR="0" lvl="0" algn="ctr">
              <a:lnSpc>
                <a:spcPct val="107000"/>
              </a:lnSpc>
              <a:spcBef>
                <a:spcPts val="0"/>
              </a:spcBef>
              <a:spcAft>
                <a:spcPts val="800"/>
              </a:spcAft>
              <a:tabLst>
                <a:tab pos="228600" algn="l"/>
                <a:tab pos="457200" algn="l"/>
              </a:tabLst>
            </a:pPr>
            <a:r>
              <a:rPr lang="en-US" sz="1800" u="sng" dirty="0">
                <a:solidFill>
                  <a:schemeClr val="bg1">
                    <a:lumMod val="50000"/>
                  </a:schemeClr>
                </a:solidFill>
                <a:effectLst/>
                <a:latin typeface="Trebuchet MS" panose="020B0603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Visual Design Basics | Usability.gov</a:t>
            </a:r>
            <a:endParaRPr lang="en-US" sz="1800" dirty="0">
              <a:solidFill>
                <a:schemeClr val="bg1">
                  <a:lumMod val="50000"/>
                </a:schemeClr>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66966405-F44E-4BC1-B21A-3A0905E7C429}"/>
              </a:ext>
            </a:extLst>
          </p:cNvPr>
          <p:cNvSpPr/>
          <p:nvPr/>
        </p:nvSpPr>
        <p:spPr>
          <a:xfrm>
            <a:off x="570364" y="232719"/>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75CDED3-2AF5-4D8D-B0D0-5E5652C290AF}"/>
              </a:ext>
            </a:extLst>
          </p:cNvPr>
          <p:cNvSpPr/>
          <p:nvPr/>
        </p:nvSpPr>
        <p:spPr>
          <a:xfrm>
            <a:off x="764051" y="426406"/>
            <a:ext cx="3637372" cy="3637372"/>
          </a:xfrm>
          <a:prstGeom prst="ellipse">
            <a:avLst/>
          </a:prstGeom>
          <a:blipFill>
            <a:blip r:embed="rId4"/>
            <a:stretch>
              <a:fillRect/>
            </a:stretch>
          </a:blip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4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Focuses on the aesthetics of a site and its related materials by strategically (or scientifically) implementing colors, fonts, images, and other elements</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5181600" y="1109483"/>
            <a:ext cx="6898105" cy="590931"/>
          </a:xfrm>
        </p:spPr>
        <p:txBody>
          <a:bodyPr/>
          <a:lstStyle/>
          <a:p>
            <a:r>
              <a:rPr lang="en-US" dirty="0"/>
              <a:t>Visual Design Basics</a:t>
            </a:r>
          </a:p>
        </p:txBody>
      </p:sp>
      <p:sp>
        <p:nvSpPr>
          <p:cNvPr id="9" name="Oval 8">
            <a:extLst>
              <a:ext uri="{FF2B5EF4-FFF2-40B4-BE49-F238E27FC236}">
                <a16:creationId xmlns:a16="http://schemas.microsoft.com/office/drawing/2014/main" id="{7F9E52FC-81B1-48C0-98C3-35F4D12F118F}"/>
              </a:ext>
            </a:extLst>
          </p:cNvPr>
          <p:cNvSpPr/>
          <p:nvPr/>
        </p:nvSpPr>
        <p:spPr>
          <a:xfrm>
            <a:off x="570364" y="232719"/>
            <a:ext cx="4024746" cy="4024746"/>
          </a:xfrm>
          <a:prstGeom prst="ellipse">
            <a:avLst/>
          </a:prstGeom>
          <a:solidFill>
            <a:schemeClr val="bg1">
              <a:alpha val="44000"/>
            </a:schemeClr>
          </a:solidFill>
          <a:ln w="34925">
            <a:solidFill>
              <a:schemeClr val="accent1">
                <a:shade val="50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D1998D-9868-4107-A8C8-C1D9F22B3988}"/>
              </a:ext>
            </a:extLst>
          </p:cNvPr>
          <p:cNvSpPr/>
          <p:nvPr/>
        </p:nvSpPr>
        <p:spPr>
          <a:xfrm>
            <a:off x="764051" y="426406"/>
            <a:ext cx="3637372" cy="3637372"/>
          </a:xfrm>
          <a:prstGeom prst="ellipse">
            <a:avLst/>
          </a:prstGeom>
          <a:blipFill dpi="0" rotWithShape="1">
            <a:blip r:embed="rId3">
              <a:alphaModFix amt="25000"/>
            </a:blip>
            <a:srcRect/>
            <a:stretch>
              <a:fillRect/>
            </a:stretch>
          </a:blipFill>
          <a:ln w="34925">
            <a:solidFill>
              <a:schemeClr val="accent1">
                <a:shade val="50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0C74B4D-155B-4D19-94E0-ADD3CBBDDD28}"/>
              </a:ext>
            </a:extLst>
          </p:cNvPr>
          <p:cNvSpPr txBox="1"/>
          <p:nvPr/>
        </p:nvSpPr>
        <p:spPr>
          <a:xfrm>
            <a:off x="5399811" y="1700414"/>
            <a:ext cx="3862820" cy="368434"/>
          </a:xfrm>
          <a:prstGeom prst="rect">
            <a:avLst/>
          </a:prstGeom>
          <a:noFill/>
        </p:spPr>
        <p:txBody>
          <a:bodyPr wrap="square">
            <a:spAutoFit/>
          </a:bodyPr>
          <a:lstStyle/>
          <a:p>
            <a:pPr marR="0" lvl="0" algn="ctr">
              <a:lnSpc>
                <a:spcPct val="107000"/>
              </a:lnSpc>
              <a:spcBef>
                <a:spcPts val="0"/>
              </a:spcBef>
              <a:spcAft>
                <a:spcPts val="800"/>
              </a:spcAft>
              <a:tabLst>
                <a:tab pos="228600" algn="l"/>
                <a:tab pos="457200" algn="l"/>
              </a:tabLst>
            </a:pPr>
            <a:r>
              <a:rPr lang="en-US" sz="1800" u="sng" dirty="0">
                <a:solidFill>
                  <a:srgbClr val="0000FF"/>
                </a:solidFill>
                <a:effectLst/>
                <a:latin typeface="Trebuchet MS" panose="020B0603020202020204" pitchFamily="34" charset="0"/>
                <a:ea typeface="Times New Roman" panose="02020603050405020304" pitchFamily="18" charset="0"/>
                <a:cs typeface="Times New Roman" panose="02020603050405020304" pitchFamily="18" charset="0"/>
                <a:hlinkClick r:id="rId4"/>
              </a:rPr>
              <a:t>Visual Design Basics | Usability.gov</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121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843</TotalTime>
  <Words>8145</Words>
  <Application>Microsoft Office PowerPoint</Application>
  <PresentationFormat>Widescreen</PresentationFormat>
  <Paragraphs>682</Paragraphs>
  <Slides>47</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Algerian</vt:lpstr>
      <vt:lpstr>Arial</vt:lpstr>
      <vt:lpstr>Banshee Std</vt:lpstr>
      <vt:lpstr>Calibri</vt:lpstr>
      <vt:lpstr>Chiller</vt:lpstr>
      <vt:lpstr>Merriweather</vt:lpstr>
      <vt:lpstr>Times New Roman</vt:lpstr>
      <vt:lpstr>Trebuchet MS</vt:lpstr>
      <vt:lpstr>Custom Design</vt:lpstr>
      <vt:lpstr>Visual Design</vt:lpstr>
      <vt:lpstr>James Washok, M.Ed., M.S. IDT</vt:lpstr>
      <vt:lpstr>PowerPoint Presentation</vt:lpstr>
      <vt:lpstr>PowerPoint Presentation</vt:lpstr>
      <vt:lpstr>PowerPoint Presentation</vt:lpstr>
      <vt:lpstr>What is Visual Design?</vt:lpstr>
      <vt:lpstr>Visual Design Basics</vt:lpstr>
      <vt:lpstr>Visual Design Basics</vt:lpstr>
      <vt:lpstr>Visual Design Basics</vt:lpstr>
      <vt:lpstr>Visual Design Basics</vt:lpstr>
      <vt:lpstr>Visual Design Basics</vt:lpstr>
      <vt:lpstr>Why is Visual Design Important?</vt:lpstr>
      <vt:lpstr>Design Should Enhance</vt:lpstr>
      <vt:lpstr>Design Should Enhance</vt:lpstr>
      <vt:lpstr>Bad Design vs. Good Design</vt:lpstr>
      <vt:lpstr>Bad Design vs. Good Design</vt:lpstr>
      <vt:lpstr>Bad Design vs. Good Design</vt:lpstr>
      <vt:lpstr>Bad Design vs. Good Design</vt:lpstr>
      <vt:lpstr>Bad Design vs. Good Design</vt:lpstr>
      <vt:lpstr>Bad Design vs. Good Design</vt:lpstr>
      <vt:lpstr>Bad Design vs. Good Design</vt:lpstr>
      <vt:lpstr>Visual Design – Color</vt:lpstr>
      <vt:lpstr>The Color Wheel</vt:lpstr>
      <vt:lpstr>Color Use</vt:lpstr>
      <vt:lpstr>Color Use</vt:lpstr>
      <vt:lpstr>Visual Design – Media</vt:lpstr>
      <vt:lpstr>Visual Hierarchy</vt:lpstr>
      <vt:lpstr>Visual Elements and Audience</vt:lpstr>
      <vt:lpstr>Visual Design – Typography</vt:lpstr>
      <vt:lpstr>Typography - Use</vt:lpstr>
      <vt:lpstr>Typography - Consistency</vt:lpstr>
      <vt:lpstr>Typography – Use (Web) Safe Fonts</vt:lpstr>
      <vt:lpstr>Visual Design – White Space</vt:lpstr>
      <vt:lpstr>White Space – Typography</vt:lpstr>
      <vt:lpstr>White Space – Creating Connections</vt:lpstr>
      <vt:lpstr>White Space – Examples in Design</vt:lpstr>
      <vt:lpstr>Gestalt Principles</vt:lpstr>
      <vt:lpstr>Gestalt Principles</vt:lpstr>
      <vt:lpstr>Visual Design – Layout</vt:lpstr>
      <vt:lpstr>Macro-Layout</vt:lpstr>
      <vt:lpstr>Macro-Layout – The Flowchart</vt:lpstr>
      <vt:lpstr>Micro-Layout</vt:lpstr>
      <vt:lpstr>Design Using Conversation</vt:lpstr>
      <vt:lpstr>Using Content Wisely</vt:lpstr>
      <vt:lpstr>Active Engagement Opportunities</vt:lpstr>
      <vt:lpstr>Working Examples &amp; Images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Washok</dc:creator>
  <cp:lastModifiedBy>James Washok</cp:lastModifiedBy>
  <cp:revision>78</cp:revision>
  <dcterms:created xsi:type="dcterms:W3CDTF">2021-03-04T22:25:29Z</dcterms:created>
  <dcterms:modified xsi:type="dcterms:W3CDTF">2021-06-22T23:08:41Z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AE597090-39F1-4124-BFFE-2BCA404CB73C</vt:lpwstr>
  </property>
  <property fmtid="{D5CDD505-2E9C-101B-9397-08002B2CF9AE}" pid="3" name="ArticulatePath">
    <vt:lpwstr>Presentation1</vt:lpwstr>
  </property>
</Properties>
</file>