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15"/>
  </p:notesMasterIdLst>
  <p:handoutMasterIdLst>
    <p:handoutMasterId r:id="rId16"/>
  </p:handoutMasterIdLst>
  <p:sldIdLst>
    <p:sldId id="302" r:id="rId5"/>
    <p:sldId id="322" r:id="rId6"/>
    <p:sldId id="327" r:id="rId7"/>
    <p:sldId id="347" r:id="rId8"/>
    <p:sldId id="358" r:id="rId9"/>
    <p:sldId id="350" r:id="rId10"/>
    <p:sldId id="352" r:id="rId11"/>
    <p:sldId id="348" r:id="rId12"/>
    <p:sldId id="342" r:id="rId13"/>
    <p:sldId id="359" r:id="rId14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le O'Flynn" initials="M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FF"/>
    <a:srgbClr val="2F6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E80C49-46E4-41C3-A73C-966E221F3C9F}" v="433" dt="2022-02-21T23:03:55.485"/>
    <p1510:client id="{FE87539E-A083-45AA-A72B-B191A5CBCEB8}" v="9" dt="2022-02-21T23:02:20.548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E4D45-CA62-49E2-8CB4-48A8797074D6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4F8D1-D5FE-4716-A8E0-60B81D3CB9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9974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4A490-1846-4BD8-B35E-4060CD06FAEE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FCCCE-9053-492E-ACF0-E979658501F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85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358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57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NDIS Appeals – assists people to appeal decisions made by NDIA </a:t>
            </a:r>
          </a:p>
          <a:p>
            <a:r>
              <a:rPr lang="en-US"/>
              <a:t>NDIS Decision support – assists people aged 18 – 65 years, with no informal supports, to make decisions about the NDIS </a:t>
            </a:r>
          </a:p>
          <a:p>
            <a:r>
              <a:rPr lang="en-US"/>
              <a:t>Justice support – non legal advocacy for people with disability, primary those charged with an office e.g. speaking with police, getting legal rep </a:t>
            </a:r>
          </a:p>
          <a:p>
            <a:r>
              <a:rPr lang="en-US"/>
              <a:t>Disability Royal Commission Advocacy – assisting people to make submissions to the DRC into violence, abuse and neglect of people with disability </a:t>
            </a:r>
          </a:p>
          <a:p>
            <a:r>
              <a:rPr lang="en-US"/>
              <a:t>Human Rights Legal Service – assists with disability discrimination, human rights complaints / issues and guardianship and administration </a:t>
            </a:r>
            <a:endParaRPr lang="en-AU"/>
          </a:p>
          <a:p>
            <a:r>
              <a:rPr lang="en-AU"/>
              <a:t>Mental Health Legal Service – provides advice under the Mental Health Act and assists with the Mental Health Review Tribunal </a:t>
            </a:r>
          </a:p>
          <a:p>
            <a:r>
              <a:rPr lang="en-AU"/>
              <a:t>Education Advocacy – assists students with disability in Qld State Schools and home schooling with complex and protracted complaints e.g. suspension, exclusion, reasonable adjustments </a:t>
            </a:r>
          </a:p>
          <a:p>
            <a:r>
              <a:rPr lang="en-AU"/>
              <a:t>Pathways Hotline – is an information and referral service that provides pathways for people with disability, their carers and family to advocacy. Pathways can be contacted on 1800 130 582 or Pathways@qai.org.au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358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358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149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State funded disability advocacy  in QLD – geographic locations have a funded disability advocacy service. In Cairns the service is Rights in Action. There are also three specialist cohorts for disability advocacy funding: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ATSI – ATSIDNQ Side By Side Advocacy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CALD – AMPARO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Children &amp; Young People – QAI 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408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Advocates are based in Brisbane, however, would like to be able to do outreach to the rest of QLD. 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3044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323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45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Making referrals – can be made by other organisations and services via the contact details. Contact details can also be passed on to children / young people and their families for self referral. 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FCCCE-9053-492E-ACF0-E979658501F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87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636ABC-F8E2-4AC8-8D75-7C0AAE043E4F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26FE01-97D3-48AF-A3AF-A4D77B30DB02}" type="slidenum">
              <a:rPr lang="en-AU" smtClean="0"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youngpeople@qai.org.a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qai.org.au/young-peoples-program/" TargetMode="External"/><Relationship Id="rId4" Type="http://schemas.openxmlformats.org/officeDocument/2006/relationships/hyperlink" Target="http://www.qai.org.a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670154" y="332801"/>
            <a:ext cx="7835605" cy="994633"/>
            <a:chOff x="379506" y="5354637"/>
            <a:chExt cx="4573494" cy="799781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271578" y="5714672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sz="2400" b="1" dirty="0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sz="2400" b="1" dirty="0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sz="2400" b="1" dirty="0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sz="2400" b="1" dirty="0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sz="2400" b="1" dirty="0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sz="2400" b="1" dirty="0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2000" dirty="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14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688131" cy="684213"/>
            </a:xfrm>
            <a:prstGeom prst="rect">
              <a:avLst/>
            </a:prstGeom>
            <a:noFill/>
          </p:spPr>
        </p:pic>
      </p:grpSp>
      <p:sp>
        <p:nvSpPr>
          <p:cNvPr id="16" name="TextBox 15"/>
          <p:cNvSpPr txBox="1"/>
          <p:nvPr/>
        </p:nvSpPr>
        <p:spPr>
          <a:xfrm>
            <a:off x="683568" y="2132856"/>
            <a:ext cx="7552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Peoples Program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05365" y="5229200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Caitlin de Cocq van Delwijnen &amp; Gabby Hill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C79A95-DF1C-43A4-8B6A-0837E1630021}"/>
              </a:ext>
            </a:extLst>
          </p:cNvPr>
          <p:cNvSpPr txBox="1"/>
          <p:nvPr/>
        </p:nvSpPr>
        <p:spPr>
          <a:xfrm>
            <a:off x="467544" y="3140968"/>
            <a:ext cx="8208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QAI respectfully acknowledged </a:t>
            </a:r>
            <a:r>
              <a:rPr lang="en-AU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Aboriginal and Torres Strait Islander peoples as the traditional owners of this land and recognises their role in our work, in the disability community and in society.</a:t>
            </a:r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14E886-9FD6-4619-AAD5-05D070F3C9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8703"/>
          <a:stretch/>
        </p:blipFill>
        <p:spPr>
          <a:xfrm>
            <a:off x="3563888" y="4229169"/>
            <a:ext cx="2952328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259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2276873"/>
            <a:ext cx="8229600" cy="29540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together is a beginning, </a:t>
            </a:r>
          </a:p>
          <a:p>
            <a:pPr marL="0" indent="0" algn="ctr"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Keeping together is progress,</a:t>
            </a:r>
          </a:p>
          <a:p>
            <a:pPr marL="0" indent="0" algn="ctr">
              <a:buNone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together is success.</a:t>
            </a:r>
          </a:p>
          <a:p>
            <a:pPr marL="0" indent="0" algn="ctr">
              <a:buNone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Henry Ford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08A992E-D370-436B-AB6E-AD4BB698E8CF}"/>
              </a:ext>
            </a:extLst>
          </p:cNvPr>
          <p:cNvSpPr txBox="1">
            <a:spLocks/>
          </p:cNvSpPr>
          <p:nvPr/>
        </p:nvSpPr>
        <p:spPr>
          <a:xfrm>
            <a:off x="457200" y="1253771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Font typeface="Wingdings 2"/>
              <a:buNone/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thoughts</a:t>
            </a:r>
          </a:p>
        </p:txBody>
      </p:sp>
    </p:spTree>
    <p:extLst>
      <p:ext uri="{BB962C8B-B14F-4D97-AF65-F5344CB8AC3E}">
        <p14:creationId xmlns:p14="http://schemas.microsoft.com/office/powerpoint/2010/main" val="279933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14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16" name="TextBox 15"/>
          <p:cNvSpPr txBox="1"/>
          <p:nvPr/>
        </p:nvSpPr>
        <p:spPr>
          <a:xfrm>
            <a:off x="3101071" y="1132620"/>
            <a:ext cx="29119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QAI</a:t>
            </a:r>
          </a:p>
          <a:p>
            <a:pPr algn="ctr"/>
            <a:endParaRPr lang="en-US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705451"/>
            <a:ext cx="835292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Queensland Advocacy Incorporated (QAI) is an independent, community-based, individual, systemic, legal and non-legal advocacy organisation for people with disability in Queensland, Australia.</a:t>
            </a:r>
          </a:p>
          <a:p>
            <a:endParaRPr lang="en-US" sz="1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Mission </a:t>
            </a:r>
          </a:p>
          <a:p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promote, protect and defend, through advocacy, the fundamental needs and rights and lives of the most vulnerable people with disability in Queensland.</a:t>
            </a:r>
          </a:p>
          <a:p>
            <a:endParaRPr lang="en-AU" sz="1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do</a:t>
            </a:r>
          </a:p>
          <a:p>
            <a:r>
              <a:rPr lang="en-AU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advocacy </a:t>
            </a: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to attitudinal, law and policy change. We also support a range of advocacy initiatives in this state and nationally. </a:t>
            </a:r>
          </a:p>
          <a:p>
            <a:r>
              <a:rPr lang="en-AU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advocacy </a:t>
            </a: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support of persons whose disability is at the centre of their legal issue, including;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8D3E58-222A-4ACE-B855-A1094A15C66D}"/>
              </a:ext>
            </a:extLst>
          </p:cNvPr>
          <p:cNvSpPr txBox="1"/>
          <p:nvPr/>
        </p:nvSpPr>
        <p:spPr>
          <a:xfrm>
            <a:off x="509684" y="5205197"/>
            <a:ext cx="8094764" cy="175432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NDIS Appeals Support,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NDIS Decision Support,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Justice Support,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Disability Royal Commission Advocacy Support,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Rights Legal Service,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Mental Health Legal Service,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Advocacy Service,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People’s Program,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Pathways Hotline 1800 130 582</a:t>
            </a:r>
          </a:p>
        </p:txBody>
      </p:sp>
    </p:spTree>
    <p:extLst>
      <p:ext uri="{BB962C8B-B14F-4D97-AF65-F5344CB8AC3E}">
        <p14:creationId xmlns:p14="http://schemas.microsoft.com/office/powerpoint/2010/main" val="24364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14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16" name="TextBox 15"/>
          <p:cNvSpPr txBox="1"/>
          <p:nvPr/>
        </p:nvSpPr>
        <p:spPr>
          <a:xfrm>
            <a:off x="723906" y="1271662"/>
            <a:ext cx="7552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what is advocacy, and why is it necessary?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2618909"/>
            <a:ext cx="8496944" cy="335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675"/>
              </a:spcBef>
            </a:pP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Advocacy is </a:t>
            </a:r>
            <a:r>
              <a:rPr lang="en-AU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speaking, acting and writing </a:t>
            </a: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AU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 conflict of interest</a:t>
            </a: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behalf of the </a:t>
            </a:r>
            <a:r>
              <a:rPr lang="en-AU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sincerely perceived interests of a disadvantaged person or group</a:t>
            </a: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AU" altLang="en-US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promote, protect and defend their welfare and justice </a:t>
            </a: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 </a:t>
            </a:r>
          </a:p>
          <a:p>
            <a:pPr marL="342900" indent="-342900" algn="just">
              <a:lnSpc>
                <a:spcPct val="900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on their side and no-one else's,</a:t>
            </a:r>
          </a:p>
          <a:p>
            <a:pPr marL="342900" indent="-342900" algn="just">
              <a:lnSpc>
                <a:spcPct val="900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primarily concerned with their fundamental needs and rights,</a:t>
            </a:r>
          </a:p>
          <a:p>
            <a:pPr marL="342900" indent="-342900" algn="just">
              <a:lnSpc>
                <a:spcPct val="900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en-AU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 loyal and accountable to them in a way which is emphatic and vigorous.</a:t>
            </a:r>
          </a:p>
        </p:txBody>
      </p:sp>
    </p:spTree>
    <p:extLst>
      <p:ext uri="{BB962C8B-B14F-4D97-AF65-F5344CB8AC3E}">
        <p14:creationId xmlns:p14="http://schemas.microsoft.com/office/powerpoint/2010/main" val="188802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1412776"/>
            <a:ext cx="8229600" cy="4709160"/>
          </a:xfrm>
        </p:spPr>
        <p:txBody>
          <a:bodyPr/>
          <a:lstStyle/>
          <a:p>
            <a:pPr marL="137160" indent="0" algn="ctr">
              <a:buNone/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Young Peoples Program</a:t>
            </a:r>
          </a:p>
          <a:p>
            <a:pPr marL="137160" indent="0" algn="ctr">
              <a:buNone/>
            </a:pPr>
            <a:endParaRPr lang="en-US" sz="3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Young Peoples Program?</a:t>
            </a:r>
          </a:p>
          <a:p>
            <a:pPr marL="137160" indent="0" algn="ctr">
              <a:buNone/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 algn="ctr">
              <a:buNone/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Empowers self-advocacy, supports children and young people with disability to uphold their rights and interests and increase control over their lives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99456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2276872"/>
            <a:ext cx="8229600" cy="3769005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to note that: YPP is an advocate of the child / young person</a:t>
            </a: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/ young person can be referred to YPP via organisations, school, family, and self referral</a:t>
            </a: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YPP recognises issues such as education and youth justice often intersect, </a:t>
            </a: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YPP has one full time (first nation) child/ young person advocate and two part time child /youth / education advocates.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08A992E-D370-436B-AB6E-AD4BB698E8CF}"/>
              </a:ext>
            </a:extLst>
          </p:cNvPr>
          <p:cNvSpPr txBox="1">
            <a:spLocks/>
          </p:cNvSpPr>
          <p:nvPr/>
        </p:nvSpPr>
        <p:spPr>
          <a:xfrm>
            <a:off x="457200" y="1253771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Font typeface="Wingdings 2"/>
              <a:buNone/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QAI’s YPP Service</a:t>
            </a:r>
          </a:p>
        </p:txBody>
      </p:sp>
    </p:spTree>
    <p:extLst>
      <p:ext uri="{BB962C8B-B14F-4D97-AF65-F5344CB8AC3E}">
        <p14:creationId xmlns:p14="http://schemas.microsoft.com/office/powerpoint/2010/main" val="11918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48471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en-US" sz="13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/young person is living in Queensland, including remote and regional areas</a:t>
            </a: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/ young person is between 0 and 18 years old and has a disability</a:t>
            </a:r>
          </a:p>
          <a:p>
            <a:pPr marL="342900" indent="-34290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/ young person can be residing in or out of home, in community, in detention/youth justice/foster/kinship care system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B2C1670-484A-4585-BCC7-07429D0FFE26}"/>
              </a:ext>
            </a:extLst>
          </p:cNvPr>
          <p:cNvSpPr txBox="1">
            <a:spLocks/>
          </p:cNvSpPr>
          <p:nvPr/>
        </p:nvSpPr>
        <p:spPr>
          <a:xfrm>
            <a:off x="457200" y="1253771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Font typeface="Wingdings 2"/>
              <a:buNone/>
            </a:pP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YPP may be able to assist with advocacy where:</a:t>
            </a:r>
          </a:p>
        </p:txBody>
      </p:sp>
    </p:spTree>
    <p:extLst>
      <p:ext uri="{BB962C8B-B14F-4D97-AF65-F5344CB8AC3E}">
        <p14:creationId xmlns:p14="http://schemas.microsoft.com/office/powerpoint/2010/main" val="418320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771"/>
            <a:ext cx="8229600" cy="576064"/>
          </a:xfrm>
        </p:spPr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YPP advocates do?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251520" y="1916832"/>
            <a:ext cx="8702624" cy="4590424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Ensure the child /young person’s fundamental needs are being met</a:t>
            </a: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Build their capacity self-advocate </a:t>
            </a: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understand </a:t>
            </a: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rights and assist them to make informed decisions</a:t>
            </a: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Assist them to navigate the National Disability Insurance Scheme and other mainstream services</a:t>
            </a: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Address gaps </a:t>
            </a: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support, discrimination, conflict, and unfair treatment</a:t>
            </a:r>
            <a:endParaRPr lang="en-AU" sz="2000" b="0" i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Provide practical assistance with documents and </a:t>
            </a: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forms, including  complaints </a:t>
            </a: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appeals</a:t>
            </a: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Providing individual advocacy and representation to government and other decision makers</a:t>
            </a:r>
          </a:p>
          <a:p>
            <a:pPr marL="342900" indent="-342900" fontAlgn="base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Liaise </a:t>
            </a: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stakeholders and provide information and referral to QAI services and other organisations which may assist.  </a:t>
            </a: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90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192" y="2276872"/>
            <a:ext cx="8229600" cy="4066852"/>
          </a:xfrm>
        </p:spPr>
        <p:txBody>
          <a:bodyPr>
            <a:noAutofit/>
          </a:bodyPr>
          <a:lstStyle/>
          <a:p>
            <a:pPr marL="342900" indent="-342900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violence, abuse, and neglect</a:t>
            </a:r>
          </a:p>
          <a:p>
            <a:pPr marL="342900" indent="-342900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Community inclusion, participation, and access, including outreach programs</a:t>
            </a:r>
            <a:endParaRPr lang="en-AU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 &amp; mental health</a:t>
            </a:r>
            <a:endParaRPr lang="en-AU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Child protection, family, and kinship support and justice</a:t>
            </a:r>
            <a:endParaRPr lang="en-AU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Education including, early childhood development, school, higher education and vocational education and training</a:t>
            </a:r>
          </a:p>
          <a:p>
            <a:pPr marL="342900" indent="-342900" algn="l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Housing and tenancy</a:t>
            </a:r>
          </a:p>
          <a:p>
            <a:pPr marL="342900" indent="-342900" algn="l" fontAlgn="base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NDIS and other disability supports and </a:t>
            </a:r>
            <a:r>
              <a:rPr lang="en-AU" sz="2000" b="0" i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Centerlink</a:t>
            </a:r>
            <a:r>
              <a:rPr lang="en-AU" sz="2000" b="0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other financial processes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08A992E-D370-436B-AB6E-AD4BB698E8CF}"/>
              </a:ext>
            </a:extLst>
          </p:cNvPr>
          <p:cNvSpPr txBox="1">
            <a:spLocks/>
          </p:cNvSpPr>
          <p:nvPr/>
        </p:nvSpPr>
        <p:spPr>
          <a:xfrm>
            <a:off x="457200" y="1253771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Font typeface="Wingdings 2"/>
              <a:buNone/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YPP advocates may be able to assist in the areas of:</a:t>
            </a:r>
          </a:p>
        </p:txBody>
      </p:sp>
    </p:spTree>
    <p:extLst>
      <p:ext uri="{BB962C8B-B14F-4D97-AF65-F5344CB8AC3E}">
        <p14:creationId xmlns:p14="http://schemas.microsoft.com/office/powerpoint/2010/main" val="379674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 &amp; Referrals</a:t>
            </a:r>
          </a:p>
          <a:p>
            <a:pPr marL="137160" indent="0">
              <a:buNone/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 and young people, families and caregivers can contact our office to request assistance on:</a:t>
            </a:r>
          </a:p>
          <a:p>
            <a:pPr marL="137160" indent="0">
              <a:buNone/>
            </a:pPr>
            <a:endParaRPr lang="en-US" sz="2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(07) 3844 4200 or 1300 130 582</a:t>
            </a:r>
          </a:p>
          <a:p>
            <a:pPr marL="137160" indent="0">
              <a:buNone/>
            </a:pP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youngpeople@qai.org.au</a:t>
            </a:r>
            <a:endParaRPr lang="en-US" sz="2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www.qai.org.au</a:t>
            </a: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(form): </a:t>
            </a: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https://qai.org.au/young-peoples-program/</a:t>
            </a:r>
            <a:r>
              <a:rPr lang="en-US"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1520" y="295230"/>
            <a:ext cx="8496944" cy="829514"/>
            <a:chOff x="379506" y="5354637"/>
            <a:chExt cx="4573494" cy="79978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154674" y="5692114"/>
              <a:ext cx="3594006" cy="400050"/>
            </a:xfrm>
            <a:prstGeom prst="rect">
              <a:avLst/>
            </a:prstGeom>
            <a:solidFill>
              <a:srgbClr val="FFFFFF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Q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ueensland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dvocacy </a:t>
              </a:r>
              <a:r>
                <a:rPr lang="en-AU" b="1">
                  <a:solidFill>
                    <a:srgbClr val="FF0000"/>
                  </a:solidFill>
                  <a:latin typeface="Arial" pitchFamily="34" charset="0"/>
                </a:rPr>
                <a:t>I</a:t>
              </a:r>
              <a:r>
                <a:rPr lang="en-AU" b="1">
                  <a:solidFill>
                    <a:prstClr val="black"/>
                  </a:solidFill>
                  <a:latin typeface="Arial" pitchFamily="34" charset="0"/>
                </a:rPr>
                <a:t>ncorporated</a:t>
              </a:r>
              <a:endParaRPr lang="en-US" sz="1600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379506" y="6108699"/>
              <a:ext cx="4573494" cy="45719"/>
            </a:xfrm>
            <a:prstGeom prst="rect">
              <a:avLst/>
            </a:prstGeom>
            <a:solidFill>
              <a:srgbClr val="FF0000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pitchFamily="34" charset="0"/>
              </a:endParaRPr>
            </a:p>
          </p:txBody>
        </p:sp>
        <p:pic>
          <p:nvPicPr>
            <p:cNvPr id="7" name="Picture 4" descr="QAI_logoSPOT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18463" y="5354637"/>
              <a:ext cx="517603" cy="68421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85137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1">
      <a:dk1>
        <a:srgbClr val="000000"/>
      </a:dk1>
      <a:lt1>
        <a:srgbClr val="FF0000"/>
      </a:lt1>
      <a:dk2>
        <a:srgbClr val="F8F8F8"/>
      </a:dk2>
      <a:lt2>
        <a:srgbClr val="FF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24B067D30BF2499845ACEC545648F0" ma:contentTypeVersion="12" ma:contentTypeDescription="Create a new document." ma:contentTypeScope="" ma:versionID="c20ac5b62350906678b0f9b5b8524b0a">
  <xsd:schema xmlns:xsd="http://www.w3.org/2001/XMLSchema" xmlns:xs="http://www.w3.org/2001/XMLSchema" xmlns:p="http://schemas.microsoft.com/office/2006/metadata/properties" xmlns:ns2="662b4d72-0963-4903-8d1e-908999ea922a" xmlns:ns3="422eb771-ca73-43f7-ae9a-92fcdf6b2d87" targetNamespace="http://schemas.microsoft.com/office/2006/metadata/properties" ma:root="true" ma:fieldsID="6d2781c55cc32a3d754db2f5079e5dce" ns2:_="" ns3:_="">
    <xsd:import namespace="662b4d72-0963-4903-8d1e-908999ea922a"/>
    <xsd:import namespace="422eb771-ca73-43f7-ae9a-92fcdf6b2d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b4d72-0963-4903-8d1e-908999ea9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eb771-ca73-43f7-ae9a-92fcdf6b2d8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7F8E83-0EA4-499B-9E2C-EB1FAD078133}">
  <ds:schemaRefs>
    <ds:schemaRef ds:uri="422eb771-ca73-43f7-ae9a-92fcdf6b2d87"/>
    <ds:schemaRef ds:uri="662b4d72-0963-4903-8d1e-908999ea92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A6E7F5C-7388-416B-B29A-42716460857A}">
  <ds:schemaRefs>
    <ds:schemaRef ds:uri="422eb771-ca73-43f7-ae9a-92fcdf6b2d87"/>
    <ds:schemaRef ds:uri="662b4d72-0963-4903-8d1e-908999ea92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948E16A-BD7A-4964-8585-3602C92DFB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1056</Words>
  <Application>Microsoft Office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Deconstruction – How to return control and respect to marginalised people</dc:title>
  <dc:creator>Emma Phillips</dc:creator>
  <cp:lastModifiedBy>Kylie Young</cp:lastModifiedBy>
  <cp:revision>2</cp:revision>
  <cp:lastPrinted>2018-07-03T05:28:13Z</cp:lastPrinted>
  <dcterms:created xsi:type="dcterms:W3CDTF">2014-06-15T09:12:17Z</dcterms:created>
  <dcterms:modified xsi:type="dcterms:W3CDTF">2022-03-10T01:55:16Z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0x0101000724B067D30BF2499845ACEC545648F0</vt:lpwstr>
  </property>
</Properties>
</file>