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5" r:id="rId2"/>
    <p:sldId id="271" r:id="rId3"/>
    <p:sldId id="270" r:id="rId4"/>
    <p:sldId id="274" r:id="rId5"/>
    <p:sldId id="267" r:id="rId6"/>
    <p:sldId id="266" r:id="rId7"/>
    <p:sldId id="272" r:id="rId8"/>
    <p:sldId id="273"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3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14"/>
    <p:restoredTop sz="94694"/>
  </p:normalViewPr>
  <p:slideViewPr>
    <p:cSldViewPr snapToGrid="0" snapToObjects="1">
      <p:cViewPr varScale="1">
        <p:scale>
          <a:sx n="121" d="100"/>
          <a:sy n="121" d="100"/>
        </p:scale>
        <p:origin x="18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FCB134B-9363-D549-81E7-07EEA5BF34DF}" type="datetimeFigureOut">
              <a:rPr lang="en-US" smtClean="0"/>
              <a:t>4/28/23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393827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134B-9363-D549-81E7-07EEA5BF34DF}" type="datetimeFigureOut">
              <a:rPr lang="en-US" smtClean="0"/>
              <a:t>4/28/23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21379062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134B-9363-D549-81E7-07EEA5BF34DF}" type="datetimeFigureOut">
              <a:rPr lang="en-US" smtClean="0"/>
              <a:t>4/28/23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186831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CB134B-9363-D549-81E7-07EEA5BF34DF}" type="datetimeFigureOut">
              <a:rPr lang="en-US" smtClean="0"/>
              <a:t>4/28/23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233041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FCB134B-9363-D549-81E7-07EEA5BF34DF}" type="datetimeFigureOut">
              <a:rPr lang="en-US" smtClean="0"/>
              <a:t>4/28/23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99636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FCB134B-9363-D549-81E7-07EEA5BF34DF}" type="datetimeFigureOut">
              <a:rPr lang="en-US" smtClean="0"/>
              <a:t>4/28/23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67392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FCB134B-9363-D549-81E7-07EEA5BF34DF}" type="datetimeFigureOut">
              <a:rPr lang="en-US" smtClean="0"/>
              <a:t>4/28/23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3368105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CB134B-9363-D549-81E7-07EEA5BF34DF}" type="datetimeFigureOut">
              <a:rPr lang="en-US" smtClean="0"/>
              <a:t>4/28/23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2129068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CB134B-9363-D549-81E7-07EEA5BF34DF}" type="datetimeFigureOut">
              <a:rPr lang="en-US" smtClean="0"/>
              <a:t>4/28/23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777569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B134B-9363-D549-81E7-07EEA5BF34DF}" type="datetimeFigureOut">
              <a:rPr lang="en-US" smtClean="0"/>
              <a:t>4/28/23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380250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FCB134B-9363-D549-81E7-07EEA5BF34DF}" type="datetimeFigureOut">
              <a:rPr lang="en-US" smtClean="0"/>
              <a:t>4/28/23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7413EA-969D-8E46-96D7-5164A28EF875}" type="slidenum">
              <a:rPr lang="en-US" smtClean="0"/>
              <a:t>‹#›</a:t>
            </a:fld>
            <a:endParaRPr lang="en-US" dirty="0"/>
          </a:p>
        </p:txBody>
      </p:sp>
    </p:spTree>
    <p:extLst>
      <p:ext uri="{BB962C8B-B14F-4D97-AF65-F5344CB8AC3E}">
        <p14:creationId xmlns:p14="http://schemas.microsoft.com/office/powerpoint/2010/main" val="3971649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CB134B-9363-D549-81E7-07EEA5BF34DF}" type="datetimeFigureOut">
              <a:rPr lang="en-US" smtClean="0"/>
              <a:t>4/28/23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7413EA-969D-8E46-96D7-5164A28EF875}" type="slidenum">
              <a:rPr lang="en-US" smtClean="0"/>
              <a:t>‹#›</a:t>
            </a:fld>
            <a:endParaRPr lang="en-US" dirty="0"/>
          </a:p>
        </p:txBody>
      </p:sp>
    </p:spTree>
    <p:extLst>
      <p:ext uri="{BB962C8B-B14F-4D97-AF65-F5344CB8AC3E}">
        <p14:creationId xmlns:p14="http://schemas.microsoft.com/office/powerpoint/2010/main" val="3178424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microsoft.com/office/2007/relationships/hdphoto" Target="../media/hdphoto1.wdp"/><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hyperlink" Target="http://www.sacramentotacofestival.com" TargetMode="External"/><Relationship Id="rId4" Type="http://schemas.openxmlformats.org/officeDocument/2006/relationships/image" Target="../media/image2.jpe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hyperlink" Target="mailto:taco@sactacofest.com"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png"/><Relationship Id="rId18" Type="http://schemas.openxmlformats.org/officeDocument/2006/relationships/image" Target="../media/image28.jpeg"/><Relationship Id="rId3" Type="http://schemas.openxmlformats.org/officeDocument/2006/relationships/image" Target="../media/image14.jpeg"/><Relationship Id="rId21" Type="http://schemas.openxmlformats.org/officeDocument/2006/relationships/image" Target="../media/image31.jpeg"/><Relationship Id="rId7" Type="http://schemas.openxmlformats.org/officeDocument/2006/relationships/image" Target="../media/image17.jpe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12.jpeg"/><Relationship Id="rId2" Type="http://schemas.openxmlformats.org/officeDocument/2006/relationships/image" Target="../media/image13.jpeg"/><Relationship Id="rId16" Type="http://schemas.openxmlformats.org/officeDocument/2006/relationships/image" Target="../media/image26.jpeg"/><Relationship Id="rId20"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4.jpeg"/><Relationship Id="rId5" Type="http://schemas.openxmlformats.org/officeDocument/2006/relationships/image" Target="../media/image7.jpeg"/><Relationship Id="rId15" Type="http://schemas.openxmlformats.org/officeDocument/2006/relationships/image" Target="../media/image25.png"/><Relationship Id="rId23" Type="http://schemas.openxmlformats.org/officeDocument/2006/relationships/image" Target="../media/image33.jpeg"/><Relationship Id="rId10" Type="http://schemas.openxmlformats.org/officeDocument/2006/relationships/image" Target="../media/image20.jpeg"/><Relationship Id="rId19" Type="http://schemas.openxmlformats.org/officeDocument/2006/relationships/image" Target="../media/image29.jpeg"/><Relationship Id="rId4" Type="http://schemas.openxmlformats.org/officeDocument/2006/relationships/image" Target="../media/image15.jpeg"/><Relationship Id="rId9" Type="http://schemas.openxmlformats.org/officeDocument/2006/relationships/image" Target="../media/image19.jpeg"/><Relationship Id="rId14" Type="http://schemas.openxmlformats.org/officeDocument/2006/relationships/image" Target="../media/image24.jpeg"/><Relationship Id="rId22" Type="http://schemas.openxmlformats.org/officeDocument/2006/relationships/image" Target="../media/image32.jpeg"/></Relationships>
</file>

<file path=ppt/slides/_rels/slide4.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7.jpeg"/><Relationship Id="rId7" Type="http://schemas.openxmlformats.org/officeDocument/2006/relationships/image" Target="../media/image38.jpeg"/><Relationship Id="rId2" Type="http://schemas.openxmlformats.org/officeDocument/2006/relationships/image" Target="../media/image35.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21.jpeg"/><Relationship Id="rId4" Type="http://schemas.openxmlformats.org/officeDocument/2006/relationships/image" Target="../media/image36.jpeg"/><Relationship Id="rId9"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mailto:vida@vidadeoro.com"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shot_20170613-223626.png"/>
          <p:cNvPicPr>
            <a:picLocks noChangeAspect="1"/>
          </p:cNvPicPr>
          <p:nvPr/>
        </p:nvPicPr>
        <p:blipFill>
          <a:blip r:embed="rId2">
            <a:alphaModFix amt="70000"/>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tretch>
            <a:fillRect/>
          </a:stretch>
        </p:blipFill>
        <p:spPr>
          <a:xfrm>
            <a:off x="111171" y="198951"/>
            <a:ext cx="5393268" cy="6443133"/>
          </a:xfrm>
          <a:prstGeom prst="rect">
            <a:avLst/>
          </a:prstGeom>
        </p:spPr>
      </p:pic>
      <p:sp>
        <p:nvSpPr>
          <p:cNvPr id="7" name="Rectangle 6"/>
          <p:cNvSpPr/>
          <p:nvPr/>
        </p:nvSpPr>
        <p:spPr>
          <a:xfrm>
            <a:off x="219202" y="830701"/>
            <a:ext cx="6093795" cy="193899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Sacramento</a:t>
            </a:r>
          </a:p>
          <a:p>
            <a:r>
              <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Taco Festival</a:t>
            </a:r>
          </a:p>
        </p:txBody>
      </p:sp>
      <p:sp>
        <p:nvSpPr>
          <p:cNvPr id="4" name="Rectangle 3"/>
          <p:cNvSpPr/>
          <p:nvPr/>
        </p:nvSpPr>
        <p:spPr>
          <a:xfrm>
            <a:off x="219202" y="289390"/>
            <a:ext cx="3898592" cy="64633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The 7</a:t>
            </a:r>
            <a:r>
              <a:rPr lang="en-US" sz="3600" b="1" spc="50" baseline="3000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th</a:t>
            </a:r>
            <a:r>
              <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 Annual</a:t>
            </a:r>
          </a:p>
        </p:txBody>
      </p:sp>
      <p:sp>
        <p:nvSpPr>
          <p:cNvPr id="3" name="TextBox 2"/>
          <p:cNvSpPr txBox="1"/>
          <p:nvPr/>
        </p:nvSpPr>
        <p:spPr>
          <a:xfrm>
            <a:off x="111171" y="3112195"/>
            <a:ext cx="5393267" cy="3231654"/>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Sunday, May 21, 2023</a:t>
            </a: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endParaRPr>
          </a:p>
          <a:p>
            <a:pPr algn="ct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From 10:30 am to 5:30 pm</a:t>
            </a: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endParaRPr>
          </a:p>
          <a:p>
            <a:pPr algn="ct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Del Paso Blvd</a:t>
            </a:r>
          </a:p>
          <a:p>
            <a:pPr algn="ctr"/>
            <a:r>
              <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Old North Sacramento – 95815</a:t>
            </a:r>
          </a:p>
          <a:p>
            <a:pPr algn="ctr"/>
            <a:endParaRPr lang="en-US"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endParaRPr>
          </a:p>
          <a:p>
            <a:pPr algn="ct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Cooper Black"/>
                <a:cs typeface="Cooper Black"/>
              </a:rPr>
              <a:t>SPONSORSHIP PACKAGE</a:t>
            </a:r>
          </a:p>
        </p:txBody>
      </p:sp>
      <p:grpSp>
        <p:nvGrpSpPr>
          <p:cNvPr id="19" name="Group 18">
            <a:extLst>
              <a:ext uri="{FF2B5EF4-FFF2-40B4-BE49-F238E27FC236}">
                <a16:creationId xmlns:a16="http://schemas.microsoft.com/office/drawing/2014/main" id="{6B7CE52C-D47F-EC40-A730-519703F6CA46}"/>
              </a:ext>
            </a:extLst>
          </p:cNvPr>
          <p:cNvGrpSpPr/>
          <p:nvPr/>
        </p:nvGrpSpPr>
        <p:grpSpPr>
          <a:xfrm>
            <a:off x="6312997" y="289390"/>
            <a:ext cx="1958644" cy="1976099"/>
            <a:chOff x="6312997" y="281471"/>
            <a:chExt cx="1958644" cy="1976099"/>
          </a:xfrm>
        </p:grpSpPr>
        <p:grpSp>
          <p:nvGrpSpPr>
            <p:cNvPr id="2" name="Group 1">
              <a:extLst>
                <a:ext uri="{FF2B5EF4-FFF2-40B4-BE49-F238E27FC236}">
                  <a16:creationId xmlns:a16="http://schemas.microsoft.com/office/drawing/2014/main" id="{E3CC989D-463D-F226-89D5-E57ED06134FF}"/>
                </a:ext>
              </a:extLst>
            </p:cNvPr>
            <p:cNvGrpSpPr/>
            <p:nvPr/>
          </p:nvGrpSpPr>
          <p:grpSpPr>
            <a:xfrm>
              <a:off x="6312997" y="281471"/>
              <a:ext cx="1958644" cy="1976099"/>
              <a:chOff x="6187322" y="289390"/>
              <a:chExt cx="2204924" cy="2488223"/>
            </a:xfrm>
          </p:grpSpPr>
          <p:pic>
            <p:nvPicPr>
              <p:cNvPr id="18" name="Picture 17" descr="New Logo 2 2017.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87322" y="289390"/>
                <a:ext cx="2204924" cy="2182877"/>
              </a:xfrm>
              <a:prstGeom prst="rect">
                <a:avLst/>
              </a:prstGeom>
              <a:ln>
                <a:noFill/>
              </a:ln>
              <a:effectLst/>
            </p:spPr>
            <p:style>
              <a:lnRef idx="2">
                <a:schemeClr val="accent1"/>
              </a:lnRef>
              <a:fillRef idx="1">
                <a:schemeClr val="lt1"/>
              </a:fillRef>
              <a:effectRef idx="0">
                <a:schemeClr val="accent1"/>
              </a:effectRef>
              <a:fontRef idx="minor">
                <a:schemeClr val="dk1"/>
              </a:fontRef>
            </p:style>
          </p:pic>
          <p:sp>
            <p:nvSpPr>
              <p:cNvPr id="11" name="TextBox 10"/>
              <p:cNvSpPr txBox="1"/>
              <p:nvPr/>
            </p:nvSpPr>
            <p:spPr>
              <a:xfrm>
                <a:off x="6249831" y="2516003"/>
                <a:ext cx="2142415" cy="261610"/>
              </a:xfrm>
              <a:prstGeom prst="rect">
                <a:avLst/>
              </a:prstGeom>
              <a:noFill/>
            </p:spPr>
            <p:txBody>
              <a:bodyPr wrap="none" rtlCol="0">
                <a:spAutoFit/>
              </a:bodyPr>
              <a:lstStyle/>
              <a:p>
                <a:r>
                  <a:rPr lang="en-US" sz="1100" dirty="0">
                    <a:hlinkClick r:id="rId5"/>
                  </a:rPr>
                  <a:t>www.sacramentotacofestival.com</a:t>
                </a:r>
                <a:r>
                  <a:rPr lang="en-US" sz="1100" dirty="0"/>
                  <a:t> </a:t>
                </a:r>
              </a:p>
            </p:txBody>
          </p:sp>
        </p:grpSp>
        <p:sp>
          <p:nvSpPr>
            <p:cNvPr id="21" name="TextBox 20"/>
            <p:cNvSpPr txBox="1"/>
            <p:nvPr/>
          </p:nvSpPr>
          <p:spPr>
            <a:xfrm>
              <a:off x="7775954" y="1767032"/>
              <a:ext cx="347421" cy="369332"/>
            </a:xfrm>
            <a:prstGeom prst="rect">
              <a:avLst/>
            </a:prstGeom>
            <a:noFill/>
          </p:spPr>
          <p:txBody>
            <a:bodyPr wrap="none" rtlCol="0">
              <a:spAutoFit/>
            </a:bodyPr>
            <a:lstStyle/>
            <a:p>
              <a:r>
                <a:rPr lang="en-US" dirty="0"/>
                <a:t>™</a:t>
              </a:r>
            </a:p>
          </p:txBody>
        </p:sp>
      </p:grpSp>
      <p:pic>
        <p:nvPicPr>
          <p:cNvPr id="6" name="Picture 5">
            <a:extLst>
              <a:ext uri="{FF2B5EF4-FFF2-40B4-BE49-F238E27FC236}">
                <a16:creationId xmlns:a16="http://schemas.microsoft.com/office/drawing/2014/main" id="{3A339A5C-C4B7-6430-5860-EF9BAB03BBEE}"/>
              </a:ext>
            </a:extLst>
          </p:cNvPr>
          <p:cNvPicPr>
            <a:picLocks noChangeAspect="1"/>
          </p:cNvPicPr>
          <p:nvPr/>
        </p:nvPicPr>
        <p:blipFill>
          <a:blip r:embed="rId6"/>
          <a:stretch>
            <a:fillRect/>
          </a:stretch>
        </p:blipFill>
        <p:spPr>
          <a:xfrm>
            <a:off x="5730219" y="2317750"/>
            <a:ext cx="3098800" cy="2222500"/>
          </a:xfrm>
          <a:prstGeom prst="rect">
            <a:avLst/>
          </a:prstGeom>
        </p:spPr>
      </p:pic>
      <p:pic>
        <p:nvPicPr>
          <p:cNvPr id="8" name="Picture 7">
            <a:extLst>
              <a:ext uri="{FF2B5EF4-FFF2-40B4-BE49-F238E27FC236}">
                <a16:creationId xmlns:a16="http://schemas.microsoft.com/office/drawing/2014/main" id="{ACAF9649-AF67-D7DB-FFF0-1F9660117248}"/>
              </a:ext>
            </a:extLst>
          </p:cNvPr>
          <p:cNvPicPr>
            <a:picLocks noChangeAspect="1"/>
          </p:cNvPicPr>
          <p:nvPr/>
        </p:nvPicPr>
        <p:blipFill>
          <a:blip r:embed="rId7"/>
          <a:stretch>
            <a:fillRect/>
          </a:stretch>
        </p:blipFill>
        <p:spPr>
          <a:xfrm>
            <a:off x="5726552" y="4540250"/>
            <a:ext cx="1089813" cy="767474"/>
          </a:xfrm>
          <a:prstGeom prst="rect">
            <a:avLst/>
          </a:prstGeom>
        </p:spPr>
      </p:pic>
      <p:pic>
        <p:nvPicPr>
          <p:cNvPr id="12" name="Picture 11">
            <a:extLst>
              <a:ext uri="{FF2B5EF4-FFF2-40B4-BE49-F238E27FC236}">
                <a16:creationId xmlns:a16="http://schemas.microsoft.com/office/drawing/2014/main" id="{D7B7401A-E3D5-CA94-FD0E-3780F412398E}"/>
              </a:ext>
            </a:extLst>
          </p:cNvPr>
          <p:cNvPicPr>
            <a:picLocks noChangeAspect="1"/>
          </p:cNvPicPr>
          <p:nvPr/>
        </p:nvPicPr>
        <p:blipFill>
          <a:blip r:embed="rId8"/>
          <a:stretch>
            <a:fillRect/>
          </a:stretch>
        </p:blipFill>
        <p:spPr>
          <a:xfrm>
            <a:off x="7031421" y="4592511"/>
            <a:ext cx="1775812" cy="518556"/>
          </a:xfrm>
          <a:prstGeom prst="rect">
            <a:avLst/>
          </a:prstGeom>
        </p:spPr>
      </p:pic>
      <p:pic>
        <p:nvPicPr>
          <p:cNvPr id="1026" name="Picture 2" descr="Del Paso Boulevard Partnership">
            <a:extLst>
              <a:ext uri="{FF2B5EF4-FFF2-40B4-BE49-F238E27FC236}">
                <a16:creationId xmlns:a16="http://schemas.microsoft.com/office/drawing/2014/main" id="{F526BE8B-74FE-BC13-33D6-166363A2518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21811" y="5307724"/>
            <a:ext cx="1572368" cy="838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59376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731" y="1156057"/>
            <a:ext cx="6394262" cy="672742"/>
          </a:xfrm>
          <a:noFill/>
        </p:spPr>
        <p:txBody>
          <a:bodyPr>
            <a:noAutofit/>
            <a:scene3d>
              <a:camera prst="orthographicFront"/>
              <a:lightRig rig="threePt" dir="t"/>
            </a:scene3d>
            <a:sp3d extrusionH="57150">
              <a:bevelT h="25400" prst="softRound"/>
            </a:sp3d>
          </a:bodyPr>
          <a:lstStyle/>
          <a:p>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oper Black"/>
                <a:cs typeface="Cooper Black"/>
              </a:rPr>
              <a:t>Sacramento Taco Festival History</a:t>
            </a:r>
          </a:p>
        </p:txBody>
      </p:sp>
      <p:sp>
        <p:nvSpPr>
          <p:cNvPr id="23" name="Content Placeholder 2"/>
          <p:cNvSpPr txBox="1">
            <a:spLocks/>
          </p:cNvSpPr>
          <p:nvPr/>
        </p:nvSpPr>
        <p:spPr>
          <a:xfrm>
            <a:off x="786932" y="1888067"/>
            <a:ext cx="4132202" cy="4639733"/>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Established on October 12, 2012 to promote the arts and recognize national Taco Day, this event has become a street fair with a focus of promoting North Sacramento.</a:t>
            </a:r>
          </a:p>
          <a:p>
            <a:pPr marL="0" indent="0">
              <a:buNone/>
            </a:pPr>
            <a:endParaRPr lang="en-US" sz="2000" dirty="0"/>
          </a:p>
          <a:p>
            <a:pPr marL="0" indent="0">
              <a:buNone/>
            </a:pPr>
            <a:r>
              <a:rPr lang="en-US" sz="2000" dirty="0"/>
              <a:t>With thousands of people looking forward to attending the Sacramento Taco Festival each year since, locally and from out of town, it is the Vida De Oro’s Foundation’s largest event.  </a:t>
            </a:r>
          </a:p>
          <a:p>
            <a:pPr marL="0" indent="0">
              <a:buNone/>
            </a:pPr>
            <a:endParaRPr lang="en-US" sz="2000" dirty="0"/>
          </a:p>
          <a:p>
            <a:pPr marL="0" indent="0">
              <a:buNone/>
            </a:pPr>
            <a:r>
              <a:rPr lang="en-US" sz="2000" dirty="0"/>
              <a:t>The Vida De Oro Foundation, whose mission is to promote the arts and enhance the community, works with the North Sacramento Chamber of Commerce, the Del Paso Boulevard Partnership, the City Councilmember and numerous local neighborhood associations and nonprofits to make this event possible. </a:t>
            </a:r>
          </a:p>
          <a:p>
            <a:pPr marL="0" indent="0">
              <a:buNone/>
            </a:pPr>
            <a:endParaRPr lang="en-US" sz="2000" dirty="0"/>
          </a:p>
          <a:p>
            <a:pPr marL="0" indent="0">
              <a:buNone/>
            </a:pPr>
            <a:r>
              <a:rPr lang="en-US" sz="2000" dirty="0"/>
              <a:t>Sponsorships are tax deductible.  Contact us at </a:t>
            </a:r>
            <a:r>
              <a:rPr lang="en-US" sz="2000" dirty="0">
                <a:hlinkClick r:id="rId2"/>
              </a:rPr>
              <a:t>taco@sactacofest.com</a:t>
            </a:r>
            <a:r>
              <a:rPr lang="en-US" sz="2000" dirty="0"/>
              <a:t> or (916) 914-4665.</a:t>
            </a:r>
          </a:p>
          <a:p>
            <a:endParaRPr lang="en-US" sz="2000" dirty="0">
              <a:latin typeface="News Gothic MT" charset="0"/>
            </a:endParaRPr>
          </a:p>
        </p:txBody>
      </p:sp>
      <p:pic>
        <p:nvPicPr>
          <p:cNvPr id="11" name="Content Placeholder 8" descr="New Logo 2 2017.jp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419" r="-731"/>
          <a:stretch/>
        </p:blipFill>
        <p:spPr>
          <a:xfrm>
            <a:off x="4268940" y="386015"/>
            <a:ext cx="875382" cy="801712"/>
          </a:xfrm>
        </p:spPr>
      </p:pic>
      <p:pic>
        <p:nvPicPr>
          <p:cNvPr id="3" name="Picture 2" descr="Final Poster 2015.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937578" y="1828799"/>
            <a:ext cx="1500940" cy="2114111"/>
          </a:xfrm>
          <a:prstGeom prst="rect">
            <a:avLst/>
          </a:prstGeom>
        </p:spPr>
      </p:pic>
      <p:pic>
        <p:nvPicPr>
          <p:cNvPr id="5" name="Picture 4" descr="Updated flyer.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37578" y="3997947"/>
            <a:ext cx="1500940" cy="2001253"/>
          </a:xfrm>
          <a:prstGeom prst="rect">
            <a:avLst/>
          </a:prstGeom>
        </p:spPr>
      </p:pic>
      <p:pic>
        <p:nvPicPr>
          <p:cNvPr id="6" name="Picture 5" descr="FIRST Small Taco Flier.jp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327847" y="1828799"/>
            <a:ext cx="1544794" cy="2114111"/>
          </a:xfrm>
          <a:prstGeom prst="rect">
            <a:avLst/>
          </a:prstGeom>
        </p:spPr>
      </p:pic>
      <p:pic>
        <p:nvPicPr>
          <p:cNvPr id="7" name="Picture 6" descr="FRONT - FLYER3.jp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327847" y="3997948"/>
            <a:ext cx="1523113" cy="1973166"/>
          </a:xfrm>
          <a:prstGeom prst="rect">
            <a:avLst/>
          </a:prstGeom>
        </p:spPr>
      </p:pic>
      <p:cxnSp>
        <p:nvCxnSpPr>
          <p:cNvPr id="4" name="Straight Connector 3"/>
          <p:cNvCxnSpPr/>
          <p:nvPr/>
        </p:nvCxnSpPr>
        <p:spPr>
          <a:xfrm flipV="1">
            <a:off x="871598" y="1215325"/>
            <a:ext cx="7483294" cy="3735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3" name="Picture 12" descr="Screen Shot 2017-06-29 at 10.25.53 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6366194" y="475420"/>
            <a:ext cx="1988698" cy="667620"/>
          </a:xfrm>
          <a:prstGeom prst="rect">
            <a:avLst/>
          </a:prstGeom>
        </p:spPr>
      </p:pic>
    </p:spTree>
    <p:extLst>
      <p:ext uri="{BB962C8B-B14F-4D97-AF65-F5344CB8AC3E}">
        <p14:creationId xmlns:p14="http://schemas.microsoft.com/office/powerpoint/2010/main" val="38959428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20170603_14445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022105" y="4892787"/>
            <a:ext cx="1360827" cy="954508"/>
          </a:xfrm>
          <a:prstGeom prst="rect">
            <a:avLst/>
          </a:prstGeom>
        </p:spPr>
      </p:pic>
      <p:pic>
        <p:nvPicPr>
          <p:cNvPr id="10" name="Picture 9" descr="Screenshot_2019-06-05-21-40-10.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84717" y="4295130"/>
            <a:ext cx="865283" cy="1538281"/>
          </a:xfrm>
          <a:prstGeom prst="rect">
            <a:avLst/>
          </a:prstGeom>
        </p:spPr>
      </p:pic>
      <p:pic>
        <p:nvPicPr>
          <p:cNvPr id="39" name="Picture 38" descr="Screen Shot 2019-06-03 at 12.48.01 P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51426" y="1957343"/>
            <a:ext cx="1679756" cy="1007471"/>
          </a:xfrm>
          <a:prstGeom prst="rect">
            <a:avLst/>
          </a:prstGeom>
        </p:spPr>
      </p:pic>
      <p:sp>
        <p:nvSpPr>
          <p:cNvPr id="2" name="Title 1"/>
          <p:cNvSpPr>
            <a:spLocks noGrp="1"/>
          </p:cNvSpPr>
          <p:nvPr>
            <p:ph type="title"/>
          </p:nvPr>
        </p:nvSpPr>
        <p:spPr>
          <a:xfrm>
            <a:off x="490702" y="1252681"/>
            <a:ext cx="8159312" cy="590231"/>
          </a:xfrm>
          <a:noFill/>
        </p:spPr>
        <p:txBody>
          <a:bodyPr>
            <a:normAutofit fontScale="90000"/>
            <a:scene3d>
              <a:camera prst="orthographicFront"/>
              <a:lightRig rig="threePt" dir="t"/>
            </a:scene3d>
            <a:sp3d extrusionH="57150">
              <a:bevelT h="25400" prst="softRound"/>
            </a:sp3d>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oper Black"/>
                <a:cs typeface="Cooper Black"/>
              </a:rPr>
              <a:t>Northern California’s Premiere Event!</a:t>
            </a:r>
          </a:p>
        </p:txBody>
      </p:sp>
      <p:pic>
        <p:nvPicPr>
          <p:cNvPr id="9" name="Content Placeholder 8" descr="New Logo 2 2017.jpg"/>
          <p:cNvPicPr>
            <a:picLocks noGrp="1" noChangeAspect="1"/>
          </p:cNvPicPr>
          <p:nvPr>
            <p:ph idx="1"/>
          </p:nvPr>
        </p:nvPicPr>
        <p:blipFill rotWithShape="1">
          <a:blip r:embed="rId5" cstate="print">
            <a:extLst>
              <a:ext uri="{28A0092B-C50C-407E-A947-70E740481C1C}">
                <a14:useLocalDpi xmlns:a14="http://schemas.microsoft.com/office/drawing/2010/main"/>
              </a:ext>
            </a:extLst>
          </a:blip>
          <a:srcRect l="-419" r="-731"/>
          <a:stretch/>
        </p:blipFill>
        <p:spPr>
          <a:xfrm>
            <a:off x="4268940" y="386015"/>
            <a:ext cx="875382" cy="801712"/>
          </a:xfrm>
        </p:spPr>
      </p:pic>
      <p:sp>
        <p:nvSpPr>
          <p:cNvPr id="6" name="TextBox 5"/>
          <p:cNvSpPr txBox="1"/>
          <p:nvPr/>
        </p:nvSpPr>
        <p:spPr>
          <a:xfrm>
            <a:off x="851394" y="3678939"/>
            <a:ext cx="1781008" cy="307777"/>
          </a:xfrm>
          <a:prstGeom prst="rect">
            <a:avLst/>
          </a:prstGeom>
          <a:noFill/>
        </p:spPr>
        <p:txBody>
          <a:bodyPr wrap="square" rtlCol="0">
            <a:spAutoFit/>
          </a:bodyPr>
          <a:lstStyle/>
          <a:p>
            <a:pPr algn="ct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 Real Crowd Pleaser</a:t>
            </a:r>
          </a:p>
        </p:txBody>
      </p:sp>
      <p:sp>
        <p:nvSpPr>
          <p:cNvPr id="8" name="TextBox 7"/>
          <p:cNvSpPr txBox="1"/>
          <p:nvPr/>
        </p:nvSpPr>
        <p:spPr>
          <a:xfrm>
            <a:off x="722022" y="5820887"/>
            <a:ext cx="2017128" cy="523220"/>
          </a:xfrm>
          <a:prstGeom prst="rect">
            <a:avLst/>
          </a:prstGeom>
          <a:noFill/>
        </p:spPr>
        <p:txBody>
          <a:bodyPr wrap="square" rtlCol="0">
            <a:spAutoFit/>
          </a:bodyPr>
          <a:lstStyle/>
          <a:p>
            <a:pPr algn="ct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Lucha Libre</a:t>
            </a:r>
          </a:p>
          <a:p>
            <a:pPr algn="ct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(Professional Wrestling)</a:t>
            </a:r>
          </a:p>
        </p:txBody>
      </p:sp>
      <p:sp>
        <p:nvSpPr>
          <p:cNvPr id="15" name="TextBox 14"/>
          <p:cNvSpPr txBox="1"/>
          <p:nvPr/>
        </p:nvSpPr>
        <p:spPr>
          <a:xfrm>
            <a:off x="5621867" y="2889581"/>
            <a:ext cx="2810934" cy="307777"/>
          </a:xfrm>
          <a:prstGeom prst="rect">
            <a:avLst/>
          </a:prstGeom>
          <a:noFill/>
        </p:spPr>
        <p:txBody>
          <a:bodyPr wrap="square" rtlCol="0">
            <a:spAutoFit/>
          </a:bodyPr>
          <a:lstStyle/>
          <a:p>
            <a:pPr algn="ct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Selfie/Photo Opportunities</a:t>
            </a:r>
          </a:p>
        </p:txBody>
      </p:sp>
      <p:sp>
        <p:nvSpPr>
          <p:cNvPr id="17" name="TextBox 16"/>
          <p:cNvSpPr txBox="1"/>
          <p:nvPr/>
        </p:nvSpPr>
        <p:spPr>
          <a:xfrm>
            <a:off x="5484717" y="5831173"/>
            <a:ext cx="3031724" cy="307777"/>
          </a:xfrm>
          <a:prstGeom prst="rect">
            <a:avLst/>
          </a:prstGeom>
          <a:noFill/>
        </p:spPr>
        <p:txBody>
          <a:bodyPr wrap="square" rtlCol="0">
            <a:spAutoFit/>
          </a:bodyPr>
          <a:lstStyle/>
          <a:p>
            <a:pPr algn="ct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Media Event/Taco Eating Contests</a:t>
            </a:r>
          </a:p>
        </p:txBody>
      </p:sp>
      <p:sp>
        <p:nvSpPr>
          <p:cNvPr id="19" name="TextBox 18"/>
          <p:cNvSpPr txBox="1"/>
          <p:nvPr/>
        </p:nvSpPr>
        <p:spPr>
          <a:xfrm>
            <a:off x="2995914" y="5822340"/>
            <a:ext cx="2148408" cy="523220"/>
          </a:xfrm>
          <a:prstGeom prst="rect">
            <a:avLst/>
          </a:prstGeom>
          <a:noFill/>
        </p:spPr>
        <p:txBody>
          <a:bodyPr wrap="square" rtlCol="0">
            <a:spAutoFit/>
          </a:bodyPr>
          <a:lstStyle/>
          <a:p>
            <a:pPr algn="ct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Northern California’s</a:t>
            </a:r>
          </a:p>
          <a:p>
            <a:pPr algn="ct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Chihuahua Beauty Contest</a:t>
            </a:r>
          </a:p>
        </p:txBody>
      </p:sp>
      <p:sp>
        <p:nvSpPr>
          <p:cNvPr id="21" name="TextBox 20"/>
          <p:cNvSpPr txBox="1"/>
          <p:nvPr/>
        </p:nvSpPr>
        <p:spPr>
          <a:xfrm>
            <a:off x="2948688" y="4538650"/>
            <a:ext cx="2312154" cy="307777"/>
          </a:xfrm>
          <a:prstGeom prst="rect">
            <a:avLst/>
          </a:prstGeom>
          <a:noFill/>
        </p:spPr>
        <p:txBody>
          <a:bodyPr wrap="square" rtlCol="0">
            <a:spAutoFit/>
          </a:bodyPr>
          <a:lstStyle/>
          <a:p>
            <a:pPr algn="ctr"/>
            <a:r>
              <a:rPr lang="en-US" sz="1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Community Engagement</a:t>
            </a:r>
          </a:p>
        </p:txBody>
      </p:sp>
      <p:pic>
        <p:nvPicPr>
          <p:cNvPr id="33" name="Picture 32" descr="Screen shot 2018-06-14 at 4.32.00 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53935" y="2406619"/>
            <a:ext cx="1778467" cy="1332362"/>
          </a:xfrm>
          <a:prstGeom prst="rect">
            <a:avLst/>
          </a:prstGeom>
        </p:spPr>
      </p:pic>
      <p:pic>
        <p:nvPicPr>
          <p:cNvPr id="34" name="Picture 33" descr="Screen shot 2018-06-14 at 4.34.44 A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12384" y="1964789"/>
            <a:ext cx="1007724" cy="942002"/>
          </a:xfrm>
          <a:prstGeom prst="rect">
            <a:avLst/>
          </a:prstGeom>
        </p:spPr>
      </p:pic>
      <p:pic>
        <p:nvPicPr>
          <p:cNvPr id="36" name="Picture 35" descr="Screen shot 2018-06-14 at 4.55.05 A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272867" y="1957343"/>
            <a:ext cx="1082025" cy="951594"/>
          </a:xfrm>
          <a:prstGeom prst="rect">
            <a:avLst/>
          </a:prstGeom>
        </p:spPr>
      </p:pic>
      <p:pic>
        <p:nvPicPr>
          <p:cNvPr id="11" name="Picture 10" descr="FB_IMG_1496259879297.jp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7447525" y="4368801"/>
            <a:ext cx="914530" cy="842804"/>
          </a:xfrm>
          <a:prstGeom prst="rect">
            <a:avLst/>
          </a:prstGeom>
        </p:spPr>
      </p:pic>
      <p:pic>
        <p:nvPicPr>
          <p:cNvPr id="16" name="Picture 15" descr="Screen Shot 2017-06-11 at 9.33.48 PM.png"/>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853935" y="1957344"/>
            <a:ext cx="1778467" cy="1024655"/>
          </a:xfrm>
          <a:prstGeom prst="rect">
            <a:avLst/>
          </a:prstGeom>
        </p:spPr>
      </p:pic>
      <p:pic>
        <p:nvPicPr>
          <p:cNvPr id="18" name="Picture 17" descr="20170603_160922.jpg"/>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3688950" y="4963106"/>
            <a:ext cx="1571892" cy="884189"/>
          </a:xfrm>
          <a:prstGeom prst="rect">
            <a:avLst/>
          </a:prstGeom>
        </p:spPr>
      </p:pic>
      <p:pic>
        <p:nvPicPr>
          <p:cNvPr id="22" name="Picture 21" descr="IMG_20170517_094443_138.jp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2851426" y="2914095"/>
            <a:ext cx="1542774" cy="1624555"/>
          </a:xfrm>
          <a:prstGeom prst="rect">
            <a:avLst/>
          </a:prstGeom>
        </p:spPr>
      </p:pic>
      <p:pic>
        <p:nvPicPr>
          <p:cNvPr id="7" name="Picture 6" descr="Screen Shot 2019-06-03 at 12.24.15 PM.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851426" y="4969684"/>
            <a:ext cx="854186" cy="877611"/>
          </a:xfrm>
          <a:prstGeom prst="rect">
            <a:avLst/>
          </a:prstGeom>
        </p:spPr>
      </p:pic>
      <p:pic>
        <p:nvPicPr>
          <p:cNvPr id="24" name="Picture 23" descr="Screen Shot 2019-06-03 at 12.48.26 PM.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4389442" y="3738981"/>
            <a:ext cx="871400" cy="799669"/>
          </a:xfrm>
          <a:prstGeom prst="rect">
            <a:avLst/>
          </a:prstGeom>
        </p:spPr>
      </p:pic>
      <p:pic>
        <p:nvPicPr>
          <p:cNvPr id="23" name="Picture 22" descr="Screen Shot 2019-06-03 at 12.36.06 PM.png"/>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3853436" y="1957342"/>
            <a:ext cx="1407406" cy="960405"/>
          </a:xfrm>
          <a:prstGeom prst="rect">
            <a:avLst/>
          </a:prstGeom>
        </p:spPr>
      </p:pic>
      <p:pic>
        <p:nvPicPr>
          <p:cNvPr id="25" name="Picture 24" descr="Screen Shot 2019-06-03 at 12.51.14 PM.png"/>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71598" y="4130844"/>
            <a:ext cx="1766485" cy="1080760"/>
          </a:xfrm>
          <a:prstGeom prst="rect">
            <a:avLst/>
          </a:prstGeom>
        </p:spPr>
      </p:pic>
      <p:pic>
        <p:nvPicPr>
          <p:cNvPr id="26" name="Picture 25" descr="Screen Shot 2019-06-03 at 12.48.59 PM.png"/>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871597" y="4997397"/>
            <a:ext cx="1766485" cy="849898"/>
          </a:xfrm>
          <a:prstGeom prst="rect">
            <a:avLst/>
          </a:prstGeom>
        </p:spPr>
      </p:pic>
      <p:pic>
        <p:nvPicPr>
          <p:cNvPr id="32" name="Picture 31" descr="Screen Shot 2019-06-03 at 12.46.54 PM.png"/>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4394200" y="2906790"/>
            <a:ext cx="866642" cy="1125414"/>
          </a:xfrm>
          <a:prstGeom prst="rect">
            <a:avLst/>
          </a:prstGeom>
        </p:spPr>
      </p:pic>
      <p:pic>
        <p:nvPicPr>
          <p:cNvPr id="40" name="Picture 39" descr="Sac Taco Festival w Family.jpeg"/>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6517346" y="1957345"/>
            <a:ext cx="996141" cy="949446"/>
          </a:xfrm>
          <a:prstGeom prst="rect">
            <a:avLst/>
          </a:prstGeom>
        </p:spPr>
      </p:pic>
      <p:pic>
        <p:nvPicPr>
          <p:cNvPr id="41" name="Picture 40" descr="20180602_141942(1).jpg"/>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6940266" y="4359408"/>
            <a:ext cx="606549" cy="983059"/>
          </a:xfrm>
          <a:prstGeom prst="rect">
            <a:avLst/>
          </a:prstGeom>
        </p:spPr>
      </p:pic>
      <p:pic>
        <p:nvPicPr>
          <p:cNvPr id="3" name="Picture 2" descr="Screen Shot 2019-06-03 at 12.42.26 PM.png"/>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5484717" y="3485067"/>
            <a:ext cx="1774724" cy="547137"/>
          </a:xfrm>
          <a:prstGeom prst="rect">
            <a:avLst/>
          </a:prstGeom>
        </p:spPr>
      </p:pic>
      <p:pic>
        <p:nvPicPr>
          <p:cNvPr id="42" name="Picture 41" descr="20180530_103126(1) (1).jpg"/>
          <p:cNvPicPr>
            <a:picLocks noChangeAspect="1"/>
          </p:cNvPicPr>
          <p:nvPr/>
        </p:nvPicPr>
        <p:blipFill>
          <a:blip r:embed="rId22" cstate="print">
            <a:extLst>
              <a:ext uri="{28A0092B-C50C-407E-A947-70E740481C1C}">
                <a14:useLocalDpi xmlns:a14="http://schemas.microsoft.com/office/drawing/2010/main"/>
              </a:ext>
            </a:extLst>
          </a:blip>
          <a:stretch>
            <a:fillRect/>
          </a:stretch>
        </p:blipFill>
        <p:spPr>
          <a:xfrm>
            <a:off x="6940265" y="3482201"/>
            <a:ext cx="1421790" cy="886599"/>
          </a:xfrm>
          <a:prstGeom prst="rect">
            <a:avLst/>
          </a:prstGeom>
        </p:spPr>
      </p:pic>
      <p:pic>
        <p:nvPicPr>
          <p:cNvPr id="5" name="Picture 4" descr="Star Taco Poster 2-12-19.jpg"/>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5484718" y="4026500"/>
            <a:ext cx="1455548" cy="940672"/>
          </a:xfrm>
          <a:prstGeom prst="rect">
            <a:avLst/>
          </a:prstGeom>
        </p:spPr>
      </p:pic>
      <p:pic>
        <p:nvPicPr>
          <p:cNvPr id="13" name="Picture 12" descr="Allen and Team.png"/>
          <p:cNvPicPr>
            <a:picLocks noChangeAspect="1"/>
          </p:cNvPicPr>
          <p:nvPr/>
        </p:nvPicPr>
        <p:blipFill>
          <a:blip r:embed="rId24" cstate="print">
            <a:extLst>
              <a:ext uri="{28A0092B-C50C-407E-A947-70E740481C1C}">
                <a14:useLocalDpi xmlns:a14="http://schemas.microsoft.com/office/drawing/2010/main"/>
              </a:ext>
            </a:extLst>
          </a:blip>
          <a:stretch>
            <a:fillRect/>
          </a:stretch>
        </p:blipFill>
        <p:spPr>
          <a:xfrm>
            <a:off x="7294785" y="5163532"/>
            <a:ext cx="1060108" cy="683763"/>
          </a:xfrm>
          <a:prstGeom prst="rect">
            <a:avLst/>
          </a:prstGeom>
        </p:spPr>
      </p:pic>
      <p:cxnSp>
        <p:nvCxnSpPr>
          <p:cNvPr id="4" name="Straight Connector 3"/>
          <p:cNvCxnSpPr/>
          <p:nvPr/>
        </p:nvCxnSpPr>
        <p:spPr>
          <a:xfrm flipV="1">
            <a:off x="871598" y="1215325"/>
            <a:ext cx="7483294" cy="3735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38" name="Picture 37" descr="Screen Shot 2017-06-29 at 10.25.53 AM.png"/>
          <p:cNvPicPr>
            <a:picLocks noChangeAspect="1"/>
          </p:cNvPicPr>
          <p:nvPr/>
        </p:nvPicPr>
        <p:blipFill>
          <a:blip r:embed="rId25" cstate="print">
            <a:extLst>
              <a:ext uri="{28A0092B-C50C-407E-A947-70E740481C1C}">
                <a14:useLocalDpi xmlns:a14="http://schemas.microsoft.com/office/drawing/2010/main"/>
              </a:ext>
            </a:extLst>
          </a:blip>
          <a:stretch>
            <a:fillRect/>
          </a:stretch>
        </p:blipFill>
        <p:spPr>
          <a:xfrm>
            <a:off x="6366194" y="475420"/>
            <a:ext cx="1988698" cy="667620"/>
          </a:xfrm>
          <a:prstGeom prst="rect">
            <a:avLst/>
          </a:prstGeom>
        </p:spPr>
      </p:pic>
    </p:spTree>
    <p:extLst>
      <p:ext uri="{BB962C8B-B14F-4D97-AF65-F5344CB8AC3E}">
        <p14:creationId xmlns:p14="http://schemas.microsoft.com/office/powerpoint/2010/main" val="3038743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9-06-03 at 12.48.01 PM.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27405" y="3758363"/>
            <a:ext cx="1551196" cy="930365"/>
          </a:xfrm>
          <a:prstGeom prst="rect">
            <a:avLst/>
          </a:prstGeom>
        </p:spPr>
      </p:pic>
      <p:sp>
        <p:nvSpPr>
          <p:cNvPr id="3" name="Content Placeholder 2"/>
          <p:cNvSpPr>
            <a:spLocks noGrp="1"/>
          </p:cNvSpPr>
          <p:nvPr>
            <p:ph idx="1"/>
          </p:nvPr>
        </p:nvSpPr>
        <p:spPr>
          <a:xfrm>
            <a:off x="871598" y="2030069"/>
            <a:ext cx="4044215" cy="4383386"/>
          </a:xfrm>
        </p:spPr>
        <p:txBody>
          <a:bodyPr>
            <a:noAutofit/>
          </a:bodyPr>
          <a:lstStyle/>
          <a:p>
            <a:pPr marL="0" indent="0">
              <a:buNone/>
            </a:pPr>
            <a:r>
              <a:rPr lang="en-US" sz="1200" b="1" dirty="0"/>
              <a:t>Branding – have your logo placed</a:t>
            </a:r>
          </a:p>
          <a:p>
            <a:r>
              <a:rPr lang="en-US" sz="1200" dirty="0"/>
              <a:t>On Our Collateral Materials</a:t>
            </a:r>
          </a:p>
          <a:p>
            <a:r>
              <a:rPr lang="en-US" sz="1200" dirty="0"/>
              <a:t>On All Our Social Media Outreach</a:t>
            </a:r>
          </a:p>
          <a:p>
            <a:r>
              <a:rPr lang="en-US" sz="1200" dirty="0"/>
              <a:t>On Our Merchandise</a:t>
            </a:r>
          </a:p>
          <a:p>
            <a:r>
              <a:rPr lang="en-US" sz="1200" dirty="0"/>
              <a:t>On the Banners at Entrances</a:t>
            </a:r>
          </a:p>
          <a:p>
            <a:pPr marL="0" indent="0">
              <a:buNone/>
            </a:pPr>
            <a:endParaRPr lang="en-US" sz="1000" dirty="0"/>
          </a:p>
          <a:p>
            <a:pPr marL="0" indent="0">
              <a:buNone/>
            </a:pPr>
            <a:r>
              <a:rPr lang="en-US" sz="1200" b="1" dirty="0"/>
              <a:t>Sponsorship Opportunities</a:t>
            </a:r>
          </a:p>
          <a:p>
            <a:r>
              <a:rPr lang="en-US" sz="1200" dirty="0"/>
              <a:t>Stage Sponsorship</a:t>
            </a:r>
          </a:p>
          <a:p>
            <a:r>
              <a:rPr lang="en-US" sz="1200" dirty="0"/>
              <a:t>Press Conference &amp; Celebrity Taco Eating Contest</a:t>
            </a:r>
          </a:p>
          <a:p>
            <a:r>
              <a:rPr lang="en-US" sz="1200" dirty="0"/>
              <a:t>Chihuahua Beauty Contest</a:t>
            </a:r>
          </a:p>
          <a:p>
            <a:r>
              <a:rPr lang="en-US" sz="1200" dirty="0"/>
              <a:t>Professional Wrestling</a:t>
            </a:r>
            <a:endParaRPr lang="fr-FR" sz="1200" dirty="0"/>
          </a:p>
          <a:p>
            <a:r>
              <a:rPr lang="fr-FR" sz="1200" dirty="0"/>
              <a:t>Taco </a:t>
            </a:r>
            <a:r>
              <a:rPr lang="fr-FR" sz="1200" dirty="0" err="1"/>
              <a:t>Eating</a:t>
            </a:r>
            <a:r>
              <a:rPr lang="fr-FR" sz="1200" dirty="0"/>
              <a:t> Contest</a:t>
            </a:r>
          </a:p>
          <a:p>
            <a:r>
              <a:rPr lang="fr-FR" sz="1200" dirty="0"/>
              <a:t>Pie Eating Contest</a:t>
            </a:r>
          </a:p>
          <a:p>
            <a:pPr marL="0" indent="0">
              <a:buNone/>
            </a:pPr>
            <a:endParaRPr lang="fr-FR" sz="1000" dirty="0"/>
          </a:p>
          <a:p>
            <a:pPr marL="0" indent="0">
              <a:buNone/>
            </a:pPr>
            <a:r>
              <a:rPr lang="fr-FR" sz="1200" b="1" dirty="0"/>
              <a:t>Exhibitions</a:t>
            </a:r>
          </a:p>
          <a:p>
            <a:r>
              <a:rPr lang="fr-FR" sz="1200" dirty="0"/>
              <a:t>History of North Sacramento</a:t>
            </a:r>
          </a:p>
          <a:p>
            <a:r>
              <a:rPr lang="en-US" sz="1200" dirty="0"/>
              <a:t>Beer Garden/VIP Booths</a:t>
            </a:r>
            <a:endParaRPr lang="fr-FR" sz="1200" dirty="0"/>
          </a:p>
          <a:p>
            <a:r>
              <a:rPr lang="fr-FR" sz="1200" dirty="0"/>
              <a:t>Art Demonstrations and Displays</a:t>
            </a:r>
            <a:endParaRPr lang="en-US" sz="1200" dirty="0"/>
          </a:p>
        </p:txBody>
      </p:sp>
      <p:pic>
        <p:nvPicPr>
          <p:cNvPr id="4" name="Content Placeholder 8" descr="New Logo 2 2017.jpg"/>
          <p:cNvPicPr>
            <a:picLocks noChangeAspect="1"/>
          </p:cNvPicPr>
          <p:nvPr/>
        </p:nvPicPr>
        <p:blipFill rotWithShape="1">
          <a:blip r:embed="rId3" cstate="print">
            <a:extLst>
              <a:ext uri="{28A0092B-C50C-407E-A947-70E740481C1C}">
                <a14:useLocalDpi xmlns:a14="http://schemas.microsoft.com/office/drawing/2010/main"/>
              </a:ext>
            </a:extLst>
          </a:blip>
          <a:srcRect l="-419" r="-731"/>
          <a:stretch/>
        </p:blipFill>
        <p:spPr>
          <a:xfrm>
            <a:off x="4268940" y="386015"/>
            <a:ext cx="875382" cy="801712"/>
          </a:xfrm>
          <a:prstGeom prst="rect">
            <a:avLst/>
          </a:prstGeom>
        </p:spPr>
      </p:pic>
      <p:sp>
        <p:nvSpPr>
          <p:cNvPr id="8" name="Title 1"/>
          <p:cNvSpPr>
            <a:spLocks noGrp="1"/>
          </p:cNvSpPr>
          <p:nvPr>
            <p:ph type="title"/>
          </p:nvPr>
        </p:nvSpPr>
        <p:spPr>
          <a:xfrm>
            <a:off x="525246" y="1191103"/>
            <a:ext cx="7122206" cy="674941"/>
          </a:xfrm>
          <a:noFill/>
        </p:spPr>
        <p:txBody>
          <a:bodyPr>
            <a:normAutofit/>
            <a:scene3d>
              <a:camera prst="orthographicFront"/>
              <a:lightRig rig="threePt" dir="t"/>
            </a:scene3d>
            <a:sp3d extrusionH="57150">
              <a:bevelT h="25400" prst="softRound"/>
            </a:sp3d>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oper Black"/>
                <a:cs typeface="Cooper Black"/>
              </a:rPr>
              <a:t>Promotional Opportunities</a:t>
            </a:r>
          </a:p>
        </p:txBody>
      </p:sp>
      <p:pic>
        <p:nvPicPr>
          <p:cNvPr id="9" name="Picture 8" descr="20180530_103126(1) (1).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06395" y="2229135"/>
            <a:ext cx="1983931" cy="1115961"/>
          </a:xfrm>
          <a:prstGeom prst="rect">
            <a:avLst/>
          </a:prstGeom>
        </p:spPr>
      </p:pic>
      <p:pic>
        <p:nvPicPr>
          <p:cNvPr id="10" name="Picture 9" descr="20170603_160922.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27404" y="5070473"/>
            <a:ext cx="1669729" cy="939222"/>
          </a:xfrm>
          <a:prstGeom prst="rect">
            <a:avLst/>
          </a:prstGeom>
        </p:spPr>
      </p:pic>
      <p:pic>
        <p:nvPicPr>
          <p:cNvPr id="11" name="Picture 10" descr="Screen shot 2018-06-14 at 4.34.44 AM.png"/>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205134" y="2229135"/>
            <a:ext cx="1199737" cy="1121493"/>
          </a:xfrm>
          <a:prstGeom prst="rect">
            <a:avLst/>
          </a:prstGeom>
        </p:spPr>
      </p:pic>
      <p:pic>
        <p:nvPicPr>
          <p:cNvPr id="12" name="Picture 11" descr="Screen Shot 2019-06-03 at 12.51.14 PM.png"/>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6890034" y="3758363"/>
            <a:ext cx="1514837" cy="926799"/>
          </a:xfrm>
          <a:prstGeom prst="rect">
            <a:avLst/>
          </a:prstGeom>
        </p:spPr>
      </p:pic>
      <p:pic>
        <p:nvPicPr>
          <p:cNvPr id="13" name="Picture 12" descr="Screen Shot 2019-06-03 at 12.36.06 PM.png"/>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7028507" y="5070473"/>
            <a:ext cx="1376364" cy="939222"/>
          </a:xfrm>
          <a:prstGeom prst="rect">
            <a:avLst/>
          </a:prstGeom>
        </p:spPr>
      </p:pic>
      <p:cxnSp>
        <p:nvCxnSpPr>
          <p:cNvPr id="5" name="Straight Connector 4"/>
          <p:cNvCxnSpPr/>
          <p:nvPr/>
        </p:nvCxnSpPr>
        <p:spPr>
          <a:xfrm flipV="1">
            <a:off x="871598" y="1215325"/>
            <a:ext cx="7483294" cy="3735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Picture 15" descr="Screen Shot 2017-06-29 at 10.25.53 AM.png"/>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366194" y="475420"/>
            <a:ext cx="1988698" cy="667620"/>
          </a:xfrm>
          <a:prstGeom prst="rect">
            <a:avLst/>
          </a:prstGeom>
        </p:spPr>
      </p:pic>
    </p:spTree>
    <p:extLst>
      <p:ext uri="{BB962C8B-B14F-4D97-AF65-F5344CB8AC3E}">
        <p14:creationId xmlns:p14="http://schemas.microsoft.com/office/powerpoint/2010/main" val="17713250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3576" y="1187727"/>
            <a:ext cx="6884894" cy="627587"/>
          </a:xfrm>
          <a:noFill/>
        </p:spPr>
        <p:txBody>
          <a:bodyPr>
            <a:normAutofit fontScale="90000"/>
            <a:scene3d>
              <a:camera prst="orthographicFront"/>
              <a:lightRig rig="threePt" dir="t"/>
            </a:scene3d>
            <a:sp3d extrusionH="57150">
              <a:bevelT h="25400" prst="softRound"/>
            </a:sp3d>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oper Black"/>
                <a:cs typeface="Cooper Black"/>
              </a:rPr>
              <a:t>Advertising &amp; Branding Pricing</a:t>
            </a:r>
          </a:p>
        </p:txBody>
      </p:sp>
      <p:pic>
        <p:nvPicPr>
          <p:cNvPr id="13" name="Content Placeholder 8" descr="New Logo 2 2017.jpg"/>
          <p:cNvPicPr>
            <a:picLocks noChangeAspect="1"/>
          </p:cNvPicPr>
          <p:nvPr/>
        </p:nvPicPr>
        <p:blipFill rotWithShape="1">
          <a:blip r:embed="rId2" cstate="print">
            <a:extLst>
              <a:ext uri="{28A0092B-C50C-407E-A947-70E740481C1C}">
                <a14:useLocalDpi xmlns:a14="http://schemas.microsoft.com/office/drawing/2010/main"/>
              </a:ext>
            </a:extLst>
          </a:blip>
          <a:srcRect l="-419" r="-731"/>
          <a:stretch/>
        </p:blipFill>
        <p:spPr>
          <a:xfrm>
            <a:off x="4268940" y="386015"/>
            <a:ext cx="875382" cy="801712"/>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3748049984"/>
              </p:ext>
            </p:extLst>
          </p:nvPr>
        </p:nvGraphicFramePr>
        <p:xfrm>
          <a:off x="871598" y="2184646"/>
          <a:ext cx="3191092" cy="2225040"/>
        </p:xfrm>
        <a:graphic>
          <a:graphicData uri="http://schemas.openxmlformats.org/drawingml/2006/table">
            <a:tbl>
              <a:tblPr firstRow="1" bandRow="1">
                <a:tableStyleId>{5C22544A-7EE6-4342-B048-85BDC9FD1C3A}</a:tableStyleId>
              </a:tblPr>
              <a:tblGrid>
                <a:gridCol w="2048092">
                  <a:extLst>
                    <a:ext uri="{9D8B030D-6E8A-4147-A177-3AD203B41FA5}">
                      <a16:colId xmlns:a16="http://schemas.microsoft.com/office/drawing/2014/main" val="20000"/>
                    </a:ext>
                  </a:extLst>
                </a:gridCol>
                <a:gridCol w="1143000">
                  <a:extLst>
                    <a:ext uri="{9D8B030D-6E8A-4147-A177-3AD203B41FA5}">
                      <a16:colId xmlns:a16="http://schemas.microsoft.com/office/drawing/2014/main" val="20001"/>
                    </a:ext>
                  </a:extLst>
                </a:gridCol>
              </a:tblGrid>
              <a:tr h="370840">
                <a:tc>
                  <a:txBody>
                    <a:bodyPr/>
                    <a:lstStyle/>
                    <a:p>
                      <a:r>
                        <a:rPr lang="en-US" dirty="0"/>
                        <a:t>Ad Size:</a:t>
                      </a:r>
                    </a:p>
                  </a:txBody>
                  <a:tcPr/>
                </a:tc>
                <a:tc>
                  <a:txBody>
                    <a:bodyPr/>
                    <a:lstStyle/>
                    <a:p>
                      <a:r>
                        <a:rPr lang="en-US" dirty="0"/>
                        <a:t>Price:</a:t>
                      </a:r>
                    </a:p>
                  </a:txBody>
                  <a:tcPr/>
                </a:tc>
                <a:extLst>
                  <a:ext uri="{0D108BD9-81ED-4DB2-BD59-A6C34878D82A}">
                    <a16:rowId xmlns:a16="http://schemas.microsoft.com/office/drawing/2014/main" val="10000"/>
                  </a:ext>
                </a:extLst>
              </a:tr>
              <a:tr h="370840">
                <a:tc>
                  <a:txBody>
                    <a:bodyPr/>
                    <a:lstStyle/>
                    <a:p>
                      <a:r>
                        <a:rPr lang="en-US" dirty="0"/>
                        <a:t>Half Page Color</a:t>
                      </a:r>
                    </a:p>
                  </a:txBody>
                  <a:tcPr/>
                </a:tc>
                <a:tc>
                  <a:txBody>
                    <a:bodyPr/>
                    <a:lstStyle/>
                    <a:p>
                      <a:r>
                        <a:rPr lang="en-US" dirty="0"/>
                        <a:t>$</a:t>
                      </a:r>
                      <a:r>
                        <a:rPr lang="en-US" baseline="0" dirty="0"/>
                        <a:t> 1,500</a:t>
                      </a:r>
                      <a:endParaRPr lang="en-US" dirty="0"/>
                    </a:p>
                  </a:txBody>
                  <a:tcPr/>
                </a:tc>
                <a:extLst>
                  <a:ext uri="{0D108BD9-81ED-4DB2-BD59-A6C34878D82A}">
                    <a16:rowId xmlns:a16="http://schemas.microsoft.com/office/drawing/2014/main" val="10001"/>
                  </a:ext>
                </a:extLst>
              </a:tr>
              <a:tr h="370840">
                <a:tc>
                  <a:txBody>
                    <a:bodyPr/>
                    <a:lstStyle/>
                    <a:p>
                      <a:r>
                        <a:rPr lang="en-US" dirty="0"/>
                        <a:t>Full Page Color</a:t>
                      </a:r>
                    </a:p>
                  </a:txBody>
                  <a:tcPr/>
                </a:tc>
                <a:tc>
                  <a:txBody>
                    <a:bodyPr/>
                    <a:lstStyle/>
                    <a:p>
                      <a:r>
                        <a:rPr lang="en-US" dirty="0"/>
                        <a:t>$ 2,500</a:t>
                      </a:r>
                    </a:p>
                  </a:txBody>
                  <a:tcPr/>
                </a:tc>
                <a:extLst>
                  <a:ext uri="{0D108BD9-81ED-4DB2-BD59-A6C34878D82A}">
                    <a16:rowId xmlns:a16="http://schemas.microsoft.com/office/drawing/2014/main" val="10002"/>
                  </a:ext>
                </a:extLst>
              </a:tr>
              <a:tr h="370840">
                <a:tc>
                  <a:txBody>
                    <a:bodyPr/>
                    <a:lstStyle/>
                    <a:p>
                      <a:r>
                        <a:rPr lang="en-US" dirty="0"/>
                        <a:t>Two-Page Spread</a:t>
                      </a:r>
                    </a:p>
                  </a:txBody>
                  <a:tcPr/>
                </a:tc>
                <a:tc>
                  <a:txBody>
                    <a:bodyPr/>
                    <a:lstStyle/>
                    <a:p>
                      <a:r>
                        <a:rPr lang="en-US" dirty="0"/>
                        <a:t>$ 5,500</a:t>
                      </a:r>
                    </a:p>
                  </a:txBody>
                  <a:tcPr/>
                </a:tc>
                <a:extLst>
                  <a:ext uri="{0D108BD9-81ED-4DB2-BD59-A6C34878D82A}">
                    <a16:rowId xmlns:a16="http://schemas.microsoft.com/office/drawing/2014/main" val="10003"/>
                  </a:ext>
                </a:extLst>
              </a:tr>
              <a:tr h="370840">
                <a:tc>
                  <a:txBody>
                    <a:bodyPr/>
                    <a:lstStyle/>
                    <a:p>
                      <a:r>
                        <a:rPr lang="en-US" dirty="0"/>
                        <a:t>Inside Front Cover</a:t>
                      </a:r>
                    </a:p>
                  </a:txBody>
                  <a:tcPr/>
                </a:tc>
                <a:tc>
                  <a:txBody>
                    <a:bodyPr/>
                    <a:lstStyle/>
                    <a:p>
                      <a:r>
                        <a:rPr lang="en-US" dirty="0"/>
                        <a:t>$ 4,000</a:t>
                      </a:r>
                    </a:p>
                  </a:txBody>
                  <a:tcPr/>
                </a:tc>
                <a:extLst>
                  <a:ext uri="{0D108BD9-81ED-4DB2-BD59-A6C34878D82A}">
                    <a16:rowId xmlns:a16="http://schemas.microsoft.com/office/drawing/2014/main" val="10004"/>
                  </a:ext>
                </a:extLst>
              </a:tr>
              <a:tr h="370840">
                <a:tc>
                  <a:txBody>
                    <a:bodyPr/>
                    <a:lstStyle/>
                    <a:p>
                      <a:r>
                        <a:rPr lang="en-US" dirty="0"/>
                        <a:t>Outside Back Cover</a:t>
                      </a:r>
                    </a:p>
                  </a:txBody>
                  <a:tcPr/>
                </a:tc>
                <a:tc>
                  <a:txBody>
                    <a:bodyPr/>
                    <a:lstStyle/>
                    <a:p>
                      <a:r>
                        <a:rPr lang="en-US" dirty="0"/>
                        <a:t>$ 5,000</a:t>
                      </a:r>
                    </a:p>
                  </a:txBody>
                  <a:tcPr/>
                </a:tc>
                <a:extLst>
                  <a:ext uri="{0D108BD9-81ED-4DB2-BD59-A6C34878D82A}">
                    <a16:rowId xmlns:a16="http://schemas.microsoft.com/office/drawing/2014/main" val="10005"/>
                  </a:ext>
                </a:extLst>
              </a:tr>
            </a:tbl>
          </a:graphicData>
        </a:graphic>
      </p:graphicFrame>
      <p:sp>
        <p:nvSpPr>
          <p:cNvPr id="8" name="TextBox 7"/>
          <p:cNvSpPr txBox="1"/>
          <p:nvPr/>
        </p:nvSpPr>
        <p:spPr>
          <a:xfrm>
            <a:off x="814148" y="1815314"/>
            <a:ext cx="2698175" cy="369332"/>
          </a:xfrm>
          <a:prstGeom prst="rect">
            <a:avLst/>
          </a:prstGeom>
          <a:noFill/>
        </p:spPr>
        <p:txBody>
          <a:bodyPr wrap="none" rtlCol="0">
            <a:spAutoFit/>
          </a:bodyPr>
          <a:lstStyle/>
          <a:p>
            <a:r>
              <a:rPr lang="en-US" b="1" dirty="0"/>
              <a:t>Program Book Advertising</a:t>
            </a:r>
          </a:p>
        </p:txBody>
      </p:sp>
      <p:graphicFrame>
        <p:nvGraphicFramePr>
          <p:cNvPr id="9" name="Table 8"/>
          <p:cNvGraphicFramePr>
            <a:graphicFrameLocks noGrp="1"/>
          </p:cNvGraphicFramePr>
          <p:nvPr>
            <p:extLst>
              <p:ext uri="{D42A27DB-BD31-4B8C-83A1-F6EECF244321}">
                <p14:modId xmlns:p14="http://schemas.microsoft.com/office/powerpoint/2010/main" val="2974938249"/>
              </p:ext>
            </p:extLst>
          </p:nvPr>
        </p:nvGraphicFramePr>
        <p:xfrm>
          <a:off x="4546600" y="2184646"/>
          <a:ext cx="3808292" cy="3337560"/>
        </p:xfrm>
        <a:graphic>
          <a:graphicData uri="http://schemas.openxmlformats.org/drawingml/2006/table">
            <a:tbl>
              <a:tblPr firstRow="1" bandRow="1">
                <a:tableStyleId>{5C22544A-7EE6-4342-B048-85BDC9FD1C3A}</a:tableStyleId>
              </a:tblPr>
              <a:tblGrid>
                <a:gridCol w="2497667">
                  <a:extLst>
                    <a:ext uri="{9D8B030D-6E8A-4147-A177-3AD203B41FA5}">
                      <a16:colId xmlns:a16="http://schemas.microsoft.com/office/drawing/2014/main" val="20000"/>
                    </a:ext>
                  </a:extLst>
                </a:gridCol>
                <a:gridCol w="1310625">
                  <a:extLst>
                    <a:ext uri="{9D8B030D-6E8A-4147-A177-3AD203B41FA5}">
                      <a16:colId xmlns:a16="http://schemas.microsoft.com/office/drawing/2014/main" val="20001"/>
                    </a:ext>
                  </a:extLst>
                </a:gridCol>
              </a:tblGrid>
              <a:tr h="370840">
                <a:tc>
                  <a:txBody>
                    <a:bodyPr/>
                    <a:lstStyle/>
                    <a:p>
                      <a:r>
                        <a:rPr lang="en-US" dirty="0"/>
                        <a:t>Opportunity:</a:t>
                      </a:r>
                    </a:p>
                  </a:txBody>
                  <a:tcPr/>
                </a:tc>
                <a:tc>
                  <a:txBody>
                    <a:bodyPr/>
                    <a:lstStyle/>
                    <a:p>
                      <a:r>
                        <a:rPr lang="en-US" dirty="0"/>
                        <a:t>Price:</a:t>
                      </a:r>
                    </a:p>
                  </a:txBody>
                  <a:tcPr/>
                </a:tc>
                <a:extLst>
                  <a:ext uri="{0D108BD9-81ED-4DB2-BD59-A6C34878D82A}">
                    <a16:rowId xmlns:a16="http://schemas.microsoft.com/office/drawing/2014/main" val="10000"/>
                  </a:ext>
                </a:extLst>
              </a:tr>
              <a:tr h="370840">
                <a:tc>
                  <a:txBody>
                    <a:bodyPr/>
                    <a:lstStyle/>
                    <a:p>
                      <a:r>
                        <a:rPr lang="en-US" dirty="0"/>
                        <a:t>Posters/Post cards</a:t>
                      </a:r>
                    </a:p>
                  </a:txBody>
                  <a:tcPr/>
                </a:tc>
                <a:tc>
                  <a:txBody>
                    <a:bodyPr/>
                    <a:lstStyle/>
                    <a:p>
                      <a:r>
                        <a:rPr lang="en-US" dirty="0"/>
                        <a:t>$</a:t>
                      </a:r>
                      <a:r>
                        <a:rPr lang="en-US" baseline="0" dirty="0"/>
                        <a:t>   </a:t>
                      </a:r>
                      <a:r>
                        <a:rPr lang="en-US" dirty="0"/>
                        <a:t>250</a:t>
                      </a:r>
                    </a:p>
                  </a:txBody>
                  <a:tcPr/>
                </a:tc>
                <a:extLst>
                  <a:ext uri="{0D108BD9-81ED-4DB2-BD59-A6C34878D82A}">
                    <a16:rowId xmlns:a16="http://schemas.microsoft.com/office/drawing/2014/main" val="10001"/>
                  </a:ext>
                </a:extLst>
              </a:tr>
              <a:tr h="370840">
                <a:tc>
                  <a:txBody>
                    <a:bodyPr/>
                    <a:lstStyle/>
                    <a:p>
                      <a:r>
                        <a:rPr lang="en-US" dirty="0"/>
                        <a:t>Napkins</a:t>
                      </a:r>
                    </a:p>
                  </a:txBody>
                  <a:tcPr/>
                </a:tc>
                <a:tc>
                  <a:txBody>
                    <a:bodyPr/>
                    <a:lstStyle/>
                    <a:p>
                      <a:r>
                        <a:rPr lang="en-US" dirty="0"/>
                        <a:t>$</a:t>
                      </a:r>
                      <a:r>
                        <a:rPr lang="en-US" baseline="0" dirty="0"/>
                        <a:t>   </a:t>
                      </a:r>
                      <a:r>
                        <a:rPr lang="en-US" dirty="0"/>
                        <a:t>350</a:t>
                      </a:r>
                    </a:p>
                  </a:txBody>
                  <a:tcPr/>
                </a:tc>
                <a:extLst>
                  <a:ext uri="{0D108BD9-81ED-4DB2-BD59-A6C34878D82A}">
                    <a16:rowId xmlns:a16="http://schemas.microsoft.com/office/drawing/2014/main" val="10002"/>
                  </a:ext>
                </a:extLst>
              </a:tr>
              <a:tr h="370840">
                <a:tc>
                  <a:txBody>
                    <a:bodyPr/>
                    <a:lstStyle/>
                    <a:p>
                      <a:r>
                        <a:rPr lang="en-US" baseline="0" dirty="0"/>
                        <a:t>Beverage Cups</a:t>
                      </a:r>
                      <a:endParaRPr lang="en-US" dirty="0"/>
                    </a:p>
                  </a:txBody>
                  <a:tcPr/>
                </a:tc>
                <a:tc>
                  <a:txBody>
                    <a:bodyPr/>
                    <a:lstStyle/>
                    <a:p>
                      <a:r>
                        <a:rPr lang="en-US" dirty="0"/>
                        <a:t>$</a:t>
                      </a:r>
                      <a:r>
                        <a:rPr lang="en-US" baseline="0" dirty="0"/>
                        <a:t>   </a:t>
                      </a:r>
                      <a:r>
                        <a:rPr lang="en-US" dirty="0"/>
                        <a:t>500</a:t>
                      </a:r>
                    </a:p>
                  </a:txBody>
                  <a:tcPr/>
                </a:tc>
                <a:extLst>
                  <a:ext uri="{0D108BD9-81ED-4DB2-BD59-A6C34878D82A}">
                    <a16:rowId xmlns:a16="http://schemas.microsoft.com/office/drawing/2014/main" val="10003"/>
                  </a:ext>
                </a:extLst>
              </a:tr>
              <a:tr h="370840">
                <a:tc>
                  <a:txBody>
                    <a:bodyPr/>
                    <a:lstStyle/>
                    <a:p>
                      <a:r>
                        <a:rPr lang="en-US" dirty="0"/>
                        <a:t>T-Shirts</a:t>
                      </a:r>
                    </a:p>
                  </a:txBody>
                  <a:tcPr/>
                </a:tc>
                <a:tc>
                  <a:txBody>
                    <a:bodyPr/>
                    <a:lstStyle/>
                    <a:p>
                      <a:r>
                        <a:rPr lang="en-US" dirty="0"/>
                        <a:t>$1,000</a:t>
                      </a:r>
                    </a:p>
                  </a:txBody>
                  <a:tcPr/>
                </a:tc>
                <a:extLst>
                  <a:ext uri="{0D108BD9-81ED-4DB2-BD59-A6C34878D82A}">
                    <a16:rowId xmlns:a16="http://schemas.microsoft.com/office/drawing/2014/main" val="10004"/>
                  </a:ext>
                </a:extLst>
              </a:tr>
              <a:tr h="370840">
                <a:tc>
                  <a:txBody>
                    <a:bodyPr/>
                    <a:lstStyle/>
                    <a:p>
                      <a:r>
                        <a:rPr lang="en-US" dirty="0"/>
                        <a:t>Hats/Caps/Visors</a:t>
                      </a:r>
                    </a:p>
                  </a:txBody>
                  <a:tcPr/>
                </a:tc>
                <a:tc>
                  <a:txBody>
                    <a:bodyPr/>
                    <a:lstStyle/>
                    <a:p>
                      <a:r>
                        <a:rPr lang="en-US" dirty="0"/>
                        <a:t>$1,250</a:t>
                      </a:r>
                    </a:p>
                  </a:txBody>
                  <a:tcPr/>
                </a:tc>
                <a:extLst>
                  <a:ext uri="{0D108BD9-81ED-4DB2-BD59-A6C34878D82A}">
                    <a16:rowId xmlns:a16="http://schemas.microsoft.com/office/drawing/2014/main" val="10005"/>
                  </a:ext>
                </a:extLst>
              </a:tr>
              <a:tr h="370840">
                <a:tc>
                  <a:txBody>
                    <a:bodyPr/>
                    <a:lstStyle/>
                    <a:p>
                      <a:r>
                        <a:rPr lang="en-US" dirty="0"/>
                        <a:t>Stage Banner</a:t>
                      </a:r>
                    </a:p>
                  </a:txBody>
                  <a:tcPr/>
                </a:tc>
                <a:tc>
                  <a:txBody>
                    <a:bodyPr/>
                    <a:lstStyle/>
                    <a:p>
                      <a:r>
                        <a:rPr lang="en-US" dirty="0"/>
                        <a:t>$1,500</a:t>
                      </a:r>
                    </a:p>
                  </a:txBody>
                  <a:tcPr/>
                </a:tc>
                <a:extLst>
                  <a:ext uri="{0D108BD9-81ED-4DB2-BD59-A6C34878D82A}">
                    <a16:rowId xmlns:a16="http://schemas.microsoft.com/office/drawing/2014/main" val="10006"/>
                  </a:ext>
                </a:extLst>
              </a:tr>
              <a:tr h="370840">
                <a:tc>
                  <a:txBody>
                    <a:bodyPr/>
                    <a:lstStyle/>
                    <a:p>
                      <a:r>
                        <a:rPr lang="en-US" dirty="0"/>
                        <a:t>Our Entrance Banner</a:t>
                      </a:r>
                    </a:p>
                  </a:txBody>
                  <a:tcPr/>
                </a:tc>
                <a:tc>
                  <a:txBody>
                    <a:bodyPr/>
                    <a:lstStyle/>
                    <a:p>
                      <a:r>
                        <a:rPr lang="en-US" dirty="0"/>
                        <a:t>$1,500</a:t>
                      </a:r>
                    </a:p>
                  </a:txBody>
                  <a:tcPr/>
                </a:tc>
                <a:extLst>
                  <a:ext uri="{0D108BD9-81ED-4DB2-BD59-A6C34878D82A}">
                    <a16:rowId xmlns:a16="http://schemas.microsoft.com/office/drawing/2014/main" val="10007"/>
                  </a:ext>
                </a:extLst>
              </a:tr>
              <a:tr h="370840">
                <a:tc>
                  <a:txBody>
                    <a:bodyPr/>
                    <a:lstStyle/>
                    <a:p>
                      <a:r>
                        <a:rPr lang="en-US" dirty="0"/>
                        <a:t>Taco</a:t>
                      </a:r>
                      <a:r>
                        <a:rPr lang="en-US" baseline="0" dirty="0"/>
                        <a:t> Trail Map</a:t>
                      </a:r>
                      <a:endParaRPr lang="en-US" dirty="0"/>
                    </a:p>
                  </a:txBody>
                  <a:tcPr/>
                </a:tc>
                <a:tc>
                  <a:txBody>
                    <a:bodyPr/>
                    <a:lstStyle/>
                    <a:p>
                      <a:r>
                        <a:rPr lang="en-US" dirty="0"/>
                        <a:t>$2,000</a:t>
                      </a:r>
                    </a:p>
                  </a:txBody>
                  <a:tcPr/>
                </a:tc>
                <a:extLst>
                  <a:ext uri="{0D108BD9-81ED-4DB2-BD59-A6C34878D82A}">
                    <a16:rowId xmlns:a16="http://schemas.microsoft.com/office/drawing/2014/main" val="10008"/>
                  </a:ext>
                </a:extLst>
              </a:tr>
            </a:tbl>
          </a:graphicData>
        </a:graphic>
      </p:graphicFrame>
      <p:sp>
        <p:nvSpPr>
          <p:cNvPr id="10" name="TextBox 9"/>
          <p:cNvSpPr txBox="1"/>
          <p:nvPr/>
        </p:nvSpPr>
        <p:spPr>
          <a:xfrm>
            <a:off x="4487333" y="1805275"/>
            <a:ext cx="3867559" cy="369332"/>
          </a:xfrm>
          <a:prstGeom prst="rect">
            <a:avLst/>
          </a:prstGeom>
          <a:noFill/>
        </p:spPr>
        <p:txBody>
          <a:bodyPr wrap="square" rtlCol="0">
            <a:spAutoFit/>
          </a:bodyPr>
          <a:lstStyle/>
          <a:p>
            <a:r>
              <a:rPr lang="en-US" b="1" dirty="0"/>
              <a:t>Put your logo on our:</a:t>
            </a:r>
          </a:p>
        </p:txBody>
      </p:sp>
      <p:sp>
        <p:nvSpPr>
          <p:cNvPr id="3" name="TextBox 2"/>
          <p:cNvSpPr txBox="1"/>
          <p:nvPr/>
        </p:nvSpPr>
        <p:spPr>
          <a:xfrm>
            <a:off x="853935" y="4430468"/>
            <a:ext cx="3208755" cy="923330"/>
          </a:xfrm>
          <a:prstGeom prst="rect">
            <a:avLst/>
          </a:prstGeom>
          <a:noFill/>
        </p:spPr>
        <p:txBody>
          <a:bodyPr wrap="square" rtlCol="0">
            <a:spAutoFit/>
          </a:bodyPr>
          <a:lstStyle/>
          <a:p>
            <a:r>
              <a:rPr lang="en-US" sz="1200" dirty="0"/>
              <a:t>(All ads are due April 28, 2023 – print &amp; digital formats – digital includes hyperlink to your website)</a:t>
            </a:r>
          </a:p>
          <a:p>
            <a:endParaRPr lang="en-US" dirty="0"/>
          </a:p>
        </p:txBody>
      </p:sp>
      <p:cxnSp>
        <p:nvCxnSpPr>
          <p:cNvPr id="4" name="Straight Connector 3"/>
          <p:cNvCxnSpPr/>
          <p:nvPr/>
        </p:nvCxnSpPr>
        <p:spPr>
          <a:xfrm flipV="1">
            <a:off x="871598" y="1215325"/>
            <a:ext cx="7483294" cy="3735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15" name="Picture 14" descr="Screen Shot 2017-06-29 at 10.25.53 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6194" y="475420"/>
            <a:ext cx="1988698" cy="667620"/>
          </a:xfrm>
          <a:prstGeom prst="rect">
            <a:avLst/>
          </a:prstGeom>
        </p:spPr>
      </p:pic>
    </p:spTree>
    <p:extLst>
      <p:ext uri="{BB962C8B-B14F-4D97-AF65-F5344CB8AC3E}">
        <p14:creationId xmlns:p14="http://schemas.microsoft.com/office/powerpoint/2010/main" val="222149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603" y="1215324"/>
            <a:ext cx="4612611" cy="545742"/>
          </a:xfrm>
          <a:noFill/>
        </p:spPr>
        <p:txBody>
          <a:bodyPr>
            <a:normAutofit fontScale="90000"/>
            <a:scene3d>
              <a:camera prst="orthographicFront"/>
              <a:lightRig rig="threePt" dir="t"/>
            </a:scene3d>
            <a:sp3d extrusionH="57150">
              <a:bevelT h="25400" prst="softRound"/>
            </a:sp3d>
          </a:bodyPr>
          <a:lstStyle/>
          <a:p>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oper Black"/>
                <a:cs typeface="Cooper Black"/>
              </a:rPr>
              <a:t>Sponsorship Levels</a:t>
            </a:r>
          </a:p>
        </p:txBody>
      </p:sp>
      <p:pic>
        <p:nvPicPr>
          <p:cNvPr id="11" name="Content Placeholder 8" descr="New Logo 2 2017.jpg"/>
          <p:cNvPicPr>
            <a:picLocks noChangeAspect="1"/>
          </p:cNvPicPr>
          <p:nvPr/>
        </p:nvPicPr>
        <p:blipFill rotWithShape="1">
          <a:blip r:embed="rId2" cstate="print">
            <a:extLst>
              <a:ext uri="{28A0092B-C50C-407E-A947-70E740481C1C}">
                <a14:useLocalDpi xmlns:a14="http://schemas.microsoft.com/office/drawing/2010/main"/>
              </a:ext>
            </a:extLst>
          </a:blip>
          <a:srcRect l="-419" r="-731"/>
          <a:stretch/>
        </p:blipFill>
        <p:spPr>
          <a:xfrm>
            <a:off x="4268940" y="386015"/>
            <a:ext cx="875382" cy="801712"/>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967678218"/>
              </p:ext>
            </p:extLst>
          </p:nvPr>
        </p:nvGraphicFramePr>
        <p:xfrm>
          <a:off x="918987" y="1888067"/>
          <a:ext cx="7443068" cy="4973320"/>
        </p:xfrm>
        <a:graphic>
          <a:graphicData uri="http://schemas.openxmlformats.org/drawingml/2006/table">
            <a:tbl>
              <a:tblPr firstRow="1" bandRow="1">
                <a:tableStyleId>{5C22544A-7EE6-4342-B048-85BDC9FD1C3A}</a:tableStyleId>
              </a:tblPr>
              <a:tblGrid>
                <a:gridCol w="2044346">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4247255">
                  <a:extLst>
                    <a:ext uri="{9D8B030D-6E8A-4147-A177-3AD203B41FA5}">
                      <a16:colId xmlns:a16="http://schemas.microsoft.com/office/drawing/2014/main" val="20002"/>
                    </a:ext>
                  </a:extLst>
                </a:gridCol>
              </a:tblGrid>
              <a:tr h="370840">
                <a:tc>
                  <a:txBody>
                    <a:bodyPr/>
                    <a:lstStyle/>
                    <a:p>
                      <a:r>
                        <a:rPr lang="en-US" dirty="0"/>
                        <a:t>Partnership Level</a:t>
                      </a:r>
                    </a:p>
                  </a:txBody>
                  <a:tcPr/>
                </a:tc>
                <a:tc>
                  <a:txBody>
                    <a:bodyPr/>
                    <a:lstStyle/>
                    <a:p>
                      <a:r>
                        <a:rPr lang="en-US" dirty="0"/>
                        <a:t>Amount</a:t>
                      </a:r>
                    </a:p>
                  </a:txBody>
                  <a:tcPr/>
                </a:tc>
                <a:tc>
                  <a:txBody>
                    <a:bodyPr/>
                    <a:lstStyle/>
                    <a:p>
                      <a:r>
                        <a:rPr lang="en-US" dirty="0"/>
                        <a:t>Benefits:</a:t>
                      </a:r>
                    </a:p>
                  </a:txBody>
                  <a:tcPr/>
                </a:tc>
                <a:extLst>
                  <a:ext uri="{0D108BD9-81ED-4DB2-BD59-A6C34878D82A}">
                    <a16:rowId xmlns:a16="http://schemas.microsoft.com/office/drawing/2014/main" val="10000"/>
                  </a:ext>
                </a:extLst>
              </a:tr>
              <a:tr h="370840">
                <a:tc>
                  <a:txBody>
                    <a:bodyPr/>
                    <a:lstStyle/>
                    <a:p>
                      <a:r>
                        <a:rPr lang="en-US" sz="1600" dirty="0"/>
                        <a:t>Bronze</a:t>
                      </a:r>
                    </a:p>
                  </a:txBody>
                  <a:tcPr/>
                </a:tc>
                <a:tc>
                  <a:txBody>
                    <a:bodyPr/>
                    <a:lstStyle/>
                    <a:p>
                      <a:r>
                        <a:rPr lang="en-US" sz="1600" dirty="0"/>
                        <a:t>$  2,000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Logo on banners at:  Press Conference</a:t>
                      </a:r>
                      <a:r>
                        <a:rPr lang="en-US" sz="1600" baseline="0" dirty="0"/>
                        <a:t> and</a:t>
                      </a:r>
                      <a:r>
                        <a:rPr lang="en-US" sz="1600" dirty="0"/>
                        <a:t> Celebrity Taco Eating Contest and at the event entrances</a:t>
                      </a:r>
                      <a:r>
                        <a:rPr lang="en-US" sz="1600" baseline="0" dirty="0"/>
                        <a:t>; a display booth the day of the event.</a:t>
                      </a:r>
                      <a:endParaRPr lang="en-US" sz="1600" dirty="0"/>
                    </a:p>
                  </a:txBody>
                  <a:tcPr/>
                </a:tc>
                <a:extLst>
                  <a:ext uri="{0D108BD9-81ED-4DB2-BD59-A6C34878D82A}">
                    <a16:rowId xmlns:a16="http://schemas.microsoft.com/office/drawing/2014/main" val="10001"/>
                  </a:ext>
                </a:extLst>
              </a:tr>
              <a:tr h="370840">
                <a:tc>
                  <a:txBody>
                    <a:bodyPr/>
                    <a:lstStyle/>
                    <a:p>
                      <a:r>
                        <a:rPr lang="en-US" sz="1600" dirty="0"/>
                        <a:t>Silver</a:t>
                      </a:r>
                    </a:p>
                  </a:txBody>
                  <a:tcPr/>
                </a:tc>
                <a:tc>
                  <a:txBody>
                    <a:bodyPr/>
                    <a:lstStyle/>
                    <a:p>
                      <a:r>
                        <a:rPr lang="en-US" sz="1600" dirty="0"/>
                        <a:t>$</a:t>
                      </a:r>
                      <a:r>
                        <a:rPr lang="en-US" sz="1600" baseline="0" dirty="0"/>
                        <a:t>  5,000</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The items listed above plus quarter page ad in program book (non-digital and digital with hyperlink)</a:t>
                      </a:r>
                      <a:r>
                        <a:rPr lang="en-US" sz="1600" baseline="0" dirty="0"/>
                        <a:t>. </a:t>
                      </a:r>
                      <a:endParaRPr lang="en-US" sz="1600" dirty="0"/>
                    </a:p>
                  </a:txBody>
                  <a:tcPr/>
                </a:tc>
                <a:extLst>
                  <a:ext uri="{0D108BD9-81ED-4DB2-BD59-A6C34878D82A}">
                    <a16:rowId xmlns:a16="http://schemas.microsoft.com/office/drawing/2014/main" val="10002"/>
                  </a:ext>
                </a:extLst>
              </a:tr>
              <a:tr h="370840">
                <a:tc>
                  <a:txBody>
                    <a:bodyPr/>
                    <a:lstStyle/>
                    <a:p>
                      <a:r>
                        <a:rPr lang="en-US" sz="1600" dirty="0"/>
                        <a:t>Gold</a:t>
                      </a:r>
                    </a:p>
                  </a:txBody>
                  <a:tcPr/>
                </a:tc>
                <a:tc>
                  <a:txBody>
                    <a:bodyPr/>
                    <a:lstStyle/>
                    <a:p>
                      <a:r>
                        <a:rPr lang="en-US" sz="1600" dirty="0"/>
                        <a:t>$10,000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aseline="0" dirty="0"/>
                        <a:t>The items listed on the top two above plus a half-page ad in program book and logo on all pre-marketing material.</a:t>
                      </a:r>
                      <a:endParaRPr lang="en-US" sz="1600" dirty="0"/>
                    </a:p>
                  </a:txBody>
                  <a:tcPr/>
                </a:tc>
                <a:extLst>
                  <a:ext uri="{0D108BD9-81ED-4DB2-BD59-A6C34878D82A}">
                    <a16:rowId xmlns:a16="http://schemas.microsoft.com/office/drawing/2014/main" val="10003"/>
                  </a:ext>
                </a:extLst>
              </a:tr>
              <a:tr h="370840">
                <a:tc>
                  <a:txBody>
                    <a:bodyPr/>
                    <a:lstStyle/>
                    <a:p>
                      <a:r>
                        <a:rPr lang="en-US" sz="1600" dirty="0"/>
                        <a:t>Platinum</a:t>
                      </a:r>
                    </a:p>
                  </a:txBody>
                  <a:tcPr/>
                </a:tc>
                <a:tc>
                  <a:txBody>
                    <a:bodyPr/>
                    <a:lstStyle/>
                    <a:p>
                      <a:r>
                        <a:rPr lang="en-US" sz="1600" dirty="0"/>
                        <a:t>$15,000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The items listed on the top three</a:t>
                      </a:r>
                      <a:r>
                        <a:rPr lang="en-US" sz="1600" baseline="0" dirty="0"/>
                        <a:t> above plus logo on our merchandise, a ¾ page ad in program book and company banner on wrestling stage and entrances.</a:t>
                      </a:r>
                      <a:endParaRPr lang="en-US" sz="1600" dirty="0"/>
                    </a:p>
                  </a:txBody>
                  <a:tcPr/>
                </a:tc>
                <a:extLst>
                  <a:ext uri="{0D108BD9-81ED-4DB2-BD59-A6C34878D82A}">
                    <a16:rowId xmlns:a16="http://schemas.microsoft.com/office/drawing/2014/main" val="10004"/>
                  </a:ext>
                </a:extLst>
              </a:tr>
              <a:tr h="370840">
                <a:tc>
                  <a:txBody>
                    <a:bodyPr/>
                    <a:lstStyle/>
                    <a:p>
                      <a:r>
                        <a:rPr lang="en-US" sz="1600" dirty="0"/>
                        <a:t>Diamond</a:t>
                      </a:r>
                    </a:p>
                  </a:txBody>
                  <a:tcPr/>
                </a:tc>
                <a:tc>
                  <a:txBody>
                    <a:bodyPr/>
                    <a:lstStyle/>
                    <a:p>
                      <a:r>
                        <a:rPr lang="en-US" sz="1600" dirty="0"/>
                        <a:t>$20,000</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a:t>The items listed on the top four</a:t>
                      </a:r>
                      <a:r>
                        <a:rPr lang="en-US" sz="1600" baseline="0" dirty="0"/>
                        <a:t> above plus listed as a Co-Host, a full-page ad in program book, company banner on the back of the main stage and microphone time before each main event.</a:t>
                      </a:r>
                      <a:endParaRPr lang="en-US" sz="1600" dirty="0"/>
                    </a:p>
                  </a:txBody>
                  <a:tcPr/>
                </a:tc>
                <a:extLst>
                  <a:ext uri="{0D108BD9-81ED-4DB2-BD59-A6C34878D82A}">
                    <a16:rowId xmlns:a16="http://schemas.microsoft.com/office/drawing/2014/main" val="10005"/>
                  </a:ext>
                </a:extLst>
              </a:tr>
            </a:tbl>
          </a:graphicData>
        </a:graphic>
      </p:graphicFrame>
      <p:cxnSp>
        <p:nvCxnSpPr>
          <p:cNvPr id="4" name="Straight Connector 3"/>
          <p:cNvCxnSpPr/>
          <p:nvPr/>
        </p:nvCxnSpPr>
        <p:spPr>
          <a:xfrm flipV="1">
            <a:off x="871598" y="1215325"/>
            <a:ext cx="7483294" cy="3735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descr="Screen Shot 2017-06-29 at 10.25.53 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6194" y="475420"/>
            <a:ext cx="1988698" cy="667620"/>
          </a:xfrm>
          <a:prstGeom prst="rect">
            <a:avLst/>
          </a:prstGeom>
        </p:spPr>
      </p:pic>
    </p:spTree>
    <p:extLst>
      <p:ext uri="{BB962C8B-B14F-4D97-AF65-F5344CB8AC3E}">
        <p14:creationId xmlns:p14="http://schemas.microsoft.com/office/powerpoint/2010/main" val="22931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848835" y="2266841"/>
            <a:ext cx="7684257" cy="276999"/>
          </a:xfrm>
          <a:prstGeom prst="rect">
            <a:avLst/>
          </a:prstGeom>
        </p:spPr>
        <p:txBody>
          <a:bodyPr wrap="square">
            <a:spAutoFit/>
          </a:bodyPr>
          <a:lstStyle/>
          <a:p>
            <a:r>
              <a:rPr lang="en-US" sz="1200" dirty="0"/>
              <a:t>FIRST and LAST NAME OF AUTHORIZED REPRESENTATIVE:  __________________________________________________</a:t>
            </a:r>
          </a:p>
        </p:txBody>
      </p:sp>
      <p:sp>
        <p:nvSpPr>
          <p:cNvPr id="24" name="Rectangle 23"/>
          <p:cNvSpPr/>
          <p:nvPr/>
        </p:nvSpPr>
        <p:spPr>
          <a:xfrm>
            <a:off x="880558" y="2655394"/>
            <a:ext cx="7595456" cy="276999"/>
          </a:xfrm>
          <a:prstGeom prst="rect">
            <a:avLst/>
          </a:prstGeom>
        </p:spPr>
        <p:txBody>
          <a:bodyPr wrap="square">
            <a:spAutoFit/>
          </a:bodyPr>
          <a:lstStyle/>
          <a:p>
            <a:r>
              <a:rPr lang="en-US" sz="1200" dirty="0"/>
              <a:t>ADDRESS:  ___________________________________________ City:  _________________ State/Zip:  ______________</a:t>
            </a:r>
          </a:p>
        </p:txBody>
      </p:sp>
      <p:sp>
        <p:nvSpPr>
          <p:cNvPr id="28" name="Rectangle 27"/>
          <p:cNvSpPr/>
          <p:nvPr/>
        </p:nvSpPr>
        <p:spPr>
          <a:xfrm>
            <a:off x="871598" y="3032773"/>
            <a:ext cx="7595456" cy="276999"/>
          </a:xfrm>
          <a:prstGeom prst="rect">
            <a:avLst/>
          </a:prstGeom>
        </p:spPr>
        <p:txBody>
          <a:bodyPr wrap="square">
            <a:spAutoFit/>
          </a:bodyPr>
          <a:lstStyle/>
          <a:p>
            <a:r>
              <a:rPr lang="en-US" sz="1200" dirty="0"/>
              <a:t>EMAIL ADDRESS:  __________________________________ Company Website:  ________________________________</a:t>
            </a:r>
          </a:p>
        </p:txBody>
      </p:sp>
      <p:grpSp>
        <p:nvGrpSpPr>
          <p:cNvPr id="7" name="Group 6"/>
          <p:cNvGrpSpPr/>
          <p:nvPr/>
        </p:nvGrpSpPr>
        <p:grpSpPr>
          <a:xfrm>
            <a:off x="855998" y="4042346"/>
            <a:ext cx="7506057" cy="1020852"/>
            <a:chOff x="848835" y="4321104"/>
            <a:chExt cx="7506057" cy="1020852"/>
          </a:xfrm>
        </p:grpSpPr>
        <p:sp>
          <p:nvSpPr>
            <p:cNvPr id="18" name="Rectangle 17"/>
            <p:cNvSpPr/>
            <p:nvPr/>
          </p:nvSpPr>
          <p:spPr>
            <a:xfrm>
              <a:off x="952535" y="4366124"/>
              <a:ext cx="4658520" cy="46673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19" name="Rectangle 18"/>
            <p:cNvSpPr/>
            <p:nvPr/>
          </p:nvSpPr>
          <p:spPr>
            <a:xfrm>
              <a:off x="5454679" y="4366124"/>
              <a:ext cx="2900212" cy="466737"/>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0" name="Rectangle 19"/>
            <p:cNvSpPr/>
            <p:nvPr/>
          </p:nvSpPr>
          <p:spPr>
            <a:xfrm>
              <a:off x="952535" y="4832861"/>
              <a:ext cx="4502146" cy="50909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1" name="Rectangle 20"/>
            <p:cNvSpPr/>
            <p:nvPr/>
          </p:nvSpPr>
          <p:spPr>
            <a:xfrm>
              <a:off x="5454681" y="4832861"/>
              <a:ext cx="2900211" cy="509095"/>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29" name="Rectangle 28"/>
            <p:cNvSpPr/>
            <p:nvPr/>
          </p:nvSpPr>
          <p:spPr>
            <a:xfrm>
              <a:off x="848835" y="4321104"/>
              <a:ext cx="2025064" cy="268625"/>
            </a:xfrm>
            <a:prstGeom prst="rect">
              <a:avLst/>
            </a:prstGeom>
          </p:spPr>
          <p:txBody>
            <a:bodyPr wrap="square">
              <a:spAutoFit/>
            </a:bodyPr>
            <a:lstStyle/>
            <a:p>
              <a:pPr algn="ctr"/>
              <a:r>
                <a:rPr lang="en-US" sz="1200" dirty="0"/>
                <a:t>CREDIT CARD NUMBER</a:t>
              </a:r>
            </a:p>
          </p:txBody>
        </p:sp>
        <p:sp>
          <p:nvSpPr>
            <p:cNvPr id="30" name="Rectangle 29"/>
            <p:cNvSpPr/>
            <p:nvPr/>
          </p:nvSpPr>
          <p:spPr>
            <a:xfrm>
              <a:off x="5454681" y="4335940"/>
              <a:ext cx="1410598" cy="268625"/>
            </a:xfrm>
            <a:prstGeom prst="rect">
              <a:avLst/>
            </a:prstGeom>
          </p:spPr>
          <p:txBody>
            <a:bodyPr wrap="square">
              <a:spAutoFit/>
            </a:bodyPr>
            <a:lstStyle/>
            <a:p>
              <a:pPr algn="ctr"/>
              <a:r>
                <a:rPr lang="en-US" sz="1200" dirty="0"/>
                <a:t>EXP. MONTH/YEAR</a:t>
              </a:r>
            </a:p>
          </p:txBody>
        </p:sp>
        <p:sp>
          <p:nvSpPr>
            <p:cNvPr id="31" name="Rectangle 30"/>
            <p:cNvSpPr/>
            <p:nvPr/>
          </p:nvSpPr>
          <p:spPr>
            <a:xfrm>
              <a:off x="952537" y="4808701"/>
              <a:ext cx="1073460" cy="268625"/>
            </a:xfrm>
            <a:prstGeom prst="rect">
              <a:avLst/>
            </a:prstGeom>
          </p:spPr>
          <p:txBody>
            <a:bodyPr wrap="square">
              <a:spAutoFit/>
            </a:bodyPr>
            <a:lstStyle/>
            <a:p>
              <a:pPr algn="ctr"/>
              <a:r>
                <a:rPr lang="en-US" sz="1200" dirty="0"/>
                <a:t>SEC. CODE</a:t>
              </a:r>
            </a:p>
          </p:txBody>
        </p:sp>
        <p:sp>
          <p:nvSpPr>
            <p:cNvPr id="32" name="Rectangle 31"/>
            <p:cNvSpPr/>
            <p:nvPr/>
          </p:nvSpPr>
          <p:spPr>
            <a:xfrm>
              <a:off x="5386407" y="4832861"/>
              <a:ext cx="1715936" cy="274141"/>
            </a:xfrm>
            <a:prstGeom prst="rect">
              <a:avLst/>
            </a:prstGeom>
          </p:spPr>
          <p:txBody>
            <a:bodyPr wrap="square">
              <a:spAutoFit/>
            </a:bodyPr>
            <a:lstStyle/>
            <a:p>
              <a:pPr algn="ctr"/>
              <a:r>
                <a:rPr lang="en-US" sz="1200" dirty="0"/>
                <a:t>AFFILIATED ZIP CODE</a:t>
              </a:r>
            </a:p>
          </p:txBody>
        </p:sp>
      </p:grpSp>
      <p:sp>
        <p:nvSpPr>
          <p:cNvPr id="34" name="Rectangle 33"/>
          <p:cNvSpPr/>
          <p:nvPr/>
        </p:nvSpPr>
        <p:spPr>
          <a:xfrm>
            <a:off x="848835" y="1885411"/>
            <a:ext cx="7684257" cy="276999"/>
          </a:xfrm>
          <a:prstGeom prst="rect">
            <a:avLst/>
          </a:prstGeom>
        </p:spPr>
        <p:txBody>
          <a:bodyPr wrap="square">
            <a:spAutoFit/>
          </a:bodyPr>
          <a:lstStyle/>
          <a:p>
            <a:r>
              <a:rPr lang="en-US" sz="1200" dirty="0"/>
              <a:t>COMPANY  NAME/PHONE #:  __________________________________________________________________________</a:t>
            </a:r>
          </a:p>
        </p:txBody>
      </p:sp>
      <p:sp>
        <p:nvSpPr>
          <p:cNvPr id="3" name="TextBox 2"/>
          <p:cNvSpPr txBox="1"/>
          <p:nvPr/>
        </p:nvSpPr>
        <p:spPr>
          <a:xfrm>
            <a:off x="871598" y="3391991"/>
            <a:ext cx="7730709" cy="276999"/>
          </a:xfrm>
          <a:prstGeom prst="rect">
            <a:avLst/>
          </a:prstGeom>
          <a:noFill/>
        </p:spPr>
        <p:txBody>
          <a:bodyPr wrap="square" rtlCol="0">
            <a:spAutoFit/>
          </a:bodyPr>
          <a:lstStyle/>
          <a:p>
            <a:r>
              <a:rPr lang="en-US" sz="1200" dirty="0">
                <a:cs typeface="Helvetica"/>
              </a:rPr>
              <a:t>LEVEL SELECTED:  __________________________________________  Amount:  $_______________________</a:t>
            </a:r>
          </a:p>
        </p:txBody>
      </p:sp>
      <p:sp>
        <p:nvSpPr>
          <p:cNvPr id="6" name="Rectangle 5"/>
          <p:cNvSpPr/>
          <p:nvPr/>
        </p:nvSpPr>
        <p:spPr>
          <a:xfrm>
            <a:off x="905291" y="5614948"/>
            <a:ext cx="7370631" cy="646331"/>
          </a:xfrm>
          <a:prstGeom prst="rect">
            <a:avLst/>
          </a:prstGeom>
        </p:spPr>
        <p:txBody>
          <a:bodyPr wrap="square">
            <a:spAutoFit/>
          </a:bodyPr>
          <a:lstStyle/>
          <a:p>
            <a:r>
              <a:rPr lang="en-US" sz="1200" dirty="0">
                <a:latin typeface="+mj-lt"/>
                <a:cs typeface="Helvetica"/>
              </a:rPr>
              <a:t>Signature of Authorized/Responsible Individual/Representative (</a:t>
            </a:r>
            <a:r>
              <a:rPr lang="en-US" sz="1200" i="1" dirty="0">
                <a:latin typeface="+mj-lt"/>
                <a:cs typeface="Helvetica"/>
              </a:rPr>
              <a:t>Below</a:t>
            </a:r>
            <a:r>
              <a:rPr lang="en-US" sz="1200" dirty="0">
                <a:latin typeface="+mj-lt"/>
                <a:cs typeface="Helvetica"/>
              </a:rPr>
              <a:t>): </a:t>
            </a:r>
          </a:p>
          <a:p>
            <a:endParaRPr lang="en-US" sz="1200" dirty="0">
              <a:latin typeface="+mj-lt"/>
              <a:cs typeface="Helvetica"/>
            </a:endParaRPr>
          </a:p>
          <a:p>
            <a:r>
              <a:rPr lang="en-US" sz="1200" dirty="0">
                <a:latin typeface="+mj-lt"/>
                <a:cs typeface="Helvetica"/>
              </a:rPr>
              <a:t>___________________________________________________ Date:  ___________________________</a:t>
            </a:r>
          </a:p>
        </p:txBody>
      </p:sp>
      <p:sp>
        <p:nvSpPr>
          <p:cNvPr id="37" name="TextBox 36"/>
          <p:cNvSpPr txBox="1"/>
          <p:nvPr/>
        </p:nvSpPr>
        <p:spPr>
          <a:xfrm>
            <a:off x="880558" y="5248480"/>
            <a:ext cx="7677867" cy="276999"/>
          </a:xfrm>
          <a:prstGeom prst="rect">
            <a:avLst/>
          </a:prstGeom>
          <a:noFill/>
        </p:spPr>
        <p:txBody>
          <a:bodyPr wrap="square" rtlCol="0">
            <a:spAutoFit/>
          </a:bodyPr>
          <a:lstStyle/>
          <a:p>
            <a:r>
              <a:rPr lang="en-US" sz="1200" dirty="0">
                <a:solidFill>
                  <a:srgbClr val="FF0000"/>
                </a:solidFill>
              </a:rPr>
              <a:t>*</a:t>
            </a:r>
            <a:r>
              <a:rPr lang="en-US" sz="1200" dirty="0"/>
              <a:t>Please list items to be sold or distributed:  _____________________________________________________________</a:t>
            </a:r>
          </a:p>
        </p:txBody>
      </p:sp>
      <p:pic>
        <p:nvPicPr>
          <p:cNvPr id="27" name="Content Placeholder 8" descr="New Logo 2 2017.jpg"/>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l="-419" r="-731"/>
          <a:stretch/>
        </p:blipFill>
        <p:spPr>
          <a:xfrm>
            <a:off x="4268940" y="386015"/>
            <a:ext cx="875382" cy="801712"/>
          </a:xfrm>
        </p:spPr>
      </p:pic>
      <p:sp>
        <p:nvSpPr>
          <p:cNvPr id="11" name="Rectangle 10"/>
          <p:cNvSpPr/>
          <p:nvPr/>
        </p:nvSpPr>
        <p:spPr>
          <a:xfrm>
            <a:off x="1472731" y="3689973"/>
            <a:ext cx="6237908" cy="276999"/>
          </a:xfrm>
          <a:prstGeom prst="rect">
            <a:avLst/>
          </a:prstGeom>
        </p:spPr>
        <p:txBody>
          <a:bodyPr wrap="square">
            <a:spAutoFit/>
          </a:bodyPr>
          <a:lstStyle/>
          <a:p>
            <a:r>
              <a:rPr lang="en-US" sz="1200" dirty="0">
                <a:cs typeface="Helvetica"/>
              </a:rPr>
              <a:t>Payment by Check:  _____					Payment by Card:_____ </a:t>
            </a:r>
            <a:endParaRPr lang="en-US" sz="1200" dirty="0"/>
          </a:p>
        </p:txBody>
      </p:sp>
      <p:cxnSp>
        <p:nvCxnSpPr>
          <p:cNvPr id="4" name="Straight Connector 3"/>
          <p:cNvCxnSpPr/>
          <p:nvPr/>
        </p:nvCxnSpPr>
        <p:spPr>
          <a:xfrm flipV="1">
            <a:off x="871598" y="1215325"/>
            <a:ext cx="7483294" cy="3735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26" name="Picture 25" descr="Screen Shot 2017-06-29 at 10.25.53 AM.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66194" y="475420"/>
            <a:ext cx="1988698" cy="667620"/>
          </a:xfrm>
          <a:prstGeom prst="rect">
            <a:avLst/>
          </a:prstGeom>
        </p:spPr>
      </p:pic>
      <p:sp>
        <p:nvSpPr>
          <p:cNvPr id="35" name="Title 1"/>
          <p:cNvSpPr>
            <a:spLocks noGrp="1"/>
          </p:cNvSpPr>
          <p:nvPr>
            <p:ph type="title"/>
          </p:nvPr>
        </p:nvSpPr>
        <p:spPr>
          <a:xfrm>
            <a:off x="790192" y="1215325"/>
            <a:ext cx="7485730" cy="545742"/>
          </a:xfrm>
          <a:noFill/>
        </p:spPr>
        <p:txBody>
          <a:bodyPr>
            <a:normAutofit fontScale="90000"/>
            <a:scene3d>
              <a:camera prst="orthographicFront"/>
              <a:lightRig rig="threePt" dir="t"/>
            </a:scene3d>
            <a:sp3d extrusionH="57150">
              <a:bevelT h="25400" prst="softRound"/>
            </a:sp3d>
          </a:bodyPr>
          <a:lstStyle/>
          <a:p>
            <a:pPr algn="l"/>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oper Black"/>
                <a:cs typeface="Cooper Black"/>
              </a:rPr>
              <a:t>Sponsorship Agreement</a:t>
            </a:r>
          </a:p>
        </p:txBody>
      </p:sp>
    </p:spTree>
    <p:extLst>
      <p:ext uri="{BB962C8B-B14F-4D97-AF65-F5344CB8AC3E}">
        <p14:creationId xmlns:p14="http://schemas.microsoft.com/office/powerpoint/2010/main" val="1620206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9535" y="1932987"/>
            <a:ext cx="7715598" cy="4062651"/>
          </a:xfrm>
          <a:prstGeom prst="rect">
            <a:avLst/>
          </a:prstGeom>
        </p:spPr>
        <p:txBody>
          <a:bodyPr wrap="square">
            <a:spAutoFit/>
          </a:bodyPr>
          <a:lstStyle/>
          <a:p>
            <a:r>
              <a:rPr lang="en-US" sz="1600" b="1" dirty="0">
                <a:latin typeface="Helvetica"/>
                <a:cs typeface="Helvetica"/>
              </a:rPr>
              <a:t>Please Read Before Submitting Sponsorship Agreement:</a:t>
            </a:r>
          </a:p>
          <a:p>
            <a:r>
              <a:rPr lang="en-US" sz="1100" b="1" dirty="0">
                <a:latin typeface="Helvetica"/>
                <a:cs typeface="Helvetica"/>
              </a:rPr>
              <a:t>This agreement </a:t>
            </a:r>
            <a:r>
              <a:rPr lang="en-US" sz="1100" dirty="0">
                <a:latin typeface="Helvetica"/>
                <a:cs typeface="Helvetica"/>
              </a:rPr>
              <a:t>is with the Vida de Oro Foundation, a public benefit 501 (c) (3) organization, EIN 46-2304644, which is endorsed by the City of Sacramento.  All sponsors, vendors, and contributors will receive a formal invoice and W-9 Form for your records and deductible claims.  </a:t>
            </a:r>
            <a:r>
              <a:rPr lang="en-US" sz="1100" b="1" u="sng" dirty="0">
                <a:latin typeface="Helvetica"/>
                <a:cs typeface="Helvetica"/>
              </a:rPr>
              <a:t>NOTE:  </a:t>
            </a:r>
            <a:r>
              <a:rPr lang="en-US" sz="1100" u="sng" dirty="0">
                <a:latin typeface="Helvetica"/>
                <a:cs typeface="Helvetica"/>
              </a:rPr>
              <a:t>Agreements submitted without payment are deemed incomplete until payment is received</a:t>
            </a:r>
            <a:r>
              <a:rPr lang="en-US" sz="1100" dirty="0">
                <a:latin typeface="Helvetica"/>
                <a:cs typeface="Helvetica"/>
              </a:rPr>
              <a:t>.  </a:t>
            </a:r>
            <a:r>
              <a:rPr lang="en-US" sz="1100" b="1" dirty="0">
                <a:latin typeface="Helvetica"/>
                <a:cs typeface="Helvetica"/>
              </a:rPr>
              <a:t>No refunds </a:t>
            </a:r>
            <a:r>
              <a:rPr lang="en-US" sz="1100" dirty="0">
                <a:latin typeface="Helvetica"/>
                <a:cs typeface="Helvetica"/>
              </a:rPr>
              <a:t>will be provided at anytime.  For the safety, security and benefit of attendees, all sponsors and vendors must abide by the event rules and guidelines (mailed separately.)  Unless negotiated/discussed and approved by the Vida de Oro Foundation prior to the event, no vendor/sponsor may sell or display alcohol, self-defense weapons, firearms, pornographic materials, narcotics, alternative medicines, nor any material or information that is offensive that promotes hate or discrimination toward any person or persons, or group. The signature provided is from an individual authorized to commit the above Sponsor/Vendor/Contributor to participate in this event.  In addition, the signature also confirms the above Policies and Disclaimers have been read and understood, and authorizes the Vida de Oro Foundation to use images, logos, slogans, etc., in related marketing and sales material.</a:t>
            </a:r>
          </a:p>
          <a:p>
            <a:endParaRPr lang="en-US" sz="1100" dirty="0">
              <a:latin typeface="Helvetica"/>
              <a:cs typeface="Helvetica"/>
            </a:endParaRPr>
          </a:p>
          <a:p>
            <a:r>
              <a:rPr lang="en-US" sz="1100" b="1" dirty="0">
                <a:latin typeface="Helvetica"/>
                <a:cs typeface="Helvetica"/>
              </a:rPr>
              <a:t>Please mail or email this Agreement/Payment to:</a:t>
            </a:r>
          </a:p>
          <a:p>
            <a:endParaRPr lang="en-US" sz="1100" b="1" dirty="0">
              <a:latin typeface="Helvetica"/>
              <a:cs typeface="Helvetica"/>
            </a:endParaRPr>
          </a:p>
          <a:p>
            <a:pPr algn="ctr"/>
            <a:r>
              <a:rPr lang="en-US" sz="1100" b="1" dirty="0">
                <a:latin typeface="Helvetica"/>
                <a:cs typeface="Helvetica"/>
              </a:rPr>
              <a:t>Vida de Oro Foundation</a:t>
            </a:r>
          </a:p>
          <a:p>
            <a:pPr algn="ctr"/>
            <a:r>
              <a:rPr lang="en-US" sz="1100" dirty="0">
                <a:latin typeface="Helvetica"/>
                <a:cs typeface="Helvetica"/>
              </a:rPr>
              <a:t>2213 Del Paso Blvd, #149</a:t>
            </a:r>
          </a:p>
          <a:p>
            <a:pPr algn="ctr"/>
            <a:r>
              <a:rPr lang="en-US" sz="1100" dirty="0">
                <a:latin typeface="Helvetica"/>
                <a:cs typeface="Helvetica"/>
              </a:rPr>
              <a:t>Sacramento, CA 95815</a:t>
            </a:r>
          </a:p>
          <a:p>
            <a:pPr algn="ctr"/>
            <a:r>
              <a:rPr lang="en-US" sz="1100" dirty="0">
                <a:latin typeface="Helvetica"/>
                <a:cs typeface="Helvetica"/>
              </a:rPr>
              <a:t>Email:  </a:t>
            </a:r>
            <a:r>
              <a:rPr lang="en-US" sz="1100" dirty="0">
                <a:latin typeface="Helvetica"/>
                <a:cs typeface="Helvetica"/>
                <a:hlinkClick r:id="rId2"/>
              </a:rPr>
              <a:t>vida@vidadeoro.com</a:t>
            </a:r>
            <a:endParaRPr lang="en-US" sz="1100" dirty="0">
              <a:latin typeface="Helvetica"/>
              <a:cs typeface="Helvetica"/>
            </a:endParaRPr>
          </a:p>
          <a:p>
            <a:pPr algn="ctr"/>
            <a:r>
              <a:rPr lang="en-US" sz="1100" dirty="0">
                <a:latin typeface="Helvetica"/>
                <a:cs typeface="Helvetica"/>
              </a:rPr>
              <a:t>Questions? (916) 914-4623</a:t>
            </a:r>
          </a:p>
          <a:p>
            <a:pPr algn="ctr"/>
            <a:endParaRPr lang="en-US" sz="1100" dirty="0">
              <a:latin typeface="Helvetica"/>
              <a:cs typeface="Helvetica"/>
            </a:endParaRPr>
          </a:p>
          <a:p>
            <a:pPr algn="ctr"/>
            <a:r>
              <a:rPr lang="en-US" sz="1100" b="1" u="sng" dirty="0">
                <a:solidFill>
                  <a:srgbClr val="FF0000"/>
                </a:solidFill>
                <a:latin typeface="Helvetica"/>
                <a:cs typeface="Helvetica"/>
              </a:rPr>
              <a:t>Make Checks Payable to:  Vida De Oro Foundation</a:t>
            </a:r>
          </a:p>
          <a:p>
            <a:endParaRPr lang="en-US" sz="1100" dirty="0">
              <a:latin typeface="Helvetica"/>
              <a:cs typeface="Helvetica"/>
            </a:endParaRPr>
          </a:p>
        </p:txBody>
      </p:sp>
      <p:pic>
        <p:nvPicPr>
          <p:cNvPr id="11" name="Content Placeholder 8" descr="New Logo 2 2017.jpg"/>
          <p:cNvPicPr>
            <a:picLocks noGrp="1" noChangeAspect="1"/>
          </p:cNvPicPr>
          <p:nvPr>
            <p:ph idx="1"/>
          </p:nvPr>
        </p:nvPicPr>
        <p:blipFill rotWithShape="1">
          <a:blip r:embed="rId3" cstate="print">
            <a:extLst>
              <a:ext uri="{28A0092B-C50C-407E-A947-70E740481C1C}">
                <a14:useLocalDpi xmlns:a14="http://schemas.microsoft.com/office/drawing/2010/main"/>
              </a:ext>
            </a:extLst>
          </a:blip>
          <a:srcRect l="-419" r="-731"/>
          <a:stretch/>
        </p:blipFill>
        <p:spPr>
          <a:xfrm>
            <a:off x="4268940" y="386015"/>
            <a:ext cx="875382" cy="801712"/>
          </a:xfrm>
        </p:spPr>
      </p:pic>
      <p:cxnSp>
        <p:nvCxnSpPr>
          <p:cNvPr id="4" name="Straight Connector 3"/>
          <p:cNvCxnSpPr/>
          <p:nvPr/>
        </p:nvCxnSpPr>
        <p:spPr>
          <a:xfrm flipV="1">
            <a:off x="871598" y="1215325"/>
            <a:ext cx="7483294" cy="37356"/>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pic>
        <p:nvPicPr>
          <p:cNvPr id="9" name="Picture 8" descr="Screen Shot 2017-06-29 at 10.25.53 AM.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366194" y="475420"/>
            <a:ext cx="1988698" cy="667620"/>
          </a:xfrm>
          <a:prstGeom prst="rect">
            <a:avLst/>
          </a:prstGeom>
        </p:spPr>
      </p:pic>
      <p:sp>
        <p:nvSpPr>
          <p:cNvPr id="10" name="Title 1"/>
          <p:cNvSpPr>
            <a:spLocks noGrp="1"/>
          </p:cNvSpPr>
          <p:nvPr>
            <p:ph type="title"/>
          </p:nvPr>
        </p:nvSpPr>
        <p:spPr>
          <a:xfrm>
            <a:off x="790192" y="1215325"/>
            <a:ext cx="7485730" cy="545742"/>
          </a:xfrm>
          <a:noFill/>
        </p:spPr>
        <p:txBody>
          <a:bodyPr>
            <a:normAutofit fontScale="90000"/>
            <a:scene3d>
              <a:camera prst="orthographicFront"/>
              <a:lightRig rig="threePt" dir="t"/>
            </a:scene3d>
            <a:sp3d extrusionH="57150">
              <a:bevelT h="25400" prst="softRound"/>
            </a:sp3d>
          </a:bodyPr>
          <a:lstStyle/>
          <a:p>
            <a:pPr algn="l"/>
            <a:r>
              <a:rPr lang="en-US" sz="36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Cooper Black"/>
                <a:cs typeface="Cooper Black"/>
              </a:rPr>
              <a:t>Sponsorship Agreement</a:t>
            </a:r>
          </a:p>
        </p:txBody>
      </p:sp>
    </p:spTree>
    <p:extLst>
      <p:ext uri="{BB962C8B-B14F-4D97-AF65-F5344CB8AC3E}">
        <p14:creationId xmlns:p14="http://schemas.microsoft.com/office/powerpoint/2010/main" val="10539798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27768</TotalTime>
  <Words>910</Words>
  <Application>Microsoft Macintosh PowerPoint</Application>
  <PresentationFormat>On-screen Show (4:3)</PresentationFormat>
  <Paragraphs>130</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Cooper Black</vt:lpstr>
      <vt:lpstr>Helvetica</vt:lpstr>
      <vt:lpstr>News Gothic MT</vt:lpstr>
      <vt:lpstr>Office Theme</vt:lpstr>
      <vt:lpstr>PowerPoint Presentation</vt:lpstr>
      <vt:lpstr>Sacramento Taco Festival History</vt:lpstr>
      <vt:lpstr>Northern California’s Premiere Event!</vt:lpstr>
      <vt:lpstr>Promotional Opportunities</vt:lpstr>
      <vt:lpstr>Advertising &amp; Branding Pricing</vt:lpstr>
      <vt:lpstr>Sponsorship Levels</vt:lpstr>
      <vt:lpstr>Sponsorship Agreement</vt:lpstr>
      <vt:lpstr>Sponsorship Agreement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iMac</dc:creator>
  <cp:lastModifiedBy>Adrian Perez</cp:lastModifiedBy>
  <cp:revision>218</cp:revision>
  <cp:lastPrinted>2022-07-21T20:33:39Z</cp:lastPrinted>
  <dcterms:created xsi:type="dcterms:W3CDTF">2017-09-17T23:34:23Z</dcterms:created>
  <dcterms:modified xsi:type="dcterms:W3CDTF">2023-04-28T19:50:15Z</dcterms:modified>
</cp:coreProperties>
</file>