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4"/>
  </p:sldMasterIdLst>
  <p:notesMasterIdLst>
    <p:notesMasterId r:id="rId37"/>
  </p:notesMasterIdLst>
  <p:sldIdLst>
    <p:sldId id="256" r:id="rId5"/>
    <p:sldId id="257" r:id="rId6"/>
    <p:sldId id="286" r:id="rId7"/>
    <p:sldId id="302" r:id="rId8"/>
    <p:sldId id="303" r:id="rId9"/>
    <p:sldId id="280" r:id="rId10"/>
    <p:sldId id="304" r:id="rId11"/>
    <p:sldId id="296" r:id="rId12"/>
    <p:sldId id="267" r:id="rId13"/>
    <p:sldId id="289" r:id="rId14"/>
    <p:sldId id="292" r:id="rId15"/>
    <p:sldId id="293" r:id="rId16"/>
    <p:sldId id="290" r:id="rId17"/>
    <p:sldId id="291" r:id="rId18"/>
    <p:sldId id="294" r:id="rId19"/>
    <p:sldId id="305" r:id="rId20"/>
    <p:sldId id="300" r:id="rId21"/>
    <p:sldId id="306" r:id="rId22"/>
    <p:sldId id="261" r:id="rId23"/>
    <p:sldId id="274" r:id="rId24"/>
    <p:sldId id="275" r:id="rId25"/>
    <p:sldId id="269" r:id="rId26"/>
    <p:sldId id="307" r:id="rId27"/>
    <p:sldId id="309" r:id="rId28"/>
    <p:sldId id="308" r:id="rId29"/>
    <p:sldId id="311" r:id="rId30"/>
    <p:sldId id="312" r:id="rId31"/>
    <p:sldId id="301" r:id="rId32"/>
    <p:sldId id="315" r:id="rId33"/>
    <p:sldId id="314" r:id="rId34"/>
    <p:sldId id="316" r:id="rId35"/>
    <p:sldId id="317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BCCEB38-B587-9E16-0F5A-4B8B836882AA}" name="Kevin Kuniyuki" initials="KK" userId="32a9e80c16690768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20455A"/>
    <a:srgbClr val="E1F0FD"/>
    <a:srgbClr val="E3EEFD"/>
    <a:srgbClr val="DFEAFC"/>
    <a:srgbClr val="DBEBFB"/>
    <a:srgbClr val="FF66FF"/>
    <a:srgbClr val="D46EC5"/>
    <a:srgbClr val="B42E0A"/>
    <a:srgbClr val="FDA0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686" autoAdjust="0"/>
    <p:restoredTop sz="94660"/>
  </p:normalViewPr>
  <p:slideViewPr>
    <p:cSldViewPr snapToGrid="0">
      <p:cViewPr varScale="1">
        <p:scale>
          <a:sx n="91" d="100"/>
          <a:sy n="91" d="100"/>
        </p:scale>
        <p:origin x="22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3117A8-C9A6-4207-89F0-BC2B63C5B1D4}" type="doc">
      <dgm:prSet loTypeId="urn:microsoft.com/office/officeart/2009/3/layout/SubSte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D23813-2A18-4EEF-8AD7-B9366B65A3F2}">
      <dgm:prSet/>
      <dgm:spPr>
        <a:solidFill>
          <a:schemeClr val="accent2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dirty="0"/>
            <a:t>Goal of Buddhism: Relieve Suffering</a:t>
          </a:r>
        </a:p>
      </dgm:t>
    </dgm:pt>
    <dgm:pt modelId="{EEF000FD-D1D6-4196-B5F1-6B6F5AA30B33}" type="parTrans" cxnId="{E0DFD11B-07BC-4560-A11E-4DEC05752981}">
      <dgm:prSet/>
      <dgm:spPr/>
      <dgm:t>
        <a:bodyPr/>
        <a:lstStyle/>
        <a:p>
          <a:endParaRPr lang="en-US"/>
        </a:p>
      </dgm:t>
    </dgm:pt>
    <dgm:pt modelId="{788C9261-483B-47EF-9C79-2C0F9899D7A7}" type="sibTrans" cxnId="{E0DFD11B-07BC-4560-A11E-4DEC05752981}">
      <dgm:prSet phldrT="01" phldr="0"/>
      <dgm:spPr/>
      <dgm:t>
        <a:bodyPr/>
        <a:lstStyle/>
        <a:p>
          <a:endParaRPr lang="en-US"/>
        </a:p>
      </dgm:t>
    </dgm:pt>
    <dgm:pt modelId="{1D8D043B-ED6C-4D87-99EB-973065CA73AF}">
      <dgm:prSet/>
      <dgm:spPr>
        <a:solidFill>
          <a:srgbClr val="002060"/>
        </a:solidFill>
      </dgm:spPr>
      <dgm:t>
        <a:bodyPr/>
        <a:lstStyle/>
        <a:p>
          <a:r>
            <a:rPr lang="en-US" dirty="0"/>
            <a:t>World Reality: Dependent Origination</a:t>
          </a:r>
        </a:p>
      </dgm:t>
    </dgm:pt>
    <dgm:pt modelId="{CF52E698-1391-42D0-9CB4-6EF64303EB1C}" type="parTrans" cxnId="{33FEF8D0-F79F-4BFB-9520-DE6FB1A3B9F1}">
      <dgm:prSet/>
      <dgm:spPr/>
      <dgm:t>
        <a:bodyPr/>
        <a:lstStyle/>
        <a:p>
          <a:endParaRPr lang="en-US"/>
        </a:p>
      </dgm:t>
    </dgm:pt>
    <dgm:pt modelId="{B8666F6E-7A79-4F0F-96B2-D37BBA105768}" type="sibTrans" cxnId="{33FEF8D0-F79F-4BFB-9520-DE6FB1A3B9F1}">
      <dgm:prSet phldrT="02" phldr="0"/>
      <dgm:spPr/>
      <dgm:t>
        <a:bodyPr/>
        <a:lstStyle/>
        <a:p>
          <a:endParaRPr lang="en-US"/>
        </a:p>
      </dgm:t>
    </dgm:pt>
    <dgm:pt modelId="{BE5FA27A-317D-4F26-926C-83F1C1586856}">
      <dgm:prSet/>
      <dgm:spPr>
        <a:solidFill>
          <a:srgbClr val="7030A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dirty="0"/>
            <a:t>Value: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dirty="0"/>
            <a:t>Middle Way </a:t>
          </a:r>
        </a:p>
      </dgm:t>
    </dgm:pt>
    <dgm:pt modelId="{1F279F5A-D79F-4593-9496-FB9B66078C6E}" type="parTrans" cxnId="{6BA7E0F7-5E7C-465F-A53E-BE24CA00BB58}">
      <dgm:prSet/>
      <dgm:spPr/>
      <dgm:t>
        <a:bodyPr/>
        <a:lstStyle/>
        <a:p>
          <a:endParaRPr lang="en-US"/>
        </a:p>
      </dgm:t>
    </dgm:pt>
    <dgm:pt modelId="{B03D2FA8-2150-4C77-B7F1-B9458587ED64}" type="sibTrans" cxnId="{6BA7E0F7-5E7C-465F-A53E-BE24CA00BB58}">
      <dgm:prSet phldrT="04" phldr="0"/>
      <dgm:spPr/>
      <dgm:t>
        <a:bodyPr/>
        <a:lstStyle/>
        <a:p>
          <a:endParaRPr lang="en-US"/>
        </a:p>
      </dgm:t>
    </dgm:pt>
    <dgm:pt modelId="{214E02AC-CD97-47B0-88DA-5DE8F28DD2EE}">
      <dgm:prSet/>
      <dgm:spPr>
        <a:solidFill>
          <a:srgbClr val="00B0F0"/>
        </a:solidFill>
      </dgm:spPr>
      <dgm:t>
        <a:bodyPr/>
        <a:lstStyle/>
        <a:p>
          <a:r>
            <a:rPr lang="en-US" dirty="0"/>
            <a:t> World Reality: Change</a:t>
          </a:r>
        </a:p>
      </dgm:t>
    </dgm:pt>
    <dgm:pt modelId="{F7CB399B-94B6-4818-A8C5-8E4F6FEC7166}" type="parTrans" cxnId="{F714A387-9019-462C-BF07-2E5C488B45F5}">
      <dgm:prSet/>
      <dgm:spPr/>
      <dgm:t>
        <a:bodyPr/>
        <a:lstStyle/>
        <a:p>
          <a:endParaRPr lang="en-US"/>
        </a:p>
      </dgm:t>
    </dgm:pt>
    <dgm:pt modelId="{F696C2FD-BBC1-49E0-8264-747A7170A553}" type="sibTrans" cxnId="{F714A387-9019-462C-BF07-2E5C488B45F5}">
      <dgm:prSet phldrT="03" phldr="0"/>
      <dgm:spPr/>
      <dgm:t>
        <a:bodyPr/>
        <a:lstStyle/>
        <a:p>
          <a:endParaRPr lang="en-US"/>
        </a:p>
      </dgm:t>
    </dgm:pt>
    <dgm:pt modelId="{4A9FFCC4-B425-443A-A9F3-14A97A5E1CDC}">
      <dgm:prSet/>
      <dgm:spPr>
        <a:solidFill>
          <a:srgbClr val="00B05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dirty="0"/>
            <a:t>Belief: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dirty="0"/>
            <a:t>Wisdom and Compassion</a:t>
          </a:r>
        </a:p>
      </dgm:t>
    </dgm:pt>
    <dgm:pt modelId="{D1F923D8-820F-4C7C-B5C3-E8C300496BF8}" type="parTrans" cxnId="{E6D43C05-6E4E-44D3-B37E-0CAA61136C88}">
      <dgm:prSet/>
      <dgm:spPr/>
      <dgm:t>
        <a:bodyPr/>
        <a:lstStyle/>
        <a:p>
          <a:endParaRPr lang="en-US"/>
        </a:p>
      </dgm:t>
    </dgm:pt>
    <dgm:pt modelId="{6F6947EB-E62A-4814-8D9B-03E9D3C8FC76}" type="sibTrans" cxnId="{E6D43C05-6E4E-44D3-B37E-0CAA61136C88}">
      <dgm:prSet phldrT="05" phldr="0"/>
      <dgm:spPr/>
      <dgm:t>
        <a:bodyPr/>
        <a:lstStyle/>
        <a:p>
          <a:endParaRPr lang="en-US"/>
        </a:p>
      </dgm:t>
    </dgm:pt>
    <dgm:pt modelId="{A9BA656E-16F7-4416-99FA-70DE1C5E5244}" type="pres">
      <dgm:prSet presAssocID="{453117A8-C9A6-4207-89F0-BC2B63C5B1D4}" presName="Name0" presStyleCnt="0">
        <dgm:presLayoutVars>
          <dgm:chMax val="7"/>
          <dgm:dir/>
          <dgm:animOne val="branch"/>
        </dgm:presLayoutVars>
      </dgm:prSet>
      <dgm:spPr/>
    </dgm:pt>
    <dgm:pt modelId="{834100BD-4BF1-44D9-BEA4-79A4F73E519F}" type="pres">
      <dgm:prSet presAssocID="{3DD23813-2A18-4EEF-8AD7-B9366B65A3F2}" presName="parTx1" presStyleLbl="node1" presStyleIdx="0" presStyleCnt="5"/>
      <dgm:spPr/>
    </dgm:pt>
    <dgm:pt modelId="{B031A027-C7BC-471E-93B3-CC4B00F781DE}" type="pres">
      <dgm:prSet presAssocID="{1D8D043B-ED6C-4D87-99EB-973065CA73AF}" presName="parTx2" presStyleLbl="node1" presStyleIdx="1" presStyleCnt="5"/>
      <dgm:spPr/>
    </dgm:pt>
    <dgm:pt modelId="{F1C23411-A136-4C55-83E8-DCBDEB67FE4D}" type="pres">
      <dgm:prSet presAssocID="{214E02AC-CD97-47B0-88DA-5DE8F28DD2EE}" presName="parTx3" presStyleLbl="node1" presStyleIdx="2" presStyleCnt="5"/>
      <dgm:spPr/>
    </dgm:pt>
    <dgm:pt modelId="{746A1297-1736-45E6-8363-99B194137D8B}" type="pres">
      <dgm:prSet presAssocID="{BE5FA27A-317D-4F26-926C-83F1C1586856}" presName="parTx4" presStyleLbl="node1" presStyleIdx="3" presStyleCnt="5"/>
      <dgm:spPr/>
    </dgm:pt>
    <dgm:pt modelId="{D2036274-185B-4062-BCC5-8E82CF14DD09}" type="pres">
      <dgm:prSet presAssocID="{4A9FFCC4-B425-443A-A9F3-14A97A5E1CDC}" presName="parTx5" presStyleLbl="node1" presStyleIdx="4" presStyleCnt="5"/>
      <dgm:spPr/>
    </dgm:pt>
  </dgm:ptLst>
  <dgm:cxnLst>
    <dgm:cxn modelId="{E6D43C05-6E4E-44D3-B37E-0CAA61136C88}" srcId="{453117A8-C9A6-4207-89F0-BC2B63C5B1D4}" destId="{4A9FFCC4-B425-443A-A9F3-14A97A5E1CDC}" srcOrd="4" destOrd="0" parTransId="{D1F923D8-820F-4C7C-B5C3-E8C300496BF8}" sibTransId="{6F6947EB-E62A-4814-8D9B-03E9D3C8FC76}"/>
    <dgm:cxn modelId="{E0DFD11B-07BC-4560-A11E-4DEC05752981}" srcId="{453117A8-C9A6-4207-89F0-BC2B63C5B1D4}" destId="{3DD23813-2A18-4EEF-8AD7-B9366B65A3F2}" srcOrd="0" destOrd="0" parTransId="{EEF000FD-D1D6-4196-B5F1-6B6F5AA30B33}" sibTransId="{788C9261-483B-47EF-9C79-2C0F9899D7A7}"/>
    <dgm:cxn modelId="{2147D930-EB5C-4DAA-B031-EE7472810185}" type="presOf" srcId="{3DD23813-2A18-4EEF-8AD7-B9366B65A3F2}" destId="{834100BD-4BF1-44D9-BEA4-79A4F73E519F}" srcOrd="0" destOrd="0" presId="urn:microsoft.com/office/officeart/2009/3/layout/SubStepProcess"/>
    <dgm:cxn modelId="{63F5F95A-1324-4EFE-81F9-062BE0782097}" type="presOf" srcId="{214E02AC-CD97-47B0-88DA-5DE8F28DD2EE}" destId="{F1C23411-A136-4C55-83E8-DCBDEB67FE4D}" srcOrd="0" destOrd="0" presId="urn:microsoft.com/office/officeart/2009/3/layout/SubStepProcess"/>
    <dgm:cxn modelId="{CAE51C68-EE0F-428B-9091-338A149E2F4F}" type="presOf" srcId="{1D8D043B-ED6C-4D87-99EB-973065CA73AF}" destId="{B031A027-C7BC-471E-93B3-CC4B00F781DE}" srcOrd="0" destOrd="0" presId="urn:microsoft.com/office/officeart/2009/3/layout/SubStepProcess"/>
    <dgm:cxn modelId="{F714A387-9019-462C-BF07-2E5C488B45F5}" srcId="{453117A8-C9A6-4207-89F0-BC2B63C5B1D4}" destId="{214E02AC-CD97-47B0-88DA-5DE8F28DD2EE}" srcOrd="2" destOrd="0" parTransId="{F7CB399B-94B6-4818-A8C5-8E4F6FEC7166}" sibTransId="{F696C2FD-BBC1-49E0-8264-747A7170A553}"/>
    <dgm:cxn modelId="{C25487D0-2066-4388-9BFD-A588BD87BC80}" type="presOf" srcId="{453117A8-C9A6-4207-89F0-BC2B63C5B1D4}" destId="{A9BA656E-16F7-4416-99FA-70DE1C5E5244}" srcOrd="0" destOrd="0" presId="urn:microsoft.com/office/officeart/2009/3/layout/SubStepProcess"/>
    <dgm:cxn modelId="{33FEF8D0-F79F-4BFB-9520-DE6FB1A3B9F1}" srcId="{453117A8-C9A6-4207-89F0-BC2B63C5B1D4}" destId="{1D8D043B-ED6C-4D87-99EB-973065CA73AF}" srcOrd="1" destOrd="0" parTransId="{CF52E698-1391-42D0-9CB4-6EF64303EB1C}" sibTransId="{B8666F6E-7A79-4F0F-96B2-D37BBA105768}"/>
    <dgm:cxn modelId="{BF2682E5-35E0-42DB-A43B-99C1D106712F}" type="presOf" srcId="{4A9FFCC4-B425-443A-A9F3-14A97A5E1CDC}" destId="{D2036274-185B-4062-BCC5-8E82CF14DD09}" srcOrd="0" destOrd="0" presId="urn:microsoft.com/office/officeart/2009/3/layout/SubStepProcess"/>
    <dgm:cxn modelId="{6BA7E0F7-5E7C-465F-A53E-BE24CA00BB58}" srcId="{453117A8-C9A6-4207-89F0-BC2B63C5B1D4}" destId="{BE5FA27A-317D-4F26-926C-83F1C1586856}" srcOrd="3" destOrd="0" parTransId="{1F279F5A-D79F-4593-9496-FB9B66078C6E}" sibTransId="{B03D2FA8-2150-4C77-B7F1-B9458587ED64}"/>
    <dgm:cxn modelId="{ADB275F8-0533-47CF-87B3-B115A361D5A0}" type="presOf" srcId="{BE5FA27A-317D-4F26-926C-83F1C1586856}" destId="{746A1297-1736-45E6-8363-99B194137D8B}" srcOrd="0" destOrd="0" presId="urn:microsoft.com/office/officeart/2009/3/layout/SubStepProcess"/>
    <dgm:cxn modelId="{E0FF5A5D-F4D1-4243-B5D7-238A3A04A0C4}" type="presParOf" srcId="{A9BA656E-16F7-4416-99FA-70DE1C5E5244}" destId="{834100BD-4BF1-44D9-BEA4-79A4F73E519F}" srcOrd="0" destOrd="0" presId="urn:microsoft.com/office/officeart/2009/3/layout/SubStepProcess"/>
    <dgm:cxn modelId="{76768D4A-AFB7-47E0-BC4F-B395EAE88E21}" type="presParOf" srcId="{A9BA656E-16F7-4416-99FA-70DE1C5E5244}" destId="{B031A027-C7BC-471E-93B3-CC4B00F781DE}" srcOrd="1" destOrd="0" presId="urn:microsoft.com/office/officeart/2009/3/layout/SubStepProcess"/>
    <dgm:cxn modelId="{D559A10D-42D4-42C5-B89D-DB6F9944BED5}" type="presParOf" srcId="{A9BA656E-16F7-4416-99FA-70DE1C5E5244}" destId="{F1C23411-A136-4C55-83E8-DCBDEB67FE4D}" srcOrd="2" destOrd="0" presId="urn:microsoft.com/office/officeart/2009/3/layout/SubStepProcess"/>
    <dgm:cxn modelId="{F16775CF-BB1C-411C-91D9-DCD648718357}" type="presParOf" srcId="{A9BA656E-16F7-4416-99FA-70DE1C5E5244}" destId="{746A1297-1736-45E6-8363-99B194137D8B}" srcOrd="3" destOrd="0" presId="urn:microsoft.com/office/officeart/2009/3/layout/SubStepProcess"/>
    <dgm:cxn modelId="{6770D14D-4BBE-4261-B621-66F160A5FC78}" type="presParOf" srcId="{A9BA656E-16F7-4416-99FA-70DE1C5E5244}" destId="{D2036274-185B-4062-BCC5-8E82CF14DD09}" srcOrd="4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3117A8-C9A6-4207-89F0-BC2B63C5B1D4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D23813-2A18-4EEF-8AD7-B9366B65A3F2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dirty="0"/>
            <a:t>Greed      (Attachment in all forms: greed, jealousy, sadness from loss, etc.)</a:t>
          </a:r>
        </a:p>
      </dgm:t>
    </dgm:pt>
    <dgm:pt modelId="{EEF000FD-D1D6-4196-B5F1-6B6F5AA30B33}" type="parTrans" cxnId="{E0DFD11B-07BC-4560-A11E-4DEC05752981}">
      <dgm:prSet/>
      <dgm:spPr/>
      <dgm:t>
        <a:bodyPr/>
        <a:lstStyle/>
        <a:p>
          <a:endParaRPr lang="en-US"/>
        </a:p>
      </dgm:t>
    </dgm:pt>
    <dgm:pt modelId="{788C9261-483B-47EF-9C79-2C0F9899D7A7}" type="sibTrans" cxnId="{E0DFD11B-07BC-4560-A11E-4DEC05752981}">
      <dgm:prSet phldrT="01" phldr="0"/>
      <dgm:spPr/>
      <dgm:t>
        <a:bodyPr/>
        <a:lstStyle/>
        <a:p>
          <a:r>
            <a:rPr lang="en-US"/>
            <a:t>01</a:t>
          </a:r>
          <a:endParaRPr lang="en-US" dirty="0"/>
        </a:p>
      </dgm:t>
    </dgm:pt>
    <dgm:pt modelId="{1D8D043B-ED6C-4D87-99EB-973065CA73AF}">
      <dgm:prSet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n-US" dirty="0"/>
            <a:t>Anger        (Aversion ranging from discomfort to dislike to hate)</a:t>
          </a:r>
        </a:p>
      </dgm:t>
    </dgm:pt>
    <dgm:pt modelId="{CF52E698-1391-42D0-9CB4-6EF64303EB1C}" type="parTrans" cxnId="{33FEF8D0-F79F-4BFB-9520-DE6FB1A3B9F1}">
      <dgm:prSet/>
      <dgm:spPr/>
      <dgm:t>
        <a:bodyPr/>
        <a:lstStyle/>
        <a:p>
          <a:endParaRPr lang="en-US"/>
        </a:p>
      </dgm:t>
    </dgm:pt>
    <dgm:pt modelId="{B8666F6E-7A79-4F0F-96B2-D37BBA105768}" type="sibTrans" cxnId="{33FEF8D0-F79F-4BFB-9520-DE6FB1A3B9F1}">
      <dgm:prSet phldrT="02" phldr="0"/>
      <dgm:spPr/>
      <dgm:t>
        <a:bodyPr/>
        <a:lstStyle/>
        <a:p>
          <a:r>
            <a:rPr lang="en-US"/>
            <a:t>02</a:t>
          </a:r>
          <a:endParaRPr lang="en-US" dirty="0"/>
        </a:p>
      </dgm:t>
    </dgm:pt>
    <dgm:pt modelId="{BE5FA27A-317D-4F26-926C-83F1C1586856}">
      <dgm:prSet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n-US" dirty="0"/>
            <a:t>Ignorance          (Blind Ignorance, Prefer Ignorance, Indifferent)</a:t>
          </a:r>
        </a:p>
      </dgm:t>
    </dgm:pt>
    <dgm:pt modelId="{1F279F5A-D79F-4593-9496-FB9B66078C6E}" type="parTrans" cxnId="{6BA7E0F7-5E7C-465F-A53E-BE24CA00BB58}">
      <dgm:prSet/>
      <dgm:spPr/>
      <dgm:t>
        <a:bodyPr/>
        <a:lstStyle/>
        <a:p>
          <a:endParaRPr lang="en-US"/>
        </a:p>
      </dgm:t>
    </dgm:pt>
    <dgm:pt modelId="{B03D2FA8-2150-4C77-B7F1-B9458587ED64}" type="sibTrans" cxnId="{6BA7E0F7-5E7C-465F-A53E-BE24CA00BB58}">
      <dgm:prSet phldrT="03" phldr="0"/>
      <dgm:spPr/>
      <dgm:t>
        <a:bodyPr/>
        <a:lstStyle/>
        <a:p>
          <a:r>
            <a:rPr lang="en-US"/>
            <a:t>03</a:t>
          </a:r>
          <a:endParaRPr lang="en-US" dirty="0"/>
        </a:p>
      </dgm:t>
    </dgm:pt>
    <dgm:pt modelId="{6D728431-80E6-4995-98DA-42B6D879B4EB}" type="pres">
      <dgm:prSet presAssocID="{453117A8-C9A6-4207-89F0-BC2B63C5B1D4}" presName="Name0" presStyleCnt="0">
        <dgm:presLayoutVars>
          <dgm:animLvl val="lvl"/>
          <dgm:resizeHandles val="exact"/>
        </dgm:presLayoutVars>
      </dgm:prSet>
      <dgm:spPr/>
    </dgm:pt>
    <dgm:pt modelId="{96855A7D-C790-49B3-93BF-EFD4A93B9832}" type="pres">
      <dgm:prSet presAssocID="{3DD23813-2A18-4EEF-8AD7-B9366B65A3F2}" presName="compositeNode" presStyleCnt="0">
        <dgm:presLayoutVars>
          <dgm:bulletEnabled val="1"/>
        </dgm:presLayoutVars>
      </dgm:prSet>
      <dgm:spPr/>
    </dgm:pt>
    <dgm:pt modelId="{1C567599-E192-43DB-89A0-7EBD2350E4FB}" type="pres">
      <dgm:prSet presAssocID="{3DD23813-2A18-4EEF-8AD7-B9366B65A3F2}" presName="bgRect" presStyleLbl="alignNode1" presStyleIdx="0" presStyleCnt="3"/>
      <dgm:spPr/>
    </dgm:pt>
    <dgm:pt modelId="{356F9F3A-2A70-452B-AE5F-B97EF1301D27}" type="pres">
      <dgm:prSet presAssocID="{788C9261-483B-47EF-9C79-2C0F9899D7A7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E8435429-C0E3-472F-B46A-00DB643A33DF}" type="pres">
      <dgm:prSet presAssocID="{3DD23813-2A18-4EEF-8AD7-B9366B65A3F2}" presName="nodeRect" presStyleLbl="alignNode1" presStyleIdx="0" presStyleCnt="3">
        <dgm:presLayoutVars>
          <dgm:bulletEnabled val="1"/>
        </dgm:presLayoutVars>
      </dgm:prSet>
      <dgm:spPr/>
    </dgm:pt>
    <dgm:pt modelId="{AB5FC9C3-7C1C-409D-B2D9-905147DD6699}" type="pres">
      <dgm:prSet presAssocID="{788C9261-483B-47EF-9C79-2C0F9899D7A7}" presName="sibTrans" presStyleCnt="0"/>
      <dgm:spPr/>
    </dgm:pt>
    <dgm:pt modelId="{6B5490D0-38FB-41D4-92A1-13EBD25849DC}" type="pres">
      <dgm:prSet presAssocID="{1D8D043B-ED6C-4D87-99EB-973065CA73AF}" presName="compositeNode" presStyleCnt="0">
        <dgm:presLayoutVars>
          <dgm:bulletEnabled val="1"/>
        </dgm:presLayoutVars>
      </dgm:prSet>
      <dgm:spPr/>
    </dgm:pt>
    <dgm:pt modelId="{2AB6ADC8-A37F-4CEC-9BDB-EE85F2CFABD7}" type="pres">
      <dgm:prSet presAssocID="{1D8D043B-ED6C-4D87-99EB-973065CA73AF}" presName="bgRect" presStyleLbl="alignNode1" presStyleIdx="1" presStyleCnt="3"/>
      <dgm:spPr/>
    </dgm:pt>
    <dgm:pt modelId="{24718070-8741-4D97-B1C5-D92D74FE998F}" type="pres">
      <dgm:prSet presAssocID="{B8666F6E-7A79-4F0F-96B2-D37BBA105768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4ECDCC64-3DB7-4806-AECE-8B360D38590E}" type="pres">
      <dgm:prSet presAssocID="{1D8D043B-ED6C-4D87-99EB-973065CA73AF}" presName="nodeRect" presStyleLbl="alignNode1" presStyleIdx="1" presStyleCnt="3">
        <dgm:presLayoutVars>
          <dgm:bulletEnabled val="1"/>
        </dgm:presLayoutVars>
      </dgm:prSet>
      <dgm:spPr/>
    </dgm:pt>
    <dgm:pt modelId="{4BC1FE43-DD8A-4309-BC44-EE94EF7F3BF2}" type="pres">
      <dgm:prSet presAssocID="{B8666F6E-7A79-4F0F-96B2-D37BBA105768}" presName="sibTrans" presStyleCnt="0"/>
      <dgm:spPr/>
    </dgm:pt>
    <dgm:pt modelId="{DE406895-B922-4D9C-B4F7-AC1EE1D5CD73}" type="pres">
      <dgm:prSet presAssocID="{BE5FA27A-317D-4F26-926C-83F1C1586856}" presName="compositeNode" presStyleCnt="0">
        <dgm:presLayoutVars>
          <dgm:bulletEnabled val="1"/>
        </dgm:presLayoutVars>
      </dgm:prSet>
      <dgm:spPr/>
    </dgm:pt>
    <dgm:pt modelId="{1EE59F0F-43D4-4BAF-A833-154E5627179D}" type="pres">
      <dgm:prSet presAssocID="{BE5FA27A-317D-4F26-926C-83F1C1586856}" presName="bgRect" presStyleLbl="alignNode1" presStyleIdx="2" presStyleCnt="3"/>
      <dgm:spPr/>
    </dgm:pt>
    <dgm:pt modelId="{D05E57F6-2275-4FC9-9D59-1F46F61162FC}" type="pres">
      <dgm:prSet presAssocID="{B03D2FA8-2150-4C77-B7F1-B9458587ED64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BD58215F-4F8F-4E52-8F70-4D5B122EC0A1}" type="pres">
      <dgm:prSet presAssocID="{BE5FA27A-317D-4F26-926C-83F1C1586856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4FA62F00-2638-40B6-9458-4FEDBA574889}" type="presOf" srcId="{453117A8-C9A6-4207-89F0-BC2B63C5B1D4}" destId="{6D728431-80E6-4995-98DA-42B6D879B4EB}" srcOrd="0" destOrd="0" presId="urn:microsoft.com/office/officeart/2016/7/layout/LinearBlockProcessNumbered"/>
    <dgm:cxn modelId="{E0DFD11B-07BC-4560-A11E-4DEC05752981}" srcId="{453117A8-C9A6-4207-89F0-BC2B63C5B1D4}" destId="{3DD23813-2A18-4EEF-8AD7-B9366B65A3F2}" srcOrd="0" destOrd="0" parTransId="{EEF000FD-D1D6-4196-B5F1-6B6F5AA30B33}" sibTransId="{788C9261-483B-47EF-9C79-2C0F9899D7A7}"/>
    <dgm:cxn modelId="{30AB0A1E-1207-4628-9BA1-CF855E2EB265}" type="presOf" srcId="{BE5FA27A-317D-4F26-926C-83F1C1586856}" destId="{1EE59F0F-43D4-4BAF-A833-154E5627179D}" srcOrd="0" destOrd="0" presId="urn:microsoft.com/office/officeart/2016/7/layout/LinearBlockProcessNumbered"/>
    <dgm:cxn modelId="{E2B4F135-57A2-4CBF-B94C-D9783925A804}" type="presOf" srcId="{1D8D043B-ED6C-4D87-99EB-973065CA73AF}" destId="{4ECDCC64-3DB7-4806-AECE-8B360D38590E}" srcOrd="1" destOrd="0" presId="urn:microsoft.com/office/officeart/2016/7/layout/LinearBlockProcessNumbered"/>
    <dgm:cxn modelId="{2EEBC84F-D5D7-494E-895A-63E7427970AD}" type="presOf" srcId="{1D8D043B-ED6C-4D87-99EB-973065CA73AF}" destId="{2AB6ADC8-A37F-4CEC-9BDB-EE85F2CFABD7}" srcOrd="0" destOrd="0" presId="urn:microsoft.com/office/officeart/2016/7/layout/LinearBlockProcessNumbered"/>
    <dgm:cxn modelId="{C788F851-CCEA-48F9-8E30-B89AA13CBB12}" type="presOf" srcId="{BE5FA27A-317D-4F26-926C-83F1C1586856}" destId="{BD58215F-4F8F-4E52-8F70-4D5B122EC0A1}" srcOrd="1" destOrd="0" presId="urn:microsoft.com/office/officeart/2016/7/layout/LinearBlockProcessNumbered"/>
    <dgm:cxn modelId="{7FB2CA5F-9925-44E5-99BC-BAA89C2A6FE1}" type="presOf" srcId="{3DD23813-2A18-4EEF-8AD7-B9366B65A3F2}" destId="{E8435429-C0E3-472F-B46A-00DB643A33DF}" srcOrd="1" destOrd="0" presId="urn:microsoft.com/office/officeart/2016/7/layout/LinearBlockProcessNumbered"/>
    <dgm:cxn modelId="{BFD97276-0A48-458E-BA20-7EBE1CC98DF0}" type="presOf" srcId="{B03D2FA8-2150-4C77-B7F1-B9458587ED64}" destId="{D05E57F6-2275-4FC9-9D59-1F46F61162FC}" srcOrd="0" destOrd="0" presId="urn:microsoft.com/office/officeart/2016/7/layout/LinearBlockProcessNumbered"/>
    <dgm:cxn modelId="{F15C4C7F-2C5B-4598-B944-663D4262F7D9}" type="presOf" srcId="{B8666F6E-7A79-4F0F-96B2-D37BBA105768}" destId="{24718070-8741-4D97-B1C5-D92D74FE998F}" srcOrd="0" destOrd="0" presId="urn:microsoft.com/office/officeart/2016/7/layout/LinearBlockProcessNumbered"/>
    <dgm:cxn modelId="{61A460A1-A114-4C29-BC32-4A973DA95801}" type="presOf" srcId="{3DD23813-2A18-4EEF-8AD7-B9366B65A3F2}" destId="{1C567599-E192-43DB-89A0-7EBD2350E4FB}" srcOrd="0" destOrd="0" presId="urn:microsoft.com/office/officeart/2016/7/layout/LinearBlockProcessNumbered"/>
    <dgm:cxn modelId="{33FEF8D0-F79F-4BFB-9520-DE6FB1A3B9F1}" srcId="{453117A8-C9A6-4207-89F0-BC2B63C5B1D4}" destId="{1D8D043B-ED6C-4D87-99EB-973065CA73AF}" srcOrd="1" destOrd="0" parTransId="{CF52E698-1391-42D0-9CB4-6EF64303EB1C}" sibTransId="{B8666F6E-7A79-4F0F-96B2-D37BBA105768}"/>
    <dgm:cxn modelId="{D6EDD8F2-A8B8-415D-9C6C-558C45B0C081}" type="presOf" srcId="{788C9261-483B-47EF-9C79-2C0F9899D7A7}" destId="{356F9F3A-2A70-452B-AE5F-B97EF1301D27}" srcOrd="0" destOrd="0" presId="urn:microsoft.com/office/officeart/2016/7/layout/LinearBlockProcessNumbered"/>
    <dgm:cxn modelId="{6BA7E0F7-5E7C-465F-A53E-BE24CA00BB58}" srcId="{453117A8-C9A6-4207-89F0-BC2B63C5B1D4}" destId="{BE5FA27A-317D-4F26-926C-83F1C1586856}" srcOrd="2" destOrd="0" parTransId="{1F279F5A-D79F-4593-9496-FB9B66078C6E}" sibTransId="{B03D2FA8-2150-4C77-B7F1-B9458587ED64}"/>
    <dgm:cxn modelId="{F6EC9F13-90A0-4751-8800-9BF007A14B6A}" type="presParOf" srcId="{6D728431-80E6-4995-98DA-42B6D879B4EB}" destId="{96855A7D-C790-49B3-93BF-EFD4A93B9832}" srcOrd="0" destOrd="0" presId="urn:microsoft.com/office/officeart/2016/7/layout/LinearBlockProcessNumbered"/>
    <dgm:cxn modelId="{EFDF84F8-A72A-46F9-8592-311553F91648}" type="presParOf" srcId="{96855A7D-C790-49B3-93BF-EFD4A93B9832}" destId="{1C567599-E192-43DB-89A0-7EBD2350E4FB}" srcOrd="0" destOrd="0" presId="urn:microsoft.com/office/officeart/2016/7/layout/LinearBlockProcessNumbered"/>
    <dgm:cxn modelId="{0B004709-7F82-4A16-ACED-745D86636A06}" type="presParOf" srcId="{96855A7D-C790-49B3-93BF-EFD4A93B9832}" destId="{356F9F3A-2A70-452B-AE5F-B97EF1301D27}" srcOrd="1" destOrd="0" presId="urn:microsoft.com/office/officeart/2016/7/layout/LinearBlockProcessNumbered"/>
    <dgm:cxn modelId="{4ACDA305-2EB2-4537-BB78-0EC7B196AC6F}" type="presParOf" srcId="{96855A7D-C790-49B3-93BF-EFD4A93B9832}" destId="{E8435429-C0E3-472F-B46A-00DB643A33DF}" srcOrd="2" destOrd="0" presId="urn:microsoft.com/office/officeart/2016/7/layout/LinearBlockProcessNumbered"/>
    <dgm:cxn modelId="{EC3B946D-9B43-4DE2-8617-FAB47DCE0C1F}" type="presParOf" srcId="{6D728431-80E6-4995-98DA-42B6D879B4EB}" destId="{AB5FC9C3-7C1C-409D-B2D9-905147DD6699}" srcOrd="1" destOrd="0" presId="urn:microsoft.com/office/officeart/2016/7/layout/LinearBlockProcessNumbered"/>
    <dgm:cxn modelId="{CADCF3FA-A7D4-410C-B07A-3024255B310F}" type="presParOf" srcId="{6D728431-80E6-4995-98DA-42B6D879B4EB}" destId="{6B5490D0-38FB-41D4-92A1-13EBD25849DC}" srcOrd="2" destOrd="0" presId="urn:microsoft.com/office/officeart/2016/7/layout/LinearBlockProcessNumbered"/>
    <dgm:cxn modelId="{FF453AC7-B423-4370-8D0E-51AC16802D50}" type="presParOf" srcId="{6B5490D0-38FB-41D4-92A1-13EBD25849DC}" destId="{2AB6ADC8-A37F-4CEC-9BDB-EE85F2CFABD7}" srcOrd="0" destOrd="0" presId="urn:microsoft.com/office/officeart/2016/7/layout/LinearBlockProcessNumbered"/>
    <dgm:cxn modelId="{F52F47C5-9CF6-412B-A1FF-7EC119B5AF3C}" type="presParOf" srcId="{6B5490D0-38FB-41D4-92A1-13EBD25849DC}" destId="{24718070-8741-4D97-B1C5-D92D74FE998F}" srcOrd="1" destOrd="0" presId="urn:microsoft.com/office/officeart/2016/7/layout/LinearBlockProcessNumbered"/>
    <dgm:cxn modelId="{8760DC8C-5306-4804-ADB7-59F89ADF8E0A}" type="presParOf" srcId="{6B5490D0-38FB-41D4-92A1-13EBD25849DC}" destId="{4ECDCC64-3DB7-4806-AECE-8B360D38590E}" srcOrd="2" destOrd="0" presId="urn:microsoft.com/office/officeart/2016/7/layout/LinearBlockProcessNumbered"/>
    <dgm:cxn modelId="{F3ED3934-8E39-4E04-BFCA-1276CE8423F2}" type="presParOf" srcId="{6D728431-80E6-4995-98DA-42B6D879B4EB}" destId="{4BC1FE43-DD8A-4309-BC44-EE94EF7F3BF2}" srcOrd="3" destOrd="0" presId="urn:microsoft.com/office/officeart/2016/7/layout/LinearBlockProcessNumbered"/>
    <dgm:cxn modelId="{C7DC6547-22B6-4BB9-87F5-4B22460C4DA7}" type="presParOf" srcId="{6D728431-80E6-4995-98DA-42B6D879B4EB}" destId="{DE406895-B922-4D9C-B4F7-AC1EE1D5CD73}" srcOrd="4" destOrd="0" presId="urn:microsoft.com/office/officeart/2016/7/layout/LinearBlockProcessNumbered"/>
    <dgm:cxn modelId="{B7F32305-094C-4169-9B51-2BBD1176A233}" type="presParOf" srcId="{DE406895-B922-4D9C-B4F7-AC1EE1D5CD73}" destId="{1EE59F0F-43D4-4BAF-A833-154E5627179D}" srcOrd="0" destOrd="0" presId="urn:microsoft.com/office/officeart/2016/7/layout/LinearBlockProcessNumbered"/>
    <dgm:cxn modelId="{578BDD66-249C-4653-B673-ECB5789F08E3}" type="presParOf" srcId="{DE406895-B922-4D9C-B4F7-AC1EE1D5CD73}" destId="{D05E57F6-2275-4FC9-9D59-1F46F61162FC}" srcOrd="1" destOrd="0" presId="urn:microsoft.com/office/officeart/2016/7/layout/LinearBlockProcessNumbered"/>
    <dgm:cxn modelId="{613F2CE5-76CE-44A0-9579-B6EE3FA91655}" type="presParOf" srcId="{DE406895-B922-4D9C-B4F7-AC1EE1D5CD73}" destId="{BD58215F-4F8F-4E52-8F70-4D5B122EC0A1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3117A8-C9A6-4207-89F0-BC2B63C5B1D4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D23813-2A18-4EEF-8AD7-B9366B65A3F2}">
      <dgm:prSet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n-US" dirty="0"/>
            <a:t>Greed      (Attachment in all forms: greed, jealousy, sadness from loss, etc.)</a:t>
          </a:r>
        </a:p>
      </dgm:t>
    </dgm:pt>
    <dgm:pt modelId="{EEF000FD-D1D6-4196-B5F1-6B6F5AA30B33}" type="parTrans" cxnId="{E0DFD11B-07BC-4560-A11E-4DEC05752981}">
      <dgm:prSet/>
      <dgm:spPr/>
      <dgm:t>
        <a:bodyPr/>
        <a:lstStyle/>
        <a:p>
          <a:endParaRPr lang="en-US"/>
        </a:p>
      </dgm:t>
    </dgm:pt>
    <dgm:pt modelId="{788C9261-483B-47EF-9C79-2C0F9899D7A7}" type="sibTrans" cxnId="{E0DFD11B-07BC-4560-A11E-4DEC05752981}">
      <dgm:prSet phldrT="01" phldr="0"/>
      <dgm:spPr/>
      <dgm:t>
        <a:bodyPr/>
        <a:lstStyle/>
        <a:p>
          <a:r>
            <a:rPr lang="en-US"/>
            <a:t>01</a:t>
          </a:r>
          <a:endParaRPr lang="en-US" dirty="0"/>
        </a:p>
      </dgm:t>
    </dgm:pt>
    <dgm:pt modelId="{1D8D043B-ED6C-4D87-99EB-973065CA73AF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dirty="0"/>
            <a:t>Anger        (Aversion ranging from discomfort to dislike to hate)</a:t>
          </a:r>
        </a:p>
      </dgm:t>
    </dgm:pt>
    <dgm:pt modelId="{CF52E698-1391-42D0-9CB4-6EF64303EB1C}" type="parTrans" cxnId="{33FEF8D0-F79F-4BFB-9520-DE6FB1A3B9F1}">
      <dgm:prSet/>
      <dgm:spPr/>
      <dgm:t>
        <a:bodyPr/>
        <a:lstStyle/>
        <a:p>
          <a:endParaRPr lang="en-US"/>
        </a:p>
      </dgm:t>
    </dgm:pt>
    <dgm:pt modelId="{B8666F6E-7A79-4F0F-96B2-D37BBA105768}" type="sibTrans" cxnId="{33FEF8D0-F79F-4BFB-9520-DE6FB1A3B9F1}">
      <dgm:prSet phldrT="02" phldr="0"/>
      <dgm:spPr/>
      <dgm:t>
        <a:bodyPr/>
        <a:lstStyle/>
        <a:p>
          <a:r>
            <a:rPr lang="en-US"/>
            <a:t>02</a:t>
          </a:r>
          <a:endParaRPr lang="en-US" dirty="0"/>
        </a:p>
      </dgm:t>
    </dgm:pt>
    <dgm:pt modelId="{BE5FA27A-317D-4F26-926C-83F1C1586856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dirty="0"/>
            <a:t>Ignorance          (Not knowing, Not wanting to know, Unmotivated to learn)</a:t>
          </a:r>
        </a:p>
      </dgm:t>
    </dgm:pt>
    <dgm:pt modelId="{1F279F5A-D79F-4593-9496-FB9B66078C6E}" type="parTrans" cxnId="{6BA7E0F7-5E7C-465F-A53E-BE24CA00BB58}">
      <dgm:prSet/>
      <dgm:spPr/>
      <dgm:t>
        <a:bodyPr/>
        <a:lstStyle/>
        <a:p>
          <a:endParaRPr lang="en-US"/>
        </a:p>
      </dgm:t>
    </dgm:pt>
    <dgm:pt modelId="{B03D2FA8-2150-4C77-B7F1-B9458587ED64}" type="sibTrans" cxnId="{6BA7E0F7-5E7C-465F-A53E-BE24CA00BB58}">
      <dgm:prSet phldrT="03" phldr="0"/>
      <dgm:spPr/>
      <dgm:t>
        <a:bodyPr/>
        <a:lstStyle/>
        <a:p>
          <a:r>
            <a:rPr lang="en-US"/>
            <a:t>03</a:t>
          </a:r>
          <a:endParaRPr lang="en-US" dirty="0"/>
        </a:p>
      </dgm:t>
    </dgm:pt>
    <dgm:pt modelId="{6D728431-80E6-4995-98DA-42B6D879B4EB}" type="pres">
      <dgm:prSet presAssocID="{453117A8-C9A6-4207-89F0-BC2B63C5B1D4}" presName="Name0" presStyleCnt="0">
        <dgm:presLayoutVars>
          <dgm:animLvl val="lvl"/>
          <dgm:resizeHandles val="exact"/>
        </dgm:presLayoutVars>
      </dgm:prSet>
      <dgm:spPr/>
    </dgm:pt>
    <dgm:pt modelId="{96855A7D-C790-49B3-93BF-EFD4A93B9832}" type="pres">
      <dgm:prSet presAssocID="{3DD23813-2A18-4EEF-8AD7-B9366B65A3F2}" presName="compositeNode" presStyleCnt="0">
        <dgm:presLayoutVars>
          <dgm:bulletEnabled val="1"/>
        </dgm:presLayoutVars>
      </dgm:prSet>
      <dgm:spPr/>
    </dgm:pt>
    <dgm:pt modelId="{1C567599-E192-43DB-89A0-7EBD2350E4FB}" type="pres">
      <dgm:prSet presAssocID="{3DD23813-2A18-4EEF-8AD7-B9366B65A3F2}" presName="bgRect" presStyleLbl="alignNode1" presStyleIdx="0" presStyleCnt="3"/>
      <dgm:spPr/>
    </dgm:pt>
    <dgm:pt modelId="{356F9F3A-2A70-452B-AE5F-B97EF1301D27}" type="pres">
      <dgm:prSet presAssocID="{788C9261-483B-47EF-9C79-2C0F9899D7A7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E8435429-C0E3-472F-B46A-00DB643A33DF}" type="pres">
      <dgm:prSet presAssocID="{3DD23813-2A18-4EEF-8AD7-B9366B65A3F2}" presName="nodeRect" presStyleLbl="alignNode1" presStyleIdx="0" presStyleCnt="3">
        <dgm:presLayoutVars>
          <dgm:bulletEnabled val="1"/>
        </dgm:presLayoutVars>
      </dgm:prSet>
      <dgm:spPr/>
    </dgm:pt>
    <dgm:pt modelId="{AB5FC9C3-7C1C-409D-B2D9-905147DD6699}" type="pres">
      <dgm:prSet presAssocID="{788C9261-483B-47EF-9C79-2C0F9899D7A7}" presName="sibTrans" presStyleCnt="0"/>
      <dgm:spPr/>
    </dgm:pt>
    <dgm:pt modelId="{6B5490D0-38FB-41D4-92A1-13EBD25849DC}" type="pres">
      <dgm:prSet presAssocID="{1D8D043B-ED6C-4D87-99EB-973065CA73AF}" presName="compositeNode" presStyleCnt="0">
        <dgm:presLayoutVars>
          <dgm:bulletEnabled val="1"/>
        </dgm:presLayoutVars>
      </dgm:prSet>
      <dgm:spPr/>
    </dgm:pt>
    <dgm:pt modelId="{2AB6ADC8-A37F-4CEC-9BDB-EE85F2CFABD7}" type="pres">
      <dgm:prSet presAssocID="{1D8D043B-ED6C-4D87-99EB-973065CA73AF}" presName="bgRect" presStyleLbl="alignNode1" presStyleIdx="1" presStyleCnt="3"/>
      <dgm:spPr/>
    </dgm:pt>
    <dgm:pt modelId="{24718070-8741-4D97-B1C5-D92D74FE998F}" type="pres">
      <dgm:prSet presAssocID="{B8666F6E-7A79-4F0F-96B2-D37BBA105768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4ECDCC64-3DB7-4806-AECE-8B360D38590E}" type="pres">
      <dgm:prSet presAssocID="{1D8D043B-ED6C-4D87-99EB-973065CA73AF}" presName="nodeRect" presStyleLbl="alignNode1" presStyleIdx="1" presStyleCnt="3">
        <dgm:presLayoutVars>
          <dgm:bulletEnabled val="1"/>
        </dgm:presLayoutVars>
      </dgm:prSet>
      <dgm:spPr/>
    </dgm:pt>
    <dgm:pt modelId="{4BC1FE43-DD8A-4309-BC44-EE94EF7F3BF2}" type="pres">
      <dgm:prSet presAssocID="{B8666F6E-7A79-4F0F-96B2-D37BBA105768}" presName="sibTrans" presStyleCnt="0"/>
      <dgm:spPr/>
    </dgm:pt>
    <dgm:pt modelId="{DE406895-B922-4D9C-B4F7-AC1EE1D5CD73}" type="pres">
      <dgm:prSet presAssocID="{BE5FA27A-317D-4F26-926C-83F1C1586856}" presName="compositeNode" presStyleCnt="0">
        <dgm:presLayoutVars>
          <dgm:bulletEnabled val="1"/>
        </dgm:presLayoutVars>
      </dgm:prSet>
      <dgm:spPr/>
    </dgm:pt>
    <dgm:pt modelId="{1EE59F0F-43D4-4BAF-A833-154E5627179D}" type="pres">
      <dgm:prSet presAssocID="{BE5FA27A-317D-4F26-926C-83F1C1586856}" presName="bgRect" presStyleLbl="alignNode1" presStyleIdx="2" presStyleCnt="3"/>
      <dgm:spPr/>
    </dgm:pt>
    <dgm:pt modelId="{D05E57F6-2275-4FC9-9D59-1F46F61162FC}" type="pres">
      <dgm:prSet presAssocID="{B03D2FA8-2150-4C77-B7F1-B9458587ED64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BD58215F-4F8F-4E52-8F70-4D5B122EC0A1}" type="pres">
      <dgm:prSet presAssocID="{BE5FA27A-317D-4F26-926C-83F1C1586856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4FA62F00-2638-40B6-9458-4FEDBA574889}" type="presOf" srcId="{453117A8-C9A6-4207-89F0-BC2B63C5B1D4}" destId="{6D728431-80E6-4995-98DA-42B6D879B4EB}" srcOrd="0" destOrd="0" presId="urn:microsoft.com/office/officeart/2016/7/layout/LinearBlockProcessNumbered"/>
    <dgm:cxn modelId="{E0DFD11B-07BC-4560-A11E-4DEC05752981}" srcId="{453117A8-C9A6-4207-89F0-BC2B63C5B1D4}" destId="{3DD23813-2A18-4EEF-8AD7-B9366B65A3F2}" srcOrd="0" destOrd="0" parTransId="{EEF000FD-D1D6-4196-B5F1-6B6F5AA30B33}" sibTransId="{788C9261-483B-47EF-9C79-2C0F9899D7A7}"/>
    <dgm:cxn modelId="{30AB0A1E-1207-4628-9BA1-CF855E2EB265}" type="presOf" srcId="{BE5FA27A-317D-4F26-926C-83F1C1586856}" destId="{1EE59F0F-43D4-4BAF-A833-154E5627179D}" srcOrd="0" destOrd="0" presId="urn:microsoft.com/office/officeart/2016/7/layout/LinearBlockProcessNumbered"/>
    <dgm:cxn modelId="{E2B4F135-57A2-4CBF-B94C-D9783925A804}" type="presOf" srcId="{1D8D043B-ED6C-4D87-99EB-973065CA73AF}" destId="{4ECDCC64-3DB7-4806-AECE-8B360D38590E}" srcOrd="1" destOrd="0" presId="urn:microsoft.com/office/officeart/2016/7/layout/LinearBlockProcessNumbered"/>
    <dgm:cxn modelId="{2EEBC84F-D5D7-494E-895A-63E7427970AD}" type="presOf" srcId="{1D8D043B-ED6C-4D87-99EB-973065CA73AF}" destId="{2AB6ADC8-A37F-4CEC-9BDB-EE85F2CFABD7}" srcOrd="0" destOrd="0" presId="urn:microsoft.com/office/officeart/2016/7/layout/LinearBlockProcessNumbered"/>
    <dgm:cxn modelId="{C788F851-CCEA-48F9-8E30-B89AA13CBB12}" type="presOf" srcId="{BE5FA27A-317D-4F26-926C-83F1C1586856}" destId="{BD58215F-4F8F-4E52-8F70-4D5B122EC0A1}" srcOrd="1" destOrd="0" presId="urn:microsoft.com/office/officeart/2016/7/layout/LinearBlockProcessNumbered"/>
    <dgm:cxn modelId="{7FB2CA5F-9925-44E5-99BC-BAA89C2A6FE1}" type="presOf" srcId="{3DD23813-2A18-4EEF-8AD7-B9366B65A3F2}" destId="{E8435429-C0E3-472F-B46A-00DB643A33DF}" srcOrd="1" destOrd="0" presId="urn:microsoft.com/office/officeart/2016/7/layout/LinearBlockProcessNumbered"/>
    <dgm:cxn modelId="{BFD97276-0A48-458E-BA20-7EBE1CC98DF0}" type="presOf" srcId="{B03D2FA8-2150-4C77-B7F1-B9458587ED64}" destId="{D05E57F6-2275-4FC9-9D59-1F46F61162FC}" srcOrd="0" destOrd="0" presId="urn:microsoft.com/office/officeart/2016/7/layout/LinearBlockProcessNumbered"/>
    <dgm:cxn modelId="{F15C4C7F-2C5B-4598-B944-663D4262F7D9}" type="presOf" srcId="{B8666F6E-7A79-4F0F-96B2-D37BBA105768}" destId="{24718070-8741-4D97-B1C5-D92D74FE998F}" srcOrd="0" destOrd="0" presId="urn:microsoft.com/office/officeart/2016/7/layout/LinearBlockProcessNumbered"/>
    <dgm:cxn modelId="{61A460A1-A114-4C29-BC32-4A973DA95801}" type="presOf" srcId="{3DD23813-2A18-4EEF-8AD7-B9366B65A3F2}" destId="{1C567599-E192-43DB-89A0-7EBD2350E4FB}" srcOrd="0" destOrd="0" presId="urn:microsoft.com/office/officeart/2016/7/layout/LinearBlockProcessNumbered"/>
    <dgm:cxn modelId="{33FEF8D0-F79F-4BFB-9520-DE6FB1A3B9F1}" srcId="{453117A8-C9A6-4207-89F0-BC2B63C5B1D4}" destId="{1D8D043B-ED6C-4D87-99EB-973065CA73AF}" srcOrd="1" destOrd="0" parTransId="{CF52E698-1391-42D0-9CB4-6EF64303EB1C}" sibTransId="{B8666F6E-7A79-4F0F-96B2-D37BBA105768}"/>
    <dgm:cxn modelId="{D6EDD8F2-A8B8-415D-9C6C-558C45B0C081}" type="presOf" srcId="{788C9261-483B-47EF-9C79-2C0F9899D7A7}" destId="{356F9F3A-2A70-452B-AE5F-B97EF1301D27}" srcOrd="0" destOrd="0" presId="urn:microsoft.com/office/officeart/2016/7/layout/LinearBlockProcessNumbered"/>
    <dgm:cxn modelId="{6BA7E0F7-5E7C-465F-A53E-BE24CA00BB58}" srcId="{453117A8-C9A6-4207-89F0-BC2B63C5B1D4}" destId="{BE5FA27A-317D-4F26-926C-83F1C1586856}" srcOrd="2" destOrd="0" parTransId="{1F279F5A-D79F-4593-9496-FB9B66078C6E}" sibTransId="{B03D2FA8-2150-4C77-B7F1-B9458587ED64}"/>
    <dgm:cxn modelId="{F6EC9F13-90A0-4751-8800-9BF007A14B6A}" type="presParOf" srcId="{6D728431-80E6-4995-98DA-42B6D879B4EB}" destId="{96855A7D-C790-49B3-93BF-EFD4A93B9832}" srcOrd="0" destOrd="0" presId="urn:microsoft.com/office/officeart/2016/7/layout/LinearBlockProcessNumbered"/>
    <dgm:cxn modelId="{EFDF84F8-A72A-46F9-8592-311553F91648}" type="presParOf" srcId="{96855A7D-C790-49B3-93BF-EFD4A93B9832}" destId="{1C567599-E192-43DB-89A0-7EBD2350E4FB}" srcOrd="0" destOrd="0" presId="urn:microsoft.com/office/officeart/2016/7/layout/LinearBlockProcessNumbered"/>
    <dgm:cxn modelId="{0B004709-7F82-4A16-ACED-745D86636A06}" type="presParOf" srcId="{96855A7D-C790-49B3-93BF-EFD4A93B9832}" destId="{356F9F3A-2A70-452B-AE5F-B97EF1301D27}" srcOrd="1" destOrd="0" presId="urn:microsoft.com/office/officeart/2016/7/layout/LinearBlockProcessNumbered"/>
    <dgm:cxn modelId="{4ACDA305-2EB2-4537-BB78-0EC7B196AC6F}" type="presParOf" srcId="{96855A7D-C790-49B3-93BF-EFD4A93B9832}" destId="{E8435429-C0E3-472F-B46A-00DB643A33DF}" srcOrd="2" destOrd="0" presId="urn:microsoft.com/office/officeart/2016/7/layout/LinearBlockProcessNumbered"/>
    <dgm:cxn modelId="{EC3B946D-9B43-4DE2-8617-FAB47DCE0C1F}" type="presParOf" srcId="{6D728431-80E6-4995-98DA-42B6D879B4EB}" destId="{AB5FC9C3-7C1C-409D-B2D9-905147DD6699}" srcOrd="1" destOrd="0" presId="urn:microsoft.com/office/officeart/2016/7/layout/LinearBlockProcessNumbered"/>
    <dgm:cxn modelId="{CADCF3FA-A7D4-410C-B07A-3024255B310F}" type="presParOf" srcId="{6D728431-80E6-4995-98DA-42B6D879B4EB}" destId="{6B5490D0-38FB-41D4-92A1-13EBD25849DC}" srcOrd="2" destOrd="0" presId="urn:microsoft.com/office/officeart/2016/7/layout/LinearBlockProcessNumbered"/>
    <dgm:cxn modelId="{FF453AC7-B423-4370-8D0E-51AC16802D50}" type="presParOf" srcId="{6B5490D0-38FB-41D4-92A1-13EBD25849DC}" destId="{2AB6ADC8-A37F-4CEC-9BDB-EE85F2CFABD7}" srcOrd="0" destOrd="0" presId="urn:microsoft.com/office/officeart/2016/7/layout/LinearBlockProcessNumbered"/>
    <dgm:cxn modelId="{F52F47C5-9CF6-412B-A1FF-7EC119B5AF3C}" type="presParOf" srcId="{6B5490D0-38FB-41D4-92A1-13EBD25849DC}" destId="{24718070-8741-4D97-B1C5-D92D74FE998F}" srcOrd="1" destOrd="0" presId="urn:microsoft.com/office/officeart/2016/7/layout/LinearBlockProcessNumbered"/>
    <dgm:cxn modelId="{8760DC8C-5306-4804-ADB7-59F89ADF8E0A}" type="presParOf" srcId="{6B5490D0-38FB-41D4-92A1-13EBD25849DC}" destId="{4ECDCC64-3DB7-4806-AECE-8B360D38590E}" srcOrd="2" destOrd="0" presId="urn:microsoft.com/office/officeart/2016/7/layout/LinearBlockProcessNumbered"/>
    <dgm:cxn modelId="{F3ED3934-8E39-4E04-BFCA-1276CE8423F2}" type="presParOf" srcId="{6D728431-80E6-4995-98DA-42B6D879B4EB}" destId="{4BC1FE43-DD8A-4309-BC44-EE94EF7F3BF2}" srcOrd="3" destOrd="0" presId="urn:microsoft.com/office/officeart/2016/7/layout/LinearBlockProcessNumbered"/>
    <dgm:cxn modelId="{C7DC6547-22B6-4BB9-87F5-4B22460C4DA7}" type="presParOf" srcId="{6D728431-80E6-4995-98DA-42B6D879B4EB}" destId="{DE406895-B922-4D9C-B4F7-AC1EE1D5CD73}" srcOrd="4" destOrd="0" presId="urn:microsoft.com/office/officeart/2016/7/layout/LinearBlockProcessNumbered"/>
    <dgm:cxn modelId="{B7F32305-094C-4169-9B51-2BBD1176A233}" type="presParOf" srcId="{DE406895-B922-4D9C-B4F7-AC1EE1D5CD73}" destId="{1EE59F0F-43D4-4BAF-A833-154E5627179D}" srcOrd="0" destOrd="0" presId="urn:microsoft.com/office/officeart/2016/7/layout/LinearBlockProcessNumbered"/>
    <dgm:cxn modelId="{578BDD66-249C-4653-B673-ECB5789F08E3}" type="presParOf" srcId="{DE406895-B922-4D9C-B4F7-AC1EE1D5CD73}" destId="{D05E57F6-2275-4FC9-9D59-1F46F61162FC}" srcOrd="1" destOrd="0" presId="urn:microsoft.com/office/officeart/2016/7/layout/LinearBlockProcessNumbered"/>
    <dgm:cxn modelId="{613F2CE5-76CE-44A0-9579-B6EE3FA91655}" type="presParOf" srcId="{DE406895-B922-4D9C-B4F7-AC1EE1D5CD73}" destId="{BD58215F-4F8F-4E52-8F70-4D5B122EC0A1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53117A8-C9A6-4207-89F0-BC2B63C5B1D4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D23813-2A18-4EEF-8AD7-B9366B65A3F2}">
      <dgm:prSet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Greed      (Attachment in all forms: greed, jealousy, sadness from loss, etc.)</a:t>
          </a:r>
        </a:p>
      </dgm:t>
    </dgm:pt>
    <dgm:pt modelId="{EEF000FD-D1D6-4196-B5F1-6B6F5AA30B33}" type="parTrans" cxnId="{E0DFD11B-07BC-4560-A11E-4DEC05752981}">
      <dgm:prSet/>
      <dgm:spPr/>
      <dgm:t>
        <a:bodyPr/>
        <a:lstStyle/>
        <a:p>
          <a:endParaRPr lang="en-US"/>
        </a:p>
      </dgm:t>
    </dgm:pt>
    <dgm:pt modelId="{788C9261-483B-47EF-9C79-2C0F9899D7A7}" type="sibTrans" cxnId="{E0DFD11B-07BC-4560-A11E-4DEC05752981}">
      <dgm:prSet phldrT="01" phldr="0"/>
      <dgm:spPr/>
      <dgm:t>
        <a:bodyPr/>
        <a:lstStyle/>
        <a:p>
          <a:r>
            <a:rPr lang="en-US"/>
            <a:t>01</a:t>
          </a:r>
          <a:endParaRPr lang="en-US" dirty="0"/>
        </a:p>
      </dgm:t>
    </dgm:pt>
    <dgm:pt modelId="{1D8D043B-ED6C-4D87-99EB-973065CA73AF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dirty="0"/>
            <a:t>Anger        (Aversion ranging from discomfort to dislike to hate)</a:t>
          </a:r>
        </a:p>
      </dgm:t>
    </dgm:pt>
    <dgm:pt modelId="{CF52E698-1391-42D0-9CB4-6EF64303EB1C}" type="parTrans" cxnId="{33FEF8D0-F79F-4BFB-9520-DE6FB1A3B9F1}">
      <dgm:prSet/>
      <dgm:spPr/>
      <dgm:t>
        <a:bodyPr/>
        <a:lstStyle/>
        <a:p>
          <a:endParaRPr lang="en-US"/>
        </a:p>
      </dgm:t>
    </dgm:pt>
    <dgm:pt modelId="{B8666F6E-7A79-4F0F-96B2-D37BBA105768}" type="sibTrans" cxnId="{33FEF8D0-F79F-4BFB-9520-DE6FB1A3B9F1}">
      <dgm:prSet phldrT="02" phldr="0"/>
      <dgm:spPr/>
      <dgm:t>
        <a:bodyPr/>
        <a:lstStyle/>
        <a:p>
          <a:r>
            <a:rPr lang="en-US"/>
            <a:t>02</a:t>
          </a:r>
          <a:endParaRPr lang="en-US" dirty="0"/>
        </a:p>
      </dgm:t>
    </dgm:pt>
    <dgm:pt modelId="{BE5FA27A-317D-4F26-926C-83F1C1586856}">
      <dgm:prSet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Ignorance          (Blind Ignorance, Prefer Ignorance, Indifferent)</a:t>
          </a:r>
        </a:p>
      </dgm:t>
    </dgm:pt>
    <dgm:pt modelId="{1F279F5A-D79F-4593-9496-FB9B66078C6E}" type="parTrans" cxnId="{6BA7E0F7-5E7C-465F-A53E-BE24CA00BB58}">
      <dgm:prSet/>
      <dgm:spPr/>
      <dgm:t>
        <a:bodyPr/>
        <a:lstStyle/>
        <a:p>
          <a:endParaRPr lang="en-US"/>
        </a:p>
      </dgm:t>
    </dgm:pt>
    <dgm:pt modelId="{B03D2FA8-2150-4C77-B7F1-B9458587ED64}" type="sibTrans" cxnId="{6BA7E0F7-5E7C-465F-A53E-BE24CA00BB58}">
      <dgm:prSet phldrT="03" phldr="0"/>
      <dgm:spPr/>
      <dgm:t>
        <a:bodyPr/>
        <a:lstStyle/>
        <a:p>
          <a:r>
            <a:rPr lang="en-US"/>
            <a:t>03</a:t>
          </a:r>
          <a:endParaRPr lang="en-US" dirty="0"/>
        </a:p>
      </dgm:t>
    </dgm:pt>
    <dgm:pt modelId="{6D728431-80E6-4995-98DA-42B6D879B4EB}" type="pres">
      <dgm:prSet presAssocID="{453117A8-C9A6-4207-89F0-BC2B63C5B1D4}" presName="Name0" presStyleCnt="0">
        <dgm:presLayoutVars>
          <dgm:animLvl val="lvl"/>
          <dgm:resizeHandles val="exact"/>
        </dgm:presLayoutVars>
      </dgm:prSet>
      <dgm:spPr/>
    </dgm:pt>
    <dgm:pt modelId="{96855A7D-C790-49B3-93BF-EFD4A93B9832}" type="pres">
      <dgm:prSet presAssocID="{3DD23813-2A18-4EEF-8AD7-B9366B65A3F2}" presName="compositeNode" presStyleCnt="0">
        <dgm:presLayoutVars>
          <dgm:bulletEnabled val="1"/>
        </dgm:presLayoutVars>
      </dgm:prSet>
      <dgm:spPr/>
    </dgm:pt>
    <dgm:pt modelId="{1C567599-E192-43DB-89A0-7EBD2350E4FB}" type="pres">
      <dgm:prSet presAssocID="{3DD23813-2A18-4EEF-8AD7-B9366B65A3F2}" presName="bgRect" presStyleLbl="alignNode1" presStyleIdx="0" presStyleCnt="3"/>
      <dgm:spPr/>
    </dgm:pt>
    <dgm:pt modelId="{356F9F3A-2A70-452B-AE5F-B97EF1301D27}" type="pres">
      <dgm:prSet presAssocID="{788C9261-483B-47EF-9C79-2C0F9899D7A7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E8435429-C0E3-472F-B46A-00DB643A33DF}" type="pres">
      <dgm:prSet presAssocID="{3DD23813-2A18-4EEF-8AD7-B9366B65A3F2}" presName="nodeRect" presStyleLbl="alignNode1" presStyleIdx="0" presStyleCnt="3">
        <dgm:presLayoutVars>
          <dgm:bulletEnabled val="1"/>
        </dgm:presLayoutVars>
      </dgm:prSet>
      <dgm:spPr/>
    </dgm:pt>
    <dgm:pt modelId="{AB5FC9C3-7C1C-409D-B2D9-905147DD6699}" type="pres">
      <dgm:prSet presAssocID="{788C9261-483B-47EF-9C79-2C0F9899D7A7}" presName="sibTrans" presStyleCnt="0"/>
      <dgm:spPr/>
    </dgm:pt>
    <dgm:pt modelId="{6B5490D0-38FB-41D4-92A1-13EBD25849DC}" type="pres">
      <dgm:prSet presAssocID="{1D8D043B-ED6C-4D87-99EB-973065CA73AF}" presName="compositeNode" presStyleCnt="0">
        <dgm:presLayoutVars>
          <dgm:bulletEnabled val="1"/>
        </dgm:presLayoutVars>
      </dgm:prSet>
      <dgm:spPr/>
    </dgm:pt>
    <dgm:pt modelId="{2AB6ADC8-A37F-4CEC-9BDB-EE85F2CFABD7}" type="pres">
      <dgm:prSet presAssocID="{1D8D043B-ED6C-4D87-99EB-973065CA73AF}" presName="bgRect" presStyleLbl="alignNode1" presStyleIdx="1" presStyleCnt="3"/>
      <dgm:spPr/>
    </dgm:pt>
    <dgm:pt modelId="{24718070-8741-4D97-B1C5-D92D74FE998F}" type="pres">
      <dgm:prSet presAssocID="{B8666F6E-7A79-4F0F-96B2-D37BBA105768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4ECDCC64-3DB7-4806-AECE-8B360D38590E}" type="pres">
      <dgm:prSet presAssocID="{1D8D043B-ED6C-4D87-99EB-973065CA73AF}" presName="nodeRect" presStyleLbl="alignNode1" presStyleIdx="1" presStyleCnt="3">
        <dgm:presLayoutVars>
          <dgm:bulletEnabled val="1"/>
        </dgm:presLayoutVars>
      </dgm:prSet>
      <dgm:spPr/>
    </dgm:pt>
    <dgm:pt modelId="{4BC1FE43-DD8A-4309-BC44-EE94EF7F3BF2}" type="pres">
      <dgm:prSet presAssocID="{B8666F6E-7A79-4F0F-96B2-D37BBA105768}" presName="sibTrans" presStyleCnt="0"/>
      <dgm:spPr/>
    </dgm:pt>
    <dgm:pt modelId="{DE406895-B922-4D9C-B4F7-AC1EE1D5CD73}" type="pres">
      <dgm:prSet presAssocID="{BE5FA27A-317D-4F26-926C-83F1C1586856}" presName="compositeNode" presStyleCnt="0">
        <dgm:presLayoutVars>
          <dgm:bulletEnabled val="1"/>
        </dgm:presLayoutVars>
      </dgm:prSet>
      <dgm:spPr/>
    </dgm:pt>
    <dgm:pt modelId="{1EE59F0F-43D4-4BAF-A833-154E5627179D}" type="pres">
      <dgm:prSet presAssocID="{BE5FA27A-317D-4F26-926C-83F1C1586856}" presName="bgRect" presStyleLbl="alignNode1" presStyleIdx="2" presStyleCnt="3"/>
      <dgm:spPr/>
    </dgm:pt>
    <dgm:pt modelId="{D05E57F6-2275-4FC9-9D59-1F46F61162FC}" type="pres">
      <dgm:prSet presAssocID="{B03D2FA8-2150-4C77-B7F1-B9458587ED64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BD58215F-4F8F-4E52-8F70-4D5B122EC0A1}" type="pres">
      <dgm:prSet presAssocID="{BE5FA27A-317D-4F26-926C-83F1C1586856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4FA62F00-2638-40B6-9458-4FEDBA574889}" type="presOf" srcId="{453117A8-C9A6-4207-89F0-BC2B63C5B1D4}" destId="{6D728431-80E6-4995-98DA-42B6D879B4EB}" srcOrd="0" destOrd="0" presId="urn:microsoft.com/office/officeart/2016/7/layout/LinearBlockProcessNumbered"/>
    <dgm:cxn modelId="{E0DFD11B-07BC-4560-A11E-4DEC05752981}" srcId="{453117A8-C9A6-4207-89F0-BC2B63C5B1D4}" destId="{3DD23813-2A18-4EEF-8AD7-B9366B65A3F2}" srcOrd="0" destOrd="0" parTransId="{EEF000FD-D1D6-4196-B5F1-6B6F5AA30B33}" sibTransId="{788C9261-483B-47EF-9C79-2C0F9899D7A7}"/>
    <dgm:cxn modelId="{30AB0A1E-1207-4628-9BA1-CF855E2EB265}" type="presOf" srcId="{BE5FA27A-317D-4F26-926C-83F1C1586856}" destId="{1EE59F0F-43D4-4BAF-A833-154E5627179D}" srcOrd="0" destOrd="0" presId="urn:microsoft.com/office/officeart/2016/7/layout/LinearBlockProcessNumbered"/>
    <dgm:cxn modelId="{E2B4F135-57A2-4CBF-B94C-D9783925A804}" type="presOf" srcId="{1D8D043B-ED6C-4D87-99EB-973065CA73AF}" destId="{4ECDCC64-3DB7-4806-AECE-8B360D38590E}" srcOrd="1" destOrd="0" presId="urn:microsoft.com/office/officeart/2016/7/layout/LinearBlockProcessNumbered"/>
    <dgm:cxn modelId="{2EEBC84F-D5D7-494E-895A-63E7427970AD}" type="presOf" srcId="{1D8D043B-ED6C-4D87-99EB-973065CA73AF}" destId="{2AB6ADC8-A37F-4CEC-9BDB-EE85F2CFABD7}" srcOrd="0" destOrd="0" presId="urn:microsoft.com/office/officeart/2016/7/layout/LinearBlockProcessNumbered"/>
    <dgm:cxn modelId="{C788F851-CCEA-48F9-8E30-B89AA13CBB12}" type="presOf" srcId="{BE5FA27A-317D-4F26-926C-83F1C1586856}" destId="{BD58215F-4F8F-4E52-8F70-4D5B122EC0A1}" srcOrd="1" destOrd="0" presId="urn:microsoft.com/office/officeart/2016/7/layout/LinearBlockProcessNumbered"/>
    <dgm:cxn modelId="{7FB2CA5F-9925-44E5-99BC-BAA89C2A6FE1}" type="presOf" srcId="{3DD23813-2A18-4EEF-8AD7-B9366B65A3F2}" destId="{E8435429-C0E3-472F-B46A-00DB643A33DF}" srcOrd="1" destOrd="0" presId="urn:microsoft.com/office/officeart/2016/7/layout/LinearBlockProcessNumbered"/>
    <dgm:cxn modelId="{BFD97276-0A48-458E-BA20-7EBE1CC98DF0}" type="presOf" srcId="{B03D2FA8-2150-4C77-B7F1-B9458587ED64}" destId="{D05E57F6-2275-4FC9-9D59-1F46F61162FC}" srcOrd="0" destOrd="0" presId="urn:microsoft.com/office/officeart/2016/7/layout/LinearBlockProcessNumbered"/>
    <dgm:cxn modelId="{F15C4C7F-2C5B-4598-B944-663D4262F7D9}" type="presOf" srcId="{B8666F6E-7A79-4F0F-96B2-D37BBA105768}" destId="{24718070-8741-4D97-B1C5-D92D74FE998F}" srcOrd="0" destOrd="0" presId="urn:microsoft.com/office/officeart/2016/7/layout/LinearBlockProcessNumbered"/>
    <dgm:cxn modelId="{61A460A1-A114-4C29-BC32-4A973DA95801}" type="presOf" srcId="{3DD23813-2A18-4EEF-8AD7-B9366B65A3F2}" destId="{1C567599-E192-43DB-89A0-7EBD2350E4FB}" srcOrd="0" destOrd="0" presId="urn:microsoft.com/office/officeart/2016/7/layout/LinearBlockProcessNumbered"/>
    <dgm:cxn modelId="{33FEF8D0-F79F-4BFB-9520-DE6FB1A3B9F1}" srcId="{453117A8-C9A6-4207-89F0-BC2B63C5B1D4}" destId="{1D8D043B-ED6C-4D87-99EB-973065CA73AF}" srcOrd="1" destOrd="0" parTransId="{CF52E698-1391-42D0-9CB4-6EF64303EB1C}" sibTransId="{B8666F6E-7A79-4F0F-96B2-D37BBA105768}"/>
    <dgm:cxn modelId="{D6EDD8F2-A8B8-415D-9C6C-558C45B0C081}" type="presOf" srcId="{788C9261-483B-47EF-9C79-2C0F9899D7A7}" destId="{356F9F3A-2A70-452B-AE5F-B97EF1301D27}" srcOrd="0" destOrd="0" presId="urn:microsoft.com/office/officeart/2016/7/layout/LinearBlockProcessNumbered"/>
    <dgm:cxn modelId="{6BA7E0F7-5E7C-465F-A53E-BE24CA00BB58}" srcId="{453117A8-C9A6-4207-89F0-BC2B63C5B1D4}" destId="{BE5FA27A-317D-4F26-926C-83F1C1586856}" srcOrd="2" destOrd="0" parTransId="{1F279F5A-D79F-4593-9496-FB9B66078C6E}" sibTransId="{B03D2FA8-2150-4C77-B7F1-B9458587ED64}"/>
    <dgm:cxn modelId="{F6EC9F13-90A0-4751-8800-9BF007A14B6A}" type="presParOf" srcId="{6D728431-80E6-4995-98DA-42B6D879B4EB}" destId="{96855A7D-C790-49B3-93BF-EFD4A93B9832}" srcOrd="0" destOrd="0" presId="urn:microsoft.com/office/officeart/2016/7/layout/LinearBlockProcessNumbered"/>
    <dgm:cxn modelId="{EFDF84F8-A72A-46F9-8592-311553F91648}" type="presParOf" srcId="{96855A7D-C790-49B3-93BF-EFD4A93B9832}" destId="{1C567599-E192-43DB-89A0-7EBD2350E4FB}" srcOrd="0" destOrd="0" presId="urn:microsoft.com/office/officeart/2016/7/layout/LinearBlockProcessNumbered"/>
    <dgm:cxn modelId="{0B004709-7F82-4A16-ACED-745D86636A06}" type="presParOf" srcId="{96855A7D-C790-49B3-93BF-EFD4A93B9832}" destId="{356F9F3A-2A70-452B-AE5F-B97EF1301D27}" srcOrd="1" destOrd="0" presId="urn:microsoft.com/office/officeart/2016/7/layout/LinearBlockProcessNumbered"/>
    <dgm:cxn modelId="{4ACDA305-2EB2-4537-BB78-0EC7B196AC6F}" type="presParOf" srcId="{96855A7D-C790-49B3-93BF-EFD4A93B9832}" destId="{E8435429-C0E3-472F-B46A-00DB643A33DF}" srcOrd="2" destOrd="0" presId="urn:microsoft.com/office/officeart/2016/7/layout/LinearBlockProcessNumbered"/>
    <dgm:cxn modelId="{EC3B946D-9B43-4DE2-8617-FAB47DCE0C1F}" type="presParOf" srcId="{6D728431-80E6-4995-98DA-42B6D879B4EB}" destId="{AB5FC9C3-7C1C-409D-B2D9-905147DD6699}" srcOrd="1" destOrd="0" presId="urn:microsoft.com/office/officeart/2016/7/layout/LinearBlockProcessNumbered"/>
    <dgm:cxn modelId="{CADCF3FA-A7D4-410C-B07A-3024255B310F}" type="presParOf" srcId="{6D728431-80E6-4995-98DA-42B6D879B4EB}" destId="{6B5490D0-38FB-41D4-92A1-13EBD25849DC}" srcOrd="2" destOrd="0" presId="urn:microsoft.com/office/officeart/2016/7/layout/LinearBlockProcessNumbered"/>
    <dgm:cxn modelId="{FF453AC7-B423-4370-8D0E-51AC16802D50}" type="presParOf" srcId="{6B5490D0-38FB-41D4-92A1-13EBD25849DC}" destId="{2AB6ADC8-A37F-4CEC-9BDB-EE85F2CFABD7}" srcOrd="0" destOrd="0" presId="urn:microsoft.com/office/officeart/2016/7/layout/LinearBlockProcessNumbered"/>
    <dgm:cxn modelId="{F52F47C5-9CF6-412B-A1FF-7EC119B5AF3C}" type="presParOf" srcId="{6B5490D0-38FB-41D4-92A1-13EBD25849DC}" destId="{24718070-8741-4D97-B1C5-D92D74FE998F}" srcOrd="1" destOrd="0" presId="urn:microsoft.com/office/officeart/2016/7/layout/LinearBlockProcessNumbered"/>
    <dgm:cxn modelId="{8760DC8C-5306-4804-ADB7-59F89ADF8E0A}" type="presParOf" srcId="{6B5490D0-38FB-41D4-92A1-13EBD25849DC}" destId="{4ECDCC64-3DB7-4806-AECE-8B360D38590E}" srcOrd="2" destOrd="0" presId="urn:microsoft.com/office/officeart/2016/7/layout/LinearBlockProcessNumbered"/>
    <dgm:cxn modelId="{F3ED3934-8E39-4E04-BFCA-1276CE8423F2}" type="presParOf" srcId="{6D728431-80E6-4995-98DA-42B6D879B4EB}" destId="{4BC1FE43-DD8A-4309-BC44-EE94EF7F3BF2}" srcOrd="3" destOrd="0" presId="urn:microsoft.com/office/officeart/2016/7/layout/LinearBlockProcessNumbered"/>
    <dgm:cxn modelId="{C7DC6547-22B6-4BB9-87F5-4B22460C4DA7}" type="presParOf" srcId="{6D728431-80E6-4995-98DA-42B6D879B4EB}" destId="{DE406895-B922-4D9C-B4F7-AC1EE1D5CD73}" srcOrd="4" destOrd="0" presId="urn:microsoft.com/office/officeart/2016/7/layout/LinearBlockProcessNumbered"/>
    <dgm:cxn modelId="{B7F32305-094C-4169-9B51-2BBD1176A233}" type="presParOf" srcId="{DE406895-B922-4D9C-B4F7-AC1EE1D5CD73}" destId="{1EE59F0F-43D4-4BAF-A833-154E5627179D}" srcOrd="0" destOrd="0" presId="urn:microsoft.com/office/officeart/2016/7/layout/LinearBlockProcessNumbered"/>
    <dgm:cxn modelId="{578BDD66-249C-4653-B673-ECB5789F08E3}" type="presParOf" srcId="{DE406895-B922-4D9C-B4F7-AC1EE1D5CD73}" destId="{D05E57F6-2275-4FC9-9D59-1F46F61162FC}" srcOrd="1" destOrd="0" presId="urn:microsoft.com/office/officeart/2016/7/layout/LinearBlockProcessNumbered"/>
    <dgm:cxn modelId="{613F2CE5-76CE-44A0-9579-B6EE3FA91655}" type="presParOf" srcId="{DE406895-B922-4D9C-B4F7-AC1EE1D5CD73}" destId="{BD58215F-4F8F-4E52-8F70-4D5B122EC0A1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53117A8-C9A6-4207-89F0-BC2B63C5B1D4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D23813-2A18-4EEF-8AD7-B9366B65A3F2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Greed      (Attachment in all forms: greed, jealousy, sadness from loss, etc.)</a:t>
          </a:r>
        </a:p>
      </dgm:t>
    </dgm:pt>
    <dgm:pt modelId="{EEF000FD-D1D6-4196-B5F1-6B6F5AA30B33}" type="parTrans" cxnId="{E0DFD11B-07BC-4560-A11E-4DEC05752981}">
      <dgm:prSet/>
      <dgm:spPr/>
      <dgm:t>
        <a:bodyPr/>
        <a:lstStyle/>
        <a:p>
          <a:endParaRPr lang="en-US"/>
        </a:p>
      </dgm:t>
    </dgm:pt>
    <dgm:pt modelId="{788C9261-483B-47EF-9C79-2C0F9899D7A7}" type="sibTrans" cxnId="{E0DFD11B-07BC-4560-A11E-4DEC05752981}">
      <dgm:prSet phldrT="01" phldr="0"/>
      <dgm:spPr/>
      <dgm:t>
        <a:bodyPr/>
        <a:lstStyle/>
        <a:p>
          <a:r>
            <a:rPr lang="en-US"/>
            <a:t>01</a:t>
          </a:r>
          <a:endParaRPr lang="en-US" dirty="0"/>
        </a:p>
      </dgm:t>
    </dgm:pt>
    <dgm:pt modelId="{1D8D043B-ED6C-4D87-99EB-973065CA73AF}">
      <dgm:prSet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Anger        (Aversion ranging from discomfort to dislike to hate)</a:t>
          </a:r>
        </a:p>
      </dgm:t>
    </dgm:pt>
    <dgm:pt modelId="{CF52E698-1391-42D0-9CB4-6EF64303EB1C}" type="parTrans" cxnId="{33FEF8D0-F79F-4BFB-9520-DE6FB1A3B9F1}">
      <dgm:prSet/>
      <dgm:spPr/>
      <dgm:t>
        <a:bodyPr/>
        <a:lstStyle/>
        <a:p>
          <a:endParaRPr lang="en-US"/>
        </a:p>
      </dgm:t>
    </dgm:pt>
    <dgm:pt modelId="{B8666F6E-7A79-4F0F-96B2-D37BBA105768}" type="sibTrans" cxnId="{33FEF8D0-F79F-4BFB-9520-DE6FB1A3B9F1}">
      <dgm:prSet phldrT="02" phldr="0"/>
      <dgm:spPr/>
      <dgm:t>
        <a:bodyPr/>
        <a:lstStyle/>
        <a:p>
          <a:r>
            <a:rPr lang="en-US"/>
            <a:t>02</a:t>
          </a:r>
          <a:endParaRPr lang="en-US" dirty="0"/>
        </a:p>
      </dgm:t>
    </dgm:pt>
    <dgm:pt modelId="{BE5FA27A-317D-4F26-926C-83F1C1586856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dirty="0"/>
            <a:t>Ignorance          (Blind Ignorance, Prefer Ignorance, Indifferent)</a:t>
          </a:r>
        </a:p>
      </dgm:t>
    </dgm:pt>
    <dgm:pt modelId="{1F279F5A-D79F-4593-9496-FB9B66078C6E}" type="parTrans" cxnId="{6BA7E0F7-5E7C-465F-A53E-BE24CA00BB58}">
      <dgm:prSet/>
      <dgm:spPr/>
      <dgm:t>
        <a:bodyPr/>
        <a:lstStyle/>
        <a:p>
          <a:endParaRPr lang="en-US"/>
        </a:p>
      </dgm:t>
    </dgm:pt>
    <dgm:pt modelId="{B03D2FA8-2150-4C77-B7F1-B9458587ED64}" type="sibTrans" cxnId="{6BA7E0F7-5E7C-465F-A53E-BE24CA00BB58}">
      <dgm:prSet phldrT="03" phldr="0"/>
      <dgm:spPr/>
      <dgm:t>
        <a:bodyPr/>
        <a:lstStyle/>
        <a:p>
          <a:r>
            <a:rPr lang="en-US"/>
            <a:t>03</a:t>
          </a:r>
          <a:endParaRPr lang="en-US" dirty="0"/>
        </a:p>
      </dgm:t>
    </dgm:pt>
    <dgm:pt modelId="{6D728431-80E6-4995-98DA-42B6D879B4EB}" type="pres">
      <dgm:prSet presAssocID="{453117A8-C9A6-4207-89F0-BC2B63C5B1D4}" presName="Name0" presStyleCnt="0">
        <dgm:presLayoutVars>
          <dgm:animLvl val="lvl"/>
          <dgm:resizeHandles val="exact"/>
        </dgm:presLayoutVars>
      </dgm:prSet>
      <dgm:spPr/>
    </dgm:pt>
    <dgm:pt modelId="{96855A7D-C790-49B3-93BF-EFD4A93B9832}" type="pres">
      <dgm:prSet presAssocID="{3DD23813-2A18-4EEF-8AD7-B9366B65A3F2}" presName="compositeNode" presStyleCnt="0">
        <dgm:presLayoutVars>
          <dgm:bulletEnabled val="1"/>
        </dgm:presLayoutVars>
      </dgm:prSet>
      <dgm:spPr/>
    </dgm:pt>
    <dgm:pt modelId="{1C567599-E192-43DB-89A0-7EBD2350E4FB}" type="pres">
      <dgm:prSet presAssocID="{3DD23813-2A18-4EEF-8AD7-B9366B65A3F2}" presName="bgRect" presStyleLbl="alignNode1" presStyleIdx="0" presStyleCnt="3"/>
      <dgm:spPr/>
    </dgm:pt>
    <dgm:pt modelId="{356F9F3A-2A70-452B-AE5F-B97EF1301D27}" type="pres">
      <dgm:prSet presAssocID="{788C9261-483B-47EF-9C79-2C0F9899D7A7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E8435429-C0E3-472F-B46A-00DB643A33DF}" type="pres">
      <dgm:prSet presAssocID="{3DD23813-2A18-4EEF-8AD7-B9366B65A3F2}" presName="nodeRect" presStyleLbl="alignNode1" presStyleIdx="0" presStyleCnt="3">
        <dgm:presLayoutVars>
          <dgm:bulletEnabled val="1"/>
        </dgm:presLayoutVars>
      </dgm:prSet>
      <dgm:spPr/>
    </dgm:pt>
    <dgm:pt modelId="{AB5FC9C3-7C1C-409D-B2D9-905147DD6699}" type="pres">
      <dgm:prSet presAssocID="{788C9261-483B-47EF-9C79-2C0F9899D7A7}" presName="sibTrans" presStyleCnt="0"/>
      <dgm:spPr/>
    </dgm:pt>
    <dgm:pt modelId="{6B5490D0-38FB-41D4-92A1-13EBD25849DC}" type="pres">
      <dgm:prSet presAssocID="{1D8D043B-ED6C-4D87-99EB-973065CA73AF}" presName="compositeNode" presStyleCnt="0">
        <dgm:presLayoutVars>
          <dgm:bulletEnabled val="1"/>
        </dgm:presLayoutVars>
      </dgm:prSet>
      <dgm:spPr/>
    </dgm:pt>
    <dgm:pt modelId="{2AB6ADC8-A37F-4CEC-9BDB-EE85F2CFABD7}" type="pres">
      <dgm:prSet presAssocID="{1D8D043B-ED6C-4D87-99EB-973065CA73AF}" presName="bgRect" presStyleLbl="alignNode1" presStyleIdx="1" presStyleCnt="3"/>
      <dgm:spPr/>
    </dgm:pt>
    <dgm:pt modelId="{24718070-8741-4D97-B1C5-D92D74FE998F}" type="pres">
      <dgm:prSet presAssocID="{B8666F6E-7A79-4F0F-96B2-D37BBA105768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4ECDCC64-3DB7-4806-AECE-8B360D38590E}" type="pres">
      <dgm:prSet presAssocID="{1D8D043B-ED6C-4D87-99EB-973065CA73AF}" presName="nodeRect" presStyleLbl="alignNode1" presStyleIdx="1" presStyleCnt="3">
        <dgm:presLayoutVars>
          <dgm:bulletEnabled val="1"/>
        </dgm:presLayoutVars>
      </dgm:prSet>
      <dgm:spPr/>
    </dgm:pt>
    <dgm:pt modelId="{4BC1FE43-DD8A-4309-BC44-EE94EF7F3BF2}" type="pres">
      <dgm:prSet presAssocID="{B8666F6E-7A79-4F0F-96B2-D37BBA105768}" presName="sibTrans" presStyleCnt="0"/>
      <dgm:spPr/>
    </dgm:pt>
    <dgm:pt modelId="{DE406895-B922-4D9C-B4F7-AC1EE1D5CD73}" type="pres">
      <dgm:prSet presAssocID="{BE5FA27A-317D-4F26-926C-83F1C1586856}" presName="compositeNode" presStyleCnt="0">
        <dgm:presLayoutVars>
          <dgm:bulletEnabled val="1"/>
        </dgm:presLayoutVars>
      </dgm:prSet>
      <dgm:spPr/>
    </dgm:pt>
    <dgm:pt modelId="{1EE59F0F-43D4-4BAF-A833-154E5627179D}" type="pres">
      <dgm:prSet presAssocID="{BE5FA27A-317D-4F26-926C-83F1C1586856}" presName="bgRect" presStyleLbl="alignNode1" presStyleIdx="2" presStyleCnt="3"/>
      <dgm:spPr/>
    </dgm:pt>
    <dgm:pt modelId="{D05E57F6-2275-4FC9-9D59-1F46F61162FC}" type="pres">
      <dgm:prSet presAssocID="{B03D2FA8-2150-4C77-B7F1-B9458587ED64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BD58215F-4F8F-4E52-8F70-4D5B122EC0A1}" type="pres">
      <dgm:prSet presAssocID="{BE5FA27A-317D-4F26-926C-83F1C1586856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4FA62F00-2638-40B6-9458-4FEDBA574889}" type="presOf" srcId="{453117A8-C9A6-4207-89F0-BC2B63C5B1D4}" destId="{6D728431-80E6-4995-98DA-42B6D879B4EB}" srcOrd="0" destOrd="0" presId="urn:microsoft.com/office/officeart/2016/7/layout/LinearBlockProcessNumbered"/>
    <dgm:cxn modelId="{E0DFD11B-07BC-4560-A11E-4DEC05752981}" srcId="{453117A8-C9A6-4207-89F0-BC2B63C5B1D4}" destId="{3DD23813-2A18-4EEF-8AD7-B9366B65A3F2}" srcOrd="0" destOrd="0" parTransId="{EEF000FD-D1D6-4196-B5F1-6B6F5AA30B33}" sibTransId="{788C9261-483B-47EF-9C79-2C0F9899D7A7}"/>
    <dgm:cxn modelId="{30AB0A1E-1207-4628-9BA1-CF855E2EB265}" type="presOf" srcId="{BE5FA27A-317D-4F26-926C-83F1C1586856}" destId="{1EE59F0F-43D4-4BAF-A833-154E5627179D}" srcOrd="0" destOrd="0" presId="urn:microsoft.com/office/officeart/2016/7/layout/LinearBlockProcessNumbered"/>
    <dgm:cxn modelId="{E2B4F135-57A2-4CBF-B94C-D9783925A804}" type="presOf" srcId="{1D8D043B-ED6C-4D87-99EB-973065CA73AF}" destId="{4ECDCC64-3DB7-4806-AECE-8B360D38590E}" srcOrd="1" destOrd="0" presId="urn:microsoft.com/office/officeart/2016/7/layout/LinearBlockProcessNumbered"/>
    <dgm:cxn modelId="{2EEBC84F-D5D7-494E-895A-63E7427970AD}" type="presOf" srcId="{1D8D043B-ED6C-4D87-99EB-973065CA73AF}" destId="{2AB6ADC8-A37F-4CEC-9BDB-EE85F2CFABD7}" srcOrd="0" destOrd="0" presId="urn:microsoft.com/office/officeart/2016/7/layout/LinearBlockProcessNumbered"/>
    <dgm:cxn modelId="{C788F851-CCEA-48F9-8E30-B89AA13CBB12}" type="presOf" srcId="{BE5FA27A-317D-4F26-926C-83F1C1586856}" destId="{BD58215F-4F8F-4E52-8F70-4D5B122EC0A1}" srcOrd="1" destOrd="0" presId="urn:microsoft.com/office/officeart/2016/7/layout/LinearBlockProcessNumbered"/>
    <dgm:cxn modelId="{7FB2CA5F-9925-44E5-99BC-BAA89C2A6FE1}" type="presOf" srcId="{3DD23813-2A18-4EEF-8AD7-B9366B65A3F2}" destId="{E8435429-C0E3-472F-B46A-00DB643A33DF}" srcOrd="1" destOrd="0" presId="urn:microsoft.com/office/officeart/2016/7/layout/LinearBlockProcessNumbered"/>
    <dgm:cxn modelId="{BFD97276-0A48-458E-BA20-7EBE1CC98DF0}" type="presOf" srcId="{B03D2FA8-2150-4C77-B7F1-B9458587ED64}" destId="{D05E57F6-2275-4FC9-9D59-1F46F61162FC}" srcOrd="0" destOrd="0" presId="urn:microsoft.com/office/officeart/2016/7/layout/LinearBlockProcessNumbered"/>
    <dgm:cxn modelId="{F15C4C7F-2C5B-4598-B944-663D4262F7D9}" type="presOf" srcId="{B8666F6E-7A79-4F0F-96B2-D37BBA105768}" destId="{24718070-8741-4D97-B1C5-D92D74FE998F}" srcOrd="0" destOrd="0" presId="urn:microsoft.com/office/officeart/2016/7/layout/LinearBlockProcessNumbered"/>
    <dgm:cxn modelId="{61A460A1-A114-4C29-BC32-4A973DA95801}" type="presOf" srcId="{3DD23813-2A18-4EEF-8AD7-B9366B65A3F2}" destId="{1C567599-E192-43DB-89A0-7EBD2350E4FB}" srcOrd="0" destOrd="0" presId="urn:microsoft.com/office/officeart/2016/7/layout/LinearBlockProcessNumbered"/>
    <dgm:cxn modelId="{33FEF8D0-F79F-4BFB-9520-DE6FB1A3B9F1}" srcId="{453117A8-C9A6-4207-89F0-BC2B63C5B1D4}" destId="{1D8D043B-ED6C-4D87-99EB-973065CA73AF}" srcOrd="1" destOrd="0" parTransId="{CF52E698-1391-42D0-9CB4-6EF64303EB1C}" sibTransId="{B8666F6E-7A79-4F0F-96B2-D37BBA105768}"/>
    <dgm:cxn modelId="{D6EDD8F2-A8B8-415D-9C6C-558C45B0C081}" type="presOf" srcId="{788C9261-483B-47EF-9C79-2C0F9899D7A7}" destId="{356F9F3A-2A70-452B-AE5F-B97EF1301D27}" srcOrd="0" destOrd="0" presId="urn:microsoft.com/office/officeart/2016/7/layout/LinearBlockProcessNumbered"/>
    <dgm:cxn modelId="{6BA7E0F7-5E7C-465F-A53E-BE24CA00BB58}" srcId="{453117A8-C9A6-4207-89F0-BC2B63C5B1D4}" destId="{BE5FA27A-317D-4F26-926C-83F1C1586856}" srcOrd="2" destOrd="0" parTransId="{1F279F5A-D79F-4593-9496-FB9B66078C6E}" sibTransId="{B03D2FA8-2150-4C77-B7F1-B9458587ED64}"/>
    <dgm:cxn modelId="{F6EC9F13-90A0-4751-8800-9BF007A14B6A}" type="presParOf" srcId="{6D728431-80E6-4995-98DA-42B6D879B4EB}" destId="{96855A7D-C790-49B3-93BF-EFD4A93B9832}" srcOrd="0" destOrd="0" presId="urn:microsoft.com/office/officeart/2016/7/layout/LinearBlockProcessNumbered"/>
    <dgm:cxn modelId="{EFDF84F8-A72A-46F9-8592-311553F91648}" type="presParOf" srcId="{96855A7D-C790-49B3-93BF-EFD4A93B9832}" destId="{1C567599-E192-43DB-89A0-7EBD2350E4FB}" srcOrd="0" destOrd="0" presId="urn:microsoft.com/office/officeart/2016/7/layout/LinearBlockProcessNumbered"/>
    <dgm:cxn modelId="{0B004709-7F82-4A16-ACED-745D86636A06}" type="presParOf" srcId="{96855A7D-C790-49B3-93BF-EFD4A93B9832}" destId="{356F9F3A-2A70-452B-AE5F-B97EF1301D27}" srcOrd="1" destOrd="0" presId="urn:microsoft.com/office/officeart/2016/7/layout/LinearBlockProcessNumbered"/>
    <dgm:cxn modelId="{4ACDA305-2EB2-4537-BB78-0EC7B196AC6F}" type="presParOf" srcId="{96855A7D-C790-49B3-93BF-EFD4A93B9832}" destId="{E8435429-C0E3-472F-B46A-00DB643A33DF}" srcOrd="2" destOrd="0" presId="urn:microsoft.com/office/officeart/2016/7/layout/LinearBlockProcessNumbered"/>
    <dgm:cxn modelId="{EC3B946D-9B43-4DE2-8617-FAB47DCE0C1F}" type="presParOf" srcId="{6D728431-80E6-4995-98DA-42B6D879B4EB}" destId="{AB5FC9C3-7C1C-409D-B2D9-905147DD6699}" srcOrd="1" destOrd="0" presId="urn:microsoft.com/office/officeart/2016/7/layout/LinearBlockProcessNumbered"/>
    <dgm:cxn modelId="{CADCF3FA-A7D4-410C-B07A-3024255B310F}" type="presParOf" srcId="{6D728431-80E6-4995-98DA-42B6D879B4EB}" destId="{6B5490D0-38FB-41D4-92A1-13EBD25849DC}" srcOrd="2" destOrd="0" presId="urn:microsoft.com/office/officeart/2016/7/layout/LinearBlockProcessNumbered"/>
    <dgm:cxn modelId="{FF453AC7-B423-4370-8D0E-51AC16802D50}" type="presParOf" srcId="{6B5490D0-38FB-41D4-92A1-13EBD25849DC}" destId="{2AB6ADC8-A37F-4CEC-9BDB-EE85F2CFABD7}" srcOrd="0" destOrd="0" presId="urn:microsoft.com/office/officeart/2016/7/layout/LinearBlockProcessNumbered"/>
    <dgm:cxn modelId="{F52F47C5-9CF6-412B-A1FF-7EC119B5AF3C}" type="presParOf" srcId="{6B5490D0-38FB-41D4-92A1-13EBD25849DC}" destId="{24718070-8741-4D97-B1C5-D92D74FE998F}" srcOrd="1" destOrd="0" presId="urn:microsoft.com/office/officeart/2016/7/layout/LinearBlockProcessNumbered"/>
    <dgm:cxn modelId="{8760DC8C-5306-4804-ADB7-59F89ADF8E0A}" type="presParOf" srcId="{6B5490D0-38FB-41D4-92A1-13EBD25849DC}" destId="{4ECDCC64-3DB7-4806-AECE-8B360D38590E}" srcOrd="2" destOrd="0" presId="urn:microsoft.com/office/officeart/2016/7/layout/LinearBlockProcessNumbered"/>
    <dgm:cxn modelId="{F3ED3934-8E39-4E04-BFCA-1276CE8423F2}" type="presParOf" srcId="{6D728431-80E6-4995-98DA-42B6D879B4EB}" destId="{4BC1FE43-DD8A-4309-BC44-EE94EF7F3BF2}" srcOrd="3" destOrd="0" presId="urn:microsoft.com/office/officeart/2016/7/layout/LinearBlockProcessNumbered"/>
    <dgm:cxn modelId="{C7DC6547-22B6-4BB9-87F5-4B22460C4DA7}" type="presParOf" srcId="{6D728431-80E6-4995-98DA-42B6D879B4EB}" destId="{DE406895-B922-4D9C-B4F7-AC1EE1D5CD73}" srcOrd="4" destOrd="0" presId="urn:microsoft.com/office/officeart/2016/7/layout/LinearBlockProcessNumbered"/>
    <dgm:cxn modelId="{B7F32305-094C-4169-9B51-2BBD1176A233}" type="presParOf" srcId="{DE406895-B922-4D9C-B4F7-AC1EE1D5CD73}" destId="{1EE59F0F-43D4-4BAF-A833-154E5627179D}" srcOrd="0" destOrd="0" presId="urn:microsoft.com/office/officeart/2016/7/layout/LinearBlockProcessNumbered"/>
    <dgm:cxn modelId="{578BDD66-249C-4653-B673-ECB5789F08E3}" type="presParOf" srcId="{DE406895-B922-4D9C-B4F7-AC1EE1D5CD73}" destId="{D05E57F6-2275-4FC9-9D59-1F46F61162FC}" srcOrd="1" destOrd="0" presId="urn:microsoft.com/office/officeart/2016/7/layout/LinearBlockProcessNumbered"/>
    <dgm:cxn modelId="{613F2CE5-76CE-44A0-9579-B6EE3FA91655}" type="presParOf" srcId="{DE406895-B922-4D9C-B4F7-AC1EE1D5CD73}" destId="{BD58215F-4F8F-4E52-8F70-4D5B122EC0A1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53117A8-C9A6-4207-89F0-BC2B63C5B1D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6B71BA-A9BC-4FBA-979A-4224B2528423}">
      <dgm:prSet/>
      <dgm:spPr>
        <a:solidFill>
          <a:srgbClr val="7030A0"/>
        </a:solidFill>
      </dgm:spPr>
      <dgm:t>
        <a:bodyPr/>
        <a:lstStyle/>
        <a:p>
          <a:r>
            <a:rPr lang="en-US" b="1" dirty="0">
              <a:ln w="3175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Right View</a:t>
          </a:r>
        </a:p>
      </dgm:t>
    </dgm:pt>
    <dgm:pt modelId="{F484E9B5-161D-4544-A6DF-0B44B9A2CDC2}" type="parTrans" cxnId="{7D70F27D-6549-4E63-9509-CFBF382E0395}">
      <dgm:prSet/>
      <dgm:spPr/>
      <dgm:t>
        <a:bodyPr/>
        <a:lstStyle/>
        <a:p>
          <a:endParaRPr lang="en-US"/>
        </a:p>
      </dgm:t>
    </dgm:pt>
    <dgm:pt modelId="{49B69142-39BC-47DB-8331-79735A379D68}" type="sibTrans" cxnId="{7D70F27D-6549-4E63-9509-CFBF382E0395}">
      <dgm:prSet/>
      <dgm:spPr/>
      <dgm:t>
        <a:bodyPr/>
        <a:lstStyle/>
        <a:p>
          <a:endParaRPr lang="en-US"/>
        </a:p>
      </dgm:t>
    </dgm:pt>
    <dgm:pt modelId="{1CC21B0F-D416-4D4D-9E7B-E9ABD2DF9FC6}">
      <dgm:prSet/>
      <dgm:spPr>
        <a:solidFill>
          <a:srgbClr val="7030A0"/>
        </a:solidFill>
      </dgm:spPr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Right Thought</a:t>
          </a:r>
        </a:p>
      </dgm:t>
    </dgm:pt>
    <dgm:pt modelId="{A5830520-6FA9-4945-B759-15D8668F0F17}" type="parTrans" cxnId="{77631D39-17EC-4942-9C45-90B922B9C435}">
      <dgm:prSet/>
      <dgm:spPr/>
      <dgm:t>
        <a:bodyPr/>
        <a:lstStyle/>
        <a:p>
          <a:endParaRPr lang="en-US"/>
        </a:p>
      </dgm:t>
    </dgm:pt>
    <dgm:pt modelId="{AF40094F-4BC5-455D-A814-E8E2C22651C0}" type="sibTrans" cxnId="{77631D39-17EC-4942-9C45-90B922B9C435}">
      <dgm:prSet/>
      <dgm:spPr/>
      <dgm:t>
        <a:bodyPr/>
        <a:lstStyle/>
        <a:p>
          <a:endParaRPr lang="en-US"/>
        </a:p>
      </dgm:t>
    </dgm:pt>
    <dgm:pt modelId="{62CA8017-FD7D-4DFD-95C2-80CF21E0D9C7}">
      <dgm:prSet/>
      <dgm:spPr>
        <a:solidFill>
          <a:srgbClr val="7030A0"/>
        </a:solidFill>
      </dgm:spPr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Right Speech</a:t>
          </a:r>
        </a:p>
      </dgm:t>
    </dgm:pt>
    <dgm:pt modelId="{4AC08B71-9828-49DF-BF55-4A5CFE8A1467}" type="parTrans" cxnId="{87D58638-73DA-4F5D-B26D-EC6E551130EB}">
      <dgm:prSet/>
      <dgm:spPr/>
      <dgm:t>
        <a:bodyPr/>
        <a:lstStyle/>
        <a:p>
          <a:endParaRPr lang="en-US"/>
        </a:p>
      </dgm:t>
    </dgm:pt>
    <dgm:pt modelId="{31ACCFD0-D015-4D51-BAA6-151A7C20C3E0}" type="sibTrans" cxnId="{87D58638-73DA-4F5D-B26D-EC6E551130EB}">
      <dgm:prSet/>
      <dgm:spPr/>
      <dgm:t>
        <a:bodyPr/>
        <a:lstStyle/>
        <a:p>
          <a:endParaRPr lang="en-US"/>
        </a:p>
      </dgm:t>
    </dgm:pt>
    <dgm:pt modelId="{BB8A0B20-D541-4F19-8463-7F1B8B91E04D}">
      <dgm:prSet/>
      <dgm:spPr>
        <a:solidFill>
          <a:srgbClr val="7030A0"/>
        </a:solidFill>
      </dgm:spPr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Right Action</a:t>
          </a:r>
        </a:p>
      </dgm:t>
    </dgm:pt>
    <dgm:pt modelId="{8F915154-CAEE-4224-B70E-DA7FAF32542A}" type="parTrans" cxnId="{89DC8928-1AEE-45CB-959F-2E2DAFE4BF55}">
      <dgm:prSet/>
      <dgm:spPr/>
      <dgm:t>
        <a:bodyPr/>
        <a:lstStyle/>
        <a:p>
          <a:endParaRPr lang="en-US"/>
        </a:p>
      </dgm:t>
    </dgm:pt>
    <dgm:pt modelId="{03779019-0119-41D9-B23A-67753EB9319D}" type="sibTrans" cxnId="{89DC8928-1AEE-45CB-959F-2E2DAFE4BF55}">
      <dgm:prSet/>
      <dgm:spPr/>
      <dgm:t>
        <a:bodyPr/>
        <a:lstStyle/>
        <a:p>
          <a:endParaRPr lang="en-US"/>
        </a:p>
      </dgm:t>
    </dgm:pt>
    <dgm:pt modelId="{61A6382D-91E3-4724-984B-518801DF3483}">
      <dgm:prSet/>
      <dgm:spPr>
        <a:solidFill>
          <a:srgbClr val="7030A0"/>
        </a:solidFill>
      </dgm:spPr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Right Livelihood</a:t>
          </a:r>
        </a:p>
      </dgm:t>
    </dgm:pt>
    <dgm:pt modelId="{1D1260DC-2F31-491E-8DB2-B16C042FC195}" type="parTrans" cxnId="{8B5363D9-D2F0-4318-9527-E46E47D0BACF}">
      <dgm:prSet/>
      <dgm:spPr/>
      <dgm:t>
        <a:bodyPr/>
        <a:lstStyle/>
        <a:p>
          <a:endParaRPr lang="en-US"/>
        </a:p>
      </dgm:t>
    </dgm:pt>
    <dgm:pt modelId="{C32B663E-9455-45F5-A4CB-92A07145D917}" type="sibTrans" cxnId="{8B5363D9-D2F0-4318-9527-E46E47D0BACF}">
      <dgm:prSet/>
      <dgm:spPr/>
      <dgm:t>
        <a:bodyPr/>
        <a:lstStyle/>
        <a:p>
          <a:endParaRPr lang="en-US"/>
        </a:p>
      </dgm:t>
    </dgm:pt>
    <dgm:pt modelId="{3133710F-251E-4973-A325-55A7F0EA2175}">
      <dgm:prSet/>
      <dgm:spPr>
        <a:solidFill>
          <a:srgbClr val="7030A0"/>
        </a:solidFill>
      </dgm:spPr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Right Effort</a:t>
          </a:r>
        </a:p>
      </dgm:t>
    </dgm:pt>
    <dgm:pt modelId="{6355B689-B403-4FA7-914F-40F2AE4022CE}" type="parTrans" cxnId="{D1AF6B96-1B9D-4711-9C5A-311BC2934AB7}">
      <dgm:prSet/>
      <dgm:spPr/>
      <dgm:t>
        <a:bodyPr/>
        <a:lstStyle/>
        <a:p>
          <a:endParaRPr lang="en-US"/>
        </a:p>
      </dgm:t>
    </dgm:pt>
    <dgm:pt modelId="{A0E876C7-79C6-47BD-B1D1-9966DF54FAAB}" type="sibTrans" cxnId="{D1AF6B96-1B9D-4711-9C5A-311BC2934AB7}">
      <dgm:prSet/>
      <dgm:spPr/>
      <dgm:t>
        <a:bodyPr/>
        <a:lstStyle/>
        <a:p>
          <a:endParaRPr lang="en-US"/>
        </a:p>
      </dgm:t>
    </dgm:pt>
    <dgm:pt modelId="{5EA48B96-8F47-4FF4-A20D-E43B1C8BA8DC}">
      <dgm:prSet/>
      <dgm:spPr>
        <a:solidFill>
          <a:srgbClr val="7030A0"/>
        </a:solidFill>
      </dgm:spPr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Right Mindfulness</a:t>
          </a:r>
        </a:p>
      </dgm:t>
    </dgm:pt>
    <dgm:pt modelId="{FD71F4AE-21C0-4C1A-988D-0EC16789FEB4}" type="parTrans" cxnId="{1285C7F2-D600-4BAB-9E15-A9B38A81FDA2}">
      <dgm:prSet/>
      <dgm:spPr/>
      <dgm:t>
        <a:bodyPr/>
        <a:lstStyle/>
        <a:p>
          <a:endParaRPr lang="en-US"/>
        </a:p>
      </dgm:t>
    </dgm:pt>
    <dgm:pt modelId="{E317E621-BB88-440D-98CA-08F7A39460D1}" type="sibTrans" cxnId="{1285C7F2-D600-4BAB-9E15-A9B38A81FDA2}">
      <dgm:prSet/>
      <dgm:spPr/>
      <dgm:t>
        <a:bodyPr/>
        <a:lstStyle/>
        <a:p>
          <a:endParaRPr lang="en-US"/>
        </a:p>
      </dgm:t>
    </dgm:pt>
    <dgm:pt modelId="{0EBCC0D6-C2DC-413B-A65E-C5A564420965}">
      <dgm:prSet/>
      <dgm:spPr>
        <a:solidFill>
          <a:srgbClr val="7030A0"/>
        </a:solidFill>
      </dgm:spPr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Right Meditation</a:t>
          </a:r>
        </a:p>
      </dgm:t>
    </dgm:pt>
    <dgm:pt modelId="{885998C0-39AC-442A-8D30-4C79471425E1}" type="parTrans" cxnId="{10529790-5E67-43BF-B63C-5E122C22D03F}">
      <dgm:prSet/>
      <dgm:spPr/>
      <dgm:t>
        <a:bodyPr/>
        <a:lstStyle/>
        <a:p>
          <a:endParaRPr lang="en-US"/>
        </a:p>
      </dgm:t>
    </dgm:pt>
    <dgm:pt modelId="{FF7027CC-86FD-4FB8-9ABF-3C458F314DFC}" type="sibTrans" cxnId="{10529790-5E67-43BF-B63C-5E122C22D03F}">
      <dgm:prSet/>
      <dgm:spPr/>
      <dgm:t>
        <a:bodyPr/>
        <a:lstStyle/>
        <a:p>
          <a:endParaRPr lang="en-US"/>
        </a:p>
      </dgm:t>
    </dgm:pt>
    <dgm:pt modelId="{027F698D-7618-4EF8-89E5-3B808B2296E9}" type="pres">
      <dgm:prSet presAssocID="{453117A8-C9A6-4207-89F0-BC2B63C5B1D4}" presName="diagram" presStyleCnt="0">
        <dgm:presLayoutVars>
          <dgm:dir/>
          <dgm:resizeHandles val="exact"/>
        </dgm:presLayoutVars>
      </dgm:prSet>
      <dgm:spPr/>
    </dgm:pt>
    <dgm:pt modelId="{037AC9C6-2CC9-47D4-872D-3899C69C141C}" type="pres">
      <dgm:prSet presAssocID="{C66B71BA-A9BC-4FBA-979A-4224B2528423}" presName="node" presStyleLbl="node1" presStyleIdx="0" presStyleCnt="8" custLinFactNeighborX="-61412" custLinFactNeighborY="2300">
        <dgm:presLayoutVars>
          <dgm:bulletEnabled val="1"/>
        </dgm:presLayoutVars>
      </dgm:prSet>
      <dgm:spPr/>
    </dgm:pt>
    <dgm:pt modelId="{6EC3A854-F652-4902-8EDE-6E42CDF06EE9}" type="pres">
      <dgm:prSet presAssocID="{49B69142-39BC-47DB-8331-79735A379D68}" presName="sibTrans" presStyleCnt="0"/>
      <dgm:spPr/>
    </dgm:pt>
    <dgm:pt modelId="{C26F27EF-9274-49B5-A806-F66CF51DAAA2}" type="pres">
      <dgm:prSet presAssocID="{1CC21B0F-D416-4D4D-9E7B-E9ABD2DF9FC6}" presName="node" presStyleLbl="node1" presStyleIdx="1" presStyleCnt="8">
        <dgm:presLayoutVars>
          <dgm:bulletEnabled val="1"/>
        </dgm:presLayoutVars>
      </dgm:prSet>
      <dgm:spPr/>
    </dgm:pt>
    <dgm:pt modelId="{673159E2-0D85-4CA6-B15E-6900DCE3F594}" type="pres">
      <dgm:prSet presAssocID="{AF40094F-4BC5-455D-A814-E8E2C22651C0}" presName="sibTrans" presStyleCnt="0"/>
      <dgm:spPr/>
    </dgm:pt>
    <dgm:pt modelId="{36A1C1EE-CAA8-457E-9A4D-7160835439AA}" type="pres">
      <dgm:prSet presAssocID="{62CA8017-FD7D-4DFD-95C2-80CF21E0D9C7}" presName="node" presStyleLbl="node1" presStyleIdx="2" presStyleCnt="8">
        <dgm:presLayoutVars>
          <dgm:bulletEnabled val="1"/>
        </dgm:presLayoutVars>
      </dgm:prSet>
      <dgm:spPr/>
    </dgm:pt>
    <dgm:pt modelId="{F42F2EBB-9FD7-4098-88B6-219EA1321EAB}" type="pres">
      <dgm:prSet presAssocID="{31ACCFD0-D015-4D51-BAA6-151A7C20C3E0}" presName="sibTrans" presStyleCnt="0"/>
      <dgm:spPr/>
    </dgm:pt>
    <dgm:pt modelId="{F8725968-8AE5-4D33-8959-85083394DC76}" type="pres">
      <dgm:prSet presAssocID="{BB8A0B20-D541-4F19-8463-7F1B8B91E04D}" presName="node" presStyleLbl="node1" presStyleIdx="3" presStyleCnt="8">
        <dgm:presLayoutVars>
          <dgm:bulletEnabled val="1"/>
        </dgm:presLayoutVars>
      </dgm:prSet>
      <dgm:spPr/>
    </dgm:pt>
    <dgm:pt modelId="{8665A746-101A-4110-9293-D8C57B11D66B}" type="pres">
      <dgm:prSet presAssocID="{03779019-0119-41D9-B23A-67753EB9319D}" presName="sibTrans" presStyleCnt="0"/>
      <dgm:spPr/>
    </dgm:pt>
    <dgm:pt modelId="{084648A4-238C-4F6A-9659-B8AF37922793}" type="pres">
      <dgm:prSet presAssocID="{61A6382D-91E3-4724-984B-518801DF3483}" presName="node" presStyleLbl="node1" presStyleIdx="4" presStyleCnt="8">
        <dgm:presLayoutVars>
          <dgm:bulletEnabled val="1"/>
        </dgm:presLayoutVars>
      </dgm:prSet>
      <dgm:spPr/>
    </dgm:pt>
    <dgm:pt modelId="{E270C6C6-0D61-4B37-90AB-F0E60E437D0E}" type="pres">
      <dgm:prSet presAssocID="{C32B663E-9455-45F5-A4CB-92A07145D917}" presName="sibTrans" presStyleCnt="0"/>
      <dgm:spPr/>
    </dgm:pt>
    <dgm:pt modelId="{2C156EE5-033B-42D6-880E-E13DB024770B}" type="pres">
      <dgm:prSet presAssocID="{3133710F-251E-4973-A325-55A7F0EA2175}" presName="node" presStyleLbl="node1" presStyleIdx="5" presStyleCnt="8">
        <dgm:presLayoutVars>
          <dgm:bulletEnabled val="1"/>
        </dgm:presLayoutVars>
      </dgm:prSet>
      <dgm:spPr/>
    </dgm:pt>
    <dgm:pt modelId="{611E757F-11AA-42C9-9655-A3219D86FEA4}" type="pres">
      <dgm:prSet presAssocID="{A0E876C7-79C6-47BD-B1D1-9966DF54FAAB}" presName="sibTrans" presStyleCnt="0"/>
      <dgm:spPr/>
    </dgm:pt>
    <dgm:pt modelId="{245472DE-6E64-4318-9D96-0E9B402AA8BB}" type="pres">
      <dgm:prSet presAssocID="{5EA48B96-8F47-4FF4-A20D-E43B1C8BA8DC}" presName="node" presStyleLbl="node1" presStyleIdx="6" presStyleCnt="8">
        <dgm:presLayoutVars>
          <dgm:bulletEnabled val="1"/>
        </dgm:presLayoutVars>
      </dgm:prSet>
      <dgm:spPr/>
    </dgm:pt>
    <dgm:pt modelId="{37A8AF32-00AF-47C6-A9A9-F64B911588FB}" type="pres">
      <dgm:prSet presAssocID="{E317E621-BB88-440D-98CA-08F7A39460D1}" presName="sibTrans" presStyleCnt="0"/>
      <dgm:spPr/>
    </dgm:pt>
    <dgm:pt modelId="{6030404F-FD58-4D09-B335-D536A3FE9281}" type="pres">
      <dgm:prSet presAssocID="{0EBCC0D6-C2DC-413B-A65E-C5A564420965}" presName="node" presStyleLbl="node1" presStyleIdx="7" presStyleCnt="8">
        <dgm:presLayoutVars>
          <dgm:bulletEnabled val="1"/>
        </dgm:presLayoutVars>
      </dgm:prSet>
      <dgm:spPr/>
    </dgm:pt>
  </dgm:ptLst>
  <dgm:cxnLst>
    <dgm:cxn modelId="{788EA70A-D27F-46EB-943C-38744C6CE5BC}" type="presOf" srcId="{0EBCC0D6-C2DC-413B-A65E-C5A564420965}" destId="{6030404F-FD58-4D09-B335-D536A3FE9281}" srcOrd="0" destOrd="0" presId="urn:microsoft.com/office/officeart/2005/8/layout/default"/>
    <dgm:cxn modelId="{89DC8928-1AEE-45CB-959F-2E2DAFE4BF55}" srcId="{453117A8-C9A6-4207-89F0-BC2B63C5B1D4}" destId="{BB8A0B20-D541-4F19-8463-7F1B8B91E04D}" srcOrd="3" destOrd="0" parTransId="{8F915154-CAEE-4224-B70E-DA7FAF32542A}" sibTransId="{03779019-0119-41D9-B23A-67753EB9319D}"/>
    <dgm:cxn modelId="{87D58638-73DA-4F5D-B26D-EC6E551130EB}" srcId="{453117A8-C9A6-4207-89F0-BC2B63C5B1D4}" destId="{62CA8017-FD7D-4DFD-95C2-80CF21E0D9C7}" srcOrd="2" destOrd="0" parTransId="{4AC08B71-9828-49DF-BF55-4A5CFE8A1467}" sibTransId="{31ACCFD0-D015-4D51-BAA6-151A7C20C3E0}"/>
    <dgm:cxn modelId="{77631D39-17EC-4942-9C45-90B922B9C435}" srcId="{453117A8-C9A6-4207-89F0-BC2B63C5B1D4}" destId="{1CC21B0F-D416-4D4D-9E7B-E9ABD2DF9FC6}" srcOrd="1" destOrd="0" parTransId="{A5830520-6FA9-4945-B759-15D8668F0F17}" sibTransId="{AF40094F-4BC5-455D-A814-E8E2C22651C0}"/>
    <dgm:cxn modelId="{1E6CCC7C-347D-4A53-93D6-B065001BF210}" type="presOf" srcId="{3133710F-251E-4973-A325-55A7F0EA2175}" destId="{2C156EE5-033B-42D6-880E-E13DB024770B}" srcOrd="0" destOrd="0" presId="urn:microsoft.com/office/officeart/2005/8/layout/default"/>
    <dgm:cxn modelId="{7D70F27D-6549-4E63-9509-CFBF382E0395}" srcId="{453117A8-C9A6-4207-89F0-BC2B63C5B1D4}" destId="{C66B71BA-A9BC-4FBA-979A-4224B2528423}" srcOrd="0" destOrd="0" parTransId="{F484E9B5-161D-4544-A6DF-0B44B9A2CDC2}" sibTransId="{49B69142-39BC-47DB-8331-79735A379D68}"/>
    <dgm:cxn modelId="{C37FA486-C492-4C68-9BB8-E755658650BC}" type="presOf" srcId="{C66B71BA-A9BC-4FBA-979A-4224B2528423}" destId="{037AC9C6-2CC9-47D4-872D-3899C69C141C}" srcOrd="0" destOrd="0" presId="urn:microsoft.com/office/officeart/2005/8/layout/default"/>
    <dgm:cxn modelId="{10529790-5E67-43BF-B63C-5E122C22D03F}" srcId="{453117A8-C9A6-4207-89F0-BC2B63C5B1D4}" destId="{0EBCC0D6-C2DC-413B-A65E-C5A564420965}" srcOrd="7" destOrd="0" parTransId="{885998C0-39AC-442A-8D30-4C79471425E1}" sibTransId="{FF7027CC-86FD-4FB8-9ABF-3C458F314DFC}"/>
    <dgm:cxn modelId="{D21C6493-15C2-4427-8433-ED2941AD2515}" type="presOf" srcId="{5EA48B96-8F47-4FF4-A20D-E43B1C8BA8DC}" destId="{245472DE-6E64-4318-9D96-0E9B402AA8BB}" srcOrd="0" destOrd="0" presId="urn:microsoft.com/office/officeart/2005/8/layout/default"/>
    <dgm:cxn modelId="{D1AF6B96-1B9D-4711-9C5A-311BC2934AB7}" srcId="{453117A8-C9A6-4207-89F0-BC2B63C5B1D4}" destId="{3133710F-251E-4973-A325-55A7F0EA2175}" srcOrd="5" destOrd="0" parTransId="{6355B689-B403-4FA7-914F-40F2AE4022CE}" sibTransId="{A0E876C7-79C6-47BD-B1D1-9966DF54FAAB}"/>
    <dgm:cxn modelId="{7A4B3BB0-8BEE-4415-9051-5B99BF30FCBF}" type="presOf" srcId="{BB8A0B20-D541-4F19-8463-7F1B8B91E04D}" destId="{F8725968-8AE5-4D33-8959-85083394DC76}" srcOrd="0" destOrd="0" presId="urn:microsoft.com/office/officeart/2005/8/layout/default"/>
    <dgm:cxn modelId="{6774D0B3-453E-4D6D-985E-99FFBC7A2656}" type="presOf" srcId="{62CA8017-FD7D-4DFD-95C2-80CF21E0D9C7}" destId="{36A1C1EE-CAA8-457E-9A4D-7160835439AA}" srcOrd="0" destOrd="0" presId="urn:microsoft.com/office/officeart/2005/8/layout/default"/>
    <dgm:cxn modelId="{F3CF72D3-484E-4C65-ABD1-2E6005800562}" type="presOf" srcId="{61A6382D-91E3-4724-984B-518801DF3483}" destId="{084648A4-238C-4F6A-9659-B8AF37922793}" srcOrd="0" destOrd="0" presId="urn:microsoft.com/office/officeart/2005/8/layout/default"/>
    <dgm:cxn modelId="{8B5363D9-D2F0-4318-9527-E46E47D0BACF}" srcId="{453117A8-C9A6-4207-89F0-BC2B63C5B1D4}" destId="{61A6382D-91E3-4724-984B-518801DF3483}" srcOrd="4" destOrd="0" parTransId="{1D1260DC-2F31-491E-8DB2-B16C042FC195}" sibTransId="{C32B663E-9455-45F5-A4CB-92A07145D917}"/>
    <dgm:cxn modelId="{9D45C6EC-22CA-44F1-964D-0DE8DC87AAF1}" type="presOf" srcId="{1CC21B0F-D416-4D4D-9E7B-E9ABD2DF9FC6}" destId="{C26F27EF-9274-49B5-A806-F66CF51DAAA2}" srcOrd="0" destOrd="0" presId="urn:microsoft.com/office/officeart/2005/8/layout/default"/>
    <dgm:cxn modelId="{1285C7F2-D600-4BAB-9E15-A9B38A81FDA2}" srcId="{453117A8-C9A6-4207-89F0-BC2B63C5B1D4}" destId="{5EA48B96-8F47-4FF4-A20D-E43B1C8BA8DC}" srcOrd="6" destOrd="0" parTransId="{FD71F4AE-21C0-4C1A-988D-0EC16789FEB4}" sibTransId="{E317E621-BB88-440D-98CA-08F7A39460D1}"/>
    <dgm:cxn modelId="{7AB4DFFD-32FA-4D6C-B776-F0B4D31960D1}" type="presOf" srcId="{453117A8-C9A6-4207-89F0-BC2B63C5B1D4}" destId="{027F698D-7618-4EF8-89E5-3B808B2296E9}" srcOrd="0" destOrd="0" presId="urn:microsoft.com/office/officeart/2005/8/layout/default"/>
    <dgm:cxn modelId="{D22CDD79-AFED-4F6F-9DD7-20B08EC79BD3}" type="presParOf" srcId="{027F698D-7618-4EF8-89E5-3B808B2296E9}" destId="{037AC9C6-2CC9-47D4-872D-3899C69C141C}" srcOrd="0" destOrd="0" presId="urn:microsoft.com/office/officeart/2005/8/layout/default"/>
    <dgm:cxn modelId="{B1C7166A-05FF-41DE-9FAA-8657C3892855}" type="presParOf" srcId="{027F698D-7618-4EF8-89E5-3B808B2296E9}" destId="{6EC3A854-F652-4902-8EDE-6E42CDF06EE9}" srcOrd="1" destOrd="0" presId="urn:microsoft.com/office/officeart/2005/8/layout/default"/>
    <dgm:cxn modelId="{2F6EAB98-5909-4EBB-BA71-07B9755AFABF}" type="presParOf" srcId="{027F698D-7618-4EF8-89E5-3B808B2296E9}" destId="{C26F27EF-9274-49B5-A806-F66CF51DAAA2}" srcOrd="2" destOrd="0" presId="urn:microsoft.com/office/officeart/2005/8/layout/default"/>
    <dgm:cxn modelId="{83D885C7-0429-4CD5-862D-199BE6D25D26}" type="presParOf" srcId="{027F698D-7618-4EF8-89E5-3B808B2296E9}" destId="{673159E2-0D85-4CA6-B15E-6900DCE3F594}" srcOrd="3" destOrd="0" presId="urn:microsoft.com/office/officeart/2005/8/layout/default"/>
    <dgm:cxn modelId="{F4EAC144-9D08-4411-ABB0-26DEB7A20A9E}" type="presParOf" srcId="{027F698D-7618-4EF8-89E5-3B808B2296E9}" destId="{36A1C1EE-CAA8-457E-9A4D-7160835439AA}" srcOrd="4" destOrd="0" presId="urn:microsoft.com/office/officeart/2005/8/layout/default"/>
    <dgm:cxn modelId="{D1F26164-2D67-42C9-9A18-BFBF6B310A7A}" type="presParOf" srcId="{027F698D-7618-4EF8-89E5-3B808B2296E9}" destId="{F42F2EBB-9FD7-4098-88B6-219EA1321EAB}" srcOrd="5" destOrd="0" presId="urn:microsoft.com/office/officeart/2005/8/layout/default"/>
    <dgm:cxn modelId="{1323F0AC-8606-4E4A-9F50-D26E5853F518}" type="presParOf" srcId="{027F698D-7618-4EF8-89E5-3B808B2296E9}" destId="{F8725968-8AE5-4D33-8959-85083394DC76}" srcOrd="6" destOrd="0" presId="urn:microsoft.com/office/officeart/2005/8/layout/default"/>
    <dgm:cxn modelId="{2D149098-06A8-4992-9F4B-C1E6A1BDED84}" type="presParOf" srcId="{027F698D-7618-4EF8-89E5-3B808B2296E9}" destId="{8665A746-101A-4110-9293-D8C57B11D66B}" srcOrd="7" destOrd="0" presId="urn:microsoft.com/office/officeart/2005/8/layout/default"/>
    <dgm:cxn modelId="{8D729D60-D652-49D7-8DF8-644327293686}" type="presParOf" srcId="{027F698D-7618-4EF8-89E5-3B808B2296E9}" destId="{084648A4-238C-4F6A-9659-B8AF37922793}" srcOrd="8" destOrd="0" presId="urn:microsoft.com/office/officeart/2005/8/layout/default"/>
    <dgm:cxn modelId="{4C680A5B-7A1D-472A-A082-E5E7CE6221D8}" type="presParOf" srcId="{027F698D-7618-4EF8-89E5-3B808B2296E9}" destId="{E270C6C6-0D61-4B37-90AB-F0E60E437D0E}" srcOrd="9" destOrd="0" presId="urn:microsoft.com/office/officeart/2005/8/layout/default"/>
    <dgm:cxn modelId="{2E4A9FB2-E4E0-4162-B68E-DCF04985A4E1}" type="presParOf" srcId="{027F698D-7618-4EF8-89E5-3B808B2296E9}" destId="{2C156EE5-033B-42D6-880E-E13DB024770B}" srcOrd="10" destOrd="0" presId="urn:microsoft.com/office/officeart/2005/8/layout/default"/>
    <dgm:cxn modelId="{A0DA693F-2A84-4D01-BF4A-8B8F74CF622D}" type="presParOf" srcId="{027F698D-7618-4EF8-89E5-3B808B2296E9}" destId="{611E757F-11AA-42C9-9655-A3219D86FEA4}" srcOrd="11" destOrd="0" presId="urn:microsoft.com/office/officeart/2005/8/layout/default"/>
    <dgm:cxn modelId="{0E4EBA77-0BA7-47D7-BC1E-7DABF8ED52E5}" type="presParOf" srcId="{027F698D-7618-4EF8-89E5-3B808B2296E9}" destId="{245472DE-6E64-4318-9D96-0E9B402AA8BB}" srcOrd="12" destOrd="0" presId="urn:microsoft.com/office/officeart/2005/8/layout/default"/>
    <dgm:cxn modelId="{5D8F89C5-BB30-4EA8-83A7-A7AAD36D765D}" type="presParOf" srcId="{027F698D-7618-4EF8-89E5-3B808B2296E9}" destId="{37A8AF32-00AF-47C6-A9A9-F64B911588FB}" srcOrd="13" destOrd="0" presId="urn:microsoft.com/office/officeart/2005/8/layout/default"/>
    <dgm:cxn modelId="{6E854AEF-BDBF-44A9-9545-60562AD26067}" type="presParOf" srcId="{027F698D-7618-4EF8-89E5-3B808B2296E9}" destId="{6030404F-FD58-4D09-B335-D536A3FE9281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53117A8-C9A6-4207-89F0-BC2B63C5B1D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6B71BA-A9BC-4FBA-979A-4224B2528423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b="1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Right View</a:t>
          </a:r>
        </a:p>
      </dgm:t>
    </dgm:pt>
    <dgm:pt modelId="{F484E9B5-161D-4544-A6DF-0B44B9A2CDC2}" type="parTrans" cxnId="{7D70F27D-6549-4E63-9509-CFBF382E0395}">
      <dgm:prSet/>
      <dgm:spPr/>
      <dgm:t>
        <a:bodyPr/>
        <a:lstStyle/>
        <a:p>
          <a:endParaRPr 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B69142-39BC-47DB-8331-79735A379D68}" type="sibTrans" cxnId="{7D70F27D-6549-4E63-9509-CFBF382E0395}">
      <dgm:prSet/>
      <dgm:spPr/>
      <dgm:t>
        <a:bodyPr/>
        <a:lstStyle/>
        <a:p>
          <a:endParaRPr 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C21B0F-D416-4D4D-9E7B-E9ABD2DF9FC6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Right Thought</a:t>
          </a:r>
        </a:p>
      </dgm:t>
    </dgm:pt>
    <dgm:pt modelId="{A5830520-6FA9-4945-B759-15D8668F0F17}" type="parTrans" cxnId="{77631D39-17EC-4942-9C45-90B922B9C435}">
      <dgm:prSet/>
      <dgm:spPr/>
      <dgm:t>
        <a:bodyPr/>
        <a:lstStyle/>
        <a:p>
          <a:endParaRPr 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40094F-4BC5-455D-A814-E8E2C22651C0}" type="sibTrans" cxnId="{77631D39-17EC-4942-9C45-90B922B9C435}">
      <dgm:prSet/>
      <dgm:spPr/>
      <dgm:t>
        <a:bodyPr/>
        <a:lstStyle/>
        <a:p>
          <a:endParaRPr 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CA8017-FD7D-4DFD-95C2-80CF21E0D9C7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Right Speech</a:t>
          </a:r>
        </a:p>
      </dgm:t>
    </dgm:pt>
    <dgm:pt modelId="{4AC08B71-9828-49DF-BF55-4A5CFE8A1467}" type="parTrans" cxnId="{87D58638-73DA-4F5D-B26D-EC6E551130EB}">
      <dgm:prSet/>
      <dgm:spPr/>
      <dgm:t>
        <a:bodyPr/>
        <a:lstStyle/>
        <a:p>
          <a:endParaRPr 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1ACCFD0-D015-4D51-BAA6-151A7C20C3E0}" type="sibTrans" cxnId="{87D58638-73DA-4F5D-B26D-EC6E551130EB}">
      <dgm:prSet/>
      <dgm:spPr/>
      <dgm:t>
        <a:bodyPr/>
        <a:lstStyle/>
        <a:p>
          <a:endParaRPr 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8A0B20-D541-4F19-8463-7F1B8B91E04D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Right Action</a:t>
          </a:r>
        </a:p>
      </dgm:t>
    </dgm:pt>
    <dgm:pt modelId="{8F915154-CAEE-4224-B70E-DA7FAF32542A}" type="parTrans" cxnId="{89DC8928-1AEE-45CB-959F-2E2DAFE4BF55}">
      <dgm:prSet/>
      <dgm:spPr/>
      <dgm:t>
        <a:bodyPr/>
        <a:lstStyle/>
        <a:p>
          <a:endParaRPr 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779019-0119-41D9-B23A-67753EB9319D}" type="sibTrans" cxnId="{89DC8928-1AEE-45CB-959F-2E2DAFE4BF55}">
      <dgm:prSet/>
      <dgm:spPr/>
      <dgm:t>
        <a:bodyPr/>
        <a:lstStyle/>
        <a:p>
          <a:endParaRPr 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A6382D-91E3-4724-984B-518801DF3483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Right Livelihood</a:t>
          </a:r>
        </a:p>
      </dgm:t>
    </dgm:pt>
    <dgm:pt modelId="{1D1260DC-2F31-491E-8DB2-B16C042FC195}" type="parTrans" cxnId="{8B5363D9-D2F0-4318-9527-E46E47D0BACF}">
      <dgm:prSet/>
      <dgm:spPr/>
      <dgm:t>
        <a:bodyPr/>
        <a:lstStyle/>
        <a:p>
          <a:endParaRPr 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2B663E-9455-45F5-A4CB-92A07145D917}" type="sibTrans" cxnId="{8B5363D9-D2F0-4318-9527-E46E47D0BACF}">
      <dgm:prSet/>
      <dgm:spPr/>
      <dgm:t>
        <a:bodyPr/>
        <a:lstStyle/>
        <a:p>
          <a:endParaRPr 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133710F-251E-4973-A325-55A7F0EA2175}">
      <dgm:prSet/>
      <dgm:spPr>
        <a:solidFill>
          <a:srgbClr val="FF66FF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Right Effort</a:t>
          </a:r>
        </a:p>
      </dgm:t>
    </dgm:pt>
    <dgm:pt modelId="{6355B689-B403-4FA7-914F-40F2AE4022CE}" type="parTrans" cxnId="{D1AF6B96-1B9D-4711-9C5A-311BC2934AB7}">
      <dgm:prSet/>
      <dgm:spPr/>
      <dgm:t>
        <a:bodyPr/>
        <a:lstStyle/>
        <a:p>
          <a:endParaRPr 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E876C7-79C6-47BD-B1D1-9966DF54FAAB}" type="sibTrans" cxnId="{D1AF6B96-1B9D-4711-9C5A-311BC2934AB7}">
      <dgm:prSet/>
      <dgm:spPr/>
      <dgm:t>
        <a:bodyPr/>
        <a:lstStyle/>
        <a:p>
          <a:endParaRPr 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A48B96-8F47-4FF4-A20D-E43B1C8BA8DC}">
      <dgm:prSet/>
      <dgm:spPr>
        <a:solidFill>
          <a:srgbClr val="FF66FF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Right Mindfulness</a:t>
          </a:r>
        </a:p>
      </dgm:t>
    </dgm:pt>
    <dgm:pt modelId="{FD71F4AE-21C0-4C1A-988D-0EC16789FEB4}" type="parTrans" cxnId="{1285C7F2-D600-4BAB-9E15-A9B38A81FDA2}">
      <dgm:prSet/>
      <dgm:spPr/>
      <dgm:t>
        <a:bodyPr/>
        <a:lstStyle/>
        <a:p>
          <a:endParaRPr 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317E621-BB88-440D-98CA-08F7A39460D1}" type="sibTrans" cxnId="{1285C7F2-D600-4BAB-9E15-A9B38A81FDA2}">
      <dgm:prSet/>
      <dgm:spPr/>
      <dgm:t>
        <a:bodyPr/>
        <a:lstStyle/>
        <a:p>
          <a:endParaRPr 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BCC0D6-C2DC-413B-A65E-C5A564420965}">
      <dgm:prSet/>
      <dgm:spPr>
        <a:solidFill>
          <a:srgbClr val="FF66FF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Right Meditation</a:t>
          </a:r>
        </a:p>
      </dgm:t>
    </dgm:pt>
    <dgm:pt modelId="{885998C0-39AC-442A-8D30-4C79471425E1}" type="parTrans" cxnId="{10529790-5E67-43BF-B63C-5E122C22D03F}">
      <dgm:prSet/>
      <dgm:spPr/>
      <dgm:t>
        <a:bodyPr/>
        <a:lstStyle/>
        <a:p>
          <a:endParaRPr 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7027CC-86FD-4FB8-9ABF-3C458F314DFC}" type="sibTrans" cxnId="{10529790-5E67-43BF-B63C-5E122C22D03F}">
      <dgm:prSet/>
      <dgm:spPr/>
      <dgm:t>
        <a:bodyPr/>
        <a:lstStyle/>
        <a:p>
          <a:endParaRPr lang="en-U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7F698D-7618-4EF8-89E5-3B808B2296E9}" type="pres">
      <dgm:prSet presAssocID="{453117A8-C9A6-4207-89F0-BC2B63C5B1D4}" presName="diagram" presStyleCnt="0">
        <dgm:presLayoutVars>
          <dgm:dir/>
          <dgm:resizeHandles val="exact"/>
        </dgm:presLayoutVars>
      </dgm:prSet>
      <dgm:spPr/>
    </dgm:pt>
    <dgm:pt modelId="{037AC9C6-2CC9-47D4-872D-3899C69C141C}" type="pres">
      <dgm:prSet presAssocID="{C66B71BA-A9BC-4FBA-979A-4224B2528423}" presName="node" presStyleLbl="node1" presStyleIdx="0" presStyleCnt="8">
        <dgm:presLayoutVars>
          <dgm:bulletEnabled val="1"/>
        </dgm:presLayoutVars>
      </dgm:prSet>
      <dgm:spPr/>
    </dgm:pt>
    <dgm:pt modelId="{6EC3A854-F652-4902-8EDE-6E42CDF06EE9}" type="pres">
      <dgm:prSet presAssocID="{49B69142-39BC-47DB-8331-79735A379D68}" presName="sibTrans" presStyleCnt="0"/>
      <dgm:spPr/>
    </dgm:pt>
    <dgm:pt modelId="{C26F27EF-9274-49B5-A806-F66CF51DAAA2}" type="pres">
      <dgm:prSet presAssocID="{1CC21B0F-D416-4D4D-9E7B-E9ABD2DF9FC6}" presName="node" presStyleLbl="node1" presStyleIdx="1" presStyleCnt="8">
        <dgm:presLayoutVars>
          <dgm:bulletEnabled val="1"/>
        </dgm:presLayoutVars>
      </dgm:prSet>
      <dgm:spPr/>
    </dgm:pt>
    <dgm:pt modelId="{673159E2-0D85-4CA6-B15E-6900DCE3F594}" type="pres">
      <dgm:prSet presAssocID="{AF40094F-4BC5-455D-A814-E8E2C22651C0}" presName="sibTrans" presStyleCnt="0"/>
      <dgm:spPr/>
    </dgm:pt>
    <dgm:pt modelId="{36A1C1EE-CAA8-457E-9A4D-7160835439AA}" type="pres">
      <dgm:prSet presAssocID="{62CA8017-FD7D-4DFD-95C2-80CF21E0D9C7}" presName="node" presStyleLbl="node1" presStyleIdx="2" presStyleCnt="8">
        <dgm:presLayoutVars>
          <dgm:bulletEnabled val="1"/>
        </dgm:presLayoutVars>
      </dgm:prSet>
      <dgm:spPr/>
    </dgm:pt>
    <dgm:pt modelId="{F42F2EBB-9FD7-4098-88B6-219EA1321EAB}" type="pres">
      <dgm:prSet presAssocID="{31ACCFD0-D015-4D51-BAA6-151A7C20C3E0}" presName="sibTrans" presStyleCnt="0"/>
      <dgm:spPr/>
    </dgm:pt>
    <dgm:pt modelId="{F8725968-8AE5-4D33-8959-85083394DC76}" type="pres">
      <dgm:prSet presAssocID="{BB8A0B20-D541-4F19-8463-7F1B8B91E04D}" presName="node" presStyleLbl="node1" presStyleIdx="3" presStyleCnt="8">
        <dgm:presLayoutVars>
          <dgm:bulletEnabled val="1"/>
        </dgm:presLayoutVars>
      </dgm:prSet>
      <dgm:spPr/>
    </dgm:pt>
    <dgm:pt modelId="{8665A746-101A-4110-9293-D8C57B11D66B}" type="pres">
      <dgm:prSet presAssocID="{03779019-0119-41D9-B23A-67753EB9319D}" presName="sibTrans" presStyleCnt="0"/>
      <dgm:spPr/>
    </dgm:pt>
    <dgm:pt modelId="{084648A4-238C-4F6A-9659-B8AF37922793}" type="pres">
      <dgm:prSet presAssocID="{61A6382D-91E3-4724-984B-518801DF3483}" presName="node" presStyleLbl="node1" presStyleIdx="4" presStyleCnt="8">
        <dgm:presLayoutVars>
          <dgm:bulletEnabled val="1"/>
        </dgm:presLayoutVars>
      </dgm:prSet>
      <dgm:spPr/>
    </dgm:pt>
    <dgm:pt modelId="{E270C6C6-0D61-4B37-90AB-F0E60E437D0E}" type="pres">
      <dgm:prSet presAssocID="{C32B663E-9455-45F5-A4CB-92A07145D917}" presName="sibTrans" presStyleCnt="0"/>
      <dgm:spPr/>
    </dgm:pt>
    <dgm:pt modelId="{2C156EE5-033B-42D6-880E-E13DB024770B}" type="pres">
      <dgm:prSet presAssocID="{3133710F-251E-4973-A325-55A7F0EA2175}" presName="node" presStyleLbl="node1" presStyleIdx="5" presStyleCnt="8">
        <dgm:presLayoutVars>
          <dgm:bulletEnabled val="1"/>
        </dgm:presLayoutVars>
      </dgm:prSet>
      <dgm:spPr/>
    </dgm:pt>
    <dgm:pt modelId="{611E757F-11AA-42C9-9655-A3219D86FEA4}" type="pres">
      <dgm:prSet presAssocID="{A0E876C7-79C6-47BD-B1D1-9966DF54FAAB}" presName="sibTrans" presStyleCnt="0"/>
      <dgm:spPr/>
    </dgm:pt>
    <dgm:pt modelId="{245472DE-6E64-4318-9D96-0E9B402AA8BB}" type="pres">
      <dgm:prSet presAssocID="{5EA48B96-8F47-4FF4-A20D-E43B1C8BA8DC}" presName="node" presStyleLbl="node1" presStyleIdx="6" presStyleCnt="8">
        <dgm:presLayoutVars>
          <dgm:bulletEnabled val="1"/>
        </dgm:presLayoutVars>
      </dgm:prSet>
      <dgm:spPr/>
    </dgm:pt>
    <dgm:pt modelId="{37A8AF32-00AF-47C6-A9A9-F64B911588FB}" type="pres">
      <dgm:prSet presAssocID="{E317E621-BB88-440D-98CA-08F7A39460D1}" presName="sibTrans" presStyleCnt="0"/>
      <dgm:spPr/>
    </dgm:pt>
    <dgm:pt modelId="{6030404F-FD58-4D09-B335-D536A3FE9281}" type="pres">
      <dgm:prSet presAssocID="{0EBCC0D6-C2DC-413B-A65E-C5A564420965}" presName="node" presStyleLbl="node1" presStyleIdx="7" presStyleCnt="8">
        <dgm:presLayoutVars>
          <dgm:bulletEnabled val="1"/>
        </dgm:presLayoutVars>
      </dgm:prSet>
      <dgm:spPr/>
    </dgm:pt>
  </dgm:ptLst>
  <dgm:cxnLst>
    <dgm:cxn modelId="{788EA70A-D27F-46EB-943C-38744C6CE5BC}" type="presOf" srcId="{0EBCC0D6-C2DC-413B-A65E-C5A564420965}" destId="{6030404F-FD58-4D09-B335-D536A3FE9281}" srcOrd="0" destOrd="0" presId="urn:microsoft.com/office/officeart/2005/8/layout/default"/>
    <dgm:cxn modelId="{89DC8928-1AEE-45CB-959F-2E2DAFE4BF55}" srcId="{453117A8-C9A6-4207-89F0-BC2B63C5B1D4}" destId="{BB8A0B20-D541-4F19-8463-7F1B8B91E04D}" srcOrd="3" destOrd="0" parTransId="{8F915154-CAEE-4224-B70E-DA7FAF32542A}" sibTransId="{03779019-0119-41D9-B23A-67753EB9319D}"/>
    <dgm:cxn modelId="{87D58638-73DA-4F5D-B26D-EC6E551130EB}" srcId="{453117A8-C9A6-4207-89F0-BC2B63C5B1D4}" destId="{62CA8017-FD7D-4DFD-95C2-80CF21E0D9C7}" srcOrd="2" destOrd="0" parTransId="{4AC08B71-9828-49DF-BF55-4A5CFE8A1467}" sibTransId="{31ACCFD0-D015-4D51-BAA6-151A7C20C3E0}"/>
    <dgm:cxn modelId="{77631D39-17EC-4942-9C45-90B922B9C435}" srcId="{453117A8-C9A6-4207-89F0-BC2B63C5B1D4}" destId="{1CC21B0F-D416-4D4D-9E7B-E9ABD2DF9FC6}" srcOrd="1" destOrd="0" parTransId="{A5830520-6FA9-4945-B759-15D8668F0F17}" sibTransId="{AF40094F-4BC5-455D-A814-E8E2C22651C0}"/>
    <dgm:cxn modelId="{1E6CCC7C-347D-4A53-93D6-B065001BF210}" type="presOf" srcId="{3133710F-251E-4973-A325-55A7F0EA2175}" destId="{2C156EE5-033B-42D6-880E-E13DB024770B}" srcOrd="0" destOrd="0" presId="urn:microsoft.com/office/officeart/2005/8/layout/default"/>
    <dgm:cxn modelId="{7D70F27D-6549-4E63-9509-CFBF382E0395}" srcId="{453117A8-C9A6-4207-89F0-BC2B63C5B1D4}" destId="{C66B71BA-A9BC-4FBA-979A-4224B2528423}" srcOrd="0" destOrd="0" parTransId="{F484E9B5-161D-4544-A6DF-0B44B9A2CDC2}" sibTransId="{49B69142-39BC-47DB-8331-79735A379D68}"/>
    <dgm:cxn modelId="{C37FA486-C492-4C68-9BB8-E755658650BC}" type="presOf" srcId="{C66B71BA-A9BC-4FBA-979A-4224B2528423}" destId="{037AC9C6-2CC9-47D4-872D-3899C69C141C}" srcOrd="0" destOrd="0" presId="urn:microsoft.com/office/officeart/2005/8/layout/default"/>
    <dgm:cxn modelId="{10529790-5E67-43BF-B63C-5E122C22D03F}" srcId="{453117A8-C9A6-4207-89F0-BC2B63C5B1D4}" destId="{0EBCC0D6-C2DC-413B-A65E-C5A564420965}" srcOrd="7" destOrd="0" parTransId="{885998C0-39AC-442A-8D30-4C79471425E1}" sibTransId="{FF7027CC-86FD-4FB8-9ABF-3C458F314DFC}"/>
    <dgm:cxn modelId="{D21C6493-15C2-4427-8433-ED2941AD2515}" type="presOf" srcId="{5EA48B96-8F47-4FF4-A20D-E43B1C8BA8DC}" destId="{245472DE-6E64-4318-9D96-0E9B402AA8BB}" srcOrd="0" destOrd="0" presId="urn:microsoft.com/office/officeart/2005/8/layout/default"/>
    <dgm:cxn modelId="{D1AF6B96-1B9D-4711-9C5A-311BC2934AB7}" srcId="{453117A8-C9A6-4207-89F0-BC2B63C5B1D4}" destId="{3133710F-251E-4973-A325-55A7F0EA2175}" srcOrd="5" destOrd="0" parTransId="{6355B689-B403-4FA7-914F-40F2AE4022CE}" sibTransId="{A0E876C7-79C6-47BD-B1D1-9966DF54FAAB}"/>
    <dgm:cxn modelId="{7A4B3BB0-8BEE-4415-9051-5B99BF30FCBF}" type="presOf" srcId="{BB8A0B20-D541-4F19-8463-7F1B8B91E04D}" destId="{F8725968-8AE5-4D33-8959-85083394DC76}" srcOrd="0" destOrd="0" presId="urn:microsoft.com/office/officeart/2005/8/layout/default"/>
    <dgm:cxn modelId="{6774D0B3-453E-4D6D-985E-99FFBC7A2656}" type="presOf" srcId="{62CA8017-FD7D-4DFD-95C2-80CF21E0D9C7}" destId="{36A1C1EE-CAA8-457E-9A4D-7160835439AA}" srcOrd="0" destOrd="0" presId="urn:microsoft.com/office/officeart/2005/8/layout/default"/>
    <dgm:cxn modelId="{F3CF72D3-484E-4C65-ABD1-2E6005800562}" type="presOf" srcId="{61A6382D-91E3-4724-984B-518801DF3483}" destId="{084648A4-238C-4F6A-9659-B8AF37922793}" srcOrd="0" destOrd="0" presId="urn:microsoft.com/office/officeart/2005/8/layout/default"/>
    <dgm:cxn modelId="{8B5363D9-D2F0-4318-9527-E46E47D0BACF}" srcId="{453117A8-C9A6-4207-89F0-BC2B63C5B1D4}" destId="{61A6382D-91E3-4724-984B-518801DF3483}" srcOrd="4" destOrd="0" parTransId="{1D1260DC-2F31-491E-8DB2-B16C042FC195}" sibTransId="{C32B663E-9455-45F5-A4CB-92A07145D917}"/>
    <dgm:cxn modelId="{9D45C6EC-22CA-44F1-964D-0DE8DC87AAF1}" type="presOf" srcId="{1CC21B0F-D416-4D4D-9E7B-E9ABD2DF9FC6}" destId="{C26F27EF-9274-49B5-A806-F66CF51DAAA2}" srcOrd="0" destOrd="0" presId="urn:microsoft.com/office/officeart/2005/8/layout/default"/>
    <dgm:cxn modelId="{1285C7F2-D600-4BAB-9E15-A9B38A81FDA2}" srcId="{453117A8-C9A6-4207-89F0-BC2B63C5B1D4}" destId="{5EA48B96-8F47-4FF4-A20D-E43B1C8BA8DC}" srcOrd="6" destOrd="0" parTransId="{FD71F4AE-21C0-4C1A-988D-0EC16789FEB4}" sibTransId="{E317E621-BB88-440D-98CA-08F7A39460D1}"/>
    <dgm:cxn modelId="{7AB4DFFD-32FA-4D6C-B776-F0B4D31960D1}" type="presOf" srcId="{453117A8-C9A6-4207-89F0-BC2B63C5B1D4}" destId="{027F698D-7618-4EF8-89E5-3B808B2296E9}" srcOrd="0" destOrd="0" presId="urn:microsoft.com/office/officeart/2005/8/layout/default"/>
    <dgm:cxn modelId="{D22CDD79-AFED-4F6F-9DD7-20B08EC79BD3}" type="presParOf" srcId="{027F698D-7618-4EF8-89E5-3B808B2296E9}" destId="{037AC9C6-2CC9-47D4-872D-3899C69C141C}" srcOrd="0" destOrd="0" presId="urn:microsoft.com/office/officeart/2005/8/layout/default"/>
    <dgm:cxn modelId="{B1C7166A-05FF-41DE-9FAA-8657C3892855}" type="presParOf" srcId="{027F698D-7618-4EF8-89E5-3B808B2296E9}" destId="{6EC3A854-F652-4902-8EDE-6E42CDF06EE9}" srcOrd="1" destOrd="0" presId="urn:microsoft.com/office/officeart/2005/8/layout/default"/>
    <dgm:cxn modelId="{2F6EAB98-5909-4EBB-BA71-07B9755AFABF}" type="presParOf" srcId="{027F698D-7618-4EF8-89E5-3B808B2296E9}" destId="{C26F27EF-9274-49B5-A806-F66CF51DAAA2}" srcOrd="2" destOrd="0" presId="urn:microsoft.com/office/officeart/2005/8/layout/default"/>
    <dgm:cxn modelId="{83D885C7-0429-4CD5-862D-199BE6D25D26}" type="presParOf" srcId="{027F698D-7618-4EF8-89E5-3B808B2296E9}" destId="{673159E2-0D85-4CA6-B15E-6900DCE3F594}" srcOrd="3" destOrd="0" presId="urn:microsoft.com/office/officeart/2005/8/layout/default"/>
    <dgm:cxn modelId="{F4EAC144-9D08-4411-ABB0-26DEB7A20A9E}" type="presParOf" srcId="{027F698D-7618-4EF8-89E5-3B808B2296E9}" destId="{36A1C1EE-CAA8-457E-9A4D-7160835439AA}" srcOrd="4" destOrd="0" presId="urn:microsoft.com/office/officeart/2005/8/layout/default"/>
    <dgm:cxn modelId="{D1F26164-2D67-42C9-9A18-BFBF6B310A7A}" type="presParOf" srcId="{027F698D-7618-4EF8-89E5-3B808B2296E9}" destId="{F42F2EBB-9FD7-4098-88B6-219EA1321EAB}" srcOrd="5" destOrd="0" presId="urn:microsoft.com/office/officeart/2005/8/layout/default"/>
    <dgm:cxn modelId="{1323F0AC-8606-4E4A-9F50-D26E5853F518}" type="presParOf" srcId="{027F698D-7618-4EF8-89E5-3B808B2296E9}" destId="{F8725968-8AE5-4D33-8959-85083394DC76}" srcOrd="6" destOrd="0" presId="urn:microsoft.com/office/officeart/2005/8/layout/default"/>
    <dgm:cxn modelId="{2D149098-06A8-4992-9F4B-C1E6A1BDED84}" type="presParOf" srcId="{027F698D-7618-4EF8-89E5-3B808B2296E9}" destId="{8665A746-101A-4110-9293-D8C57B11D66B}" srcOrd="7" destOrd="0" presId="urn:microsoft.com/office/officeart/2005/8/layout/default"/>
    <dgm:cxn modelId="{8D729D60-D652-49D7-8DF8-644327293686}" type="presParOf" srcId="{027F698D-7618-4EF8-89E5-3B808B2296E9}" destId="{084648A4-238C-4F6A-9659-B8AF37922793}" srcOrd="8" destOrd="0" presId="urn:microsoft.com/office/officeart/2005/8/layout/default"/>
    <dgm:cxn modelId="{4C680A5B-7A1D-472A-A082-E5E7CE6221D8}" type="presParOf" srcId="{027F698D-7618-4EF8-89E5-3B808B2296E9}" destId="{E270C6C6-0D61-4B37-90AB-F0E60E437D0E}" srcOrd="9" destOrd="0" presId="urn:microsoft.com/office/officeart/2005/8/layout/default"/>
    <dgm:cxn modelId="{2E4A9FB2-E4E0-4162-B68E-DCF04985A4E1}" type="presParOf" srcId="{027F698D-7618-4EF8-89E5-3B808B2296E9}" destId="{2C156EE5-033B-42D6-880E-E13DB024770B}" srcOrd="10" destOrd="0" presId="urn:microsoft.com/office/officeart/2005/8/layout/default"/>
    <dgm:cxn modelId="{A0DA693F-2A84-4D01-BF4A-8B8F74CF622D}" type="presParOf" srcId="{027F698D-7618-4EF8-89E5-3B808B2296E9}" destId="{611E757F-11AA-42C9-9655-A3219D86FEA4}" srcOrd="11" destOrd="0" presId="urn:microsoft.com/office/officeart/2005/8/layout/default"/>
    <dgm:cxn modelId="{0E4EBA77-0BA7-47D7-BC1E-7DABF8ED52E5}" type="presParOf" srcId="{027F698D-7618-4EF8-89E5-3B808B2296E9}" destId="{245472DE-6E64-4318-9D96-0E9B402AA8BB}" srcOrd="12" destOrd="0" presId="urn:microsoft.com/office/officeart/2005/8/layout/default"/>
    <dgm:cxn modelId="{5D8F89C5-BB30-4EA8-83A7-A7AAD36D765D}" type="presParOf" srcId="{027F698D-7618-4EF8-89E5-3B808B2296E9}" destId="{37A8AF32-00AF-47C6-A9A9-F64B911588FB}" srcOrd="13" destOrd="0" presId="urn:microsoft.com/office/officeart/2005/8/layout/default"/>
    <dgm:cxn modelId="{6E854AEF-BDBF-44A9-9545-60562AD26067}" type="presParOf" srcId="{027F698D-7618-4EF8-89E5-3B808B2296E9}" destId="{6030404F-FD58-4D09-B335-D536A3FE9281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53117A8-C9A6-4207-89F0-BC2B63C5B1D4}" type="doc">
      <dgm:prSet loTypeId="urn:microsoft.com/office/officeart/2009/3/layout/SubSte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D23813-2A18-4EEF-8AD7-B9366B65A3F2}">
      <dgm:prSet/>
      <dgm:spPr>
        <a:solidFill>
          <a:schemeClr val="accent2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Goal of Buddhism: Relieve Suffering</a:t>
          </a:r>
        </a:p>
      </dgm:t>
    </dgm:pt>
    <dgm:pt modelId="{EEF000FD-D1D6-4196-B5F1-6B6F5AA30B33}" type="parTrans" cxnId="{E0DFD11B-07BC-4560-A11E-4DEC05752981}">
      <dgm:prSet/>
      <dgm:spPr/>
      <dgm:t>
        <a:bodyPr/>
        <a:lstStyle/>
        <a:p>
          <a:endParaRPr lang="en-US"/>
        </a:p>
      </dgm:t>
    </dgm:pt>
    <dgm:pt modelId="{788C9261-483B-47EF-9C79-2C0F9899D7A7}" type="sibTrans" cxnId="{E0DFD11B-07BC-4560-A11E-4DEC05752981}">
      <dgm:prSet phldrT="01" phldr="0"/>
      <dgm:spPr/>
      <dgm:t>
        <a:bodyPr/>
        <a:lstStyle/>
        <a:p>
          <a:endParaRPr lang="en-US"/>
        </a:p>
      </dgm:t>
    </dgm:pt>
    <dgm:pt modelId="{1D8D043B-ED6C-4D87-99EB-973065CA73AF}">
      <dgm:prSet/>
      <dgm:spPr>
        <a:solidFill>
          <a:srgbClr val="002060"/>
        </a:solidFill>
      </dgm:spPr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World Reality: Dependent Origination</a:t>
          </a:r>
        </a:p>
      </dgm:t>
    </dgm:pt>
    <dgm:pt modelId="{CF52E698-1391-42D0-9CB4-6EF64303EB1C}" type="parTrans" cxnId="{33FEF8D0-F79F-4BFB-9520-DE6FB1A3B9F1}">
      <dgm:prSet/>
      <dgm:spPr/>
      <dgm:t>
        <a:bodyPr/>
        <a:lstStyle/>
        <a:p>
          <a:endParaRPr lang="en-US"/>
        </a:p>
      </dgm:t>
    </dgm:pt>
    <dgm:pt modelId="{B8666F6E-7A79-4F0F-96B2-D37BBA105768}" type="sibTrans" cxnId="{33FEF8D0-F79F-4BFB-9520-DE6FB1A3B9F1}">
      <dgm:prSet phldrT="02" phldr="0"/>
      <dgm:spPr/>
      <dgm:t>
        <a:bodyPr/>
        <a:lstStyle/>
        <a:p>
          <a:endParaRPr lang="en-US"/>
        </a:p>
      </dgm:t>
    </dgm:pt>
    <dgm:pt modelId="{BE5FA27A-317D-4F26-926C-83F1C1586856}">
      <dgm:prSet/>
      <dgm:spPr>
        <a:solidFill>
          <a:srgbClr val="7030A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Value: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Middle Way </a:t>
          </a:r>
        </a:p>
      </dgm:t>
    </dgm:pt>
    <dgm:pt modelId="{1F279F5A-D79F-4593-9496-FB9B66078C6E}" type="parTrans" cxnId="{6BA7E0F7-5E7C-465F-A53E-BE24CA00BB58}">
      <dgm:prSet/>
      <dgm:spPr/>
      <dgm:t>
        <a:bodyPr/>
        <a:lstStyle/>
        <a:p>
          <a:endParaRPr lang="en-US"/>
        </a:p>
      </dgm:t>
    </dgm:pt>
    <dgm:pt modelId="{B03D2FA8-2150-4C77-B7F1-B9458587ED64}" type="sibTrans" cxnId="{6BA7E0F7-5E7C-465F-A53E-BE24CA00BB58}">
      <dgm:prSet phldrT="04" phldr="0"/>
      <dgm:spPr/>
      <dgm:t>
        <a:bodyPr/>
        <a:lstStyle/>
        <a:p>
          <a:endParaRPr lang="en-US"/>
        </a:p>
      </dgm:t>
    </dgm:pt>
    <dgm:pt modelId="{214E02AC-CD97-47B0-88DA-5DE8F28DD2EE}">
      <dgm:prSet/>
      <dgm:spPr>
        <a:solidFill>
          <a:srgbClr val="00B0F0"/>
        </a:solidFill>
      </dgm:spPr>
      <dgm:t>
        <a:bodyPr/>
        <a:lstStyle/>
        <a:p>
          <a:r>
            <a:rPr lang="en-US" dirty="0"/>
            <a:t> </a:t>
          </a:r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World Reality: Change</a:t>
          </a:r>
        </a:p>
      </dgm:t>
    </dgm:pt>
    <dgm:pt modelId="{F7CB399B-94B6-4818-A8C5-8E4F6FEC7166}" type="parTrans" cxnId="{F714A387-9019-462C-BF07-2E5C488B45F5}">
      <dgm:prSet/>
      <dgm:spPr/>
      <dgm:t>
        <a:bodyPr/>
        <a:lstStyle/>
        <a:p>
          <a:endParaRPr lang="en-US"/>
        </a:p>
      </dgm:t>
    </dgm:pt>
    <dgm:pt modelId="{F696C2FD-BBC1-49E0-8264-747A7170A553}" type="sibTrans" cxnId="{F714A387-9019-462C-BF07-2E5C488B45F5}">
      <dgm:prSet phldrT="03" phldr="0"/>
      <dgm:spPr/>
      <dgm:t>
        <a:bodyPr/>
        <a:lstStyle/>
        <a:p>
          <a:endParaRPr lang="en-US"/>
        </a:p>
      </dgm:t>
    </dgm:pt>
    <dgm:pt modelId="{4A9FFCC4-B425-443A-A9F3-14A97A5E1CDC}">
      <dgm:prSet/>
      <dgm:spPr>
        <a:solidFill>
          <a:srgbClr val="00B05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Belief: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Wisdom and Compassion</a:t>
          </a:r>
        </a:p>
      </dgm:t>
    </dgm:pt>
    <dgm:pt modelId="{D1F923D8-820F-4C7C-B5C3-E8C300496BF8}" type="parTrans" cxnId="{E6D43C05-6E4E-44D3-B37E-0CAA61136C88}">
      <dgm:prSet/>
      <dgm:spPr/>
      <dgm:t>
        <a:bodyPr/>
        <a:lstStyle/>
        <a:p>
          <a:endParaRPr lang="en-US"/>
        </a:p>
      </dgm:t>
    </dgm:pt>
    <dgm:pt modelId="{6F6947EB-E62A-4814-8D9B-03E9D3C8FC76}" type="sibTrans" cxnId="{E6D43C05-6E4E-44D3-B37E-0CAA61136C88}">
      <dgm:prSet phldrT="05" phldr="0"/>
      <dgm:spPr/>
      <dgm:t>
        <a:bodyPr/>
        <a:lstStyle/>
        <a:p>
          <a:endParaRPr lang="en-US"/>
        </a:p>
      </dgm:t>
    </dgm:pt>
    <dgm:pt modelId="{A9BA656E-16F7-4416-99FA-70DE1C5E5244}" type="pres">
      <dgm:prSet presAssocID="{453117A8-C9A6-4207-89F0-BC2B63C5B1D4}" presName="Name0" presStyleCnt="0">
        <dgm:presLayoutVars>
          <dgm:chMax val="7"/>
          <dgm:dir/>
          <dgm:animOne val="branch"/>
        </dgm:presLayoutVars>
      </dgm:prSet>
      <dgm:spPr/>
    </dgm:pt>
    <dgm:pt modelId="{834100BD-4BF1-44D9-BEA4-79A4F73E519F}" type="pres">
      <dgm:prSet presAssocID="{3DD23813-2A18-4EEF-8AD7-B9366B65A3F2}" presName="parTx1" presStyleLbl="node1" presStyleIdx="0" presStyleCnt="5"/>
      <dgm:spPr/>
    </dgm:pt>
    <dgm:pt modelId="{B031A027-C7BC-471E-93B3-CC4B00F781DE}" type="pres">
      <dgm:prSet presAssocID="{1D8D043B-ED6C-4D87-99EB-973065CA73AF}" presName="parTx2" presStyleLbl="node1" presStyleIdx="1" presStyleCnt="5"/>
      <dgm:spPr/>
    </dgm:pt>
    <dgm:pt modelId="{F1C23411-A136-4C55-83E8-DCBDEB67FE4D}" type="pres">
      <dgm:prSet presAssocID="{214E02AC-CD97-47B0-88DA-5DE8F28DD2EE}" presName="parTx3" presStyleLbl="node1" presStyleIdx="2" presStyleCnt="5"/>
      <dgm:spPr/>
    </dgm:pt>
    <dgm:pt modelId="{746A1297-1736-45E6-8363-99B194137D8B}" type="pres">
      <dgm:prSet presAssocID="{BE5FA27A-317D-4F26-926C-83F1C1586856}" presName="parTx4" presStyleLbl="node1" presStyleIdx="3" presStyleCnt="5"/>
      <dgm:spPr/>
    </dgm:pt>
    <dgm:pt modelId="{D2036274-185B-4062-BCC5-8E82CF14DD09}" type="pres">
      <dgm:prSet presAssocID="{4A9FFCC4-B425-443A-A9F3-14A97A5E1CDC}" presName="parTx5" presStyleLbl="node1" presStyleIdx="4" presStyleCnt="5"/>
      <dgm:spPr/>
    </dgm:pt>
  </dgm:ptLst>
  <dgm:cxnLst>
    <dgm:cxn modelId="{E6D43C05-6E4E-44D3-B37E-0CAA61136C88}" srcId="{453117A8-C9A6-4207-89F0-BC2B63C5B1D4}" destId="{4A9FFCC4-B425-443A-A9F3-14A97A5E1CDC}" srcOrd="4" destOrd="0" parTransId="{D1F923D8-820F-4C7C-B5C3-E8C300496BF8}" sibTransId="{6F6947EB-E62A-4814-8D9B-03E9D3C8FC76}"/>
    <dgm:cxn modelId="{E0DFD11B-07BC-4560-A11E-4DEC05752981}" srcId="{453117A8-C9A6-4207-89F0-BC2B63C5B1D4}" destId="{3DD23813-2A18-4EEF-8AD7-B9366B65A3F2}" srcOrd="0" destOrd="0" parTransId="{EEF000FD-D1D6-4196-B5F1-6B6F5AA30B33}" sibTransId="{788C9261-483B-47EF-9C79-2C0F9899D7A7}"/>
    <dgm:cxn modelId="{2147D930-EB5C-4DAA-B031-EE7472810185}" type="presOf" srcId="{3DD23813-2A18-4EEF-8AD7-B9366B65A3F2}" destId="{834100BD-4BF1-44D9-BEA4-79A4F73E519F}" srcOrd="0" destOrd="0" presId="urn:microsoft.com/office/officeart/2009/3/layout/SubStepProcess"/>
    <dgm:cxn modelId="{63F5F95A-1324-4EFE-81F9-062BE0782097}" type="presOf" srcId="{214E02AC-CD97-47B0-88DA-5DE8F28DD2EE}" destId="{F1C23411-A136-4C55-83E8-DCBDEB67FE4D}" srcOrd="0" destOrd="0" presId="urn:microsoft.com/office/officeart/2009/3/layout/SubStepProcess"/>
    <dgm:cxn modelId="{CAE51C68-EE0F-428B-9091-338A149E2F4F}" type="presOf" srcId="{1D8D043B-ED6C-4D87-99EB-973065CA73AF}" destId="{B031A027-C7BC-471E-93B3-CC4B00F781DE}" srcOrd="0" destOrd="0" presId="urn:microsoft.com/office/officeart/2009/3/layout/SubStepProcess"/>
    <dgm:cxn modelId="{F714A387-9019-462C-BF07-2E5C488B45F5}" srcId="{453117A8-C9A6-4207-89F0-BC2B63C5B1D4}" destId="{214E02AC-CD97-47B0-88DA-5DE8F28DD2EE}" srcOrd="2" destOrd="0" parTransId="{F7CB399B-94B6-4818-A8C5-8E4F6FEC7166}" sibTransId="{F696C2FD-BBC1-49E0-8264-747A7170A553}"/>
    <dgm:cxn modelId="{C25487D0-2066-4388-9BFD-A588BD87BC80}" type="presOf" srcId="{453117A8-C9A6-4207-89F0-BC2B63C5B1D4}" destId="{A9BA656E-16F7-4416-99FA-70DE1C5E5244}" srcOrd="0" destOrd="0" presId="urn:microsoft.com/office/officeart/2009/3/layout/SubStepProcess"/>
    <dgm:cxn modelId="{33FEF8D0-F79F-4BFB-9520-DE6FB1A3B9F1}" srcId="{453117A8-C9A6-4207-89F0-BC2B63C5B1D4}" destId="{1D8D043B-ED6C-4D87-99EB-973065CA73AF}" srcOrd="1" destOrd="0" parTransId="{CF52E698-1391-42D0-9CB4-6EF64303EB1C}" sibTransId="{B8666F6E-7A79-4F0F-96B2-D37BBA105768}"/>
    <dgm:cxn modelId="{BF2682E5-35E0-42DB-A43B-99C1D106712F}" type="presOf" srcId="{4A9FFCC4-B425-443A-A9F3-14A97A5E1CDC}" destId="{D2036274-185B-4062-BCC5-8E82CF14DD09}" srcOrd="0" destOrd="0" presId="urn:microsoft.com/office/officeart/2009/3/layout/SubStepProcess"/>
    <dgm:cxn modelId="{6BA7E0F7-5E7C-465F-A53E-BE24CA00BB58}" srcId="{453117A8-C9A6-4207-89F0-BC2B63C5B1D4}" destId="{BE5FA27A-317D-4F26-926C-83F1C1586856}" srcOrd="3" destOrd="0" parTransId="{1F279F5A-D79F-4593-9496-FB9B66078C6E}" sibTransId="{B03D2FA8-2150-4C77-B7F1-B9458587ED64}"/>
    <dgm:cxn modelId="{ADB275F8-0533-47CF-87B3-B115A361D5A0}" type="presOf" srcId="{BE5FA27A-317D-4F26-926C-83F1C1586856}" destId="{746A1297-1736-45E6-8363-99B194137D8B}" srcOrd="0" destOrd="0" presId="urn:microsoft.com/office/officeart/2009/3/layout/SubStepProcess"/>
    <dgm:cxn modelId="{E0FF5A5D-F4D1-4243-B5D7-238A3A04A0C4}" type="presParOf" srcId="{A9BA656E-16F7-4416-99FA-70DE1C5E5244}" destId="{834100BD-4BF1-44D9-BEA4-79A4F73E519F}" srcOrd="0" destOrd="0" presId="urn:microsoft.com/office/officeart/2009/3/layout/SubStepProcess"/>
    <dgm:cxn modelId="{76768D4A-AFB7-47E0-BC4F-B395EAE88E21}" type="presParOf" srcId="{A9BA656E-16F7-4416-99FA-70DE1C5E5244}" destId="{B031A027-C7BC-471E-93B3-CC4B00F781DE}" srcOrd="1" destOrd="0" presId="urn:microsoft.com/office/officeart/2009/3/layout/SubStepProcess"/>
    <dgm:cxn modelId="{D559A10D-42D4-42C5-B89D-DB6F9944BED5}" type="presParOf" srcId="{A9BA656E-16F7-4416-99FA-70DE1C5E5244}" destId="{F1C23411-A136-4C55-83E8-DCBDEB67FE4D}" srcOrd="2" destOrd="0" presId="urn:microsoft.com/office/officeart/2009/3/layout/SubStepProcess"/>
    <dgm:cxn modelId="{F16775CF-BB1C-411C-91D9-DCD648718357}" type="presParOf" srcId="{A9BA656E-16F7-4416-99FA-70DE1C5E5244}" destId="{746A1297-1736-45E6-8363-99B194137D8B}" srcOrd="3" destOrd="0" presId="urn:microsoft.com/office/officeart/2009/3/layout/SubStepProcess"/>
    <dgm:cxn modelId="{6770D14D-4BBE-4261-B621-66F160A5FC78}" type="presParOf" srcId="{A9BA656E-16F7-4416-99FA-70DE1C5E5244}" destId="{D2036274-185B-4062-BCC5-8E82CF14DD09}" srcOrd="4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4100BD-4BF1-44D9-BEA4-79A4F73E519F}">
      <dsp:nvSpPr>
        <dsp:cNvPr id="0" name=""/>
        <dsp:cNvSpPr/>
      </dsp:nvSpPr>
      <dsp:spPr>
        <a:xfrm>
          <a:off x="1430" y="1370500"/>
          <a:ext cx="2343616" cy="2343616"/>
        </a:xfrm>
        <a:prstGeom prst="ellipse">
          <a:avLst/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Goal of Buddhism: Relieve Suffering</a:t>
          </a:r>
        </a:p>
      </dsp:txBody>
      <dsp:txXfrm>
        <a:off x="344645" y="1713715"/>
        <a:ext cx="1657186" cy="1657186"/>
      </dsp:txXfrm>
    </dsp:sp>
    <dsp:sp modelId="{B031A027-C7BC-471E-93B3-CC4B00F781DE}">
      <dsp:nvSpPr>
        <dsp:cNvPr id="0" name=""/>
        <dsp:cNvSpPr/>
      </dsp:nvSpPr>
      <dsp:spPr>
        <a:xfrm>
          <a:off x="2345047" y="1370500"/>
          <a:ext cx="2343616" cy="2343616"/>
        </a:xfrm>
        <a:prstGeom prst="ellipse">
          <a:avLst/>
        </a:prstGeom>
        <a:solidFill>
          <a:srgbClr val="00206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World Reality: Dependent Origination</a:t>
          </a:r>
        </a:p>
      </dsp:txBody>
      <dsp:txXfrm>
        <a:off x="2688262" y="1713715"/>
        <a:ext cx="1657186" cy="1657186"/>
      </dsp:txXfrm>
    </dsp:sp>
    <dsp:sp modelId="{F1C23411-A136-4C55-83E8-DCBDEB67FE4D}">
      <dsp:nvSpPr>
        <dsp:cNvPr id="0" name=""/>
        <dsp:cNvSpPr/>
      </dsp:nvSpPr>
      <dsp:spPr>
        <a:xfrm>
          <a:off x="4688664" y="1370500"/>
          <a:ext cx="2343616" cy="2343616"/>
        </a:xfrm>
        <a:prstGeom prst="ellipse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 World Reality: Change</a:t>
          </a:r>
        </a:p>
      </dsp:txBody>
      <dsp:txXfrm>
        <a:off x="5031879" y="1713715"/>
        <a:ext cx="1657186" cy="1657186"/>
      </dsp:txXfrm>
    </dsp:sp>
    <dsp:sp modelId="{746A1297-1736-45E6-8363-99B194137D8B}">
      <dsp:nvSpPr>
        <dsp:cNvPr id="0" name=""/>
        <dsp:cNvSpPr/>
      </dsp:nvSpPr>
      <dsp:spPr>
        <a:xfrm>
          <a:off x="7032281" y="1370500"/>
          <a:ext cx="2343616" cy="2343616"/>
        </a:xfrm>
        <a:prstGeom prst="ellipse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500" kern="1200" dirty="0"/>
            <a:t>Value:</a:t>
          </a:r>
        </a:p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500" kern="1200" dirty="0"/>
            <a:t>Middle Way </a:t>
          </a:r>
        </a:p>
      </dsp:txBody>
      <dsp:txXfrm>
        <a:off x="7375496" y="1713715"/>
        <a:ext cx="1657186" cy="1657186"/>
      </dsp:txXfrm>
    </dsp:sp>
    <dsp:sp modelId="{D2036274-185B-4062-BCC5-8E82CF14DD09}">
      <dsp:nvSpPr>
        <dsp:cNvPr id="0" name=""/>
        <dsp:cNvSpPr/>
      </dsp:nvSpPr>
      <dsp:spPr>
        <a:xfrm>
          <a:off x="9375898" y="1370500"/>
          <a:ext cx="2343616" cy="2343616"/>
        </a:xfrm>
        <a:prstGeom prst="ellipse">
          <a:avLst/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500" kern="1200" dirty="0"/>
            <a:t>Belief:</a:t>
          </a:r>
        </a:p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500" kern="1200" dirty="0"/>
            <a:t>Wisdom and Compassion</a:t>
          </a:r>
        </a:p>
      </dsp:txBody>
      <dsp:txXfrm>
        <a:off x="9719113" y="1713715"/>
        <a:ext cx="1657186" cy="16571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567599-E192-43DB-89A0-7EBD2350E4FB}">
      <dsp:nvSpPr>
        <dsp:cNvPr id="0" name=""/>
        <dsp:cNvSpPr/>
      </dsp:nvSpPr>
      <dsp:spPr>
        <a:xfrm>
          <a:off x="771" y="24471"/>
          <a:ext cx="3123772" cy="3748526"/>
        </a:xfrm>
        <a:prstGeom prst="rect">
          <a:avLst/>
        </a:prstGeom>
        <a:solidFill>
          <a:schemeClr val="tx2">
            <a:lumMod val="75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559" tIns="0" rIns="308559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Greed      (Attachment in all forms: greed, jealousy, sadness from loss, etc.)</a:t>
          </a:r>
        </a:p>
      </dsp:txBody>
      <dsp:txXfrm>
        <a:off x="771" y="1523882"/>
        <a:ext cx="3123772" cy="2249116"/>
      </dsp:txXfrm>
    </dsp:sp>
    <dsp:sp modelId="{356F9F3A-2A70-452B-AE5F-B97EF1301D27}">
      <dsp:nvSpPr>
        <dsp:cNvPr id="0" name=""/>
        <dsp:cNvSpPr/>
      </dsp:nvSpPr>
      <dsp:spPr>
        <a:xfrm>
          <a:off x="771" y="24471"/>
          <a:ext cx="3123772" cy="1499410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559" tIns="165100" rIns="308559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  <a:endParaRPr lang="en-US" sz="6600" kern="1200" dirty="0"/>
        </a:p>
      </dsp:txBody>
      <dsp:txXfrm>
        <a:off x="771" y="24471"/>
        <a:ext cx="3123772" cy="1499410"/>
      </dsp:txXfrm>
    </dsp:sp>
    <dsp:sp modelId="{2AB6ADC8-A37F-4CEC-9BDB-EE85F2CFABD7}">
      <dsp:nvSpPr>
        <dsp:cNvPr id="0" name=""/>
        <dsp:cNvSpPr/>
      </dsp:nvSpPr>
      <dsp:spPr>
        <a:xfrm>
          <a:off x="3374445" y="24471"/>
          <a:ext cx="3123772" cy="3748526"/>
        </a:xfrm>
        <a:prstGeom prst="rect">
          <a:avLst/>
        </a:prstGeom>
        <a:solidFill>
          <a:schemeClr val="bg2">
            <a:lumMod val="25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559" tIns="0" rIns="308559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Anger        (Aversion ranging from discomfort to dislike to hate)</a:t>
          </a:r>
        </a:p>
      </dsp:txBody>
      <dsp:txXfrm>
        <a:off x="3374445" y="1523882"/>
        <a:ext cx="3123772" cy="2249116"/>
      </dsp:txXfrm>
    </dsp:sp>
    <dsp:sp modelId="{24718070-8741-4D97-B1C5-D92D74FE998F}">
      <dsp:nvSpPr>
        <dsp:cNvPr id="0" name=""/>
        <dsp:cNvSpPr/>
      </dsp:nvSpPr>
      <dsp:spPr>
        <a:xfrm>
          <a:off x="3374445" y="24471"/>
          <a:ext cx="3123772" cy="1499410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559" tIns="165100" rIns="308559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  <a:endParaRPr lang="en-US" sz="6600" kern="1200" dirty="0"/>
        </a:p>
      </dsp:txBody>
      <dsp:txXfrm>
        <a:off x="3374445" y="24471"/>
        <a:ext cx="3123772" cy="1499410"/>
      </dsp:txXfrm>
    </dsp:sp>
    <dsp:sp modelId="{1EE59F0F-43D4-4BAF-A833-154E5627179D}">
      <dsp:nvSpPr>
        <dsp:cNvPr id="0" name=""/>
        <dsp:cNvSpPr/>
      </dsp:nvSpPr>
      <dsp:spPr>
        <a:xfrm>
          <a:off x="6748119" y="24471"/>
          <a:ext cx="3123772" cy="3748526"/>
        </a:xfrm>
        <a:prstGeom prst="rect">
          <a:avLst/>
        </a:prstGeom>
        <a:solidFill>
          <a:schemeClr val="bg2">
            <a:lumMod val="25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559" tIns="0" rIns="308559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Ignorance          (Blind Ignorance, Prefer Ignorance, Indifferent)</a:t>
          </a:r>
        </a:p>
      </dsp:txBody>
      <dsp:txXfrm>
        <a:off x="6748119" y="1523882"/>
        <a:ext cx="3123772" cy="2249116"/>
      </dsp:txXfrm>
    </dsp:sp>
    <dsp:sp modelId="{D05E57F6-2275-4FC9-9D59-1F46F61162FC}">
      <dsp:nvSpPr>
        <dsp:cNvPr id="0" name=""/>
        <dsp:cNvSpPr/>
      </dsp:nvSpPr>
      <dsp:spPr>
        <a:xfrm>
          <a:off x="6748119" y="24471"/>
          <a:ext cx="3123772" cy="1499410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559" tIns="165100" rIns="308559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03</a:t>
          </a:r>
          <a:endParaRPr lang="en-US" sz="6600" kern="1200" dirty="0"/>
        </a:p>
      </dsp:txBody>
      <dsp:txXfrm>
        <a:off x="6748119" y="24471"/>
        <a:ext cx="3123772" cy="14994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567599-E192-43DB-89A0-7EBD2350E4FB}">
      <dsp:nvSpPr>
        <dsp:cNvPr id="0" name=""/>
        <dsp:cNvSpPr/>
      </dsp:nvSpPr>
      <dsp:spPr>
        <a:xfrm>
          <a:off x="771" y="24471"/>
          <a:ext cx="3123772" cy="3748526"/>
        </a:xfrm>
        <a:prstGeom prst="rect">
          <a:avLst/>
        </a:prstGeom>
        <a:solidFill>
          <a:schemeClr val="bg2">
            <a:lumMod val="25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559" tIns="0" rIns="308559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Greed      (Attachment in all forms: greed, jealousy, sadness from loss, etc.)</a:t>
          </a:r>
        </a:p>
      </dsp:txBody>
      <dsp:txXfrm>
        <a:off x="771" y="1523882"/>
        <a:ext cx="3123772" cy="2249116"/>
      </dsp:txXfrm>
    </dsp:sp>
    <dsp:sp modelId="{356F9F3A-2A70-452B-AE5F-B97EF1301D27}">
      <dsp:nvSpPr>
        <dsp:cNvPr id="0" name=""/>
        <dsp:cNvSpPr/>
      </dsp:nvSpPr>
      <dsp:spPr>
        <a:xfrm>
          <a:off x="771" y="24471"/>
          <a:ext cx="3123772" cy="1499410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559" tIns="165100" rIns="308559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  <a:endParaRPr lang="en-US" sz="6600" kern="1200" dirty="0"/>
        </a:p>
      </dsp:txBody>
      <dsp:txXfrm>
        <a:off x="771" y="24471"/>
        <a:ext cx="3123772" cy="1499410"/>
      </dsp:txXfrm>
    </dsp:sp>
    <dsp:sp modelId="{2AB6ADC8-A37F-4CEC-9BDB-EE85F2CFABD7}">
      <dsp:nvSpPr>
        <dsp:cNvPr id="0" name=""/>
        <dsp:cNvSpPr/>
      </dsp:nvSpPr>
      <dsp:spPr>
        <a:xfrm>
          <a:off x="3374445" y="24471"/>
          <a:ext cx="3123772" cy="3748526"/>
        </a:xfrm>
        <a:prstGeom prst="rect">
          <a:avLst/>
        </a:prstGeom>
        <a:solidFill>
          <a:schemeClr val="bg2">
            <a:lumMod val="75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559" tIns="0" rIns="308559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Anger        (Aversion ranging from discomfort to dislike to hate)</a:t>
          </a:r>
        </a:p>
      </dsp:txBody>
      <dsp:txXfrm>
        <a:off x="3374445" y="1523882"/>
        <a:ext cx="3123772" cy="2249116"/>
      </dsp:txXfrm>
    </dsp:sp>
    <dsp:sp modelId="{24718070-8741-4D97-B1C5-D92D74FE998F}">
      <dsp:nvSpPr>
        <dsp:cNvPr id="0" name=""/>
        <dsp:cNvSpPr/>
      </dsp:nvSpPr>
      <dsp:spPr>
        <a:xfrm>
          <a:off x="3374445" y="24471"/>
          <a:ext cx="3123772" cy="1499410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559" tIns="165100" rIns="308559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  <a:endParaRPr lang="en-US" sz="6600" kern="1200" dirty="0"/>
        </a:p>
      </dsp:txBody>
      <dsp:txXfrm>
        <a:off x="3374445" y="24471"/>
        <a:ext cx="3123772" cy="1499410"/>
      </dsp:txXfrm>
    </dsp:sp>
    <dsp:sp modelId="{1EE59F0F-43D4-4BAF-A833-154E5627179D}">
      <dsp:nvSpPr>
        <dsp:cNvPr id="0" name=""/>
        <dsp:cNvSpPr/>
      </dsp:nvSpPr>
      <dsp:spPr>
        <a:xfrm>
          <a:off x="6748119" y="24471"/>
          <a:ext cx="3123772" cy="3748526"/>
        </a:xfrm>
        <a:prstGeom prst="rect">
          <a:avLst/>
        </a:prstGeom>
        <a:solidFill>
          <a:schemeClr val="bg2">
            <a:lumMod val="75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559" tIns="0" rIns="308559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Ignorance          (Not knowing, Not wanting to know, Unmotivated to learn)</a:t>
          </a:r>
        </a:p>
      </dsp:txBody>
      <dsp:txXfrm>
        <a:off x="6748119" y="1523882"/>
        <a:ext cx="3123772" cy="2249116"/>
      </dsp:txXfrm>
    </dsp:sp>
    <dsp:sp modelId="{D05E57F6-2275-4FC9-9D59-1F46F61162FC}">
      <dsp:nvSpPr>
        <dsp:cNvPr id="0" name=""/>
        <dsp:cNvSpPr/>
      </dsp:nvSpPr>
      <dsp:spPr>
        <a:xfrm>
          <a:off x="6748119" y="24471"/>
          <a:ext cx="3123772" cy="1499410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559" tIns="165100" rIns="308559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03</a:t>
          </a:r>
          <a:endParaRPr lang="en-US" sz="6600" kern="1200" dirty="0"/>
        </a:p>
      </dsp:txBody>
      <dsp:txXfrm>
        <a:off x="6748119" y="24471"/>
        <a:ext cx="3123772" cy="14994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567599-E192-43DB-89A0-7EBD2350E4FB}">
      <dsp:nvSpPr>
        <dsp:cNvPr id="0" name=""/>
        <dsp:cNvSpPr/>
      </dsp:nvSpPr>
      <dsp:spPr>
        <a:xfrm>
          <a:off x="771" y="24471"/>
          <a:ext cx="3123772" cy="3748526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559" tIns="0" rIns="308559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Greed      (Attachment in all forms: greed, jealousy, sadness from loss, etc.)</a:t>
          </a:r>
        </a:p>
      </dsp:txBody>
      <dsp:txXfrm>
        <a:off x="771" y="1523882"/>
        <a:ext cx="3123772" cy="2249116"/>
      </dsp:txXfrm>
    </dsp:sp>
    <dsp:sp modelId="{356F9F3A-2A70-452B-AE5F-B97EF1301D27}">
      <dsp:nvSpPr>
        <dsp:cNvPr id="0" name=""/>
        <dsp:cNvSpPr/>
      </dsp:nvSpPr>
      <dsp:spPr>
        <a:xfrm>
          <a:off x="771" y="24471"/>
          <a:ext cx="3123772" cy="1499410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559" tIns="165100" rIns="308559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  <a:endParaRPr lang="en-US" sz="6600" kern="1200" dirty="0"/>
        </a:p>
      </dsp:txBody>
      <dsp:txXfrm>
        <a:off x="771" y="24471"/>
        <a:ext cx="3123772" cy="1499410"/>
      </dsp:txXfrm>
    </dsp:sp>
    <dsp:sp modelId="{2AB6ADC8-A37F-4CEC-9BDB-EE85F2CFABD7}">
      <dsp:nvSpPr>
        <dsp:cNvPr id="0" name=""/>
        <dsp:cNvSpPr/>
      </dsp:nvSpPr>
      <dsp:spPr>
        <a:xfrm>
          <a:off x="3374445" y="24471"/>
          <a:ext cx="3123772" cy="3748526"/>
        </a:xfrm>
        <a:prstGeom prst="rect">
          <a:avLst/>
        </a:prstGeom>
        <a:solidFill>
          <a:schemeClr val="tx2">
            <a:lumMod val="75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559" tIns="0" rIns="308559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Anger        (Aversion ranging from discomfort to dislike to hate)</a:t>
          </a:r>
        </a:p>
      </dsp:txBody>
      <dsp:txXfrm>
        <a:off x="3374445" y="1523882"/>
        <a:ext cx="3123772" cy="2249116"/>
      </dsp:txXfrm>
    </dsp:sp>
    <dsp:sp modelId="{24718070-8741-4D97-B1C5-D92D74FE998F}">
      <dsp:nvSpPr>
        <dsp:cNvPr id="0" name=""/>
        <dsp:cNvSpPr/>
      </dsp:nvSpPr>
      <dsp:spPr>
        <a:xfrm>
          <a:off x="3374445" y="24471"/>
          <a:ext cx="3123772" cy="1499410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559" tIns="165100" rIns="308559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  <a:endParaRPr lang="en-US" sz="6600" kern="1200" dirty="0"/>
        </a:p>
      </dsp:txBody>
      <dsp:txXfrm>
        <a:off x="3374445" y="24471"/>
        <a:ext cx="3123772" cy="1499410"/>
      </dsp:txXfrm>
    </dsp:sp>
    <dsp:sp modelId="{1EE59F0F-43D4-4BAF-A833-154E5627179D}">
      <dsp:nvSpPr>
        <dsp:cNvPr id="0" name=""/>
        <dsp:cNvSpPr/>
      </dsp:nvSpPr>
      <dsp:spPr>
        <a:xfrm>
          <a:off x="6748119" y="24471"/>
          <a:ext cx="3123772" cy="3748526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559" tIns="0" rIns="308559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Ignorance          (Blind Ignorance, Prefer Ignorance, Indifferent)</a:t>
          </a:r>
        </a:p>
      </dsp:txBody>
      <dsp:txXfrm>
        <a:off x="6748119" y="1523882"/>
        <a:ext cx="3123772" cy="2249116"/>
      </dsp:txXfrm>
    </dsp:sp>
    <dsp:sp modelId="{D05E57F6-2275-4FC9-9D59-1F46F61162FC}">
      <dsp:nvSpPr>
        <dsp:cNvPr id="0" name=""/>
        <dsp:cNvSpPr/>
      </dsp:nvSpPr>
      <dsp:spPr>
        <a:xfrm>
          <a:off x="6748119" y="24471"/>
          <a:ext cx="3123772" cy="1499410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559" tIns="165100" rIns="308559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03</a:t>
          </a:r>
          <a:endParaRPr lang="en-US" sz="6600" kern="1200" dirty="0"/>
        </a:p>
      </dsp:txBody>
      <dsp:txXfrm>
        <a:off x="6748119" y="24471"/>
        <a:ext cx="3123772" cy="14994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567599-E192-43DB-89A0-7EBD2350E4FB}">
      <dsp:nvSpPr>
        <dsp:cNvPr id="0" name=""/>
        <dsp:cNvSpPr/>
      </dsp:nvSpPr>
      <dsp:spPr>
        <a:xfrm>
          <a:off x="771" y="24471"/>
          <a:ext cx="3123772" cy="3748526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559" tIns="0" rIns="308559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Greed      (Attachment in all forms: greed, jealousy, sadness from loss, etc.)</a:t>
          </a:r>
        </a:p>
      </dsp:txBody>
      <dsp:txXfrm>
        <a:off x="771" y="1523882"/>
        <a:ext cx="3123772" cy="2249116"/>
      </dsp:txXfrm>
    </dsp:sp>
    <dsp:sp modelId="{356F9F3A-2A70-452B-AE5F-B97EF1301D27}">
      <dsp:nvSpPr>
        <dsp:cNvPr id="0" name=""/>
        <dsp:cNvSpPr/>
      </dsp:nvSpPr>
      <dsp:spPr>
        <a:xfrm>
          <a:off x="771" y="24471"/>
          <a:ext cx="3123772" cy="1499410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559" tIns="165100" rIns="308559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  <a:endParaRPr lang="en-US" sz="6600" kern="1200" dirty="0"/>
        </a:p>
      </dsp:txBody>
      <dsp:txXfrm>
        <a:off x="771" y="24471"/>
        <a:ext cx="3123772" cy="1499410"/>
      </dsp:txXfrm>
    </dsp:sp>
    <dsp:sp modelId="{2AB6ADC8-A37F-4CEC-9BDB-EE85F2CFABD7}">
      <dsp:nvSpPr>
        <dsp:cNvPr id="0" name=""/>
        <dsp:cNvSpPr/>
      </dsp:nvSpPr>
      <dsp:spPr>
        <a:xfrm>
          <a:off x="3374445" y="24471"/>
          <a:ext cx="3123772" cy="3748526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559" tIns="0" rIns="308559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Anger        (Aversion ranging from discomfort to dislike to hate)</a:t>
          </a:r>
        </a:p>
      </dsp:txBody>
      <dsp:txXfrm>
        <a:off x="3374445" y="1523882"/>
        <a:ext cx="3123772" cy="2249116"/>
      </dsp:txXfrm>
    </dsp:sp>
    <dsp:sp modelId="{24718070-8741-4D97-B1C5-D92D74FE998F}">
      <dsp:nvSpPr>
        <dsp:cNvPr id="0" name=""/>
        <dsp:cNvSpPr/>
      </dsp:nvSpPr>
      <dsp:spPr>
        <a:xfrm>
          <a:off x="3374445" y="24471"/>
          <a:ext cx="3123772" cy="1499410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559" tIns="165100" rIns="308559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  <a:endParaRPr lang="en-US" sz="6600" kern="1200" dirty="0"/>
        </a:p>
      </dsp:txBody>
      <dsp:txXfrm>
        <a:off x="3374445" y="24471"/>
        <a:ext cx="3123772" cy="1499410"/>
      </dsp:txXfrm>
    </dsp:sp>
    <dsp:sp modelId="{1EE59F0F-43D4-4BAF-A833-154E5627179D}">
      <dsp:nvSpPr>
        <dsp:cNvPr id="0" name=""/>
        <dsp:cNvSpPr/>
      </dsp:nvSpPr>
      <dsp:spPr>
        <a:xfrm>
          <a:off x="6748119" y="24471"/>
          <a:ext cx="3123772" cy="3748526"/>
        </a:xfrm>
        <a:prstGeom prst="rect">
          <a:avLst/>
        </a:prstGeom>
        <a:solidFill>
          <a:schemeClr val="tx2">
            <a:lumMod val="75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559" tIns="0" rIns="308559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Ignorance          (Blind Ignorance, Prefer Ignorance, Indifferent)</a:t>
          </a:r>
        </a:p>
      </dsp:txBody>
      <dsp:txXfrm>
        <a:off x="6748119" y="1523882"/>
        <a:ext cx="3123772" cy="2249116"/>
      </dsp:txXfrm>
    </dsp:sp>
    <dsp:sp modelId="{D05E57F6-2275-4FC9-9D59-1F46F61162FC}">
      <dsp:nvSpPr>
        <dsp:cNvPr id="0" name=""/>
        <dsp:cNvSpPr/>
      </dsp:nvSpPr>
      <dsp:spPr>
        <a:xfrm>
          <a:off x="6748119" y="24471"/>
          <a:ext cx="3123772" cy="1499410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559" tIns="165100" rIns="308559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03</a:t>
          </a:r>
          <a:endParaRPr lang="en-US" sz="6600" kern="1200" dirty="0"/>
        </a:p>
      </dsp:txBody>
      <dsp:txXfrm>
        <a:off x="6748119" y="24471"/>
        <a:ext cx="3123772" cy="14994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7AC9C6-2CC9-47D4-872D-3899C69C141C}">
      <dsp:nvSpPr>
        <dsp:cNvPr id="0" name=""/>
        <dsp:cNvSpPr/>
      </dsp:nvSpPr>
      <dsp:spPr>
        <a:xfrm>
          <a:off x="0" y="817030"/>
          <a:ext cx="2454027" cy="1472416"/>
        </a:xfrm>
        <a:prstGeom prst="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>
              <a:ln w="3175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Right View</a:t>
          </a:r>
        </a:p>
      </dsp:txBody>
      <dsp:txXfrm>
        <a:off x="0" y="817030"/>
        <a:ext cx="2454027" cy="1472416"/>
      </dsp:txXfrm>
    </dsp:sp>
    <dsp:sp modelId="{C26F27EF-9274-49B5-A806-F66CF51DAAA2}">
      <dsp:nvSpPr>
        <dsp:cNvPr id="0" name=""/>
        <dsp:cNvSpPr/>
      </dsp:nvSpPr>
      <dsp:spPr>
        <a:xfrm>
          <a:off x="2702524" y="783164"/>
          <a:ext cx="2454027" cy="1472416"/>
        </a:xfrm>
        <a:prstGeom prst="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Right Thought</a:t>
          </a:r>
        </a:p>
      </dsp:txBody>
      <dsp:txXfrm>
        <a:off x="2702524" y="783164"/>
        <a:ext cx="2454027" cy="1472416"/>
      </dsp:txXfrm>
    </dsp:sp>
    <dsp:sp modelId="{36A1C1EE-CAA8-457E-9A4D-7160835439AA}">
      <dsp:nvSpPr>
        <dsp:cNvPr id="0" name=""/>
        <dsp:cNvSpPr/>
      </dsp:nvSpPr>
      <dsp:spPr>
        <a:xfrm>
          <a:off x="5401954" y="783164"/>
          <a:ext cx="2454027" cy="1472416"/>
        </a:xfrm>
        <a:prstGeom prst="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Right Speech</a:t>
          </a:r>
        </a:p>
      </dsp:txBody>
      <dsp:txXfrm>
        <a:off x="5401954" y="783164"/>
        <a:ext cx="2454027" cy="1472416"/>
      </dsp:txXfrm>
    </dsp:sp>
    <dsp:sp modelId="{F8725968-8AE5-4D33-8959-85083394DC76}">
      <dsp:nvSpPr>
        <dsp:cNvPr id="0" name=""/>
        <dsp:cNvSpPr/>
      </dsp:nvSpPr>
      <dsp:spPr>
        <a:xfrm>
          <a:off x="8101385" y="783164"/>
          <a:ext cx="2454027" cy="1472416"/>
        </a:xfrm>
        <a:prstGeom prst="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Right Action</a:t>
          </a:r>
        </a:p>
      </dsp:txBody>
      <dsp:txXfrm>
        <a:off x="8101385" y="783164"/>
        <a:ext cx="2454027" cy="1472416"/>
      </dsp:txXfrm>
    </dsp:sp>
    <dsp:sp modelId="{084648A4-238C-4F6A-9659-B8AF37922793}">
      <dsp:nvSpPr>
        <dsp:cNvPr id="0" name=""/>
        <dsp:cNvSpPr/>
      </dsp:nvSpPr>
      <dsp:spPr>
        <a:xfrm>
          <a:off x="3093" y="2500984"/>
          <a:ext cx="2454027" cy="1472416"/>
        </a:xfrm>
        <a:prstGeom prst="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Right Livelihood</a:t>
          </a:r>
        </a:p>
      </dsp:txBody>
      <dsp:txXfrm>
        <a:off x="3093" y="2500984"/>
        <a:ext cx="2454027" cy="1472416"/>
      </dsp:txXfrm>
    </dsp:sp>
    <dsp:sp modelId="{2C156EE5-033B-42D6-880E-E13DB024770B}">
      <dsp:nvSpPr>
        <dsp:cNvPr id="0" name=""/>
        <dsp:cNvSpPr/>
      </dsp:nvSpPr>
      <dsp:spPr>
        <a:xfrm>
          <a:off x="2702524" y="2500984"/>
          <a:ext cx="2454027" cy="1472416"/>
        </a:xfrm>
        <a:prstGeom prst="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Right Effort</a:t>
          </a:r>
        </a:p>
      </dsp:txBody>
      <dsp:txXfrm>
        <a:off x="2702524" y="2500984"/>
        <a:ext cx="2454027" cy="1472416"/>
      </dsp:txXfrm>
    </dsp:sp>
    <dsp:sp modelId="{245472DE-6E64-4318-9D96-0E9B402AA8BB}">
      <dsp:nvSpPr>
        <dsp:cNvPr id="0" name=""/>
        <dsp:cNvSpPr/>
      </dsp:nvSpPr>
      <dsp:spPr>
        <a:xfrm>
          <a:off x="5401954" y="2500984"/>
          <a:ext cx="2454027" cy="1472416"/>
        </a:xfrm>
        <a:prstGeom prst="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Right Mindfulness</a:t>
          </a:r>
        </a:p>
      </dsp:txBody>
      <dsp:txXfrm>
        <a:off x="5401954" y="2500984"/>
        <a:ext cx="2454027" cy="1472416"/>
      </dsp:txXfrm>
    </dsp:sp>
    <dsp:sp modelId="{6030404F-FD58-4D09-B335-D536A3FE9281}">
      <dsp:nvSpPr>
        <dsp:cNvPr id="0" name=""/>
        <dsp:cNvSpPr/>
      </dsp:nvSpPr>
      <dsp:spPr>
        <a:xfrm>
          <a:off x="8101385" y="2500984"/>
          <a:ext cx="2454027" cy="1472416"/>
        </a:xfrm>
        <a:prstGeom prst="rect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Right Meditation</a:t>
          </a:r>
        </a:p>
      </dsp:txBody>
      <dsp:txXfrm>
        <a:off x="8101385" y="2500984"/>
        <a:ext cx="2454027" cy="147241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7AC9C6-2CC9-47D4-872D-3899C69C141C}">
      <dsp:nvSpPr>
        <dsp:cNvPr id="0" name=""/>
        <dsp:cNvSpPr/>
      </dsp:nvSpPr>
      <dsp:spPr>
        <a:xfrm>
          <a:off x="3064" y="795587"/>
          <a:ext cx="2431487" cy="1458892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Right View</a:t>
          </a:r>
        </a:p>
      </dsp:txBody>
      <dsp:txXfrm>
        <a:off x="3064" y="795587"/>
        <a:ext cx="2431487" cy="1458892"/>
      </dsp:txXfrm>
    </dsp:sp>
    <dsp:sp modelId="{C26F27EF-9274-49B5-A806-F66CF51DAAA2}">
      <dsp:nvSpPr>
        <dsp:cNvPr id="0" name=""/>
        <dsp:cNvSpPr/>
      </dsp:nvSpPr>
      <dsp:spPr>
        <a:xfrm>
          <a:off x="2677700" y="795587"/>
          <a:ext cx="2431487" cy="1458892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Right Thought</a:t>
          </a:r>
        </a:p>
      </dsp:txBody>
      <dsp:txXfrm>
        <a:off x="2677700" y="795587"/>
        <a:ext cx="2431487" cy="1458892"/>
      </dsp:txXfrm>
    </dsp:sp>
    <dsp:sp modelId="{36A1C1EE-CAA8-457E-9A4D-7160835439AA}">
      <dsp:nvSpPr>
        <dsp:cNvPr id="0" name=""/>
        <dsp:cNvSpPr/>
      </dsp:nvSpPr>
      <dsp:spPr>
        <a:xfrm>
          <a:off x="5352336" y="795587"/>
          <a:ext cx="2431487" cy="1458892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Right Speech</a:t>
          </a:r>
        </a:p>
      </dsp:txBody>
      <dsp:txXfrm>
        <a:off x="5352336" y="795587"/>
        <a:ext cx="2431487" cy="1458892"/>
      </dsp:txXfrm>
    </dsp:sp>
    <dsp:sp modelId="{F8725968-8AE5-4D33-8959-85083394DC76}">
      <dsp:nvSpPr>
        <dsp:cNvPr id="0" name=""/>
        <dsp:cNvSpPr/>
      </dsp:nvSpPr>
      <dsp:spPr>
        <a:xfrm>
          <a:off x="8026972" y="795587"/>
          <a:ext cx="2431487" cy="1458892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Right Action</a:t>
          </a:r>
        </a:p>
      </dsp:txBody>
      <dsp:txXfrm>
        <a:off x="8026972" y="795587"/>
        <a:ext cx="2431487" cy="1458892"/>
      </dsp:txXfrm>
    </dsp:sp>
    <dsp:sp modelId="{084648A4-238C-4F6A-9659-B8AF37922793}">
      <dsp:nvSpPr>
        <dsp:cNvPr id="0" name=""/>
        <dsp:cNvSpPr/>
      </dsp:nvSpPr>
      <dsp:spPr>
        <a:xfrm>
          <a:off x="3064" y="2497628"/>
          <a:ext cx="2431487" cy="1458892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Right Livelihood</a:t>
          </a:r>
        </a:p>
      </dsp:txBody>
      <dsp:txXfrm>
        <a:off x="3064" y="2497628"/>
        <a:ext cx="2431487" cy="1458892"/>
      </dsp:txXfrm>
    </dsp:sp>
    <dsp:sp modelId="{2C156EE5-033B-42D6-880E-E13DB024770B}">
      <dsp:nvSpPr>
        <dsp:cNvPr id="0" name=""/>
        <dsp:cNvSpPr/>
      </dsp:nvSpPr>
      <dsp:spPr>
        <a:xfrm>
          <a:off x="2677700" y="2497628"/>
          <a:ext cx="2431487" cy="1458892"/>
        </a:xfrm>
        <a:prstGeom prst="rect">
          <a:avLst/>
        </a:prstGeom>
        <a:solidFill>
          <a:srgbClr val="FF66FF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Right Effort</a:t>
          </a:r>
        </a:p>
      </dsp:txBody>
      <dsp:txXfrm>
        <a:off x="2677700" y="2497628"/>
        <a:ext cx="2431487" cy="1458892"/>
      </dsp:txXfrm>
    </dsp:sp>
    <dsp:sp modelId="{245472DE-6E64-4318-9D96-0E9B402AA8BB}">
      <dsp:nvSpPr>
        <dsp:cNvPr id="0" name=""/>
        <dsp:cNvSpPr/>
      </dsp:nvSpPr>
      <dsp:spPr>
        <a:xfrm>
          <a:off x="5352336" y="2497628"/>
          <a:ext cx="2431487" cy="1458892"/>
        </a:xfrm>
        <a:prstGeom prst="rect">
          <a:avLst/>
        </a:prstGeom>
        <a:solidFill>
          <a:srgbClr val="FF66FF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Right Mindfulness</a:t>
          </a:r>
        </a:p>
      </dsp:txBody>
      <dsp:txXfrm>
        <a:off x="5352336" y="2497628"/>
        <a:ext cx="2431487" cy="1458892"/>
      </dsp:txXfrm>
    </dsp:sp>
    <dsp:sp modelId="{6030404F-FD58-4D09-B335-D536A3FE9281}">
      <dsp:nvSpPr>
        <dsp:cNvPr id="0" name=""/>
        <dsp:cNvSpPr/>
      </dsp:nvSpPr>
      <dsp:spPr>
        <a:xfrm>
          <a:off x="8026972" y="2497628"/>
          <a:ext cx="2431487" cy="1458892"/>
        </a:xfrm>
        <a:prstGeom prst="rect">
          <a:avLst/>
        </a:prstGeom>
        <a:solidFill>
          <a:srgbClr val="FF66FF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Right Meditation</a:t>
          </a:r>
        </a:p>
      </dsp:txBody>
      <dsp:txXfrm>
        <a:off x="8026972" y="2497628"/>
        <a:ext cx="2431487" cy="145889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4100BD-4BF1-44D9-BEA4-79A4F73E519F}">
      <dsp:nvSpPr>
        <dsp:cNvPr id="0" name=""/>
        <dsp:cNvSpPr/>
      </dsp:nvSpPr>
      <dsp:spPr>
        <a:xfrm>
          <a:off x="1430" y="1370500"/>
          <a:ext cx="2343616" cy="2343616"/>
        </a:xfrm>
        <a:prstGeom prst="ellipse">
          <a:avLst/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Goal of Buddhism: Relieve Suffering</a:t>
          </a:r>
        </a:p>
      </dsp:txBody>
      <dsp:txXfrm>
        <a:off x="344645" y="1713715"/>
        <a:ext cx="1657186" cy="1657186"/>
      </dsp:txXfrm>
    </dsp:sp>
    <dsp:sp modelId="{B031A027-C7BC-471E-93B3-CC4B00F781DE}">
      <dsp:nvSpPr>
        <dsp:cNvPr id="0" name=""/>
        <dsp:cNvSpPr/>
      </dsp:nvSpPr>
      <dsp:spPr>
        <a:xfrm>
          <a:off x="2345047" y="1370500"/>
          <a:ext cx="2343616" cy="2343616"/>
        </a:xfrm>
        <a:prstGeom prst="ellipse">
          <a:avLst/>
        </a:prstGeom>
        <a:solidFill>
          <a:srgbClr val="00206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World Reality: Dependent Origination</a:t>
          </a:r>
        </a:p>
      </dsp:txBody>
      <dsp:txXfrm>
        <a:off x="2688262" y="1713715"/>
        <a:ext cx="1657186" cy="1657186"/>
      </dsp:txXfrm>
    </dsp:sp>
    <dsp:sp modelId="{F1C23411-A136-4C55-83E8-DCBDEB67FE4D}">
      <dsp:nvSpPr>
        <dsp:cNvPr id="0" name=""/>
        <dsp:cNvSpPr/>
      </dsp:nvSpPr>
      <dsp:spPr>
        <a:xfrm>
          <a:off x="4688664" y="1370500"/>
          <a:ext cx="2343616" cy="2343616"/>
        </a:xfrm>
        <a:prstGeom prst="ellipse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 </a:t>
          </a:r>
          <a:r>
            <a:rPr 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World Reality: Change</a:t>
          </a:r>
        </a:p>
      </dsp:txBody>
      <dsp:txXfrm>
        <a:off x="5031879" y="1713715"/>
        <a:ext cx="1657186" cy="1657186"/>
      </dsp:txXfrm>
    </dsp:sp>
    <dsp:sp modelId="{746A1297-1736-45E6-8363-99B194137D8B}">
      <dsp:nvSpPr>
        <dsp:cNvPr id="0" name=""/>
        <dsp:cNvSpPr/>
      </dsp:nvSpPr>
      <dsp:spPr>
        <a:xfrm>
          <a:off x="7032281" y="1370500"/>
          <a:ext cx="2343616" cy="2343616"/>
        </a:xfrm>
        <a:prstGeom prst="ellipse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Value: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Middle Way </a:t>
          </a:r>
        </a:p>
      </dsp:txBody>
      <dsp:txXfrm>
        <a:off x="7375496" y="1713715"/>
        <a:ext cx="1657186" cy="1657186"/>
      </dsp:txXfrm>
    </dsp:sp>
    <dsp:sp modelId="{D2036274-185B-4062-BCC5-8E82CF14DD09}">
      <dsp:nvSpPr>
        <dsp:cNvPr id="0" name=""/>
        <dsp:cNvSpPr/>
      </dsp:nvSpPr>
      <dsp:spPr>
        <a:xfrm>
          <a:off x="9375898" y="1370500"/>
          <a:ext cx="2343616" cy="2343616"/>
        </a:xfrm>
        <a:prstGeom prst="ellipse">
          <a:avLst/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Belief: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Wisdom and Compassion</a:t>
          </a:r>
        </a:p>
      </dsp:txBody>
      <dsp:txXfrm>
        <a:off x="9719113" y="1713715"/>
        <a:ext cx="1657186" cy="16571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C82E2-3434-4F8F-B24D-E09295921497}" type="datetimeFigureOut">
              <a:rPr lang="en-US" smtClean="0"/>
              <a:t>1/30/23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93C6C-82EA-4D9D-AA8A-69C85F2EE2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26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539117B-1405-4997-81DF-D47685487591}" type="datetime1">
              <a:rPr lang="en-US" smtClean="0"/>
              <a:t>1/30/23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AD327-AB58-4897-AF71-6D19B63EA53A}" type="datetime1">
              <a:rPr lang="en-US" smtClean="0"/>
              <a:t>1/30/23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0F879-CB5E-4D5D-8720-D92DA7AE545E}" type="datetime1">
              <a:rPr lang="en-US" smtClean="0"/>
              <a:t>1/30/23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7957-4685-4AAA-AC15-17027EB8CE3B}" type="datetime1">
              <a:rPr lang="en-US" smtClean="0"/>
              <a:t>1/30/23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02546-CD2F-49E1-B1D0-A834B66B5E2F}" type="datetime1">
              <a:rPr lang="en-US" smtClean="0"/>
              <a:t>1/30/23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815D2-491A-4C11-867A-1AADC7361863}" type="datetime1">
              <a:rPr lang="en-US" smtClean="0"/>
              <a:t>1/30/23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C7DB-A260-4317-B84F-54DF88D675D3}" type="datetime1">
              <a:rPr lang="en-US" smtClean="0"/>
              <a:t>1/30/23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632A5-C0DB-45B3-9A28-AA7E7B5E7621}" type="datetime1">
              <a:rPr lang="en-US" smtClean="0"/>
              <a:t>1/30/23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FDAC-91B9-467F-9D59-FECADBF43D47}" type="datetime1">
              <a:rPr lang="en-US" smtClean="0"/>
              <a:t>1/30/23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1332A-5D1A-4A68-8DC3-3FC24CFC5B34}" type="datetime1">
              <a:rPr lang="en-US" smtClean="0"/>
              <a:t>1/30/23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A8BF-B3DA-48FF-989E-13589D6975D0}" type="datetime1">
              <a:rPr lang="en-US" smtClean="0"/>
              <a:t>1/30/23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53B4EE1E-2631-4416-BD05-4FE45075E299}" type="datetime1">
              <a:rPr lang="en-US" smtClean="0"/>
              <a:t>1/30/23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f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f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455C987-ED28-46CA-ACFD-871FF101D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9530D1-E1B7-4679-A6ED-D82EB77AA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B8372A-11C5-4BD2-B5FD-71DDEFADE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5896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5B9BDB7-2134-468E-9725-B904F4E36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7580" y="4056772"/>
            <a:ext cx="9966960" cy="667627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accent1"/>
                </a:solidFill>
              </a:rPr>
              <a:t>Buddhism to shin Buddhism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34002C-587E-4F0F-A9CB-5B4EE2AB92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5596127"/>
            <a:ext cx="8767860" cy="66762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accent1"/>
                </a:solidFill>
              </a:rPr>
              <a:t>Kevin Kuniyuki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accent1"/>
                </a:solidFill>
              </a:rPr>
              <a:t>Retired Minister, Honpa Hongwanji Mission of </a:t>
            </a:r>
            <a:r>
              <a:rPr lang="haw-US" sz="2000" dirty="0">
                <a:solidFill>
                  <a:schemeClr val="accent1"/>
                </a:solidFill>
              </a:rPr>
              <a:t>Hawaiʻi</a:t>
            </a:r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5" name="Picture 4" descr="A close up of a green field">
            <a:extLst>
              <a:ext uri="{FF2B5EF4-FFF2-40B4-BE49-F238E27FC236}">
                <a16:creationId xmlns:a16="http://schemas.microsoft.com/office/drawing/2014/main" id="{4E312030-0DC2-4F76-9D84-36063902E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67" r="1" b="29770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  <p:pic>
        <p:nvPicPr>
          <p:cNvPr id="6" name="Picture 5" descr="A statue of a person&#10;&#10;Description automatically generated with low confidence">
            <a:extLst>
              <a:ext uri="{FF2B5EF4-FFF2-40B4-BE49-F238E27FC236}">
                <a16:creationId xmlns:a16="http://schemas.microsoft.com/office/drawing/2014/main" id="{B9473761-0EF8-BA0D-B61A-BC7192D52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61" y="256541"/>
            <a:ext cx="2916280" cy="376427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452E4A94-F31E-C390-77B0-633E89620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2254" y="256539"/>
            <a:ext cx="3097189" cy="37642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65142B-917D-3CAB-16DE-F28EE4737506}"/>
              </a:ext>
            </a:extLst>
          </p:cNvPr>
          <p:cNvSpPr txBox="1"/>
          <p:nvPr/>
        </p:nvSpPr>
        <p:spPr>
          <a:xfrm>
            <a:off x="1977377" y="4503885"/>
            <a:ext cx="82296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Shinran’s Path to a Fulfilling and Meaningful Life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Four Noble Truths</a:t>
            </a: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269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Four Noble Truths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Cause: Greed -Attachment </a:t>
            </a:r>
          </a:p>
        </p:txBody>
      </p:sp>
      <p:graphicFrame>
        <p:nvGraphicFramePr>
          <p:cNvPr id="5" name="Content Placeholder 2" descr="linear block process numbered SmartArt">
            <a:extLst>
              <a:ext uri="{FF2B5EF4-FFF2-40B4-BE49-F238E27FC236}">
                <a16:creationId xmlns:a16="http://schemas.microsoft.com/office/drawing/2014/main" id="{65634D7E-F3EC-4C77-B0DA-7AE7B2C92B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6318071"/>
              </p:ext>
            </p:extLst>
          </p:nvPr>
        </p:nvGraphicFramePr>
        <p:xfrm>
          <a:off x="1143000" y="2298530"/>
          <a:ext cx="9872663" cy="3797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82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C1C66B7-9644-4D9B-9A19-5FD3E30EF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682EA3-E633-4081-9743-2D462CD5C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C124DA-5665-462A-B4DD-5F5F33852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6B466C0-C1E9-4C07-AE23-5E9D6C4D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1">
            <a:extLst>
              <a:ext uri="{FF2B5EF4-FFF2-40B4-BE49-F238E27FC236}">
                <a16:creationId xmlns:a16="http://schemas.microsoft.com/office/drawing/2014/main" id="{5ACE4AF0-DA3D-4D8D-AECB-4F4AABB4C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23">
            <a:extLst>
              <a:ext uri="{FF2B5EF4-FFF2-40B4-BE49-F238E27FC236}">
                <a16:creationId xmlns:a16="http://schemas.microsoft.com/office/drawing/2014/main" id="{9412F545-DC54-476A-B6F6-FDD039076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5896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93C725E-7020-00A1-270D-E8B1D100A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95" y="5636382"/>
            <a:ext cx="11057129" cy="65108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85000"/>
              </a:lnSpc>
            </a:pPr>
            <a:r>
              <a:rPr lang="en-US" b="1" cap="all" dirty="0"/>
              <a:t>Greed - attachment</a:t>
            </a:r>
          </a:p>
        </p:txBody>
      </p:sp>
      <p:pic>
        <p:nvPicPr>
          <p:cNvPr id="5" name="Content Placeholder 4" descr="A picture containing blurry&#10;&#10;Description automatically generated">
            <a:extLst>
              <a:ext uri="{FF2B5EF4-FFF2-40B4-BE49-F238E27FC236}">
                <a16:creationId xmlns:a16="http://schemas.microsoft.com/office/drawing/2014/main" id="{C34A976F-1C6A-A1C0-B544-B83974516F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32759" r="-1" b="4554"/>
          <a:stretch/>
        </p:blipFill>
        <p:spPr>
          <a:xfrm>
            <a:off x="774783" y="741172"/>
            <a:ext cx="3470431" cy="3840480"/>
          </a:xfrm>
          <a:prstGeom prst="rect">
            <a:avLst/>
          </a:prstGeom>
        </p:spPr>
      </p:pic>
      <p:pic>
        <p:nvPicPr>
          <p:cNvPr id="9" name="Picture 8" descr="A picture containing person, person, wearing, indoor&#10;&#10;Description automatically generated">
            <a:extLst>
              <a:ext uri="{FF2B5EF4-FFF2-40B4-BE49-F238E27FC236}">
                <a16:creationId xmlns:a16="http://schemas.microsoft.com/office/drawing/2014/main" id="{7B25B949-0D95-1F81-7DB9-5F8F76B189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" t="8747" r="-126" b="-51"/>
          <a:stretch/>
        </p:blipFill>
        <p:spPr>
          <a:xfrm>
            <a:off x="4360784" y="741172"/>
            <a:ext cx="3474720" cy="3840480"/>
          </a:xfrm>
          <a:prstGeom prst="rect">
            <a:avLst/>
          </a:prstGeom>
        </p:spPr>
      </p:pic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FEFDF0BB-E38E-1576-2828-17B34EEA1F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7661" r="-1" b="25663"/>
          <a:stretch/>
        </p:blipFill>
        <p:spPr>
          <a:xfrm>
            <a:off x="7993097" y="741172"/>
            <a:ext cx="3470431" cy="38404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DD4464-94AF-E55F-4DD5-B1AF95301711}"/>
              </a:ext>
            </a:extLst>
          </p:cNvPr>
          <p:cNvSpPr txBox="1"/>
          <p:nvPr/>
        </p:nvSpPr>
        <p:spPr>
          <a:xfrm>
            <a:off x="767163" y="4557146"/>
            <a:ext cx="34704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Attached to what we can’t have.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34AA38-F25A-9F42-40EA-C895EFDEAE3A}"/>
              </a:ext>
            </a:extLst>
          </p:cNvPr>
          <p:cNvSpPr txBox="1"/>
          <p:nvPr/>
        </p:nvSpPr>
        <p:spPr>
          <a:xfrm>
            <a:off x="4360784" y="4573571"/>
            <a:ext cx="34704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Attached to no change, no aging, 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EFE91A-C71E-B4C0-B816-B8AC285E5D13}"/>
              </a:ext>
            </a:extLst>
          </p:cNvPr>
          <p:cNvSpPr txBox="1"/>
          <p:nvPr/>
        </p:nvSpPr>
        <p:spPr>
          <a:xfrm>
            <a:off x="7993097" y="4573571"/>
            <a:ext cx="34831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Attached to no loss, no separation. …</a:t>
            </a:r>
          </a:p>
        </p:txBody>
      </p:sp>
    </p:spTree>
    <p:extLst>
      <p:ext uri="{BB962C8B-B14F-4D97-AF65-F5344CB8AC3E}">
        <p14:creationId xmlns:p14="http://schemas.microsoft.com/office/powerpoint/2010/main" val="3320090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Four Noble Truths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Cause: Anger - Aversion </a:t>
            </a:r>
          </a:p>
        </p:txBody>
      </p:sp>
      <p:graphicFrame>
        <p:nvGraphicFramePr>
          <p:cNvPr id="5" name="Content Placeholder 2" descr="linear block process numbered SmartArt">
            <a:extLst>
              <a:ext uri="{FF2B5EF4-FFF2-40B4-BE49-F238E27FC236}">
                <a16:creationId xmlns:a16="http://schemas.microsoft.com/office/drawing/2014/main" id="{65634D7E-F3EC-4C77-B0DA-7AE7B2C92B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5210280"/>
              </p:ext>
            </p:extLst>
          </p:nvPr>
        </p:nvGraphicFramePr>
        <p:xfrm>
          <a:off x="1143000" y="2298530"/>
          <a:ext cx="9872663" cy="3797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6913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C1C66B7-9644-4D9B-9A19-5FD3E30EF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682EA3-E633-4081-9743-2D462CD5C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C124DA-5665-462A-B4DD-5F5F33852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6B466C0-C1E9-4C07-AE23-5E9D6C4D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1">
            <a:extLst>
              <a:ext uri="{FF2B5EF4-FFF2-40B4-BE49-F238E27FC236}">
                <a16:creationId xmlns:a16="http://schemas.microsoft.com/office/drawing/2014/main" id="{5ACE4AF0-DA3D-4D8D-AECB-4F4AABB4C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23">
            <a:extLst>
              <a:ext uri="{FF2B5EF4-FFF2-40B4-BE49-F238E27FC236}">
                <a16:creationId xmlns:a16="http://schemas.microsoft.com/office/drawing/2014/main" id="{9412F545-DC54-476A-B6F6-FDD039076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5896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93C725E-7020-00A1-270D-E8B1D100A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471" y="5473018"/>
            <a:ext cx="11057129" cy="7980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b="1" cap="all" dirty="0"/>
              <a:t>Anger – RANGE OF aversion</a:t>
            </a:r>
          </a:p>
        </p:txBody>
      </p:sp>
      <p:pic>
        <p:nvPicPr>
          <p:cNvPr id="13" name="Content Placeholder 12" descr="A person wearing a white shirt and sunglasses with his hand on his chin&#10;&#10;Description automatically generated with medium confidence">
            <a:extLst>
              <a:ext uri="{FF2B5EF4-FFF2-40B4-BE49-F238E27FC236}">
                <a16:creationId xmlns:a16="http://schemas.microsoft.com/office/drawing/2014/main" id="{6C570769-A1E9-EF8A-3250-623FC12702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521" y="586913"/>
            <a:ext cx="3342848" cy="3983344"/>
          </a:xfrm>
        </p:spPr>
      </p:pic>
      <p:pic>
        <p:nvPicPr>
          <p:cNvPr id="17" name="Picture 16" descr="A person with her arms crossed&#10;&#10;Description automatically generated">
            <a:extLst>
              <a:ext uri="{FF2B5EF4-FFF2-40B4-BE49-F238E27FC236}">
                <a16:creationId xmlns:a16="http://schemas.microsoft.com/office/drawing/2014/main" id="{F21E47FC-392A-C1EA-6293-328C78C9B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018" y="613041"/>
            <a:ext cx="3465254" cy="3983344"/>
          </a:xfrm>
          <a:prstGeom prst="rect">
            <a:avLst/>
          </a:prstGeom>
        </p:spPr>
      </p:pic>
      <p:pic>
        <p:nvPicPr>
          <p:cNvPr id="21" name="Picture 20" descr="A person with his eyes closed&#10;&#10;Description automatically generated with low confidence">
            <a:extLst>
              <a:ext uri="{FF2B5EF4-FFF2-40B4-BE49-F238E27FC236}">
                <a16:creationId xmlns:a16="http://schemas.microsoft.com/office/drawing/2014/main" id="{96F7BB4B-43EE-3B31-868B-F65A75185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6922" y="586913"/>
            <a:ext cx="3536478" cy="39833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92DD055-19AA-701D-440A-667D7D9FC0BF}"/>
              </a:ext>
            </a:extLst>
          </p:cNvPr>
          <p:cNvSpPr txBox="1"/>
          <p:nvPr/>
        </p:nvSpPr>
        <p:spPr>
          <a:xfrm>
            <a:off x="592589" y="4514005"/>
            <a:ext cx="33589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Discomfort </a:t>
            </a:r>
          </a:p>
          <a:p>
            <a:pPr algn="ctr"/>
            <a:r>
              <a:rPr lang="en-US" sz="2800" dirty="0"/>
              <a:t>(Aversion/fear)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111767-8F5C-8414-CAC8-9726028977F5}"/>
              </a:ext>
            </a:extLst>
          </p:cNvPr>
          <p:cNvSpPr txBox="1"/>
          <p:nvPr/>
        </p:nvSpPr>
        <p:spPr>
          <a:xfrm>
            <a:off x="4256398" y="4534704"/>
            <a:ext cx="3465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Dislike </a:t>
            </a:r>
          </a:p>
          <a:p>
            <a:pPr algn="ctr"/>
            <a:r>
              <a:rPr lang="en-US" sz="2800" dirty="0"/>
              <a:t>(Aversion/fear)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34732A-A10E-A37B-CB0B-A855071E7A26}"/>
              </a:ext>
            </a:extLst>
          </p:cNvPr>
          <p:cNvSpPr txBox="1"/>
          <p:nvPr/>
        </p:nvSpPr>
        <p:spPr>
          <a:xfrm>
            <a:off x="8007985" y="4504861"/>
            <a:ext cx="36033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Hate </a:t>
            </a:r>
          </a:p>
          <a:p>
            <a:pPr algn="ctr"/>
            <a:r>
              <a:rPr lang="en-US" sz="2800" dirty="0"/>
              <a:t>(Aversion/fear)</a:t>
            </a:r>
          </a:p>
        </p:txBody>
      </p:sp>
    </p:spTree>
    <p:extLst>
      <p:ext uri="{BB962C8B-B14F-4D97-AF65-F5344CB8AC3E}">
        <p14:creationId xmlns:p14="http://schemas.microsoft.com/office/powerpoint/2010/main" val="3547047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Four Noble Truths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Cause: Ignorance </a:t>
            </a:r>
          </a:p>
        </p:txBody>
      </p:sp>
      <p:graphicFrame>
        <p:nvGraphicFramePr>
          <p:cNvPr id="5" name="Content Placeholder 2" descr="linear block process numbered SmartArt">
            <a:extLst>
              <a:ext uri="{FF2B5EF4-FFF2-40B4-BE49-F238E27FC236}">
                <a16:creationId xmlns:a16="http://schemas.microsoft.com/office/drawing/2014/main" id="{65634D7E-F3EC-4C77-B0DA-7AE7B2C92B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0236602"/>
              </p:ext>
            </p:extLst>
          </p:nvPr>
        </p:nvGraphicFramePr>
        <p:xfrm>
          <a:off x="1143000" y="2298530"/>
          <a:ext cx="9872663" cy="3797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33039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C1C66B7-9644-4D9B-9A19-5FD3E30EF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682EA3-E633-4081-9743-2D462CD5C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C124DA-5665-462A-B4DD-5F5F33852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6B466C0-C1E9-4C07-AE23-5E9D6C4D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1">
            <a:extLst>
              <a:ext uri="{FF2B5EF4-FFF2-40B4-BE49-F238E27FC236}">
                <a16:creationId xmlns:a16="http://schemas.microsoft.com/office/drawing/2014/main" id="{5ACE4AF0-DA3D-4D8D-AECB-4F4AABB4C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23">
            <a:extLst>
              <a:ext uri="{FF2B5EF4-FFF2-40B4-BE49-F238E27FC236}">
                <a16:creationId xmlns:a16="http://schemas.microsoft.com/office/drawing/2014/main" id="{9412F545-DC54-476A-B6F6-FDD039076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5896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93C725E-7020-00A1-270D-E8B1D100A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471" y="5473018"/>
            <a:ext cx="11057129" cy="7980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b="1" cap="all" dirty="0"/>
              <a:t>ignorance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92DD055-19AA-701D-440A-667D7D9FC0BF}"/>
              </a:ext>
            </a:extLst>
          </p:cNvPr>
          <p:cNvSpPr txBox="1"/>
          <p:nvPr/>
        </p:nvSpPr>
        <p:spPr>
          <a:xfrm>
            <a:off x="603619" y="4524496"/>
            <a:ext cx="3358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Blind Ignorance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111767-8F5C-8414-CAC8-9726028977F5}"/>
              </a:ext>
            </a:extLst>
          </p:cNvPr>
          <p:cNvSpPr txBox="1"/>
          <p:nvPr/>
        </p:nvSpPr>
        <p:spPr>
          <a:xfrm>
            <a:off x="4312360" y="4520017"/>
            <a:ext cx="3465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Prefer Ignorance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34732A-A10E-A37B-CB0B-A855071E7A26}"/>
              </a:ext>
            </a:extLst>
          </p:cNvPr>
          <p:cNvSpPr txBox="1"/>
          <p:nvPr/>
        </p:nvSpPr>
        <p:spPr>
          <a:xfrm>
            <a:off x="8007985" y="4504861"/>
            <a:ext cx="3603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Indifferent</a:t>
            </a:r>
          </a:p>
        </p:txBody>
      </p:sp>
      <p:pic>
        <p:nvPicPr>
          <p:cNvPr id="6" name="Content Placeholder 5" descr="A picture containing person, person, wearing, hat&#10;&#10;Description automatically generated">
            <a:extLst>
              <a:ext uri="{FF2B5EF4-FFF2-40B4-BE49-F238E27FC236}">
                <a16:creationId xmlns:a16="http://schemas.microsoft.com/office/drawing/2014/main" id="{90DEF991-5957-DA52-11BE-44E10DD1AD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5453" y="586913"/>
            <a:ext cx="2859856" cy="3825059"/>
          </a:xfrm>
        </p:spPr>
      </p:pic>
      <p:pic>
        <p:nvPicPr>
          <p:cNvPr id="8" name="Picture 7" descr="A stone carving of a person&#10;&#10;Description automatically generated with low confidence">
            <a:extLst>
              <a:ext uri="{FF2B5EF4-FFF2-40B4-BE49-F238E27FC236}">
                <a16:creationId xmlns:a16="http://schemas.microsoft.com/office/drawing/2014/main" id="{A7D555D4-B091-121D-1DC1-319DAF028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608" y="423607"/>
            <a:ext cx="4066309" cy="4066309"/>
          </a:xfrm>
          <a:prstGeom prst="rect">
            <a:avLst/>
          </a:prstGeom>
        </p:spPr>
      </p:pic>
      <p:pic>
        <p:nvPicPr>
          <p:cNvPr id="10" name="Picture 9" descr="A person with her hand on her chin&#10;&#10;Description automatically generated with medium confidence">
            <a:extLst>
              <a:ext uri="{FF2B5EF4-FFF2-40B4-BE49-F238E27FC236}">
                <a16:creationId xmlns:a16="http://schemas.microsoft.com/office/drawing/2014/main" id="{E9A57243-E4E9-F4EF-E9EA-71912E117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4754" y="606636"/>
            <a:ext cx="3169851" cy="378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655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Four Noble Truths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3</a:t>
            </a:r>
            <a:r>
              <a:rPr lang="en-US" baseline="30000" dirty="0">
                <a:solidFill>
                  <a:schemeClr val="tx1"/>
                </a:solidFill>
              </a:rPr>
              <a:t>rd</a:t>
            </a:r>
            <a:r>
              <a:rPr lang="en-US" dirty="0">
                <a:solidFill>
                  <a:schemeClr val="tx1"/>
                </a:solidFill>
              </a:rPr>
              <a:t> Noble Truth: Balanced Living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B0E8D0-E7B5-80C6-1802-8011AC5BB800}"/>
              </a:ext>
            </a:extLst>
          </p:cNvPr>
          <p:cNvSpPr txBox="1"/>
          <p:nvPr/>
        </p:nvSpPr>
        <p:spPr>
          <a:xfrm>
            <a:off x="6223507" y="4315722"/>
            <a:ext cx="2328367" cy="241207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u="none" kern="1200" dirty="0"/>
              <a:t> Blind Passions AKA Three Poisons</a:t>
            </a:r>
          </a:p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u="sng" kern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EE11A9-6675-3CC8-08BA-D579D408E82F}"/>
              </a:ext>
            </a:extLst>
          </p:cNvPr>
          <p:cNvSpPr txBox="1"/>
          <p:nvPr/>
        </p:nvSpPr>
        <p:spPr>
          <a:xfrm>
            <a:off x="6223507" y="4315783"/>
            <a:ext cx="2328367" cy="241207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u="none" kern="1200" dirty="0"/>
              <a:t>Living </a:t>
            </a:r>
            <a:r>
              <a:rPr lang="en-US" sz="2400" dirty="0"/>
              <a:t>in balance and harmony </a:t>
            </a:r>
            <a:r>
              <a:rPr lang="en-US" sz="2400" u="none" kern="1200" dirty="0"/>
              <a:t>with Dependent Origination</a:t>
            </a:r>
            <a:endParaRPr lang="en-US" sz="2400" u="sng" kern="1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27BD7C-DE08-0AEE-45D3-9BCB82DDA37C}"/>
              </a:ext>
            </a:extLst>
          </p:cNvPr>
          <p:cNvSpPr txBox="1"/>
          <p:nvPr/>
        </p:nvSpPr>
        <p:spPr>
          <a:xfrm>
            <a:off x="8806886" y="4288076"/>
            <a:ext cx="2328367" cy="23012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u="none" kern="1200" dirty="0"/>
              <a:t>Eightfold Path</a:t>
            </a:r>
            <a:endParaRPr lang="en-US" sz="2400" u="sng" kern="1200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6F99382-FD2C-669C-3013-EC7E94F7D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810DB45-66F6-4B97-477C-7B29080AFF6A}"/>
              </a:ext>
            </a:extLst>
          </p:cNvPr>
          <p:cNvSpPr/>
          <p:nvPr/>
        </p:nvSpPr>
        <p:spPr>
          <a:xfrm>
            <a:off x="1140338" y="2097608"/>
            <a:ext cx="2357244" cy="1850937"/>
          </a:xfrm>
          <a:custGeom>
            <a:avLst/>
            <a:gdLst>
              <a:gd name="connsiteX0" fmla="*/ 0 w 2357244"/>
              <a:gd name="connsiteY0" fmla="*/ 0 h 1850937"/>
              <a:gd name="connsiteX1" fmla="*/ 2357244 w 2357244"/>
              <a:gd name="connsiteY1" fmla="*/ 0 h 1850937"/>
              <a:gd name="connsiteX2" fmla="*/ 2357244 w 2357244"/>
              <a:gd name="connsiteY2" fmla="*/ 1850937 h 1850937"/>
              <a:gd name="connsiteX3" fmla="*/ 0 w 2357244"/>
              <a:gd name="connsiteY3" fmla="*/ 1850937 h 1850937"/>
              <a:gd name="connsiteX4" fmla="*/ 0 w 2357244"/>
              <a:gd name="connsiteY4" fmla="*/ 0 h 185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244" h="1850937">
                <a:moveTo>
                  <a:pt x="0" y="0"/>
                </a:moveTo>
                <a:lnTo>
                  <a:pt x="2357244" y="0"/>
                </a:lnTo>
                <a:lnTo>
                  <a:pt x="2357244" y="1850937"/>
                </a:lnTo>
                <a:lnTo>
                  <a:pt x="0" y="1850937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843" tIns="740374" rIns="232843" bIns="330201" numCol="1" spcCol="1270" anchor="t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b="1" u="none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</a:t>
            </a:r>
            <a:endParaRPr lang="en-US" sz="26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7A0329F-6991-3404-99A2-307A1E0F254A}"/>
              </a:ext>
            </a:extLst>
          </p:cNvPr>
          <p:cNvSpPr/>
          <p:nvPr/>
        </p:nvSpPr>
        <p:spPr>
          <a:xfrm>
            <a:off x="1140338" y="2097608"/>
            <a:ext cx="2357244" cy="740374"/>
          </a:xfrm>
          <a:custGeom>
            <a:avLst/>
            <a:gdLst>
              <a:gd name="connsiteX0" fmla="*/ 0 w 2357244"/>
              <a:gd name="connsiteY0" fmla="*/ 0 h 740374"/>
              <a:gd name="connsiteX1" fmla="*/ 2357244 w 2357244"/>
              <a:gd name="connsiteY1" fmla="*/ 0 h 740374"/>
              <a:gd name="connsiteX2" fmla="*/ 2357244 w 2357244"/>
              <a:gd name="connsiteY2" fmla="*/ 740374 h 740374"/>
              <a:gd name="connsiteX3" fmla="*/ 0 w 2357244"/>
              <a:gd name="connsiteY3" fmla="*/ 740374 h 740374"/>
              <a:gd name="connsiteX4" fmla="*/ 0 w 2357244"/>
              <a:gd name="connsiteY4" fmla="*/ 0 h 740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244" h="740374">
                <a:moveTo>
                  <a:pt x="0" y="0"/>
                </a:moveTo>
                <a:lnTo>
                  <a:pt x="2357244" y="0"/>
                </a:lnTo>
                <a:lnTo>
                  <a:pt x="2357244" y="740374"/>
                </a:lnTo>
                <a:lnTo>
                  <a:pt x="0" y="74037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843" tIns="165100" rIns="232843" bIns="165100" numCol="1" spcCol="1270" anchor="ctr" anchorCtr="0">
            <a:noAutofit/>
          </a:bodyPr>
          <a:lstStyle/>
          <a:p>
            <a:pPr marL="0" lvl="0" indent="0" algn="l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kern="1200"/>
              <a:t>01</a:t>
            </a:r>
            <a:endParaRPr lang="en-US" sz="2900" kern="120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C675ED0-5855-337A-CEFB-FA14BF49ACFF}"/>
              </a:ext>
            </a:extLst>
          </p:cNvPr>
          <p:cNvSpPr/>
          <p:nvPr/>
        </p:nvSpPr>
        <p:spPr>
          <a:xfrm>
            <a:off x="3685966" y="2124474"/>
            <a:ext cx="2357244" cy="1850937"/>
          </a:xfrm>
          <a:custGeom>
            <a:avLst/>
            <a:gdLst>
              <a:gd name="connsiteX0" fmla="*/ 0 w 2357244"/>
              <a:gd name="connsiteY0" fmla="*/ 0 h 1850937"/>
              <a:gd name="connsiteX1" fmla="*/ 2357244 w 2357244"/>
              <a:gd name="connsiteY1" fmla="*/ 0 h 1850937"/>
              <a:gd name="connsiteX2" fmla="*/ 2357244 w 2357244"/>
              <a:gd name="connsiteY2" fmla="*/ 1850937 h 1850937"/>
              <a:gd name="connsiteX3" fmla="*/ 0 w 2357244"/>
              <a:gd name="connsiteY3" fmla="*/ 1850937 h 1850937"/>
              <a:gd name="connsiteX4" fmla="*/ 0 w 2357244"/>
              <a:gd name="connsiteY4" fmla="*/ 0 h 185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244" h="1850937">
                <a:moveTo>
                  <a:pt x="0" y="0"/>
                </a:moveTo>
                <a:lnTo>
                  <a:pt x="2357244" y="0"/>
                </a:lnTo>
                <a:lnTo>
                  <a:pt x="2357244" y="1850937"/>
                </a:lnTo>
                <a:lnTo>
                  <a:pt x="0" y="1850937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843" tIns="740374" rIns="232843" bIns="330201" numCol="1" spcCol="1270" anchor="t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b="1" u="none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32BCC57-C9C7-BC9E-5833-FCBA51FD9507}"/>
              </a:ext>
            </a:extLst>
          </p:cNvPr>
          <p:cNvSpPr/>
          <p:nvPr/>
        </p:nvSpPr>
        <p:spPr>
          <a:xfrm>
            <a:off x="3686162" y="2097608"/>
            <a:ext cx="2357244" cy="740374"/>
          </a:xfrm>
          <a:custGeom>
            <a:avLst/>
            <a:gdLst>
              <a:gd name="connsiteX0" fmla="*/ 0 w 2357244"/>
              <a:gd name="connsiteY0" fmla="*/ 0 h 740374"/>
              <a:gd name="connsiteX1" fmla="*/ 2357244 w 2357244"/>
              <a:gd name="connsiteY1" fmla="*/ 0 h 740374"/>
              <a:gd name="connsiteX2" fmla="*/ 2357244 w 2357244"/>
              <a:gd name="connsiteY2" fmla="*/ 740374 h 740374"/>
              <a:gd name="connsiteX3" fmla="*/ 0 w 2357244"/>
              <a:gd name="connsiteY3" fmla="*/ 740374 h 740374"/>
              <a:gd name="connsiteX4" fmla="*/ 0 w 2357244"/>
              <a:gd name="connsiteY4" fmla="*/ 0 h 740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244" h="740374">
                <a:moveTo>
                  <a:pt x="0" y="0"/>
                </a:moveTo>
                <a:lnTo>
                  <a:pt x="2357244" y="0"/>
                </a:lnTo>
                <a:lnTo>
                  <a:pt x="2357244" y="740374"/>
                </a:lnTo>
                <a:lnTo>
                  <a:pt x="0" y="74037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843" tIns="165100" rIns="232843" bIns="165100" numCol="1" spcCol="1270" anchor="ctr" anchorCtr="0">
            <a:noAutofit/>
          </a:bodyPr>
          <a:lstStyle/>
          <a:p>
            <a:pPr marL="0" lvl="0" indent="0" algn="l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kern="1200"/>
              <a:t>02</a:t>
            </a:r>
            <a:endParaRPr lang="en-US" sz="2900" kern="12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98CCE29-D43E-95CD-FD2C-084FF759863D}"/>
              </a:ext>
            </a:extLst>
          </p:cNvPr>
          <p:cNvSpPr/>
          <p:nvPr/>
        </p:nvSpPr>
        <p:spPr>
          <a:xfrm>
            <a:off x="6231987" y="2097608"/>
            <a:ext cx="2357244" cy="1850937"/>
          </a:xfrm>
          <a:custGeom>
            <a:avLst/>
            <a:gdLst>
              <a:gd name="connsiteX0" fmla="*/ 0 w 2357244"/>
              <a:gd name="connsiteY0" fmla="*/ 0 h 1850937"/>
              <a:gd name="connsiteX1" fmla="*/ 2357244 w 2357244"/>
              <a:gd name="connsiteY1" fmla="*/ 0 h 1850937"/>
              <a:gd name="connsiteX2" fmla="*/ 2357244 w 2357244"/>
              <a:gd name="connsiteY2" fmla="*/ 1850937 h 1850937"/>
              <a:gd name="connsiteX3" fmla="*/ 0 w 2357244"/>
              <a:gd name="connsiteY3" fmla="*/ 1850937 h 1850937"/>
              <a:gd name="connsiteX4" fmla="*/ 0 w 2357244"/>
              <a:gd name="connsiteY4" fmla="*/ 0 h 185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244" h="1850937">
                <a:moveTo>
                  <a:pt x="0" y="0"/>
                </a:moveTo>
                <a:lnTo>
                  <a:pt x="2357244" y="0"/>
                </a:lnTo>
                <a:lnTo>
                  <a:pt x="2357244" y="1850937"/>
                </a:lnTo>
                <a:lnTo>
                  <a:pt x="0" y="185093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843" tIns="740374" rIns="232843" bIns="330201" numCol="1" spcCol="1270" anchor="t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b="1" u="none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Address the Cause</a:t>
            </a:r>
            <a:endParaRPr lang="en-US" sz="26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668425D-0B3C-B69B-F8C1-7D062B627092}"/>
              </a:ext>
            </a:extLst>
          </p:cNvPr>
          <p:cNvSpPr/>
          <p:nvPr/>
        </p:nvSpPr>
        <p:spPr>
          <a:xfrm>
            <a:off x="6231987" y="2097608"/>
            <a:ext cx="2357244" cy="740374"/>
          </a:xfrm>
          <a:custGeom>
            <a:avLst/>
            <a:gdLst>
              <a:gd name="connsiteX0" fmla="*/ 0 w 2357244"/>
              <a:gd name="connsiteY0" fmla="*/ 0 h 740374"/>
              <a:gd name="connsiteX1" fmla="*/ 2357244 w 2357244"/>
              <a:gd name="connsiteY1" fmla="*/ 0 h 740374"/>
              <a:gd name="connsiteX2" fmla="*/ 2357244 w 2357244"/>
              <a:gd name="connsiteY2" fmla="*/ 740374 h 740374"/>
              <a:gd name="connsiteX3" fmla="*/ 0 w 2357244"/>
              <a:gd name="connsiteY3" fmla="*/ 740374 h 740374"/>
              <a:gd name="connsiteX4" fmla="*/ 0 w 2357244"/>
              <a:gd name="connsiteY4" fmla="*/ 0 h 740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244" h="740374">
                <a:moveTo>
                  <a:pt x="0" y="0"/>
                </a:moveTo>
                <a:lnTo>
                  <a:pt x="2357244" y="0"/>
                </a:lnTo>
                <a:lnTo>
                  <a:pt x="2357244" y="740374"/>
                </a:lnTo>
                <a:lnTo>
                  <a:pt x="0" y="74037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843" tIns="165100" rIns="232843" bIns="165100" numCol="1" spcCol="1270" anchor="ctr" anchorCtr="0">
            <a:noAutofit/>
          </a:bodyPr>
          <a:lstStyle/>
          <a:p>
            <a:pPr marL="0" lvl="0" indent="0" algn="l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kern="1200"/>
              <a:t>03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792BE9B-9366-EC7B-1DEF-A71554D97CBA}"/>
              </a:ext>
            </a:extLst>
          </p:cNvPr>
          <p:cNvSpPr/>
          <p:nvPr/>
        </p:nvSpPr>
        <p:spPr>
          <a:xfrm>
            <a:off x="8778007" y="2097608"/>
            <a:ext cx="2357244" cy="1850937"/>
          </a:xfrm>
          <a:custGeom>
            <a:avLst/>
            <a:gdLst>
              <a:gd name="connsiteX0" fmla="*/ 0 w 2357244"/>
              <a:gd name="connsiteY0" fmla="*/ 0 h 1850937"/>
              <a:gd name="connsiteX1" fmla="*/ 2357244 w 2357244"/>
              <a:gd name="connsiteY1" fmla="*/ 0 h 1850937"/>
              <a:gd name="connsiteX2" fmla="*/ 2357244 w 2357244"/>
              <a:gd name="connsiteY2" fmla="*/ 1850937 h 1850937"/>
              <a:gd name="connsiteX3" fmla="*/ 0 w 2357244"/>
              <a:gd name="connsiteY3" fmla="*/ 1850937 h 1850937"/>
              <a:gd name="connsiteX4" fmla="*/ 0 w 2357244"/>
              <a:gd name="connsiteY4" fmla="*/ 0 h 185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244" h="1850937">
                <a:moveTo>
                  <a:pt x="0" y="0"/>
                </a:moveTo>
                <a:lnTo>
                  <a:pt x="2357244" y="0"/>
                </a:lnTo>
                <a:lnTo>
                  <a:pt x="2357244" y="1850937"/>
                </a:lnTo>
                <a:lnTo>
                  <a:pt x="0" y="1850937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843" tIns="740374" rIns="232843" bIns="330201" numCol="1" spcCol="1270" anchor="t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b="1" u="none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Specify Solution</a:t>
            </a:r>
            <a:endParaRPr lang="en-US" sz="26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C310BD0-3388-32FD-D3CF-D9E1E83B858C}"/>
              </a:ext>
            </a:extLst>
          </p:cNvPr>
          <p:cNvSpPr/>
          <p:nvPr/>
        </p:nvSpPr>
        <p:spPr>
          <a:xfrm>
            <a:off x="8777811" y="2097608"/>
            <a:ext cx="2357244" cy="740374"/>
          </a:xfrm>
          <a:custGeom>
            <a:avLst/>
            <a:gdLst>
              <a:gd name="connsiteX0" fmla="*/ 0 w 2357244"/>
              <a:gd name="connsiteY0" fmla="*/ 0 h 740374"/>
              <a:gd name="connsiteX1" fmla="*/ 2357244 w 2357244"/>
              <a:gd name="connsiteY1" fmla="*/ 0 h 740374"/>
              <a:gd name="connsiteX2" fmla="*/ 2357244 w 2357244"/>
              <a:gd name="connsiteY2" fmla="*/ 740374 h 740374"/>
              <a:gd name="connsiteX3" fmla="*/ 0 w 2357244"/>
              <a:gd name="connsiteY3" fmla="*/ 740374 h 740374"/>
              <a:gd name="connsiteX4" fmla="*/ 0 w 2357244"/>
              <a:gd name="connsiteY4" fmla="*/ 0 h 740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244" h="740374">
                <a:moveTo>
                  <a:pt x="0" y="0"/>
                </a:moveTo>
                <a:lnTo>
                  <a:pt x="2357244" y="0"/>
                </a:lnTo>
                <a:lnTo>
                  <a:pt x="2357244" y="740374"/>
                </a:lnTo>
                <a:lnTo>
                  <a:pt x="0" y="74037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843" tIns="165100" rIns="232843" bIns="165100" numCol="1" spcCol="1270" anchor="ctr" anchorCtr="0">
            <a:noAutofit/>
          </a:bodyPr>
          <a:lstStyle/>
          <a:p>
            <a:pPr marL="0" lvl="0" indent="0" algn="l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kern="1200"/>
              <a:t>04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C62504C-A946-0D8B-6812-D2AAD3359063}"/>
              </a:ext>
            </a:extLst>
          </p:cNvPr>
          <p:cNvSpPr/>
          <p:nvPr/>
        </p:nvSpPr>
        <p:spPr>
          <a:xfrm>
            <a:off x="1143000" y="4184074"/>
            <a:ext cx="2328367" cy="230124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B014952-9542-859D-09C1-3DF9172652ED}"/>
              </a:ext>
            </a:extLst>
          </p:cNvPr>
          <p:cNvSpPr txBox="1"/>
          <p:nvPr/>
        </p:nvSpPr>
        <p:spPr>
          <a:xfrm>
            <a:off x="1183269" y="4315722"/>
            <a:ext cx="2328367" cy="220419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u="none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Suffering in all its range of afflictions</a:t>
            </a:r>
            <a:endParaRPr lang="en-US" sz="24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CCF9668-A089-DD1C-F536-7207839D4213}"/>
              </a:ext>
            </a:extLst>
          </p:cNvPr>
          <p:cNvSpPr/>
          <p:nvPr/>
        </p:nvSpPr>
        <p:spPr>
          <a:xfrm>
            <a:off x="3640127" y="4184074"/>
            <a:ext cx="2328367" cy="230124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6FCC39-A8B6-799C-C590-33E1E20CAF7C}"/>
              </a:ext>
            </a:extLst>
          </p:cNvPr>
          <p:cNvSpPr txBox="1"/>
          <p:nvPr/>
        </p:nvSpPr>
        <p:spPr>
          <a:xfrm>
            <a:off x="6223507" y="4315722"/>
            <a:ext cx="2328367" cy="241207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u="none" kern="1200" dirty="0"/>
              <a:t> Blind Passions AKA Three Poisons</a:t>
            </a:r>
          </a:p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u="sng" kern="12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06398C3-75A5-6EEA-660F-B0387EE398EE}"/>
              </a:ext>
            </a:extLst>
          </p:cNvPr>
          <p:cNvSpPr/>
          <p:nvPr/>
        </p:nvSpPr>
        <p:spPr>
          <a:xfrm>
            <a:off x="6223507" y="4184074"/>
            <a:ext cx="2328367" cy="230124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D1A7DD3-2F64-E5EE-4F15-D754AFCBB7C7}"/>
              </a:ext>
            </a:extLst>
          </p:cNvPr>
          <p:cNvSpPr txBox="1"/>
          <p:nvPr/>
        </p:nvSpPr>
        <p:spPr>
          <a:xfrm>
            <a:off x="6223507" y="4315783"/>
            <a:ext cx="2328367" cy="241207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u="none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Living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balance and harmony </a:t>
            </a:r>
            <a:r>
              <a:rPr lang="en-US" sz="2400" b="1" u="none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Dependent Origination</a:t>
            </a:r>
            <a:endParaRPr lang="en-US" sz="24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50766E2-6EED-F755-5473-C34B0265F334}"/>
              </a:ext>
            </a:extLst>
          </p:cNvPr>
          <p:cNvSpPr/>
          <p:nvPr/>
        </p:nvSpPr>
        <p:spPr>
          <a:xfrm>
            <a:off x="8806886" y="4184074"/>
            <a:ext cx="2328367" cy="230124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E6A049F-1729-3474-F5BC-B4611344352F}"/>
              </a:ext>
            </a:extLst>
          </p:cNvPr>
          <p:cNvSpPr txBox="1"/>
          <p:nvPr/>
        </p:nvSpPr>
        <p:spPr>
          <a:xfrm>
            <a:off x="8806886" y="4288076"/>
            <a:ext cx="2328367" cy="23012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u="none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Eightfold Path</a:t>
            </a:r>
            <a:endParaRPr lang="en-US" sz="24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5641801-2A5F-E4E7-CE90-BAAEF9CB5F73}"/>
              </a:ext>
            </a:extLst>
          </p:cNvPr>
          <p:cNvSpPr txBox="1"/>
          <p:nvPr/>
        </p:nvSpPr>
        <p:spPr>
          <a:xfrm>
            <a:off x="3640126" y="4191032"/>
            <a:ext cx="23283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Poisons or Blind Passions: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Ignorance</a:t>
            </a:r>
          </a:p>
        </p:txBody>
      </p:sp>
    </p:spTree>
    <p:extLst>
      <p:ext uri="{BB962C8B-B14F-4D97-AF65-F5344CB8AC3E}">
        <p14:creationId xmlns:p14="http://schemas.microsoft.com/office/powerpoint/2010/main" val="1185524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E09B16-4874-4AF2-86A9-1E174C200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7AC3B-63D5-4181-AD35-0D051F7C8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1B356D-E6CB-E7DD-73B4-F2E526528A83}"/>
              </a:ext>
            </a:extLst>
          </p:cNvPr>
          <p:cNvSpPr txBox="1"/>
          <p:nvPr/>
        </p:nvSpPr>
        <p:spPr>
          <a:xfrm>
            <a:off x="231140" y="243840"/>
            <a:ext cx="11724640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</a:rPr>
              <a:t>3</a:t>
            </a:r>
            <a:r>
              <a:rPr lang="en-US" sz="3600" baseline="30000" dirty="0">
                <a:solidFill>
                  <a:srgbClr val="7030A0"/>
                </a:solidFill>
              </a:rPr>
              <a:t>rd</a:t>
            </a:r>
            <a:r>
              <a:rPr lang="en-US" sz="3600" dirty="0">
                <a:solidFill>
                  <a:srgbClr val="7030A0"/>
                </a:solidFill>
              </a:rPr>
              <a:t> Noble Truth: Addressing the Cause is to</a:t>
            </a:r>
          </a:p>
          <a:p>
            <a:pPr algn="ctr"/>
            <a:r>
              <a:rPr lang="en-US" sz="3600" dirty="0">
                <a:solidFill>
                  <a:srgbClr val="7030A0"/>
                </a:solidFill>
              </a:rPr>
              <a:t>Live in balance and harmony with Dependent Origination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57A964-C785-BF9A-6655-5D22F7ED9E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1015" y="1537855"/>
            <a:ext cx="11799277" cy="51874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B5C1BA-8AC7-2FAC-7CE3-53BF221A1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799" y="3429000"/>
            <a:ext cx="914402" cy="914402"/>
          </a:xfrm>
          <a:prstGeom prst="rect">
            <a:avLst/>
          </a:prstGeom>
          <a:effectLst>
            <a:glow rad="749300">
              <a:srgbClr val="B42E0A">
                <a:alpha val="59000"/>
              </a:srgbClr>
            </a:glow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715960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Four Noble Truths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1</a:t>
            </a:r>
            <a:r>
              <a:rPr lang="en-US" baseline="30000" dirty="0">
                <a:solidFill>
                  <a:schemeClr val="tx1"/>
                </a:solidFill>
              </a:rPr>
              <a:t>st</a:t>
            </a:r>
            <a:r>
              <a:rPr lang="en-US" dirty="0">
                <a:solidFill>
                  <a:schemeClr val="tx1"/>
                </a:solidFill>
              </a:rPr>
              <a:t> Noble Truth: Suffering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B0E8D0-E7B5-80C6-1802-8011AC5BB800}"/>
              </a:ext>
            </a:extLst>
          </p:cNvPr>
          <p:cNvSpPr txBox="1"/>
          <p:nvPr/>
        </p:nvSpPr>
        <p:spPr>
          <a:xfrm>
            <a:off x="6223507" y="4315722"/>
            <a:ext cx="2328367" cy="241207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u="none" kern="1200" dirty="0"/>
              <a:t> Blind Passions AKA Three Poisons</a:t>
            </a:r>
          </a:p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u="sng" kern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EE11A9-6675-3CC8-08BA-D579D408E82F}"/>
              </a:ext>
            </a:extLst>
          </p:cNvPr>
          <p:cNvSpPr txBox="1"/>
          <p:nvPr/>
        </p:nvSpPr>
        <p:spPr>
          <a:xfrm>
            <a:off x="6223507" y="4315783"/>
            <a:ext cx="2328367" cy="241207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u="none" kern="1200" dirty="0"/>
              <a:t>Living </a:t>
            </a:r>
            <a:r>
              <a:rPr lang="en-US" sz="2400" dirty="0"/>
              <a:t>in balance and harmony </a:t>
            </a:r>
            <a:r>
              <a:rPr lang="en-US" sz="2400" u="none" kern="1200" dirty="0"/>
              <a:t>with Dependent Origination</a:t>
            </a:r>
            <a:endParaRPr lang="en-US" sz="2400" u="sng" kern="1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27BD7C-DE08-0AEE-45D3-9BCB82DDA37C}"/>
              </a:ext>
            </a:extLst>
          </p:cNvPr>
          <p:cNvSpPr txBox="1"/>
          <p:nvPr/>
        </p:nvSpPr>
        <p:spPr>
          <a:xfrm>
            <a:off x="8806886" y="4288076"/>
            <a:ext cx="2328367" cy="23012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u="none" kern="1200" dirty="0"/>
              <a:t>Eightfold Path</a:t>
            </a:r>
            <a:endParaRPr lang="en-US" sz="2400" u="sng" kern="1200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6F99382-FD2C-669C-3013-EC7E94F7D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9F29BEF-FC0A-05D3-E30F-76458C503FEB}"/>
              </a:ext>
            </a:extLst>
          </p:cNvPr>
          <p:cNvSpPr/>
          <p:nvPr/>
        </p:nvSpPr>
        <p:spPr>
          <a:xfrm>
            <a:off x="1140338" y="2097608"/>
            <a:ext cx="2357244" cy="1850937"/>
          </a:xfrm>
          <a:custGeom>
            <a:avLst/>
            <a:gdLst>
              <a:gd name="connsiteX0" fmla="*/ 0 w 2357244"/>
              <a:gd name="connsiteY0" fmla="*/ 0 h 1850937"/>
              <a:gd name="connsiteX1" fmla="*/ 2357244 w 2357244"/>
              <a:gd name="connsiteY1" fmla="*/ 0 h 1850937"/>
              <a:gd name="connsiteX2" fmla="*/ 2357244 w 2357244"/>
              <a:gd name="connsiteY2" fmla="*/ 1850937 h 1850937"/>
              <a:gd name="connsiteX3" fmla="*/ 0 w 2357244"/>
              <a:gd name="connsiteY3" fmla="*/ 1850937 h 1850937"/>
              <a:gd name="connsiteX4" fmla="*/ 0 w 2357244"/>
              <a:gd name="connsiteY4" fmla="*/ 0 h 185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244" h="1850937">
                <a:moveTo>
                  <a:pt x="0" y="0"/>
                </a:moveTo>
                <a:lnTo>
                  <a:pt x="2357244" y="0"/>
                </a:lnTo>
                <a:lnTo>
                  <a:pt x="2357244" y="1850937"/>
                </a:lnTo>
                <a:lnTo>
                  <a:pt x="0" y="1850937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843" tIns="740374" rIns="232843" bIns="330201" numCol="1" spcCol="1270" anchor="t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b="1" u="none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</a:t>
            </a:r>
            <a:endParaRPr lang="en-US" sz="26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1EC2117-EE8B-936E-6DF2-19D82EC0780C}"/>
              </a:ext>
            </a:extLst>
          </p:cNvPr>
          <p:cNvSpPr/>
          <p:nvPr/>
        </p:nvSpPr>
        <p:spPr>
          <a:xfrm>
            <a:off x="1140338" y="2097608"/>
            <a:ext cx="2357244" cy="740374"/>
          </a:xfrm>
          <a:custGeom>
            <a:avLst/>
            <a:gdLst>
              <a:gd name="connsiteX0" fmla="*/ 0 w 2357244"/>
              <a:gd name="connsiteY0" fmla="*/ 0 h 740374"/>
              <a:gd name="connsiteX1" fmla="*/ 2357244 w 2357244"/>
              <a:gd name="connsiteY1" fmla="*/ 0 h 740374"/>
              <a:gd name="connsiteX2" fmla="*/ 2357244 w 2357244"/>
              <a:gd name="connsiteY2" fmla="*/ 740374 h 740374"/>
              <a:gd name="connsiteX3" fmla="*/ 0 w 2357244"/>
              <a:gd name="connsiteY3" fmla="*/ 740374 h 740374"/>
              <a:gd name="connsiteX4" fmla="*/ 0 w 2357244"/>
              <a:gd name="connsiteY4" fmla="*/ 0 h 740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244" h="740374">
                <a:moveTo>
                  <a:pt x="0" y="0"/>
                </a:moveTo>
                <a:lnTo>
                  <a:pt x="2357244" y="0"/>
                </a:lnTo>
                <a:lnTo>
                  <a:pt x="2357244" y="740374"/>
                </a:lnTo>
                <a:lnTo>
                  <a:pt x="0" y="74037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843" tIns="165100" rIns="232843" bIns="165100" numCol="1" spcCol="1270" anchor="ctr" anchorCtr="0">
            <a:noAutofit/>
          </a:bodyPr>
          <a:lstStyle/>
          <a:p>
            <a:pPr marL="0" lvl="0" indent="0" algn="l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kern="1200"/>
              <a:t>01</a:t>
            </a:r>
            <a:endParaRPr lang="en-US" sz="2900" kern="120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6DE933D-0ABE-E2BF-AAA9-EB48C51B4153}"/>
              </a:ext>
            </a:extLst>
          </p:cNvPr>
          <p:cNvSpPr/>
          <p:nvPr/>
        </p:nvSpPr>
        <p:spPr>
          <a:xfrm>
            <a:off x="3686162" y="2097608"/>
            <a:ext cx="2357244" cy="1850937"/>
          </a:xfrm>
          <a:custGeom>
            <a:avLst/>
            <a:gdLst>
              <a:gd name="connsiteX0" fmla="*/ 0 w 2357244"/>
              <a:gd name="connsiteY0" fmla="*/ 0 h 1850937"/>
              <a:gd name="connsiteX1" fmla="*/ 2357244 w 2357244"/>
              <a:gd name="connsiteY1" fmla="*/ 0 h 1850937"/>
              <a:gd name="connsiteX2" fmla="*/ 2357244 w 2357244"/>
              <a:gd name="connsiteY2" fmla="*/ 1850937 h 1850937"/>
              <a:gd name="connsiteX3" fmla="*/ 0 w 2357244"/>
              <a:gd name="connsiteY3" fmla="*/ 1850937 h 1850937"/>
              <a:gd name="connsiteX4" fmla="*/ 0 w 2357244"/>
              <a:gd name="connsiteY4" fmla="*/ 0 h 185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244" h="1850937">
                <a:moveTo>
                  <a:pt x="0" y="0"/>
                </a:moveTo>
                <a:lnTo>
                  <a:pt x="2357244" y="0"/>
                </a:lnTo>
                <a:lnTo>
                  <a:pt x="2357244" y="1850937"/>
                </a:lnTo>
                <a:lnTo>
                  <a:pt x="0" y="1850937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843" tIns="740374" rIns="232843" bIns="330201" numCol="1" spcCol="1270" anchor="t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b="1" u="none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80E8BB0-75CA-14CE-EED6-E31F77A70243}"/>
              </a:ext>
            </a:extLst>
          </p:cNvPr>
          <p:cNvSpPr/>
          <p:nvPr/>
        </p:nvSpPr>
        <p:spPr>
          <a:xfrm>
            <a:off x="3686162" y="2097608"/>
            <a:ext cx="2357244" cy="740374"/>
          </a:xfrm>
          <a:custGeom>
            <a:avLst/>
            <a:gdLst>
              <a:gd name="connsiteX0" fmla="*/ 0 w 2357244"/>
              <a:gd name="connsiteY0" fmla="*/ 0 h 740374"/>
              <a:gd name="connsiteX1" fmla="*/ 2357244 w 2357244"/>
              <a:gd name="connsiteY1" fmla="*/ 0 h 740374"/>
              <a:gd name="connsiteX2" fmla="*/ 2357244 w 2357244"/>
              <a:gd name="connsiteY2" fmla="*/ 740374 h 740374"/>
              <a:gd name="connsiteX3" fmla="*/ 0 w 2357244"/>
              <a:gd name="connsiteY3" fmla="*/ 740374 h 740374"/>
              <a:gd name="connsiteX4" fmla="*/ 0 w 2357244"/>
              <a:gd name="connsiteY4" fmla="*/ 0 h 740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244" h="740374">
                <a:moveTo>
                  <a:pt x="0" y="0"/>
                </a:moveTo>
                <a:lnTo>
                  <a:pt x="2357244" y="0"/>
                </a:lnTo>
                <a:lnTo>
                  <a:pt x="2357244" y="740374"/>
                </a:lnTo>
                <a:lnTo>
                  <a:pt x="0" y="74037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843" tIns="165100" rIns="232843" bIns="165100" numCol="1" spcCol="1270" anchor="ctr" anchorCtr="0">
            <a:noAutofit/>
          </a:bodyPr>
          <a:lstStyle/>
          <a:p>
            <a:pPr marL="0" lvl="0" indent="0" algn="l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kern="1200"/>
              <a:t>02</a:t>
            </a:r>
            <a:endParaRPr lang="en-US" sz="2900" kern="12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E81D0BE-1DF7-C929-8D8E-E32294F7E9F1}"/>
              </a:ext>
            </a:extLst>
          </p:cNvPr>
          <p:cNvSpPr/>
          <p:nvPr/>
        </p:nvSpPr>
        <p:spPr>
          <a:xfrm>
            <a:off x="6231987" y="2097608"/>
            <a:ext cx="2357244" cy="1850937"/>
          </a:xfrm>
          <a:custGeom>
            <a:avLst/>
            <a:gdLst>
              <a:gd name="connsiteX0" fmla="*/ 0 w 2357244"/>
              <a:gd name="connsiteY0" fmla="*/ 0 h 1850937"/>
              <a:gd name="connsiteX1" fmla="*/ 2357244 w 2357244"/>
              <a:gd name="connsiteY1" fmla="*/ 0 h 1850937"/>
              <a:gd name="connsiteX2" fmla="*/ 2357244 w 2357244"/>
              <a:gd name="connsiteY2" fmla="*/ 1850937 h 1850937"/>
              <a:gd name="connsiteX3" fmla="*/ 0 w 2357244"/>
              <a:gd name="connsiteY3" fmla="*/ 1850937 h 1850937"/>
              <a:gd name="connsiteX4" fmla="*/ 0 w 2357244"/>
              <a:gd name="connsiteY4" fmla="*/ 0 h 185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244" h="1850937">
                <a:moveTo>
                  <a:pt x="0" y="0"/>
                </a:moveTo>
                <a:lnTo>
                  <a:pt x="2357244" y="0"/>
                </a:lnTo>
                <a:lnTo>
                  <a:pt x="2357244" y="1850937"/>
                </a:lnTo>
                <a:lnTo>
                  <a:pt x="0" y="1850937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843" tIns="740374" rIns="232843" bIns="330201" numCol="1" spcCol="1270" anchor="t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b="1" u="none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Address the Cause</a:t>
            </a:r>
            <a:endParaRPr lang="en-US" sz="26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E33B2BE-FDB6-050C-17B5-DAF780CB7610}"/>
              </a:ext>
            </a:extLst>
          </p:cNvPr>
          <p:cNvSpPr/>
          <p:nvPr/>
        </p:nvSpPr>
        <p:spPr>
          <a:xfrm>
            <a:off x="6231987" y="2097608"/>
            <a:ext cx="2357244" cy="740374"/>
          </a:xfrm>
          <a:custGeom>
            <a:avLst/>
            <a:gdLst>
              <a:gd name="connsiteX0" fmla="*/ 0 w 2357244"/>
              <a:gd name="connsiteY0" fmla="*/ 0 h 740374"/>
              <a:gd name="connsiteX1" fmla="*/ 2357244 w 2357244"/>
              <a:gd name="connsiteY1" fmla="*/ 0 h 740374"/>
              <a:gd name="connsiteX2" fmla="*/ 2357244 w 2357244"/>
              <a:gd name="connsiteY2" fmla="*/ 740374 h 740374"/>
              <a:gd name="connsiteX3" fmla="*/ 0 w 2357244"/>
              <a:gd name="connsiteY3" fmla="*/ 740374 h 740374"/>
              <a:gd name="connsiteX4" fmla="*/ 0 w 2357244"/>
              <a:gd name="connsiteY4" fmla="*/ 0 h 740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244" h="740374">
                <a:moveTo>
                  <a:pt x="0" y="0"/>
                </a:moveTo>
                <a:lnTo>
                  <a:pt x="2357244" y="0"/>
                </a:lnTo>
                <a:lnTo>
                  <a:pt x="2357244" y="740374"/>
                </a:lnTo>
                <a:lnTo>
                  <a:pt x="0" y="74037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843" tIns="165100" rIns="232843" bIns="165100" numCol="1" spcCol="1270" anchor="ctr" anchorCtr="0">
            <a:noAutofit/>
          </a:bodyPr>
          <a:lstStyle/>
          <a:p>
            <a:pPr marL="0" lvl="0" indent="0" algn="l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kern="1200"/>
              <a:t>03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9D8D6E7-128A-8E63-8878-85C477602994}"/>
              </a:ext>
            </a:extLst>
          </p:cNvPr>
          <p:cNvSpPr/>
          <p:nvPr/>
        </p:nvSpPr>
        <p:spPr>
          <a:xfrm>
            <a:off x="8778007" y="2097608"/>
            <a:ext cx="2357244" cy="1850937"/>
          </a:xfrm>
          <a:custGeom>
            <a:avLst/>
            <a:gdLst>
              <a:gd name="connsiteX0" fmla="*/ 0 w 2357244"/>
              <a:gd name="connsiteY0" fmla="*/ 0 h 1850937"/>
              <a:gd name="connsiteX1" fmla="*/ 2357244 w 2357244"/>
              <a:gd name="connsiteY1" fmla="*/ 0 h 1850937"/>
              <a:gd name="connsiteX2" fmla="*/ 2357244 w 2357244"/>
              <a:gd name="connsiteY2" fmla="*/ 1850937 h 1850937"/>
              <a:gd name="connsiteX3" fmla="*/ 0 w 2357244"/>
              <a:gd name="connsiteY3" fmla="*/ 1850937 h 1850937"/>
              <a:gd name="connsiteX4" fmla="*/ 0 w 2357244"/>
              <a:gd name="connsiteY4" fmla="*/ 0 h 185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244" h="1850937">
                <a:moveTo>
                  <a:pt x="0" y="0"/>
                </a:moveTo>
                <a:lnTo>
                  <a:pt x="2357244" y="0"/>
                </a:lnTo>
                <a:lnTo>
                  <a:pt x="2357244" y="1850937"/>
                </a:lnTo>
                <a:lnTo>
                  <a:pt x="0" y="185093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843" tIns="740374" rIns="232843" bIns="330201" numCol="1" spcCol="1270" anchor="t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b="1" u="none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Specify Solution</a:t>
            </a:r>
            <a:endParaRPr lang="en-US" sz="26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7181B8E-60DD-7A63-76AB-415DC481F1C3}"/>
              </a:ext>
            </a:extLst>
          </p:cNvPr>
          <p:cNvSpPr/>
          <p:nvPr/>
        </p:nvSpPr>
        <p:spPr>
          <a:xfrm>
            <a:off x="8777811" y="2097608"/>
            <a:ext cx="2357244" cy="740374"/>
          </a:xfrm>
          <a:custGeom>
            <a:avLst/>
            <a:gdLst>
              <a:gd name="connsiteX0" fmla="*/ 0 w 2357244"/>
              <a:gd name="connsiteY0" fmla="*/ 0 h 740374"/>
              <a:gd name="connsiteX1" fmla="*/ 2357244 w 2357244"/>
              <a:gd name="connsiteY1" fmla="*/ 0 h 740374"/>
              <a:gd name="connsiteX2" fmla="*/ 2357244 w 2357244"/>
              <a:gd name="connsiteY2" fmla="*/ 740374 h 740374"/>
              <a:gd name="connsiteX3" fmla="*/ 0 w 2357244"/>
              <a:gd name="connsiteY3" fmla="*/ 740374 h 740374"/>
              <a:gd name="connsiteX4" fmla="*/ 0 w 2357244"/>
              <a:gd name="connsiteY4" fmla="*/ 0 h 740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244" h="740374">
                <a:moveTo>
                  <a:pt x="0" y="0"/>
                </a:moveTo>
                <a:lnTo>
                  <a:pt x="2357244" y="0"/>
                </a:lnTo>
                <a:lnTo>
                  <a:pt x="2357244" y="740374"/>
                </a:lnTo>
                <a:lnTo>
                  <a:pt x="0" y="74037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843" tIns="165100" rIns="232843" bIns="165100" numCol="1" spcCol="1270" anchor="ctr" anchorCtr="0">
            <a:noAutofit/>
          </a:bodyPr>
          <a:lstStyle/>
          <a:p>
            <a:pPr marL="0" lvl="0" indent="0" algn="l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kern="1200"/>
              <a:t>04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C62504C-A946-0D8B-6812-D2AAD3359063}"/>
              </a:ext>
            </a:extLst>
          </p:cNvPr>
          <p:cNvSpPr/>
          <p:nvPr/>
        </p:nvSpPr>
        <p:spPr>
          <a:xfrm>
            <a:off x="1143000" y="4184074"/>
            <a:ext cx="2328367" cy="230124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B014952-9542-859D-09C1-3DF9172652ED}"/>
              </a:ext>
            </a:extLst>
          </p:cNvPr>
          <p:cNvSpPr txBox="1"/>
          <p:nvPr/>
        </p:nvSpPr>
        <p:spPr>
          <a:xfrm>
            <a:off x="1183269" y="4315722"/>
            <a:ext cx="2328367" cy="220419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u="none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Suffering in all its range of afflictions</a:t>
            </a:r>
            <a:endParaRPr lang="en-US" sz="24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CCF9668-A089-DD1C-F536-7207839D4213}"/>
              </a:ext>
            </a:extLst>
          </p:cNvPr>
          <p:cNvSpPr/>
          <p:nvPr/>
        </p:nvSpPr>
        <p:spPr>
          <a:xfrm>
            <a:off x="3640127" y="4184074"/>
            <a:ext cx="2328367" cy="230124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6FCC39-A8B6-799C-C590-33E1E20CAF7C}"/>
              </a:ext>
            </a:extLst>
          </p:cNvPr>
          <p:cNvSpPr txBox="1"/>
          <p:nvPr/>
        </p:nvSpPr>
        <p:spPr>
          <a:xfrm>
            <a:off x="6223507" y="4315722"/>
            <a:ext cx="2328367" cy="241207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u="none" kern="1200" dirty="0"/>
              <a:t> Blind Passions AKA Three Poisons</a:t>
            </a:r>
          </a:p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u="sng" kern="12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06398C3-75A5-6EEA-660F-B0387EE398EE}"/>
              </a:ext>
            </a:extLst>
          </p:cNvPr>
          <p:cNvSpPr/>
          <p:nvPr/>
        </p:nvSpPr>
        <p:spPr>
          <a:xfrm>
            <a:off x="6223507" y="4184074"/>
            <a:ext cx="2328367" cy="230124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D1A7DD3-2F64-E5EE-4F15-D754AFCBB7C7}"/>
              </a:ext>
            </a:extLst>
          </p:cNvPr>
          <p:cNvSpPr txBox="1"/>
          <p:nvPr/>
        </p:nvSpPr>
        <p:spPr>
          <a:xfrm>
            <a:off x="6223507" y="4315783"/>
            <a:ext cx="2328367" cy="241207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u="none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balance and harmony </a:t>
            </a:r>
            <a:r>
              <a:rPr lang="en-US" sz="2400" b="1" u="none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Dependent Origination</a:t>
            </a:r>
            <a:endParaRPr lang="en-US" sz="24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50766E2-6EED-F755-5473-C34B0265F334}"/>
              </a:ext>
            </a:extLst>
          </p:cNvPr>
          <p:cNvSpPr/>
          <p:nvPr/>
        </p:nvSpPr>
        <p:spPr>
          <a:xfrm>
            <a:off x="8806886" y="4184074"/>
            <a:ext cx="2328367" cy="230124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E6A049F-1729-3474-F5BC-B4611344352F}"/>
              </a:ext>
            </a:extLst>
          </p:cNvPr>
          <p:cNvSpPr txBox="1"/>
          <p:nvPr/>
        </p:nvSpPr>
        <p:spPr>
          <a:xfrm>
            <a:off x="8806886" y="4288076"/>
            <a:ext cx="2328367" cy="230124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u="none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Eightfold Path</a:t>
            </a: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u="sng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do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 in balance</a:t>
            </a:r>
            <a:r>
              <a:rPr lang="en-US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5641801-2A5F-E4E7-CE90-BAAEF9CB5F73}"/>
              </a:ext>
            </a:extLst>
          </p:cNvPr>
          <p:cNvSpPr txBox="1"/>
          <p:nvPr/>
        </p:nvSpPr>
        <p:spPr>
          <a:xfrm>
            <a:off x="3640126" y="4191032"/>
            <a:ext cx="23283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Poisons or Blind Passions: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Ignorance</a:t>
            </a:r>
          </a:p>
        </p:txBody>
      </p:sp>
    </p:spTree>
    <p:extLst>
      <p:ext uri="{BB962C8B-B14F-4D97-AF65-F5344CB8AC3E}">
        <p14:creationId xmlns:p14="http://schemas.microsoft.com/office/powerpoint/2010/main" val="3169462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023" y="286066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Eightfold Path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>Middle Path of Balance and Harmony</a:t>
            </a:r>
          </a:p>
        </p:txBody>
      </p:sp>
      <p:graphicFrame>
        <p:nvGraphicFramePr>
          <p:cNvPr id="5" name="Content Placeholder 2" descr="linear block process numbered SmartArt">
            <a:extLst>
              <a:ext uri="{FF2B5EF4-FFF2-40B4-BE49-F238E27FC236}">
                <a16:creationId xmlns:a16="http://schemas.microsoft.com/office/drawing/2014/main" id="{65634D7E-F3EC-4C77-B0DA-7AE7B2C92B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9475906"/>
              </p:ext>
            </p:extLst>
          </p:nvPr>
        </p:nvGraphicFramePr>
        <p:xfrm>
          <a:off x="816746" y="1519543"/>
          <a:ext cx="10558507" cy="4756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92046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872836"/>
            <a:ext cx="9875520" cy="85898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Buddhist and Shin Buddhist Values and Beliefs</a:t>
            </a:r>
          </a:p>
        </p:txBody>
      </p:sp>
      <p:graphicFrame>
        <p:nvGraphicFramePr>
          <p:cNvPr id="5" name="Content Placeholder 2" descr="linear block process numbered SmartArt">
            <a:extLst>
              <a:ext uri="{FF2B5EF4-FFF2-40B4-BE49-F238E27FC236}">
                <a16:creationId xmlns:a16="http://schemas.microsoft.com/office/drawing/2014/main" id="{65634D7E-F3EC-4C77-B0DA-7AE7B2C92B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3520718"/>
              </p:ext>
            </p:extLst>
          </p:nvPr>
        </p:nvGraphicFramePr>
        <p:xfrm>
          <a:off x="235527" y="1468583"/>
          <a:ext cx="11720946" cy="5084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93148B2-A9AB-2C9E-940B-D2B2CD6F22EB}"/>
              </a:ext>
            </a:extLst>
          </p:cNvPr>
          <p:cNvSpPr txBox="1"/>
          <p:nvPr/>
        </p:nvSpPr>
        <p:spPr>
          <a:xfrm>
            <a:off x="5119254" y="415637"/>
            <a:ext cx="1953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3441701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056" y="286066"/>
            <a:ext cx="11166762" cy="1356360"/>
          </a:xfrm>
          <a:ln w="0"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Middle Path of Balance and Harmony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Address: </a:t>
            </a:r>
            <a:r>
              <a:rPr lang="en-US" b="1" dirty="0">
                <a:ln w="0">
                  <a:solidFill>
                    <a:schemeClr val="tx1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Consciousness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-</a:t>
            </a:r>
            <a:r>
              <a:rPr lang="en-US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b="1" dirty="0">
                <a:ln w="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Conduct</a:t>
            </a:r>
            <a:r>
              <a:rPr lang="en-US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– </a:t>
            </a:r>
            <a:r>
              <a:rPr lang="en-US" b="1" dirty="0">
                <a:ln w="3175">
                  <a:solidFill>
                    <a:schemeClr val="tx1"/>
                  </a:solidFill>
                </a:ln>
                <a:solidFill>
                  <a:srgbClr val="FF66FF"/>
                </a:solidFill>
              </a:rPr>
              <a:t>Mental State</a:t>
            </a:r>
          </a:p>
        </p:txBody>
      </p:sp>
      <p:graphicFrame>
        <p:nvGraphicFramePr>
          <p:cNvPr id="5" name="Content Placeholder 2" descr="linear block process numbered SmartArt">
            <a:extLst>
              <a:ext uri="{FF2B5EF4-FFF2-40B4-BE49-F238E27FC236}">
                <a16:creationId xmlns:a16="http://schemas.microsoft.com/office/drawing/2014/main" id="{65634D7E-F3EC-4C77-B0DA-7AE7B2C92B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1440103"/>
              </p:ext>
            </p:extLst>
          </p:nvPr>
        </p:nvGraphicFramePr>
        <p:xfrm>
          <a:off x="962220" y="1537853"/>
          <a:ext cx="10461524" cy="47521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F84885A-B407-0FFF-0BD1-AFA0685DC53B}"/>
              </a:ext>
            </a:extLst>
          </p:cNvPr>
          <p:cNvSpPr txBox="1"/>
          <p:nvPr/>
        </p:nvSpPr>
        <p:spPr>
          <a:xfrm>
            <a:off x="968476" y="1791977"/>
            <a:ext cx="5127524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CONSCIOUSNESS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5595C5-B924-0930-88A0-0006DE2CA757}"/>
              </a:ext>
            </a:extLst>
          </p:cNvPr>
          <p:cNvSpPr txBox="1"/>
          <p:nvPr/>
        </p:nvSpPr>
        <p:spPr>
          <a:xfrm>
            <a:off x="6296220" y="1791977"/>
            <a:ext cx="512752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CONDUCT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35F267-E45B-477E-3629-CABA5F1B04E4}"/>
              </a:ext>
            </a:extLst>
          </p:cNvPr>
          <p:cNvSpPr txBox="1"/>
          <p:nvPr/>
        </p:nvSpPr>
        <p:spPr>
          <a:xfrm>
            <a:off x="3685309" y="5722111"/>
            <a:ext cx="7738435" cy="369332"/>
          </a:xfrm>
          <a:prstGeom prst="rect">
            <a:avLst/>
          </a:prstGeom>
          <a:solidFill>
            <a:srgbClr val="FF66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MENTAL STATE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D5BE4A-1180-12ED-4FBB-FAC4A2E65874}"/>
              </a:ext>
            </a:extLst>
          </p:cNvPr>
          <p:cNvSpPr txBox="1"/>
          <p:nvPr/>
        </p:nvSpPr>
        <p:spPr>
          <a:xfrm>
            <a:off x="962220" y="5722111"/>
            <a:ext cx="2398178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CONDUCT</a:t>
            </a:r>
          </a:p>
        </p:txBody>
      </p:sp>
    </p:spTree>
    <p:extLst>
      <p:ext uri="{BB962C8B-B14F-4D97-AF65-F5344CB8AC3E}">
        <p14:creationId xmlns:p14="http://schemas.microsoft.com/office/powerpoint/2010/main" val="786202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56" y="102983"/>
            <a:ext cx="11166762" cy="119724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</a:rPr>
              <a:t>Middle Path of Balance and Harmony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Address: </a:t>
            </a:r>
            <a:r>
              <a:rPr lang="en-US" sz="3600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Consciousness</a:t>
            </a:r>
            <a:r>
              <a:rPr lang="en-US" sz="3600" dirty="0">
                <a:solidFill>
                  <a:schemeClr val="tx1"/>
                </a:solidFill>
              </a:rPr>
              <a:t> - </a:t>
            </a:r>
            <a:r>
              <a:rPr lang="en-US" sz="3600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Conduct</a:t>
            </a:r>
            <a:r>
              <a:rPr lang="en-US" sz="3600" dirty="0">
                <a:solidFill>
                  <a:schemeClr val="tx1"/>
                </a:solidFill>
              </a:rPr>
              <a:t> – </a:t>
            </a:r>
            <a:r>
              <a:rPr lang="en-US" sz="3600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FF66FF"/>
                </a:solidFill>
              </a:rPr>
              <a:t>Mental State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527A2C-40D9-41D8-D1B8-9D79F36AB580}"/>
              </a:ext>
            </a:extLst>
          </p:cNvPr>
          <p:cNvGrpSpPr/>
          <p:nvPr/>
        </p:nvGrpSpPr>
        <p:grpSpPr>
          <a:xfrm>
            <a:off x="3050319" y="1103412"/>
            <a:ext cx="6091361" cy="5475785"/>
            <a:chOff x="3196120" y="1171145"/>
            <a:chExt cx="6091361" cy="547578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43BCDFE-4FE4-F1E4-57D2-97992065DD3F}"/>
                </a:ext>
              </a:extLst>
            </p:cNvPr>
            <p:cNvSpPr/>
            <p:nvPr/>
          </p:nvSpPr>
          <p:spPr>
            <a:xfrm>
              <a:off x="4709729" y="1171145"/>
              <a:ext cx="3027218" cy="290242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2400" b="1" dirty="0">
                  <a:solidFill>
                    <a:schemeClr val="tx1"/>
                  </a:solidFill>
                </a:rPr>
                <a:t>Consciousness </a:t>
              </a:r>
              <a:r>
                <a:rPr lang="en-US" sz="2400" dirty="0">
                  <a:solidFill>
                    <a:schemeClr val="tx1"/>
                  </a:solidFill>
                </a:rPr>
                <a:t>your point of view and what you are thinking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36C3326-659F-CE2A-96D6-D69A6E74C903}"/>
                </a:ext>
              </a:extLst>
            </p:cNvPr>
            <p:cNvSpPr/>
            <p:nvPr/>
          </p:nvSpPr>
          <p:spPr>
            <a:xfrm>
              <a:off x="3196120" y="3744501"/>
              <a:ext cx="3027218" cy="290242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2400" b="1" dirty="0">
                  <a:solidFill>
                    <a:schemeClr val="tx1"/>
                  </a:solidFill>
                </a:rPr>
                <a:t>Conduct</a:t>
              </a:r>
              <a:r>
                <a:rPr lang="en-US" sz="2400" dirty="0">
                  <a:solidFill>
                    <a:schemeClr val="tx1"/>
                  </a:solidFill>
                </a:rPr>
                <a:t>           what you are doing and how you do it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42FE46E-E89D-EF38-9E07-BE213DE8634E}"/>
                </a:ext>
              </a:extLst>
            </p:cNvPr>
            <p:cNvSpPr/>
            <p:nvPr/>
          </p:nvSpPr>
          <p:spPr>
            <a:xfrm>
              <a:off x="6260263" y="3744484"/>
              <a:ext cx="3027218" cy="2902429"/>
            </a:xfrm>
            <a:prstGeom prst="ellipse">
              <a:avLst/>
            </a:prstGeom>
            <a:solidFill>
              <a:srgbClr val="FF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2400" b="1" dirty="0">
                  <a:solidFill>
                    <a:schemeClr val="tx1"/>
                  </a:solidFill>
                </a:rPr>
                <a:t>Mental State  </a:t>
              </a:r>
              <a:r>
                <a:rPr lang="en-US" sz="2400" dirty="0">
                  <a:solidFill>
                    <a:schemeClr val="tx1"/>
                  </a:solidFill>
                </a:rPr>
                <a:t>what you are feeling and your attitude</a:t>
              </a:r>
            </a:p>
          </p:txBody>
        </p:sp>
        <p:sp>
          <p:nvSpPr>
            <p:cNvPr id="9" name="Arrow: Left-Right 8">
              <a:extLst>
                <a:ext uri="{FF2B5EF4-FFF2-40B4-BE49-F238E27FC236}">
                  <a16:creationId xmlns:a16="http://schemas.microsoft.com/office/drawing/2014/main" id="{37018708-8B43-3583-8E13-586C871AA8EC}"/>
                </a:ext>
              </a:extLst>
            </p:cNvPr>
            <p:cNvSpPr/>
            <p:nvPr/>
          </p:nvSpPr>
          <p:spPr>
            <a:xfrm>
              <a:off x="5793893" y="4953399"/>
              <a:ext cx="960357" cy="484632"/>
            </a:xfrm>
            <a:prstGeom prst="leftRightArrow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row: Left-Right 9">
              <a:extLst>
                <a:ext uri="{FF2B5EF4-FFF2-40B4-BE49-F238E27FC236}">
                  <a16:creationId xmlns:a16="http://schemas.microsoft.com/office/drawing/2014/main" id="{6CB16FD4-6DE8-CE26-1390-609F59CDDE1F}"/>
                </a:ext>
              </a:extLst>
            </p:cNvPr>
            <p:cNvSpPr/>
            <p:nvPr/>
          </p:nvSpPr>
          <p:spPr>
            <a:xfrm rot="3319436">
              <a:off x="6649680" y="3755060"/>
              <a:ext cx="965337" cy="484632"/>
            </a:xfrm>
            <a:prstGeom prst="leftRightArrow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row: Left-Right 10">
              <a:extLst>
                <a:ext uri="{FF2B5EF4-FFF2-40B4-BE49-F238E27FC236}">
                  <a16:creationId xmlns:a16="http://schemas.microsoft.com/office/drawing/2014/main" id="{FE598D83-85F3-A09F-57E0-4E9EE34C6D3E}"/>
                </a:ext>
              </a:extLst>
            </p:cNvPr>
            <p:cNvSpPr/>
            <p:nvPr/>
          </p:nvSpPr>
          <p:spPr>
            <a:xfrm rot="18295450">
              <a:off x="4917789" y="3731459"/>
              <a:ext cx="983420" cy="484632"/>
            </a:xfrm>
            <a:prstGeom prst="leftRightArrow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85177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084F5-5F66-9EDE-1E50-916810073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790403"/>
            <a:ext cx="9875520" cy="135636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Foundation for the Eightfold Path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Right View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Buddhist &amp; Shin Buddhist Values and Beliefs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What you value and how you see the world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6" name="Content Placeholder 2" descr="linear block process numbered SmartArt">
            <a:extLst>
              <a:ext uri="{FF2B5EF4-FFF2-40B4-BE49-F238E27FC236}">
                <a16:creationId xmlns:a16="http://schemas.microsoft.com/office/drawing/2014/main" id="{B2723686-4372-301E-163D-8DEF07292B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4540366"/>
              </p:ext>
            </p:extLst>
          </p:nvPr>
        </p:nvGraphicFramePr>
        <p:xfrm>
          <a:off x="235527" y="1468583"/>
          <a:ext cx="11720946" cy="5084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4787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56" y="102983"/>
            <a:ext cx="11166762" cy="119724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Middle Path of Balance and Harmony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200" b="1" dirty="0">
                <a:solidFill>
                  <a:schemeClr val="tx1"/>
                </a:solidFill>
              </a:rPr>
              <a:t>Right View &amp; Right Thought</a:t>
            </a:r>
            <a:endParaRPr lang="en-US" sz="3200" b="1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rgbClr val="FF66FF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527A2C-40D9-41D8-D1B8-9D79F36AB580}"/>
              </a:ext>
            </a:extLst>
          </p:cNvPr>
          <p:cNvGrpSpPr/>
          <p:nvPr/>
        </p:nvGrpSpPr>
        <p:grpSpPr>
          <a:xfrm>
            <a:off x="3050319" y="1103412"/>
            <a:ext cx="6091361" cy="5475785"/>
            <a:chOff x="3196120" y="1171145"/>
            <a:chExt cx="6091361" cy="547578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43BCDFE-4FE4-F1E4-57D2-97992065DD3F}"/>
                </a:ext>
              </a:extLst>
            </p:cNvPr>
            <p:cNvSpPr/>
            <p:nvPr/>
          </p:nvSpPr>
          <p:spPr>
            <a:xfrm>
              <a:off x="4709729" y="1171145"/>
              <a:ext cx="3027218" cy="290242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36C3326-659F-CE2A-96D6-D69A6E74C903}"/>
                </a:ext>
              </a:extLst>
            </p:cNvPr>
            <p:cNvSpPr/>
            <p:nvPr/>
          </p:nvSpPr>
          <p:spPr>
            <a:xfrm>
              <a:off x="3196120" y="3744501"/>
              <a:ext cx="3027218" cy="290242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2400" dirty="0">
                  <a:solidFill>
                    <a:schemeClr val="tx1"/>
                  </a:solidFill>
                </a:rPr>
                <a:t>           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42FE46E-E89D-EF38-9E07-BE213DE8634E}"/>
                </a:ext>
              </a:extLst>
            </p:cNvPr>
            <p:cNvSpPr/>
            <p:nvPr/>
          </p:nvSpPr>
          <p:spPr>
            <a:xfrm>
              <a:off x="6260263" y="3744484"/>
              <a:ext cx="3027218" cy="2902429"/>
            </a:xfrm>
            <a:prstGeom prst="ellipse">
              <a:avLst/>
            </a:prstGeom>
            <a:solidFill>
              <a:srgbClr val="FF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2400" dirty="0">
                  <a:solidFill>
                    <a:schemeClr val="tx1"/>
                  </a:solidFill>
                </a:rPr>
                <a:t>  </a:t>
              </a:r>
            </a:p>
          </p:txBody>
        </p:sp>
        <p:sp>
          <p:nvSpPr>
            <p:cNvPr id="9" name="Arrow: Left-Right 8">
              <a:extLst>
                <a:ext uri="{FF2B5EF4-FFF2-40B4-BE49-F238E27FC236}">
                  <a16:creationId xmlns:a16="http://schemas.microsoft.com/office/drawing/2014/main" id="{37018708-8B43-3583-8E13-586C871AA8EC}"/>
                </a:ext>
              </a:extLst>
            </p:cNvPr>
            <p:cNvSpPr/>
            <p:nvPr/>
          </p:nvSpPr>
          <p:spPr>
            <a:xfrm>
              <a:off x="5793893" y="4953399"/>
              <a:ext cx="960357" cy="484632"/>
            </a:xfrm>
            <a:prstGeom prst="leftRightArrow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row: Left-Right 9">
              <a:extLst>
                <a:ext uri="{FF2B5EF4-FFF2-40B4-BE49-F238E27FC236}">
                  <a16:creationId xmlns:a16="http://schemas.microsoft.com/office/drawing/2014/main" id="{6CB16FD4-6DE8-CE26-1390-609F59CDDE1F}"/>
                </a:ext>
              </a:extLst>
            </p:cNvPr>
            <p:cNvSpPr/>
            <p:nvPr/>
          </p:nvSpPr>
          <p:spPr>
            <a:xfrm rot="3319436">
              <a:off x="6649680" y="3755060"/>
              <a:ext cx="965337" cy="484632"/>
            </a:xfrm>
            <a:prstGeom prst="leftRightArrow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row: Left-Right 10">
              <a:extLst>
                <a:ext uri="{FF2B5EF4-FFF2-40B4-BE49-F238E27FC236}">
                  <a16:creationId xmlns:a16="http://schemas.microsoft.com/office/drawing/2014/main" id="{FE598D83-85F3-A09F-57E0-4E9EE34C6D3E}"/>
                </a:ext>
              </a:extLst>
            </p:cNvPr>
            <p:cNvSpPr/>
            <p:nvPr/>
          </p:nvSpPr>
          <p:spPr>
            <a:xfrm rot="18295450">
              <a:off x="4917789" y="3731459"/>
              <a:ext cx="983420" cy="484632"/>
            </a:xfrm>
            <a:prstGeom prst="leftRightArrow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598B38E-6297-DD68-8796-B51ED5B05247}"/>
              </a:ext>
            </a:extLst>
          </p:cNvPr>
          <p:cNvSpPr txBox="1"/>
          <p:nvPr/>
        </p:nvSpPr>
        <p:spPr>
          <a:xfrm>
            <a:off x="5160908" y="1582132"/>
            <a:ext cx="1825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Consciousness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CC9DF5-7E2C-A20B-B9A3-F0AA03F6179D}"/>
              </a:ext>
            </a:extLst>
          </p:cNvPr>
          <p:cNvSpPr txBox="1"/>
          <p:nvPr/>
        </p:nvSpPr>
        <p:spPr>
          <a:xfrm>
            <a:off x="6796667" y="4282338"/>
            <a:ext cx="1651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Mental State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2A975F-47AA-E1D9-B00B-71217621DC7B}"/>
              </a:ext>
            </a:extLst>
          </p:cNvPr>
          <p:cNvSpPr txBox="1"/>
          <p:nvPr/>
        </p:nvSpPr>
        <p:spPr>
          <a:xfrm>
            <a:off x="3769449" y="4318450"/>
            <a:ext cx="1588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Conduct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9E4D67C-5988-9143-BF75-64B5202D098C}"/>
              </a:ext>
            </a:extLst>
          </p:cNvPr>
          <p:cNvGrpSpPr/>
          <p:nvPr/>
        </p:nvGrpSpPr>
        <p:grpSpPr>
          <a:xfrm>
            <a:off x="4680352" y="1974837"/>
            <a:ext cx="2249772" cy="1454163"/>
            <a:chOff x="1998716" y="1916816"/>
            <a:chExt cx="2249772" cy="1454163"/>
          </a:xfrm>
          <a:solidFill>
            <a:srgbClr val="DFEAFC"/>
          </a:solidFill>
        </p:grpSpPr>
        <p:sp>
          <p:nvSpPr>
            <p:cNvPr id="13" name="Flowchart: Process 12">
              <a:extLst>
                <a:ext uri="{FF2B5EF4-FFF2-40B4-BE49-F238E27FC236}">
                  <a16:creationId xmlns:a16="http://schemas.microsoft.com/office/drawing/2014/main" id="{34E1EAC9-58AB-3DF4-B184-1F9C75B4F2B4}"/>
                </a:ext>
              </a:extLst>
            </p:cNvPr>
            <p:cNvSpPr/>
            <p:nvPr/>
          </p:nvSpPr>
          <p:spPr>
            <a:xfrm>
              <a:off x="2597073" y="1916816"/>
              <a:ext cx="1651415" cy="599607"/>
            </a:xfrm>
            <a:prstGeom prst="flowChartProcess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1-Right View</a:t>
              </a:r>
            </a:p>
          </p:txBody>
        </p:sp>
        <p:sp>
          <p:nvSpPr>
            <p:cNvPr id="14" name="Flowchart: Process 13">
              <a:extLst>
                <a:ext uri="{FF2B5EF4-FFF2-40B4-BE49-F238E27FC236}">
                  <a16:creationId xmlns:a16="http://schemas.microsoft.com/office/drawing/2014/main" id="{B4080952-C5D9-8047-8DA2-A20037113097}"/>
                </a:ext>
              </a:extLst>
            </p:cNvPr>
            <p:cNvSpPr/>
            <p:nvPr/>
          </p:nvSpPr>
          <p:spPr>
            <a:xfrm>
              <a:off x="2578343" y="2771372"/>
              <a:ext cx="1651414" cy="599607"/>
            </a:xfrm>
            <a:prstGeom prst="flowChartProcess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2-Right</a:t>
              </a:r>
              <a:r>
                <a:rPr lang="en-US" sz="2000" b="1" dirty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en-US" sz="2000" b="1" dirty="0">
                  <a:solidFill>
                    <a:schemeClr val="tx1"/>
                  </a:solidFill>
                </a:rPr>
                <a:t>Thought</a:t>
              </a:r>
            </a:p>
          </p:txBody>
        </p:sp>
        <p:sp>
          <p:nvSpPr>
            <p:cNvPr id="40" name="Arrow: Curved Right 39">
              <a:extLst>
                <a:ext uri="{FF2B5EF4-FFF2-40B4-BE49-F238E27FC236}">
                  <a16:creationId xmlns:a16="http://schemas.microsoft.com/office/drawing/2014/main" id="{AE8A089B-983C-3675-CBA6-BE2E353CB9A0}"/>
                </a:ext>
              </a:extLst>
            </p:cNvPr>
            <p:cNvSpPr/>
            <p:nvPr/>
          </p:nvSpPr>
          <p:spPr>
            <a:xfrm>
              <a:off x="1998716" y="2107999"/>
              <a:ext cx="598357" cy="1071798"/>
            </a:xfrm>
            <a:prstGeom prst="curved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4741DE74-A178-8B13-130D-FDED40BCA935}"/>
              </a:ext>
            </a:extLst>
          </p:cNvPr>
          <p:cNvSpPr txBox="1"/>
          <p:nvPr/>
        </p:nvSpPr>
        <p:spPr>
          <a:xfrm>
            <a:off x="913395" y="2092961"/>
            <a:ext cx="2590800" cy="923330"/>
          </a:xfrm>
          <a:prstGeom prst="rect">
            <a:avLst/>
          </a:prstGeom>
          <a:solidFill>
            <a:srgbClr val="DFEAF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Right View </a:t>
            </a:r>
          </a:p>
          <a:p>
            <a:r>
              <a:rPr lang="en-US" dirty="0"/>
              <a:t>Your Thoughts arise from your Point of View.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13FD2B7-D822-703D-10DB-552CAC6B5642}"/>
              </a:ext>
            </a:extLst>
          </p:cNvPr>
          <p:cNvCxnSpPr>
            <a:stCxn id="43" idx="3"/>
          </p:cNvCxnSpPr>
          <p:nvPr/>
        </p:nvCxnSpPr>
        <p:spPr>
          <a:xfrm>
            <a:off x="3504195" y="2554626"/>
            <a:ext cx="117615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Arrow: Curved Up 47">
            <a:extLst>
              <a:ext uri="{FF2B5EF4-FFF2-40B4-BE49-F238E27FC236}">
                <a16:creationId xmlns:a16="http://schemas.microsoft.com/office/drawing/2014/main" id="{61333DC0-C021-0853-52B4-7BB9BE0F5C4C}"/>
              </a:ext>
            </a:extLst>
          </p:cNvPr>
          <p:cNvSpPr/>
          <p:nvPr/>
        </p:nvSpPr>
        <p:spPr>
          <a:xfrm rot="16200000">
            <a:off x="6599186" y="2465678"/>
            <a:ext cx="1173452" cy="494290"/>
          </a:xfrm>
          <a:prstGeom prst="curvedUpArrow">
            <a:avLst/>
          </a:prstGeom>
          <a:solidFill>
            <a:srgbClr val="DFEA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3AB703B-E022-DBD6-4742-7F361E4D7A7F}"/>
              </a:ext>
            </a:extLst>
          </p:cNvPr>
          <p:cNvSpPr txBox="1"/>
          <p:nvPr/>
        </p:nvSpPr>
        <p:spPr>
          <a:xfrm>
            <a:off x="8448081" y="2092961"/>
            <a:ext cx="2830524" cy="923330"/>
          </a:xfrm>
          <a:prstGeom prst="rect">
            <a:avLst/>
          </a:prstGeom>
          <a:solidFill>
            <a:srgbClr val="DFEAF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Right Thoughts</a:t>
            </a:r>
          </a:p>
          <a:p>
            <a:r>
              <a:rPr lang="en-US" dirty="0"/>
              <a:t>Your Thoughts also in turn, influence your Point of View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801CCCB-5BA5-6892-EB3E-4D1B81EAE980}"/>
              </a:ext>
            </a:extLst>
          </p:cNvPr>
          <p:cNvCxnSpPr>
            <a:stCxn id="49" idx="1"/>
          </p:cNvCxnSpPr>
          <p:nvPr/>
        </p:nvCxnSpPr>
        <p:spPr>
          <a:xfrm flipH="1">
            <a:off x="7387852" y="2554626"/>
            <a:ext cx="106022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3944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56" y="102983"/>
            <a:ext cx="11166762" cy="119724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Middle Path of Balance and Harmony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>Consciousness</a:t>
            </a:r>
            <a:r>
              <a:rPr lang="en-US" sz="3600" dirty="0">
                <a:solidFill>
                  <a:schemeClr val="tx1"/>
                </a:solidFill>
              </a:rPr>
              <a:t> - </a:t>
            </a:r>
            <a:r>
              <a:rPr lang="en-US" sz="3200" b="1" dirty="0">
                <a:solidFill>
                  <a:schemeClr val="tx1"/>
                </a:solidFill>
              </a:rPr>
              <a:t>Right View &amp; Right Thought</a:t>
            </a:r>
            <a:endParaRPr lang="en-US" sz="3200" b="1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rgbClr val="FF66FF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527A2C-40D9-41D8-D1B8-9D79F36AB580}"/>
              </a:ext>
            </a:extLst>
          </p:cNvPr>
          <p:cNvGrpSpPr/>
          <p:nvPr/>
        </p:nvGrpSpPr>
        <p:grpSpPr>
          <a:xfrm>
            <a:off x="3050319" y="1103412"/>
            <a:ext cx="6091361" cy="5475785"/>
            <a:chOff x="3196120" y="1171145"/>
            <a:chExt cx="6091361" cy="547578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43BCDFE-4FE4-F1E4-57D2-97992065DD3F}"/>
                </a:ext>
              </a:extLst>
            </p:cNvPr>
            <p:cNvSpPr/>
            <p:nvPr/>
          </p:nvSpPr>
          <p:spPr>
            <a:xfrm>
              <a:off x="4709729" y="1171145"/>
              <a:ext cx="3027218" cy="290242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36C3326-659F-CE2A-96D6-D69A6E74C903}"/>
                </a:ext>
              </a:extLst>
            </p:cNvPr>
            <p:cNvSpPr/>
            <p:nvPr/>
          </p:nvSpPr>
          <p:spPr>
            <a:xfrm>
              <a:off x="3196120" y="3744501"/>
              <a:ext cx="3027218" cy="290242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2400" dirty="0">
                  <a:solidFill>
                    <a:schemeClr val="tx1"/>
                  </a:solidFill>
                </a:rPr>
                <a:t>           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42FE46E-E89D-EF38-9E07-BE213DE8634E}"/>
                </a:ext>
              </a:extLst>
            </p:cNvPr>
            <p:cNvSpPr/>
            <p:nvPr/>
          </p:nvSpPr>
          <p:spPr>
            <a:xfrm>
              <a:off x="6260263" y="3744484"/>
              <a:ext cx="3027218" cy="2902429"/>
            </a:xfrm>
            <a:prstGeom prst="ellipse">
              <a:avLst/>
            </a:prstGeom>
            <a:solidFill>
              <a:srgbClr val="FF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2400" dirty="0">
                  <a:solidFill>
                    <a:schemeClr val="tx1"/>
                  </a:solidFill>
                </a:rPr>
                <a:t>  </a:t>
              </a:r>
            </a:p>
          </p:txBody>
        </p:sp>
        <p:sp>
          <p:nvSpPr>
            <p:cNvPr id="9" name="Arrow: Left-Right 8">
              <a:extLst>
                <a:ext uri="{FF2B5EF4-FFF2-40B4-BE49-F238E27FC236}">
                  <a16:creationId xmlns:a16="http://schemas.microsoft.com/office/drawing/2014/main" id="{37018708-8B43-3583-8E13-586C871AA8EC}"/>
                </a:ext>
              </a:extLst>
            </p:cNvPr>
            <p:cNvSpPr/>
            <p:nvPr/>
          </p:nvSpPr>
          <p:spPr>
            <a:xfrm>
              <a:off x="5793893" y="4953399"/>
              <a:ext cx="960357" cy="484632"/>
            </a:xfrm>
            <a:prstGeom prst="leftRightArrow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row: Left-Right 9">
              <a:extLst>
                <a:ext uri="{FF2B5EF4-FFF2-40B4-BE49-F238E27FC236}">
                  <a16:creationId xmlns:a16="http://schemas.microsoft.com/office/drawing/2014/main" id="{6CB16FD4-6DE8-CE26-1390-609F59CDDE1F}"/>
                </a:ext>
              </a:extLst>
            </p:cNvPr>
            <p:cNvSpPr/>
            <p:nvPr/>
          </p:nvSpPr>
          <p:spPr>
            <a:xfrm rot="3319436">
              <a:off x="6649680" y="3755060"/>
              <a:ext cx="965337" cy="484632"/>
            </a:xfrm>
            <a:prstGeom prst="leftRightArrow">
              <a:avLst/>
            </a:prstGeom>
            <a:solidFill>
              <a:srgbClr val="DFEA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row: Left-Right 10">
              <a:extLst>
                <a:ext uri="{FF2B5EF4-FFF2-40B4-BE49-F238E27FC236}">
                  <a16:creationId xmlns:a16="http://schemas.microsoft.com/office/drawing/2014/main" id="{FE598D83-85F3-A09F-57E0-4E9EE34C6D3E}"/>
                </a:ext>
              </a:extLst>
            </p:cNvPr>
            <p:cNvSpPr/>
            <p:nvPr/>
          </p:nvSpPr>
          <p:spPr>
            <a:xfrm rot="18295450">
              <a:off x="4917789" y="3731459"/>
              <a:ext cx="983420" cy="484632"/>
            </a:xfrm>
            <a:prstGeom prst="leftRightArrow">
              <a:avLst/>
            </a:prstGeom>
            <a:solidFill>
              <a:srgbClr val="DFEA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598B38E-6297-DD68-8796-B51ED5B05247}"/>
              </a:ext>
            </a:extLst>
          </p:cNvPr>
          <p:cNvSpPr txBox="1"/>
          <p:nvPr/>
        </p:nvSpPr>
        <p:spPr>
          <a:xfrm>
            <a:off x="5160908" y="1582132"/>
            <a:ext cx="1825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Consciousness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CC9DF5-7E2C-A20B-B9A3-F0AA03F6179D}"/>
              </a:ext>
            </a:extLst>
          </p:cNvPr>
          <p:cNvSpPr txBox="1"/>
          <p:nvPr/>
        </p:nvSpPr>
        <p:spPr>
          <a:xfrm>
            <a:off x="6796667" y="4282338"/>
            <a:ext cx="1651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Mental State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2A975F-47AA-E1D9-B00B-71217621DC7B}"/>
              </a:ext>
            </a:extLst>
          </p:cNvPr>
          <p:cNvSpPr txBox="1"/>
          <p:nvPr/>
        </p:nvSpPr>
        <p:spPr>
          <a:xfrm>
            <a:off x="3769449" y="4318450"/>
            <a:ext cx="1588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Conduct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B485546-6F48-16AA-2FF4-E2B770E797B7}"/>
              </a:ext>
            </a:extLst>
          </p:cNvPr>
          <p:cNvGrpSpPr/>
          <p:nvPr/>
        </p:nvGrpSpPr>
        <p:grpSpPr>
          <a:xfrm>
            <a:off x="4680352" y="1974837"/>
            <a:ext cx="2752705" cy="1454163"/>
            <a:chOff x="4680352" y="1974837"/>
            <a:chExt cx="2752705" cy="1454163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9E4D67C-5988-9143-BF75-64B5202D098C}"/>
                </a:ext>
              </a:extLst>
            </p:cNvPr>
            <p:cNvGrpSpPr/>
            <p:nvPr/>
          </p:nvGrpSpPr>
          <p:grpSpPr>
            <a:xfrm>
              <a:off x="4680352" y="1974837"/>
              <a:ext cx="2249772" cy="1454163"/>
              <a:chOff x="1998716" y="1916816"/>
              <a:chExt cx="2249772" cy="1454163"/>
            </a:xfrm>
            <a:solidFill>
              <a:srgbClr val="DFEAFC"/>
            </a:solidFill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34E1EAC9-58AB-3DF4-B184-1F9C75B4F2B4}"/>
                  </a:ext>
                </a:extLst>
              </p:cNvPr>
              <p:cNvSpPr/>
              <p:nvPr/>
            </p:nvSpPr>
            <p:spPr>
              <a:xfrm>
                <a:off x="2597073" y="1916816"/>
                <a:ext cx="1651415" cy="599607"/>
              </a:xfrm>
              <a:prstGeom prst="flowChartProcess">
                <a:avLst/>
              </a:prstGeom>
              <a:grp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1-Right View</a:t>
                </a:r>
              </a:p>
            </p:txBody>
          </p:sp>
          <p:sp>
            <p:nvSpPr>
              <p:cNvPr id="14" name="Flowchart: Process 13">
                <a:extLst>
                  <a:ext uri="{FF2B5EF4-FFF2-40B4-BE49-F238E27FC236}">
                    <a16:creationId xmlns:a16="http://schemas.microsoft.com/office/drawing/2014/main" id="{B4080952-C5D9-8047-8DA2-A20037113097}"/>
                  </a:ext>
                </a:extLst>
              </p:cNvPr>
              <p:cNvSpPr/>
              <p:nvPr/>
            </p:nvSpPr>
            <p:spPr>
              <a:xfrm>
                <a:off x="2578343" y="2771372"/>
                <a:ext cx="1651414" cy="599607"/>
              </a:xfrm>
              <a:prstGeom prst="flowChartProcess">
                <a:avLst/>
              </a:prstGeom>
              <a:grp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2-Right</a:t>
                </a:r>
                <a:r>
                  <a:rPr lang="en-US" sz="2000" b="1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Thought</a:t>
                </a:r>
              </a:p>
            </p:txBody>
          </p:sp>
          <p:sp>
            <p:nvSpPr>
              <p:cNvPr id="40" name="Arrow: Curved Right 39">
                <a:extLst>
                  <a:ext uri="{FF2B5EF4-FFF2-40B4-BE49-F238E27FC236}">
                    <a16:creationId xmlns:a16="http://schemas.microsoft.com/office/drawing/2014/main" id="{AE8A089B-983C-3675-CBA6-BE2E353CB9A0}"/>
                  </a:ext>
                </a:extLst>
              </p:cNvPr>
              <p:cNvSpPr/>
              <p:nvPr/>
            </p:nvSpPr>
            <p:spPr>
              <a:xfrm>
                <a:off x="1998716" y="2107999"/>
                <a:ext cx="598357" cy="1071798"/>
              </a:xfrm>
              <a:prstGeom prst="curvedRightArrow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8" name="Arrow: Curved Up 47">
              <a:extLst>
                <a:ext uri="{FF2B5EF4-FFF2-40B4-BE49-F238E27FC236}">
                  <a16:creationId xmlns:a16="http://schemas.microsoft.com/office/drawing/2014/main" id="{61333DC0-C021-0853-52B4-7BB9BE0F5C4C}"/>
                </a:ext>
              </a:extLst>
            </p:cNvPr>
            <p:cNvSpPr/>
            <p:nvPr/>
          </p:nvSpPr>
          <p:spPr>
            <a:xfrm rot="16200000">
              <a:off x="6599186" y="2465678"/>
              <a:ext cx="1173452" cy="494290"/>
            </a:xfrm>
            <a:prstGeom prst="curvedUpArrow">
              <a:avLst/>
            </a:prstGeom>
            <a:solidFill>
              <a:srgbClr val="DFEAF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9F54EBF-2B30-A2B7-AB59-2798F6F45B2B}"/>
              </a:ext>
            </a:extLst>
          </p:cNvPr>
          <p:cNvSpPr txBox="1"/>
          <p:nvPr/>
        </p:nvSpPr>
        <p:spPr>
          <a:xfrm>
            <a:off x="445709" y="2667531"/>
            <a:ext cx="3541236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Your </a:t>
            </a:r>
            <a:r>
              <a:rPr lang="en-US" b="1" dirty="0"/>
              <a:t>Conduct</a:t>
            </a:r>
            <a:r>
              <a:rPr lang="en-US" dirty="0"/>
              <a:t>, what you do and how you do it, arises from your  </a:t>
            </a:r>
            <a:r>
              <a:rPr lang="en-US" b="1" dirty="0"/>
              <a:t>Consciousness</a:t>
            </a:r>
            <a:r>
              <a:rPr lang="en-US" dirty="0"/>
              <a:t>. And the reverse is also true.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A395CF-9583-6AF5-7D41-146E0DB08667}"/>
              </a:ext>
            </a:extLst>
          </p:cNvPr>
          <p:cNvSpPr txBox="1"/>
          <p:nvPr/>
        </p:nvSpPr>
        <p:spPr>
          <a:xfrm>
            <a:off x="8168129" y="2667814"/>
            <a:ext cx="328919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Your </a:t>
            </a:r>
            <a:r>
              <a:rPr lang="en-US" b="1" dirty="0"/>
              <a:t>Mental State</a:t>
            </a:r>
            <a:r>
              <a:rPr lang="en-US" dirty="0"/>
              <a:t>,  what you are feeling and your attitude, arises from your </a:t>
            </a:r>
            <a:r>
              <a:rPr lang="en-US" b="1" dirty="0"/>
              <a:t>Consciousness</a:t>
            </a:r>
            <a:r>
              <a:rPr lang="en-US" dirty="0"/>
              <a:t>. And the reverse is also true.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A61901E-A749-D6DC-3CA6-3AEAC2594CA9}"/>
              </a:ext>
            </a:extLst>
          </p:cNvPr>
          <p:cNvCxnSpPr>
            <a:stCxn id="15" idx="3"/>
            <a:endCxn id="11" idx="1"/>
          </p:cNvCxnSpPr>
          <p:nvPr/>
        </p:nvCxnSpPr>
        <p:spPr>
          <a:xfrm>
            <a:off x="3986945" y="3267696"/>
            <a:ext cx="1177414" cy="5689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DBB03AC-387C-692D-3C08-B0879C974C8E}"/>
              </a:ext>
            </a:extLst>
          </p:cNvPr>
          <p:cNvCxnSpPr>
            <a:stCxn id="17" idx="1"/>
            <a:endCxn id="10" idx="1"/>
          </p:cNvCxnSpPr>
          <p:nvPr/>
        </p:nvCxnSpPr>
        <p:spPr>
          <a:xfrm flipH="1">
            <a:off x="7086186" y="3267979"/>
            <a:ext cx="1081943" cy="5927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097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56" y="102983"/>
            <a:ext cx="11166762" cy="119724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Middle Path of Balance and Harmony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200" b="1" dirty="0">
                <a:solidFill>
                  <a:schemeClr val="tx1"/>
                </a:solidFill>
              </a:rPr>
              <a:t>Conduct – Right Speech, Right Action and Right Livelihood</a:t>
            </a:r>
            <a:endParaRPr lang="en-US" sz="3200" b="1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rgbClr val="FF66FF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527A2C-40D9-41D8-D1B8-9D79F36AB580}"/>
              </a:ext>
            </a:extLst>
          </p:cNvPr>
          <p:cNvGrpSpPr/>
          <p:nvPr/>
        </p:nvGrpSpPr>
        <p:grpSpPr>
          <a:xfrm>
            <a:off x="3050319" y="1103412"/>
            <a:ext cx="6091361" cy="5475785"/>
            <a:chOff x="3196120" y="1171145"/>
            <a:chExt cx="6091361" cy="547578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43BCDFE-4FE4-F1E4-57D2-97992065DD3F}"/>
                </a:ext>
              </a:extLst>
            </p:cNvPr>
            <p:cNvSpPr/>
            <p:nvPr/>
          </p:nvSpPr>
          <p:spPr>
            <a:xfrm>
              <a:off x="4709729" y="1171145"/>
              <a:ext cx="3027218" cy="290242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36C3326-659F-CE2A-96D6-D69A6E74C903}"/>
                </a:ext>
              </a:extLst>
            </p:cNvPr>
            <p:cNvSpPr/>
            <p:nvPr/>
          </p:nvSpPr>
          <p:spPr>
            <a:xfrm>
              <a:off x="3196120" y="3744501"/>
              <a:ext cx="3027218" cy="290242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2400" dirty="0">
                  <a:solidFill>
                    <a:schemeClr val="tx1"/>
                  </a:solidFill>
                </a:rPr>
                <a:t>           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42FE46E-E89D-EF38-9E07-BE213DE8634E}"/>
                </a:ext>
              </a:extLst>
            </p:cNvPr>
            <p:cNvSpPr/>
            <p:nvPr/>
          </p:nvSpPr>
          <p:spPr>
            <a:xfrm>
              <a:off x="6260263" y="3744484"/>
              <a:ext cx="3027218" cy="2902429"/>
            </a:xfrm>
            <a:prstGeom prst="ellipse">
              <a:avLst/>
            </a:prstGeom>
            <a:solidFill>
              <a:srgbClr val="FF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2400" dirty="0">
                  <a:solidFill>
                    <a:schemeClr val="tx1"/>
                  </a:solidFill>
                </a:rPr>
                <a:t>  </a:t>
              </a:r>
            </a:p>
          </p:txBody>
        </p:sp>
        <p:sp>
          <p:nvSpPr>
            <p:cNvPr id="9" name="Arrow: Left-Right 8">
              <a:extLst>
                <a:ext uri="{FF2B5EF4-FFF2-40B4-BE49-F238E27FC236}">
                  <a16:creationId xmlns:a16="http://schemas.microsoft.com/office/drawing/2014/main" id="{37018708-8B43-3583-8E13-586C871AA8EC}"/>
                </a:ext>
              </a:extLst>
            </p:cNvPr>
            <p:cNvSpPr/>
            <p:nvPr/>
          </p:nvSpPr>
          <p:spPr>
            <a:xfrm>
              <a:off x="5793893" y="4953399"/>
              <a:ext cx="960357" cy="484632"/>
            </a:xfrm>
            <a:prstGeom prst="leftRightArrow">
              <a:avLst/>
            </a:prstGeom>
            <a:solidFill>
              <a:srgbClr val="DBEBF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row: Left-Right 9">
              <a:extLst>
                <a:ext uri="{FF2B5EF4-FFF2-40B4-BE49-F238E27FC236}">
                  <a16:creationId xmlns:a16="http://schemas.microsoft.com/office/drawing/2014/main" id="{6CB16FD4-6DE8-CE26-1390-609F59CDDE1F}"/>
                </a:ext>
              </a:extLst>
            </p:cNvPr>
            <p:cNvSpPr/>
            <p:nvPr/>
          </p:nvSpPr>
          <p:spPr>
            <a:xfrm rot="3319436">
              <a:off x="6203267" y="3718868"/>
              <a:ext cx="965337" cy="484632"/>
            </a:xfrm>
            <a:prstGeom prst="leftRightArrow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row: Left-Right 10">
              <a:extLst>
                <a:ext uri="{FF2B5EF4-FFF2-40B4-BE49-F238E27FC236}">
                  <a16:creationId xmlns:a16="http://schemas.microsoft.com/office/drawing/2014/main" id="{FE598D83-85F3-A09F-57E0-4E9EE34C6D3E}"/>
                </a:ext>
              </a:extLst>
            </p:cNvPr>
            <p:cNvSpPr/>
            <p:nvPr/>
          </p:nvSpPr>
          <p:spPr>
            <a:xfrm rot="18295450">
              <a:off x="5097657" y="3746790"/>
              <a:ext cx="983420" cy="484632"/>
            </a:xfrm>
            <a:prstGeom prst="leftRightArrow">
              <a:avLst/>
            </a:prstGeom>
            <a:solidFill>
              <a:srgbClr val="DBEBF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598B38E-6297-DD68-8796-B51ED5B05247}"/>
              </a:ext>
            </a:extLst>
          </p:cNvPr>
          <p:cNvSpPr txBox="1"/>
          <p:nvPr/>
        </p:nvSpPr>
        <p:spPr>
          <a:xfrm>
            <a:off x="5160908" y="1582132"/>
            <a:ext cx="1825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Consciousness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CC9DF5-7E2C-A20B-B9A3-F0AA03F6179D}"/>
              </a:ext>
            </a:extLst>
          </p:cNvPr>
          <p:cNvSpPr txBox="1"/>
          <p:nvPr/>
        </p:nvSpPr>
        <p:spPr>
          <a:xfrm>
            <a:off x="6789177" y="3955254"/>
            <a:ext cx="1651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Mental State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2A975F-47AA-E1D9-B00B-71217621DC7B}"/>
              </a:ext>
            </a:extLst>
          </p:cNvPr>
          <p:cNvSpPr txBox="1"/>
          <p:nvPr/>
        </p:nvSpPr>
        <p:spPr>
          <a:xfrm>
            <a:off x="3638735" y="3999457"/>
            <a:ext cx="1588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Conduct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97C8DF0-FFB8-FDB2-8F71-EF47A3135EB1}"/>
              </a:ext>
            </a:extLst>
          </p:cNvPr>
          <p:cNvGrpSpPr/>
          <p:nvPr/>
        </p:nvGrpSpPr>
        <p:grpSpPr>
          <a:xfrm>
            <a:off x="3738220" y="4360110"/>
            <a:ext cx="1651415" cy="1915497"/>
            <a:chOff x="3738220" y="4360110"/>
            <a:chExt cx="1651415" cy="1915497"/>
          </a:xfrm>
        </p:grpSpPr>
        <p:sp>
          <p:nvSpPr>
            <p:cNvPr id="16" name="Flowchart: Process 15">
              <a:extLst>
                <a:ext uri="{FF2B5EF4-FFF2-40B4-BE49-F238E27FC236}">
                  <a16:creationId xmlns:a16="http://schemas.microsoft.com/office/drawing/2014/main" id="{234D13AF-E715-9B92-E022-602E3AB04792}"/>
                </a:ext>
              </a:extLst>
            </p:cNvPr>
            <p:cNvSpPr/>
            <p:nvPr/>
          </p:nvSpPr>
          <p:spPr>
            <a:xfrm>
              <a:off x="3738220" y="4360110"/>
              <a:ext cx="1651415" cy="599607"/>
            </a:xfrm>
            <a:prstGeom prst="flowChartProcess">
              <a:avLst/>
            </a:prstGeom>
            <a:blipFill>
              <a:blip r:embed="rId2"/>
              <a:tile tx="0" ty="0" sx="100000" sy="100000" flip="none" algn="tl"/>
            </a:blip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3-Right Speech</a:t>
              </a:r>
            </a:p>
          </p:txBody>
        </p:sp>
        <p:sp>
          <p:nvSpPr>
            <p:cNvPr id="17" name="Flowchart: Process 16">
              <a:extLst>
                <a:ext uri="{FF2B5EF4-FFF2-40B4-BE49-F238E27FC236}">
                  <a16:creationId xmlns:a16="http://schemas.microsoft.com/office/drawing/2014/main" id="{AE35483E-EE85-E49B-2C86-96DE4B31F4C6}"/>
                </a:ext>
              </a:extLst>
            </p:cNvPr>
            <p:cNvSpPr/>
            <p:nvPr/>
          </p:nvSpPr>
          <p:spPr>
            <a:xfrm>
              <a:off x="3738220" y="5676000"/>
              <a:ext cx="1651415" cy="599607"/>
            </a:xfrm>
            <a:prstGeom prst="flowChartProcess">
              <a:avLst/>
            </a:prstGeom>
            <a:blipFill>
              <a:blip r:embed="rId2"/>
              <a:tile tx="0" ty="0" sx="100000" sy="100000" flip="none" algn="tl"/>
            </a:blip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5-Right Livelihood</a:t>
              </a:r>
            </a:p>
          </p:txBody>
        </p:sp>
        <p:sp>
          <p:nvSpPr>
            <p:cNvPr id="18" name="Flowchart: Process 17">
              <a:extLst>
                <a:ext uri="{FF2B5EF4-FFF2-40B4-BE49-F238E27FC236}">
                  <a16:creationId xmlns:a16="http://schemas.microsoft.com/office/drawing/2014/main" id="{4A7C9F46-C95B-4F7D-E084-231606DB6775}"/>
                </a:ext>
              </a:extLst>
            </p:cNvPr>
            <p:cNvSpPr/>
            <p:nvPr/>
          </p:nvSpPr>
          <p:spPr>
            <a:xfrm>
              <a:off x="3738220" y="5021908"/>
              <a:ext cx="1651415" cy="599607"/>
            </a:xfrm>
            <a:prstGeom prst="flowChartProcess">
              <a:avLst/>
            </a:prstGeom>
            <a:blipFill>
              <a:blip r:embed="rId2"/>
              <a:tile tx="0" ty="0" sx="100000" sy="100000" flip="none" algn="tl"/>
            </a:blip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4-Right Action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81841E-2267-D1D1-8D54-52B02546769E}"/>
              </a:ext>
            </a:extLst>
          </p:cNvPr>
          <p:cNvGrpSpPr/>
          <p:nvPr/>
        </p:nvGrpSpPr>
        <p:grpSpPr>
          <a:xfrm>
            <a:off x="4680352" y="1974837"/>
            <a:ext cx="2752705" cy="1454163"/>
            <a:chOff x="4680352" y="1974837"/>
            <a:chExt cx="2752705" cy="145416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BB5F770-7CD7-6650-72A1-7EC2A299E95D}"/>
                </a:ext>
              </a:extLst>
            </p:cNvPr>
            <p:cNvGrpSpPr/>
            <p:nvPr/>
          </p:nvGrpSpPr>
          <p:grpSpPr>
            <a:xfrm>
              <a:off x="4680352" y="1974837"/>
              <a:ext cx="2249772" cy="1454163"/>
              <a:chOff x="1998716" y="1916816"/>
              <a:chExt cx="2249772" cy="1454163"/>
            </a:xfrm>
            <a:solidFill>
              <a:srgbClr val="DFEAFC"/>
            </a:solidFill>
          </p:grpSpPr>
          <p:sp>
            <p:nvSpPr>
              <p:cNvPr id="29" name="Flowchart: Process 28">
                <a:extLst>
                  <a:ext uri="{FF2B5EF4-FFF2-40B4-BE49-F238E27FC236}">
                    <a16:creationId xmlns:a16="http://schemas.microsoft.com/office/drawing/2014/main" id="{FA52182E-AD10-10BD-6E16-99354F4F993D}"/>
                  </a:ext>
                </a:extLst>
              </p:cNvPr>
              <p:cNvSpPr/>
              <p:nvPr/>
            </p:nvSpPr>
            <p:spPr>
              <a:xfrm>
                <a:off x="2597073" y="1916816"/>
                <a:ext cx="1651415" cy="599607"/>
              </a:xfrm>
              <a:prstGeom prst="flowChartProcess">
                <a:avLst/>
              </a:prstGeom>
              <a:grp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1-Right View</a:t>
                </a:r>
              </a:p>
            </p:txBody>
          </p:sp>
          <p:sp>
            <p:nvSpPr>
              <p:cNvPr id="30" name="Flowchart: Process 29">
                <a:extLst>
                  <a:ext uri="{FF2B5EF4-FFF2-40B4-BE49-F238E27FC236}">
                    <a16:creationId xmlns:a16="http://schemas.microsoft.com/office/drawing/2014/main" id="{A88C7564-D64A-DDFB-19D2-338A54138240}"/>
                  </a:ext>
                </a:extLst>
              </p:cNvPr>
              <p:cNvSpPr/>
              <p:nvPr/>
            </p:nvSpPr>
            <p:spPr>
              <a:xfrm>
                <a:off x="2578343" y="2771372"/>
                <a:ext cx="1651414" cy="599607"/>
              </a:xfrm>
              <a:prstGeom prst="flowChartProcess">
                <a:avLst/>
              </a:prstGeom>
              <a:grp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2-Right</a:t>
                </a:r>
                <a:r>
                  <a:rPr lang="en-US" sz="2000" b="1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Thought</a:t>
                </a:r>
              </a:p>
            </p:txBody>
          </p:sp>
          <p:sp>
            <p:nvSpPr>
              <p:cNvPr id="31" name="Arrow: Curved Right 30">
                <a:extLst>
                  <a:ext uri="{FF2B5EF4-FFF2-40B4-BE49-F238E27FC236}">
                    <a16:creationId xmlns:a16="http://schemas.microsoft.com/office/drawing/2014/main" id="{812F5AD8-6A3A-6ED1-75D6-30F200569CF4}"/>
                  </a:ext>
                </a:extLst>
              </p:cNvPr>
              <p:cNvSpPr/>
              <p:nvPr/>
            </p:nvSpPr>
            <p:spPr>
              <a:xfrm>
                <a:off x="1998716" y="2107999"/>
                <a:ext cx="598357" cy="1071798"/>
              </a:xfrm>
              <a:prstGeom prst="curvedRightArrow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8" name="Arrow: Curved Up 27">
              <a:extLst>
                <a:ext uri="{FF2B5EF4-FFF2-40B4-BE49-F238E27FC236}">
                  <a16:creationId xmlns:a16="http://schemas.microsoft.com/office/drawing/2014/main" id="{B33BD3A3-68FD-234E-C24E-0665BA816F2B}"/>
                </a:ext>
              </a:extLst>
            </p:cNvPr>
            <p:cNvSpPr/>
            <p:nvPr/>
          </p:nvSpPr>
          <p:spPr>
            <a:xfrm rot="16200000">
              <a:off x="6599186" y="2465678"/>
              <a:ext cx="1173452" cy="494290"/>
            </a:xfrm>
            <a:prstGeom prst="curvedUpArrow">
              <a:avLst/>
            </a:prstGeom>
            <a:solidFill>
              <a:srgbClr val="DFEAF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7ECA194-EF4B-7475-F464-2E5D4766F306}"/>
              </a:ext>
            </a:extLst>
          </p:cNvPr>
          <p:cNvSpPr txBox="1"/>
          <p:nvPr/>
        </p:nvSpPr>
        <p:spPr>
          <a:xfrm>
            <a:off x="418093" y="1830660"/>
            <a:ext cx="3541236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Since </a:t>
            </a:r>
            <a:r>
              <a:rPr lang="en-US" b="1" dirty="0"/>
              <a:t>Conduct</a:t>
            </a:r>
            <a:r>
              <a:rPr lang="en-US" dirty="0"/>
              <a:t>, arises from your  </a:t>
            </a:r>
            <a:r>
              <a:rPr lang="en-US" b="1" dirty="0"/>
              <a:t>Consciousness</a:t>
            </a:r>
            <a:r>
              <a:rPr lang="en-US" dirty="0"/>
              <a:t>. And the reverse is also true, Right Speech, Right Action and Right Livelihood, act on and acted on, by Right View and Right Thought.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3593E7B-C727-F6BE-2A88-BD8E31EECEE4}"/>
              </a:ext>
            </a:extLst>
          </p:cNvPr>
          <p:cNvCxnSpPr>
            <a:stCxn id="37" idx="3"/>
            <a:endCxn id="11" idx="1"/>
          </p:cNvCxnSpPr>
          <p:nvPr/>
        </p:nvCxnSpPr>
        <p:spPr>
          <a:xfrm>
            <a:off x="3959329" y="2707823"/>
            <a:ext cx="1384898" cy="1144188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8DB8FD8-2352-D469-1B76-795C63E1608A}"/>
              </a:ext>
            </a:extLst>
          </p:cNvPr>
          <p:cNvSpPr txBox="1"/>
          <p:nvPr/>
        </p:nvSpPr>
        <p:spPr>
          <a:xfrm>
            <a:off x="9282545" y="3676751"/>
            <a:ext cx="237837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And </a:t>
            </a:r>
            <a:r>
              <a:rPr lang="en-US" b="1" dirty="0"/>
              <a:t>Conduct</a:t>
            </a:r>
            <a:r>
              <a:rPr lang="en-US" dirty="0"/>
              <a:t> has same mutual condition with </a:t>
            </a:r>
            <a:r>
              <a:rPr lang="en-US" b="1" dirty="0"/>
              <a:t>Mental State</a:t>
            </a:r>
            <a:r>
              <a:rPr lang="en-US" dirty="0"/>
              <a:t>. And the reverse is also true.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C0BEF7B-CE9D-D3A8-DDB9-69B187214668}"/>
              </a:ext>
            </a:extLst>
          </p:cNvPr>
          <p:cNvCxnSpPr>
            <a:stCxn id="13" idx="1"/>
            <a:endCxn id="9" idx="7"/>
          </p:cNvCxnSpPr>
          <p:nvPr/>
        </p:nvCxnSpPr>
        <p:spPr>
          <a:xfrm flipH="1">
            <a:off x="6608449" y="4276916"/>
            <a:ext cx="2674096" cy="85106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262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56" y="102983"/>
            <a:ext cx="11166762" cy="119724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Middle Path of Balance and Harmony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Mental State – Right Effort, Right Mindfulness and Right Meditation</a:t>
            </a:r>
            <a:endParaRPr lang="en-US" sz="2800" b="1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rgbClr val="FF66FF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527A2C-40D9-41D8-D1B8-9D79F36AB580}"/>
              </a:ext>
            </a:extLst>
          </p:cNvPr>
          <p:cNvGrpSpPr/>
          <p:nvPr/>
        </p:nvGrpSpPr>
        <p:grpSpPr>
          <a:xfrm>
            <a:off x="3050319" y="1103412"/>
            <a:ext cx="6091361" cy="5475785"/>
            <a:chOff x="3196120" y="1171145"/>
            <a:chExt cx="6091361" cy="547578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43BCDFE-4FE4-F1E4-57D2-97992065DD3F}"/>
                </a:ext>
              </a:extLst>
            </p:cNvPr>
            <p:cNvSpPr/>
            <p:nvPr/>
          </p:nvSpPr>
          <p:spPr>
            <a:xfrm>
              <a:off x="4709729" y="1171145"/>
              <a:ext cx="3027218" cy="290242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36C3326-659F-CE2A-96D6-D69A6E74C903}"/>
                </a:ext>
              </a:extLst>
            </p:cNvPr>
            <p:cNvSpPr/>
            <p:nvPr/>
          </p:nvSpPr>
          <p:spPr>
            <a:xfrm>
              <a:off x="3196120" y="3744501"/>
              <a:ext cx="3027218" cy="290242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2400" dirty="0">
                  <a:solidFill>
                    <a:schemeClr val="tx1"/>
                  </a:solidFill>
                </a:rPr>
                <a:t>           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42FE46E-E89D-EF38-9E07-BE213DE8634E}"/>
                </a:ext>
              </a:extLst>
            </p:cNvPr>
            <p:cNvSpPr/>
            <p:nvPr/>
          </p:nvSpPr>
          <p:spPr>
            <a:xfrm>
              <a:off x="6260263" y="3744484"/>
              <a:ext cx="3027218" cy="2902429"/>
            </a:xfrm>
            <a:prstGeom prst="ellipse">
              <a:avLst/>
            </a:prstGeom>
            <a:solidFill>
              <a:srgbClr val="FF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2400" dirty="0">
                  <a:solidFill>
                    <a:schemeClr val="tx1"/>
                  </a:solidFill>
                </a:rPr>
                <a:t>  </a:t>
              </a:r>
            </a:p>
          </p:txBody>
        </p:sp>
        <p:sp>
          <p:nvSpPr>
            <p:cNvPr id="9" name="Arrow: Left-Right 8">
              <a:extLst>
                <a:ext uri="{FF2B5EF4-FFF2-40B4-BE49-F238E27FC236}">
                  <a16:creationId xmlns:a16="http://schemas.microsoft.com/office/drawing/2014/main" id="{37018708-8B43-3583-8E13-586C871AA8EC}"/>
                </a:ext>
              </a:extLst>
            </p:cNvPr>
            <p:cNvSpPr/>
            <p:nvPr/>
          </p:nvSpPr>
          <p:spPr>
            <a:xfrm>
              <a:off x="5793893" y="4953399"/>
              <a:ext cx="960357" cy="484632"/>
            </a:xfrm>
            <a:prstGeom prst="leftRightArrow">
              <a:avLst/>
            </a:prstGeom>
            <a:gradFill flip="none" rotWithShape="1">
              <a:gsLst>
                <a:gs pos="0">
                  <a:srgbClr val="E1F0FD">
                    <a:shade val="30000"/>
                    <a:satMod val="115000"/>
                  </a:srgbClr>
                </a:gs>
                <a:gs pos="50000">
                  <a:srgbClr val="E1F0FD">
                    <a:shade val="67500"/>
                    <a:satMod val="115000"/>
                  </a:srgbClr>
                </a:gs>
                <a:gs pos="100000">
                  <a:srgbClr val="E1F0FD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28575">
              <a:solidFill>
                <a:schemeClr val="tx1"/>
              </a:solidFill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row: Left-Right 9">
              <a:extLst>
                <a:ext uri="{FF2B5EF4-FFF2-40B4-BE49-F238E27FC236}">
                  <a16:creationId xmlns:a16="http://schemas.microsoft.com/office/drawing/2014/main" id="{6CB16FD4-6DE8-CE26-1390-609F59CDDE1F}"/>
                </a:ext>
              </a:extLst>
            </p:cNvPr>
            <p:cNvSpPr/>
            <p:nvPr/>
          </p:nvSpPr>
          <p:spPr>
            <a:xfrm rot="3319436">
              <a:off x="6203267" y="3718868"/>
              <a:ext cx="965337" cy="484632"/>
            </a:xfrm>
            <a:prstGeom prst="leftRightArrow">
              <a:avLst/>
            </a:prstGeom>
            <a:solidFill>
              <a:srgbClr val="DFEA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row: Left-Right 10">
              <a:extLst>
                <a:ext uri="{FF2B5EF4-FFF2-40B4-BE49-F238E27FC236}">
                  <a16:creationId xmlns:a16="http://schemas.microsoft.com/office/drawing/2014/main" id="{FE598D83-85F3-A09F-57E0-4E9EE34C6D3E}"/>
                </a:ext>
              </a:extLst>
            </p:cNvPr>
            <p:cNvSpPr/>
            <p:nvPr/>
          </p:nvSpPr>
          <p:spPr>
            <a:xfrm rot="18295450">
              <a:off x="5097657" y="3746790"/>
              <a:ext cx="983420" cy="484632"/>
            </a:xfrm>
            <a:prstGeom prst="leftRightArrow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598B38E-6297-DD68-8796-B51ED5B05247}"/>
              </a:ext>
            </a:extLst>
          </p:cNvPr>
          <p:cNvSpPr txBox="1"/>
          <p:nvPr/>
        </p:nvSpPr>
        <p:spPr>
          <a:xfrm>
            <a:off x="5160908" y="1582132"/>
            <a:ext cx="1825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Consciousness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CC9DF5-7E2C-A20B-B9A3-F0AA03F6179D}"/>
              </a:ext>
            </a:extLst>
          </p:cNvPr>
          <p:cNvSpPr txBox="1"/>
          <p:nvPr/>
        </p:nvSpPr>
        <p:spPr>
          <a:xfrm>
            <a:off x="6789177" y="3955254"/>
            <a:ext cx="1651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Mental State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2A975F-47AA-E1D9-B00B-71217621DC7B}"/>
              </a:ext>
            </a:extLst>
          </p:cNvPr>
          <p:cNvSpPr txBox="1"/>
          <p:nvPr/>
        </p:nvSpPr>
        <p:spPr>
          <a:xfrm>
            <a:off x="3638735" y="3999457"/>
            <a:ext cx="1588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Conduct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97C8DF0-FFB8-FDB2-8F71-EF47A3135EB1}"/>
              </a:ext>
            </a:extLst>
          </p:cNvPr>
          <p:cNvGrpSpPr/>
          <p:nvPr/>
        </p:nvGrpSpPr>
        <p:grpSpPr>
          <a:xfrm>
            <a:off x="3738220" y="4360110"/>
            <a:ext cx="1651415" cy="1915497"/>
            <a:chOff x="3738220" y="4360110"/>
            <a:chExt cx="1651415" cy="1915497"/>
          </a:xfrm>
        </p:grpSpPr>
        <p:sp>
          <p:nvSpPr>
            <p:cNvPr id="16" name="Flowchart: Process 15">
              <a:extLst>
                <a:ext uri="{FF2B5EF4-FFF2-40B4-BE49-F238E27FC236}">
                  <a16:creationId xmlns:a16="http://schemas.microsoft.com/office/drawing/2014/main" id="{234D13AF-E715-9B92-E022-602E3AB04792}"/>
                </a:ext>
              </a:extLst>
            </p:cNvPr>
            <p:cNvSpPr/>
            <p:nvPr/>
          </p:nvSpPr>
          <p:spPr>
            <a:xfrm>
              <a:off x="3738220" y="4360110"/>
              <a:ext cx="1651415" cy="599607"/>
            </a:xfrm>
            <a:prstGeom prst="flowChartProcess">
              <a:avLst/>
            </a:prstGeom>
            <a:blipFill>
              <a:blip r:embed="rId2"/>
              <a:tile tx="0" ty="0" sx="100000" sy="100000" flip="none" algn="tl"/>
            </a:blip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3-Right Speech</a:t>
              </a:r>
            </a:p>
          </p:txBody>
        </p:sp>
        <p:sp>
          <p:nvSpPr>
            <p:cNvPr id="17" name="Flowchart: Process 16">
              <a:extLst>
                <a:ext uri="{FF2B5EF4-FFF2-40B4-BE49-F238E27FC236}">
                  <a16:creationId xmlns:a16="http://schemas.microsoft.com/office/drawing/2014/main" id="{AE35483E-EE85-E49B-2C86-96DE4B31F4C6}"/>
                </a:ext>
              </a:extLst>
            </p:cNvPr>
            <p:cNvSpPr/>
            <p:nvPr/>
          </p:nvSpPr>
          <p:spPr>
            <a:xfrm>
              <a:off x="3738220" y="5676000"/>
              <a:ext cx="1651415" cy="599607"/>
            </a:xfrm>
            <a:prstGeom prst="flowChartProcess">
              <a:avLst/>
            </a:prstGeom>
            <a:blipFill>
              <a:blip r:embed="rId2"/>
              <a:tile tx="0" ty="0" sx="100000" sy="100000" flip="none" algn="tl"/>
            </a:blip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5-Right Livelihood</a:t>
              </a:r>
            </a:p>
          </p:txBody>
        </p:sp>
        <p:sp>
          <p:nvSpPr>
            <p:cNvPr id="18" name="Flowchart: Process 17">
              <a:extLst>
                <a:ext uri="{FF2B5EF4-FFF2-40B4-BE49-F238E27FC236}">
                  <a16:creationId xmlns:a16="http://schemas.microsoft.com/office/drawing/2014/main" id="{4A7C9F46-C95B-4F7D-E084-231606DB6775}"/>
                </a:ext>
              </a:extLst>
            </p:cNvPr>
            <p:cNvSpPr/>
            <p:nvPr/>
          </p:nvSpPr>
          <p:spPr>
            <a:xfrm>
              <a:off x="3738220" y="5021908"/>
              <a:ext cx="1651415" cy="599607"/>
            </a:xfrm>
            <a:prstGeom prst="flowChartProcess">
              <a:avLst/>
            </a:prstGeom>
            <a:blipFill>
              <a:blip r:embed="rId2"/>
              <a:tile tx="0" ty="0" sx="100000" sy="100000" flip="none" algn="tl"/>
            </a:blip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4-Right Action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81841E-2267-D1D1-8D54-52B02546769E}"/>
              </a:ext>
            </a:extLst>
          </p:cNvPr>
          <p:cNvGrpSpPr/>
          <p:nvPr/>
        </p:nvGrpSpPr>
        <p:grpSpPr>
          <a:xfrm>
            <a:off x="4680352" y="1974837"/>
            <a:ext cx="2752705" cy="1454163"/>
            <a:chOff x="4680352" y="1974837"/>
            <a:chExt cx="2752705" cy="145416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BB5F770-7CD7-6650-72A1-7EC2A299E95D}"/>
                </a:ext>
              </a:extLst>
            </p:cNvPr>
            <p:cNvGrpSpPr/>
            <p:nvPr/>
          </p:nvGrpSpPr>
          <p:grpSpPr>
            <a:xfrm>
              <a:off x="4680352" y="1974837"/>
              <a:ext cx="2249772" cy="1454163"/>
              <a:chOff x="1998716" y="1916816"/>
              <a:chExt cx="2249772" cy="1454163"/>
            </a:xfrm>
            <a:solidFill>
              <a:srgbClr val="DFEAFC"/>
            </a:solidFill>
          </p:grpSpPr>
          <p:sp>
            <p:nvSpPr>
              <p:cNvPr id="29" name="Flowchart: Process 28">
                <a:extLst>
                  <a:ext uri="{FF2B5EF4-FFF2-40B4-BE49-F238E27FC236}">
                    <a16:creationId xmlns:a16="http://schemas.microsoft.com/office/drawing/2014/main" id="{FA52182E-AD10-10BD-6E16-99354F4F993D}"/>
                  </a:ext>
                </a:extLst>
              </p:cNvPr>
              <p:cNvSpPr/>
              <p:nvPr/>
            </p:nvSpPr>
            <p:spPr>
              <a:xfrm>
                <a:off x="2597073" y="1916816"/>
                <a:ext cx="1651415" cy="599607"/>
              </a:xfrm>
              <a:prstGeom prst="flowChartProcess">
                <a:avLst/>
              </a:prstGeom>
              <a:grp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1-Right View</a:t>
                </a:r>
              </a:p>
            </p:txBody>
          </p:sp>
          <p:sp>
            <p:nvSpPr>
              <p:cNvPr id="30" name="Flowchart: Process 29">
                <a:extLst>
                  <a:ext uri="{FF2B5EF4-FFF2-40B4-BE49-F238E27FC236}">
                    <a16:creationId xmlns:a16="http://schemas.microsoft.com/office/drawing/2014/main" id="{A88C7564-D64A-DDFB-19D2-338A54138240}"/>
                  </a:ext>
                </a:extLst>
              </p:cNvPr>
              <p:cNvSpPr/>
              <p:nvPr/>
            </p:nvSpPr>
            <p:spPr>
              <a:xfrm>
                <a:off x="2578343" y="2771372"/>
                <a:ext cx="1651414" cy="599607"/>
              </a:xfrm>
              <a:prstGeom prst="flowChartProcess">
                <a:avLst/>
              </a:prstGeom>
              <a:grp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2-Right</a:t>
                </a:r>
                <a:r>
                  <a:rPr lang="en-US" sz="2000" b="1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Thought</a:t>
                </a:r>
              </a:p>
            </p:txBody>
          </p:sp>
          <p:sp>
            <p:nvSpPr>
              <p:cNvPr id="31" name="Arrow: Curved Right 30">
                <a:extLst>
                  <a:ext uri="{FF2B5EF4-FFF2-40B4-BE49-F238E27FC236}">
                    <a16:creationId xmlns:a16="http://schemas.microsoft.com/office/drawing/2014/main" id="{812F5AD8-6A3A-6ED1-75D6-30F200569CF4}"/>
                  </a:ext>
                </a:extLst>
              </p:cNvPr>
              <p:cNvSpPr/>
              <p:nvPr/>
            </p:nvSpPr>
            <p:spPr>
              <a:xfrm>
                <a:off x="1998716" y="2107999"/>
                <a:ext cx="598357" cy="1071798"/>
              </a:xfrm>
              <a:prstGeom prst="curvedRightArrow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8" name="Arrow: Curved Up 27">
              <a:extLst>
                <a:ext uri="{FF2B5EF4-FFF2-40B4-BE49-F238E27FC236}">
                  <a16:creationId xmlns:a16="http://schemas.microsoft.com/office/drawing/2014/main" id="{B33BD3A3-68FD-234E-C24E-0665BA816F2B}"/>
                </a:ext>
              </a:extLst>
            </p:cNvPr>
            <p:cNvSpPr/>
            <p:nvPr/>
          </p:nvSpPr>
          <p:spPr>
            <a:xfrm rot="16200000">
              <a:off x="6599186" y="2465678"/>
              <a:ext cx="1173452" cy="494290"/>
            </a:xfrm>
            <a:prstGeom prst="curvedUpArrow">
              <a:avLst/>
            </a:prstGeom>
            <a:solidFill>
              <a:srgbClr val="DFEAF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2121F26-AEB2-5C9D-A218-E24089DB2E98}"/>
              </a:ext>
            </a:extLst>
          </p:cNvPr>
          <p:cNvGrpSpPr/>
          <p:nvPr/>
        </p:nvGrpSpPr>
        <p:grpSpPr>
          <a:xfrm>
            <a:off x="6789176" y="4339120"/>
            <a:ext cx="1651415" cy="1915497"/>
            <a:chOff x="3738220" y="4360110"/>
            <a:chExt cx="1651415" cy="1915497"/>
          </a:xfrm>
        </p:grpSpPr>
        <p:sp>
          <p:nvSpPr>
            <p:cNvPr id="34" name="Flowchart: Process 33">
              <a:extLst>
                <a:ext uri="{FF2B5EF4-FFF2-40B4-BE49-F238E27FC236}">
                  <a16:creationId xmlns:a16="http://schemas.microsoft.com/office/drawing/2014/main" id="{E855A902-755B-2F33-8AB0-E081FF2C6A75}"/>
                </a:ext>
              </a:extLst>
            </p:cNvPr>
            <p:cNvSpPr/>
            <p:nvPr/>
          </p:nvSpPr>
          <p:spPr>
            <a:xfrm>
              <a:off x="3738220" y="4360110"/>
              <a:ext cx="1651415" cy="599607"/>
            </a:xfrm>
            <a:prstGeom prst="flowChartProcess">
              <a:avLst/>
            </a:prstGeom>
            <a:blipFill>
              <a:blip r:embed="rId2"/>
              <a:tile tx="0" ty="0" sx="100000" sy="100000" flip="none" algn="tl"/>
            </a:blip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6-Right Effort </a:t>
              </a:r>
            </a:p>
          </p:txBody>
        </p:sp>
        <p:sp>
          <p:nvSpPr>
            <p:cNvPr id="35" name="Flowchart: Process 34">
              <a:extLst>
                <a:ext uri="{FF2B5EF4-FFF2-40B4-BE49-F238E27FC236}">
                  <a16:creationId xmlns:a16="http://schemas.microsoft.com/office/drawing/2014/main" id="{164A6D2B-00AD-FC2A-69CB-0F9EF838050B}"/>
                </a:ext>
              </a:extLst>
            </p:cNvPr>
            <p:cNvSpPr/>
            <p:nvPr/>
          </p:nvSpPr>
          <p:spPr>
            <a:xfrm>
              <a:off x="3738220" y="5676000"/>
              <a:ext cx="1651415" cy="599607"/>
            </a:xfrm>
            <a:prstGeom prst="flowChartProcess">
              <a:avLst/>
            </a:prstGeom>
            <a:blipFill>
              <a:blip r:embed="rId2"/>
              <a:tile tx="0" ty="0" sx="100000" sy="100000" flip="none" algn="tl"/>
            </a:blip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8-Right Meditation</a:t>
              </a:r>
            </a:p>
          </p:txBody>
        </p:sp>
        <p:sp>
          <p:nvSpPr>
            <p:cNvPr id="36" name="Flowchart: Process 35">
              <a:extLst>
                <a:ext uri="{FF2B5EF4-FFF2-40B4-BE49-F238E27FC236}">
                  <a16:creationId xmlns:a16="http://schemas.microsoft.com/office/drawing/2014/main" id="{3BA0A0A6-DCAC-0911-77DE-B7C18F63C385}"/>
                </a:ext>
              </a:extLst>
            </p:cNvPr>
            <p:cNvSpPr/>
            <p:nvPr/>
          </p:nvSpPr>
          <p:spPr>
            <a:xfrm>
              <a:off x="3738220" y="5021908"/>
              <a:ext cx="1651415" cy="599607"/>
            </a:xfrm>
            <a:prstGeom prst="flowChartProcess">
              <a:avLst/>
            </a:prstGeom>
            <a:blipFill>
              <a:blip r:embed="rId2"/>
              <a:tile tx="0" ty="0" sx="100000" sy="100000" flip="none" algn="tl"/>
            </a:blip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7-Right Mindfulness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6EC2501-93D8-E0F9-65BB-5AAEA1382D0F}"/>
              </a:ext>
            </a:extLst>
          </p:cNvPr>
          <p:cNvSpPr txBox="1"/>
          <p:nvPr/>
        </p:nvSpPr>
        <p:spPr>
          <a:xfrm>
            <a:off x="9141680" y="2518654"/>
            <a:ext cx="2386229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Mental State </a:t>
            </a:r>
            <a:r>
              <a:rPr lang="en-US" dirty="0"/>
              <a:t>affect </a:t>
            </a:r>
            <a:r>
              <a:rPr lang="en-US" b="1" dirty="0"/>
              <a:t>Consciousness. </a:t>
            </a:r>
            <a:r>
              <a:rPr lang="en-US" dirty="0"/>
              <a:t>And the reverse is also true.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4737619-9220-DDBB-10C7-D2158254F242}"/>
              </a:ext>
            </a:extLst>
          </p:cNvPr>
          <p:cNvCxnSpPr>
            <a:cxnSpLocks/>
            <a:stCxn id="13" idx="1"/>
            <a:endCxn id="10" idx="1"/>
          </p:cNvCxnSpPr>
          <p:nvPr/>
        </p:nvCxnSpPr>
        <p:spPr>
          <a:xfrm flipH="1">
            <a:off x="6639773" y="2980319"/>
            <a:ext cx="2501907" cy="84420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934A669-33E0-66B5-24DD-7D4F2B2D26F8}"/>
              </a:ext>
            </a:extLst>
          </p:cNvPr>
          <p:cNvSpPr txBox="1"/>
          <p:nvPr/>
        </p:nvSpPr>
        <p:spPr>
          <a:xfrm>
            <a:off x="1522097" y="1982242"/>
            <a:ext cx="281829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Note that with </a:t>
            </a:r>
            <a:r>
              <a:rPr lang="en-US" b="1" dirty="0"/>
              <a:t>Conduct</a:t>
            </a:r>
            <a:r>
              <a:rPr lang="en-US" dirty="0"/>
              <a:t> and </a:t>
            </a:r>
            <a:r>
              <a:rPr lang="en-US" b="1" dirty="0"/>
              <a:t>Mental State</a:t>
            </a:r>
            <a:r>
              <a:rPr lang="en-US" dirty="0"/>
              <a:t>,  </a:t>
            </a:r>
            <a:r>
              <a:rPr lang="en-US" b="1" dirty="0"/>
              <a:t>Mental State </a:t>
            </a:r>
            <a:r>
              <a:rPr lang="en-US" dirty="0"/>
              <a:t>has a greater effect on </a:t>
            </a:r>
            <a:r>
              <a:rPr lang="en-US" b="1" dirty="0"/>
              <a:t>Conduct</a:t>
            </a:r>
            <a:r>
              <a:rPr lang="en-US" dirty="0"/>
              <a:t>.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3E15DA9-5B75-4A27-F1C6-80E1BDD56209}"/>
              </a:ext>
            </a:extLst>
          </p:cNvPr>
          <p:cNvCxnSpPr>
            <a:stCxn id="22" idx="3"/>
            <a:endCxn id="9" idx="1"/>
          </p:cNvCxnSpPr>
          <p:nvPr/>
        </p:nvCxnSpPr>
        <p:spPr>
          <a:xfrm>
            <a:off x="4340391" y="2582407"/>
            <a:ext cx="1787880" cy="24244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7722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9581FC3-83DB-B085-FDBF-862439AC9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35527" y="969817"/>
            <a:ext cx="11693237" cy="56154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63" y="6455"/>
            <a:ext cx="11956473" cy="119724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Middle Path of Balance and Harmony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Aspects of Consciousness, Conduct and Mental State work together Interdependently</a:t>
            </a:r>
            <a:endParaRPr lang="en-US" sz="2800" b="1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rgbClr val="FF66FF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527A2C-40D9-41D8-D1B8-9D79F36AB580}"/>
              </a:ext>
            </a:extLst>
          </p:cNvPr>
          <p:cNvGrpSpPr/>
          <p:nvPr/>
        </p:nvGrpSpPr>
        <p:grpSpPr>
          <a:xfrm>
            <a:off x="3050319" y="1103412"/>
            <a:ext cx="6091361" cy="5475785"/>
            <a:chOff x="3196120" y="1171145"/>
            <a:chExt cx="6091361" cy="547578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43BCDFE-4FE4-F1E4-57D2-97992065DD3F}"/>
                </a:ext>
              </a:extLst>
            </p:cNvPr>
            <p:cNvSpPr/>
            <p:nvPr/>
          </p:nvSpPr>
          <p:spPr>
            <a:xfrm>
              <a:off x="4709729" y="1171145"/>
              <a:ext cx="3027218" cy="290242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36C3326-659F-CE2A-96D6-D69A6E74C903}"/>
                </a:ext>
              </a:extLst>
            </p:cNvPr>
            <p:cNvSpPr/>
            <p:nvPr/>
          </p:nvSpPr>
          <p:spPr>
            <a:xfrm>
              <a:off x="3196120" y="3744501"/>
              <a:ext cx="3027218" cy="290242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2400" dirty="0">
                  <a:solidFill>
                    <a:schemeClr val="tx1"/>
                  </a:solidFill>
                </a:rPr>
                <a:t>           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42FE46E-E89D-EF38-9E07-BE213DE8634E}"/>
                </a:ext>
              </a:extLst>
            </p:cNvPr>
            <p:cNvSpPr/>
            <p:nvPr/>
          </p:nvSpPr>
          <p:spPr>
            <a:xfrm>
              <a:off x="6260263" y="3744484"/>
              <a:ext cx="3027218" cy="2902429"/>
            </a:xfrm>
            <a:prstGeom prst="ellipse">
              <a:avLst/>
            </a:prstGeom>
            <a:solidFill>
              <a:srgbClr val="FF6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2400" dirty="0">
                  <a:solidFill>
                    <a:schemeClr val="tx1"/>
                  </a:solidFill>
                </a:rPr>
                <a:t>  </a:t>
              </a:r>
            </a:p>
          </p:txBody>
        </p:sp>
        <p:sp>
          <p:nvSpPr>
            <p:cNvPr id="9" name="Arrow: Left-Right 8">
              <a:extLst>
                <a:ext uri="{FF2B5EF4-FFF2-40B4-BE49-F238E27FC236}">
                  <a16:creationId xmlns:a16="http://schemas.microsoft.com/office/drawing/2014/main" id="{37018708-8B43-3583-8E13-586C871AA8EC}"/>
                </a:ext>
              </a:extLst>
            </p:cNvPr>
            <p:cNvSpPr/>
            <p:nvPr/>
          </p:nvSpPr>
          <p:spPr>
            <a:xfrm>
              <a:off x="5793893" y="4953399"/>
              <a:ext cx="960357" cy="484632"/>
            </a:xfrm>
            <a:prstGeom prst="leftRightArrow">
              <a:avLst/>
            </a:prstGeom>
            <a:gradFill flip="none" rotWithShape="1">
              <a:gsLst>
                <a:gs pos="0">
                  <a:srgbClr val="E1F0FD">
                    <a:shade val="30000"/>
                    <a:satMod val="115000"/>
                  </a:srgbClr>
                </a:gs>
                <a:gs pos="50000">
                  <a:srgbClr val="E1F0FD">
                    <a:shade val="67500"/>
                    <a:satMod val="115000"/>
                  </a:srgbClr>
                </a:gs>
                <a:gs pos="100000">
                  <a:srgbClr val="E1F0FD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28575">
              <a:solidFill>
                <a:schemeClr val="tx1"/>
              </a:solidFill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row: Left-Right 9">
              <a:extLst>
                <a:ext uri="{FF2B5EF4-FFF2-40B4-BE49-F238E27FC236}">
                  <a16:creationId xmlns:a16="http://schemas.microsoft.com/office/drawing/2014/main" id="{6CB16FD4-6DE8-CE26-1390-609F59CDDE1F}"/>
                </a:ext>
              </a:extLst>
            </p:cNvPr>
            <p:cNvSpPr/>
            <p:nvPr/>
          </p:nvSpPr>
          <p:spPr>
            <a:xfrm rot="3319436">
              <a:off x="6203267" y="3718868"/>
              <a:ext cx="965337" cy="484632"/>
            </a:xfrm>
            <a:prstGeom prst="leftRightArrow">
              <a:avLst/>
            </a:prstGeom>
            <a:solidFill>
              <a:srgbClr val="DFEA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row: Left-Right 10">
              <a:extLst>
                <a:ext uri="{FF2B5EF4-FFF2-40B4-BE49-F238E27FC236}">
                  <a16:creationId xmlns:a16="http://schemas.microsoft.com/office/drawing/2014/main" id="{FE598D83-85F3-A09F-57E0-4E9EE34C6D3E}"/>
                </a:ext>
              </a:extLst>
            </p:cNvPr>
            <p:cNvSpPr/>
            <p:nvPr/>
          </p:nvSpPr>
          <p:spPr>
            <a:xfrm rot="18295450">
              <a:off x="5097657" y="3746790"/>
              <a:ext cx="983420" cy="484632"/>
            </a:xfrm>
            <a:prstGeom prst="leftRightArrow">
              <a:avLst/>
            </a:prstGeom>
            <a:solidFill>
              <a:srgbClr val="E1F0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598B38E-6297-DD68-8796-B51ED5B05247}"/>
              </a:ext>
            </a:extLst>
          </p:cNvPr>
          <p:cNvSpPr txBox="1"/>
          <p:nvPr/>
        </p:nvSpPr>
        <p:spPr>
          <a:xfrm>
            <a:off x="5160908" y="1582132"/>
            <a:ext cx="1825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Consciousness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CC9DF5-7E2C-A20B-B9A3-F0AA03F6179D}"/>
              </a:ext>
            </a:extLst>
          </p:cNvPr>
          <p:cNvSpPr txBox="1"/>
          <p:nvPr/>
        </p:nvSpPr>
        <p:spPr>
          <a:xfrm>
            <a:off x="6789177" y="3955254"/>
            <a:ext cx="1651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Mental State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2A975F-47AA-E1D9-B00B-71217621DC7B}"/>
              </a:ext>
            </a:extLst>
          </p:cNvPr>
          <p:cNvSpPr txBox="1"/>
          <p:nvPr/>
        </p:nvSpPr>
        <p:spPr>
          <a:xfrm>
            <a:off x="3638735" y="3999457"/>
            <a:ext cx="1588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Conduct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97C8DF0-FFB8-FDB2-8F71-EF47A3135EB1}"/>
              </a:ext>
            </a:extLst>
          </p:cNvPr>
          <p:cNvGrpSpPr/>
          <p:nvPr/>
        </p:nvGrpSpPr>
        <p:grpSpPr>
          <a:xfrm>
            <a:off x="3738220" y="4360110"/>
            <a:ext cx="1651415" cy="1915497"/>
            <a:chOff x="3738220" y="4360110"/>
            <a:chExt cx="1651415" cy="1915497"/>
          </a:xfrm>
        </p:grpSpPr>
        <p:sp>
          <p:nvSpPr>
            <p:cNvPr id="16" name="Flowchart: Process 15">
              <a:extLst>
                <a:ext uri="{FF2B5EF4-FFF2-40B4-BE49-F238E27FC236}">
                  <a16:creationId xmlns:a16="http://schemas.microsoft.com/office/drawing/2014/main" id="{234D13AF-E715-9B92-E022-602E3AB04792}"/>
                </a:ext>
              </a:extLst>
            </p:cNvPr>
            <p:cNvSpPr/>
            <p:nvPr/>
          </p:nvSpPr>
          <p:spPr>
            <a:xfrm>
              <a:off x="3738220" y="4360110"/>
              <a:ext cx="1651415" cy="599607"/>
            </a:xfrm>
            <a:prstGeom prst="flowChartProcess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3-Right Speech</a:t>
              </a:r>
            </a:p>
          </p:txBody>
        </p:sp>
        <p:sp>
          <p:nvSpPr>
            <p:cNvPr id="17" name="Flowchart: Process 16">
              <a:extLst>
                <a:ext uri="{FF2B5EF4-FFF2-40B4-BE49-F238E27FC236}">
                  <a16:creationId xmlns:a16="http://schemas.microsoft.com/office/drawing/2014/main" id="{AE35483E-EE85-E49B-2C86-96DE4B31F4C6}"/>
                </a:ext>
              </a:extLst>
            </p:cNvPr>
            <p:cNvSpPr/>
            <p:nvPr/>
          </p:nvSpPr>
          <p:spPr>
            <a:xfrm>
              <a:off x="3738220" y="5676000"/>
              <a:ext cx="1651415" cy="599607"/>
            </a:xfrm>
            <a:prstGeom prst="flowChartProcess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5-Right Livelihood</a:t>
              </a:r>
            </a:p>
          </p:txBody>
        </p:sp>
        <p:sp>
          <p:nvSpPr>
            <p:cNvPr id="18" name="Flowchart: Process 17">
              <a:extLst>
                <a:ext uri="{FF2B5EF4-FFF2-40B4-BE49-F238E27FC236}">
                  <a16:creationId xmlns:a16="http://schemas.microsoft.com/office/drawing/2014/main" id="{4A7C9F46-C95B-4F7D-E084-231606DB6775}"/>
                </a:ext>
              </a:extLst>
            </p:cNvPr>
            <p:cNvSpPr/>
            <p:nvPr/>
          </p:nvSpPr>
          <p:spPr>
            <a:xfrm>
              <a:off x="3738220" y="5021908"/>
              <a:ext cx="1651415" cy="599607"/>
            </a:xfrm>
            <a:prstGeom prst="flowChartProcess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4-Right Action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81841E-2267-D1D1-8D54-52B02546769E}"/>
              </a:ext>
            </a:extLst>
          </p:cNvPr>
          <p:cNvGrpSpPr/>
          <p:nvPr/>
        </p:nvGrpSpPr>
        <p:grpSpPr>
          <a:xfrm>
            <a:off x="4680352" y="1974837"/>
            <a:ext cx="2752705" cy="1454163"/>
            <a:chOff x="4680352" y="1974837"/>
            <a:chExt cx="2752705" cy="145416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BB5F770-7CD7-6650-72A1-7EC2A299E95D}"/>
                </a:ext>
              </a:extLst>
            </p:cNvPr>
            <p:cNvGrpSpPr/>
            <p:nvPr/>
          </p:nvGrpSpPr>
          <p:grpSpPr>
            <a:xfrm>
              <a:off x="4680352" y="1974837"/>
              <a:ext cx="2249772" cy="1454163"/>
              <a:chOff x="1998716" y="1916816"/>
              <a:chExt cx="2249772" cy="1454163"/>
            </a:xfrm>
            <a:solidFill>
              <a:srgbClr val="DFEAFC"/>
            </a:solidFill>
          </p:grpSpPr>
          <p:sp>
            <p:nvSpPr>
              <p:cNvPr id="29" name="Flowchart: Process 28">
                <a:extLst>
                  <a:ext uri="{FF2B5EF4-FFF2-40B4-BE49-F238E27FC236}">
                    <a16:creationId xmlns:a16="http://schemas.microsoft.com/office/drawing/2014/main" id="{FA52182E-AD10-10BD-6E16-99354F4F993D}"/>
                  </a:ext>
                </a:extLst>
              </p:cNvPr>
              <p:cNvSpPr/>
              <p:nvPr/>
            </p:nvSpPr>
            <p:spPr>
              <a:xfrm>
                <a:off x="2597073" y="1916816"/>
                <a:ext cx="1651415" cy="599607"/>
              </a:xfrm>
              <a:prstGeom prst="flowChartProcess">
                <a:avLst/>
              </a:prstGeom>
              <a:grp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1-Right View</a:t>
                </a:r>
              </a:p>
            </p:txBody>
          </p:sp>
          <p:sp>
            <p:nvSpPr>
              <p:cNvPr id="30" name="Flowchart: Process 29">
                <a:extLst>
                  <a:ext uri="{FF2B5EF4-FFF2-40B4-BE49-F238E27FC236}">
                    <a16:creationId xmlns:a16="http://schemas.microsoft.com/office/drawing/2014/main" id="{A88C7564-D64A-DDFB-19D2-338A54138240}"/>
                  </a:ext>
                </a:extLst>
              </p:cNvPr>
              <p:cNvSpPr/>
              <p:nvPr/>
            </p:nvSpPr>
            <p:spPr>
              <a:xfrm>
                <a:off x="2578343" y="2771372"/>
                <a:ext cx="1651414" cy="599607"/>
              </a:xfrm>
              <a:prstGeom prst="flowChartProcess">
                <a:avLst/>
              </a:prstGeom>
              <a:grp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2-Right</a:t>
                </a:r>
                <a:r>
                  <a:rPr lang="en-US" sz="2000" b="1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Thought</a:t>
                </a:r>
              </a:p>
            </p:txBody>
          </p:sp>
          <p:sp>
            <p:nvSpPr>
              <p:cNvPr id="31" name="Arrow: Curved Right 30">
                <a:extLst>
                  <a:ext uri="{FF2B5EF4-FFF2-40B4-BE49-F238E27FC236}">
                    <a16:creationId xmlns:a16="http://schemas.microsoft.com/office/drawing/2014/main" id="{812F5AD8-6A3A-6ED1-75D6-30F200569CF4}"/>
                  </a:ext>
                </a:extLst>
              </p:cNvPr>
              <p:cNvSpPr/>
              <p:nvPr/>
            </p:nvSpPr>
            <p:spPr>
              <a:xfrm>
                <a:off x="1998716" y="2107999"/>
                <a:ext cx="598357" cy="1071798"/>
              </a:xfrm>
              <a:prstGeom prst="curvedRightArrow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8" name="Arrow: Curved Up 27">
              <a:extLst>
                <a:ext uri="{FF2B5EF4-FFF2-40B4-BE49-F238E27FC236}">
                  <a16:creationId xmlns:a16="http://schemas.microsoft.com/office/drawing/2014/main" id="{B33BD3A3-68FD-234E-C24E-0665BA816F2B}"/>
                </a:ext>
              </a:extLst>
            </p:cNvPr>
            <p:cNvSpPr/>
            <p:nvPr/>
          </p:nvSpPr>
          <p:spPr>
            <a:xfrm rot="16200000">
              <a:off x="6599186" y="2465678"/>
              <a:ext cx="1173452" cy="494290"/>
            </a:xfrm>
            <a:prstGeom prst="curvedUpArrow">
              <a:avLst/>
            </a:prstGeom>
            <a:solidFill>
              <a:srgbClr val="DFEAF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2121F26-AEB2-5C9D-A218-E24089DB2E98}"/>
              </a:ext>
            </a:extLst>
          </p:cNvPr>
          <p:cNvGrpSpPr/>
          <p:nvPr/>
        </p:nvGrpSpPr>
        <p:grpSpPr>
          <a:xfrm>
            <a:off x="6789176" y="4339120"/>
            <a:ext cx="1651415" cy="1915497"/>
            <a:chOff x="3738220" y="4360110"/>
            <a:chExt cx="1651415" cy="1915497"/>
          </a:xfrm>
        </p:grpSpPr>
        <p:sp>
          <p:nvSpPr>
            <p:cNvPr id="34" name="Flowchart: Process 33">
              <a:extLst>
                <a:ext uri="{FF2B5EF4-FFF2-40B4-BE49-F238E27FC236}">
                  <a16:creationId xmlns:a16="http://schemas.microsoft.com/office/drawing/2014/main" id="{E855A902-755B-2F33-8AB0-E081FF2C6A75}"/>
                </a:ext>
              </a:extLst>
            </p:cNvPr>
            <p:cNvSpPr/>
            <p:nvPr/>
          </p:nvSpPr>
          <p:spPr>
            <a:xfrm>
              <a:off x="3738220" y="4360110"/>
              <a:ext cx="1651415" cy="599607"/>
            </a:xfrm>
            <a:prstGeom prst="flowChartProcess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6-Right Effort </a:t>
              </a:r>
            </a:p>
          </p:txBody>
        </p:sp>
        <p:sp>
          <p:nvSpPr>
            <p:cNvPr id="35" name="Flowchart: Process 34">
              <a:extLst>
                <a:ext uri="{FF2B5EF4-FFF2-40B4-BE49-F238E27FC236}">
                  <a16:creationId xmlns:a16="http://schemas.microsoft.com/office/drawing/2014/main" id="{164A6D2B-00AD-FC2A-69CB-0F9EF838050B}"/>
                </a:ext>
              </a:extLst>
            </p:cNvPr>
            <p:cNvSpPr/>
            <p:nvPr/>
          </p:nvSpPr>
          <p:spPr>
            <a:xfrm>
              <a:off x="3738220" y="5676000"/>
              <a:ext cx="1651415" cy="599607"/>
            </a:xfrm>
            <a:prstGeom prst="flowChartProcess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8-Right Meditation</a:t>
              </a:r>
            </a:p>
          </p:txBody>
        </p:sp>
        <p:sp>
          <p:nvSpPr>
            <p:cNvPr id="36" name="Flowchart: Process 35">
              <a:extLst>
                <a:ext uri="{FF2B5EF4-FFF2-40B4-BE49-F238E27FC236}">
                  <a16:creationId xmlns:a16="http://schemas.microsoft.com/office/drawing/2014/main" id="{3BA0A0A6-DCAC-0911-77DE-B7C18F63C385}"/>
                </a:ext>
              </a:extLst>
            </p:cNvPr>
            <p:cNvSpPr/>
            <p:nvPr/>
          </p:nvSpPr>
          <p:spPr>
            <a:xfrm>
              <a:off x="3738220" y="5021908"/>
              <a:ext cx="1651415" cy="599607"/>
            </a:xfrm>
            <a:prstGeom prst="flowChartProcess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7-Right Mindfulness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64713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D6598-BEC8-A157-C21F-A46455ACC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0945" y="558800"/>
            <a:ext cx="3891587" cy="31719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2800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Understanding four noble truths is the Same as Understanding Love  </a:t>
            </a:r>
          </a:p>
        </p:txBody>
      </p:sp>
      <p:pic>
        <p:nvPicPr>
          <p:cNvPr id="5" name="Content Placeholder 4" descr="Text">
            <a:extLst>
              <a:ext uri="{FF2B5EF4-FFF2-40B4-BE49-F238E27FC236}">
                <a16:creationId xmlns:a16="http://schemas.microsoft.com/office/drawing/2014/main" id="{49AEA56F-2D84-A4BE-C68F-1763055E1A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279" r="-1" b="16222"/>
          <a:stretch/>
        </p:blipFill>
        <p:spPr>
          <a:xfrm>
            <a:off x="872064" y="857675"/>
            <a:ext cx="6045576" cy="514066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EC03EE2-F4A8-278B-91DC-F8B08A03E562}"/>
              </a:ext>
            </a:extLst>
          </p:cNvPr>
          <p:cNvSpPr txBox="1">
            <a:spLocks/>
          </p:cNvSpPr>
          <p:nvPr/>
        </p:nvSpPr>
        <p:spPr>
          <a:xfrm>
            <a:off x="7806027" y="5227108"/>
            <a:ext cx="3891587" cy="7712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en-US" sz="2800" b="1" cap="all" dirty="0">
                <a:solidFill>
                  <a:srgbClr val="FFFFFF"/>
                </a:solidFill>
              </a:rPr>
              <a:t> </a:t>
            </a:r>
            <a:r>
              <a:rPr lang="en-US" sz="2800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 you!</a:t>
            </a:r>
          </a:p>
        </p:txBody>
      </p:sp>
    </p:spTree>
    <p:extLst>
      <p:ext uri="{BB962C8B-B14F-4D97-AF65-F5344CB8AC3E}">
        <p14:creationId xmlns:p14="http://schemas.microsoft.com/office/powerpoint/2010/main" val="24481852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4BCB9E2-CEA3-4AED-BDAC-BFD45CE9C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E92B39E-F855-499B-BD7E-36BAB93A97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46887"/>
            <a:ext cx="7314691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0C72FFD-DD89-412D-B569-F9A0F3A69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33843" y="4005950"/>
            <a:ext cx="531902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F294E8CF-7744-4206-9889-C122C30E8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DF7E4A-2602-31B0-5D2B-B83C14728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3553" y="893398"/>
            <a:ext cx="6019601" cy="31872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4500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Problem of road rage</a:t>
            </a:r>
            <a:br>
              <a:rPr lang="en-US" sz="4500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500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it might be addressed by</a:t>
            </a:r>
            <a:br>
              <a:rPr lang="en-US" sz="4500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500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Gautama Buddha</a:t>
            </a:r>
          </a:p>
        </p:txBody>
      </p:sp>
      <p:pic>
        <p:nvPicPr>
          <p:cNvPr id="5" name="Content Placeholder 4" descr="A statue of a person&#10;&#10;Description automatically generated with low confidence">
            <a:extLst>
              <a:ext uri="{FF2B5EF4-FFF2-40B4-BE49-F238E27FC236}">
                <a16:creationId xmlns:a16="http://schemas.microsoft.com/office/drawing/2014/main" id="{4D3ED0D1-70E2-434C-6F4D-5D399E222F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390" r="8881" b="-2"/>
          <a:stretch/>
        </p:blipFill>
        <p:spPr>
          <a:xfrm>
            <a:off x="872065" y="857675"/>
            <a:ext cx="3135414" cy="51406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565010-6576-4872-B539-C177CA44714E}"/>
              </a:ext>
            </a:extLst>
          </p:cNvPr>
          <p:cNvSpPr txBox="1"/>
          <p:nvPr/>
        </p:nvSpPr>
        <p:spPr>
          <a:xfrm>
            <a:off x="5283553" y="4613564"/>
            <a:ext cx="6368120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FOUR NOBLE TRUTHS</a:t>
            </a:r>
          </a:p>
          <a:p>
            <a:pPr algn="ctr"/>
            <a:r>
              <a:rPr lang="en-US" sz="4800" dirty="0"/>
              <a:t>In Everyday Living</a:t>
            </a:r>
          </a:p>
        </p:txBody>
      </p:sp>
    </p:spTree>
    <p:extLst>
      <p:ext uri="{BB962C8B-B14F-4D97-AF65-F5344CB8AC3E}">
        <p14:creationId xmlns:p14="http://schemas.microsoft.com/office/powerpoint/2010/main" val="1156103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4BCB9E2-CEA3-4AED-BDAC-BFD45CE9C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E92B39E-F855-499B-BD7E-36BAB93A97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46887"/>
            <a:ext cx="7314691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0C72FFD-DD89-412D-B569-F9A0F3A69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33843" y="4005950"/>
            <a:ext cx="531902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F294E8CF-7744-4206-9889-C122C30E8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DF7E4A-2602-31B0-5D2B-B83C14728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3553" y="893398"/>
            <a:ext cx="6019601" cy="31872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4500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Problem of Suffering was Addressed and Solved by Gautama Buddha</a:t>
            </a:r>
          </a:p>
        </p:txBody>
      </p:sp>
      <p:pic>
        <p:nvPicPr>
          <p:cNvPr id="5" name="Content Placeholder 4" descr="A statue of a person&#10;&#10;Description automatically generated with low confidence">
            <a:extLst>
              <a:ext uri="{FF2B5EF4-FFF2-40B4-BE49-F238E27FC236}">
                <a16:creationId xmlns:a16="http://schemas.microsoft.com/office/drawing/2014/main" id="{4D3ED0D1-70E2-434C-6F4D-5D399E222F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390" r="8881" b="-2"/>
          <a:stretch/>
        </p:blipFill>
        <p:spPr>
          <a:xfrm>
            <a:off x="872065" y="857675"/>
            <a:ext cx="3135414" cy="51406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565010-6576-4872-B539-C177CA44714E}"/>
              </a:ext>
            </a:extLst>
          </p:cNvPr>
          <p:cNvSpPr txBox="1"/>
          <p:nvPr/>
        </p:nvSpPr>
        <p:spPr>
          <a:xfrm>
            <a:off x="5283553" y="4613564"/>
            <a:ext cx="6368120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FOUR NOBLE TRUTHS</a:t>
            </a:r>
          </a:p>
        </p:txBody>
      </p:sp>
    </p:spTree>
    <p:extLst>
      <p:ext uri="{BB962C8B-B14F-4D97-AF65-F5344CB8AC3E}">
        <p14:creationId xmlns:p14="http://schemas.microsoft.com/office/powerpoint/2010/main" val="28480501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Four Noble Truths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In Everyday Living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B0E8D0-E7B5-80C6-1802-8011AC5BB800}"/>
              </a:ext>
            </a:extLst>
          </p:cNvPr>
          <p:cNvSpPr txBox="1"/>
          <p:nvPr/>
        </p:nvSpPr>
        <p:spPr>
          <a:xfrm>
            <a:off x="6223507" y="4315722"/>
            <a:ext cx="2328367" cy="241207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u="none" kern="1200" dirty="0"/>
              <a:t> Blind Passions AKA Three Poisons</a:t>
            </a:r>
          </a:p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u="sng" kern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EE11A9-6675-3CC8-08BA-D579D408E82F}"/>
              </a:ext>
            </a:extLst>
          </p:cNvPr>
          <p:cNvSpPr txBox="1"/>
          <p:nvPr/>
        </p:nvSpPr>
        <p:spPr>
          <a:xfrm>
            <a:off x="6223507" y="4315783"/>
            <a:ext cx="2328367" cy="241207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u="none" kern="1200" dirty="0"/>
              <a:t>Living </a:t>
            </a:r>
            <a:r>
              <a:rPr lang="en-US" sz="2400" dirty="0"/>
              <a:t>in balance and harmony </a:t>
            </a:r>
            <a:r>
              <a:rPr lang="en-US" sz="2400" u="none" kern="1200" dirty="0"/>
              <a:t>with Dependent Origination</a:t>
            </a:r>
            <a:endParaRPr lang="en-US" sz="2400" u="sng" kern="1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27BD7C-DE08-0AEE-45D3-9BCB82DDA37C}"/>
              </a:ext>
            </a:extLst>
          </p:cNvPr>
          <p:cNvSpPr txBox="1"/>
          <p:nvPr/>
        </p:nvSpPr>
        <p:spPr>
          <a:xfrm>
            <a:off x="8806886" y="4288076"/>
            <a:ext cx="2328367" cy="23012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u="none" kern="1200" dirty="0"/>
              <a:t>Eightfold Path</a:t>
            </a:r>
            <a:endParaRPr lang="en-US" sz="2400" u="sng" kern="12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A31098-7527-5696-27C3-5D5ABC54E5A3}"/>
              </a:ext>
            </a:extLst>
          </p:cNvPr>
          <p:cNvGrpSpPr/>
          <p:nvPr/>
        </p:nvGrpSpPr>
        <p:grpSpPr>
          <a:xfrm>
            <a:off x="1023607" y="1950120"/>
            <a:ext cx="9994913" cy="1532283"/>
            <a:chOff x="1143000" y="2057400"/>
            <a:chExt cx="9994913" cy="185093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A1CC0F9-BC7A-9A30-0404-2747B6839824}"/>
                </a:ext>
              </a:extLst>
            </p:cNvPr>
            <p:cNvSpPr/>
            <p:nvPr/>
          </p:nvSpPr>
          <p:spPr>
            <a:xfrm>
              <a:off x="1143000" y="2057400"/>
              <a:ext cx="2357244" cy="1850937"/>
            </a:xfrm>
            <a:custGeom>
              <a:avLst/>
              <a:gdLst>
                <a:gd name="connsiteX0" fmla="*/ 0 w 2357244"/>
                <a:gd name="connsiteY0" fmla="*/ 0 h 1850937"/>
                <a:gd name="connsiteX1" fmla="*/ 2357244 w 2357244"/>
                <a:gd name="connsiteY1" fmla="*/ 0 h 1850937"/>
                <a:gd name="connsiteX2" fmla="*/ 2357244 w 2357244"/>
                <a:gd name="connsiteY2" fmla="*/ 1850937 h 1850937"/>
                <a:gd name="connsiteX3" fmla="*/ 0 w 2357244"/>
                <a:gd name="connsiteY3" fmla="*/ 1850937 h 1850937"/>
                <a:gd name="connsiteX4" fmla="*/ 0 w 2357244"/>
                <a:gd name="connsiteY4" fmla="*/ 0 h 185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7244" h="1850937">
                  <a:moveTo>
                    <a:pt x="0" y="0"/>
                  </a:moveTo>
                  <a:lnTo>
                    <a:pt x="2357244" y="0"/>
                  </a:lnTo>
                  <a:lnTo>
                    <a:pt x="2357244" y="1850937"/>
                  </a:lnTo>
                  <a:lnTo>
                    <a:pt x="0" y="18509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2843" tIns="740374" rIns="232843" bIns="330201" numCol="1" spcCol="1270" anchor="t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600" b="1" u="none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Problem</a:t>
              </a:r>
              <a:endParaRPr lang="en-US" sz="2600" b="1" u="sng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3DB3CD4-4A39-0A79-7E91-B19DDCC8E740}"/>
                </a:ext>
              </a:extLst>
            </p:cNvPr>
            <p:cNvSpPr/>
            <p:nvPr/>
          </p:nvSpPr>
          <p:spPr>
            <a:xfrm>
              <a:off x="1143000" y="2057400"/>
              <a:ext cx="2357244" cy="740374"/>
            </a:xfrm>
            <a:custGeom>
              <a:avLst/>
              <a:gdLst>
                <a:gd name="connsiteX0" fmla="*/ 0 w 2357244"/>
                <a:gd name="connsiteY0" fmla="*/ 0 h 740374"/>
                <a:gd name="connsiteX1" fmla="*/ 2357244 w 2357244"/>
                <a:gd name="connsiteY1" fmla="*/ 0 h 740374"/>
                <a:gd name="connsiteX2" fmla="*/ 2357244 w 2357244"/>
                <a:gd name="connsiteY2" fmla="*/ 740374 h 740374"/>
                <a:gd name="connsiteX3" fmla="*/ 0 w 2357244"/>
                <a:gd name="connsiteY3" fmla="*/ 740374 h 740374"/>
                <a:gd name="connsiteX4" fmla="*/ 0 w 2357244"/>
                <a:gd name="connsiteY4" fmla="*/ 0 h 740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7244" h="740374">
                  <a:moveTo>
                    <a:pt x="0" y="0"/>
                  </a:moveTo>
                  <a:lnTo>
                    <a:pt x="2357244" y="0"/>
                  </a:lnTo>
                  <a:lnTo>
                    <a:pt x="2357244" y="740374"/>
                  </a:lnTo>
                  <a:lnTo>
                    <a:pt x="0" y="74037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2843" tIns="165100" rIns="232843" bIns="16510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900" kern="1200" dirty="0"/>
                <a:t>01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813D067-678E-8B31-11D6-F60EBC25739A}"/>
                </a:ext>
              </a:extLst>
            </p:cNvPr>
            <p:cNvSpPr/>
            <p:nvPr/>
          </p:nvSpPr>
          <p:spPr>
            <a:xfrm>
              <a:off x="3688824" y="2057400"/>
              <a:ext cx="2357244" cy="1850937"/>
            </a:xfrm>
            <a:custGeom>
              <a:avLst/>
              <a:gdLst>
                <a:gd name="connsiteX0" fmla="*/ 0 w 2357244"/>
                <a:gd name="connsiteY0" fmla="*/ 0 h 1850937"/>
                <a:gd name="connsiteX1" fmla="*/ 2357244 w 2357244"/>
                <a:gd name="connsiteY1" fmla="*/ 0 h 1850937"/>
                <a:gd name="connsiteX2" fmla="*/ 2357244 w 2357244"/>
                <a:gd name="connsiteY2" fmla="*/ 1850937 h 1850937"/>
                <a:gd name="connsiteX3" fmla="*/ 0 w 2357244"/>
                <a:gd name="connsiteY3" fmla="*/ 1850937 h 1850937"/>
                <a:gd name="connsiteX4" fmla="*/ 0 w 2357244"/>
                <a:gd name="connsiteY4" fmla="*/ 0 h 185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7244" h="1850937">
                  <a:moveTo>
                    <a:pt x="0" y="0"/>
                  </a:moveTo>
                  <a:lnTo>
                    <a:pt x="2357244" y="0"/>
                  </a:lnTo>
                  <a:lnTo>
                    <a:pt x="2357244" y="1850937"/>
                  </a:lnTo>
                  <a:lnTo>
                    <a:pt x="0" y="18509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2843" tIns="740374" rIns="232843" bIns="330201" numCol="1" spcCol="1270" anchor="t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600" b="1" u="none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Cause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72BC38A-12DE-2D2B-41C0-7347FDD0CF49}"/>
                </a:ext>
              </a:extLst>
            </p:cNvPr>
            <p:cNvSpPr/>
            <p:nvPr/>
          </p:nvSpPr>
          <p:spPr>
            <a:xfrm>
              <a:off x="3688824" y="2057400"/>
              <a:ext cx="2357244" cy="740374"/>
            </a:xfrm>
            <a:custGeom>
              <a:avLst/>
              <a:gdLst>
                <a:gd name="connsiteX0" fmla="*/ 0 w 2357244"/>
                <a:gd name="connsiteY0" fmla="*/ 0 h 740374"/>
                <a:gd name="connsiteX1" fmla="*/ 2357244 w 2357244"/>
                <a:gd name="connsiteY1" fmla="*/ 0 h 740374"/>
                <a:gd name="connsiteX2" fmla="*/ 2357244 w 2357244"/>
                <a:gd name="connsiteY2" fmla="*/ 740374 h 740374"/>
                <a:gd name="connsiteX3" fmla="*/ 0 w 2357244"/>
                <a:gd name="connsiteY3" fmla="*/ 740374 h 740374"/>
                <a:gd name="connsiteX4" fmla="*/ 0 w 2357244"/>
                <a:gd name="connsiteY4" fmla="*/ 0 h 740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7244" h="740374">
                  <a:moveTo>
                    <a:pt x="0" y="0"/>
                  </a:moveTo>
                  <a:lnTo>
                    <a:pt x="2357244" y="0"/>
                  </a:lnTo>
                  <a:lnTo>
                    <a:pt x="2357244" y="740374"/>
                  </a:lnTo>
                  <a:lnTo>
                    <a:pt x="0" y="7403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2843" tIns="165100" rIns="232843" bIns="16510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900" kern="1200"/>
                <a:t>02</a:t>
              </a:r>
              <a:endParaRPr lang="en-US" sz="2900" kern="120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D11269C-6729-3B87-DFF1-1517ED8BCA83}"/>
                </a:ext>
              </a:extLst>
            </p:cNvPr>
            <p:cNvSpPr/>
            <p:nvPr/>
          </p:nvSpPr>
          <p:spPr>
            <a:xfrm>
              <a:off x="6234649" y="2057400"/>
              <a:ext cx="2357244" cy="1850937"/>
            </a:xfrm>
            <a:custGeom>
              <a:avLst/>
              <a:gdLst>
                <a:gd name="connsiteX0" fmla="*/ 0 w 2357244"/>
                <a:gd name="connsiteY0" fmla="*/ 0 h 1850937"/>
                <a:gd name="connsiteX1" fmla="*/ 2357244 w 2357244"/>
                <a:gd name="connsiteY1" fmla="*/ 0 h 1850937"/>
                <a:gd name="connsiteX2" fmla="*/ 2357244 w 2357244"/>
                <a:gd name="connsiteY2" fmla="*/ 1850937 h 1850937"/>
                <a:gd name="connsiteX3" fmla="*/ 0 w 2357244"/>
                <a:gd name="connsiteY3" fmla="*/ 1850937 h 1850937"/>
                <a:gd name="connsiteX4" fmla="*/ 0 w 2357244"/>
                <a:gd name="connsiteY4" fmla="*/ 0 h 185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7244" h="1850937">
                  <a:moveTo>
                    <a:pt x="0" y="0"/>
                  </a:moveTo>
                  <a:lnTo>
                    <a:pt x="2357244" y="0"/>
                  </a:lnTo>
                  <a:lnTo>
                    <a:pt x="2357244" y="1850937"/>
                  </a:lnTo>
                  <a:lnTo>
                    <a:pt x="0" y="18509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2843" tIns="740374" rIns="232843" bIns="330201" numCol="1" spcCol="1270" anchor="t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600" b="1" u="none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Address the Cause</a:t>
              </a:r>
              <a:endParaRPr lang="en-US" sz="2600" b="1" u="sng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274012A-9A38-B2F2-9CC3-5842DE5578FA}"/>
                </a:ext>
              </a:extLst>
            </p:cNvPr>
            <p:cNvSpPr/>
            <p:nvPr/>
          </p:nvSpPr>
          <p:spPr>
            <a:xfrm>
              <a:off x="6234649" y="2057400"/>
              <a:ext cx="2357244" cy="740374"/>
            </a:xfrm>
            <a:custGeom>
              <a:avLst/>
              <a:gdLst>
                <a:gd name="connsiteX0" fmla="*/ 0 w 2357244"/>
                <a:gd name="connsiteY0" fmla="*/ 0 h 740374"/>
                <a:gd name="connsiteX1" fmla="*/ 2357244 w 2357244"/>
                <a:gd name="connsiteY1" fmla="*/ 0 h 740374"/>
                <a:gd name="connsiteX2" fmla="*/ 2357244 w 2357244"/>
                <a:gd name="connsiteY2" fmla="*/ 740374 h 740374"/>
                <a:gd name="connsiteX3" fmla="*/ 0 w 2357244"/>
                <a:gd name="connsiteY3" fmla="*/ 740374 h 740374"/>
                <a:gd name="connsiteX4" fmla="*/ 0 w 2357244"/>
                <a:gd name="connsiteY4" fmla="*/ 0 h 740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7244" h="740374">
                  <a:moveTo>
                    <a:pt x="0" y="0"/>
                  </a:moveTo>
                  <a:lnTo>
                    <a:pt x="2357244" y="0"/>
                  </a:lnTo>
                  <a:lnTo>
                    <a:pt x="2357244" y="740374"/>
                  </a:lnTo>
                  <a:lnTo>
                    <a:pt x="0" y="74037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2843" tIns="165100" rIns="232843" bIns="16510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900" kern="1200" dirty="0"/>
                <a:t>03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984A234-2B4B-5B1F-0180-2398DCF3D53B}"/>
                </a:ext>
              </a:extLst>
            </p:cNvPr>
            <p:cNvSpPr/>
            <p:nvPr/>
          </p:nvSpPr>
          <p:spPr>
            <a:xfrm>
              <a:off x="8780669" y="2057400"/>
              <a:ext cx="2357244" cy="1850937"/>
            </a:xfrm>
            <a:custGeom>
              <a:avLst/>
              <a:gdLst>
                <a:gd name="connsiteX0" fmla="*/ 0 w 2357244"/>
                <a:gd name="connsiteY0" fmla="*/ 0 h 1850937"/>
                <a:gd name="connsiteX1" fmla="*/ 2357244 w 2357244"/>
                <a:gd name="connsiteY1" fmla="*/ 0 h 1850937"/>
                <a:gd name="connsiteX2" fmla="*/ 2357244 w 2357244"/>
                <a:gd name="connsiteY2" fmla="*/ 1850937 h 1850937"/>
                <a:gd name="connsiteX3" fmla="*/ 0 w 2357244"/>
                <a:gd name="connsiteY3" fmla="*/ 1850937 h 1850937"/>
                <a:gd name="connsiteX4" fmla="*/ 0 w 2357244"/>
                <a:gd name="connsiteY4" fmla="*/ 0 h 185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7244" h="1850937">
                  <a:moveTo>
                    <a:pt x="0" y="0"/>
                  </a:moveTo>
                  <a:lnTo>
                    <a:pt x="2357244" y="0"/>
                  </a:lnTo>
                  <a:lnTo>
                    <a:pt x="2357244" y="1850937"/>
                  </a:lnTo>
                  <a:lnTo>
                    <a:pt x="0" y="18509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2843" tIns="740374" rIns="232843" bIns="330201" numCol="1" spcCol="1270" anchor="t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600" b="1" u="none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Specify Solution</a:t>
              </a:r>
              <a:endParaRPr lang="en-US" sz="2600" b="1" u="sng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FE8E5AA-6F45-0A3A-EB06-1C4C1CDB8430}"/>
                </a:ext>
              </a:extLst>
            </p:cNvPr>
            <p:cNvSpPr/>
            <p:nvPr/>
          </p:nvSpPr>
          <p:spPr>
            <a:xfrm>
              <a:off x="8780473" y="2057400"/>
              <a:ext cx="2357244" cy="740374"/>
            </a:xfrm>
            <a:custGeom>
              <a:avLst/>
              <a:gdLst>
                <a:gd name="connsiteX0" fmla="*/ 0 w 2357244"/>
                <a:gd name="connsiteY0" fmla="*/ 0 h 740374"/>
                <a:gd name="connsiteX1" fmla="*/ 2357244 w 2357244"/>
                <a:gd name="connsiteY1" fmla="*/ 0 h 740374"/>
                <a:gd name="connsiteX2" fmla="*/ 2357244 w 2357244"/>
                <a:gd name="connsiteY2" fmla="*/ 740374 h 740374"/>
                <a:gd name="connsiteX3" fmla="*/ 0 w 2357244"/>
                <a:gd name="connsiteY3" fmla="*/ 740374 h 740374"/>
                <a:gd name="connsiteX4" fmla="*/ 0 w 2357244"/>
                <a:gd name="connsiteY4" fmla="*/ 0 h 740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7244" h="740374">
                  <a:moveTo>
                    <a:pt x="0" y="0"/>
                  </a:moveTo>
                  <a:lnTo>
                    <a:pt x="2357244" y="0"/>
                  </a:lnTo>
                  <a:lnTo>
                    <a:pt x="2357244" y="740374"/>
                  </a:lnTo>
                  <a:lnTo>
                    <a:pt x="0" y="74037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2843" tIns="165100" rIns="232843" bIns="16510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900" kern="1200" dirty="0"/>
                <a:t>04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B014952-9542-859D-09C1-3DF9172652ED}"/>
              </a:ext>
            </a:extLst>
          </p:cNvPr>
          <p:cNvSpPr txBox="1"/>
          <p:nvPr/>
        </p:nvSpPr>
        <p:spPr>
          <a:xfrm>
            <a:off x="1023608" y="3602181"/>
            <a:ext cx="2357244" cy="2881746"/>
          </a:xfrm>
          <a:prstGeom prst="rect">
            <a:avLst/>
          </a:prstGeom>
          <a:solidFill>
            <a:srgbClr val="20455A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u="none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 RAGE</a:t>
            </a:r>
            <a:endParaRPr lang="en-US" sz="2400" b="1" u="sng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6FCC39-A8B6-799C-C590-33E1E20CAF7C}"/>
              </a:ext>
            </a:extLst>
          </p:cNvPr>
          <p:cNvSpPr txBox="1"/>
          <p:nvPr/>
        </p:nvSpPr>
        <p:spPr>
          <a:xfrm>
            <a:off x="6223507" y="4315722"/>
            <a:ext cx="2328367" cy="241207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u="none" kern="1200" dirty="0"/>
              <a:t> Blind Passions AKA Three Poisons</a:t>
            </a:r>
          </a:p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u="sng" kern="1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D1A7DD3-2F64-E5EE-4F15-D754AFCBB7C7}"/>
              </a:ext>
            </a:extLst>
          </p:cNvPr>
          <p:cNvSpPr txBox="1"/>
          <p:nvPr/>
        </p:nvSpPr>
        <p:spPr>
          <a:xfrm>
            <a:off x="6193937" y="3589685"/>
            <a:ext cx="2305252" cy="2881745"/>
          </a:xfrm>
          <a:prstGeom prst="rect">
            <a:avLst/>
          </a:prstGeom>
          <a:solidFill>
            <a:srgbClr val="0070C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u="none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Living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balance and harmony </a:t>
            </a:r>
            <a:r>
              <a:rPr lang="en-US" sz="2400" b="1" u="none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Dependent Origination</a:t>
            </a:r>
            <a:endParaRPr lang="en-US" sz="2400" b="1" u="sng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E6A049F-1729-3474-F5BC-B4611344352F}"/>
              </a:ext>
            </a:extLst>
          </p:cNvPr>
          <p:cNvSpPr txBox="1"/>
          <p:nvPr/>
        </p:nvSpPr>
        <p:spPr>
          <a:xfrm>
            <a:off x="8695306" y="3589685"/>
            <a:ext cx="2288792" cy="2881744"/>
          </a:xfrm>
          <a:prstGeom prst="rect">
            <a:avLst/>
          </a:prstGeom>
          <a:solidFill>
            <a:srgbClr val="0070C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u="none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Eightfold Path</a:t>
            </a:r>
            <a:endParaRPr lang="en-US" sz="2400" b="1" u="sng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8883A0-C7E5-882A-9FB5-052C6716B446}"/>
              </a:ext>
            </a:extLst>
          </p:cNvPr>
          <p:cNvSpPr txBox="1"/>
          <p:nvPr/>
        </p:nvSpPr>
        <p:spPr>
          <a:xfrm>
            <a:off x="3603657" y="3602180"/>
            <a:ext cx="2357244" cy="2881747"/>
          </a:xfrm>
          <a:prstGeom prst="rect">
            <a:avLst/>
          </a:prstGeom>
          <a:solidFill>
            <a:srgbClr val="0070C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marL="0" lvl="0" indent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Poisons or Blind Passions:</a:t>
            </a:r>
          </a:p>
          <a:p>
            <a:pPr marL="457200" lvl="0" indent="-45720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AutoNum type="arabicPeriod"/>
            </a:pPr>
            <a:r>
              <a:rPr lang="en-US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Greed</a:t>
            </a:r>
          </a:p>
          <a:p>
            <a:pPr marL="457200" lvl="0" indent="-45720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Anger</a:t>
            </a:r>
          </a:p>
          <a:p>
            <a:pPr marL="457200" lvl="0" indent="-45720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AutoNum type="arabicPeriod"/>
            </a:pPr>
            <a:r>
              <a:rPr lang="en-US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Ignorance</a:t>
            </a:r>
          </a:p>
        </p:txBody>
      </p:sp>
      <p:pic>
        <p:nvPicPr>
          <p:cNvPr id="15" name="Picture 14" descr="A dog in a car&#10;&#10;Description automatically generated with medium confidence">
            <a:extLst>
              <a:ext uri="{FF2B5EF4-FFF2-40B4-BE49-F238E27FC236}">
                <a16:creationId xmlns:a16="http://schemas.microsoft.com/office/drawing/2014/main" id="{0B40A9EB-6CD6-541D-D9D1-A21423111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953099"/>
            <a:ext cx="2085109" cy="24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005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1973F-F830-38BF-C268-EA2C7EFEB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857675"/>
            <a:ext cx="3113366" cy="362284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85000"/>
              </a:lnSpc>
            </a:pPr>
            <a:r>
              <a:rPr lang="en-US" sz="4200" b="1" cap="all" dirty="0">
                <a:solidFill>
                  <a:srgbClr val="FFFFFF"/>
                </a:solidFill>
              </a:rPr>
              <a:t>WHEN YOU ARE ANGRY YOU ARE SUFFERING AND CAUSE SUFFERING FOR OTHERS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D358045-FD32-A3E6-A1E5-B10EC8DAF6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1" r="3669" b="-3"/>
          <a:stretch/>
        </p:blipFill>
        <p:spPr>
          <a:xfrm>
            <a:off x="872064" y="857675"/>
            <a:ext cx="6045576" cy="514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3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1973F-F830-38BF-C268-EA2C7EFEB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4410" y="514954"/>
            <a:ext cx="3113366" cy="362284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85000"/>
              </a:lnSpc>
            </a:pPr>
            <a:r>
              <a:rPr lang="en-US" sz="4200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 VIEW:</a:t>
            </a:r>
            <a:br>
              <a:rPr lang="en-US" sz="4200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200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GOAL IS FOR EVERYONE TO GET HOME SAFELY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EC809A2-DD91-215D-6435-0AB5C79BA9B2}"/>
              </a:ext>
            </a:extLst>
          </p:cNvPr>
          <p:cNvSpPr txBox="1">
            <a:spLocks/>
          </p:cNvSpPr>
          <p:nvPr/>
        </p:nvSpPr>
        <p:spPr>
          <a:xfrm>
            <a:off x="8208033" y="4531624"/>
            <a:ext cx="3113366" cy="181142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en-US" sz="4000" b="1" cap="all" dirty="0">
                <a:solidFill>
                  <a:srgbClr val="FFFFFF"/>
                </a:solidFill>
              </a:rPr>
              <a:t>Thinking in Harmony with dependent origination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A56834-DBCB-0A7D-618A-3816144EE874}"/>
              </a:ext>
            </a:extLst>
          </p:cNvPr>
          <p:cNvSpPr txBox="1"/>
          <p:nvPr/>
        </p:nvSpPr>
        <p:spPr>
          <a:xfrm>
            <a:off x="236221" y="5058640"/>
            <a:ext cx="7342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MORE ON THE PROBLEM OF ROAD RAGE NEXT PRESENTATION. </a:t>
            </a:r>
          </a:p>
          <a:p>
            <a:pPr algn="ctr"/>
            <a:r>
              <a:rPr lang="en-US" sz="2400" b="1" dirty="0"/>
              <a:t>PLEASE HAVE A SAFE AND PLEASANT JOURNEY HOME</a:t>
            </a:r>
          </a:p>
        </p:txBody>
      </p:sp>
      <p:pic>
        <p:nvPicPr>
          <p:cNvPr id="5" name="Picture 4" descr="A group of kids in the trunk of a car">
            <a:extLst>
              <a:ext uri="{FF2B5EF4-FFF2-40B4-BE49-F238E27FC236}">
                <a16:creationId xmlns:a16="http://schemas.microsoft.com/office/drawing/2014/main" id="{00AD683B-0419-8C46-CF33-10BA15A7A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77" y="474737"/>
            <a:ext cx="63500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3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Four Noble Truths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as a Problem-Solving Process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BE21A0A-882B-326D-DC23-7CC440C92076}"/>
              </a:ext>
            </a:extLst>
          </p:cNvPr>
          <p:cNvSpPr/>
          <p:nvPr/>
        </p:nvSpPr>
        <p:spPr>
          <a:xfrm>
            <a:off x="1140338" y="2097608"/>
            <a:ext cx="2357244" cy="1850937"/>
          </a:xfrm>
          <a:custGeom>
            <a:avLst/>
            <a:gdLst>
              <a:gd name="connsiteX0" fmla="*/ 0 w 2357244"/>
              <a:gd name="connsiteY0" fmla="*/ 0 h 1850937"/>
              <a:gd name="connsiteX1" fmla="*/ 2357244 w 2357244"/>
              <a:gd name="connsiteY1" fmla="*/ 0 h 1850937"/>
              <a:gd name="connsiteX2" fmla="*/ 2357244 w 2357244"/>
              <a:gd name="connsiteY2" fmla="*/ 1850937 h 1850937"/>
              <a:gd name="connsiteX3" fmla="*/ 0 w 2357244"/>
              <a:gd name="connsiteY3" fmla="*/ 1850937 h 1850937"/>
              <a:gd name="connsiteX4" fmla="*/ 0 w 2357244"/>
              <a:gd name="connsiteY4" fmla="*/ 0 h 185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244" h="1850937">
                <a:moveTo>
                  <a:pt x="0" y="0"/>
                </a:moveTo>
                <a:lnTo>
                  <a:pt x="2357244" y="0"/>
                </a:lnTo>
                <a:lnTo>
                  <a:pt x="2357244" y="1850937"/>
                </a:lnTo>
                <a:lnTo>
                  <a:pt x="0" y="1850937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843" tIns="740374" rIns="232843" bIns="330201" numCol="1" spcCol="1270" anchor="t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b="1" u="none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</a:t>
            </a:r>
            <a:endParaRPr lang="en-US" sz="26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C9A8830-90E2-4488-0D1C-1CF77D47E787}"/>
              </a:ext>
            </a:extLst>
          </p:cNvPr>
          <p:cNvSpPr/>
          <p:nvPr/>
        </p:nvSpPr>
        <p:spPr>
          <a:xfrm>
            <a:off x="1140338" y="2097608"/>
            <a:ext cx="2357244" cy="740374"/>
          </a:xfrm>
          <a:custGeom>
            <a:avLst/>
            <a:gdLst>
              <a:gd name="connsiteX0" fmla="*/ 0 w 2357244"/>
              <a:gd name="connsiteY0" fmla="*/ 0 h 740374"/>
              <a:gd name="connsiteX1" fmla="*/ 2357244 w 2357244"/>
              <a:gd name="connsiteY1" fmla="*/ 0 h 740374"/>
              <a:gd name="connsiteX2" fmla="*/ 2357244 w 2357244"/>
              <a:gd name="connsiteY2" fmla="*/ 740374 h 740374"/>
              <a:gd name="connsiteX3" fmla="*/ 0 w 2357244"/>
              <a:gd name="connsiteY3" fmla="*/ 740374 h 740374"/>
              <a:gd name="connsiteX4" fmla="*/ 0 w 2357244"/>
              <a:gd name="connsiteY4" fmla="*/ 0 h 740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244" h="740374">
                <a:moveTo>
                  <a:pt x="0" y="0"/>
                </a:moveTo>
                <a:lnTo>
                  <a:pt x="2357244" y="0"/>
                </a:lnTo>
                <a:lnTo>
                  <a:pt x="2357244" y="740374"/>
                </a:lnTo>
                <a:lnTo>
                  <a:pt x="0" y="74037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843" tIns="165100" rIns="232843" bIns="165100" numCol="1" spcCol="1270" anchor="ctr" anchorCtr="0">
            <a:noAutofit/>
          </a:bodyPr>
          <a:lstStyle/>
          <a:p>
            <a:pPr marL="0" lvl="0" indent="0" algn="l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kern="1200" dirty="0"/>
              <a:t>01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5AE49D0-26B3-FFE1-4E0F-4E1899AC29F0}"/>
              </a:ext>
            </a:extLst>
          </p:cNvPr>
          <p:cNvSpPr/>
          <p:nvPr/>
        </p:nvSpPr>
        <p:spPr>
          <a:xfrm>
            <a:off x="3686162" y="2097608"/>
            <a:ext cx="2357244" cy="1850937"/>
          </a:xfrm>
          <a:custGeom>
            <a:avLst/>
            <a:gdLst>
              <a:gd name="connsiteX0" fmla="*/ 0 w 2357244"/>
              <a:gd name="connsiteY0" fmla="*/ 0 h 1850937"/>
              <a:gd name="connsiteX1" fmla="*/ 2357244 w 2357244"/>
              <a:gd name="connsiteY1" fmla="*/ 0 h 1850937"/>
              <a:gd name="connsiteX2" fmla="*/ 2357244 w 2357244"/>
              <a:gd name="connsiteY2" fmla="*/ 1850937 h 1850937"/>
              <a:gd name="connsiteX3" fmla="*/ 0 w 2357244"/>
              <a:gd name="connsiteY3" fmla="*/ 1850937 h 1850937"/>
              <a:gd name="connsiteX4" fmla="*/ 0 w 2357244"/>
              <a:gd name="connsiteY4" fmla="*/ 0 h 185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244" h="1850937">
                <a:moveTo>
                  <a:pt x="0" y="0"/>
                </a:moveTo>
                <a:lnTo>
                  <a:pt x="2357244" y="0"/>
                </a:lnTo>
                <a:lnTo>
                  <a:pt x="2357244" y="1850937"/>
                </a:lnTo>
                <a:lnTo>
                  <a:pt x="0" y="1850937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843" tIns="740374" rIns="232843" bIns="330201" numCol="1" spcCol="1270" anchor="t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b="1" u="none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25C706D-C147-72C3-E0E5-C8896860D747}"/>
              </a:ext>
            </a:extLst>
          </p:cNvPr>
          <p:cNvSpPr/>
          <p:nvPr/>
        </p:nvSpPr>
        <p:spPr>
          <a:xfrm>
            <a:off x="3686162" y="2097608"/>
            <a:ext cx="2357244" cy="740374"/>
          </a:xfrm>
          <a:custGeom>
            <a:avLst/>
            <a:gdLst>
              <a:gd name="connsiteX0" fmla="*/ 0 w 2357244"/>
              <a:gd name="connsiteY0" fmla="*/ 0 h 740374"/>
              <a:gd name="connsiteX1" fmla="*/ 2357244 w 2357244"/>
              <a:gd name="connsiteY1" fmla="*/ 0 h 740374"/>
              <a:gd name="connsiteX2" fmla="*/ 2357244 w 2357244"/>
              <a:gd name="connsiteY2" fmla="*/ 740374 h 740374"/>
              <a:gd name="connsiteX3" fmla="*/ 0 w 2357244"/>
              <a:gd name="connsiteY3" fmla="*/ 740374 h 740374"/>
              <a:gd name="connsiteX4" fmla="*/ 0 w 2357244"/>
              <a:gd name="connsiteY4" fmla="*/ 0 h 740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244" h="740374">
                <a:moveTo>
                  <a:pt x="0" y="0"/>
                </a:moveTo>
                <a:lnTo>
                  <a:pt x="2357244" y="0"/>
                </a:lnTo>
                <a:lnTo>
                  <a:pt x="2357244" y="740374"/>
                </a:lnTo>
                <a:lnTo>
                  <a:pt x="0" y="74037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843" tIns="165100" rIns="232843" bIns="165100" numCol="1" spcCol="1270" anchor="ctr" anchorCtr="0">
            <a:noAutofit/>
          </a:bodyPr>
          <a:lstStyle/>
          <a:p>
            <a:pPr marL="0" lvl="0" indent="0" algn="l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kern="1200"/>
              <a:t>02</a:t>
            </a:r>
            <a:endParaRPr lang="en-US" sz="2900" kern="12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CE1B45B-CCA2-0B7E-7678-047C3A1374CF}"/>
              </a:ext>
            </a:extLst>
          </p:cNvPr>
          <p:cNvSpPr/>
          <p:nvPr/>
        </p:nvSpPr>
        <p:spPr>
          <a:xfrm>
            <a:off x="6231987" y="2097608"/>
            <a:ext cx="2357244" cy="1850937"/>
          </a:xfrm>
          <a:custGeom>
            <a:avLst/>
            <a:gdLst>
              <a:gd name="connsiteX0" fmla="*/ 0 w 2357244"/>
              <a:gd name="connsiteY0" fmla="*/ 0 h 1850937"/>
              <a:gd name="connsiteX1" fmla="*/ 2357244 w 2357244"/>
              <a:gd name="connsiteY1" fmla="*/ 0 h 1850937"/>
              <a:gd name="connsiteX2" fmla="*/ 2357244 w 2357244"/>
              <a:gd name="connsiteY2" fmla="*/ 1850937 h 1850937"/>
              <a:gd name="connsiteX3" fmla="*/ 0 w 2357244"/>
              <a:gd name="connsiteY3" fmla="*/ 1850937 h 1850937"/>
              <a:gd name="connsiteX4" fmla="*/ 0 w 2357244"/>
              <a:gd name="connsiteY4" fmla="*/ 0 h 185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244" h="1850937">
                <a:moveTo>
                  <a:pt x="0" y="0"/>
                </a:moveTo>
                <a:lnTo>
                  <a:pt x="2357244" y="0"/>
                </a:lnTo>
                <a:lnTo>
                  <a:pt x="2357244" y="1850937"/>
                </a:lnTo>
                <a:lnTo>
                  <a:pt x="0" y="1850937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843" tIns="740374" rIns="232843" bIns="330201" numCol="1" spcCol="1270" anchor="t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b="1" u="none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Address the Cause</a:t>
            </a:r>
            <a:endParaRPr lang="en-US" sz="26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227F828-1980-C319-FC11-CA777D0336DC}"/>
              </a:ext>
            </a:extLst>
          </p:cNvPr>
          <p:cNvSpPr/>
          <p:nvPr/>
        </p:nvSpPr>
        <p:spPr>
          <a:xfrm>
            <a:off x="6231987" y="2097608"/>
            <a:ext cx="2357244" cy="740374"/>
          </a:xfrm>
          <a:custGeom>
            <a:avLst/>
            <a:gdLst>
              <a:gd name="connsiteX0" fmla="*/ 0 w 2357244"/>
              <a:gd name="connsiteY0" fmla="*/ 0 h 740374"/>
              <a:gd name="connsiteX1" fmla="*/ 2357244 w 2357244"/>
              <a:gd name="connsiteY1" fmla="*/ 0 h 740374"/>
              <a:gd name="connsiteX2" fmla="*/ 2357244 w 2357244"/>
              <a:gd name="connsiteY2" fmla="*/ 740374 h 740374"/>
              <a:gd name="connsiteX3" fmla="*/ 0 w 2357244"/>
              <a:gd name="connsiteY3" fmla="*/ 740374 h 740374"/>
              <a:gd name="connsiteX4" fmla="*/ 0 w 2357244"/>
              <a:gd name="connsiteY4" fmla="*/ 0 h 740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244" h="740374">
                <a:moveTo>
                  <a:pt x="0" y="0"/>
                </a:moveTo>
                <a:lnTo>
                  <a:pt x="2357244" y="0"/>
                </a:lnTo>
                <a:lnTo>
                  <a:pt x="2357244" y="740374"/>
                </a:lnTo>
                <a:lnTo>
                  <a:pt x="0" y="74037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843" tIns="165100" rIns="232843" bIns="165100" numCol="1" spcCol="1270" anchor="ctr" anchorCtr="0">
            <a:noAutofit/>
          </a:bodyPr>
          <a:lstStyle/>
          <a:p>
            <a:pPr marL="0" lvl="0" indent="0" algn="l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kern="1200"/>
              <a:t>03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7D9052D-849F-43CB-EBFE-3630E8D31444}"/>
              </a:ext>
            </a:extLst>
          </p:cNvPr>
          <p:cNvSpPr/>
          <p:nvPr/>
        </p:nvSpPr>
        <p:spPr>
          <a:xfrm>
            <a:off x="8778007" y="2097608"/>
            <a:ext cx="2357244" cy="1850937"/>
          </a:xfrm>
          <a:custGeom>
            <a:avLst/>
            <a:gdLst>
              <a:gd name="connsiteX0" fmla="*/ 0 w 2357244"/>
              <a:gd name="connsiteY0" fmla="*/ 0 h 1850937"/>
              <a:gd name="connsiteX1" fmla="*/ 2357244 w 2357244"/>
              <a:gd name="connsiteY1" fmla="*/ 0 h 1850937"/>
              <a:gd name="connsiteX2" fmla="*/ 2357244 w 2357244"/>
              <a:gd name="connsiteY2" fmla="*/ 1850937 h 1850937"/>
              <a:gd name="connsiteX3" fmla="*/ 0 w 2357244"/>
              <a:gd name="connsiteY3" fmla="*/ 1850937 h 1850937"/>
              <a:gd name="connsiteX4" fmla="*/ 0 w 2357244"/>
              <a:gd name="connsiteY4" fmla="*/ 0 h 185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244" h="1850937">
                <a:moveTo>
                  <a:pt x="0" y="0"/>
                </a:moveTo>
                <a:lnTo>
                  <a:pt x="2357244" y="0"/>
                </a:lnTo>
                <a:lnTo>
                  <a:pt x="2357244" y="1850937"/>
                </a:lnTo>
                <a:lnTo>
                  <a:pt x="0" y="1850937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843" tIns="740374" rIns="232843" bIns="330201" numCol="1" spcCol="1270" anchor="t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b="1" u="none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Specify Solution</a:t>
            </a:r>
            <a:endParaRPr lang="en-US" sz="26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2E146EA-59FB-F4FE-6B98-ACE81D6F2ADB}"/>
              </a:ext>
            </a:extLst>
          </p:cNvPr>
          <p:cNvSpPr/>
          <p:nvPr/>
        </p:nvSpPr>
        <p:spPr>
          <a:xfrm>
            <a:off x="8777811" y="2097608"/>
            <a:ext cx="2357244" cy="740374"/>
          </a:xfrm>
          <a:custGeom>
            <a:avLst/>
            <a:gdLst>
              <a:gd name="connsiteX0" fmla="*/ 0 w 2357244"/>
              <a:gd name="connsiteY0" fmla="*/ 0 h 740374"/>
              <a:gd name="connsiteX1" fmla="*/ 2357244 w 2357244"/>
              <a:gd name="connsiteY1" fmla="*/ 0 h 740374"/>
              <a:gd name="connsiteX2" fmla="*/ 2357244 w 2357244"/>
              <a:gd name="connsiteY2" fmla="*/ 740374 h 740374"/>
              <a:gd name="connsiteX3" fmla="*/ 0 w 2357244"/>
              <a:gd name="connsiteY3" fmla="*/ 740374 h 740374"/>
              <a:gd name="connsiteX4" fmla="*/ 0 w 2357244"/>
              <a:gd name="connsiteY4" fmla="*/ 0 h 740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244" h="740374">
                <a:moveTo>
                  <a:pt x="0" y="0"/>
                </a:moveTo>
                <a:lnTo>
                  <a:pt x="2357244" y="0"/>
                </a:lnTo>
                <a:lnTo>
                  <a:pt x="2357244" y="740374"/>
                </a:lnTo>
                <a:lnTo>
                  <a:pt x="0" y="74037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843" tIns="165100" rIns="232843" bIns="165100" numCol="1" spcCol="1270" anchor="ctr" anchorCtr="0">
            <a:noAutofit/>
          </a:bodyPr>
          <a:lstStyle/>
          <a:p>
            <a:pPr marL="0" lvl="0" indent="0" algn="l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kern="1200"/>
              <a:t>04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859EFC-C590-A533-1B05-A55F6ADB175D}"/>
              </a:ext>
            </a:extLst>
          </p:cNvPr>
          <p:cNvSpPr/>
          <p:nvPr/>
        </p:nvSpPr>
        <p:spPr>
          <a:xfrm>
            <a:off x="1143000" y="4184074"/>
            <a:ext cx="2328367" cy="230124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2699B4-A9CD-DF2A-4643-59D9445A875B}"/>
              </a:ext>
            </a:extLst>
          </p:cNvPr>
          <p:cNvSpPr txBox="1"/>
          <p:nvPr/>
        </p:nvSpPr>
        <p:spPr>
          <a:xfrm>
            <a:off x="1183269" y="4315722"/>
            <a:ext cx="2328367" cy="220419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u="none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Suffering in all its range of afflictions</a:t>
            </a:r>
            <a:endParaRPr lang="en-US" sz="24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C8382A-C583-0F06-F214-80D7300ABBF5}"/>
              </a:ext>
            </a:extLst>
          </p:cNvPr>
          <p:cNvSpPr/>
          <p:nvPr/>
        </p:nvSpPr>
        <p:spPr>
          <a:xfrm>
            <a:off x="3640127" y="4184074"/>
            <a:ext cx="2328367" cy="230124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B0E8D0-E7B5-80C6-1802-8011AC5BB800}"/>
              </a:ext>
            </a:extLst>
          </p:cNvPr>
          <p:cNvSpPr txBox="1"/>
          <p:nvPr/>
        </p:nvSpPr>
        <p:spPr>
          <a:xfrm>
            <a:off x="6223507" y="4315722"/>
            <a:ext cx="2328367" cy="241207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u="none" kern="1200" dirty="0"/>
              <a:t> Blind Passions AKA Three Poisons</a:t>
            </a:r>
          </a:p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u="sng" kern="12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0CC2B4-41B8-4459-C6BC-0968153FDDE1}"/>
              </a:ext>
            </a:extLst>
          </p:cNvPr>
          <p:cNvSpPr/>
          <p:nvPr/>
        </p:nvSpPr>
        <p:spPr>
          <a:xfrm>
            <a:off x="6223507" y="4184074"/>
            <a:ext cx="2328367" cy="230124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EE11A9-6675-3CC8-08BA-D579D408E82F}"/>
              </a:ext>
            </a:extLst>
          </p:cNvPr>
          <p:cNvSpPr txBox="1"/>
          <p:nvPr/>
        </p:nvSpPr>
        <p:spPr>
          <a:xfrm>
            <a:off x="6223507" y="4315783"/>
            <a:ext cx="2328367" cy="241207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u="none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Living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balance and harmony </a:t>
            </a:r>
            <a:r>
              <a:rPr lang="en-US" sz="2400" b="1" u="none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Dependent Origination</a:t>
            </a:r>
            <a:endParaRPr lang="en-US" sz="24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A690E3B-54D5-7DF3-75EA-A9565C3B5E34}"/>
              </a:ext>
            </a:extLst>
          </p:cNvPr>
          <p:cNvSpPr/>
          <p:nvPr/>
        </p:nvSpPr>
        <p:spPr>
          <a:xfrm>
            <a:off x="8806886" y="4184074"/>
            <a:ext cx="2328367" cy="230124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27BD7C-DE08-0AEE-45D3-9BCB82DDA37C}"/>
              </a:ext>
            </a:extLst>
          </p:cNvPr>
          <p:cNvSpPr txBox="1"/>
          <p:nvPr/>
        </p:nvSpPr>
        <p:spPr>
          <a:xfrm>
            <a:off x="8806886" y="4288076"/>
            <a:ext cx="2328367" cy="23012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u="none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Eightfold Path</a:t>
            </a:r>
            <a:endParaRPr lang="en-US" sz="24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7E37DA-06C1-845F-DF4D-B0F799278C47}"/>
              </a:ext>
            </a:extLst>
          </p:cNvPr>
          <p:cNvSpPr txBox="1"/>
          <p:nvPr/>
        </p:nvSpPr>
        <p:spPr>
          <a:xfrm>
            <a:off x="3640126" y="4191032"/>
            <a:ext cx="23283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Poisons or Blind Passions: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Ignorance</a:t>
            </a:r>
          </a:p>
        </p:txBody>
      </p:sp>
    </p:spTree>
    <p:extLst>
      <p:ext uri="{BB962C8B-B14F-4D97-AF65-F5344CB8AC3E}">
        <p14:creationId xmlns:p14="http://schemas.microsoft.com/office/powerpoint/2010/main" val="2678826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Four Noble Truths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1</a:t>
            </a:r>
            <a:r>
              <a:rPr lang="en-US" baseline="30000" dirty="0">
                <a:solidFill>
                  <a:schemeClr val="tx1"/>
                </a:solidFill>
              </a:rPr>
              <a:t>st</a:t>
            </a:r>
            <a:r>
              <a:rPr lang="en-US" dirty="0">
                <a:solidFill>
                  <a:schemeClr val="tx1"/>
                </a:solidFill>
              </a:rPr>
              <a:t> Noble Truth: Suffering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B0E8D0-E7B5-80C6-1802-8011AC5BB800}"/>
              </a:ext>
            </a:extLst>
          </p:cNvPr>
          <p:cNvSpPr txBox="1"/>
          <p:nvPr/>
        </p:nvSpPr>
        <p:spPr>
          <a:xfrm>
            <a:off x="6223507" y="4315722"/>
            <a:ext cx="2328367" cy="241207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u="none" kern="1200" dirty="0"/>
              <a:t> Blind Passions AKA Three Poisons</a:t>
            </a:r>
          </a:p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u="sng" kern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EE11A9-6675-3CC8-08BA-D579D408E82F}"/>
              </a:ext>
            </a:extLst>
          </p:cNvPr>
          <p:cNvSpPr txBox="1"/>
          <p:nvPr/>
        </p:nvSpPr>
        <p:spPr>
          <a:xfrm>
            <a:off x="6223507" y="4315783"/>
            <a:ext cx="2328367" cy="241207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u="none" kern="1200" dirty="0"/>
              <a:t>Living </a:t>
            </a:r>
            <a:r>
              <a:rPr lang="en-US" sz="2400" dirty="0"/>
              <a:t>in balance and harmony </a:t>
            </a:r>
            <a:r>
              <a:rPr lang="en-US" sz="2400" u="none" kern="1200" dirty="0"/>
              <a:t>with Dependent Origination</a:t>
            </a:r>
            <a:endParaRPr lang="en-US" sz="2400" u="sng" kern="1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27BD7C-DE08-0AEE-45D3-9BCB82DDA37C}"/>
              </a:ext>
            </a:extLst>
          </p:cNvPr>
          <p:cNvSpPr txBox="1"/>
          <p:nvPr/>
        </p:nvSpPr>
        <p:spPr>
          <a:xfrm>
            <a:off x="8806886" y="4288076"/>
            <a:ext cx="2328367" cy="23012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u="none" kern="1200" dirty="0"/>
              <a:t>Eightfold Path</a:t>
            </a:r>
            <a:endParaRPr lang="en-US" sz="2400" u="sng" kern="1200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6F99382-FD2C-669C-3013-EC7E94F7D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A31098-7527-5696-27C3-5D5ABC54E5A3}"/>
              </a:ext>
            </a:extLst>
          </p:cNvPr>
          <p:cNvGrpSpPr/>
          <p:nvPr/>
        </p:nvGrpSpPr>
        <p:grpSpPr>
          <a:xfrm>
            <a:off x="1081978" y="2089266"/>
            <a:ext cx="9994913" cy="1850937"/>
            <a:chOff x="1143000" y="2057400"/>
            <a:chExt cx="9994913" cy="185093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A1CC0F9-BC7A-9A30-0404-2747B6839824}"/>
                </a:ext>
              </a:extLst>
            </p:cNvPr>
            <p:cNvSpPr/>
            <p:nvPr/>
          </p:nvSpPr>
          <p:spPr>
            <a:xfrm>
              <a:off x="1143000" y="2057400"/>
              <a:ext cx="2357244" cy="1850937"/>
            </a:xfrm>
            <a:custGeom>
              <a:avLst/>
              <a:gdLst>
                <a:gd name="connsiteX0" fmla="*/ 0 w 2357244"/>
                <a:gd name="connsiteY0" fmla="*/ 0 h 1850937"/>
                <a:gd name="connsiteX1" fmla="*/ 2357244 w 2357244"/>
                <a:gd name="connsiteY1" fmla="*/ 0 h 1850937"/>
                <a:gd name="connsiteX2" fmla="*/ 2357244 w 2357244"/>
                <a:gd name="connsiteY2" fmla="*/ 1850937 h 1850937"/>
                <a:gd name="connsiteX3" fmla="*/ 0 w 2357244"/>
                <a:gd name="connsiteY3" fmla="*/ 1850937 h 1850937"/>
                <a:gd name="connsiteX4" fmla="*/ 0 w 2357244"/>
                <a:gd name="connsiteY4" fmla="*/ 0 h 185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7244" h="1850937">
                  <a:moveTo>
                    <a:pt x="0" y="0"/>
                  </a:moveTo>
                  <a:lnTo>
                    <a:pt x="2357244" y="0"/>
                  </a:lnTo>
                  <a:lnTo>
                    <a:pt x="2357244" y="1850937"/>
                  </a:lnTo>
                  <a:lnTo>
                    <a:pt x="0" y="18509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2843" tIns="740374" rIns="232843" bIns="330201" numCol="1" spcCol="1270" anchor="t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600" b="1" u="none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Problem</a:t>
              </a:r>
              <a:endParaRPr lang="en-US" sz="2600" b="1" u="sng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3DB3CD4-4A39-0A79-7E91-B19DDCC8E740}"/>
                </a:ext>
              </a:extLst>
            </p:cNvPr>
            <p:cNvSpPr/>
            <p:nvPr/>
          </p:nvSpPr>
          <p:spPr>
            <a:xfrm>
              <a:off x="1143000" y="2057400"/>
              <a:ext cx="2357244" cy="740374"/>
            </a:xfrm>
            <a:custGeom>
              <a:avLst/>
              <a:gdLst>
                <a:gd name="connsiteX0" fmla="*/ 0 w 2357244"/>
                <a:gd name="connsiteY0" fmla="*/ 0 h 740374"/>
                <a:gd name="connsiteX1" fmla="*/ 2357244 w 2357244"/>
                <a:gd name="connsiteY1" fmla="*/ 0 h 740374"/>
                <a:gd name="connsiteX2" fmla="*/ 2357244 w 2357244"/>
                <a:gd name="connsiteY2" fmla="*/ 740374 h 740374"/>
                <a:gd name="connsiteX3" fmla="*/ 0 w 2357244"/>
                <a:gd name="connsiteY3" fmla="*/ 740374 h 740374"/>
                <a:gd name="connsiteX4" fmla="*/ 0 w 2357244"/>
                <a:gd name="connsiteY4" fmla="*/ 0 h 740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7244" h="740374">
                  <a:moveTo>
                    <a:pt x="0" y="0"/>
                  </a:moveTo>
                  <a:lnTo>
                    <a:pt x="2357244" y="0"/>
                  </a:lnTo>
                  <a:lnTo>
                    <a:pt x="2357244" y="740374"/>
                  </a:lnTo>
                  <a:lnTo>
                    <a:pt x="0" y="74037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2843" tIns="165100" rIns="232843" bIns="16510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900" kern="1200"/>
                <a:t>01</a:t>
              </a:r>
              <a:endParaRPr lang="en-US" sz="2900" kern="1200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813D067-678E-8B31-11D6-F60EBC25739A}"/>
                </a:ext>
              </a:extLst>
            </p:cNvPr>
            <p:cNvSpPr/>
            <p:nvPr/>
          </p:nvSpPr>
          <p:spPr>
            <a:xfrm>
              <a:off x="3688824" y="2057400"/>
              <a:ext cx="2357244" cy="1850937"/>
            </a:xfrm>
            <a:custGeom>
              <a:avLst/>
              <a:gdLst>
                <a:gd name="connsiteX0" fmla="*/ 0 w 2357244"/>
                <a:gd name="connsiteY0" fmla="*/ 0 h 1850937"/>
                <a:gd name="connsiteX1" fmla="*/ 2357244 w 2357244"/>
                <a:gd name="connsiteY1" fmla="*/ 0 h 1850937"/>
                <a:gd name="connsiteX2" fmla="*/ 2357244 w 2357244"/>
                <a:gd name="connsiteY2" fmla="*/ 1850937 h 1850937"/>
                <a:gd name="connsiteX3" fmla="*/ 0 w 2357244"/>
                <a:gd name="connsiteY3" fmla="*/ 1850937 h 1850937"/>
                <a:gd name="connsiteX4" fmla="*/ 0 w 2357244"/>
                <a:gd name="connsiteY4" fmla="*/ 0 h 185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7244" h="1850937">
                  <a:moveTo>
                    <a:pt x="0" y="0"/>
                  </a:moveTo>
                  <a:lnTo>
                    <a:pt x="2357244" y="0"/>
                  </a:lnTo>
                  <a:lnTo>
                    <a:pt x="2357244" y="1850937"/>
                  </a:lnTo>
                  <a:lnTo>
                    <a:pt x="0" y="18509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2843" tIns="740374" rIns="232843" bIns="330201" numCol="1" spcCol="1270" anchor="t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600" b="1" u="none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Cause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72BC38A-12DE-2D2B-41C0-7347FDD0CF49}"/>
                </a:ext>
              </a:extLst>
            </p:cNvPr>
            <p:cNvSpPr/>
            <p:nvPr/>
          </p:nvSpPr>
          <p:spPr>
            <a:xfrm>
              <a:off x="3688824" y="2057400"/>
              <a:ext cx="2357244" cy="740374"/>
            </a:xfrm>
            <a:custGeom>
              <a:avLst/>
              <a:gdLst>
                <a:gd name="connsiteX0" fmla="*/ 0 w 2357244"/>
                <a:gd name="connsiteY0" fmla="*/ 0 h 740374"/>
                <a:gd name="connsiteX1" fmla="*/ 2357244 w 2357244"/>
                <a:gd name="connsiteY1" fmla="*/ 0 h 740374"/>
                <a:gd name="connsiteX2" fmla="*/ 2357244 w 2357244"/>
                <a:gd name="connsiteY2" fmla="*/ 740374 h 740374"/>
                <a:gd name="connsiteX3" fmla="*/ 0 w 2357244"/>
                <a:gd name="connsiteY3" fmla="*/ 740374 h 740374"/>
                <a:gd name="connsiteX4" fmla="*/ 0 w 2357244"/>
                <a:gd name="connsiteY4" fmla="*/ 0 h 740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7244" h="740374">
                  <a:moveTo>
                    <a:pt x="0" y="0"/>
                  </a:moveTo>
                  <a:lnTo>
                    <a:pt x="2357244" y="0"/>
                  </a:lnTo>
                  <a:lnTo>
                    <a:pt x="2357244" y="740374"/>
                  </a:lnTo>
                  <a:lnTo>
                    <a:pt x="0" y="7403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2843" tIns="165100" rIns="232843" bIns="16510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900" kern="1200"/>
                <a:t>02</a:t>
              </a:r>
              <a:endParaRPr lang="en-US" sz="2900" kern="120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D11269C-6729-3B87-DFF1-1517ED8BCA83}"/>
                </a:ext>
              </a:extLst>
            </p:cNvPr>
            <p:cNvSpPr/>
            <p:nvPr/>
          </p:nvSpPr>
          <p:spPr>
            <a:xfrm>
              <a:off x="6234649" y="2057400"/>
              <a:ext cx="2357244" cy="1850937"/>
            </a:xfrm>
            <a:custGeom>
              <a:avLst/>
              <a:gdLst>
                <a:gd name="connsiteX0" fmla="*/ 0 w 2357244"/>
                <a:gd name="connsiteY0" fmla="*/ 0 h 1850937"/>
                <a:gd name="connsiteX1" fmla="*/ 2357244 w 2357244"/>
                <a:gd name="connsiteY1" fmla="*/ 0 h 1850937"/>
                <a:gd name="connsiteX2" fmla="*/ 2357244 w 2357244"/>
                <a:gd name="connsiteY2" fmla="*/ 1850937 h 1850937"/>
                <a:gd name="connsiteX3" fmla="*/ 0 w 2357244"/>
                <a:gd name="connsiteY3" fmla="*/ 1850937 h 1850937"/>
                <a:gd name="connsiteX4" fmla="*/ 0 w 2357244"/>
                <a:gd name="connsiteY4" fmla="*/ 0 h 185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7244" h="1850937">
                  <a:moveTo>
                    <a:pt x="0" y="0"/>
                  </a:moveTo>
                  <a:lnTo>
                    <a:pt x="2357244" y="0"/>
                  </a:lnTo>
                  <a:lnTo>
                    <a:pt x="2357244" y="1850937"/>
                  </a:lnTo>
                  <a:lnTo>
                    <a:pt x="0" y="18509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2843" tIns="740374" rIns="232843" bIns="330201" numCol="1" spcCol="1270" anchor="t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600" b="1" u="none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Address the Cause</a:t>
              </a:r>
              <a:endParaRPr lang="en-US" sz="2600" b="1" u="sng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274012A-9A38-B2F2-9CC3-5842DE5578FA}"/>
                </a:ext>
              </a:extLst>
            </p:cNvPr>
            <p:cNvSpPr/>
            <p:nvPr/>
          </p:nvSpPr>
          <p:spPr>
            <a:xfrm>
              <a:off x="6234649" y="2057400"/>
              <a:ext cx="2357244" cy="740374"/>
            </a:xfrm>
            <a:custGeom>
              <a:avLst/>
              <a:gdLst>
                <a:gd name="connsiteX0" fmla="*/ 0 w 2357244"/>
                <a:gd name="connsiteY0" fmla="*/ 0 h 740374"/>
                <a:gd name="connsiteX1" fmla="*/ 2357244 w 2357244"/>
                <a:gd name="connsiteY1" fmla="*/ 0 h 740374"/>
                <a:gd name="connsiteX2" fmla="*/ 2357244 w 2357244"/>
                <a:gd name="connsiteY2" fmla="*/ 740374 h 740374"/>
                <a:gd name="connsiteX3" fmla="*/ 0 w 2357244"/>
                <a:gd name="connsiteY3" fmla="*/ 740374 h 740374"/>
                <a:gd name="connsiteX4" fmla="*/ 0 w 2357244"/>
                <a:gd name="connsiteY4" fmla="*/ 0 h 740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7244" h="740374">
                  <a:moveTo>
                    <a:pt x="0" y="0"/>
                  </a:moveTo>
                  <a:lnTo>
                    <a:pt x="2357244" y="0"/>
                  </a:lnTo>
                  <a:lnTo>
                    <a:pt x="2357244" y="740374"/>
                  </a:lnTo>
                  <a:lnTo>
                    <a:pt x="0" y="74037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2843" tIns="165100" rIns="232843" bIns="16510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900" kern="1200"/>
                <a:t>03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984A234-2B4B-5B1F-0180-2398DCF3D53B}"/>
                </a:ext>
              </a:extLst>
            </p:cNvPr>
            <p:cNvSpPr/>
            <p:nvPr/>
          </p:nvSpPr>
          <p:spPr>
            <a:xfrm>
              <a:off x="8780669" y="2057400"/>
              <a:ext cx="2357244" cy="1850937"/>
            </a:xfrm>
            <a:custGeom>
              <a:avLst/>
              <a:gdLst>
                <a:gd name="connsiteX0" fmla="*/ 0 w 2357244"/>
                <a:gd name="connsiteY0" fmla="*/ 0 h 1850937"/>
                <a:gd name="connsiteX1" fmla="*/ 2357244 w 2357244"/>
                <a:gd name="connsiteY1" fmla="*/ 0 h 1850937"/>
                <a:gd name="connsiteX2" fmla="*/ 2357244 w 2357244"/>
                <a:gd name="connsiteY2" fmla="*/ 1850937 h 1850937"/>
                <a:gd name="connsiteX3" fmla="*/ 0 w 2357244"/>
                <a:gd name="connsiteY3" fmla="*/ 1850937 h 1850937"/>
                <a:gd name="connsiteX4" fmla="*/ 0 w 2357244"/>
                <a:gd name="connsiteY4" fmla="*/ 0 h 185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7244" h="1850937">
                  <a:moveTo>
                    <a:pt x="0" y="0"/>
                  </a:moveTo>
                  <a:lnTo>
                    <a:pt x="2357244" y="0"/>
                  </a:lnTo>
                  <a:lnTo>
                    <a:pt x="2357244" y="1850937"/>
                  </a:lnTo>
                  <a:lnTo>
                    <a:pt x="0" y="18509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2843" tIns="740374" rIns="232843" bIns="330201" numCol="1" spcCol="1270" anchor="t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600" b="1" u="none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Specify Solution</a:t>
              </a:r>
              <a:endParaRPr lang="en-US" sz="2600" b="1" u="sng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FE8E5AA-6F45-0A3A-EB06-1C4C1CDB8430}"/>
                </a:ext>
              </a:extLst>
            </p:cNvPr>
            <p:cNvSpPr/>
            <p:nvPr/>
          </p:nvSpPr>
          <p:spPr>
            <a:xfrm>
              <a:off x="8780473" y="2057400"/>
              <a:ext cx="2357244" cy="740374"/>
            </a:xfrm>
            <a:custGeom>
              <a:avLst/>
              <a:gdLst>
                <a:gd name="connsiteX0" fmla="*/ 0 w 2357244"/>
                <a:gd name="connsiteY0" fmla="*/ 0 h 740374"/>
                <a:gd name="connsiteX1" fmla="*/ 2357244 w 2357244"/>
                <a:gd name="connsiteY1" fmla="*/ 0 h 740374"/>
                <a:gd name="connsiteX2" fmla="*/ 2357244 w 2357244"/>
                <a:gd name="connsiteY2" fmla="*/ 740374 h 740374"/>
                <a:gd name="connsiteX3" fmla="*/ 0 w 2357244"/>
                <a:gd name="connsiteY3" fmla="*/ 740374 h 740374"/>
                <a:gd name="connsiteX4" fmla="*/ 0 w 2357244"/>
                <a:gd name="connsiteY4" fmla="*/ 0 h 740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7244" h="740374">
                  <a:moveTo>
                    <a:pt x="0" y="0"/>
                  </a:moveTo>
                  <a:lnTo>
                    <a:pt x="2357244" y="0"/>
                  </a:lnTo>
                  <a:lnTo>
                    <a:pt x="2357244" y="740374"/>
                  </a:lnTo>
                  <a:lnTo>
                    <a:pt x="0" y="74037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2843" tIns="165100" rIns="232843" bIns="16510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900" kern="1200"/>
                <a:t>04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8C62504C-A946-0D8B-6812-D2AAD3359063}"/>
              </a:ext>
            </a:extLst>
          </p:cNvPr>
          <p:cNvSpPr/>
          <p:nvPr/>
        </p:nvSpPr>
        <p:spPr>
          <a:xfrm>
            <a:off x="1143000" y="4184074"/>
            <a:ext cx="2328367" cy="230124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B014952-9542-859D-09C1-3DF9172652ED}"/>
              </a:ext>
            </a:extLst>
          </p:cNvPr>
          <p:cNvSpPr txBox="1"/>
          <p:nvPr/>
        </p:nvSpPr>
        <p:spPr>
          <a:xfrm>
            <a:off x="1183269" y="4315722"/>
            <a:ext cx="2328367" cy="220419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u="none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Suffering in all its range of afflictions</a:t>
            </a:r>
            <a:endParaRPr lang="en-US" sz="24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CCF9668-A089-DD1C-F536-7207839D4213}"/>
              </a:ext>
            </a:extLst>
          </p:cNvPr>
          <p:cNvSpPr/>
          <p:nvPr/>
        </p:nvSpPr>
        <p:spPr>
          <a:xfrm>
            <a:off x="3640127" y="4184074"/>
            <a:ext cx="2328367" cy="230124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6FCC39-A8B6-799C-C590-33E1E20CAF7C}"/>
              </a:ext>
            </a:extLst>
          </p:cNvPr>
          <p:cNvSpPr txBox="1"/>
          <p:nvPr/>
        </p:nvSpPr>
        <p:spPr>
          <a:xfrm>
            <a:off x="6223507" y="4315722"/>
            <a:ext cx="2328367" cy="241207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u="none" kern="1200" dirty="0"/>
              <a:t> Blind Passions AKA Three Poisons</a:t>
            </a:r>
          </a:p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u="sng" kern="12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06398C3-75A5-6EEA-660F-B0387EE398EE}"/>
              </a:ext>
            </a:extLst>
          </p:cNvPr>
          <p:cNvSpPr/>
          <p:nvPr/>
        </p:nvSpPr>
        <p:spPr>
          <a:xfrm>
            <a:off x="6223507" y="4184074"/>
            <a:ext cx="2328367" cy="230124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D1A7DD3-2F64-E5EE-4F15-D754AFCBB7C7}"/>
              </a:ext>
            </a:extLst>
          </p:cNvPr>
          <p:cNvSpPr txBox="1"/>
          <p:nvPr/>
        </p:nvSpPr>
        <p:spPr>
          <a:xfrm>
            <a:off x="6223507" y="4315783"/>
            <a:ext cx="2328367" cy="241207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u="none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Living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balance and harmony </a:t>
            </a:r>
            <a:r>
              <a:rPr lang="en-US" sz="2400" b="1" u="none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Dependent Origination</a:t>
            </a:r>
            <a:endParaRPr lang="en-US" sz="24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50766E2-6EED-F755-5473-C34B0265F334}"/>
              </a:ext>
            </a:extLst>
          </p:cNvPr>
          <p:cNvSpPr/>
          <p:nvPr/>
        </p:nvSpPr>
        <p:spPr>
          <a:xfrm>
            <a:off x="8806886" y="4184074"/>
            <a:ext cx="2328367" cy="230124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E6A049F-1729-3474-F5BC-B4611344352F}"/>
              </a:ext>
            </a:extLst>
          </p:cNvPr>
          <p:cNvSpPr txBox="1"/>
          <p:nvPr/>
        </p:nvSpPr>
        <p:spPr>
          <a:xfrm>
            <a:off x="8806886" y="4288076"/>
            <a:ext cx="2328367" cy="23012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u="none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Eightfold Path</a:t>
            </a:r>
            <a:endParaRPr lang="en-US" sz="24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5641801-2A5F-E4E7-CE90-BAAEF9CB5F73}"/>
              </a:ext>
            </a:extLst>
          </p:cNvPr>
          <p:cNvSpPr txBox="1"/>
          <p:nvPr/>
        </p:nvSpPr>
        <p:spPr>
          <a:xfrm>
            <a:off x="3726379" y="4159829"/>
            <a:ext cx="23283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Poisons or Blind Passions: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Ignorance</a:t>
            </a:r>
          </a:p>
        </p:txBody>
      </p:sp>
    </p:spTree>
    <p:extLst>
      <p:ext uri="{BB962C8B-B14F-4D97-AF65-F5344CB8AC3E}">
        <p14:creationId xmlns:p14="http://schemas.microsoft.com/office/powerpoint/2010/main" val="1833477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1973F-F830-38BF-C268-EA2C7EFEB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193" y="478970"/>
            <a:ext cx="11609614" cy="92528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PAIN IS NOT SUFFERING.</a:t>
            </a:r>
            <a:br>
              <a:rPr lang="en-US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SUFFERING MOSTLY STARTS WITH PAIN.</a:t>
            </a:r>
          </a:p>
        </p:txBody>
      </p:sp>
      <p:pic>
        <p:nvPicPr>
          <p:cNvPr id="5" name="Picture 4" descr="A group of people in garment&#10;&#10;Description automatically generated with medium confidence">
            <a:extLst>
              <a:ext uri="{FF2B5EF4-FFF2-40B4-BE49-F238E27FC236}">
                <a16:creationId xmlns:a16="http://schemas.microsoft.com/office/drawing/2014/main" id="{789CBAD5-EAFE-2AA8-47C3-5CA8A8695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242" y="1557917"/>
            <a:ext cx="8523515" cy="482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90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465" y="249876"/>
            <a:ext cx="10147070" cy="85898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Range of Suffering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8C9DA4-86E4-D2BE-92A0-10254C8FFFFA}"/>
              </a:ext>
            </a:extLst>
          </p:cNvPr>
          <p:cNvGrpSpPr/>
          <p:nvPr/>
        </p:nvGrpSpPr>
        <p:grpSpPr>
          <a:xfrm>
            <a:off x="798195" y="2797405"/>
            <a:ext cx="2004557" cy="1917291"/>
            <a:chOff x="798195" y="2797405"/>
            <a:chExt cx="2004557" cy="1917291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D4BCBE69-1975-4487-7D2E-C4C3C998CBFB}"/>
                </a:ext>
              </a:extLst>
            </p:cNvPr>
            <p:cNvSpPr/>
            <p:nvPr/>
          </p:nvSpPr>
          <p:spPr>
            <a:xfrm>
              <a:off x="798195" y="2797405"/>
              <a:ext cx="2004557" cy="1917291"/>
            </a:xfrm>
            <a:prstGeom prst="homePlate">
              <a:avLst>
                <a:gd name="adj" fmla="val 51020"/>
              </a:avLst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499055C-AD2C-13DE-61F3-A9A25A695541}"/>
                </a:ext>
              </a:extLst>
            </p:cNvPr>
            <p:cNvSpPr txBox="1"/>
            <p:nvPr/>
          </p:nvSpPr>
          <p:spPr>
            <a:xfrm>
              <a:off x="963764" y="3541756"/>
              <a:ext cx="14100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UNEASE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84C3AD-1319-33D4-B723-692C21A368AD}"/>
              </a:ext>
            </a:extLst>
          </p:cNvPr>
          <p:cNvGrpSpPr/>
          <p:nvPr/>
        </p:nvGrpSpPr>
        <p:grpSpPr>
          <a:xfrm>
            <a:off x="3106472" y="2377641"/>
            <a:ext cx="2292760" cy="2756817"/>
            <a:chOff x="3106472" y="2377641"/>
            <a:chExt cx="2292760" cy="2756817"/>
          </a:xfrm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006417DA-40F4-3CF6-8DA1-2A40D91A1F90}"/>
                </a:ext>
              </a:extLst>
            </p:cNvPr>
            <p:cNvSpPr/>
            <p:nvPr/>
          </p:nvSpPr>
          <p:spPr>
            <a:xfrm>
              <a:off x="3106472" y="2377641"/>
              <a:ext cx="2292760" cy="2756817"/>
            </a:xfrm>
            <a:prstGeom prst="homePlate">
              <a:avLst>
                <a:gd name="adj" fmla="val 50000"/>
              </a:avLst>
            </a:prstGeom>
            <a:solidFill>
              <a:srgbClr val="C4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6B94ED4-BA48-BDCF-5BEC-B97F6F3E985D}"/>
                </a:ext>
              </a:extLst>
            </p:cNvPr>
            <p:cNvSpPr txBox="1"/>
            <p:nvPr/>
          </p:nvSpPr>
          <p:spPr>
            <a:xfrm>
              <a:off x="3106472" y="3525216"/>
              <a:ext cx="2292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DISCOMFORT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8C4B08-553E-458E-150E-B0465B6C2B7C}"/>
              </a:ext>
            </a:extLst>
          </p:cNvPr>
          <p:cNvGrpSpPr/>
          <p:nvPr/>
        </p:nvGrpSpPr>
        <p:grpSpPr>
          <a:xfrm>
            <a:off x="5589028" y="2186935"/>
            <a:ext cx="2292760" cy="3138234"/>
            <a:chOff x="5589028" y="2186935"/>
            <a:chExt cx="2292760" cy="3138234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CAA53C08-8BA8-8805-A267-2044EB5D6B87}"/>
                </a:ext>
              </a:extLst>
            </p:cNvPr>
            <p:cNvSpPr/>
            <p:nvPr/>
          </p:nvSpPr>
          <p:spPr>
            <a:xfrm>
              <a:off x="5589028" y="2186935"/>
              <a:ext cx="2292760" cy="3138234"/>
            </a:xfrm>
            <a:prstGeom prst="homePlate">
              <a:avLst/>
            </a:prstGeom>
            <a:solidFill>
              <a:srgbClr val="EE081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D3C406A-D7F9-CE41-68C9-56936D485651}"/>
                </a:ext>
              </a:extLst>
            </p:cNvPr>
            <p:cNvSpPr txBox="1"/>
            <p:nvPr/>
          </p:nvSpPr>
          <p:spPr>
            <a:xfrm>
              <a:off x="5788577" y="3480201"/>
              <a:ext cx="1781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DISTRESS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59FF370-6A45-07E3-EF69-7D2BD0865079}"/>
              </a:ext>
            </a:extLst>
          </p:cNvPr>
          <p:cNvGrpSpPr/>
          <p:nvPr/>
        </p:nvGrpSpPr>
        <p:grpSpPr>
          <a:xfrm>
            <a:off x="7770064" y="1903544"/>
            <a:ext cx="3922532" cy="3421625"/>
            <a:chOff x="7894800" y="1903544"/>
            <a:chExt cx="3922532" cy="3421625"/>
          </a:xfrm>
        </p:grpSpPr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7910ACCE-F879-479B-2A64-FA5E9C7DD80B}"/>
                </a:ext>
              </a:extLst>
            </p:cNvPr>
            <p:cNvSpPr/>
            <p:nvPr/>
          </p:nvSpPr>
          <p:spPr>
            <a:xfrm>
              <a:off x="7894800" y="1903544"/>
              <a:ext cx="3922532" cy="3421625"/>
            </a:xfrm>
            <a:prstGeom prst="irregularSeal1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0FD1197-C2B5-FC7D-053A-D0025C574851}"/>
                </a:ext>
              </a:extLst>
            </p:cNvPr>
            <p:cNvSpPr txBox="1"/>
            <p:nvPr/>
          </p:nvSpPr>
          <p:spPr>
            <a:xfrm>
              <a:off x="9054191" y="3334927"/>
              <a:ext cx="16037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AGONY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9811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Four Noble Truths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2</a:t>
            </a:r>
            <a:r>
              <a:rPr lang="en-US" baseline="30000" dirty="0">
                <a:solidFill>
                  <a:schemeClr val="tx1"/>
                </a:solidFill>
              </a:rPr>
              <a:t>nd</a:t>
            </a:r>
            <a:r>
              <a:rPr lang="en-US" dirty="0">
                <a:solidFill>
                  <a:schemeClr val="tx1"/>
                </a:solidFill>
              </a:rPr>
              <a:t> Noble Truth: Three Poisons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B0E8D0-E7B5-80C6-1802-8011AC5BB800}"/>
              </a:ext>
            </a:extLst>
          </p:cNvPr>
          <p:cNvSpPr txBox="1"/>
          <p:nvPr/>
        </p:nvSpPr>
        <p:spPr>
          <a:xfrm>
            <a:off x="6223507" y="4315722"/>
            <a:ext cx="2328367" cy="241207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u="none" kern="1200" dirty="0"/>
              <a:t> Blind Passions AKA Three Poisons</a:t>
            </a:r>
          </a:p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u="sng" kern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EE11A9-6675-3CC8-08BA-D579D408E82F}"/>
              </a:ext>
            </a:extLst>
          </p:cNvPr>
          <p:cNvSpPr txBox="1"/>
          <p:nvPr/>
        </p:nvSpPr>
        <p:spPr>
          <a:xfrm>
            <a:off x="6223507" y="4315783"/>
            <a:ext cx="2328367" cy="241207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u="none" kern="1200" dirty="0"/>
              <a:t>Living </a:t>
            </a:r>
            <a:r>
              <a:rPr lang="en-US" sz="2400" dirty="0"/>
              <a:t>in balance and harmony </a:t>
            </a:r>
            <a:r>
              <a:rPr lang="en-US" sz="2400" u="none" kern="1200" dirty="0"/>
              <a:t>with Dependent Origination</a:t>
            </a:r>
            <a:endParaRPr lang="en-US" sz="2400" u="sng" kern="1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27BD7C-DE08-0AEE-45D3-9BCB82DDA37C}"/>
              </a:ext>
            </a:extLst>
          </p:cNvPr>
          <p:cNvSpPr txBox="1"/>
          <p:nvPr/>
        </p:nvSpPr>
        <p:spPr>
          <a:xfrm>
            <a:off x="8806886" y="4288076"/>
            <a:ext cx="2328367" cy="23012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u="none" kern="1200" dirty="0"/>
              <a:t>Eightfold Path</a:t>
            </a:r>
            <a:endParaRPr lang="en-US" sz="2400" u="sng" kern="1200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6F99382-FD2C-669C-3013-EC7E94F7D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456D0A-00AF-C5ED-C858-F2E726D9C528}"/>
              </a:ext>
            </a:extLst>
          </p:cNvPr>
          <p:cNvGrpSpPr/>
          <p:nvPr/>
        </p:nvGrpSpPr>
        <p:grpSpPr>
          <a:xfrm>
            <a:off x="1140338" y="2097608"/>
            <a:ext cx="9994913" cy="1850937"/>
            <a:chOff x="1140338" y="2097608"/>
            <a:chExt cx="9994913" cy="185093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3DF851B2-EA70-6EB2-5B87-3C3124871B34}"/>
                </a:ext>
              </a:extLst>
            </p:cNvPr>
            <p:cNvSpPr/>
            <p:nvPr/>
          </p:nvSpPr>
          <p:spPr>
            <a:xfrm>
              <a:off x="1140338" y="2097608"/>
              <a:ext cx="2357244" cy="1850937"/>
            </a:xfrm>
            <a:custGeom>
              <a:avLst/>
              <a:gdLst>
                <a:gd name="connsiteX0" fmla="*/ 0 w 2357244"/>
                <a:gd name="connsiteY0" fmla="*/ 0 h 1850937"/>
                <a:gd name="connsiteX1" fmla="*/ 2357244 w 2357244"/>
                <a:gd name="connsiteY1" fmla="*/ 0 h 1850937"/>
                <a:gd name="connsiteX2" fmla="*/ 2357244 w 2357244"/>
                <a:gd name="connsiteY2" fmla="*/ 1850937 h 1850937"/>
                <a:gd name="connsiteX3" fmla="*/ 0 w 2357244"/>
                <a:gd name="connsiteY3" fmla="*/ 1850937 h 1850937"/>
                <a:gd name="connsiteX4" fmla="*/ 0 w 2357244"/>
                <a:gd name="connsiteY4" fmla="*/ 0 h 185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7244" h="1850937">
                  <a:moveTo>
                    <a:pt x="0" y="0"/>
                  </a:moveTo>
                  <a:lnTo>
                    <a:pt x="2357244" y="0"/>
                  </a:lnTo>
                  <a:lnTo>
                    <a:pt x="2357244" y="1850937"/>
                  </a:lnTo>
                  <a:lnTo>
                    <a:pt x="0" y="18509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2843" tIns="740374" rIns="232843" bIns="330201" numCol="1" spcCol="1270" anchor="t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600" b="1" u="none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Problem</a:t>
              </a:r>
              <a:endParaRPr lang="en-US" sz="2600" b="1" u="sng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C8B927C-0A7E-2FD1-2019-E0B31893376F}"/>
                </a:ext>
              </a:extLst>
            </p:cNvPr>
            <p:cNvSpPr/>
            <p:nvPr/>
          </p:nvSpPr>
          <p:spPr>
            <a:xfrm>
              <a:off x="1140338" y="2097608"/>
              <a:ext cx="2357244" cy="740374"/>
            </a:xfrm>
            <a:custGeom>
              <a:avLst/>
              <a:gdLst>
                <a:gd name="connsiteX0" fmla="*/ 0 w 2357244"/>
                <a:gd name="connsiteY0" fmla="*/ 0 h 740374"/>
                <a:gd name="connsiteX1" fmla="*/ 2357244 w 2357244"/>
                <a:gd name="connsiteY1" fmla="*/ 0 h 740374"/>
                <a:gd name="connsiteX2" fmla="*/ 2357244 w 2357244"/>
                <a:gd name="connsiteY2" fmla="*/ 740374 h 740374"/>
                <a:gd name="connsiteX3" fmla="*/ 0 w 2357244"/>
                <a:gd name="connsiteY3" fmla="*/ 740374 h 740374"/>
                <a:gd name="connsiteX4" fmla="*/ 0 w 2357244"/>
                <a:gd name="connsiteY4" fmla="*/ 0 h 740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7244" h="740374">
                  <a:moveTo>
                    <a:pt x="0" y="0"/>
                  </a:moveTo>
                  <a:lnTo>
                    <a:pt x="2357244" y="0"/>
                  </a:lnTo>
                  <a:lnTo>
                    <a:pt x="2357244" y="740374"/>
                  </a:lnTo>
                  <a:lnTo>
                    <a:pt x="0" y="74037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2843" tIns="165100" rIns="232843" bIns="16510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900" kern="1200"/>
                <a:t>01</a:t>
              </a:r>
              <a:endParaRPr lang="en-US" sz="2900" kern="1200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7A4A4A7-B7C5-CA57-48ED-5568DFD3799F}"/>
                </a:ext>
              </a:extLst>
            </p:cNvPr>
            <p:cNvSpPr/>
            <p:nvPr/>
          </p:nvSpPr>
          <p:spPr>
            <a:xfrm>
              <a:off x="3640125" y="2097608"/>
              <a:ext cx="2357244" cy="1850937"/>
            </a:xfrm>
            <a:custGeom>
              <a:avLst/>
              <a:gdLst>
                <a:gd name="connsiteX0" fmla="*/ 0 w 2357244"/>
                <a:gd name="connsiteY0" fmla="*/ 0 h 1850937"/>
                <a:gd name="connsiteX1" fmla="*/ 2357244 w 2357244"/>
                <a:gd name="connsiteY1" fmla="*/ 0 h 1850937"/>
                <a:gd name="connsiteX2" fmla="*/ 2357244 w 2357244"/>
                <a:gd name="connsiteY2" fmla="*/ 1850937 h 1850937"/>
                <a:gd name="connsiteX3" fmla="*/ 0 w 2357244"/>
                <a:gd name="connsiteY3" fmla="*/ 1850937 h 1850937"/>
                <a:gd name="connsiteX4" fmla="*/ 0 w 2357244"/>
                <a:gd name="connsiteY4" fmla="*/ 0 h 185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7244" h="1850937">
                  <a:moveTo>
                    <a:pt x="0" y="0"/>
                  </a:moveTo>
                  <a:lnTo>
                    <a:pt x="2357244" y="0"/>
                  </a:lnTo>
                  <a:lnTo>
                    <a:pt x="2357244" y="1850937"/>
                  </a:lnTo>
                  <a:lnTo>
                    <a:pt x="0" y="18509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2843" tIns="740374" rIns="232843" bIns="330201" numCol="1" spcCol="1270" anchor="t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600" b="1" u="none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Cause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82AAE70-CC91-E93C-1682-F4FBCF33EBCF}"/>
                </a:ext>
              </a:extLst>
            </p:cNvPr>
            <p:cNvSpPr/>
            <p:nvPr/>
          </p:nvSpPr>
          <p:spPr>
            <a:xfrm>
              <a:off x="3640125" y="2097608"/>
              <a:ext cx="2357244" cy="740374"/>
            </a:xfrm>
            <a:custGeom>
              <a:avLst/>
              <a:gdLst>
                <a:gd name="connsiteX0" fmla="*/ 0 w 2357244"/>
                <a:gd name="connsiteY0" fmla="*/ 0 h 740374"/>
                <a:gd name="connsiteX1" fmla="*/ 2357244 w 2357244"/>
                <a:gd name="connsiteY1" fmla="*/ 0 h 740374"/>
                <a:gd name="connsiteX2" fmla="*/ 2357244 w 2357244"/>
                <a:gd name="connsiteY2" fmla="*/ 740374 h 740374"/>
                <a:gd name="connsiteX3" fmla="*/ 0 w 2357244"/>
                <a:gd name="connsiteY3" fmla="*/ 740374 h 740374"/>
                <a:gd name="connsiteX4" fmla="*/ 0 w 2357244"/>
                <a:gd name="connsiteY4" fmla="*/ 0 h 740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7244" h="740374">
                  <a:moveTo>
                    <a:pt x="0" y="0"/>
                  </a:moveTo>
                  <a:lnTo>
                    <a:pt x="2357244" y="0"/>
                  </a:lnTo>
                  <a:lnTo>
                    <a:pt x="2357244" y="740374"/>
                  </a:lnTo>
                  <a:lnTo>
                    <a:pt x="0" y="7403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2843" tIns="165100" rIns="232843" bIns="16510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900" kern="1200"/>
                <a:t>02</a:t>
              </a:r>
              <a:endParaRPr lang="en-US" sz="2900" kern="120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7D2081A-950F-4D1C-17CA-E33670B50E41}"/>
                </a:ext>
              </a:extLst>
            </p:cNvPr>
            <p:cNvSpPr/>
            <p:nvPr/>
          </p:nvSpPr>
          <p:spPr>
            <a:xfrm>
              <a:off x="6231987" y="2097608"/>
              <a:ext cx="2357244" cy="1850937"/>
            </a:xfrm>
            <a:custGeom>
              <a:avLst/>
              <a:gdLst>
                <a:gd name="connsiteX0" fmla="*/ 0 w 2357244"/>
                <a:gd name="connsiteY0" fmla="*/ 0 h 1850937"/>
                <a:gd name="connsiteX1" fmla="*/ 2357244 w 2357244"/>
                <a:gd name="connsiteY1" fmla="*/ 0 h 1850937"/>
                <a:gd name="connsiteX2" fmla="*/ 2357244 w 2357244"/>
                <a:gd name="connsiteY2" fmla="*/ 1850937 h 1850937"/>
                <a:gd name="connsiteX3" fmla="*/ 0 w 2357244"/>
                <a:gd name="connsiteY3" fmla="*/ 1850937 h 1850937"/>
                <a:gd name="connsiteX4" fmla="*/ 0 w 2357244"/>
                <a:gd name="connsiteY4" fmla="*/ 0 h 185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7244" h="1850937">
                  <a:moveTo>
                    <a:pt x="0" y="0"/>
                  </a:moveTo>
                  <a:lnTo>
                    <a:pt x="2357244" y="0"/>
                  </a:lnTo>
                  <a:lnTo>
                    <a:pt x="2357244" y="1850937"/>
                  </a:lnTo>
                  <a:lnTo>
                    <a:pt x="0" y="18509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2843" tIns="740374" rIns="232843" bIns="330201" numCol="1" spcCol="1270" anchor="t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600" b="1" u="none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Address the Cause</a:t>
              </a:r>
              <a:endParaRPr lang="en-US" sz="2600" b="1" u="sng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0341B23-8518-F2EE-E1A4-E0189E737230}"/>
                </a:ext>
              </a:extLst>
            </p:cNvPr>
            <p:cNvSpPr/>
            <p:nvPr/>
          </p:nvSpPr>
          <p:spPr>
            <a:xfrm>
              <a:off x="6231987" y="2097608"/>
              <a:ext cx="2357244" cy="740374"/>
            </a:xfrm>
            <a:custGeom>
              <a:avLst/>
              <a:gdLst>
                <a:gd name="connsiteX0" fmla="*/ 0 w 2357244"/>
                <a:gd name="connsiteY0" fmla="*/ 0 h 740374"/>
                <a:gd name="connsiteX1" fmla="*/ 2357244 w 2357244"/>
                <a:gd name="connsiteY1" fmla="*/ 0 h 740374"/>
                <a:gd name="connsiteX2" fmla="*/ 2357244 w 2357244"/>
                <a:gd name="connsiteY2" fmla="*/ 740374 h 740374"/>
                <a:gd name="connsiteX3" fmla="*/ 0 w 2357244"/>
                <a:gd name="connsiteY3" fmla="*/ 740374 h 740374"/>
                <a:gd name="connsiteX4" fmla="*/ 0 w 2357244"/>
                <a:gd name="connsiteY4" fmla="*/ 0 h 740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7244" h="740374">
                  <a:moveTo>
                    <a:pt x="0" y="0"/>
                  </a:moveTo>
                  <a:lnTo>
                    <a:pt x="2357244" y="0"/>
                  </a:lnTo>
                  <a:lnTo>
                    <a:pt x="2357244" y="740374"/>
                  </a:lnTo>
                  <a:lnTo>
                    <a:pt x="0" y="74037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2843" tIns="165100" rIns="232843" bIns="16510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900" kern="1200"/>
                <a:t>03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924D3A-5470-BE3A-D936-0123E3D16F9D}"/>
                </a:ext>
              </a:extLst>
            </p:cNvPr>
            <p:cNvSpPr/>
            <p:nvPr/>
          </p:nvSpPr>
          <p:spPr>
            <a:xfrm>
              <a:off x="8778007" y="2097608"/>
              <a:ext cx="2357244" cy="1850937"/>
            </a:xfrm>
            <a:custGeom>
              <a:avLst/>
              <a:gdLst>
                <a:gd name="connsiteX0" fmla="*/ 0 w 2357244"/>
                <a:gd name="connsiteY0" fmla="*/ 0 h 1850937"/>
                <a:gd name="connsiteX1" fmla="*/ 2357244 w 2357244"/>
                <a:gd name="connsiteY1" fmla="*/ 0 h 1850937"/>
                <a:gd name="connsiteX2" fmla="*/ 2357244 w 2357244"/>
                <a:gd name="connsiteY2" fmla="*/ 1850937 h 1850937"/>
                <a:gd name="connsiteX3" fmla="*/ 0 w 2357244"/>
                <a:gd name="connsiteY3" fmla="*/ 1850937 h 1850937"/>
                <a:gd name="connsiteX4" fmla="*/ 0 w 2357244"/>
                <a:gd name="connsiteY4" fmla="*/ 0 h 185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7244" h="1850937">
                  <a:moveTo>
                    <a:pt x="0" y="0"/>
                  </a:moveTo>
                  <a:lnTo>
                    <a:pt x="2357244" y="0"/>
                  </a:lnTo>
                  <a:lnTo>
                    <a:pt x="2357244" y="1850937"/>
                  </a:lnTo>
                  <a:lnTo>
                    <a:pt x="0" y="18509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2843" tIns="740374" rIns="232843" bIns="330201" numCol="1" spcCol="1270" anchor="t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600" b="1" u="none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Specify Solution</a:t>
              </a:r>
              <a:endParaRPr lang="en-US" sz="2600" b="1" u="sng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DC348A5-B0AB-DE2F-888C-6DFBC3203670}"/>
                </a:ext>
              </a:extLst>
            </p:cNvPr>
            <p:cNvSpPr/>
            <p:nvPr/>
          </p:nvSpPr>
          <p:spPr>
            <a:xfrm>
              <a:off x="8777811" y="2097608"/>
              <a:ext cx="2357244" cy="740374"/>
            </a:xfrm>
            <a:custGeom>
              <a:avLst/>
              <a:gdLst>
                <a:gd name="connsiteX0" fmla="*/ 0 w 2357244"/>
                <a:gd name="connsiteY0" fmla="*/ 0 h 740374"/>
                <a:gd name="connsiteX1" fmla="*/ 2357244 w 2357244"/>
                <a:gd name="connsiteY1" fmla="*/ 0 h 740374"/>
                <a:gd name="connsiteX2" fmla="*/ 2357244 w 2357244"/>
                <a:gd name="connsiteY2" fmla="*/ 740374 h 740374"/>
                <a:gd name="connsiteX3" fmla="*/ 0 w 2357244"/>
                <a:gd name="connsiteY3" fmla="*/ 740374 h 740374"/>
                <a:gd name="connsiteX4" fmla="*/ 0 w 2357244"/>
                <a:gd name="connsiteY4" fmla="*/ 0 h 740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7244" h="740374">
                  <a:moveTo>
                    <a:pt x="0" y="0"/>
                  </a:moveTo>
                  <a:lnTo>
                    <a:pt x="2357244" y="0"/>
                  </a:lnTo>
                  <a:lnTo>
                    <a:pt x="2357244" y="740374"/>
                  </a:lnTo>
                  <a:lnTo>
                    <a:pt x="0" y="74037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2843" tIns="165100" rIns="232843" bIns="16510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900" kern="1200"/>
                <a:t>04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8C62504C-A946-0D8B-6812-D2AAD3359063}"/>
              </a:ext>
            </a:extLst>
          </p:cNvPr>
          <p:cNvSpPr/>
          <p:nvPr/>
        </p:nvSpPr>
        <p:spPr>
          <a:xfrm>
            <a:off x="1143000" y="4184074"/>
            <a:ext cx="2328367" cy="230124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B014952-9542-859D-09C1-3DF9172652ED}"/>
              </a:ext>
            </a:extLst>
          </p:cNvPr>
          <p:cNvSpPr txBox="1"/>
          <p:nvPr/>
        </p:nvSpPr>
        <p:spPr>
          <a:xfrm>
            <a:off x="1183269" y="4315722"/>
            <a:ext cx="2328367" cy="2204198"/>
          </a:xfrm>
          <a:prstGeom prst="rect">
            <a:avLst/>
          </a:prstGeom>
          <a:solidFill>
            <a:srgbClr val="0070C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u="none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Suffering in all its range of afflictions</a:t>
            </a:r>
            <a:endParaRPr lang="en-US" sz="24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CCF9668-A089-DD1C-F536-7207839D4213}"/>
              </a:ext>
            </a:extLst>
          </p:cNvPr>
          <p:cNvSpPr/>
          <p:nvPr/>
        </p:nvSpPr>
        <p:spPr>
          <a:xfrm>
            <a:off x="3640127" y="4184074"/>
            <a:ext cx="2328367" cy="230124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6FCC39-A8B6-799C-C590-33E1E20CAF7C}"/>
              </a:ext>
            </a:extLst>
          </p:cNvPr>
          <p:cNvSpPr txBox="1"/>
          <p:nvPr/>
        </p:nvSpPr>
        <p:spPr>
          <a:xfrm>
            <a:off x="6223507" y="4315722"/>
            <a:ext cx="2328367" cy="241207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u="none" kern="1200" dirty="0"/>
              <a:t> Blind Passions AKA Three Poisons</a:t>
            </a:r>
          </a:p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u="sng" kern="12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06398C3-75A5-6EEA-660F-B0387EE398EE}"/>
              </a:ext>
            </a:extLst>
          </p:cNvPr>
          <p:cNvSpPr/>
          <p:nvPr/>
        </p:nvSpPr>
        <p:spPr>
          <a:xfrm>
            <a:off x="6223507" y="4184074"/>
            <a:ext cx="2328367" cy="230124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D1A7DD3-2F64-E5EE-4F15-D754AFCBB7C7}"/>
              </a:ext>
            </a:extLst>
          </p:cNvPr>
          <p:cNvSpPr txBox="1"/>
          <p:nvPr/>
        </p:nvSpPr>
        <p:spPr>
          <a:xfrm>
            <a:off x="6223507" y="4315783"/>
            <a:ext cx="2328367" cy="241207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u="none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Living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balance and harmony </a:t>
            </a:r>
            <a:r>
              <a:rPr lang="en-US" sz="2400" b="1" u="none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Dependent Origination</a:t>
            </a:r>
            <a:endParaRPr lang="en-US" sz="24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50766E2-6EED-F755-5473-C34B0265F334}"/>
              </a:ext>
            </a:extLst>
          </p:cNvPr>
          <p:cNvSpPr/>
          <p:nvPr/>
        </p:nvSpPr>
        <p:spPr>
          <a:xfrm>
            <a:off x="8806886" y="4184074"/>
            <a:ext cx="2328367" cy="230124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E6A049F-1729-3474-F5BC-B4611344352F}"/>
              </a:ext>
            </a:extLst>
          </p:cNvPr>
          <p:cNvSpPr txBox="1"/>
          <p:nvPr/>
        </p:nvSpPr>
        <p:spPr>
          <a:xfrm>
            <a:off x="8806886" y="4288076"/>
            <a:ext cx="2328367" cy="23012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u="none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Eightfold Path</a:t>
            </a:r>
            <a:endParaRPr lang="en-US" sz="24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5641801-2A5F-E4E7-CE90-BAAEF9CB5F73}"/>
              </a:ext>
            </a:extLst>
          </p:cNvPr>
          <p:cNvSpPr txBox="1"/>
          <p:nvPr/>
        </p:nvSpPr>
        <p:spPr>
          <a:xfrm>
            <a:off x="3640126" y="4191032"/>
            <a:ext cx="2328367" cy="2308324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Poisons or Blind Passions: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Ignorance</a:t>
            </a:r>
          </a:p>
        </p:txBody>
      </p:sp>
    </p:spTree>
    <p:extLst>
      <p:ext uri="{BB962C8B-B14F-4D97-AF65-F5344CB8AC3E}">
        <p14:creationId xmlns:p14="http://schemas.microsoft.com/office/powerpoint/2010/main" val="2300824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Four Noble Truths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Cause: Three Poisons AKA Blind Passions </a:t>
            </a:r>
          </a:p>
        </p:txBody>
      </p:sp>
      <p:graphicFrame>
        <p:nvGraphicFramePr>
          <p:cNvPr id="5" name="Content Placeholder 2" descr="linear block process numbered SmartArt">
            <a:extLst>
              <a:ext uri="{FF2B5EF4-FFF2-40B4-BE49-F238E27FC236}">
                <a16:creationId xmlns:a16="http://schemas.microsoft.com/office/drawing/2014/main" id="{65634D7E-F3EC-4C77-B0DA-7AE7B2C92B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4004725"/>
              </p:ext>
            </p:extLst>
          </p:nvPr>
        </p:nvGraphicFramePr>
        <p:xfrm>
          <a:off x="1143000" y="2298530"/>
          <a:ext cx="9872663" cy="3797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937962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465D742-03F8-4A07-AD44-2F5940A960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0915EF7-B9F6-4EB7-AA4F-557BE6AB702C}">
  <ds:schemaRefs>
    <ds:schemaRef ds:uri="http://purl.org/dc/elements/1.1/"/>
    <ds:schemaRef ds:uri="16c05727-aa75-4e4a-9b5f-8a80a1165891"/>
    <ds:schemaRef ds:uri="http://purl.org/dc/terms/"/>
    <ds:schemaRef ds:uri="71af3243-3dd4-4a8d-8c0d-dd76da1f02a5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6928E4D0-782D-4812-BE7D-AE5131FD37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Basis design</Template>
  <TotalTime>1375</TotalTime>
  <Words>1317</Words>
  <Application>Microsoft Macintosh PowerPoint</Application>
  <PresentationFormat>Widescreen</PresentationFormat>
  <Paragraphs>295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Corbel</vt:lpstr>
      <vt:lpstr>Basis</vt:lpstr>
      <vt:lpstr>Buddhism to shin Buddhism</vt:lpstr>
      <vt:lpstr>Buddhist and Shin Buddhist Values and Beliefs</vt:lpstr>
      <vt:lpstr>The Problem of Suffering was Addressed and Solved by Gautama Buddha</vt:lpstr>
      <vt:lpstr>Four Noble Truths as a Problem-Solving Process</vt:lpstr>
      <vt:lpstr>Four Noble Truths 1st Noble Truth: Suffering</vt:lpstr>
      <vt:lpstr>PAIN IS NOT SUFFERING. SUFFERING MOSTLY STARTS WITH PAIN.</vt:lpstr>
      <vt:lpstr>Range of Suffering</vt:lpstr>
      <vt:lpstr>Four Noble Truths 2nd Noble Truth: Three Poisons</vt:lpstr>
      <vt:lpstr>Four Noble Truths Cause: Three Poisons AKA Blind Passions </vt:lpstr>
      <vt:lpstr>Four Noble Truths Cause: Greed -Attachment </vt:lpstr>
      <vt:lpstr>Greed - attachment</vt:lpstr>
      <vt:lpstr>Four Noble Truths Cause: Anger - Aversion </vt:lpstr>
      <vt:lpstr>Anger – RANGE OF aversion</vt:lpstr>
      <vt:lpstr>Four Noble Truths Cause: Ignorance </vt:lpstr>
      <vt:lpstr>ignorance</vt:lpstr>
      <vt:lpstr>Four Noble Truths 3rd Noble Truth: Balanced Living</vt:lpstr>
      <vt:lpstr>PowerPoint Presentation</vt:lpstr>
      <vt:lpstr>Four Noble Truths 1st Noble Truth: Suffering</vt:lpstr>
      <vt:lpstr>Eightfold Path Middle Path of Balance and Harmony</vt:lpstr>
      <vt:lpstr>Middle Path of Balance and Harmony Address: Consciousness - Conduct – Mental State</vt:lpstr>
      <vt:lpstr>Middle Path of Balance and Harmony Address: Consciousness - Conduct – Mental State</vt:lpstr>
      <vt:lpstr>Foundation for the Eightfold Path Right View Buddhist &amp; Shin Buddhist Values and Beliefs What you value and how you see the world</vt:lpstr>
      <vt:lpstr>Middle Path of Balance and Harmony Right View &amp; Right Thought</vt:lpstr>
      <vt:lpstr>Middle Path of Balance and Harmony Consciousness - Right View &amp; Right Thought</vt:lpstr>
      <vt:lpstr>Middle Path of Balance and Harmony Conduct – Right Speech, Right Action and Right Livelihood</vt:lpstr>
      <vt:lpstr>Middle Path of Balance and Harmony Mental State – Right Effort, Right Mindfulness and Right Meditation</vt:lpstr>
      <vt:lpstr>Middle Path of Balance and Harmony Aspects of Consciousness, Conduct and Mental State work together Interdependently</vt:lpstr>
      <vt:lpstr>Understanding four noble truths is the Same as Understanding Love  </vt:lpstr>
      <vt:lpstr>The Problem of road rage as it might be addressed by Gautama Buddha</vt:lpstr>
      <vt:lpstr>Four Noble Truths In Everyday Living</vt:lpstr>
      <vt:lpstr>WHEN YOU ARE ANGRY YOU ARE SUFFERING AND CAUSE SUFFERING FOR OTHERS</vt:lpstr>
      <vt:lpstr>RIGHT VIEW: THE GOAL IS FOR EVERYONE TO GET HOME SAFELY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Buddhism to shin Buddhism</dc:title>
  <dc:creator>Kevin Kuniyuki</dc:creator>
  <cp:lastModifiedBy>Microsoft Office User</cp:lastModifiedBy>
  <cp:revision>47</cp:revision>
  <dcterms:created xsi:type="dcterms:W3CDTF">2022-12-30T00:03:56Z</dcterms:created>
  <dcterms:modified xsi:type="dcterms:W3CDTF">2023-01-30T23:12:36Z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