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15"/>
  </p:notesMasterIdLst>
  <p:sldIdLst>
    <p:sldId id="256" r:id="rId5"/>
    <p:sldId id="319" r:id="rId6"/>
    <p:sldId id="315" r:id="rId7"/>
    <p:sldId id="302" r:id="rId8"/>
    <p:sldId id="312" r:id="rId9"/>
    <p:sldId id="333" r:id="rId10"/>
    <p:sldId id="335" r:id="rId11"/>
    <p:sldId id="321" r:id="rId12"/>
    <p:sldId id="336" r:id="rId13"/>
    <p:sldId id="30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BCCEB38-B587-9E16-0F5A-4B8B836882AA}" name="Kevin Kuniyuki" initials="KK" userId="32a9e80c1669076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FEAFC"/>
    <a:srgbClr val="20455A"/>
    <a:srgbClr val="E1F0FD"/>
    <a:srgbClr val="E3EEFD"/>
    <a:srgbClr val="DBEBFB"/>
    <a:srgbClr val="FF66FF"/>
    <a:srgbClr val="D46EC5"/>
    <a:srgbClr val="B42E0A"/>
    <a:srgbClr val="FDA0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86" autoAdjust="0"/>
    <p:restoredTop sz="94660"/>
  </p:normalViewPr>
  <p:slideViewPr>
    <p:cSldViewPr snapToGrid="0">
      <p:cViewPr varScale="1">
        <p:scale>
          <a:sx n="91" d="100"/>
          <a:sy n="91" d="100"/>
        </p:scale>
        <p:origin x="22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3117A8-C9A6-4207-89F0-BC2B63C5B1D4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D23813-2A18-4EEF-8AD7-B9366B65A3F2}">
      <dgm:prSet/>
      <dgm:spPr>
        <a:solidFill>
          <a:schemeClr val="accent2">
            <a:lumMod val="75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US" dirty="0"/>
            <a:t>Goal of Buddhism: Relieve Suffering</a:t>
          </a:r>
        </a:p>
      </dgm:t>
    </dgm:pt>
    <dgm:pt modelId="{EEF000FD-D1D6-4196-B5F1-6B6F5AA30B33}" type="parTrans" cxnId="{E0DFD11B-07BC-4560-A11E-4DEC05752981}">
      <dgm:prSet/>
      <dgm:spPr/>
      <dgm:t>
        <a:bodyPr/>
        <a:lstStyle/>
        <a:p>
          <a:endParaRPr lang="en-US"/>
        </a:p>
      </dgm:t>
    </dgm:pt>
    <dgm:pt modelId="{788C9261-483B-47EF-9C79-2C0F9899D7A7}" type="sibTrans" cxnId="{E0DFD11B-07BC-4560-A11E-4DEC05752981}">
      <dgm:prSet phldrT="01" phldr="0"/>
      <dgm:spPr/>
      <dgm:t>
        <a:bodyPr/>
        <a:lstStyle/>
        <a:p>
          <a:endParaRPr lang="en-US"/>
        </a:p>
      </dgm:t>
    </dgm:pt>
    <dgm:pt modelId="{1D8D043B-ED6C-4D87-99EB-973065CA73AF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World Reality: Dependent Origination</a:t>
          </a:r>
        </a:p>
      </dgm:t>
    </dgm:pt>
    <dgm:pt modelId="{CF52E698-1391-42D0-9CB4-6EF64303EB1C}" type="parTrans" cxnId="{33FEF8D0-F79F-4BFB-9520-DE6FB1A3B9F1}">
      <dgm:prSet/>
      <dgm:spPr/>
      <dgm:t>
        <a:bodyPr/>
        <a:lstStyle/>
        <a:p>
          <a:endParaRPr lang="en-US"/>
        </a:p>
      </dgm:t>
    </dgm:pt>
    <dgm:pt modelId="{B8666F6E-7A79-4F0F-96B2-D37BBA105768}" type="sibTrans" cxnId="{33FEF8D0-F79F-4BFB-9520-DE6FB1A3B9F1}">
      <dgm:prSet phldrT="02" phldr="0"/>
      <dgm:spPr/>
      <dgm:t>
        <a:bodyPr/>
        <a:lstStyle/>
        <a:p>
          <a:endParaRPr lang="en-US"/>
        </a:p>
      </dgm:t>
    </dgm:pt>
    <dgm:pt modelId="{BE5FA27A-317D-4F26-926C-83F1C1586856}">
      <dgm:prSet/>
      <dgm:spPr>
        <a:solidFill>
          <a:srgbClr val="7030A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Value: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Middle Way </a:t>
          </a:r>
        </a:p>
      </dgm:t>
    </dgm:pt>
    <dgm:pt modelId="{1F279F5A-D79F-4593-9496-FB9B66078C6E}" type="parTrans" cxnId="{6BA7E0F7-5E7C-465F-A53E-BE24CA00BB58}">
      <dgm:prSet/>
      <dgm:spPr/>
      <dgm:t>
        <a:bodyPr/>
        <a:lstStyle/>
        <a:p>
          <a:endParaRPr lang="en-US"/>
        </a:p>
      </dgm:t>
    </dgm:pt>
    <dgm:pt modelId="{B03D2FA8-2150-4C77-B7F1-B9458587ED64}" type="sibTrans" cxnId="{6BA7E0F7-5E7C-465F-A53E-BE24CA00BB58}">
      <dgm:prSet phldrT="04" phldr="0"/>
      <dgm:spPr/>
      <dgm:t>
        <a:bodyPr/>
        <a:lstStyle/>
        <a:p>
          <a:endParaRPr lang="en-US"/>
        </a:p>
      </dgm:t>
    </dgm:pt>
    <dgm:pt modelId="{214E02AC-CD97-47B0-88DA-5DE8F28DD2EE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 World Reality: Change</a:t>
          </a:r>
        </a:p>
      </dgm:t>
    </dgm:pt>
    <dgm:pt modelId="{F7CB399B-94B6-4818-A8C5-8E4F6FEC7166}" type="parTrans" cxnId="{F714A387-9019-462C-BF07-2E5C488B45F5}">
      <dgm:prSet/>
      <dgm:spPr/>
      <dgm:t>
        <a:bodyPr/>
        <a:lstStyle/>
        <a:p>
          <a:endParaRPr lang="en-US"/>
        </a:p>
      </dgm:t>
    </dgm:pt>
    <dgm:pt modelId="{F696C2FD-BBC1-49E0-8264-747A7170A553}" type="sibTrans" cxnId="{F714A387-9019-462C-BF07-2E5C488B45F5}">
      <dgm:prSet phldrT="03" phldr="0"/>
      <dgm:spPr/>
      <dgm:t>
        <a:bodyPr/>
        <a:lstStyle/>
        <a:p>
          <a:endParaRPr lang="en-US"/>
        </a:p>
      </dgm:t>
    </dgm:pt>
    <dgm:pt modelId="{4A9FFCC4-B425-443A-A9F3-14A97A5E1CDC}">
      <dgm:prSet/>
      <dgm:spPr>
        <a:solidFill>
          <a:srgbClr val="00B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Belief: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Wisdom and Compassion</a:t>
          </a:r>
        </a:p>
      </dgm:t>
    </dgm:pt>
    <dgm:pt modelId="{D1F923D8-820F-4C7C-B5C3-E8C300496BF8}" type="parTrans" cxnId="{E6D43C05-6E4E-44D3-B37E-0CAA61136C88}">
      <dgm:prSet/>
      <dgm:spPr/>
      <dgm:t>
        <a:bodyPr/>
        <a:lstStyle/>
        <a:p>
          <a:endParaRPr lang="en-US"/>
        </a:p>
      </dgm:t>
    </dgm:pt>
    <dgm:pt modelId="{6F6947EB-E62A-4814-8D9B-03E9D3C8FC76}" type="sibTrans" cxnId="{E6D43C05-6E4E-44D3-B37E-0CAA61136C88}">
      <dgm:prSet phldrT="05" phldr="0"/>
      <dgm:spPr/>
      <dgm:t>
        <a:bodyPr/>
        <a:lstStyle/>
        <a:p>
          <a:endParaRPr lang="en-US"/>
        </a:p>
      </dgm:t>
    </dgm:pt>
    <dgm:pt modelId="{A9BA656E-16F7-4416-99FA-70DE1C5E5244}" type="pres">
      <dgm:prSet presAssocID="{453117A8-C9A6-4207-89F0-BC2B63C5B1D4}" presName="Name0" presStyleCnt="0">
        <dgm:presLayoutVars>
          <dgm:chMax val="7"/>
          <dgm:dir/>
          <dgm:animOne val="branch"/>
        </dgm:presLayoutVars>
      </dgm:prSet>
      <dgm:spPr/>
    </dgm:pt>
    <dgm:pt modelId="{834100BD-4BF1-44D9-BEA4-79A4F73E519F}" type="pres">
      <dgm:prSet presAssocID="{3DD23813-2A18-4EEF-8AD7-B9366B65A3F2}" presName="parTx1" presStyleLbl="node1" presStyleIdx="0" presStyleCnt="5"/>
      <dgm:spPr/>
    </dgm:pt>
    <dgm:pt modelId="{B031A027-C7BC-471E-93B3-CC4B00F781DE}" type="pres">
      <dgm:prSet presAssocID="{1D8D043B-ED6C-4D87-99EB-973065CA73AF}" presName="parTx2" presStyleLbl="node1" presStyleIdx="1" presStyleCnt="5"/>
      <dgm:spPr/>
    </dgm:pt>
    <dgm:pt modelId="{F1C23411-A136-4C55-83E8-DCBDEB67FE4D}" type="pres">
      <dgm:prSet presAssocID="{214E02AC-CD97-47B0-88DA-5DE8F28DD2EE}" presName="parTx3" presStyleLbl="node1" presStyleIdx="2" presStyleCnt="5"/>
      <dgm:spPr/>
    </dgm:pt>
    <dgm:pt modelId="{746A1297-1736-45E6-8363-99B194137D8B}" type="pres">
      <dgm:prSet presAssocID="{BE5FA27A-317D-4F26-926C-83F1C1586856}" presName="parTx4" presStyleLbl="node1" presStyleIdx="3" presStyleCnt="5"/>
      <dgm:spPr/>
    </dgm:pt>
    <dgm:pt modelId="{D2036274-185B-4062-BCC5-8E82CF14DD09}" type="pres">
      <dgm:prSet presAssocID="{4A9FFCC4-B425-443A-A9F3-14A97A5E1CDC}" presName="parTx5" presStyleLbl="node1" presStyleIdx="4" presStyleCnt="5"/>
      <dgm:spPr/>
    </dgm:pt>
  </dgm:ptLst>
  <dgm:cxnLst>
    <dgm:cxn modelId="{E6D43C05-6E4E-44D3-B37E-0CAA61136C88}" srcId="{453117A8-C9A6-4207-89F0-BC2B63C5B1D4}" destId="{4A9FFCC4-B425-443A-A9F3-14A97A5E1CDC}" srcOrd="4" destOrd="0" parTransId="{D1F923D8-820F-4C7C-B5C3-E8C300496BF8}" sibTransId="{6F6947EB-E62A-4814-8D9B-03E9D3C8FC76}"/>
    <dgm:cxn modelId="{E0DFD11B-07BC-4560-A11E-4DEC05752981}" srcId="{453117A8-C9A6-4207-89F0-BC2B63C5B1D4}" destId="{3DD23813-2A18-4EEF-8AD7-B9366B65A3F2}" srcOrd="0" destOrd="0" parTransId="{EEF000FD-D1D6-4196-B5F1-6B6F5AA30B33}" sibTransId="{788C9261-483B-47EF-9C79-2C0F9899D7A7}"/>
    <dgm:cxn modelId="{2147D930-EB5C-4DAA-B031-EE7472810185}" type="presOf" srcId="{3DD23813-2A18-4EEF-8AD7-B9366B65A3F2}" destId="{834100BD-4BF1-44D9-BEA4-79A4F73E519F}" srcOrd="0" destOrd="0" presId="urn:microsoft.com/office/officeart/2009/3/layout/SubStepProcess"/>
    <dgm:cxn modelId="{63F5F95A-1324-4EFE-81F9-062BE0782097}" type="presOf" srcId="{214E02AC-CD97-47B0-88DA-5DE8F28DD2EE}" destId="{F1C23411-A136-4C55-83E8-DCBDEB67FE4D}" srcOrd="0" destOrd="0" presId="urn:microsoft.com/office/officeart/2009/3/layout/SubStepProcess"/>
    <dgm:cxn modelId="{CAE51C68-EE0F-428B-9091-338A149E2F4F}" type="presOf" srcId="{1D8D043B-ED6C-4D87-99EB-973065CA73AF}" destId="{B031A027-C7BC-471E-93B3-CC4B00F781DE}" srcOrd="0" destOrd="0" presId="urn:microsoft.com/office/officeart/2009/3/layout/SubStepProcess"/>
    <dgm:cxn modelId="{F714A387-9019-462C-BF07-2E5C488B45F5}" srcId="{453117A8-C9A6-4207-89F0-BC2B63C5B1D4}" destId="{214E02AC-CD97-47B0-88DA-5DE8F28DD2EE}" srcOrd="2" destOrd="0" parTransId="{F7CB399B-94B6-4818-A8C5-8E4F6FEC7166}" sibTransId="{F696C2FD-BBC1-49E0-8264-747A7170A553}"/>
    <dgm:cxn modelId="{C25487D0-2066-4388-9BFD-A588BD87BC80}" type="presOf" srcId="{453117A8-C9A6-4207-89F0-BC2B63C5B1D4}" destId="{A9BA656E-16F7-4416-99FA-70DE1C5E5244}" srcOrd="0" destOrd="0" presId="urn:microsoft.com/office/officeart/2009/3/layout/SubStepProcess"/>
    <dgm:cxn modelId="{33FEF8D0-F79F-4BFB-9520-DE6FB1A3B9F1}" srcId="{453117A8-C9A6-4207-89F0-BC2B63C5B1D4}" destId="{1D8D043B-ED6C-4D87-99EB-973065CA73AF}" srcOrd="1" destOrd="0" parTransId="{CF52E698-1391-42D0-9CB4-6EF64303EB1C}" sibTransId="{B8666F6E-7A79-4F0F-96B2-D37BBA105768}"/>
    <dgm:cxn modelId="{BF2682E5-35E0-42DB-A43B-99C1D106712F}" type="presOf" srcId="{4A9FFCC4-B425-443A-A9F3-14A97A5E1CDC}" destId="{D2036274-185B-4062-BCC5-8E82CF14DD09}" srcOrd="0" destOrd="0" presId="urn:microsoft.com/office/officeart/2009/3/layout/SubStepProcess"/>
    <dgm:cxn modelId="{6BA7E0F7-5E7C-465F-A53E-BE24CA00BB58}" srcId="{453117A8-C9A6-4207-89F0-BC2B63C5B1D4}" destId="{BE5FA27A-317D-4F26-926C-83F1C1586856}" srcOrd="3" destOrd="0" parTransId="{1F279F5A-D79F-4593-9496-FB9B66078C6E}" sibTransId="{B03D2FA8-2150-4C77-B7F1-B9458587ED64}"/>
    <dgm:cxn modelId="{ADB275F8-0533-47CF-87B3-B115A361D5A0}" type="presOf" srcId="{BE5FA27A-317D-4F26-926C-83F1C1586856}" destId="{746A1297-1736-45E6-8363-99B194137D8B}" srcOrd="0" destOrd="0" presId="urn:microsoft.com/office/officeart/2009/3/layout/SubStepProcess"/>
    <dgm:cxn modelId="{E0FF5A5D-F4D1-4243-B5D7-238A3A04A0C4}" type="presParOf" srcId="{A9BA656E-16F7-4416-99FA-70DE1C5E5244}" destId="{834100BD-4BF1-44D9-BEA4-79A4F73E519F}" srcOrd="0" destOrd="0" presId="urn:microsoft.com/office/officeart/2009/3/layout/SubStepProcess"/>
    <dgm:cxn modelId="{76768D4A-AFB7-47E0-BC4F-B395EAE88E21}" type="presParOf" srcId="{A9BA656E-16F7-4416-99FA-70DE1C5E5244}" destId="{B031A027-C7BC-471E-93B3-CC4B00F781DE}" srcOrd="1" destOrd="0" presId="urn:microsoft.com/office/officeart/2009/3/layout/SubStepProcess"/>
    <dgm:cxn modelId="{D559A10D-42D4-42C5-B89D-DB6F9944BED5}" type="presParOf" srcId="{A9BA656E-16F7-4416-99FA-70DE1C5E5244}" destId="{F1C23411-A136-4C55-83E8-DCBDEB67FE4D}" srcOrd="2" destOrd="0" presId="urn:microsoft.com/office/officeart/2009/3/layout/SubStepProcess"/>
    <dgm:cxn modelId="{F16775CF-BB1C-411C-91D9-DCD648718357}" type="presParOf" srcId="{A9BA656E-16F7-4416-99FA-70DE1C5E5244}" destId="{746A1297-1736-45E6-8363-99B194137D8B}" srcOrd="3" destOrd="0" presId="urn:microsoft.com/office/officeart/2009/3/layout/SubStepProcess"/>
    <dgm:cxn modelId="{6770D14D-4BBE-4261-B621-66F160A5FC78}" type="presParOf" srcId="{A9BA656E-16F7-4416-99FA-70DE1C5E5244}" destId="{D2036274-185B-4062-BCC5-8E82CF14DD09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100BD-4BF1-44D9-BEA4-79A4F73E519F}">
      <dsp:nvSpPr>
        <dsp:cNvPr id="0" name=""/>
        <dsp:cNvSpPr/>
      </dsp:nvSpPr>
      <dsp:spPr>
        <a:xfrm>
          <a:off x="1430" y="1370500"/>
          <a:ext cx="2343616" cy="2343616"/>
        </a:xfrm>
        <a:prstGeom prst="ellipse">
          <a:avLst/>
        </a:prstGeom>
        <a:solidFill>
          <a:schemeClr val="accent2">
            <a:lumMod val="75000"/>
          </a:schemeClr>
        </a:solidFill>
        <a:ln w="1905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Goal of Buddhism: Relieve Suffering</a:t>
          </a:r>
        </a:p>
      </dsp:txBody>
      <dsp:txXfrm>
        <a:off x="344645" y="1713715"/>
        <a:ext cx="1657186" cy="1657186"/>
      </dsp:txXfrm>
    </dsp:sp>
    <dsp:sp modelId="{B031A027-C7BC-471E-93B3-CC4B00F781DE}">
      <dsp:nvSpPr>
        <dsp:cNvPr id="0" name=""/>
        <dsp:cNvSpPr/>
      </dsp:nvSpPr>
      <dsp:spPr>
        <a:xfrm>
          <a:off x="2345047" y="1370500"/>
          <a:ext cx="2343616" cy="2343616"/>
        </a:xfrm>
        <a:prstGeom prst="ellipse">
          <a:avLst/>
        </a:prstGeom>
        <a:solidFill>
          <a:srgbClr val="00206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World Reality: Dependent Origination</a:t>
          </a:r>
        </a:p>
      </dsp:txBody>
      <dsp:txXfrm>
        <a:off x="2688262" y="1713715"/>
        <a:ext cx="1657186" cy="1657186"/>
      </dsp:txXfrm>
    </dsp:sp>
    <dsp:sp modelId="{F1C23411-A136-4C55-83E8-DCBDEB67FE4D}">
      <dsp:nvSpPr>
        <dsp:cNvPr id="0" name=""/>
        <dsp:cNvSpPr/>
      </dsp:nvSpPr>
      <dsp:spPr>
        <a:xfrm>
          <a:off x="4688664" y="1370500"/>
          <a:ext cx="2343616" cy="2343616"/>
        </a:xfrm>
        <a:prstGeom prst="ellipse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 World Reality: Change</a:t>
          </a:r>
        </a:p>
      </dsp:txBody>
      <dsp:txXfrm>
        <a:off x="5031879" y="1713715"/>
        <a:ext cx="1657186" cy="1657186"/>
      </dsp:txXfrm>
    </dsp:sp>
    <dsp:sp modelId="{746A1297-1736-45E6-8363-99B194137D8B}">
      <dsp:nvSpPr>
        <dsp:cNvPr id="0" name=""/>
        <dsp:cNvSpPr/>
      </dsp:nvSpPr>
      <dsp:spPr>
        <a:xfrm>
          <a:off x="7032281" y="1370500"/>
          <a:ext cx="2343616" cy="2343616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Value: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Middle Way </a:t>
          </a:r>
        </a:p>
      </dsp:txBody>
      <dsp:txXfrm>
        <a:off x="7375496" y="1713715"/>
        <a:ext cx="1657186" cy="1657186"/>
      </dsp:txXfrm>
    </dsp:sp>
    <dsp:sp modelId="{D2036274-185B-4062-BCC5-8E82CF14DD09}">
      <dsp:nvSpPr>
        <dsp:cNvPr id="0" name=""/>
        <dsp:cNvSpPr/>
      </dsp:nvSpPr>
      <dsp:spPr>
        <a:xfrm>
          <a:off x="9375898" y="1370500"/>
          <a:ext cx="2343616" cy="2343616"/>
        </a:xfrm>
        <a:prstGeom prst="ellipse">
          <a:avLst/>
        </a:prstGeom>
        <a:solidFill>
          <a:srgbClr val="00B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Belief: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kern="1200" dirty="0"/>
            <a:t>Wisdom and Compassion</a:t>
          </a:r>
        </a:p>
      </dsp:txBody>
      <dsp:txXfrm>
        <a:off x="9719113" y="1713715"/>
        <a:ext cx="1657186" cy="1657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1/30/23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580" y="4056772"/>
            <a:ext cx="9966960" cy="667627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Buddhism to shin Buddhism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7"/>
            <a:ext cx="8767860" cy="6676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Kevin Kuniyuki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Retired Minister, Honpa Hongwanji Mission of </a:t>
            </a:r>
            <a:r>
              <a:rPr lang="haw-US" sz="2000" dirty="0">
                <a:solidFill>
                  <a:schemeClr val="accent1"/>
                </a:solidFill>
              </a:rPr>
              <a:t>Hawaiʻi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pic>
        <p:nvPicPr>
          <p:cNvPr id="6" name="Picture 5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B9473761-0EF8-BA0D-B61A-BC7192D5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1" y="242686"/>
            <a:ext cx="2916280" cy="376427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52E4A94-F31E-C390-77B0-633E89620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254" y="256539"/>
            <a:ext cx="3097189" cy="37642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65142B-917D-3CAB-16DE-F28EE4737506}"/>
              </a:ext>
            </a:extLst>
          </p:cNvPr>
          <p:cNvSpPr txBox="1"/>
          <p:nvPr/>
        </p:nvSpPr>
        <p:spPr>
          <a:xfrm>
            <a:off x="238761" y="4503885"/>
            <a:ext cx="117093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Shinran’s Path to a Fulfilling and Meaningful Life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Life of Awareness and Gratitude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D6598-BEC8-A157-C21F-A46455AC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945" y="558800"/>
            <a:ext cx="3891587" cy="31719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</a:t>
            </a:r>
            <a:r>
              <a:rPr lang="haw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JOUNERY OF </a:t>
            </a: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and </a:t>
            </a:r>
            <a:r>
              <a:rPr lang="en-US" sz="2800" b="1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amida</a:t>
            </a: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the Same as Understanding Love  </a:t>
            </a:r>
          </a:p>
        </p:txBody>
      </p:sp>
      <p:pic>
        <p:nvPicPr>
          <p:cNvPr id="5" name="Content Placeholder 4" descr="Text">
            <a:extLst>
              <a:ext uri="{FF2B5EF4-FFF2-40B4-BE49-F238E27FC236}">
                <a16:creationId xmlns:a16="http://schemas.microsoft.com/office/drawing/2014/main" id="{49AEA56F-2D84-A4BE-C68F-1763055E1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24000"/>
                    </a14:imgEffect>
                  </a14:imgLayer>
                </a14:imgProps>
              </a:ext>
            </a:extLst>
          </a:blip>
          <a:srcRect t="21279" r="-1" b="1622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C03EE2-F4A8-278B-91DC-F8B08A03E562}"/>
              </a:ext>
            </a:extLst>
          </p:cNvPr>
          <p:cNvSpPr txBox="1">
            <a:spLocks/>
          </p:cNvSpPr>
          <p:nvPr/>
        </p:nvSpPr>
        <p:spPr>
          <a:xfrm>
            <a:off x="7806027" y="5227108"/>
            <a:ext cx="3891587" cy="77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</a:pPr>
            <a:r>
              <a:rPr lang="en-US" sz="2800" b="1" cap="all" dirty="0">
                <a:solidFill>
                  <a:srgbClr val="FFFFFF"/>
                </a:solidFill>
              </a:rPr>
              <a:t> </a:t>
            </a:r>
            <a:r>
              <a:rPr lang="en-US" sz="28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BE1D-43F9-90CE-9F98-3824AA1E8083}"/>
              </a:ext>
            </a:extLst>
          </p:cNvPr>
          <p:cNvSpPr txBox="1"/>
          <p:nvPr/>
        </p:nvSpPr>
        <p:spPr>
          <a:xfrm>
            <a:off x="4056092" y="1032933"/>
            <a:ext cx="2861548" cy="31085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Love is like a puzzle … hard to piece together, but beautiful when all the right pieces are put together</a:t>
            </a:r>
          </a:p>
        </p:txBody>
      </p:sp>
    </p:spTree>
    <p:extLst>
      <p:ext uri="{BB962C8B-B14F-4D97-AF65-F5344CB8AC3E}">
        <p14:creationId xmlns:p14="http://schemas.microsoft.com/office/powerpoint/2010/main" val="244818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40" y="872836"/>
            <a:ext cx="9875520" cy="85898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Buddhist and Shin Buddhist Values and Beliefs</a:t>
            </a:r>
          </a:p>
        </p:txBody>
      </p:sp>
      <p:graphicFrame>
        <p:nvGraphicFramePr>
          <p:cNvPr id="5" name="Content Placeholder 2" descr="linear block process numbered SmartArt">
            <a:extLst>
              <a:ext uri="{FF2B5EF4-FFF2-40B4-BE49-F238E27FC236}">
                <a16:creationId xmlns:a16="http://schemas.microsoft.com/office/drawing/2014/main" id="{65634D7E-F3EC-4C77-B0DA-7AE7B2C92B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5527" y="1468583"/>
          <a:ext cx="11720946" cy="5084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3148B2-A9AB-2C9E-940B-D2B2CD6F22EB}"/>
              </a:ext>
            </a:extLst>
          </p:cNvPr>
          <p:cNvSpPr txBox="1"/>
          <p:nvPr/>
        </p:nvSpPr>
        <p:spPr>
          <a:xfrm>
            <a:off x="5119254" y="415637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25474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CB9E2-CEA3-4AED-BDAC-BFD45CE9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E92B39E-F855-499B-BD7E-36BAB93A9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C72FFD-DD89-412D-B569-F9A0F3A6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294E8CF-7744-4206-9889-C122C30E8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F7E4A-2602-31B0-5D2B-B83C1472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 of suffering</a:t>
            </a:r>
            <a:b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addressed by</a:t>
            </a:r>
            <a:b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500" b="1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Gautama Buddha</a:t>
            </a:r>
          </a:p>
        </p:txBody>
      </p:sp>
      <p:pic>
        <p:nvPicPr>
          <p:cNvPr id="5" name="Content Placeholder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4D3ED0D1-70E2-434C-6F4D-5D399E222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90" r="8881" b="-2"/>
          <a:stretch/>
        </p:blipFill>
        <p:spPr>
          <a:xfrm>
            <a:off x="872065" y="857675"/>
            <a:ext cx="3135414" cy="51406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65010-6576-4872-B539-C177CA44714E}"/>
              </a:ext>
            </a:extLst>
          </p:cNvPr>
          <p:cNvSpPr txBox="1"/>
          <p:nvPr/>
        </p:nvSpPr>
        <p:spPr>
          <a:xfrm>
            <a:off x="5283553" y="4613564"/>
            <a:ext cx="636812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FOUR NOBLE TRUTHS</a:t>
            </a:r>
          </a:p>
        </p:txBody>
      </p:sp>
    </p:spTree>
    <p:extLst>
      <p:ext uri="{BB962C8B-B14F-4D97-AF65-F5344CB8AC3E}">
        <p14:creationId xmlns:p14="http://schemas.microsoft.com/office/powerpoint/2010/main" val="115610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14847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Four Noble Truths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BE21A0A-882B-326D-DC23-7CC440C92076}"/>
              </a:ext>
            </a:extLst>
          </p:cNvPr>
          <p:cNvSpPr/>
          <p:nvPr/>
        </p:nvSpPr>
        <p:spPr>
          <a:xfrm>
            <a:off x="1140338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C9A8830-90E2-4488-0D1C-1CF77D47E787}"/>
              </a:ext>
            </a:extLst>
          </p:cNvPr>
          <p:cNvSpPr/>
          <p:nvPr/>
        </p:nvSpPr>
        <p:spPr>
          <a:xfrm>
            <a:off x="1140338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 dirty="0"/>
              <a:t>01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5AE49D0-26B3-FFE1-4E0F-4E1899AC29F0}"/>
              </a:ext>
            </a:extLst>
          </p:cNvPr>
          <p:cNvSpPr/>
          <p:nvPr/>
        </p:nvSpPr>
        <p:spPr>
          <a:xfrm>
            <a:off x="3686162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Cause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5C706D-C147-72C3-E0E5-C8896860D747}"/>
              </a:ext>
            </a:extLst>
          </p:cNvPr>
          <p:cNvSpPr/>
          <p:nvPr/>
        </p:nvSpPr>
        <p:spPr>
          <a:xfrm>
            <a:off x="3686162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02</a:t>
            </a:r>
            <a:endParaRPr lang="en-US" sz="29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CE1B45B-CCA2-0B7E-7678-047C3A1374CF}"/>
              </a:ext>
            </a:extLst>
          </p:cNvPr>
          <p:cNvSpPr/>
          <p:nvPr/>
        </p:nvSpPr>
        <p:spPr>
          <a:xfrm>
            <a:off x="623198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Address the Cause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227F828-1980-C319-FC11-CA777D0336DC}"/>
              </a:ext>
            </a:extLst>
          </p:cNvPr>
          <p:cNvSpPr/>
          <p:nvPr/>
        </p:nvSpPr>
        <p:spPr>
          <a:xfrm>
            <a:off x="6231987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03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D9052D-849F-43CB-EBFE-3630E8D31444}"/>
              </a:ext>
            </a:extLst>
          </p:cNvPr>
          <p:cNvSpPr/>
          <p:nvPr/>
        </p:nvSpPr>
        <p:spPr>
          <a:xfrm>
            <a:off x="8778007" y="2097608"/>
            <a:ext cx="2357244" cy="1850937"/>
          </a:xfrm>
          <a:custGeom>
            <a:avLst/>
            <a:gdLst>
              <a:gd name="connsiteX0" fmla="*/ 0 w 2357244"/>
              <a:gd name="connsiteY0" fmla="*/ 0 h 1850937"/>
              <a:gd name="connsiteX1" fmla="*/ 2357244 w 2357244"/>
              <a:gd name="connsiteY1" fmla="*/ 0 h 1850937"/>
              <a:gd name="connsiteX2" fmla="*/ 2357244 w 2357244"/>
              <a:gd name="connsiteY2" fmla="*/ 1850937 h 1850937"/>
              <a:gd name="connsiteX3" fmla="*/ 0 w 2357244"/>
              <a:gd name="connsiteY3" fmla="*/ 1850937 h 1850937"/>
              <a:gd name="connsiteX4" fmla="*/ 0 w 2357244"/>
              <a:gd name="connsiteY4" fmla="*/ 0 h 185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1850937">
                <a:moveTo>
                  <a:pt x="0" y="0"/>
                </a:moveTo>
                <a:lnTo>
                  <a:pt x="2357244" y="0"/>
                </a:lnTo>
                <a:lnTo>
                  <a:pt x="2357244" y="1850937"/>
                </a:lnTo>
                <a:lnTo>
                  <a:pt x="0" y="1850937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740374" rIns="232843" bIns="330201" numCol="1" spcCol="1270" anchor="t" anchorCtr="0">
            <a:noAutofit/>
          </a:bodyPr>
          <a:lstStyle/>
          <a:p>
            <a:pPr marL="0" lvl="0" indent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Specify Solution</a:t>
            </a:r>
            <a:endParaRPr lang="en-US" sz="2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E146EA-59FB-F4FE-6B98-ACE81D6F2ADB}"/>
              </a:ext>
            </a:extLst>
          </p:cNvPr>
          <p:cNvSpPr/>
          <p:nvPr/>
        </p:nvSpPr>
        <p:spPr>
          <a:xfrm>
            <a:off x="8777811" y="2097608"/>
            <a:ext cx="2357244" cy="740374"/>
          </a:xfrm>
          <a:custGeom>
            <a:avLst/>
            <a:gdLst>
              <a:gd name="connsiteX0" fmla="*/ 0 w 2357244"/>
              <a:gd name="connsiteY0" fmla="*/ 0 h 740374"/>
              <a:gd name="connsiteX1" fmla="*/ 2357244 w 2357244"/>
              <a:gd name="connsiteY1" fmla="*/ 0 h 740374"/>
              <a:gd name="connsiteX2" fmla="*/ 2357244 w 2357244"/>
              <a:gd name="connsiteY2" fmla="*/ 740374 h 740374"/>
              <a:gd name="connsiteX3" fmla="*/ 0 w 2357244"/>
              <a:gd name="connsiteY3" fmla="*/ 740374 h 740374"/>
              <a:gd name="connsiteX4" fmla="*/ 0 w 2357244"/>
              <a:gd name="connsiteY4" fmla="*/ 0 h 740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7244" h="740374">
                <a:moveTo>
                  <a:pt x="0" y="0"/>
                </a:moveTo>
                <a:lnTo>
                  <a:pt x="2357244" y="0"/>
                </a:lnTo>
                <a:lnTo>
                  <a:pt x="2357244" y="740374"/>
                </a:lnTo>
                <a:lnTo>
                  <a:pt x="0" y="74037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2843" tIns="165100" rIns="232843" bIns="165100" numCol="1" spcCol="1270" anchor="ctr" anchorCtr="0">
            <a:noAutofit/>
          </a:bodyPr>
          <a:lstStyle/>
          <a:p>
            <a:pPr marL="0" lvl="0" indent="0" algn="l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kern="1200"/>
              <a:t>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859EFC-C590-A533-1B05-A55F6ADB175D}"/>
              </a:ext>
            </a:extLst>
          </p:cNvPr>
          <p:cNvSpPr/>
          <p:nvPr/>
        </p:nvSpPr>
        <p:spPr>
          <a:xfrm>
            <a:off x="1143000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699B4-A9CD-DF2A-4643-59D9445A875B}"/>
              </a:ext>
            </a:extLst>
          </p:cNvPr>
          <p:cNvSpPr txBox="1"/>
          <p:nvPr/>
        </p:nvSpPr>
        <p:spPr>
          <a:xfrm>
            <a:off x="1183269" y="4315722"/>
            <a:ext cx="2328367" cy="22041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Suffering in all its range of afflictions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C8382A-C583-0F06-F214-80D7300ABBF5}"/>
              </a:ext>
            </a:extLst>
          </p:cNvPr>
          <p:cNvSpPr/>
          <p:nvPr/>
        </p:nvSpPr>
        <p:spPr>
          <a:xfrm>
            <a:off x="364012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0E8D0-E7B5-80C6-1802-8011AC5BB800}"/>
              </a:ext>
            </a:extLst>
          </p:cNvPr>
          <p:cNvSpPr txBox="1"/>
          <p:nvPr/>
        </p:nvSpPr>
        <p:spPr>
          <a:xfrm>
            <a:off x="6223507" y="4315722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u="none" kern="1200" dirty="0"/>
              <a:t> Blind Passions AKA Three Poisons</a:t>
            </a:r>
          </a:p>
          <a:p>
            <a:pPr marL="0" lvl="0" indent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u="sng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0CC2B4-41B8-4459-C6BC-0968153FDDE1}"/>
              </a:ext>
            </a:extLst>
          </p:cNvPr>
          <p:cNvSpPr/>
          <p:nvPr/>
        </p:nvSpPr>
        <p:spPr>
          <a:xfrm>
            <a:off x="6223507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EE11A9-6675-3CC8-08BA-D579D408E82F}"/>
              </a:ext>
            </a:extLst>
          </p:cNvPr>
          <p:cNvSpPr txBox="1"/>
          <p:nvPr/>
        </p:nvSpPr>
        <p:spPr>
          <a:xfrm>
            <a:off x="6223507" y="4315783"/>
            <a:ext cx="2328367" cy="24120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lvl="0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balance and harmony </a:t>
            </a: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Dependent Origination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690E3B-54D5-7DF3-75EA-A9565C3B5E34}"/>
              </a:ext>
            </a:extLst>
          </p:cNvPr>
          <p:cNvSpPr/>
          <p:nvPr/>
        </p:nvSpPr>
        <p:spPr>
          <a:xfrm>
            <a:off x="8806886" y="4184074"/>
            <a:ext cx="2328367" cy="23012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27BD7C-DE08-0AEE-45D3-9BCB82DDA37C}"/>
              </a:ext>
            </a:extLst>
          </p:cNvPr>
          <p:cNvSpPr txBox="1"/>
          <p:nvPr/>
        </p:nvSpPr>
        <p:spPr>
          <a:xfrm>
            <a:off x="8806886" y="4288076"/>
            <a:ext cx="2328367" cy="23012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9991" tIns="0" rIns="229991" bIns="330200" numCol="1" spcCol="1270" anchor="t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u="none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Eightfold Path</a:t>
            </a:r>
            <a:endParaRPr lang="en-US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7E37DA-06C1-845F-DF4D-B0F799278C47}"/>
              </a:ext>
            </a:extLst>
          </p:cNvPr>
          <p:cNvSpPr txBox="1"/>
          <p:nvPr/>
        </p:nvSpPr>
        <p:spPr>
          <a:xfrm>
            <a:off x="3640126" y="4191032"/>
            <a:ext cx="23283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Poisons or Blind Passions: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Ignorance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8E5D2-05DE-0D45-41DB-757DC300159D}"/>
              </a:ext>
            </a:extLst>
          </p:cNvPr>
          <p:cNvSpPr txBox="1"/>
          <p:nvPr/>
        </p:nvSpPr>
        <p:spPr>
          <a:xfrm>
            <a:off x="5119254" y="358644"/>
            <a:ext cx="1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67882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581FC3-83DB-B085-FDBF-862439AC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35527" y="969817"/>
            <a:ext cx="11693237" cy="561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2DF19-720C-448B-912E-8649ED43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63" y="6455"/>
            <a:ext cx="11956473" cy="119724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Eightfold Path: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The Middle Path of Balance and Harmony</a:t>
            </a:r>
            <a:endParaRPr lang="en-US" sz="2800" b="1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rgbClr val="FF66FF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527A2C-40D9-41D8-D1B8-9D79F36AB580}"/>
              </a:ext>
            </a:extLst>
          </p:cNvPr>
          <p:cNvGrpSpPr/>
          <p:nvPr/>
        </p:nvGrpSpPr>
        <p:grpSpPr>
          <a:xfrm>
            <a:off x="3050319" y="1103412"/>
            <a:ext cx="6091361" cy="5475785"/>
            <a:chOff x="3196120" y="1171145"/>
            <a:chExt cx="6091361" cy="547578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43BCDFE-4FE4-F1E4-57D2-97992065DD3F}"/>
                </a:ext>
              </a:extLst>
            </p:cNvPr>
            <p:cNvSpPr/>
            <p:nvPr/>
          </p:nvSpPr>
          <p:spPr>
            <a:xfrm>
              <a:off x="4709729" y="1171145"/>
              <a:ext cx="3027218" cy="290242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6C3326-659F-CE2A-96D6-D69A6E74C903}"/>
                </a:ext>
              </a:extLst>
            </p:cNvPr>
            <p:cNvSpPr/>
            <p:nvPr/>
          </p:nvSpPr>
          <p:spPr>
            <a:xfrm>
              <a:off x="3196120" y="3744501"/>
              <a:ext cx="3027218" cy="29024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         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2FE46E-E89D-EF38-9E07-BE213DE8634E}"/>
                </a:ext>
              </a:extLst>
            </p:cNvPr>
            <p:cNvSpPr/>
            <p:nvPr/>
          </p:nvSpPr>
          <p:spPr>
            <a:xfrm>
              <a:off x="6260263" y="3744484"/>
              <a:ext cx="3027218" cy="2902429"/>
            </a:xfrm>
            <a:prstGeom prst="ellipse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4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9" name="Arrow: Left-Right 8">
              <a:extLst>
                <a:ext uri="{FF2B5EF4-FFF2-40B4-BE49-F238E27FC236}">
                  <a16:creationId xmlns:a16="http://schemas.microsoft.com/office/drawing/2014/main" id="{37018708-8B43-3583-8E13-586C871AA8EC}"/>
                </a:ext>
              </a:extLst>
            </p:cNvPr>
            <p:cNvSpPr/>
            <p:nvPr/>
          </p:nvSpPr>
          <p:spPr>
            <a:xfrm>
              <a:off x="5793893" y="4953399"/>
              <a:ext cx="960357" cy="484632"/>
            </a:xfrm>
            <a:prstGeom prst="leftRightArrow">
              <a:avLst/>
            </a:prstGeom>
            <a:gradFill flip="none" rotWithShape="1">
              <a:gsLst>
                <a:gs pos="0">
                  <a:srgbClr val="E1F0FD">
                    <a:shade val="30000"/>
                    <a:satMod val="115000"/>
                  </a:srgbClr>
                </a:gs>
                <a:gs pos="50000">
                  <a:srgbClr val="E1F0FD">
                    <a:shade val="67500"/>
                    <a:satMod val="115000"/>
                  </a:srgbClr>
                </a:gs>
                <a:gs pos="100000">
                  <a:srgbClr val="E1F0FD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28575">
              <a:solidFill>
                <a:schemeClr val="tx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Left-Right 9">
              <a:extLst>
                <a:ext uri="{FF2B5EF4-FFF2-40B4-BE49-F238E27FC236}">
                  <a16:creationId xmlns:a16="http://schemas.microsoft.com/office/drawing/2014/main" id="{6CB16FD4-6DE8-CE26-1390-609F59CDDE1F}"/>
                </a:ext>
              </a:extLst>
            </p:cNvPr>
            <p:cNvSpPr/>
            <p:nvPr/>
          </p:nvSpPr>
          <p:spPr>
            <a:xfrm rot="3319436">
              <a:off x="6203267" y="3718868"/>
              <a:ext cx="965337" cy="484632"/>
            </a:xfrm>
            <a:prstGeom prst="leftRightArrow">
              <a:avLst/>
            </a:prstGeom>
            <a:solidFill>
              <a:srgbClr val="DFEAF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Left-Right 10">
              <a:extLst>
                <a:ext uri="{FF2B5EF4-FFF2-40B4-BE49-F238E27FC236}">
                  <a16:creationId xmlns:a16="http://schemas.microsoft.com/office/drawing/2014/main" id="{FE598D83-85F3-A09F-57E0-4E9EE34C6D3E}"/>
                </a:ext>
              </a:extLst>
            </p:cNvPr>
            <p:cNvSpPr/>
            <p:nvPr/>
          </p:nvSpPr>
          <p:spPr>
            <a:xfrm rot="18295450">
              <a:off x="5097657" y="3746790"/>
              <a:ext cx="983420" cy="484632"/>
            </a:xfrm>
            <a:prstGeom prst="leftRightArrow">
              <a:avLst/>
            </a:prstGeom>
            <a:solidFill>
              <a:srgbClr val="E1F0F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598B38E-6297-DD68-8796-B51ED5B05247}"/>
              </a:ext>
            </a:extLst>
          </p:cNvPr>
          <p:cNvSpPr txBox="1"/>
          <p:nvPr/>
        </p:nvSpPr>
        <p:spPr>
          <a:xfrm>
            <a:off x="5160908" y="1582132"/>
            <a:ext cx="182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Consciousness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C9DF5-7E2C-A20B-B9A3-F0AA03F6179D}"/>
              </a:ext>
            </a:extLst>
          </p:cNvPr>
          <p:cNvSpPr txBox="1"/>
          <p:nvPr/>
        </p:nvSpPr>
        <p:spPr>
          <a:xfrm>
            <a:off x="6789177" y="3955254"/>
            <a:ext cx="165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Mental 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A975F-47AA-E1D9-B00B-71217621DC7B}"/>
              </a:ext>
            </a:extLst>
          </p:cNvPr>
          <p:cNvSpPr txBox="1"/>
          <p:nvPr/>
        </p:nvSpPr>
        <p:spPr>
          <a:xfrm>
            <a:off x="3638735" y="3999457"/>
            <a:ext cx="158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Conduct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7C8DF0-FFB8-FDB2-8F71-EF47A3135EB1}"/>
              </a:ext>
            </a:extLst>
          </p:cNvPr>
          <p:cNvGrpSpPr/>
          <p:nvPr/>
        </p:nvGrpSpPr>
        <p:grpSpPr>
          <a:xfrm>
            <a:off x="3738220" y="4360110"/>
            <a:ext cx="1651415" cy="1915497"/>
            <a:chOff x="3738220" y="4360110"/>
            <a:chExt cx="1651415" cy="1915497"/>
          </a:xfrm>
        </p:grpSpPr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234D13AF-E715-9B92-E022-602E3AB04792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3-Right Speech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AE35483E-EE85-E49B-2C86-96DE4B31F4C6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5-Right Livelihood</a:t>
              </a: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:a16="http://schemas.microsoft.com/office/drawing/2014/main" id="{4A7C9F46-C95B-4F7D-E084-231606DB677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4-Right Action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1841E-2267-D1D1-8D54-52B02546769E}"/>
              </a:ext>
            </a:extLst>
          </p:cNvPr>
          <p:cNvGrpSpPr/>
          <p:nvPr/>
        </p:nvGrpSpPr>
        <p:grpSpPr>
          <a:xfrm>
            <a:off x="4680352" y="1974837"/>
            <a:ext cx="2752705" cy="1454163"/>
            <a:chOff x="4680352" y="1974837"/>
            <a:chExt cx="2752705" cy="14541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B5F770-7CD7-6650-72A1-7EC2A299E95D}"/>
                </a:ext>
              </a:extLst>
            </p:cNvPr>
            <p:cNvGrpSpPr/>
            <p:nvPr/>
          </p:nvGrpSpPr>
          <p:grpSpPr>
            <a:xfrm>
              <a:off x="4680352" y="1974837"/>
              <a:ext cx="2249772" cy="1454163"/>
              <a:chOff x="1998716" y="1916816"/>
              <a:chExt cx="2249772" cy="1454163"/>
            </a:xfrm>
            <a:solidFill>
              <a:srgbClr val="DFEAFC"/>
            </a:solidFill>
          </p:grpSpPr>
          <p:sp>
            <p:nvSpPr>
              <p:cNvPr id="29" name="Flowchart: Process 28">
                <a:extLst>
                  <a:ext uri="{FF2B5EF4-FFF2-40B4-BE49-F238E27FC236}">
                    <a16:creationId xmlns:a16="http://schemas.microsoft.com/office/drawing/2014/main" id="{FA52182E-AD10-10BD-6E16-99354F4F993D}"/>
                  </a:ext>
                </a:extLst>
              </p:cNvPr>
              <p:cNvSpPr/>
              <p:nvPr/>
            </p:nvSpPr>
            <p:spPr>
              <a:xfrm>
                <a:off x="2597073" y="1916816"/>
                <a:ext cx="1651415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1-Right View</a:t>
                </a:r>
              </a:p>
            </p:txBody>
          </p:sp>
          <p:sp>
            <p:nvSpPr>
              <p:cNvPr id="30" name="Flowchart: Process 29">
                <a:extLst>
                  <a:ext uri="{FF2B5EF4-FFF2-40B4-BE49-F238E27FC236}">
                    <a16:creationId xmlns:a16="http://schemas.microsoft.com/office/drawing/2014/main" id="{A88C7564-D64A-DDFB-19D2-338A54138240}"/>
                  </a:ext>
                </a:extLst>
              </p:cNvPr>
              <p:cNvSpPr/>
              <p:nvPr/>
            </p:nvSpPr>
            <p:spPr>
              <a:xfrm>
                <a:off x="2578343" y="2771372"/>
                <a:ext cx="1651414" cy="599607"/>
              </a:xfrm>
              <a:prstGeom prst="flowChartProcess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2-Right</a:t>
                </a:r>
                <a:r>
                  <a:rPr lang="en-US" sz="2000" b="1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/>
                    </a:solidFill>
                  </a:rPr>
                  <a:t>Thought</a:t>
                </a:r>
              </a:p>
            </p:txBody>
          </p:sp>
          <p:sp>
            <p:nvSpPr>
              <p:cNvPr id="31" name="Arrow: Curved Right 30">
                <a:extLst>
                  <a:ext uri="{FF2B5EF4-FFF2-40B4-BE49-F238E27FC236}">
                    <a16:creationId xmlns:a16="http://schemas.microsoft.com/office/drawing/2014/main" id="{812F5AD8-6A3A-6ED1-75D6-30F200569CF4}"/>
                  </a:ext>
                </a:extLst>
              </p:cNvPr>
              <p:cNvSpPr/>
              <p:nvPr/>
            </p:nvSpPr>
            <p:spPr>
              <a:xfrm>
                <a:off x="1998716" y="2107999"/>
                <a:ext cx="598357" cy="1071798"/>
              </a:xfrm>
              <a:prstGeom prst="curvedRightArrow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8" name="Arrow: Curved Up 27">
              <a:extLst>
                <a:ext uri="{FF2B5EF4-FFF2-40B4-BE49-F238E27FC236}">
                  <a16:creationId xmlns:a16="http://schemas.microsoft.com/office/drawing/2014/main" id="{B33BD3A3-68FD-234E-C24E-0665BA816F2B}"/>
                </a:ext>
              </a:extLst>
            </p:cNvPr>
            <p:cNvSpPr/>
            <p:nvPr/>
          </p:nvSpPr>
          <p:spPr>
            <a:xfrm rot="16200000">
              <a:off x="6599186" y="2465678"/>
              <a:ext cx="1173452" cy="494290"/>
            </a:xfrm>
            <a:prstGeom prst="curvedUpArrow">
              <a:avLst/>
            </a:prstGeom>
            <a:solidFill>
              <a:srgbClr val="DFEA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2121F26-AEB2-5C9D-A218-E24089DB2E98}"/>
              </a:ext>
            </a:extLst>
          </p:cNvPr>
          <p:cNvGrpSpPr/>
          <p:nvPr/>
        </p:nvGrpSpPr>
        <p:grpSpPr>
          <a:xfrm>
            <a:off x="6789176" y="4339120"/>
            <a:ext cx="1651415" cy="1915497"/>
            <a:chOff x="3738220" y="4360110"/>
            <a:chExt cx="1651415" cy="1915497"/>
          </a:xfrm>
        </p:grpSpPr>
        <p:sp>
          <p:nvSpPr>
            <p:cNvPr id="34" name="Flowchart: Process 33">
              <a:extLst>
                <a:ext uri="{FF2B5EF4-FFF2-40B4-BE49-F238E27FC236}">
                  <a16:creationId xmlns:a16="http://schemas.microsoft.com/office/drawing/2014/main" id="{E855A902-755B-2F33-8AB0-E081FF2C6A75}"/>
                </a:ext>
              </a:extLst>
            </p:cNvPr>
            <p:cNvSpPr/>
            <p:nvPr/>
          </p:nvSpPr>
          <p:spPr>
            <a:xfrm>
              <a:off x="3738220" y="436011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6-Right Effort </a:t>
              </a:r>
            </a:p>
          </p:txBody>
        </p:sp>
        <p:sp>
          <p:nvSpPr>
            <p:cNvPr id="35" name="Flowchart: Process 34">
              <a:extLst>
                <a:ext uri="{FF2B5EF4-FFF2-40B4-BE49-F238E27FC236}">
                  <a16:creationId xmlns:a16="http://schemas.microsoft.com/office/drawing/2014/main" id="{164A6D2B-00AD-FC2A-69CB-0F9EF838050B}"/>
                </a:ext>
              </a:extLst>
            </p:cNvPr>
            <p:cNvSpPr/>
            <p:nvPr/>
          </p:nvSpPr>
          <p:spPr>
            <a:xfrm>
              <a:off x="3738220" y="5676000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8-Right Meditation</a:t>
              </a:r>
            </a:p>
          </p:txBody>
        </p:sp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3BA0A0A6-DCAC-0911-77DE-B7C18F63C385}"/>
                </a:ext>
              </a:extLst>
            </p:cNvPr>
            <p:cNvSpPr/>
            <p:nvPr/>
          </p:nvSpPr>
          <p:spPr>
            <a:xfrm>
              <a:off x="3738220" y="5021908"/>
              <a:ext cx="1651415" cy="599607"/>
            </a:xfrm>
            <a:prstGeom prst="flowChartProcess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7-Right Mindfulness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47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9BDEE-F7E3-3925-61C6-5B08996AD922}"/>
              </a:ext>
            </a:extLst>
          </p:cNvPr>
          <p:cNvSpPr txBox="1"/>
          <p:nvPr/>
        </p:nvSpPr>
        <p:spPr>
          <a:xfrm>
            <a:off x="7632408" y="829497"/>
            <a:ext cx="42388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aw-US" sz="3200" b="1" dirty="0">
                <a:solidFill>
                  <a:schemeClr val="bg1"/>
                </a:solidFill>
              </a:rPr>
              <a:t>SHINRAN SHŌNIN WAS ABLE TO RESOLVE THE PROBLEM OF HUMAN LIMITATION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74498-C0DD-7890-611B-FC90CA2037D7}"/>
              </a:ext>
            </a:extLst>
          </p:cNvPr>
          <p:cNvSpPr txBox="1"/>
          <p:nvPr/>
        </p:nvSpPr>
        <p:spPr>
          <a:xfrm>
            <a:off x="7883236" y="4603320"/>
            <a:ext cx="3987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aw-US" sz="3200" b="1" dirty="0">
                <a:solidFill>
                  <a:schemeClr val="bg1"/>
                </a:solidFill>
              </a:rPr>
              <a:t>LIFE IS A JOURNEY SUPPORTED BY AMIDA BUDDHA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text">
            <a:extLst>
              <a:ext uri="{FF2B5EF4-FFF2-40B4-BE49-F238E27FC236}">
                <a16:creationId xmlns:a16="http://schemas.microsoft.com/office/drawing/2014/main" id="{6FB72420-3060-8180-D092-E46960816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41" y="341289"/>
            <a:ext cx="5007062" cy="6085506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6D2CD4A-88CA-6956-F652-13627968D73C}"/>
              </a:ext>
            </a:extLst>
          </p:cNvPr>
          <p:cNvSpPr/>
          <p:nvPr/>
        </p:nvSpPr>
        <p:spPr>
          <a:xfrm>
            <a:off x="9634919" y="3357257"/>
            <a:ext cx="4846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40689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9BDEE-F7E3-3925-61C6-5B08996AD922}"/>
              </a:ext>
            </a:extLst>
          </p:cNvPr>
          <p:cNvSpPr txBox="1"/>
          <p:nvPr/>
        </p:nvSpPr>
        <p:spPr>
          <a:xfrm>
            <a:off x="7632408" y="829497"/>
            <a:ext cx="42388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LIFE CAN BE A FULFULLING JOURNEY DOWN A PATH OF SELF-DEVELOPMENT AND SPIRTUAL GROWTH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74498-C0DD-7890-611B-FC90CA2037D7}"/>
              </a:ext>
            </a:extLst>
          </p:cNvPr>
          <p:cNvSpPr txBox="1"/>
          <p:nvPr/>
        </p:nvSpPr>
        <p:spPr>
          <a:xfrm>
            <a:off x="7883236" y="4603320"/>
            <a:ext cx="3987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aw-US" sz="3200" b="1" dirty="0">
                <a:solidFill>
                  <a:schemeClr val="bg1"/>
                </a:solidFill>
              </a:rPr>
              <a:t>LIFE IS A JOURNEY SUPPORTED BY AMIDA BUDDHA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and person walking on a path through a forest&#10;&#10;Description automatically generated with low confidence">
            <a:extLst>
              <a:ext uri="{FF2B5EF4-FFF2-40B4-BE49-F238E27FC236}">
                <a16:creationId xmlns:a16="http://schemas.microsoft.com/office/drawing/2014/main" id="{59330BF1-DAD7-30B0-3FB9-A03BFA83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66" y="246886"/>
            <a:ext cx="5669279" cy="63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3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F9B8B8-0DDD-0ACB-FFE1-18CB4AA0393B}"/>
              </a:ext>
            </a:extLst>
          </p:cNvPr>
          <p:cNvSpPr txBox="1"/>
          <p:nvPr/>
        </p:nvSpPr>
        <p:spPr>
          <a:xfrm>
            <a:off x="8625956" y="1176207"/>
            <a:ext cx="2327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HOW DO WE DO THIS?</a:t>
            </a:r>
          </a:p>
        </p:txBody>
      </p:sp>
      <p:pic>
        <p:nvPicPr>
          <p:cNvPr id="5" name="Picture 4" descr="A person standing in front of a whiteboard with black writing">
            <a:extLst>
              <a:ext uri="{FF2B5EF4-FFF2-40B4-BE49-F238E27FC236}">
                <a16:creationId xmlns:a16="http://schemas.microsoft.com/office/drawing/2014/main" id="{CB8E4703-FACB-B6DE-6578-F0E8BF116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05" y="745066"/>
            <a:ext cx="6923734" cy="48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7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59BDEE-F7E3-3925-61C6-5B08996AD922}"/>
              </a:ext>
            </a:extLst>
          </p:cNvPr>
          <p:cNvSpPr txBox="1"/>
          <p:nvPr/>
        </p:nvSpPr>
        <p:spPr>
          <a:xfrm>
            <a:off x="7497436" y="685020"/>
            <a:ext cx="45020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AMIDA IS SOMETHING THAT IS GREATER THAN US THAT IS PERFECT WISDOM/COMPASSION AND UNCONDITOINAL LOVE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74498-C0DD-7890-611B-FC90CA2037D7}"/>
              </a:ext>
            </a:extLst>
          </p:cNvPr>
          <p:cNvSpPr txBox="1"/>
          <p:nvPr/>
        </p:nvSpPr>
        <p:spPr>
          <a:xfrm>
            <a:off x="7883236" y="4603320"/>
            <a:ext cx="3987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aw-US" sz="3200" b="1" dirty="0">
                <a:solidFill>
                  <a:schemeClr val="bg1"/>
                </a:solidFill>
              </a:rPr>
              <a:t>LIFE IS A JOURNEY SUPPORTED BY AMIDA BUDDHA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15097255-F131-A4AC-84FE-208568F22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2" y="269997"/>
            <a:ext cx="4299572" cy="63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337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915EF7-B9F6-4EB7-AA4F-557BE6AB702C}">
  <ds:schemaRefs>
    <ds:schemaRef ds:uri="http://purl.org/dc/elements/1.1/"/>
    <ds:schemaRef ds:uri="16c05727-aa75-4e4a-9b5f-8a80a1165891"/>
    <ds:schemaRef ds:uri="http://purl.org/dc/terms/"/>
    <ds:schemaRef ds:uri="71af3243-3dd4-4a8d-8c0d-dd76da1f02a5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 design</Template>
  <TotalTime>1620</TotalTime>
  <Words>265</Words>
  <Application>Microsoft Macintosh PowerPoint</Application>
  <PresentationFormat>Widescreen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Corbel</vt:lpstr>
      <vt:lpstr>Basis</vt:lpstr>
      <vt:lpstr>Buddhism to shin Buddhism</vt:lpstr>
      <vt:lpstr>Buddhist and Shin Buddhist Values and Beliefs</vt:lpstr>
      <vt:lpstr>The Problem of suffering was addressed by Gautama Buddha</vt:lpstr>
      <vt:lpstr>Four Noble Truths</vt:lpstr>
      <vt:lpstr>Eightfold Path: The Middle Path of Balance and Harmony</vt:lpstr>
      <vt:lpstr>PowerPoint Presentation</vt:lpstr>
      <vt:lpstr>PowerPoint Presentation</vt:lpstr>
      <vt:lpstr>PowerPoint Presentation</vt:lpstr>
      <vt:lpstr>PowerPoint Presentation</vt:lpstr>
      <vt:lpstr>Understanding THE JOUNERY OF life and amida is the Same as Understanding Love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Buddhism to shin Buddhism</dc:title>
  <dc:creator>Kevin Kuniyuki</dc:creator>
  <cp:lastModifiedBy>Microsoft Office User</cp:lastModifiedBy>
  <cp:revision>59</cp:revision>
  <dcterms:created xsi:type="dcterms:W3CDTF">2022-12-30T00:03:56Z</dcterms:created>
  <dcterms:modified xsi:type="dcterms:W3CDTF">2023-01-30T23:13:58Z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