
<file path=[Content_Types].xml><?xml version="1.0" encoding="utf-8"?>
<Types xmlns="http://schemas.openxmlformats.org/package/2006/content-types">
  <Default ContentType="image/gif" Extension="gif"/>
  <Default ContentType="image/jpeg" Extension="jpeg"/>
  <Default ContentType="image/jpeg" Extension="jpg"/>
  <Default ContentType="image/png" Extension="png"/>
  <Default ContentType="application/vnd.openxmlformats-package.relationships+xml" Extension="rels"/>
  <Default ContentType="image/svg+xml" Extension="svg"/>
  <Default ContentType="image/tiff" Extension="tif"/>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slide+xml" PartName="/ppt/slides/slide55.xml"/>
  <Override ContentType="application/vnd.openxmlformats-officedocument.presentationml.slide+xml" PartName="/ppt/slides/slide56.xml"/>
  <Override ContentType="application/vnd.openxmlformats-officedocument.presentationml.slide+xml" PartName="/ppt/slides/slide57.xml"/>
  <Override ContentType="application/vnd.openxmlformats-officedocument.presentationml.slide+xml" PartName="/ppt/slides/slide58.xml"/>
  <Override ContentType="application/vnd.openxmlformats-officedocument.presentationml.slide+xml" PartName="/ppt/slides/slide59.xml"/>
  <Override ContentType="application/vnd.openxmlformats-officedocument.presentationml.slide+xml" PartName="/ppt/slides/slide60.xml"/>
  <Override ContentType="application/vnd.openxmlformats-officedocument.presentationml.slide+xml" PartName="/ppt/slides/slide61.xml"/>
  <Override ContentType="application/vnd.openxmlformats-officedocument.presentationml.slide+xml" PartName="/ppt/slides/slide62.xml"/>
  <Override ContentType="application/vnd.openxmlformats-officedocument.presentationml.slide+xml" PartName="/ppt/slides/slide63.xml"/>
  <Override ContentType="application/vnd.openxmlformats-officedocument.presentationml.slide+xml" PartName="/ppt/slides/slide64.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theme+xml" PartName="/ppt/theme/theme2.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theme+xml" PartName="/ppt/theme/theme3.xml"/>
  <Override ContentType="application/vnd.openxmlformats-officedocument.theme+xml" PartName="/ppt/theme/theme4.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presentationml.notesSlide+xml" PartName="/ppt/notesSlides/notesSlide1.xml"/>
  <Override ContentType="application/vnd.openxmlformats-officedocument.drawingml.diagramData+xml" PartName="/ppt/diagrams/data2.xml"/>
  <Override ContentType="application/vnd.openxmlformats-officedocument.drawingml.diagramLayout+xml" PartName="/ppt/diagrams/layout2.xml"/>
  <Override ContentType="application/vnd.openxmlformats-officedocument.drawingml.diagramStyle+xml" PartName="/ppt/diagrams/quickStyle2.xml"/>
  <Override ContentType="application/vnd.openxmlformats-officedocument.drawingml.diagramColors+xml" PartName="/ppt/diagrams/colors2.xml"/>
  <Override ContentType="application/vnd.ms-office.drawingml.diagramDrawing+xml" PartName="/ppt/diagrams/drawing2.xml"/>
  <Override ContentType="application/vnd.openxmlformats-officedocument.drawingml.diagramData+xml" PartName="/ppt/diagrams/data3.xml"/>
  <Override ContentType="application/vnd.openxmlformats-officedocument.drawingml.diagramLayout+xml" PartName="/ppt/diagrams/layout3.xml"/>
  <Override ContentType="application/vnd.openxmlformats-officedocument.drawingml.diagramStyle+xml" PartName="/ppt/diagrams/quickStyle3.xml"/>
  <Override ContentType="application/vnd.openxmlformats-officedocument.drawingml.diagramColors+xml" PartName="/ppt/diagrams/colors3.xml"/>
  <Override ContentType="application/vnd.ms-office.drawingml.diagramDrawing+xml" PartName="/ppt/diagrams/drawing3.xml"/>
  <Override ContentType="application/vnd.openxmlformats-officedocument.drawingml.diagramData+xml" PartName="/ppt/diagrams/data4.xml"/>
  <Override ContentType="application/vnd.openxmlformats-officedocument.drawingml.diagramLayout+xml" PartName="/ppt/diagrams/layout4.xml"/>
  <Override ContentType="application/vnd.openxmlformats-officedocument.drawingml.diagramStyle+xml" PartName="/ppt/diagrams/quickStyle4.xml"/>
  <Override ContentType="application/vnd.openxmlformats-officedocument.drawingml.diagramColors+xml" PartName="/ppt/diagrams/colors4.xml"/>
  <Override ContentType="application/vnd.ms-office.drawingml.diagramDrawing+xml" PartName="/ppt/diagrams/drawing4.xml"/>
  <Override ContentType="application/vnd.openxmlformats-officedocument.presentationml.notesSlide+xml" PartName="/ppt/notesSlides/notesSlide2.xml"/>
  <Override ContentType="application/inkml+xml" PartName="/ppt/ink/ink1.xml"/>
  <Override ContentType="application/inkml+xml" PartName="/ppt/ink/ink2.xml"/>
  <Override ContentType="application/inkml+xml" PartName="/ppt/ink/ink3.xml"/>
  <Override ContentType="application/vnd.openxmlformats-officedocument.drawingml.diagramData+xml" PartName="/ppt/diagrams/data5.xml"/>
  <Override ContentType="application/vnd.openxmlformats-officedocument.drawingml.diagramLayout+xml" PartName="/ppt/diagrams/layout5.xml"/>
  <Override ContentType="application/vnd.openxmlformats-officedocument.drawingml.diagramStyle+xml" PartName="/ppt/diagrams/quickStyle5.xml"/>
  <Override ContentType="application/vnd.openxmlformats-officedocument.drawingml.diagramColors+xml" PartName="/ppt/diagrams/colors5.xml"/>
  <Override ContentType="application/vnd.ms-office.drawingml.diagramDrawing+xml" PartName="/ppt/diagrams/drawing5.xml"/>
  <Override ContentType="application/vnd.ms-powerpoint.revisioninfo+xml" PartName="/ppt/revisionInfo.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73" r:id="rId2"/>
    <p:sldMasterId id="2147483648" r:id="rId3"/>
  </p:sldMasterIdLst>
  <p:notesMasterIdLst>
    <p:notesMasterId r:id="rId68"/>
  </p:notesMasterIdLst>
  <p:sldIdLst>
    <p:sldId id="257" r:id="rId4"/>
    <p:sldId id="258" r:id="rId5"/>
    <p:sldId id="260" r:id="rId6"/>
    <p:sldId id="267" r:id="rId7"/>
    <p:sldId id="362" r:id="rId8"/>
    <p:sldId id="268" r:id="rId9"/>
    <p:sldId id="270" r:id="rId10"/>
    <p:sldId id="263" r:id="rId11"/>
    <p:sldId id="389" r:id="rId12"/>
    <p:sldId id="364" r:id="rId13"/>
    <p:sldId id="262" r:id="rId14"/>
    <p:sldId id="360" r:id="rId15"/>
    <p:sldId id="363" r:id="rId16"/>
    <p:sldId id="365" r:id="rId17"/>
    <p:sldId id="367" r:id="rId18"/>
    <p:sldId id="265" r:id="rId19"/>
    <p:sldId id="329" r:id="rId20"/>
    <p:sldId id="272" r:id="rId21"/>
    <p:sldId id="280" r:id="rId22"/>
    <p:sldId id="356" r:id="rId23"/>
    <p:sldId id="388" r:id="rId24"/>
    <p:sldId id="361" r:id="rId25"/>
    <p:sldId id="421" r:id="rId26"/>
    <p:sldId id="420" r:id="rId27"/>
    <p:sldId id="419" r:id="rId28"/>
    <p:sldId id="418" r:id="rId29"/>
    <p:sldId id="417" r:id="rId30"/>
    <p:sldId id="416" r:id="rId31"/>
    <p:sldId id="415" r:id="rId32"/>
    <p:sldId id="414" r:id="rId33"/>
    <p:sldId id="413" r:id="rId34"/>
    <p:sldId id="412" r:id="rId35"/>
    <p:sldId id="411" r:id="rId36"/>
    <p:sldId id="410" r:id="rId37"/>
    <p:sldId id="409" r:id="rId38"/>
    <p:sldId id="408" r:id="rId39"/>
    <p:sldId id="407" r:id="rId40"/>
    <p:sldId id="406" r:id="rId41"/>
    <p:sldId id="405" r:id="rId42"/>
    <p:sldId id="404" r:id="rId43"/>
    <p:sldId id="403" r:id="rId44"/>
    <p:sldId id="402" r:id="rId45"/>
    <p:sldId id="401" r:id="rId46"/>
    <p:sldId id="400" r:id="rId47"/>
    <p:sldId id="399" r:id="rId48"/>
    <p:sldId id="398" r:id="rId49"/>
    <p:sldId id="397" r:id="rId50"/>
    <p:sldId id="396" r:id="rId51"/>
    <p:sldId id="395" r:id="rId52"/>
    <p:sldId id="394" r:id="rId53"/>
    <p:sldId id="393" r:id="rId54"/>
    <p:sldId id="392" r:id="rId55"/>
    <p:sldId id="391" r:id="rId56"/>
    <p:sldId id="390" r:id="rId57"/>
    <p:sldId id="431" r:id="rId58"/>
    <p:sldId id="430" r:id="rId59"/>
    <p:sldId id="429" r:id="rId60"/>
    <p:sldId id="428" r:id="rId61"/>
    <p:sldId id="427" r:id="rId62"/>
    <p:sldId id="426" r:id="rId63"/>
    <p:sldId id="425" r:id="rId64"/>
    <p:sldId id="424" r:id="rId65"/>
    <p:sldId id="423" r:id="rId66"/>
    <p:sldId id="422"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D47A90-44ED-4D02-AC49-2B25D41F0095}" v="1" dt="2021-11-02T14:32:20.445"/>
    <p1510:client id="{6257D0F7-18AA-461C-97BA-F49DE122106C}" v="44" dt="2021-11-02T14:41:19.9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995" autoAdjust="0"/>
    <p:restoredTop sz="94660"/>
  </p:normalViewPr>
  <p:slideViewPr>
    <p:cSldViewPr snapToGrid="0">
      <p:cViewPr varScale="1">
        <p:scale>
          <a:sx n="52" d="100"/>
          <a:sy n="52" d="100"/>
        </p:scale>
        <p:origin x="751" y="21"/>
      </p:cViewPr>
      <p:guideLst/>
    </p:cSldViewPr>
  </p:slideViewPr>
  <p:notesTextViewPr>
    <p:cViewPr>
      <p:scale>
        <a:sx n="1" d="1"/>
        <a:sy n="1" d="1"/>
      </p:scale>
      <p:origin x="0" y="0"/>
    </p:cViewPr>
  </p:notesTextViewPr>
  <p:sorterViewPr>
    <p:cViewPr>
      <p:scale>
        <a:sx n="76" d="100"/>
        <a:sy n="76" d="100"/>
      </p:scale>
      <p:origin x="0" y="-686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71"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4" Type="http://schemas.openxmlformats.org/officeDocument/2006/relationships/image" Target="../media/image1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4" Type="http://schemas.openxmlformats.org/officeDocument/2006/relationships/image" Target="../media/image14.svg"/></Relationships>
</file>

<file path=ppt/diagrams/colors1.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8CF5A7D-1696-40D3-8929-6B4F5C6C1EBA}" type="doc">
      <dgm:prSet loTypeId="urn:microsoft.com/office/officeart/2018/5/layout/IconLeafLabel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CA5D0A54-B97C-4131-B3BD-61DE81274147}">
      <dgm:prSet custT="1"/>
      <dgm:spPr/>
      <dgm:t>
        <a:bodyPr/>
        <a:lstStyle/>
        <a:p>
          <a:pPr>
            <a:defRPr cap="all"/>
          </a:pPr>
          <a:r>
            <a:rPr lang="de-CH" sz="2400" dirty="0"/>
            <a:t>Ladurner berichtet….über Professor  Mastella und den Apothekertag..</a:t>
          </a:r>
          <a:endParaRPr lang="en-US" sz="2400" dirty="0"/>
        </a:p>
      </dgm:t>
    </dgm:pt>
    <dgm:pt modelId="{68E1C23C-FCC5-4AA9-9143-D5BF7603348C}" type="parTrans" cxnId="{CB782709-2267-4D47-8EE6-3C4C223C02B5}">
      <dgm:prSet/>
      <dgm:spPr/>
      <dgm:t>
        <a:bodyPr/>
        <a:lstStyle/>
        <a:p>
          <a:endParaRPr lang="en-US"/>
        </a:p>
      </dgm:t>
    </dgm:pt>
    <dgm:pt modelId="{413466CE-9437-43B2-BFE3-A8B746576A60}" type="sibTrans" cxnId="{CB782709-2267-4D47-8EE6-3C4C223C02B5}">
      <dgm:prSet/>
      <dgm:spPr/>
      <dgm:t>
        <a:bodyPr/>
        <a:lstStyle/>
        <a:p>
          <a:endParaRPr lang="en-US"/>
        </a:p>
      </dgm:t>
    </dgm:pt>
    <dgm:pt modelId="{F90F6CEF-EC87-455A-81C2-93B49D52097F}">
      <dgm:prSet/>
      <dgm:spPr/>
      <dgm:t>
        <a:bodyPr/>
        <a:lstStyle/>
        <a:p>
          <a:pPr>
            <a:defRPr cap="all"/>
          </a:pPr>
          <a:r>
            <a:rPr lang="de-CH"/>
            <a:t>Was ist disruptiv?  Innovativ und noch mehr…</a:t>
          </a:r>
          <a:endParaRPr lang="en-US"/>
        </a:p>
      </dgm:t>
    </dgm:pt>
    <dgm:pt modelId="{8AD64FE6-1D89-4484-A964-57A5E52B46C1}" type="parTrans" cxnId="{B286BFF8-0A02-4503-992E-A2BF4E64705A}">
      <dgm:prSet/>
      <dgm:spPr/>
      <dgm:t>
        <a:bodyPr/>
        <a:lstStyle/>
        <a:p>
          <a:endParaRPr lang="en-US"/>
        </a:p>
      </dgm:t>
    </dgm:pt>
    <dgm:pt modelId="{AB648F3F-C524-4A29-86CC-60D94B32F8E4}" type="sibTrans" cxnId="{B286BFF8-0A02-4503-992E-A2BF4E64705A}">
      <dgm:prSet/>
      <dgm:spPr/>
      <dgm:t>
        <a:bodyPr/>
        <a:lstStyle/>
        <a:p>
          <a:endParaRPr lang="en-US"/>
        </a:p>
      </dgm:t>
    </dgm:pt>
    <dgm:pt modelId="{A929F72F-B523-4C19-85DC-F986FED00A40}" type="pres">
      <dgm:prSet presAssocID="{B8CF5A7D-1696-40D3-8929-6B4F5C6C1EBA}" presName="root" presStyleCnt="0">
        <dgm:presLayoutVars>
          <dgm:dir/>
          <dgm:resizeHandles val="exact"/>
        </dgm:presLayoutVars>
      </dgm:prSet>
      <dgm:spPr/>
    </dgm:pt>
    <dgm:pt modelId="{0883EB36-C7DB-4E2C-9E4E-83A4A642C4BF}" type="pres">
      <dgm:prSet presAssocID="{CA5D0A54-B97C-4131-B3BD-61DE81274147}" presName="compNode" presStyleCnt="0"/>
      <dgm:spPr/>
    </dgm:pt>
    <dgm:pt modelId="{F23FF753-72FF-4333-8C8A-B1F757402428}" type="pres">
      <dgm:prSet presAssocID="{CA5D0A54-B97C-4131-B3BD-61DE81274147}" presName="iconBgRect" presStyleLbl="bgShp" presStyleIdx="0" presStyleCnt="2"/>
      <dgm:spPr>
        <a:prstGeom prst="round2DiagRect">
          <a:avLst>
            <a:gd name="adj1" fmla="val 29727"/>
            <a:gd name="adj2" fmla="val 0"/>
          </a:avLst>
        </a:prstGeom>
      </dgm:spPr>
    </dgm:pt>
    <dgm:pt modelId="{495A7335-3D69-424F-8D14-8377F638D43F}" type="pres">
      <dgm:prSet presAssocID="{CA5D0A54-B97C-4131-B3BD-61DE81274147}"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ightning bolt"/>
        </a:ext>
      </dgm:extLst>
    </dgm:pt>
    <dgm:pt modelId="{28230286-A91B-4A71-BA7A-178DE85F1854}" type="pres">
      <dgm:prSet presAssocID="{CA5D0A54-B97C-4131-B3BD-61DE81274147}" presName="spaceRect" presStyleCnt="0"/>
      <dgm:spPr/>
    </dgm:pt>
    <dgm:pt modelId="{A409CFFF-7179-499F-ABE2-06E7C691D60C}" type="pres">
      <dgm:prSet presAssocID="{CA5D0A54-B97C-4131-B3BD-61DE81274147}" presName="textRect" presStyleLbl="revTx" presStyleIdx="0" presStyleCnt="2" custScaleX="137304">
        <dgm:presLayoutVars>
          <dgm:chMax val="1"/>
          <dgm:chPref val="1"/>
        </dgm:presLayoutVars>
      </dgm:prSet>
      <dgm:spPr/>
    </dgm:pt>
    <dgm:pt modelId="{7695643C-BA8B-420F-AD1A-1A13686AF76A}" type="pres">
      <dgm:prSet presAssocID="{413466CE-9437-43B2-BFE3-A8B746576A60}" presName="sibTrans" presStyleCnt="0"/>
      <dgm:spPr/>
    </dgm:pt>
    <dgm:pt modelId="{AADF814D-3703-4ADB-973F-BFD3D843CD23}" type="pres">
      <dgm:prSet presAssocID="{F90F6CEF-EC87-455A-81C2-93B49D52097F}" presName="compNode" presStyleCnt="0"/>
      <dgm:spPr/>
    </dgm:pt>
    <dgm:pt modelId="{97074453-9E87-4205-BBA7-37AE15B0E4E3}" type="pres">
      <dgm:prSet presAssocID="{F90F6CEF-EC87-455A-81C2-93B49D52097F}" presName="iconBgRect" presStyleLbl="bgShp" presStyleIdx="1" presStyleCnt="2"/>
      <dgm:spPr>
        <a:prstGeom prst="round2DiagRect">
          <a:avLst>
            <a:gd name="adj1" fmla="val 29727"/>
            <a:gd name="adj2" fmla="val 0"/>
          </a:avLst>
        </a:prstGeom>
      </dgm:spPr>
    </dgm:pt>
    <dgm:pt modelId="{7FE0968C-B2CC-4A4F-BE4B-341468169AE5}" type="pres">
      <dgm:prSet presAssocID="{F90F6CEF-EC87-455A-81C2-93B49D52097F}"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ightbulb"/>
        </a:ext>
      </dgm:extLst>
    </dgm:pt>
    <dgm:pt modelId="{1DD21221-DBD6-481C-91BA-098F8162E7EB}" type="pres">
      <dgm:prSet presAssocID="{F90F6CEF-EC87-455A-81C2-93B49D52097F}" presName="spaceRect" presStyleCnt="0"/>
      <dgm:spPr/>
    </dgm:pt>
    <dgm:pt modelId="{AC44ECCE-1864-4270-8F0D-C452D8325FA8}" type="pres">
      <dgm:prSet presAssocID="{F90F6CEF-EC87-455A-81C2-93B49D52097F}" presName="textRect" presStyleLbl="revTx" presStyleIdx="1" presStyleCnt="2">
        <dgm:presLayoutVars>
          <dgm:chMax val="1"/>
          <dgm:chPref val="1"/>
        </dgm:presLayoutVars>
      </dgm:prSet>
      <dgm:spPr/>
    </dgm:pt>
  </dgm:ptLst>
  <dgm:cxnLst>
    <dgm:cxn modelId="{CB782709-2267-4D47-8EE6-3C4C223C02B5}" srcId="{B8CF5A7D-1696-40D3-8929-6B4F5C6C1EBA}" destId="{CA5D0A54-B97C-4131-B3BD-61DE81274147}" srcOrd="0" destOrd="0" parTransId="{68E1C23C-FCC5-4AA9-9143-D5BF7603348C}" sibTransId="{413466CE-9437-43B2-BFE3-A8B746576A60}"/>
    <dgm:cxn modelId="{60875624-EA36-404E-B2BF-5A23E514565C}" type="presOf" srcId="{CA5D0A54-B97C-4131-B3BD-61DE81274147}" destId="{A409CFFF-7179-499F-ABE2-06E7C691D60C}" srcOrd="0" destOrd="0" presId="urn:microsoft.com/office/officeart/2018/5/layout/IconLeafLabelList"/>
    <dgm:cxn modelId="{022CBB8B-D149-49F7-B672-4AF13AFBFFBC}" type="presOf" srcId="{F90F6CEF-EC87-455A-81C2-93B49D52097F}" destId="{AC44ECCE-1864-4270-8F0D-C452D8325FA8}" srcOrd="0" destOrd="0" presId="urn:microsoft.com/office/officeart/2018/5/layout/IconLeafLabelList"/>
    <dgm:cxn modelId="{B286BFF8-0A02-4503-992E-A2BF4E64705A}" srcId="{B8CF5A7D-1696-40D3-8929-6B4F5C6C1EBA}" destId="{F90F6CEF-EC87-455A-81C2-93B49D52097F}" srcOrd="1" destOrd="0" parTransId="{8AD64FE6-1D89-4484-A964-57A5E52B46C1}" sibTransId="{AB648F3F-C524-4A29-86CC-60D94B32F8E4}"/>
    <dgm:cxn modelId="{AE9CFBFE-E33F-4C90-80E5-B5C558E40257}" type="presOf" srcId="{B8CF5A7D-1696-40D3-8929-6B4F5C6C1EBA}" destId="{A929F72F-B523-4C19-85DC-F986FED00A40}" srcOrd="0" destOrd="0" presId="urn:microsoft.com/office/officeart/2018/5/layout/IconLeafLabelList"/>
    <dgm:cxn modelId="{57A303C8-E430-47EB-8508-3B30FB632D01}" type="presParOf" srcId="{A929F72F-B523-4C19-85DC-F986FED00A40}" destId="{0883EB36-C7DB-4E2C-9E4E-83A4A642C4BF}" srcOrd="0" destOrd="0" presId="urn:microsoft.com/office/officeart/2018/5/layout/IconLeafLabelList"/>
    <dgm:cxn modelId="{79BADF3A-F36D-4E30-8F88-99A84118208D}" type="presParOf" srcId="{0883EB36-C7DB-4E2C-9E4E-83A4A642C4BF}" destId="{F23FF753-72FF-4333-8C8A-B1F757402428}" srcOrd="0" destOrd="0" presId="urn:microsoft.com/office/officeart/2018/5/layout/IconLeafLabelList"/>
    <dgm:cxn modelId="{62E0AE2C-4BC1-4065-A5AE-4DC86A727061}" type="presParOf" srcId="{0883EB36-C7DB-4E2C-9E4E-83A4A642C4BF}" destId="{495A7335-3D69-424F-8D14-8377F638D43F}" srcOrd="1" destOrd="0" presId="urn:microsoft.com/office/officeart/2018/5/layout/IconLeafLabelList"/>
    <dgm:cxn modelId="{AB9194C0-CDC8-4244-9182-CCDBD291F0EF}" type="presParOf" srcId="{0883EB36-C7DB-4E2C-9E4E-83A4A642C4BF}" destId="{28230286-A91B-4A71-BA7A-178DE85F1854}" srcOrd="2" destOrd="0" presId="urn:microsoft.com/office/officeart/2018/5/layout/IconLeafLabelList"/>
    <dgm:cxn modelId="{F732CA9F-B52C-4AF7-9877-70C7CE345093}" type="presParOf" srcId="{0883EB36-C7DB-4E2C-9E4E-83A4A642C4BF}" destId="{A409CFFF-7179-499F-ABE2-06E7C691D60C}" srcOrd="3" destOrd="0" presId="urn:microsoft.com/office/officeart/2018/5/layout/IconLeafLabelList"/>
    <dgm:cxn modelId="{4FAA2E8A-AE6C-44EC-A2D8-4A01CA490813}" type="presParOf" srcId="{A929F72F-B523-4C19-85DC-F986FED00A40}" destId="{7695643C-BA8B-420F-AD1A-1A13686AF76A}" srcOrd="1" destOrd="0" presId="urn:microsoft.com/office/officeart/2018/5/layout/IconLeafLabelList"/>
    <dgm:cxn modelId="{C3339865-A302-495E-BD76-5F5EAEDAA28B}" type="presParOf" srcId="{A929F72F-B523-4C19-85DC-F986FED00A40}" destId="{AADF814D-3703-4ADB-973F-BFD3D843CD23}" srcOrd="2" destOrd="0" presId="urn:microsoft.com/office/officeart/2018/5/layout/IconLeafLabelList"/>
    <dgm:cxn modelId="{9BEB805E-374A-4DA2-8404-EB13A1302310}" type="presParOf" srcId="{AADF814D-3703-4ADB-973F-BFD3D843CD23}" destId="{97074453-9E87-4205-BBA7-37AE15B0E4E3}" srcOrd="0" destOrd="0" presId="urn:microsoft.com/office/officeart/2018/5/layout/IconLeafLabelList"/>
    <dgm:cxn modelId="{08A471FC-0BBF-4DF5-86BE-547EDFED735D}" type="presParOf" srcId="{AADF814D-3703-4ADB-973F-BFD3D843CD23}" destId="{7FE0968C-B2CC-4A4F-BE4B-341468169AE5}" srcOrd="1" destOrd="0" presId="urn:microsoft.com/office/officeart/2018/5/layout/IconLeafLabelList"/>
    <dgm:cxn modelId="{72169E3B-0377-4657-BA95-0408CD720751}" type="presParOf" srcId="{AADF814D-3703-4ADB-973F-BFD3D843CD23}" destId="{1DD21221-DBD6-481C-91BA-098F8162E7EB}" srcOrd="2" destOrd="0" presId="urn:microsoft.com/office/officeart/2018/5/layout/IconLeafLabelList"/>
    <dgm:cxn modelId="{CD3264F9-B411-4F7C-AA3A-2B37474E93AC}" type="presParOf" srcId="{AADF814D-3703-4ADB-973F-BFD3D843CD23}" destId="{AC44ECCE-1864-4270-8F0D-C452D8325FA8}"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116F1D9-B6AB-44FB-A77D-C7E410342648}" type="doc">
      <dgm:prSet loTypeId="urn:microsoft.com/office/officeart/2005/8/layout/gear1" loCatId="relationship" qsTypeId="urn:microsoft.com/office/officeart/2005/8/quickstyle/simple3" qsCatId="simple" csTypeId="urn:microsoft.com/office/officeart/2005/8/colors/accent1_2" csCatId="accent1" phldr="1"/>
      <dgm:spPr/>
    </dgm:pt>
    <dgm:pt modelId="{F2956315-34B6-421F-AB11-8F92C655D8F9}">
      <dgm:prSet phldrT="[Text]"/>
      <dgm:spPr/>
      <dgm:t>
        <a:bodyPr/>
        <a:lstStyle/>
        <a:p>
          <a:r>
            <a:rPr lang="de-CH" dirty="0" err="1"/>
            <a:t>Product</a:t>
          </a:r>
          <a:endParaRPr lang="en-US" dirty="0"/>
        </a:p>
      </dgm:t>
    </dgm:pt>
    <dgm:pt modelId="{A740F368-2BDE-4D6C-80DC-4A079B5D8F64}" type="parTrans" cxnId="{62AD3889-D2D0-4592-82B9-4998EC52E52F}">
      <dgm:prSet/>
      <dgm:spPr/>
      <dgm:t>
        <a:bodyPr/>
        <a:lstStyle/>
        <a:p>
          <a:endParaRPr lang="en-US"/>
        </a:p>
      </dgm:t>
    </dgm:pt>
    <dgm:pt modelId="{29DA8DBB-8990-4B27-9F6F-0EB3E8D1B6BB}" type="sibTrans" cxnId="{62AD3889-D2D0-4592-82B9-4998EC52E52F}">
      <dgm:prSet/>
      <dgm:spPr/>
      <dgm:t>
        <a:bodyPr/>
        <a:lstStyle/>
        <a:p>
          <a:endParaRPr lang="en-US"/>
        </a:p>
      </dgm:t>
    </dgm:pt>
    <dgm:pt modelId="{B1A69C60-BFBA-452D-85C5-317BDF901D52}">
      <dgm:prSet phldrT="[Text]"/>
      <dgm:spPr/>
      <dgm:t>
        <a:bodyPr/>
        <a:lstStyle/>
        <a:p>
          <a:r>
            <a:rPr lang="de-CH" dirty="0"/>
            <a:t>Promo-</a:t>
          </a:r>
          <a:r>
            <a:rPr lang="de-CH" dirty="0" err="1"/>
            <a:t>tion</a:t>
          </a:r>
          <a:endParaRPr lang="en-US" dirty="0"/>
        </a:p>
      </dgm:t>
    </dgm:pt>
    <dgm:pt modelId="{44853730-8A7D-4BE0-885A-EA07C26CCEBF}" type="parTrans" cxnId="{C048B330-17EB-417B-8C31-7EFDB3043499}">
      <dgm:prSet/>
      <dgm:spPr/>
      <dgm:t>
        <a:bodyPr/>
        <a:lstStyle/>
        <a:p>
          <a:endParaRPr lang="en-US"/>
        </a:p>
      </dgm:t>
    </dgm:pt>
    <dgm:pt modelId="{4F42A98D-AE0A-4352-941B-D12232CC8233}" type="sibTrans" cxnId="{C048B330-17EB-417B-8C31-7EFDB3043499}">
      <dgm:prSet/>
      <dgm:spPr/>
      <dgm:t>
        <a:bodyPr/>
        <a:lstStyle/>
        <a:p>
          <a:endParaRPr lang="en-US"/>
        </a:p>
      </dgm:t>
    </dgm:pt>
    <dgm:pt modelId="{C3BCE03A-BC0D-48CB-B9BB-E7216C95A0AE}">
      <dgm:prSet phldrT="[Text]" phldr="1"/>
      <dgm:spPr/>
      <dgm:t>
        <a:bodyPr/>
        <a:lstStyle/>
        <a:p>
          <a:endParaRPr lang="en-US"/>
        </a:p>
      </dgm:t>
    </dgm:pt>
    <dgm:pt modelId="{686EE669-4637-4F59-9375-6F2759764315}" type="parTrans" cxnId="{E1D18C19-00DA-48FF-9683-738A013E9F8C}">
      <dgm:prSet/>
      <dgm:spPr/>
      <dgm:t>
        <a:bodyPr/>
        <a:lstStyle/>
        <a:p>
          <a:endParaRPr lang="en-US"/>
        </a:p>
      </dgm:t>
    </dgm:pt>
    <dgm:pt modelId="{2D9C32D9-23E5-4A7B-9FDD-83E432C5801E}" type="sibTrans" cxnId="{E1D18C19-00DA-48FF-9683-738A013E9F8C}">
      <dgm:prSet/>
      <dgm:spPr/>
      <dgm:t>
        <a:bodyPr/>
        <a:lstStyle/>
        <a:p>
          <a:endParaRPr lang="en-US"/>
        </a:p>
      </dgm:t>
    </dgm:pt>
    <dgm:pt modelId="{EFA3E630-5528-4751-AC5E-4F114E6BEF15}" type="pres">
      <dgm:prSet presAssocID="{1116F1D9-B6AB-44FB-A77D-C7E410342648}" presName="composite" presStyleCnt="0">
        <dgm:presLayoutVars>
          <dgm:chMax val="3"/>
          <dgm:animLvl val="lvl"/>
          <dgm:resizeHandles val="exact"/>
        </dgm:presLayoutVars>
      </dgm:prSet>
      <dgm:spPr/>
    </dgm:pt>
    <dgm:pt modelId="{7CA785B6-C696-4746-8632-FD8AE637A6D2}" type="pres">
      <dgm:prSet presAssocID="{F2956315-34B6-421F-AB11-8F92C655D8F9}" presName="gear1" presStyleLbl="node1" presStyleIdx="0" presStyleCnt="3" custLinFactNeighborX="878" custLinFactNeighborY="1757">
        <dgm:presLayoutVars>
          <dgm:chMax val="1"/>
          <dgm:bulletEnabled val="1"/>
        </dgm:presLayoutVars>
      </dgm:prSet>
      <dgm:spPr/>
    </dgm:pt>
    <dgm:pt modelId="{B2A4C74A-A61E-48F6-9DF6-F7D9E69402F6}" type="pres">
      <dgm:prSet presAssocID="{F2956315-34B6-421F-AB11-8F92C655D8F9}" presName="gear1srcNode" presStyleLbl="node1" presStyleIdx="0" presStyleCnt="3"/>
      <dgm:spPr/>
    </dgm:pt>
    <dgm:pt modelId="{5EBAE1C7-9EFF-4A06-A6F8-4521CEE6C1B6}" type="pres">
      <dgm:prSet presAssocID="{F2956315-34B6-421F-AB11-8F92C655D8F9}" presName="gear1dstNode" presStyleLbl="node1" presStyleIdx="0" presStyleCnt="3"/>
      <dgm:spPr/>
    </dgm:pt>
    <dgm:pt modelId="{BF6BB297-0702-46F3-BFEC-7D40DAC38963}" type="pres">
      <dgm:prSet presAssocID="{B1A69C60-BFBA-452D-85C5-317BDF901D52}" presName="gear2" presStyleLbl="node1" presStyleIdx="1" presStyleCnt="3">
        <dgm:presLayoutVars>
          <dgm:chMax val="1"/>
          <dgm:bulletEnabled val="1"/>
        </dgm:presLayoutVars>
      </dgm:prSet>
      <dgm:spPr/>
    </dgm:pt>
    <dgm:pt modelId="{A10F4187-4393-43FB-A662-30C9B1505451}" type="pres">
      <dgm:prSet presAssocID="{B1A69C60-BFBA-452D-85C5-317BDF901D52}" presName="gear2srcNode" presStyleLbl="node1" presStyleIdx="1" presStyleCnt="3"/>
      <dgm:spPr/>
    </dgm:pt>
    <dgm:pt modelId="{C1A72F55-658C-482E-86A0-0BB5FDDD92AB}" type="pres">
      <dgm:prSet presAssocID="{B1A69C60-BFBA-452D-85C5-317BDF901D52}" presName="gear2dstNode" presStyleLbl="node1" presStyleIdx="1" presStyleCnt="3"/>
      <dgm:spPr/>
    </dgm:pt>
    <dgm:pt modelId="{E3BB8826-93C9-4F35-A8E0-5796258012EA}" type="pres">
      <dgm:prSet presAssocID="{C3BCE03A-BC0D-48CB-B9BB-E7216C95A0AE}" presName="gear3" presStyleLbl="node1" presStyleIdx="2" presStyleCnt="3"/>
      <dgm:spPr/>
    </dgm:pt>
    <dgm:pt modelId="{A8FEF869-1722-4742-9270-37BFF9F405A2}" type="pres">
      <dgm:prSet presAssocID="{C3BCE03A-BC0D-48CB-B9BB-E7216C95A0AE}" presName="gear3tx" presStyleLbl="node1" presStyleIdx="2" presStyleCnt="3">
        <dgm:presLayoutVars>
          <dgm:chMax val="1"/>
          <dgm:bulletEnabled val="1"/>
        </dgm:presLayoutVars>
      </dgm:prSet>
      <dgm:spPr/>
    </dgm:pt>
    <dgm:pt modelId="{6B2641EA-4D27-4550-9E45-EE51D0DFB71C}" type="pres">
      <dgm:prSet presAssocID="{C3BCE03A-BC0D-48CB-B9BB-E7216C95A0AE}" presName="gear3srcNode" presStyleLbl="node1" presStyleIdx="2" presStyleCnt="3"/>
      <dgm:spPr/>
    </dgm:pt>
    <dgm:pt modelId="{CE855B39-647C-4AF1-85DC-B76714E9E6B7}" type="pres">
      <dgm:prSet presAssocID="{C3BCE03A-BC0D-48CB-B9BB-E7216C95A0AE}" presName="gear3dstNode" presStyleLbl="node1" presStyleIdx="2" presStyleCnt="3"/>
      <dgm:spPr/>
    </dgm:pt>
    <dgm:pt modelId="{BBFEA2BC-598C-43D8-9D5A-C66DCD7FAA65}" type="pres">
      <dgm:prSet presAssocID="{29DA8DBB-8990-4B27-9F6F-0EB3E8D1B6BB}" presName="connector1" presStyleLbl="sibTrans2D1" presStyleIdx="0" presStyleCnt="3"/>
      <dgm:spPr/>
    </dgm:pt>
    <dgm:pt modelId="{694F7706-AC6D-42CC-AB18-F2BBEDBD36A3}" type="pres">
      <dgm:prSet presAssocID="{4F42A98D-AE0A-4352-941B-D12232CC8233}" presName="connector2" presStyleLbl="sibTrans2D1" presStyleIdx="1" presStyleCnt="3"/>
      <dgm:spPr/>
    </dgm:pt>
    <dgm:pt modelId="{07B4CABA-17DF-4076-8081-B5FC71C94E6A}" type="pres">
      <dgm:prSet presAssocID="{2D9C32D9-23E5-4A7B-9FDD-83E432C5801E}" presName="connector3" presStyleLbl="sibTrans2D1" presStyleIdx="2" presStyleCnt="3"/>
      <dgm:spPr/>
    </dgm:pt>
  </dgm:ptLst>
  <dgm:cxnLst>
    <dgm:cxn modelId="{E5773702-35DC-4EE9-A898-035DA785ED47}" type="presOf" srcId="{F2956315-34B6-421F-AB11-8F92C655D8F9}" destId="{7CA785B6-C696-4746-8632-FD8AE637A6D2}" srcOrd="0" destOrd="0" presId="urn:microsoft.com/office/officeart/2005/8/layout/gear1"/>
    <dgm:cxn modelId="{22851204-E88E-4D61-9886-28BC9C257E73}" type="presOf" srcId="{C3BCE03A-BC0D-48CB-B9BB-E7216C95A0AE}" destId="{CE855B39-647C-4AF1-85DC-B76714E9E6B7}" srcOrd="3" destOrd="0" presId="urn:microsoft.com/office/officeart/2005/8/layout/gear1"/>
    <dgm:cxn modelId="{E1D18C19-00DA-48FF-9683-738A013E9F8C}" srcId="{1116F1D9-B6AB-44FB-A77D-C7E410342648}" destId="{C3BCE03A-BC0D-48CB-B9BB-E7216C95A0AE}" srcOrd="2" destOrd="0" parTransId="{686EE669-4637-4F59-9375-6F2759764315}" sibTransId="{2D9C32D9-23E5-4A7B-9FDD-83E432C5801E}"/>
    <dgm:cxn modelId="{FBCCF325-180A-4882-A808-53B9DB2C3EEE}" type="presOf" srcId="{B1A69C60-BFBA-452D-85C5-317BDF901D52}" destId="{A10F4187-4393-43FB-A662-30C9B1505451}" srcOrd="1" destOrd="0" presId="urn:microsoft.com/office/officeart/2005/8/layout/gear1"/>
    <dgm:cxn modelId="{C048B330-17EB-417B-8C31-7EFDB3043499}" srcId="{1116F1D9-B6AB-44FB-A77D-C7E410342648}" destId="{B1A69C60-BFBA-452D-85C5-317BDF901D52}" srcOrd="1" destOrd="0" parTransId="{44853730-8A7D-4BE0-885A-EA07C26CCEBF}" sibTransId="{4F42A98D-AE0A-4352-941B-D12232CC8233}"/>
    <dgm:cxn modelId="{1F743F35-2BA0-4AB6-92D1-0F8B426AC83F}" type="presOf" srcId="{F2956315-34B6-421F-AB11-8F92C655D8F9}" destId="{5EBAE1C7-9EFF-4A06-A6F8-4521CEE6C1B6}" srcOrd="2" destOrd="0" presId="urn:microsoft.com/office/officeart/2005/8/layout/gear1"/>
    <dgm:cxn modelId="{E410923A-F08A-4AC3-8673-B71BAE00DF22}" type="presOf" srcId="{1116F1D9-B6AB-44FB-A77D-C7E410342648}" destId="{EFA3E630-5528-4751-AC5E-4F114E6BEF15}" srcOrd="0" destOrd="0" presId="urn:microsoft.com/office/officeart/2005/8/layout/gear1"/>
    <dgm:cxn modelId="{6A2DE483-7639-429A-A8A9-55B7920577D2}" type="presOf" srcId="{29DA8DBB-8990-4B27-9F6F-0EB3E8D1B6BB}" destId="{BBFEA2BC-598C-43D8-9D5A-C66DCD7FAA65}" srcOrd="0" destOrd="0" presId="urn:microsoft.com/office/officeart/2005/8/layout/gear1"/>
    <dgm:cxn modelId="{817C0F89-0BAC-41BC-9ED1-947DB29B9BC1}" type="presOf" srcId="{C3BCE03A-BC0D-48CB-B9BB-E7216C95A0AE}" destId="{6B2641EA-4D27-4550-9E45-EE51D0DFB71C}" srcOrd="2" destOrd="0" presId="urn:microsoft.com/office/officeart/2005/8/layout/gear1"/>
    <dgm:cxn modelId="{62AD3889-D2D0-4592-82B9-4998EC52E52F}" srcId="{1116F1D9-B6AB-44FB-A77D-C7E410342648}" destId="{F2956315-34B6-421F-AB11-8F92C655D8F9}" srcOrd="0" destOrd="0" parTransId="{A740F368-2BDE-4D6C-80DC-4A079B5D8F64}" sibTransId="{29DA8DBB-8990-4B27-9F6F-0EB3E8D1B6BB}"/>
    <dgm:cxn modelId="{D238AA91-FF9F-45C3-82AA-C4D387A3D21D}" type="presOf" srcId="{C3BCE03A-BC0D-48CB-B9BB-E7216C95A0AE}" destId="{A8FEF869-1722-4742-9270-37BFF9F405A2}" srcOrd="1" destOrd="0" presId="urn:microsoft.com/office/officeart/2005/8/layout/gear1"/>
    <dgm:cxn modelId="{801840A0-52EB-42D0-9590-56C11993918D}" type="presOf" srcId="{B1A69C60-BFBA-452D-85C5-317BDF901D52}" destId="{C1A72F55-658C-482E-86A0-0BB5FDDD92AB}" srcOrd="2" destOrd="0" presId="urn:microsoft.com/office/officeart/2005/8/layout/gear1"/>
    <dgm:cxn modelId="{0412E6A7-7BAA-4AFF-AB50-C91F6F0E6740}" type="presOf" srcId="{4F42A98D-AE0A-4352-941B-D12232CC8233}" destId="{694F7706-AC6D-42CC-AB18-F2BBEDBD36A3}" srcOrd="0" destOrd="0" presId="urn:microsoft.com/office/officeart/2005/8/layout/gear1"/>
    <dgm:cxn modelId="{A7AC13A8-4B6D-416C-9FE1-554D1B19D7B7}" type="presOf" srcId="{B1A69C60-BFBA-452D-85C5-317BDF901D52}" destId="{BF6BB297-0702-46F3-BFEC-7D40DAC38963}" srcOrd="0" destOrd="0" presId="urn:microsoft.com/office/officeart/2005/8/layout/gear1"/>
    <dgm:cxn modelId="{24A84BCC-1233-48FC-8E15-F8D230863935}" type="presOf" srcId="{C3BCE03A-BC0D-48CB-B9BB-E7216C95A0AE}" destId="{E3BB8826-93C9-4F35-A8E0-5796258012EA}" srcOrd="0" destOrd="0" presId="urn:microsoft.com/office/officeart/2005/8/layout/gear1"/>
    <dgm:cxn modelId="{BD8B77D2-410E-4AC6-A6FB-C5A651929FF8}" type="presOf" srcId="{2D9C32D9-23E5-4A7B-9FDD-83E432C5801E}" destId="{07B4CABA-17DF-4076-8081-B5FC71C94E6A}" srcOrd="0" destOrd="0" presId="urn:microsoft.com/office/officeart/2005/8/layout/gear1"/>
    <dgm:cxn modelId="{37BCCCEF-81C5-428F-8175-E9CD9513F411}" type="presOf" srcId="{F2956315-34B6-421F-AB11-8F92C655D8F9}" destId="{B2A4C74A-A61E-48F6-9DF6-F7D9E69402F6}" srcOrd="1" destOrd="0" presId="urn:microsoft.com/office/officeart/2005/8/layout/gear1"/>
    <dgm:cxn modelId="{3670F041-B466-4BA9-ACD3-A438B1F10E14}" type="presParOf" srcId="{EFA3E630-5528-4751-AC5E-4F114E6BEF15}" destId="{7CA785B6-C696-4746-8632-FD8AE637A6D2}" srcOrd="0" destOrd="0" presId="urn:microsoft.com/office/officeart/2005/8/layout/gear1"/>
    <dgm:cxn modelId="{702F9E5F-17A4-483B-BC45-EC77459722DA}" type="presParOf" srcId="{EFA3E630-5528-4751-AC5E-4F114E6BEF15}" destId="{B2A4C74A-A61E-48F6-9DF6-F7D9E69402F6}" srcOrd="1" destOrd="0" presId="urn:microsoft.com/office/officeart/2005/8/layout/gear1"/>
    <dgm:cxn modelId="{DD3FDDB4-73A2-4DFF-8AEC-FB4AD3F72E1C}" type="presParOf" srcId="{EFA3E630-5528-4751-AC5E-4F114E6BEF15}" destId="{5EBAE1C7-9EFF-4A06-A6F8-4521CEE6C1B6}" srcOrd="2" destOrd="0" presId="urn:microsoft.com/office/officeart/2005/8/layout/gear1"/>
    <dgm:cxn modelId="{DD519DF8-BFDA-4B91-8FAA-CF236D7A6E87}" type="presParOf" srcId="{EFA3E630-5528-4751-AC5E-4F114E6BEF15}" destId="{BF6BB297-0702-46F3-BFEC-7D40DAC38963}" srcOrd="3" destOrd="0" presId="urn:microsoft.com/office/officeart/2005/8/layout/gear1"/>
    <dgm:cxn modelId="{777CF0BE-98E7-4C9B-94CA-A5E25B16A1B0}" type="presParOf" srcId="{EFA3E630-5528-4751-AC5E-4F114E6BEF15}" destId="{A10F4187-4393-43FB-A662-30C9B1505451}" srcOrd="4" destOrd="0" presId="urn:microsoft.com/office/officeart/2005/8/layout/gear1"/>
    <dgm:cxn modelId="{CFBB3ABF-00F1-42E5-B440-ECF32B9A6D04}" type="presParOf" srcId="{EFA3E630-5528-4751-AC5E-4F114E6BEF15}" destId="{C1A72F55-658C-482E-86A0-0BB5FDDD92AB}" srcOrd="5" destOrd="0" presId="urn:microsoft.com/office/officeart/2005/8/layout/gear1"/>
    <dgm:cxn modelId="{B248F266-FDC4-437F-94B8-F966A17BDD74}" type="presParOf" srcId="{EFA3E630-5528-4751-AC5E-4F114E6BEF15}" destId="{E3BB8826-93C9-4F35-A8E0-5796258012EA}" srcOrd="6" destOrd="0" presId="urn:microsoft.com/office/officeart/2005/8/layout/gear1"/>
    <dgm:cxn modelId="{7A9957E4-6D1A-4C9D-AB9D-244CB9783B3F}" type="presParOf" srcId="{EFA3E630-5528-4751-AC5E-4F114E6BEF15}" destId="{A8FEF869-1722-4742-9270-37BFF9F405A2}" srcOrd="7" destOrd="0" presId="urn:microsoft.com/office/officeart/2005/8/layout/gear1"/>
    <dgm:cxn modelId="{75FB115B-4C3E-4B8D-BA6F-5302ECCA29A8}" type="presParOf" srcId="{EFA3E630-5528-4751-AC5E-4F114E6BEF15}" destId="{6B2641EA-4D27-4550-9E45-EE51D0DFB71C}" srcOrd="8" destOrd="0" presId="urn:microsoft.com/office/officeart/2005/8/layout/gear1"/>
    <dgm:cxn modelId="{55FDB8D6-66CB-48C6-8E35-3E07AD3CD15E}" type="presParOf" srcId="{EFA3E630-5528-4751-AC5E-4F114E6BEF15}" destId="{CE855B39-647C-4AF1-85DC-B76714E9E6B7}" srcOrd="9" destOrd="0" presId="urn:microsoft.com/office/officeart/2005/8/layout/gear1"/>
    <dgm:cxn modelId="{BABD2F2A-BEAF-4A71-AAFD-4175A291AAC5}" type="presParOf" srcId="{EFA3E630-5528-4751-AC5E-4F114E6BEF15}" destId="{BBFEA2BC-598C-43D8-9D5A-C66DCD7FAA65}" srcOrd="10" destOrd="0" presId="urn:microsoft.com/office/officeart/2005/8/layout/gear1"/>
    <dgm:cxn modelId="{89C0710F-B1F4-434D-B108-0952E953C1B5}" type="presParOf" srcId="{EFA3E630-5528-4751-AC5E-4F114E6BEF15}" destId="{694F7706-AC6D-42CC-AB18-F2BBEDBD36A3}" srcOrd="11" destOrd="0" presId="urn:microsoft.com/office/officeart/2005/8/layout/gear1"/>
    <dgm:cxn modelId="{6139D92C-76B9-4534-9B8A-4F44264CB4F4}" type="presParOf" srcId="{EFA3E630-5528-4751-AC5E-4F114E6BEF15}" destId="{07B4CABA-17DF-4076-8081-B5FC71C94E6A}"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116F1D9-B6AB-44FB-A77D-C7E410342648}" type="doc">
      <dgm:prSet loTypeId="urn:microsoft.com/office/officeart/2005/8/layout/gear1" loCatId="relationship" qsTypeId="urn:microsoft.com/office/officeart/2005/8/quickstyle/simple3" qsCatId="simple" csTypeId="urn:microsoft.com/office/officeart/2005/8/colors/accent1_2" csCatId="accent1" phldr="1"/>
      <dgm:spPr/>
      <dgm:t>
        <a:bodyPr/>
        <a:lstStyle/>
        <a:p>
          <a:endParaRPr lang="en-US"/>
        </a:p>
      </dgm:t>
    </dgm:pt>
    <dgm:pt modelId="{F2956315-34B6-421F-AB11-8F92C655D8F9}">
      <dgm:prSet phldrT="[Text]" custT="1"/>
      <dgm:spPr/>
      <dgm:t>
        <a:bodyPr/>
        <a:lstStyle/>
        <a:p>
          <a:r>
            <a:rPr lang="de-CH" sz="2400" b="1" dirty="0"/>
            <a:t>PRICE / REVENUE</a:t>
          </a:r>
          <a:endParaRPr lang="en-US" sz="2400" b="1" dirty="0"/>
        </a:p>
      </dgm:t>
    </dgm:pt>
    <dgm:pt modelId="{A740F368-2BDE-4D6C-80DC-4A079B5D8F64}" type="parTrans" cxnId="{62AD3889-D2D0-4592-82B9-4998EC52E52F}">
      <dgm:prSet/>
      <dgm:spPr/>
      <dgm:t>
        <a:bodyPr/>
        <a:lstStyle/>
        <a:p>
          <a:endParaRPr lang="en-US"/>
        </a:p>
      </dgm:t>
    </dgm:pt>
    <dgm:pt modelId="{29DA8DBB-8990-4B27-9F6F-0EB3E8D1B6BB}" type="sibTrans" cxnId="{62AD3889-D2D0-4592-82B9-4998EC52E52F}">
      <dgm:prSet/>
      <dgm:spPr/>
      <dgm:t>
        <a:bodyPr/>
        <a:lstStyle/>
        <a:p>
          <a:endParaRPr lang="en-US"/>
        </a:p>
      </dgm:t>
    </dgm:pt>
    <dgm:pt modelId="{B1A69C60-BFBA-452D-85C5-317BDF901D52}">
      <dgm:prSet phldrT="[Text]"/>
      <dgm:spPr/>
      <dgm:t>
        <a:bodyPr/>
        <a:lstStyle/>
        <a:p>
          <a:r>
            <a:rPr lang="de-CH" dirty="0"/>
            <a:t>PEOPLE</a:t>
          </a:r>
          <a:endParaRPr lang="en-US" dirty="0"/>
        </a:p>
      </dgm:t>
    </dgm:pt>
    <dgm:pt modelId="{44853730-8A7D-4BE0-885A-EA07C26CCEBF}" type="parTrans" cxnId="{C048B330-17EB-417B-8C31-7EFDB3043499}">
      <dgm:prSet/>
      <dgm:spPr/>
      <dgm:t>
        <a:bodyPr/>
        <a:lstStyle/>
        <a:p>
          <a:endParaRPr lang="en-US"/>
        </a:p>
      </dgm:t>
    </dgm:pt>
    <dgm:pt modelId="{4F42A98D-AE0A-4352-941B-D12232CC8233}" type="sibTrans" cxnId="{C048B330-17EB-417B-8C31-7EFDB3043499}">
      <dgm:prSet/>
      <dgm:spPr/>
      <dgm:t>
        <a:bodyPr/>
        <a:lstStyle/>
        <a:p>
          <a:endParaRPr lang="en-US"/>
        </a:p>
      </dgm:t>
    </dgm:pt>
    <dgm:pt modelId="{C3BCE03A-BC0D-48CB-B9BB-E7216C95A0AE}">
      <dgm:prSet phldrT="[Text]"/>
      <dgm:spPr/>
      <dgm:t>
        <a:bodyPr/>
        <a:lstStyle/>
        <a:p>
          <a:r>
            <a:rPr lang="de-CH" dirty="0"/>
            <a:t>PLACE</a:t>
          </a:r>
          <a:endParaRPr lang="en-US" dirty="0"/>
        </a:p>
      </dgm:t>
    </dgm:pt>
    <dgm:pt modelId="{686EE669-4637-4F59-9375-6F2759764315}" type="parTrans" cxnId="{E1D18C19-00DA-48FF-9683-738A013E9F8C}">
      <dgm:prSet/>
      <dgm:spPr/>
      <dgm:t>
        <a:bodyPr/>
        <a:lstStyle/>
        <a:p>
          <a:endParaRPr lang="en-US"/>
        </a:p>
      </dgm:t>
    </dgm:pt>
    <dgm:pt modelId="{2D9C32D9-23E5-4A7B-9FDD-83E432C5801E}" type="sibTrans" cxnId="{E1D18C19-00DA-48FF-9683-738A013E9F8C}">
      <dgm:prSet/>
      <dgm:spPr/>
      <dgm:t>
        <a:bodyPr/>
        <a:lstStyle/>
        <a:p>
          <a:endParaRPr lang="en-US"/>
        </a:p>
      </dgm:t>
    </dgm:pt>
    <dgm:pt modelId="{EFA3E630-5528-4751-AC5E-4F114E6BEF15}" type="pres">
      <dgm:prSet presAssocID="{1116F1D9-B6AB-44FB-A77D-C7E410342648}" presName="composite" presStyleCnt="0">
        <dgm:presLayoutVars>
          <dgm:chMax val="3"/>
          <dgm:animLvl val="lvl"/>
          <dgm:resizeHandles val="exact"/>
        </dgm:presLayoutVars>
      </dgm:prSet>
      <dgm:spPr/>
    </dgm:pt>
    <dgm:pt modelId="{7CA785B6-C696-4746-8632-FD8AE637A6D2}" type="pres">
      <dgm:prSet presAssocID="{F2956315-34B6-421F-AB11-8F92C655D8F9}" presName="gear1" presStyleLbl="node1" presStyleIdx="0" presStyleCnt="3" custLinFactNeighborX="54017" custLinFactNeighborY="-75582">
        <dgm:presLayoutVars>
          <dgm:chMax val="1"/>
          <dgm:bulletEnabled val="1"/>
        </dgm:presLayoutVars>
      </dgm:prSet>
      <dgm:spPr/>
    </dgm:pt>
    <dgm:pt modelId="{B2A4C74A-A61E-48F6-9DF6-F7D9E69402F6}" type="pres">
      <dgm:prSet presAssocID="{F2956315-34B6-421F-AB11-8F92C655D8F9}" presName="gear1srcNode" presStyleLbl="node1" presStyleIdx="0" presStyleCnt="3"/>
      <dgm:spPr/>
    </dgm:pt>
    <dgm:pt modelId="{5EBAE1C7-9EFF-4A06-A6F8-4521CEE6C1B6}" type="pres">
      <dgm:prSet presAssocID="{F2956315-34B6-421F-AB11-8F92C655D8F9}" presName="gear1dstNode" presStyleLbl="node1" presStyleIdx="0" presStyleCnt="3"/>
      <dgm:spPr/>
    </dgm:pt>
    <dgm:pt modelId="{BF6BB297-0702-46F3-BFEC-7D40DAC38963}" type="pres">
      <dgm:prSet presAssocID="{B1A69C60-BFBA-452D-85C5-317BDF901D52}" presName="gear2" presStyleLbl="node1" presStyleIdx="1" presStyleCnt="3" custLinFactNeighborX="-31401" custLinFactNeighborY="-88756">
        <dgm:presLayoutVars>
          <dgm:chMax val="1"/>
          <dgm:bulletEnabled val="1"/>
        </dgm:presLayoutVars>
      </dgm:prSet>
      <dgm:spPr/>
    </dgm:pt>
    <dgm:pt modelId="{A10F4187-4393-43FB-A662-30C9B1505451}" type="pres">
      <dgm:prSet presAssocID="{B1A69C60-BFBA-452D-85C5-317BDF901D52}" presName="gear2srcNode" presStyleLbl="node1" presStyleIdx="1" presStyleCnt="3"/>
      <dgm:spPr/>
    </dgm:pt>
    <dgm:pt modelId="{C1A72F55-658C-482E-86A0-0BB5FDDD92AB}" type="pres">
      <dgm:prSet presAssocID="{B1A69C60-BFBA-452D-85C5-317BDF901D52}" presName="gear2dstNode" presStyleLbl="node1" presStyleIdx="1" presStyleCnt="3"/>
      <dgm:spPr/>
    </dgm:pt>
    <dgm:pt modelId="{E3BB8826-93C9-4F35-A8E0-5796258012EA}" type="pres">
      <dgm:prSet presAssocID="{C3BCE03A-BC0D-48CB-B9BB-E7216C95A0AE}" presName="gear3" presStyleLbl="node1" presStyleIdx="2" presStyleCnt="3" custLinFactY="20581" custLinFactNeighborX="-49316" custLinFactNeighborY="100000"/>
      <dgm:spPr/>
    </dgm:pt>
    <dgm:pt modelId="{A8FEF869-1722-4742-9270-37BFF9F405A2}" type="pres">
      <dgm:prSet presAssocID="{C3BCE03A-BC0D-48CB-B9BB-E7216C95A0AE}" presName="gear3tx" presStyleLbl="node1" presStyleIdx="2" presStyleCnt="3">
        <dgm:presLayoutVars>
          <dgm:chMax val="1"/>
          <dgm:bulletEnabled val="1"/>
        </dgm:presLayoutVars>
      </dgm:prSet>
      <dgm:spPr/>
    </dgm:pt>
    <dgm:pt modelId="{6B2641EA-4D27-4550-9E45-EE51D0DFB71C}" type="pres">
      <dgm:prSet presAssocID="{C3BCE03A-BC0D-48CB-B9BB-E7216C95A0AE}" presName="gear3srcNode" presStyleLbl="node1" presStyleIdx="2" presStyleCnt="3"/>
      <dgm:spPr/>
    </dgm:pt>
    <dgm:pt modelId="{CE855B39-647C-4AF1-85DC-B76714E9E6B7}" type="pres">
      <dgm:prSet presAssocID="{C3BCE03A-BC0D-48CB-B9BB-E7216C95A0AE}" presName="gear3dstNode" presStyleLbl="node1" presStyleIdx="2" presStyleCnt="3"/>
      <dgm:spPr/>
    </dgm:pt>
    <dgm:pt modelId="{BBFEA2BC-598C-43D8-9D5A-C66DCD7FAA65}" type="pres">
      <dgm:prSet presAssocID="{29DA8DBB-8990-4B27-9F6F-0EB3E8D1B6BB}" presName="connector1" presStyleLbl="sibTrans2D1" presStyleIdx="0" presStyleCnt="3"/>
      <dgm:spPr/>
    </dgm:pt>
    <dgm:pt modelId="{694F7706-AC6D-42CC-AB18-F2BBEDBD36A3}" type="pres">
      <dgm:prSet presAssocID="{4F42A98D-AE0A-4352-941B-D12232CC8233}" presName="connector2" presStyleLbl="sibTrans2D1" presStyleIdx="1" presStyleCnt="3"/>
      <dgm:spPr/>
    </dgm:pt>
    <dgm:pt modelId="{07B4CABA-17DF-4076-8081-B5FC71C94E6A}" type="pres">
      <dgm:prSet presAssocID="{2D9C32D9-23E5-4A7B-9FDD-83E432C5801E}" presName="connector3" presStyleLbl="sibTrans2D1" presStyleIdx="2" presStyleCnt="3"/>
      <dgm:spPr/>
    </dgm:pt>
  </dgm:ptLst>
  <dgm:cxnLst>
    <dgm:cxn modelId="{E5773702-35DC-4EE9-A898-035DA785ED47}" type="presOf" srcId="{F2956315-34B6-421F-AB11-8F92C655D8F9}" destId="{7CA785B6-C696-4746-8632-FD8AE637A6D2}" srcOrd="0" destOrd="0" presId="urn:microsoft.com/office/officeart/2005/8/layout/gear1"/>
    <dgm:cxn modelId="{22851204-E88E-4D61-9886-28BC9C257E73}" type="presOf" srcId="{C3BCE03A-BC0D-48CB-B9BB-E7216C95A0AE}" destId="{CE855B39-647C-4AF1-85DC-B76714E9E6B7}" srcOrd="3" destOrd="0" presId="urn:microsoft.com/office/officeart/2005/8/layout/gear1"/>
    <dgm:cxn modelId="{E1D18C19-00DA-48FF-9683-738A013E9F8C}" srcId="{1116F1D9-B6AB-44FB-A77D-C7E410342648}" destId="{C3BCE03A-BC0D-48CB-B9BB-E7216C95A0AE}" srcOrd="2" destOrd="0" parTransId="{686EE669-4637-4F59-9375-6F2759764315}" sibTransId="{2D9C32D9-23E5-4A7B-9FDD-83E432C5801E}"/>
    <dgm:cxn modelId="{FBCCF325-180A-4882-A808-53B9DB2C3EEE}" type="presOf" srcId="{B1A69C60-BFBA-452D-85C5-317BDF901D52}" destId="{A10F4187-4393-43FB-A662-30C9B1505451}" srcOrd="1" destOrd="0" presId="urn:microsoft.com/office/officeart/2005/8/layout/gear1"/>
    <dgm:cxn modelId="{C048B330-17EB-417B-8C31-7EFDB3043499}" srcId="{1116F1D9-B6AB-44FB-A77D-C7E410342648}" destId="{B1A69C60-BFBA-452D-85C5-317BDF901D52}" srcOrd="1" destOrd="0" parTransId="{44853730-8A7D-4BE0-885A-EA07C26CCEBF}" sibTransId="{4F42A98D-AE0A-4352-941B-D12232CC8233}"/>
    <dgm:cxn modelId="{1F743F35-2BA0-4AB6-92D1-0F8B426AC83F}" type="presOf" srcId="{F2956315-34B6-421F-AB11-8F92C655D8F9}" destId="{5EBAE1C7-9EFF-4A06-A6F8-4521CEE6C1B6}" srcOrd="2" destOrd="0" presId="urn:microsoft.com/office/officeart/2005/8/layout/gear1"/>
    <dgm:cxn modelId="{E410923A-F08A-4AC3-8673-B71BAE00DF22}" type="presOf" srcId="{1116F1D9-B6AB-44FB-A77D-C7E410342648}" destId="{EFA3E630-5528-4751-AC5E-4F114E6BEF15}" srcOrd="0" destOrd="0" presId="urn:microsoft.com/office/officeart/2005/8/layout/gear1"/>
    <dgm:cxn modelId="{6A2DE483-7639-429A-A8A9-55B7920577D2}" type="presOf" srcId="{29DA8DBB-8990-4B27-9F6F-0EB3E8D1B6BB}" destId="{BBFEA2BC-598C-43D8-9D5A-C66DCD7FAA65}" srcOrd="0" destOrd="0" presId="urn:microsoft.com/office/officeart/2005/8/layout/gear1"/>
    <dgm:cxn modelId="{817C0F89-0BAC-41BC-9ED1-947DB29B9BC1}" type="presOf" srcId="{C3BCE03A-BC0D-48CB-B9BB-E7216C95A0AE}" destId="{6B2641EA-4D27-4550-9E45-EE51D0DFB71C}" srcOrd="2" destOrd="0" presId="urn:microsoft.com/office/officeart/2005/8/layout/gear1"/>
    <dgm:cxn modelId="{62AD3889-D2D0-4592-82B9-4998EC52E52F}" srcId="{1116F1D9-B6AB-44FB-A77D-C7E410342648}" destId="{F2956315-34B6-421F-AB11-8F92C655D8F9}" srcOrd="0" destOrd="0" parTransId="{A740F368-2BDE-4D6C-80DC-4A079B5D8F64}" sibTransId="{29DA8DBB-8990-4B27-9F6F-0EB3E8D1B6BB}"/>
    <dgm:cxn modelId="{D238AA91-FF9F-45C3-82AA-C4D387A3D21D}" type="presOf" srcId="{C3BCE03A-BC0D-48CB-B9BB-E7216C95A0AE}" destId="{A8FEF869-1722-4742-9270-37BFF9F405A2}" srcOrd="1" destOrd="0" presId="urn:microsoft.com/office/officeart/2005/8/layout/gear1"/>
    <dgm:cxn modelId="{801840A0-52EB-42D0-9590-56C11993918D}" type="presOf" srcId="{B1A69C60-BFBA-452D-85C5-317BDF901D52}" destId="{C1A72F55-658C-482E-86A0-0BB5FDDD92AB}" srcOrd="2" destOrd="0" presId="urn:microsoft.com/office/officeart/2005/8/layout/gear1"/>
    <dgm:cxn modelId="{0412E6A7-7BAA-4AFF-AB50-C91F6F0E6740}" type="presOf" srcId="{4F42A98D-AE0A-4352-941B-D12232CC8233}" destId="{694F7706-AC6D-42CC-AB18-F2BBEDBD36A3}" srcOrd="0" destOrd="0" presId="urn:microsoft.com/office/officeart/2005/8/layout/gear1"/>
    <dgm:cxn modelId="{A7AC13A8-4B6D-416C-9FE1-554D1B19D7B7}" type="presOf" srcId="{B1A69C60-BFBA-452D-85C5-317BDF901D52}" destId="{BF6BB297-0702-46F3-BFEC-7D40DAC38963}" srcOrd="0" destOrd="0" presId="urn:microsoft.com/office/officeart/2005/8/layout/gear1"/>
    <dgm:cxn modelId="{24A84BCC-1233-48FC-8E15-F8D230863935}" type="presOf" srcId="{C3BCE03A-BC0D-48CB-B9BB-E7216C95A0AE}" destId="{E3BB8826-93C9-4F35-A8E0-5796258012EA}" srcOrd="0" destOrd="0" presId="urn:microsoft.com/office/officeart/2005/8/layout/gear1"/>
    <dgm:cxn modelId="{BD8B77D2-410E-4AC6-A6FB-C5A651929FF8}" type="presOf" srcId="{2D9C32D9-23E5-4A7B-9FDD-83E432C5801E}" destId="{07B4CABA-17DF-4076-8081-B5FC71C94E6A}" srcOrd="0" destOrd="0" presId="urn:microsoft.com/office/officeart/2005/8/layout/gear1"/>
    <dgm:cxn modelId="{37BCCCEF-81C5-428F-8175-E9CD9513F411}" type="presOf" srcId="{F2956315-34B6-421F-AB11-8F92C655D8F9}" destId="{B2A4C74A-A61E-48F6-9DF6-F7D9E69402F6}" srcOrd="1" destOrd="0" presId="urn:microsoft.com/office/officeart/2005/8/layout/gear1"/>
    <dgm:cxn modelId="{3670F041-B466-4BA9-ACD3-A438B1F10E14}" type="presParOf" srcId="{EFA3E630-5528-4751-AC5E-4F114E6BEF15}" destId="{7CA785B6-C696-4746-8632-FD8AE637A6D2}" srcOrd="0" destOrd="0" presId="urn:microsoft.com/office/officeart/2005/8/layout/gear1"/>
    <dgm:cxn modelId="{702F9E5F-17A4-483B-BC45-EC77459722DA}" type="presParOf" srcId="{EFA3E630-5528-4751-AC5E-4F114E6BEF15}" destId="{B2A4C74A-A61E-48F6-9DF6-F7D9E69402F6}" srcOrd="1" destOrd="0" presId="urn:microsoft.com/office/officeart/2005/8/layout/gear1"/>
    <dgm:cxn modelId="{DD3FDDB4-73A2-4DFF-8AEC-FB4AD3F72E1C}" type="presParOf" srcId="{EFA3E630-5528-4751-AC5E-4F114E6BEF15}" destId="{5EBAE1C7-9EFF-4A06-A6F8-4521CEE6C1B6}" srcOrd="2" destOrd="0" presId="urn:microsoft.com/office/officeart/2005/8/layout/gear1"/>
    <dgm:cxn modelId="{DD519DF8-BFDA-4B91-8FAA-CF236D7A6E87}" type="presParOf" srcId="{EFA3E630-5528-4751-AC5E-4F114E6BEF15}" destId="{BF6BB297-0702-46F3-BFEC-7D40DAC38963}" srcOrd="3" destOrd="0" presId="urn:microsoft.com/office/officeart/2005/8/layout/gear1"/>
    <dgm:cxn modelId="{777CF0BE-98E7-4C9B-94CA-A5E25B16A1B0}" type="presParOf" srcId="{EFA3E630-5528-4751-AC5E-4F114E6BEF15}" destId="{A10F4187-4393-43FB-A662-30C9B1505451}" srcOrd="4" destOrd="0" presId="urn:microsoft.com/office/officeart/2005/8/layout/gear1"/>
    <dgm:cxn modelId="{CFBB3ABF-00F1-42E5-B440-ECF32B9A6D04}" type="presParOf" srcId="{EFA3E630-5528-4751-AC5E-4F114E6BEF15}" destId="{C1A72F55-658C-482E-86A0-0BB5FDDD92AB}" srcOrd="5" destOrd="0" presId="urn:microsoft.com/office/officeart/2005/8/layout/gear1"/>
    <dgm:cxn modelId="{B248F266-FDC4-437F-94B8-F966A17BDD74}" type="presParOf" srcId="{EFA3E630-5528-4751-AC5E-4F114E6BEF15}" destId="{E3BB8826-93C9-4F35-A8E0-5796258012EA}" srcOrd="6" destOrd="0" presId="urn:microsoft.com/office/officeart/2005/8/layout/gear1"/>
    <dgm:cxn modelId="{7A9957E4-6D1A-4C9D-AB9D-244CB9783B3F}" type="presParOf" srcId="{EFA3E630-5528-4751-AC5E-4F114E6BEF15}" destId="{A8FEF869-1722-4742-9270-37BFF9F405A2}" srcOrd="7" destOrd="0" presId="urn:microsoft.com/office/officeart/2005/8/layout/gear1"/>
    <dgm:cxn modelId="{75FB115B-4C3E-4B8D-BA6F-5302ECCA29A8}" type="presParOf" srcId="{EFA3E630-5528-4751-AC5E-4F114E6BEF15}" destId="{6B2641EA-4D27-4550-9E45-EE51D0DFB71C}" srcOrd="8" destOrd="0" presId="urn:microsoft.com/office/officeart/2005/8/layout/gear1"/>
    <dgm:cxn modelId="{55FDB8D6-66CB-48C6-8E35-3E07AD3CD15E}" type="presParOf" srcId="{EFA3E630-5528-4751-AC5E-4F114E6BEF15}" destId="{CE855B39-647C-4AF1-85DC-B76714E9E6B7}" srcOrd="9" destOrd="0" presId="urn:microsoft.com/office/officeart/2005/8/layout/gear1"/>
    <dgm:cxn modelId="{BABD2F2A-BEAF-4A71-AAFD-4175A291AAC5}" type="presParOf" srcId="{EFA3E630-5528-4751-AC5E-4F114E6BEF15}" destId="{BBFEA2BC-598C-43D8-9D5A-C66DCD7FAA65}" srcOrd="10" destOrd="0" presId="urn:microsoft.com/office/officeart/2005/8/layout/gear1"/>
    <dgm:cxn modelId="{89C0710F-B1F4-434D-B108-0952E953C1B5}" type="presParOf" srcId="{EFA3E630-5528-4751-AC5E-4F114E6BEF15}" destId="{694F7706-AC6D-42CC-AB18-F2BBEDBD36A3}" srcOrd="11" destOrd="0" presId="urn:microsoft.com/office/officeart/2005/8/layout/gear1"/>
    <dgm:cxn modelId="{6139D92C-76B9-4534-9B8A-4F44264CB4F4}" type="presParOf" srcId="{EFA3E630-5528-4751-AC5E-4F114E6BEF15}" destId="{07B4CABA-17DF-4076-8081-B5FC71C94E6A}" srcOrd="12" destOrd="0" presId="urn:microsoft.com/office/officeart/2005/8/layout/gear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7ACC3A4-29D3-41AB-A478-9BC5088D4394}"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082A9CB2-81AD-4779-B9A9-DD7107A014D4}">
      <dgm:prSet/>
      <dgm:spPr/>
      <dgm:t>
        <a:bodyPr/>
        <a:lstStyle/>
        <a:p>
          <a:r>
            <a:rPr lang="de-CH" dirty="0"/>
            <a:t>From 0 Lire to EURO 420+ </a:t>
          </a:r>
          <a:r>
            <a:rPr lang="de-CH" dirty="0" err="1"/>
            <a:t>mio</a:t>
          </a:r>
          <a:r>
            <a:rPr lang="de-CH" dirty="0"/>
            <a:t>, from  1 to 1400 </a:t>
          </a:r>
          <a:r>
            <a:rPr lang="de-CH" dirty="0" err="1"/>
            <a:t>employees</a:t>
          </a:r>
          <a:r>
            <a:rPr lang="de-CH" dirty="0"/>
            <a:t>, 1980-now</a:t>
          </a:r>
          <a:endParaRPr lang="en-US" dirty="0"/>
        </a:p>
      </dgm:t>
    </dgm:pt>
    <dgm:pt modelId="{A51AAF1F-C8EF-4D55-89FB-925E7774B316}" type="parTrans" cxnId="{28AABB2E-7EED-4002-BBC9-48F21B45D14B}">
      <dgm:prSet/>
      <dgm:spPr/>
      <dgm:t>
        <a:bodyPr/>
        <a:lstStyle/>
        <a:p>
          <a:endParaRPr lang="en-US"/>
        </a:p>
      </dgm:t>
    </dgm:pt>
    <dgm:pt modelId="{E327747A-2A89-4AF6-AF87-0B0CC00C01F8}" type="sibTrans" cxnId="{28AABB2E-7EED-4002-BBC9-48F21B45D14B}">
      <dgm:prSet/>
      <dgm:spPr/>
      <dgm:t>
        <a:bodyPr/>
        <a:lstStyle/>
        <a:p>
          <a:endParaRPr lang="en-US"/>
        </a:p>
      </dgm:t>
    </dgm:pt>
    <dgm:pt modelId="{76AE9631-3BAC-462E-9E6E-552A9C35B582}">
      <dgm:prSet/>
      <dgm:spPr/>
      <dgm:t>
        <a:bodyPr/>
        <a:lstStyle/>
        <a:p>
          <a:r>
            <a:rPr lang="de-CH"/>
            <a:t>In the beginning was the entrepreneurial urge, to be self-employed,  bought a company in decline, Dr. Schär, focus on health diets</a:t>
          </a:r>
          <a:endParaRPr lang="en-US"/>
        </a:p>
      </dgm:t>
    </dgm:pt>
    <dgm:pt modelId="{A9CD4D6A-4A2D-45F4-947B-C458EBFCDEA3}" type="parTrans" cxnId="{D7CCE24D-0A4D-40C9-A027-3AD9C700191E}">
      <dgm:prSet/>
      <dgm:spPr/>
      <dgm:t>
        <a:bodyPr/>
        <a:lstStyle/>
        <a:p>
          <a:endParaRPr lang="en-US"/>
        </a:p>
      </dgm:t>
    </dgm:pt>
    <dgm:pt modelId="{9B8B0536-B3CA-4C7E-8252-537646DF169D}" type="sibTrans" cxnId="{D7CCE24D-0A4D-40C9-A027-3AD9C700191E}">
      <dgm:prSet/>
      <dgm:spPr/>
      <dgm:t>
        <a:bodyPr/>
        <a:lstStyle/>
        <a:p>
          <a:endParaRPr lang="en-US"/>
        </a:p>
      </dgm:t>
    </dgm:pt>
    <dgm:pt modelId="{155040B0-398F-4FD4-A294-EA37962DDD12}">
      <dgm:prSet/>
      <dgm:spPr/>
      <dgm:t>
        <a:bodyPr/>
        <a:lstStyle/>
        <a:p>
          <a:r>
            <a:rPr lang="de-CH"/>
            <a:t>The 1st attempt did not exite customers,  then the  DISRUPTIVE IDEA :</a:t>
          </a:r>
          <a:endParaRPr lang="en-US"/>
        </a:p>
      </dgm:t>
    </dgm:pt>
    <dgm:pt modelId="{18FE137B-8DA9-4980-971B-5A36474BAE31}" type="parTrans" cxnId="{456755CB-61DB-48EA-A7FD-CE1AADC43732}">
      <dgm:prSet/>
      <dgm:spPr/>
      <dgm:t>
        <a:bodyPr/>
        <a:lstStyle/>
        <a:p>
          <a:endParaRPr lang="en-US"/>
        </a:p>
      </dgm:t>
    </dgm:pt>
    <dgm:pt modelId="{8487E374-BC35-494B-A828-DEA9877F5593}" type="sibTrans" cxnId="{456755CB-61DB-48EA-A7FD-CE1AADC43732}">
      <dgm:prSet/>
      <dgm:spPr/>
      <dgm:t>
        <a:bodyPr/>
        <a:lstStyle/>
        <a:p>
          <a:endParaRPr lang="en-US"/>
        </a:p>
      </dgm:t>
    </dgm:pt>
    <dgm:pt modelId="{C8317372-84B9-4EBA-9C3B-9CCF03FA4B2E}">
      <dgm:prSet/>
      <dgm:spPr/>
      <dgm:t>
        <a:bodyPr/>
        <a:lstStyle/>
        <a:p>
          <a:r>
            <a:rPr lang="de-CH" b="1" dirty="0"/>
            <a:t>Discove</a:t>
          </a:r>
          <a:r>
            <a:rPr lang="de-CH" dirty="0"/>
            <a:t>r/</a:t>
          </a:r>
          <a:r>
            <a:rPr lang="de-CH" dirty="0" err="1"/>
            <a:t>satisfy</a:t>
          </a:r>
          <a:r>
            <a:rPr lang="de-CH" dirty="0"/>
            <a:t>  a real </a:t>
          </a:r>
          <a:r>
            <a:rPr lang="de-CH" dirty="0" err="1"/>
            <a:t>need</a:t>
          </a:r>
          <a:r>
            <a:rPr lang="de-CH" dirty="0"/>
            <a:t>: Gluten&amp; </a:t>
          </a:r>
          <a:r>
            <a:rPr lang="de-CH" dirty="0" err="1"/>
            <a:t>wheat</a:t>
          </a:r>
          <a:r>
            <a:rPr lang="de-CH" dirty="0"/>
            <a:t> </a:t>
          </a:r>
          <a:r>
            <a:rPr lang="de-CH" dirty="0" err="1"/>
            <a:t>allergies</a:t>
          </a:r>
          <a:r>
            <a:rPr lang="de-CH" dirty="0"/>
            <a:t>, </a:t>
          </a:r>
          <a:r>
            <a:rPr lang="de-CH" dirty="0" err="1"/>
            <a:t>Celiac</a:t>
          </a:r>
          <a:r>
            <a:rPr lang="de-CH" dirty="0"/>
            <a:t> </a:t>
          </a:r>
          <a:r>
            <a:rPr lang="de-CH" dirty="0" err="1"/>
            <a:t>disease</a:t>
          </a:r>
          <a:endParaRPr lang="en-US" dirty="0"/>
        </a:p>
      </dgm:t>
    </dgm:pt>
    <dgm:pt modelId="{EC16AD80-8C3F-48CF-BA35-6519CE872425}" type="parTrans" cxnId="{8353BC1B-79E4-4B88-A3F5-29367F3E2942}">
      <dgm:prSet/>
      <dgm:spPr/>
      <dgm:t>
        <a:bodyPr/>
        <a:lstStyle/>
        <a:p>
          <a:endParaRPr lang="en-US"/>
        </a:p>
      </dgm:t>
    </dgm:pt>
    <dgm:pt modelId="{CA3A91E0-F658-4272-B7B0-F93085A61288}" type="sibTrans" cxnId="{8353BC1B-79E4-4B88-A3F5-29367F3E2942}">
      <dgm:prSet/>
      <dgm:spPr/>
      <dgm:t>
        <a:bodyPr/>
        <a:lstStyle/>
        <a:p>
          <a:endParaRPr lang="en-US"/>
        </a:p>
      </dgm:t>
    </dgm:pt>
    <dgm:pt modelId="{81F1BB9F-F033-4FD3-BF2C-C6C542ABD838}">
      <dgm:prSet/>
      <dgm:spPr/>
      <dgm:t>
        <a:bodyPr/>
        <a:lstStyle/>
        <a:p>
          <a:r>
            <a:rPr lang="de-CH"/>
            <a:t>The DISRUPTIVE gluten free value proposition  (Nutzenversprechen)</a:t>
          </a:r>
          <a:endParaRPr lang="en-US"/>
        </a:p>
      </dgm:t>
    </dgm:pt>
    <dgm:pt modelId="{AC405C00-D843-4E37-B7C2-B5382DEC81B0}" type="parTrans" cxnId="{EF65BB88-4E8B-415A-9384-EA8CBF5812FF}">
      <dgm:prSet/>
      <dgm:spPr/>
      <dgm:t>
        <a:bodyPr/>
        <a:lstStyle/>
        <a:p>
          <a:endParaRPr lang="en-US"/>
        </a:p>
      </dgm:t>
    </dgm:pt>
    <dgm:pt modelId="{B9F4F87F-01ED-42A9-92C9-DB7AB8390502}" type="sibTrans" cxnId="{EF65BB88-4E8B-415A-9384-EA8CBF5812FF}">
      <dgm:prSet/>
      <dgm:spPr/>
      <dgm:t>
        <a:bodyPr/>
        <a:lstStyle/>
        <a:p>
          <a:endParaRPr lang="en-US"/>
        </a:p>
      </dgm:t>
    </dgm:pt>
    <dgm:pt modelId="{141DA4A0-6574-46B0-932E-17E0AC980B85}">
      <dgm:prSet/>
      <dgm:spPr/>
      <dgm:t>
        <a:bodyPr/>
        <a:lstStyle/>
        <a:p>
          <a:r>
            <a:rPr lang="de-CH"/>
            <a:t>How to implement it? The DISRUPTIVE marketing mix </a:t>
          </a:r>
          <a:endParaRPr lang="en-US"/>
        </a:p>
      </dgm:t>
    </dgm:pt>
    <dgm:pt modelId="{947D76EC-EFB4-48FF-8C0C-33B949B3DA5F}" type="parTrans" cxnId="{AC69087C-755A-49FC-9209-118006B67786}">
      <dgm:prSet/>
      <dgm:spPr/>
      <dgm:t>
        <a:bodyPr/>
        <a:lstStyle/>
        <a:p>
          <a:endParaRPr lang="en-US"/>
        </a:p>
      </dgm:t>
    </dgm:pt>
    <dgm:pt modelId="{28DA3570-DCCF-451F-B721-7C3637DD3732}" type="sibTrans" cxnId="{AC69087C-755A-49FC-9209-118006B67786}">
      <dgm:prSet/>
      <dgm:spPr/>
      <dgm:t>
        <a:bodyPr/>
        <a:lstStyle/>
        <a:p>
          <a:endParaRPr lang="en-US"/>
        </a:p>
      </dgm:t>
    </dgm:pt>
    <dgm:pt modelId="{A8CFC26F-FD79-4DEA-928D-B8FF29AE7880}">
      <dgm:prSet/>
      <dgm:spPr/>
      <dgm:t>
        <a:bodyPr/>
        <a:lstStyle/>
        <a:p>
          <a:r>
            <a:rPr lang="de-CH"/>
            <a:t>Building an  young and lean organization: Stampfl, later HJ Prast</a:t>
          </a:r>
          <a:endParaRPr lang="en-US"/>
        </a:p>
      </dgm:t>
    </dgm:pt>
    <dgm:pt modelId="{A7C757D1-E2DB-4D38-AC15-5249C7E30C9F}" type="parTrans" cxnId="{826B3F36-D40F-4A3B-9D01-FC08877C4224}">
      <dgm:prSet/>
      <dgm:spPr/>
      <dgm:t>
        <a:bodyPr/>
        <a:lstStyle/>
        <a:p>
          <a:endParaRPr lang="en-US"/>
        </a:p>
      </dgm:t>
    </dgm:pt>
    <dgm:pt modelId="{3CEF9AFF-9AE3-422B-90F9-E6D7A1A0D609}" type="sibTrans" cxnId="{826B3F36-D40F-4A3B-9D01-FC08877C4224}">
      <dgm:prSet/>
      <dgm:spPr/>
      <dgm:t>
        <a:bodyPr/>
        <a:lstStyle/>
        <a:p>
          <a:endParaRPr lang="en-US"/>
        </a:p>
      </dgm:t>
    </dgm:pt>
    <dgm:pt modelId="{32F654A8-4960-49F1-B62A-82C496F3166D}" type="pres">
      <dgm:prSet presAssocID="{D7ACC3A4-29D3-41AB-A478-9BC5088D4394}" presName="linear" presStyleCnt="0">
        <dgm:presLayoutVars>
          <dgm:animLvl val="lvl"/>
          <dgm:resizeHandles val="exact"/>
        </dgm:presLayoutVars>
      </dgm:prSet>
      <dgm:spPr/>
    </dgm:pt>
    <dgm:pt modelId="{9E3CC129-1069-4E39-BF84-917890CB185B}" type="pres">
      <dgm:prSet presAssocID="{082A9CB2-81AD-4779-B9A9-DD7107A014D4}" presName="parentText" presStyleLbl="node1" presStyleIdx="0" presStyleCnt="7">
        <dgm:presLayoutVars>
          <dgm:chMax val="0"/>
          <dgm:bulletEnabled val="1"/>
        </dgm:presLayoutVars>
      </dgm:prSet>
      <dgm:spPr/>
    </dgm:pt>
    <dgm:pt modelId="{E898CF55-E4DC-41C1-9DBC-D9B841DF28DA}" type="pres">
      <dgm:prSet presAssocID="{E327747A-2A89-4AF6-AF87-0B0CC00C01F8}" presName="spacer" presStyleCnt="0"/>
      <dgm:spPr/>
    </dgm:pt>
    <dgm:pt modelId="{B838650A-7808-41CA-B0CB-27E8276BEF86}" type="pres">
      <dgm:prSet presAssocID="{76AE9631-3BAC-462E-9E6E-552A9C35B582}" presName="parentText" presStyleLbl="node1" presStyleIdx="1" presStyleCnt="7">
        <dgm:presLayoutVars>
          <dgm:chMax val="0"/>
          <dgm:bulletEnabled val="1"/>
        </dgm:presLayoutVars>
      </dgm:prSet>
      <dgm:spPr/>
    </dgm:pt>
    <dgm:pt modelId="{9784D6A2-BA03-47A8-B36B-927B853F14B1}" type="pres">
      <dgm:prSet presAssocID="{9B8B0536-B3CA-4C7E-8252-537646DF169D}" presName="spacer" presStyleCnt="0"/>
      <dgm:spPr/>
    </dgm:pt>
    <dgm:pt modelId="{56514A8A-891C-4E94-9C49-04636056880C}" type="pres">
      <dgm:prSet presAssocID="{155040B0-398F-4FD4-A294-EA37962DDD12}" presName="parentText" presStyleLbl="node1" presStyleIdx="2" presStyleCnt="7">
        <dgm:presLayoutVars>
          <dgm:chMax val="0"/>
          <dgm:bulletEnabled val="1"/>
        </dgm:presLayoutVars>
      </dgm:prSet>
      <dgm:spPr/>
    </dgm:pt>
    <dgm:pt modelId="{0474576F-FFA0-43D8-8684-EDA4E2B81D1F}" type="pres">
      <dgm:prSet presAssocID="{8487E374-BC35-494B-A828-DEA9877F5593}" presName="spacer" presStyleCnt="0"/>
      <dgm:spPr/>
    </dgm:pt>
    <dgm:pt modelId="{4296F2A0-5FD4-423B-A787-6298971AFF36}" type="pres">
      <dgm:prSet presAssocID="{C8317372-84B9-4EBA-9C3B-9CCF03FA4B2E}" presName="parentText" presStyleLbl="node1" presStyleIdx="3" presStyleCnt="7">
        <dgm:presLayoutVars>
          <dgm:chMax val="0"/>
          <dgm:bulletEnabled val="1"/>
        </dgm:presLayoutVars>
      </dgm:prSet>
      <dgm:spPr/>
    </dgm:pt>
    <dgm:pt modelId="{A05AD456-95A8-4344-A52A-D5E9EF2E8270}" type="pres">
      <dgm:prSet presAssocID="{CA3A91E0-F658-4272-B7B0-F93085A61288}" presName="spacer" presStyleCnt="0"/>
      <dgm:spPr/>
    </dgm:pt>
    <dgm:pt modelId="{BDF91B17-EBCE-41F5-825D-92555CDD1BA5}" type="pres">
      <dgm:prSet presAssocID="{81F1BB9F-F033-4FD3-BF2C-C6C542ABD838}" presName="parentText" presStyleLbl="node1" presStyleIdx="4" presStyleCnt="7">
        <dgm:presLayoutVars>
          <dgm:chMax val="0"/>
          <dgm:bulletEnabled val="1"/>
        </dgm:presLayoutVars>
      </dgm:prSet>
      <dgm:spPr/>
    </dgm:pt>
    <dgm:pt modelId="{E9961C98-455A-486E-9027-F452B9A43483}" type="pres">
      <dgm:prSet presAssocID="{B9F4F87F-01ED-42A9-92C9-DB7AB8390502}" presName="spacer" presStyleCnt="0"/>
      <dgm:spPr/>
    </dgm:pt>
    <dgm:pt modelId="{72CB37AD-BABC-4D17-8B99-CACE25C0028F}" type="pres">
      <dgm:prSet presAssocID="{141DA4A0-6574-46B0-932E-17E0AC980B85}" presName="parentText" presStyleLbl="node1" presStyleIdx="5" presStyleCnt="7">
        <dgm:presLayoutVars>
          <dgm:chMax val="0"/>
          <dgm:bulletEnabled val="1"/>
        </dgm:presLayoutVars>
      </dgm:prSet>
      <dgm:spPr/>
    </dgm:pt>
    <dgm:pt modelId="{80A65770-DA25-41D1-9ACA-827CBCBF0BA9}" type="pres">
      <dgm:prSet presAssocID="{28DA3570-DCCF-451F-B721-7C3637DD3732}" presName="spacer" presStyleCnt="0"/>
      <dgm:spPr/>
    </dgm:pt>
    <dgm:pt modelId="{C485CBF0-7F2A-48E9-8983-28C1CA264E2E}" type="pres">
      <dgm:prSet presAssocID="{A8CFC26F-FD79-4DEA-928D-B8FF29AE7880}" presName="parentText" presStyleLbl="node1" presStyleIdx="6" presStyleCnt="7">
        <dgm:presLayoutVars>
          <dgm:chMax val="0"/>
          <dgm:bulletEnabled val="1"/>
        </dgm:presLayoutVars>
      </dgm:prSet>
      <dgm:spPr/>
    </dgm:pt>
  </dgm:ptLst>
  <dgm:cxnLst>
    <dgm:cxn modelId="{84D0AD16-B8C0-47FD-943D-BF682B4832C4}" type="presOf" srcId="{C8317372-84B9-4EBA-9C3B-9CCF03FA4B2E}" destId="{4296F2A0-5FD4-423B-A787-6298971AFF36}" srcOrd="0" destOrd="0" presId="urn:microsoft.com/office/officeart/2005/8/layout/vList2"/>
    <dgm:cxn modelId="{8353BC1B-79E4-4B88-A3F5-29367F3E2942}" srcId="{D7ACC3A4-29D3-41AB-A478-9BC5088D4394}" destId="{C8317372-84B9-4EBA-9C3B-9CCF03FA4B2E}" srcOrd="3" destOrd="0" parTransId="{EC16AD80-8C3F-48CF-BA35-6519CE872425}" sibTransId="{CA3A91E0-F658-4272-B7B0-F93085A61288}"/>
    <dgm:cxn modelId="{B0DB592C-256B-4628-8D5B-FA2CC590CBF6}" type="presOf" srcId="{082A9CB2-81AD-4779-B9A9-DD7107A014D4}" destId="{9E3CC129-1069-4E39-BF84-917890CB185B}" srcOrd="0" destOrd="0" presId="urn:microsoft.com/office/officeart/2005/8/layout/vList2"/>
    <dgm:cxn modelId="{28AABB2E-7EED-4002-BBC9-48F21B45D14B}" srcId="{D7ACC3A4-29D3-41AB-A478-9BC5088D4394}" destId="{082A9CB2-81AD-4779-B9A9-DD7107A014D4}" srcOrd="0" destOrd="0" parTransId="{A51AAF1F-C8EF-4D55-89FB-925E7774B316}" sibTransId="{E327747A-2A89-4AF6-AF87-0B0CC00C01F8}"/>
    <dgm:cxn modelId="{C3A4C132-B56E-4523-B07B-5325955336FB}" type="presOf" srcId="{155040B0-398F-4FD4-A294-EA37962DDD12}" destId="{56514A8A-891C-4E94-9C49-04636056880C}" srcOrd="0" destOrd="0" presId="urn:microsoft.com/office/officeart/2005/8/layout/vList2"/>
    <dgm:cxn modelId="{44417133-EE0E-4AAF-8E66-7A46E414C03D}" type="presOf" srcId="{A8CFC26F-FD79-4DEA-928D-B8FF29AE7880}" destId="{C485CBF0-7F2A-48E9-8983-28C1CA264E2E}" srcOrd="0" destOrd="0" presId="urn:microsoft.com/office/officeart/2005/8/layout/vList2"/>
    <dgm:cxn modelId="{826B3F36-D40F-4A3B-9D01-FC08877C4224}" srcId="{D7ACC3A4-29D3-41AB-A478-9BC5088D4394}" destId="{A8CFC26F-FD79-4DEA-928D-B8FF29AE7880}" srcOrd="6" destOrd="0" parTransId="{A7C757D1-E2DB-4D38-AC15-5249C7E30C9F}" sibTransId="{3CEF9AFF-9AE3-422B-90F9-E6D7A1A0D609}"/>
    <dgm:cxn modelId="{D7CCE24D-0A4D-40C9-A027-3AD9C700191E}" srcId="{D7ACC3A4-29D3-41AB-A478-9BC5088D4394}" destId="{76AE9631-3BAC-462E-9E6E-552A9C35B582}" srcOrd="1" destOrd="0" parTransId="{A9CD4D6A-4A2D-45F4-947B-C458EBFCDEA3}" sibTransId="{9B8B0536-B3CA-4C7E-8252-537646DF169D}"/>
    <dgm:cxn modelId="{AC69087C-755A-49FC-9209-118006B67786}" srcId="{D7ACC3A4-29D3-41AB-A478-9BC5088D4394}" destId="{141DA4A0-6574-46B0-932E-17E0AC980B85}" srcOrd="5" destOrd="0" parTransId="{947D76EC-EFB4-48FF-8C0C-33B949B3DA5F}" sibTransId="{28DA3570-DCCF-451F-B721-7C3637DD3732}"/>
    <dgm:cxn modelId="{2C51C684-CC63-4AF5-8817-4FB4B115F00C}" type="presOf" srcId="{D7ACC3A4-29D3-41AB-A478-9BC5088D4394}" destId="{32F654A8-4960-49F1-B62A-82C496F3166D}" srcOrd="0" destOrd="0" presId="urn:microsoft.com/office/officeart/2005/8/layout/vList2"/>
    <dgm:cxn modelId="{EF65BB88-4E8B-415A-9384-EA8CBF5812FF}" srcId="{D7ACC3A4-29D3-41AB-A478-9BC5088D4394}" destId="{81F1BB9F-F033-4FD3-BF2C-C6C542ABD838}" srcOrd="4" destOrd="0" parTransId="{AC405C00-D843-4E37-B7C2-B5382DEC81B0}" sibTransId="{B9F4F87F-01ED-42A9-92C9-DB7AB8390502}"/>
    <dgm:cxn modelId="{81C2C089-9691-4A2E-BFA1-F2547FF66280}" type="presOf" srcId="{81F1BB9F-F033-4FD3-BF2C-C6C542ABD838}" destId="{BDF91B17-EBCE-41F5-825D-92555CDD1BA5}" srcOrd="0" destOrd="0" presId="urn:microsoft.com/office/officeart/2005/8/layout/vList2"/>
    <dgm:cxn modelId="{94E38895-2E80-40A4-9C64-4D16FF7E3EC3}" type="presOf" srcId="{76AE9631-3BAC-462E-9E6E-552A9C35B582}" destId="{B838650A-7808-41CA-B0CB-27E8276BEF86}" srcOrd="0" destOrd="0" presId="urn:microsoft.com/office/officeart/2005/8/layout/vList2"/>
    <dgm:cxn modelId="{BF3055BA-D080-46C0-989D-4208D02529C1}" type="presOf" srcId="{141DA4A0-6574-46B0-932E-17E0AC980B85}" destId="{72CB37AD-BABC-4D17-8B99-CACE25C0028F}" srcOrd="0" destOrd="0" presId="urn:microsoft.com/office/officeart/2005/8/layout/vList2"/>
    <dgm:cxn modelId="{456755CB-61DB-48EA-A7FD-CE1AADC43732}" srcId="{D7ACC3A4-29D3-41AB-A478-9BC5088D4394}" destId="{155040B0-398F-4FD4-A294-EA37962DDD12}" srcOrd="2" destOrd="0" parTransId="{18FE137B-8DA9-4980-971B-5A36474BAE31}" sibTransId="{8487E374-BC35-494B-A828-DEA9877F5593}"/>
    <dgm:cxn modelId="{A566A4B6-3BFF-42AF-BBC4-3E872A15E3FD}" type="presParOf" srcId="{32F654A8-4960-49F1-B62A-82C496F3166D}" destId="{9E3CC129-1069-4E39-BF84-917890CB185B}" srcOrd="0" destOrd="0" presId="urn:microsoft.com/office/officeart/2005/8/layout/vList2"/>
    <dgm:cxn modelId="{9EA9EAB0-707D-4E6C-A692-41F1F937AA86}" type="presParOf" srcId="{32F654A8-4960-49F1-B62A-82C496F3166D}" destId="{E898CF55-E4DC-41C1-9DBC-D9B841DF28DA}" srcOrd="1" destOrd="0" presId="urn:microsoft.com/office/officeart/2005/8/layout/vList2"/>
    <dgm:cxn modelId="{6259C179-6AD0-4F3B-9C6C-F6ADC0F65C6C}" type="presParOf" srcId="{32F654A8-4960-49F1-B62A-82C496F3166D}" destId="{B838650A-7808-41CA-B0CB-27E8276BEF86}" srcOrd="2" destOrd="0" presId="urn:microsoft.com/office/officeart/2005/8/layout/vList2"/>
    <dgm:cxn modelId="{52FD0EBD-1D6E-476E-B765-DB3102B7DD02}" type="presParOf" srcId="{32F654A8-4960-49F1-B62A-82C496F3166D}" destId="{9784D6A2-BA03-47A8-B36B-927B853F14B1}" srcOrd="3" destOrd="0" presId="urn:microsoft.com/office/officeart/2005/8/layout/vList2"/>
    <dgm:cxn modelId="{D6869EBD-345B-4F9D-92FE-ABDB2E6251A1}" type="presParOf" srcId="{32F654A8-4960-49F1-B62A-82C496F3166D}" destId="{56514A8A-891C-4E94-9C49-04636056880C}" srcOrd="4" destOrd="0" presId="urn:microsoft.com/office/officeart/2005/8/layout/vList2"/>
    <dgm:cxn modelId="{A0072F22-21C8-4E0C-90F0-2C016871C14D}" type="presParOf" srcId="{32F654A8-4960-49F1-B62A-82C496F3166D}" destId="{0474576F-FFA0-43D8-8684-EDA4E2B81D1F}" srcOrd="5" destOrd="0" presId="urn:microsoft.com/office/officeart/2005/8/layout/vList2"/>
    <dgm:cxn modelId="{F05FE6D6-D10C-4FE7-8DF7-F58C00F3F056}" type="presParOf" srcId="{32F654A8-4960-49F1-B62A-82C496F3166D}" destId="{4296F2A0-5FD4-423B-A787-6298971AFF36}" srcOrd="6" destOrd="0" presId="urn:microsoft.com/office/officeart/2005/8/layout/vList2"/>
    <dgm:cxn modelId="{CA41AE95-8A99-4DA4-B991-69C0F57F6645}" type="presParOf" srcId="{32F654A8-4960-49F1-B62A-82C496F3166D}" destId="{A05AD456-95A8-4344-A52A-D5E9EF2E8270}" srcOrd="7" destOrd="0" presId="urn:microsoft.com/office/officeart/2005/8/layout/vList2"/>
    <dgm:cxn modelId="{A72DC868-CE96-4438-A882-AC6F52423844}" type="presParOf" srcId="{32F654A8-4960-49F1-B62A-82C496F3166D}" destId="{BDF91B17-EBCE-41F5-825D-92555CDD1BA5}" srcOrd="8" destOrd="0" presId="urn:microsoft.com/office/officeart/2005/8/layout/vList2"/>
    <dgm:cxn modelId="{FE0ACD61-7658-4142-8E67-92044DFE5542}" type="presParOf" srcId="{32F654A8-4960-49F1-B62A-82C496F3166D}" destId="{E9961C98-455A-486E-9027-F452B9A43483}" srcOrd="9" destOrd="0" presId="urn:microsoft.com/office/officeart/2005/8/layout/vList2"/>
    <dgm:cxn modelId="{E04B5F15-6B5E-48B1-91CE-F8AC94501428}" type="presParOf" srcId="{32F654A8-4960-49F1-B62A-82C496F3166D}" destId="{72CB37AD-BABC-4D17-8B99-CACE25C0028F}" srcOrd="10" destOrd="0" presId="urn:microsoft.com/office/officeart/2005/8/layout/vList2"/>
    <dgm:cxn modelId="{29CF694D-EAF4-460C-BB02-D6312F9BE1D9}" type="presParOf" srcId="{32F654A8-4960-49F1-B62A-82C496F3166D}" destId="{80A65770-DA25-41D1-9ACA-827CBCBF0BA9}" srcOrd="11" destOrd="0" presId="urn:microsoft.com/office/officeart/2005/8/layout/vList2"/>
    <dgm:cxn modelId="{0CAD7598-7509-4798-A86C-7470EEAEF201}" type="presParOf" srcId="{32F654A8-4960-49F1-B62A-82C496F3166D}" destId="{C485CBF0-7F2A-48E9-8983-28C1CA264E2E}"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204C783-F7FB-446C-8164-F0DA87CC9B04}" type="doc">
      <dgm:prSet loTypeId="urn:microsoft.com/office/officeart/2005/8/layout/default" loCatId="list" qsTypeId="urn:microsoft.com/office/officeart/2005/8/quickstyle/simple1" qsCatId="simple" csTypeId="urn:microsoft.com/office/officeart/2005/8/colors/colorful2" csCatId="colorful"/>
      <dgm:spPr/>
      <dgm:t>
        <a:bodyPr/>
        <a:lstStyle/>
        <a:p>
          <a:endParaRPr lang="en-US"/>
        </a:p>
      </dgm:t>
    </dgm:pt>
    <dgm:pt modelId="{BB5DDCA3-4F84-40F1-931C-6242E15EB844}">
      <dgm:prSet/>
      <dgm:spPr/>
      <dgm:t>
        <a:bodyPr/>
        <a:lstStyle/>
        <a:p>
          <a:r>
            <a:rPr lang="de-CH"/>
            <a:t>Political: Worldwide pressures to contain health care costs</a:t>
          </a:r>
          <a:endParaRPr lang="en-US"/>
        </a:p>
      </dgm:t>
    </dgm:pt>
    <dgm:pt modelId="{E70DAB06-05BA-4469-81FA-D145467866BC}" type="parTrans" cxnId="{EA358DD8-CAF2-4AE9-ADAD-05C8FE7F1A95}">
      <dgm:prSet/>
      <dgm:spPr/>
      <dgm:t>
        <a:bodyPr/>
        <a:lstStyle/>
        <a:p>
          <a:endParaRPr lang="en-US"/>
        </a:p>
      </dgm:t>
    </dgm:pt>
    <dgm:pt modelId="{6CD7706A-67C7-4FD0-8E23-45437C50B544}" type="sibTrans" cxnId="{EA358DD8-CAF2-4AE9-ADAD-05C8FE7F1A95}">
      <dgm:prSet/>
      <dgm:spPr/>
      <dgm:t>
        <a:bodyPr/>
        <a:lstStyle/>
        <a:p>
          <a:endParaRPr lang="en-US"/>
        </a:p>
      </dgm:t>
    </dgm:pt>
    <dgm:pt modelId="{3E1658AB-D938-4572-BE24-734D276D9F7E}">
      <dgm:prSet/>
      <dgm:spPr/>
      <dgm:t>
        <a:bodyPr/>
        <a:lstStyle/>
        <a:p>
          <a:r>
            <a:rPr lang="de-CH"/>
            <a:t>Economic: will world economy rebound, «normal consumption» again?</a:t>
          </a:r>
          <a:endParaRPr lang="en-US"/>
        </a:p>
      </dgm:t>
    </dgm:pt>
    <dgm:pt modelId="{A20F7870-AA35-4356-8C8A-1E5058B1050E}" type="parTrans" cxnId="{27832830-2A02-4F70-B5A9-51D21EB6185C}">
      <dgm:prSet/>
      <dgm:spPr/>
      <dgm:t>
        <a:bodyPr/>
        <a:lstStyle/>
        <a:p>
          <a:endParaRPr lang="en-US"/>
        </a:p>
      </dgm:t>
    </dgm:pt>
    <dgm:pt modelId="{A7721DD0-B030-4619-8B48-BF804FC078BC}" type="sibTrans" cxnId="{27832830-2A02-4F70-B5A9-51D21EB6185C}">
      <dgm:prSet/>
      <dgm:spPr/>
      <dgm:t>
        <a:bodyPr/>
        <a:lstStyle/>
        <a:p>
          <a:endParaRPr lang="en-US"/>
        </a:p>
      </dgm:t>
    </dgm:pt>
    <dgm:pt modelId="{1DA45108-1D02-417C-96D5-8D80519EE361}">
      <dgm:prSet/>
      <dgm:spPr/>
      <dgm:t>
        <a:bodyPr/>
        <a:lstStyle/>
        <a:p>
          <a:r>
            <a:rPr lang="de-CH"/>
            <a:t>Socio-cultural: aging population, more health issues &amp;  celiac diagnoses</a:t>
          </a:r>
          <a:endParaRPr lang="en-US"/>
        </a:p>
      </dgm:t>
    </dgm:pt>
    <dgm:pt modelId="{983E203F-9CEF-44EE-9BAF-73809A4F2C7C}" type="parTrans" cxnId="{16CBB722-05F2-48C7-A5B3-21F2EE2C7DEE}">
      <dgm:prSet/>
      <dgm:spPr/>
      <dgm:t>
        <a:bodyPr/>
        <a:lstStyle/>
        <a:p>
          <a:endParaRPr lang="en-US"/>
        </a:p>
      </dgm:t>
    </dgm:pt>
    <dgm:pt modelId="{CBBB8CD8-F3DA-4F96-8062-3DCCFBCAC072}" type="sibTrans" cxnId="{16CBB722-05F2-48C7-A5B3-21F2EE2C7DEE}">
      <dgm:prSet/>
      <dgm:spPr/>
      <dgm:t>
        <a:bodyPr/>
        <a:lstStyle/>
        <a:p>
          <a:endParaRPr lang="en-US"/>
        </a:p>
      </dgm:t>
    </dgm:pt>
    <dgm:pt modelId="{2AE544B1-3866-49E0-879F-258ACC99768A}">
      <dgm:prSet/>
      <dgm:spPr/>
      <dgm:t>
        <a:bodyPr/>
        <a:lstStyle/>
        <a:p>
          <a:r>
            <a:rPr lang="de-CH"/>
            <a:t>Technological: How will digitization influence everything? What to do?</a:t>
          </a:r>
          <a:endParaRPr lang="en-US"/>
        </a:p>
      </dgm:t>
    </dgm:pt>
    <dgm:pt modelId="{429DAFDF-CE8C-4CD0-81FC-94DC4AC44004}" type="parTrans" cxnId="{75EAF265-782D-4082-89F2-B611D1D38E57}">
      <dgm:prSet/>
      <dgm:spPr/>
      <dgm:t>
        <a:bodyPr/>
        <a:lstStyle/>
        <a:p>
          <a:endParaRPr lang="en-US"/>
        </a:p>
      </dgm:t>
    </dgm:pt>
    <dgm:pt modelId="{DF0351FD-50DC-4F20-9187-F98132054C70}" type="sibTrans" cxnId="{75EAF265-782D-4082-89F2-B611D1D38E57}">
      <dgm:prSet/>
      <dgm:spPr/>
      <dgm:t>
        <a:bodyPr/>
        <a:lstStyle/>
        <a:p>
          <a:endParaRPr lang="en-US"/>
        </a:p>
      </dgm:t>
    </dgm:pt>
    <dgm:pt modelId="{14D7C5ED-C1DE-4F6B-BCEE-0156ED8A8EE4}">
      <dgm:prSet/>
      <dgm:spPr/>
      <dgm:t>
        <a:bodyPr/>
        <a:lstStyle/>
        <a:p>
          <a:r>
            <a:rPr lang="de-CH"/>
            <a:t>Legal:Re-imbursement in Italy?  Unlike re-imbursement any place else</a:t>
          </a:r>
          <a:endParaRPr lang="en-US"/>
        </a:p>
      </dgm:t>
    </dgm:pt>
    <dgm:pt modelId="{1F08BD39-C36E-4F18-BE64-105D2CD9653F}" type="parTrans" cxnId="{037AC02A-47F7-43D6-A60E-BF738F30231C}">
      <dgm:prSet/>
      <dgm:spPr/>
      <dgm:t>
        <a:bodyPr/>
        <a:lstStyle/>
        <a:p>
          <a:endParaRPr lang="en-US"/>
        </a:p>
      </dgm:t>
    </dgm:pt>
    <dgm:pt modelId="{B27ECADF-B30D-460D-BFF5-2E7C0D261075}" type="sibTrans" cxnId="{037AC02A-47F7-43D6-A60E-BF738F30231C}">
      <dgm:prSet/>
      <dgm:spPr/>
      <dgm:t>
        <a:bodyPr/>
        <a:lstStyle/>
        <a:p>
          <a:endParaRPr lang="en-US"/>
        </a:p>
      </dgm:t>
    </dgm:pt>
    <dgm:pt modelId="{26F8CDBC-9239-4A5F-B252-1DFE25715FBB}">
      <dgm:prSet/>
      <dgm:spPr/>
      <dgm:t>
        <a:bodyPr/>
        <a:lstStyle/>
        <a:p>
          <a:r>
            <a:rPr lang="de-CH"/>
            <a:t>Environmental:  More «green» products , sourcing and production</a:t>
          </a:r>
          <a:endParaRPr lang="en-US"/>
        </a:p>
      </dgm:t>
    </dgm:pt>
    <dgm:pt modelId="{38E12855-7CAB-440D-9E57-17E17CD9698E}" type="parTrans" cxnId="{6B02A405-28B0-4A00-BF47-47B4AE17A266}">
      <dgm:prSet/>
      <dgm:spPr/>
      <dgm:t>
        <a:bodyPr/>
        <a:lstStyle/>
        <a:p>
          <a:endParaRPr lang="en-US"/>
        </a:p>
      </dgm:t>
    </dgm:pt>
    <dgm:pt modelId="{ECB56CEF-6891-4BCE-92C0-1423F900DB37}" type="sibTrans" cxnId="{6B02A405-28B0-4A00-BF47-47B4AE17A266}">
      <dgm:prSet/>
      <dgm:spPr/>
      <dgm:t>
        <a:bodyPr/>
        <a:lstStyle/>
        <a:p>
          <a:endParaRPr lang="en-US"/>
        </a:p>
      </dgm:t>
    </dgm:pt>
    <dgm:pt modelId="{ADA320D3-151F-40BA-8853-C2C322DF839B}" type="pres">
      <dgm:prSet presAssocID="{5204C783-F7FB-446C-8164-F0DA87CC9B04}" presName="diagram" presStyleCnt="0">
        <dgm:presLayoutVars>
          <dgm:dir/>
          <dgm:resizeHandles val="exact"/>
        </dgm:presLayoutVars>
      </dgm:prSet>
      <dgm:spPr/>
    </dgm:pt>
    <dgm:pt modelId="{EECF06DF-5D3F-492D-AC53-411783345625}" type="pres">
      <dgm:prSet presAssocID="{BB5DDCA3-4F84-40F1-931C-6242E15EB844}" presName="node" presStyleLbl="node1" presStyleIdx="0" presStyleCnt="6">
        <dgm:presLayoutVars>
          <dgm:bulletEnabled val="1"/>
        </dgm:presLayoutVars>
      </dgm:prSet>
      <dgm:spPr/>
    </dgm:pt>
    <dgm:pt modelId="{CC02BE8E-5702-4474-8F5A-9D59EB15910A}" type="pres">
      <dgm:prSet presAssocID="{6CD7706A-67C7-4FD0-8E23-45437C50B544}" presName="sibTrans" presStyleCnt="0"/>
      <dgm:spPr/>
    </dgm:pt>
    <dgm:pt modelId="{EE34EB5F-E961-46BE-85FC-C8CA37D6388C}" type="pres">
      <dgm:prSet presAssocID="{3E1658AB-D938-4572-BE24-734D276D9F7E}" presName="node" presStyleLbl="node1" presStyleIdx="1" presStyleCnt="6">
        <dgm:presLayoutVars>
          <dgm:bulletEnabled val="1"/>
        </dgm:presLayoutVars>
      </dgm:prSet>
      <dgm:spPr/>
    </dgm:pt>
    <dgm:pt modelId="{F355A484-6E97-44B1-A30F-9A33AEA3F23A}" type="pres">
      <dgm:prSet presAssocID="{A7721DD0-B030-4619-8B48-BF804FC078BC}" presName="sibTrans" presStyleCnt="0"/>
      <dgm:spPr/>
    </dgm:pt>
    <dgm:pt modelId="{7AC5CE86-0A20-4885-A761-A106B3FAB094}" type="pres">
      <dgm:prSet presAssocID="{1DA45108-1D02-417C-96D5-8D80519EE361}" presName="node" presStyleLbl="node1" presStyleIdx="2" presStyleCnt="6">
        <dgm:presLayoutVars>
          <dgm:bulletEnabled val="1"/>
        </dgm:presLayoutVars>
      </dgm:prSet>
      <dgm:spPr/>
    </dgm:pt>
    <dgm:pt modelId="{D6A2BAA5-3C02-4C0B-A005-22134862BA32}" type="pres">
      <dgm:prSet presAssocID="{CBBB8CD8-F3DA-4F96-8062-3DCCFBCAC072}" presName="sibTrans" presStyleCnt="0"/>
      <dgm:spPr/>
    </dgm:pt>
    <dgm:pt modelId="{5F6C5BB8-20D3-40A3-90DB-EC84FAAEDAE1}" type="pres">
      <dgm:prSet presAssocID="{2AE544B1-3866-49E0-879F-258ACC99768A}" presName="node" presStyleLbl="node1" presStyleIdx="3" presStyleCnt="6">
        <dgm:presLayoutVars>
          <dgm:bulletEnabled val="1"/>
        </dgm:presLayoutVars>
      </dgm:prSet>
      <dgm:spPr/>
    </dgm:pt>
    <dgm:pt modelId="{02CDF2E4-AE10-4ACA-A457-5EF1B02938FB}" type="pres">
      <dgm:prSet presAssocID="{DF0351FD-50DC-4F20-9187-F98132054C70}" presName="sibTrans" presStyleCnt="0"/>
      <dgm:spPr/>
    </dgm:pt>
    <dgm:pt modelId="{F2CC4750-C06E-48E7-98B3-42C1CE232428}" type="pres">
      <dgm:prSet presAssocID="{14D7C5ED-C1DE-4F6B-BCEE-0156ED8A8EE4}" presName="node" presStyleLbl="node1" presStyleIdx="4" presStyleCnt="6">
        <dgm:presLayoutVars>
          <dgm:bulletEnabled val="1"/>
        </dgm:presLayoutVars>
      </dgm:prSet>
      <dgm:spPr/>
    </dgm:pt>
    <dgm:pt modelId="{1A81B082-F412-4EB2-AA51-38A617927FA3}" type="pres">
      <dgm:prSet presAssocID="{B27ECADF-B30D-460D-BFF5-2E7C0D261075}" presName="sibTrans" presStyleCnt="0"/>
      <dgm:spPr/>
    </dgm:pt>
    <dgm:pt modelId="{EE0FB54B-1E47-4C7F-97CD-EA3F9CEE9C21}" type="pres">
      <dgm:prSet presAssocID="{26F8CDBC-9239-4A5F-B252-1DFE25715FBB}" presName="node" presStyleLbl="node1" presStyleIdx="5" presStyleCnt="6">
        <dgm:presLayoutVars>
          <dgm:bulletEnabled val="1"/>
        </dgm:presLayoutVars>
      </dgm:prSet>
      <dgm:spPr/>
    </dgm:pt>
  </dgm:ptLst>
  <dgm:cxnLst>
    <dgm:cxn modelId="{6B02A405-28B0-4A00-BF47-47B4AE17A266}" srcId="{5204C783-F7FB-446C-8164-F0DA87CC9B04}" destId="{26F8CDBC-9239-4A5F-B252-1DFE25715FBB}" srcOrd="5" destOrd="0" parTransId="{38E12855-7CAB-440D-9E57-17E17CD9698E}" sibTransId="{ECB56CEF-6891-4BCE-92C0-1423F900DB37}"/>
    <dgm:cxn modelId="{31FB2522-3B22-4044-BFA0-D379CD0B6C2C}" type="presOf" srcId="{26F8CDBC-9239-4A5F-B252-1DFE25715FBB}" destId="{EE0FB54B-1E47-4C7F-97CD-EA3F9CEE9C21}" srcOrd="0" destOrd="0" presId="urn:microsoft.com/office/officeart/2005/8/layout/default"/>
    <dgm:cxn modelId="{16CBB722-05F2-48C7-A5B3-21F2EE2C7DEE}" srcId="{5204C783-F7FB-446C-8164-F0DA87CC9B04}" destId="{1DA45108-1D02-417C-96D5-8D80519EE361}" srcOrd="2" destOrd="0" parTransId="{983E203F-9CEF-44EE-9BAF-73809A4F2C7C}" sibTransId="{CBBB8CD8-F3DA-4F96-8062-3DCCFBCAC072}"/>
    <dgm:cxn modelId="{037AC02A-47F7-43D6-A60E-BF738F30231C}" srcId="{5204C783-F7FB-446C-8164-F0DA87CC9B04}" destId="{14D7C5ED-C1DE-4F6B-BCEE-0156ED8A8EE4}" srcOrd="4" destOrd="0" parTransId="{1F08BD39-C36E-4F18-BE64-105D2CD9653F}" sibTransId="{B27ECADF-B30D-460D-BFF5-2E7C0D261075}"/>
    <dgm:cxn modelId="{27832830-2A02-4F70-B5A9-51D21EB6185C}" srcId="{5204C783-F7FB-446C-8164-F0DA87CC9B04}" destId="{3E1658AB-D938-4572-BE24-734D276D9F7E}" srcOrd="1" destOrd="0" parTransId="{A20F7870-AA35-4356-8C8A-1E5058B1050E}" sibTransId="{A7721DD0-B030-4619-8B48-BF804FC078BC}"/>
    <dgm:cxn modelId="{6A6F783C-3A10-47AB-A710-9044980391F3}" type="presOf" srcId="{2AE544B1-3866-49E0-879F-258ACC99768A}" destId="{5F6C5BB8-20D3-40A3-90DB-EC84FAAEDAE1}" srcOrd="0" destOrd="0" presId="urn:microsoft.com/office/officeart/2005/8/layout/default"/>
    <dgm:cxn modelId="{E185F760-034E-4757-9B60-DC911C20D4F6}" type="presOf" srcId="{5204C783-F7FB-446C-8164-F0DA87CC9B04}" destId="{ADA320D3-151F-40BA-8853-C2C322DF839B}" srcOrd="0" destOrd="0" presId="urn:microsoft.com/office/officeart/2005/8/layout/default"/>
    <dgm:cxn modelId="{13CE2045-A698-4D1A-B673-72C7D4F71612}" type="presOf" srcId="{1DA45108-1D02-417C-96D5-8D80519EE361}" destId="{7AC5CE86-0A20-4885-A761-A106B3FAB094}" srcOrd="0" destOrd="0" presId="urn:microsoft.com/office/officeart/2005/8/layout/default"/>
    <dgm:cxn modelId="{29179A45-B6E8-44B9-8520-C9B529FA6F10}" type="presOf" srcId="{14D7C5ED-C1DE-4F6B-BCEE-0156ED8A8EE4}" destId="{F2CC4750-C06E-48E7-98B3-42C1CE232428}" srcOrd="0" destOrd="0" presId="urn:microsoft.com/office/officeart/2005/8/layout/default"/>
    <dgm:cxn modelId="{75EAF265-782D-4082-89F2-B611D1D38E57}" srcId="{5204C783-F7FB-446C-8164-F0DA87CC9B04}" destId="{2AE544B1-3866-49E0-879F-258ACC99768A}" srcOrd="3" destOrd="0" parTransId="{429DAFDF-CE8C-4CD0-81FC-94DC4AC44004}" sibTransId="{DF0351FD-50DC-4F20-9187-F98132054C70}"/>
    <dgm:cxn modelId="{51FBD84A-5E7B-4B4D-A22C-44BA7B93003E}" type="presOf" srcId="{BB5DDCA3-4F84-40F1-931C-6242E15EB844}" destId="{EECF06DF-5D3F-492D-AC53-411783345625}" srcOrd="0" destOrd="0" presId="urn:microsoft.com/office/officeart/2005/8/layout/default"/>
    <dgm:cxn modelId="{ECE262D2-E022-4EE8-9340-2BC3AE78A433}" type="presOf" srcId="{3E1658AB-D938-4572-BE24-734D276D9F7E}" destId="{EE34EB5F-E961-46BE-85FC-C8CA37D6388C}" srcOrd="0" destOrd="0" presId="urn:microsoft.com/office/officeart/2005/8/layout/default"/>
    <dgm:cxn modelId="{EA358DD8-CAF2-4AE9-ADAD-05C8FE7F1A95}" srcId="{5204C783-F7FB-446C-8164-F0DA87CC9B04}" destId="{BB5DDCA3-4F84-40F1-931C-6242E15EB844}" srcOrd="0" destOrd="0" parTransId="{E70DAB06-05BA-4469-81FA-D145467866BC}" sibTransId="{6CD7706A-67C7-4FD0-8E23-45437C50B544}"/>
    <dgm:cxn modelId="{8F16BFD5-063B-45FB-9506-D9556DD0631E}" type="presParOf" srcId="{ADA320D3-151F-40BA-8853-C2C322DF839B}" destId="{EECF06DF-5D3F-492D-AC53-411783345625}" srcOrd="0" destOrd="0" presId="urn:microsoft.com/office/officeart/2005/8/layout/default"/>
    <dgm:cxn modelId="{C928B786-5DFF-4344-A280-4CDC7F6FEF25}" type="presParOf" srcId="{ADA320D3-151F-40BA-8853-C2C322DF839B}" destId="{CC02BE8E-5702-4474-8F5A-9D59EB15910A}" srcOrd="1" destOrd="0" presId="urn:microsoft.com/office/officeart/2005/8/layout/default"/>
    <dgm:cxn modelId="{34E54AA5-4519-4984-8C4D-FB33198F1928}" type="presParOf" srcId="{ADA320D3-151F-40BA-8853-C2C322DF839B}" destId="{EE34EB5F-E961-46BE-85FC-C8CA37D6388C}" srcOrd="2" destOrd="0" presId="urn:microsoft.com/office/officeart/2005/8/layout/default"/>
    <dgm:cxn modelId="{241A93FC-D03D-4FC2-8BAF-2ABA10903A80}" type="presParOf" srcId="{ADA320D3-151F-40BA-8853-C2C322DF839B}" destId="{F355A484-6E97-44B1-A30F-9A33AEA3F23A}" srcOrd="3" destOrd="0" presId="urn:microsoft.com/office/officeart/2005/8/layout/default"/>
    <dgm:cxn modelId="{6D3D5A25-A43D-46B0-AC6C-FFC8395F3297}" type="presParOf" srcId="{ADA320D3-151F-40BA-8853-C2C322DF839B}" destId="{7AC5CE86-0A20-4885-A761-A106B3FAB094}" srcOrd="4" destOrd="0" presId="urn:microsoft.com/office/officeart/2005/8/layout/default"/>
    <dgm:cxn modelId="{0515353C-8B54-444F-99EE-F4EB05F04D88}" type="presParOf" srcId="{ADA320D3-151F-40BA-8853-C2C322DF839B}" destId="{D6A2BAA5-3C02-4C0B-A005-22134862BA32}" srcOrd="5" destOrd="0" presId="urn:microsoft.com/office/officeart/2005/8/layout/default"/>
    <dgm:cxn modelId="{D8D55981-3E5A-4E4D-972A-2E0D37FA4644}" type="presParOf" srcId="{ADA320D3-151F-40BA-8853-C2C322DF839B}" destId="{5F6C5BB8-20D3-40A3-90DB-EC84FAAEDAE1}" srcOrd="6" destOrd="0" presId="urn:microsoft.com/office/officeart/2005/8/layout/default"/>
    <dgm:cxn modelId="{F8D3DD2E-F435-4E3B-AA3F-DB6DE954B755}" type="presParOf" srcId="{ADA320D3-151F-40BA-8853-C2C322DF839B}" destId="{02CDF2E4-AE10-4ACA-A457-5EF1B02938FB}" srcOrd="7" destOrd="0" presId="urn:microsoft.com/office/officeart/2005/8/layout/default"/>
    <dgm:cxn modelId="{02F22942-C8AA-46DB-A5B3-160D374CFCDC}" type="presParOf" srcId="{ADA320D3-151F-40BA-8853-C2C322DF839B}" destId="{F2CC4750-C06E-48E7-98B3-42C1CE232428}" srcOrd="8" destOrd="0" presId="urn:microsoft.com/office/officeart/2005/8/layout/default"/>
    <dgm:cxn modelId="{91520FEA-6FBB-4D09-BC52-3A4AB5569E25}" type="presParOf" srcId="{ADA320D3-151F-40BA-8853-C2C322DF839B}" destId="{1A81B082-F412-4EB2-AA51-38A617927FA3}" srcOrd="9" destOrd="0" presId="urn:microsoft.com/office/officeart/2005/8/layout/default"/>
    <dgm:cxn modelId="{C85BB021-5E8B-4F84-A3FB-CC5E7AA6892D}" type="presParOf" srcId="{ADA320D3-151F-40BA-8853-C2C322DF839B}" destId="{EE0FB54B-1E47-4C7F-97CD-EA3F9CEE9C21}"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3FF753-72FF-4333-8C8A-B1F757402428}">
      <dsp:nvSpPr>
        <dsp:cNvPr id="0" name=""/>
        <dsp:cNvSpPr/>
      </dsp:nvSpPr>
      <dsp:spPr>
        <a:xfrm>
          <a:off x="2095003" y="48024"/>
          <a:ext cx="2161687" cy="2161687"/>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95A7335-3D69-424F-8D14-8377F638D43F}">
      <dsp:nvSpPr>
        <dsp:cNvPr id="0" name=""/>
        <dsp:cNvSpPr/>
      </dsp:nvSpPr>
      <dsp:spPr>
        <a:xfrm>
          <a:off x="2555690" y="508712"/>
          <a:ext cx="1240312" cy="124031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409CFFF-7179-499F-ABE2-06E7C691D60C}">
      <dsp:nvSpPr>
        <dsp:cNvPr id="0" name=""/>
        <dsp:cNvSpPr/>
      </dsp:nvSpPr>
      <dsp:spPr>
        <a:xfrm>
          <a:off x="742991" y="2883024"/>
          <a:ext cx="4865710" cy="10178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de-CH" sz="2400" kern="1200" dirty="0"/>
            <a:t>Ladurner berichtet….über Professor  Mastella und den Apothekertag..</a:t>
          </a:r>
          <a:endParaRPr lang="en-US" sz="2400" kern="1200" dirty="0"/>
        </a:p>
      </dsp:txBody>
      <dsp:txXfrm>
        <a:off x="742991" y="2883024"/>
        <a:ext cx="4865710" cy="1017826"/>
      </dsp:txXfrm>
    </dsp:sp>
    <dsp:sp modelId="{97074453-9E87-4205-BBA7-37AE15B0E4E3}">
      <dsp:nvSpPr>
        <dsp:cNvPr id="0" name=""/>
        <dsp:cNvSpPr/>
      </dsp:nvSpPr>
      <dsp:spPr>
        <a:xfrm>
          <a:off x="6919889" y="48024"/>
          <a:ext cx="2161687" cy="2161687"/>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FE0968C-B2CC-4A4F-BE4B-341468169AE5}">
      <dsp:nvSpPr>
        <dsp:cNvPr id="0" name=""/>
        <dsp:cNvSpPr/>
      </dsp:nvSpPr>
      <dsp:spPr>
        <a:xfrm>
          <a:off x="7380577" y="508712"/>
          <a:ext cx="1240312" cy="124031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C44ECCE-1864-4270-8F0D-C452D8325FA8}">
      <dsp:nvSpPr>
        <dsp:cNvPr id="0" name=""/>
        <dsp:cNvSpPr/>
      </dsp:nvSpPr>
      <dsp:spPr>
        <a:xfrm>
          <a:off x="6228858" y="2883024"/>
          <a:ext cx="3543750" cy="10178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lang="de-CH" sz="2400" kern="1200"/>
            <a:t>Was ist disruptiv?  Innovativ und noch mehr…</a:t>
          </a:r>
          <a:endParaRPr lang="en-US" sz="2400" kern="1200"/>
        </a:p>
      </dsp:txBody>
      <dsp:txXfrm>
        <a:off x="6228858" y="2883024"/>
        <a:ext cx="3543750" cy="10178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A785B6-C696-4746-8632-FD8AE637A6D2}">
      <dsp:nvSpPr>
        <dsp:cNvPr id="0" name=""/>
        <dsp:cNvSpPr/>
      </dsp:nvSpPr>
      <dsp:spPr>
        <a:xfrm>
          <a:off x="5061245" y="1958102"/>
          <a:ext cx="2393235" cy="2393235"/>
        </a:xfrm>
        <a:prstGeom prst="gear9">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de-CH" sz="2100" kern="1200" dirty="0" err="1"/>
            <a:t>Product</a:t>
          </a:r>
          <a:endParaRPr lang="en-US" sz="2100" kern="1200" dirty="0"/>
        </a:p>
      </dsp:txBody>
      <dsp:txXfrm>
        <a:off x="5542392" y="2518706"/>
        <a:ext cx="1430941" cy="1230172"/>
      </dsp:txXfrm>
    </dsp:sp>
    <dsp:sp modelId="{BF6BB297-0702-46F3-BFEC-7D40DAC38963}">
      <dsp:nvSpPr>
        <dsp:cNvPr id="0" name=""/>
        <dsp:cNvSpPr/>
      </dsp:nvSpPr>
      <dsp:spPr>
        <a:xfrm>
          <a:off x="3647804" y="1392428"/>
          <a:ext cx="1740535" cy="1740535"/>
        </a:xfrm>
        <a:prstGeom prst="gear6">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de-CH" sz="2100" kern="1200" dirty="0"/>
            <a:t>Promo-</a:t>
          </a:r>
          <a:r>
            <a:rPr lang="de-CH" sz="2100" kern="1200" dirty="0" err="1"/>
            <a:t>tion</a:t>
          </a:r>
          <a:endParaRPr lang="en-US" sz="2100" kern="1200" dirty="0"/>
        </a:p>
      </dsp:txBody>
      <dsp:txXfrm>
        <a:off x="4085989" y="1833261"/>
        <a:ext cx="864165" cy="858869"/>
      </dsp:txXfrm>
    </dsp:sp>
    <dsp:sp modelId="{E3BB8826-93C9-4F35-A8E0-5796258012EA}">
      <dsp:nvSpPr>
        <dsp:cNvPr id="0" name=""/>
        <dsp:cNvSpPr/>
      </dsp:nvSpPr>
      <dsp:spPr>
        <a:xfrm rot="20700000">
          <a:off x="4622682" y="191636"/>
          <a:ext cx="1705369" cy="1705369"/>
        </a:xfrm>
        <a:prstGeom prst="gear6">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rot="-20700000">
        <a:off x="4996719" y="565673"/>
        <a:ext cx="957294" cy="957294"/>
      </dsp:txXfrm>
    </dsp:sp>
    <dsp:sp modelId="{BBFEA2BC-598C-43D8-9D5A-C66DCD7FAA65}">
      <dsp:nvSpPr>
        <dsp:cNvPr id="0" name=""/>
        <dsp:cNvSpPr/>
      </dsp:nvSpPr>
      <dsp:spPr>
        <a:xfrm>
          <a:off x="4857933" y="1595986"/>
          <a:ext cx="3063341" cy="3063341"/>
        </a:xfrm>
        <a:prstGeom prst="circularArrow">
          <a:avLst>
            <a:gd name="adj1" fmla="val 4687"/>
            <a:gd name="adj2" fmla="val 299029"/>
            <a:gd name="adj3" fmla="val 2519837"/>
            <a:gd name="adj4" fmla="val 15853391"/>
            <a:gd name="adj5" fmla="val 5469"/>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694F7706-AC6D-42CC-AB18-F2BBEDBD36A3}">
      <dsp:nvSpPr>
        <dsp:cNvPr id="0" name=""/>
        <dsp:cNvSpPr/>
      </dsp:nvSpPr>
      <dsp:spPr>
        <a:xfrm>
          <a:off x="3339559" y="1006639"/>
          <a:ext cx="2225709" cy="2225709"/>
        </a:xfrm>
        <a:prstGeom prst="leftCircularArrow">
          <a:avLst>
            <a:gd name="adj1" fmla="val 6452"/>
            <a:gd name="adj2" fmla="val 429999"/>
            <a:gd name="adj3" fmla="val 10489124"/>
            <a:gd name="adj4" fmla="val 14837806"/>
            <a:gd name="adj5" fmla="val 7527"/>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07B4CABA-17DF-4076-8081-B5FC71C94E6A}">
      <dsp:nvSpPr>
        <dsp:cNvPr id="0" name=""/>
        <dsp:cNvSpPr/>
      </dsp:nvSpPr>
      <dsp:spPr>
        <a:xfrm>
          <a:off x="4228212" y="-182577"/>
          <a:ext cx="2399762" cy="2399762"/>
        </a:xfrm>
        <a:prstGeom prst="circularArrow">
          <a:avLst>
            <a:gd name="adj1" fmla="val 5984"/>
            <a:gd name="adj2" fmla="val 394124"/>
            <a:gd name="adj3" fmla="val 13313824"/>
            <a:gd name="adj4" fmla="val 10508221"/>
            <a:gd name="adj5" fmla="val 6981"/>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A785B6-C696-4746-8632-FD8AE637A6D2}">
      <dsp:nvSpPr>
        <dsp:cNvPr id="0" name=""/>
        <dsp:cNvSpPr/>
      </dsp:nvSpPr>
      <dsp:spPr>
        <a:xfrm>
          <a:off x="6332987" y="149246"/>
          <a:ext cx="2393235" cy="2393235"/>
        </a:xfrm>
        <a:prstGeom prst="gear9">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de-CH" sz="2400" b="1" kern="1200" dirty="0"/>
            <a:t>PRICE / REVENUE</a:t>
          </a:r>
          <a:endParaRPr lang="en-US" sz="2400" b="1" kern="1200" dirty="0"/>
        </a:p>
      </dsp:txBody>
      <dsp:txXfrm>
        <a:off x="6814134" y="709850"/>
        <a:ext cx="1430941" cy="1230172"/>
      </dsp:txXfrm>
    </dsp:sp>
    <dsp:sp modelId="{BF6BB297-0702-46F3-BFEC-7D40DAC38963}">
      <dsp:nvSpPr>
        <dsp:cNvPr id="0" name=""/>
        <dsp:cNvSpPr/>
      </dsp:nvSpPr>
      <dsp:spPr>
        <a:xfrm>
          <a:off x="3101259" y="0"/>
          <a:ext cx="1740535" cy="1740535"/>
        </a:xfrm>
        <a:prstGeom prst="gear6">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de-CH" sz="2000" kern="1200" dirty="0"/>
            <a:t>PEOPLE</a:t>
          </a:r>
          <a:endParaRPr lang="en-US" sz="2000" kern="1200" dirty="0"/>
        </a:p>
      </dsp:txBody>
      <dsp:txXfrm>
        <a:off x="3539444" y="440833"/>
        <a:ext cx="864165" cy="858869"/>
      </dsp:txXfrm>
    </dsp:sp>
    <dsp:sp modelId="{E3BB8826-93C9-4F35-A8E0-5796258012EA}">
      <dsp:nvSpPr>
        <dsp:cNvPr id="0" name=""/>
        <dsp:cNvSpPr/>
      </dsp:nvSpPr>
      <dsp:spPr>
        <a:xfrm rot="20700000">
          <a:off x="3592647" y="2454332"/>
          <a:ext cx="1705369" cy="1705369"/>
        </a:xfrm>
        <a:prstGeom prst="gear6">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de-CH" sz="2000" kern="1200" dirty="0"/>
            <a:t>PLACE</a:t>
          </a:r>
          <a:endParaRPr lang="en-US" sz="2000" kern="1200" dirty="0"/>
        </a:p>
      </dsp:txBody>
      <dsp:txXfrm rot="-20700000">
        <a:off x="3966684" y="2828369"/>
        <a:ext cx="957294" cy="957294"/>
      </dsp:txXfrm>
    </dsp:sp>
    <dsp:sp modelId="{BBFEA2BC-598C-43D8-9D5A-C66DCD7FAA65}">
      <dsp:nvSpPr>
        <dsp:cNvPr id="0" name=""/>
        <dsp:cNvSpPr/>
      </dsp:nvSpPr>
      <dsp:spPr>
        <a:xfrm>
          <a:off x="4857933" y="1595986"/>
          <a:ext cx="3063341" cy="3063341"/>
        </a:xfrm>
        <a:prstGeom prst="circularArrow">
          <a:avLst>
            <a:gd name="adj1" fmla="val 4687"/>
            <a:gd name="adj2" fmla="val 299029"/>
            <a:gd name="adj3" fmla="val 2519837"/>
            <a:gd name="adj4" fmla="val 15853391"/>
            <a:gd name="adj5" fmla="val 5469"/>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694F7706-AC6D-42CC-AB18-F2BBEDBD36A3}">
      <dsp:nvSpPr>
        <dsp:cNvPr id="0" name=""/>
        <dsp:cNvSpPr/>
      </dsp:nvSpPr>
      <dsp:spPr>
        <a:xfrm>
          <a:off x="3339559" y="1006639"/>
          <a:ext cx="2225709" cy="2225709"/>
        </a:xfrm>
        <a:prstGeom prst="leftCircularArrow">
          <a:avLst>
            <a:gd name="adj1" fmla="val 6452"/>
            <a:gd name="adj2" fmla="val 429999"/>
            <a:gd name="adj3" fmla="val 10489124"/>
            <a:gd name="adj4" fmla="val 14837806"/>
            <a:gd name="adj5" fmla="val 7527"/>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07B4CABA-17DF-4076-8081-B5FC71C94E6A}">
      <dsp:nvSpPr>
        <dsp:cNvPr id="0" name=""/>
        <dsp:cNvSpPr/>
      </dsp:nvSpPr>
      <dsp:spPr>
        <a:xfrm>
          <a:off x="4228212" y="-182577"/>
          <a:ext cx="2399762" cy="2399762"/>
        </a:xfrm>
        <a:prstGeom prst="circularArrow">
          <a:avLst>
            <a:gd name="adj1" fmla="val 5984"/>
            <a:gd name="adj2" fmla="val 394124"/>
            <a:gd name="adj3" fmla="val 13313824"/>
            <a:gd name="adj4" fmla="val 10508221"/>
            <a:gd name="adj5" fmla="val 6981"/>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3CC129-1069-4E39-BF84-917890CB185B}">
      <dsp:nvSpPr>
        <dsp:cNvPr id="0" name=""/>
        <dsp:cNvSpPr/>
      </dsp:nvSpPr>
      <dsp:spPr>
        <a:xfrm>
          <a:off x="0" y="113427"/>
          <a:ext cx="8229600" cy="794503"/>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de-CH" sz="2000" kern="1200" dirty="0"/>
            <a:t>From 0 Lire to EURO 420+ </a:t>
          </a:r>
          <a:r>
            <a:rPr lang="de-CH" sz="2000" kern="1200" dirty="0" err="1"/>
            <a:t>mio</a:t>
          </a:r>
          <a:r>
            <a:rPr lang="de-CH" sz="2000" kern="1200" dirty="0"/>
            <a:t>, from  1 to 1400 </a:t>
          </a:r>
          <a:r>
            <a:rPr lang="de-CH" sz="2000" kern="1200" dirty="0" err="1"/>
            <a:t>employees</a:t>
          </a:r>
          <a:r>
            <a:rPr lang="de-CH" sz="2000" kern="1200" dirty="0"/>
            <a:t>, 1980-now</a:t>
          </a:r>
          <a:endParaRPr lang="en-US" sz="2000" kern="1200" dirty="0"/>
        </a:p>
      </dsp:txBody>
      <dsp:txXfrm>
        <a:off x="38784" y="152211"/>
        <a:ext cx="8152032" cy="716935"/>
      </dsp:txXfrm>
    </dsp:sp>
    <dsp:sp modelId="{B838650A-7808-41CA-B0CB-27E8276BEF86}">
      <dsp:nvSpPr>
        <dsp:cNvPr id="0" name=""/>
        <dsp:cNvSpPr/>
      </dsp:nvSpPr>
      <dsp:spPr>
        <a:xfrm>
          <a:off x="0" y="965530"/>
          <a:ext cx="8229600" cy="794503"/>
        </a:xfrm>
        <a:prstGeom prst="roundRect">
          <a:avLst/>
        </a:prstGeom>
        <a:solidFill>
          <a:schemeClr val="accent5">
            <a:hueOff val="-1126424"/>
            <a:satOff val="-2903"/>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de-CH" sz="2000" kern="1200"/>
            <a:t>In the beginning was the entrepreneurial urge, to be self-employed,  bought a company in decline, Dr. Schär, focus on health diets</a:t>
          </a:r>
          <a:endParaRPr lang="en-US" sz="2000" kern="1200"/>
        </a:p>
      </dsp:txBody>
      <dsp:txXfrm>
        <a:off x="38784" y="1004314"/>
        <a:ext cx="8152032" cy="716935"/>
      </dsp:txXfrm>
    </dsp:sp>
    <dsp:sp modelId="{56514A8A-891C-4E94-9C49-04636056880C}">
      <dsp:nvSpPr>
        <dsp:cNvPr id="0" name=""/>
        <dsp:cNvSpPr/>
      </dsp:nvSpPr>
      <dsp:spPr>
        <a:xfrm>
          <a:off x="0" y="1817633"/>
          <a:ext cx="8229600" cy="794503"/>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de-CH" sz="2000" kern="1200"/>
            <a:t>The 1st attempt did not exite customers,  then the  DISRUPTIVE IDEA :</a:t>
          </a:r>
          <a:endParaRPr lang="en-US" sz="2000" kern="1200"/>
        </a:p>
      </dsp:txBody>
      <dsp:txXfrm>
        <a:off x="38784" y="1856417"/>
        <a:ext cx="8152032" cy="716935"/>
      </dsp:txXfrm>
    </dsp:sp>
    <dsp:sp modelId="{4296F2A0-5FD4-423B-A787-6298971AFF36}">
      <dsp:nvSpPr>
        <dsp:cNvPr id="0" name=""/>
        <dsp:cNvSpPr/>
      </dsp:nvSpPr>
      <dsp:spPr>
        <a:xfrm>
          <a:off x="0" y="2669736"/>
          <a:ext cx="8229600" cy="794503"/>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de-CH" sz="2000" b="1" kern="1200" dirty="0"/>
            <a:t>Discove</a:t>
          </a:r>
          <a:r>
            <a:rPr lang="de-CH" sz="2000" kern="1200" dirty="0"/>
            <a:t>r/</a:t>
          </a:r>
          <a:r>
            <a:rPr lang="de-CH" sz="2000" kern="1200" dirty="0" err="1"/>
            <a:t>satisfy</a:t>
          </a:r>
          <a:r>
            <a:rPr lang="de-CH" sz="2000" kern="1200" dirty="0"/>
            <a:t>  a real </a:t>
          </a:r>
          <a:r>
            <a:rPr lang="de-CH" sz="2000" kern="1200" dirty="0" err="1"/>
            <a:t>need</a:t>
          </a:r>
          <a:r>
            <a:rPr lang="de-CH" sz="2000" kern="1200" dirty="0"/>
            <a:t>: Gluten&amp; </a:t>
          </a:r>
          <a:r>
            <a:rPr lang="de-CH" sz="2000" kern="1200" dirty="0" err="1"/>
            <a:t>wheat</a:t>
          </a:r>
          <a:r>
            <a:rPr lang="de-CH" sz="2000" kern="1200" dirty="0"/>
            <a:t> </a:t>
          </a:r>
          <a:r>
            <a:rPr lang="de-CH" sz="2000" kern="1200" dirty="0" err="1"/>
            <a:t>allergies</a:t>
          </a:r>
          <a:r>
            <a:rPr lang="de-CH" sz="2000" kern="1200" dirty="0"/>
            <a:t>, </a:t>
          </a:r>
          <a:r>
            <a:rPr lang="de-CH" sz="2000" kern="1200" dirty="0" err="1"/>
            <a:t>Celiac</a:t>
          </a:r>
          <a:r>
            <a:rPr lang="de-CH" sz="2000" kern="1200" dirty="0"/>
            <a:t> </a:t>
          </a:r>
          <a:r>
            <a:rPr lang="de-CH" sz="2000" kern="1200" dirty="0" err="1"/>
            <a:t>disease</a:t>
          </a:r>
          <a:endParaRPr lang="en-US" sz="2000" kern="1200" dirty="0"/>
        </a:p>
      </dsp:txBody>
      <dsp:txXfrm>
        <a:off x="38784" y="2708520"/>
        <a:ext cx="8152032" cy="716935"/>
      </dsp:txXfrm>
    </dsp:sp>
    <dsp:sp modelId="{BDF91B17-EBCE-41F5-825D-92555CDD1BA5}">
      <dsp:nvSpPr>
        <dsp:cNvPr id="0" name=""/>
        <dsp:cNvSpPr/>
      </dsp:nvSpPr>
      <dsp:spPr>
        <a:xfrm>
          <a:off x="0" y="3521839"/>
          <a:ext cx="8229600" cy="794503"/>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de-CH" sz="2000" kern="1200"/>
            <a:t>The DISRUPTIVE gluten free value proposition  (Nutzenversprechen)</a:t>
          </a:r>
          <a:endParaRPr lang="en-US" sz="2000" kern="1200"/>
        </a:p>
      </dsp:txBody>
      <dsp:txXfrm>
        <a:off x="38784" y="3560623"/>
        <a:ext cx="8152032" cy="716935"/>
      </dsp:txXfrm>
    </dsp:sp>
    <dsp:sp modelId="{72CB37AD-BABC-4D17-8B99-CACE25C0028F}">
      <dsp:nvSpPr>
        <dsp:cNvPr id="0" name=""/>
        <dsp:cNvSpPr/>
      </dsp:nvSpPr>
      <dsp:spPr>
        <a:xfrm>
          <a:off x="0" y="4373942"/>
          <a:ext cx="8229600" cy="794503"/>
        </a:xfrm>
        <a:prstGeom prst="roundRect">
          <a:avLst/>
        </a:prstGeom>
        <a:solidFill>
          <a:schemeClr val="accent5">
            <a:hueOff val="-5632119"/>
            <a:satOff val="-14516"/>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de-CH" sz="2000" kern="1200"/>
            <a:t>How to implement it? The DISRUPTIVE marketing mix </a:t>
          </a:r>
          <a:endParaRPr lang="en-US" sz="2000" kern="1200"/>
        </a:p>
      </dsp:txBody>
      <dsp:txXfrm>
        <a:off x="38784" y="4412726"/>
        <a:ext cx="8152032" cy="716935"/>
      </dsp:txXfrm>
    </dsp:sp>
    <dsp:sp modelId="{C485CBF0-7F2A-48E9-8983-28C1CA264E2E}">
      <dsp:nvSpPr>
        <dsp:cNvPr id="0" name=""/>
        <dsp:cNvSpPr/>
      </dsp:nvSpPr>
      <dsp:spPr>
        <a:xfrm>
          <a:off x="0" y="5226045"/>
          <a:ext cx="8229600" cy="794503"/>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de-CH" sz="2000" kern="1200"/>
            <a:t>Building an  young and lean organization: Stampfl, later HJ Prast</a:t>
          </a:r>
          <a:endParaRPr lang="en-US" sz="2000" kern="1200"/>
        </a:p>
      </dsp:txBody>
      <dsp:txXfrm>
        <a:off x="38784" y="5264829"/>
        <a:ext cx="8152032" cy="71693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F06DF-5D3F-492D-AC53-411783345625}">
      <dsp:nvSpPr>
        <dsp:cNvPr id="0" name=""/>
        <dsp:cNvSpPr/>
      </dsp:nvSpPr>
      <dsp:spPr>
        <a:xfrm>
          <a:off x="0" y="39687"/>
          <a:ext cx="3286125" cy="197167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de-CH" sz="2600" kern="1200"/>
            <a:t>Political: Worldwide pressures to contain health care costs</a:t>
          </a:r>
          <a:endParaRPr lang="en-US" sz="2600" kern="1200"/>
        </a:p>
      </dsp:txBody>
      <dsp:txXfrm>
        <a:off x="0" y="39687"/>
        <a:ext cx="3286125" cy="1971675"/>
      </dsp:txXfrm>
    </dsp:sp>
    <dsp:sp modelId="{EE34EB5F-E961-46BE-85FC-C8CA37D6388C}">
      <dsp:nvSpPr>
        <dsp:cNvPr id="0" name=""/>
        <dsp:cNvSpPr/>
      </dsp:nvSpPr>
      <dsp:spPr>
        <a:xfrm>
          <a:off x="3614737" y="39687"/>
          <a:ext cx="3286125" cy="1971675"/>
        </a:xfrm>
        <a:prstGeom prst="rect">
          <a:avLst/>
        </a:prstGeom>
        <a:solidFill>
          <a:schemeClr val="accent2">
            <a:hueOff val="-291073"/>
            <a:satOff val="-16786"/>
            <a:lumOff val="172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de-CH" sz="2600" kern="1200"/>
            <a:t>Economic: will world economy rebound, «normal consumption» again?</a:t>
          </a:r>
          <a:endParaRPr lang="en-US" sz="2600" kern="1200"/>
        </a:p>
      </dsp:txBody>
      <dsp:txXfrm>
        <a:off x="3614737" y="39687"/>
        <a:ext cx="3286125" cy="1971675"/>
      </dsp:txXfrm>
    </dsp:sp>
    <dsp:sp modelId="{7AC5CE86-0A20-4885-A761-A106B3FAB094}">
      <dsp:nvSpPr>
        <dsp:cNvPr id="0" name=""/>
        <dsp:cNvSpPr/>
      </dsp:nvSpPr>
      <dsp:spPr>
        <a:xfrm>
          <a:off x="7229475" y="39687"/>
          <a:ext cx="3286125" cy="1971675"/>
        </a:xfrm>
        <a:prstGeom prst="rect">
          <a:avLst/>
        </a:prstGeom>
        <a:solidFill>
          <a:schemeClr val="accent2">
            <a:hueOff val="-582145"/>
            <a:satOff val="-33571"/>
            <a:lumOff val="345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de-CH" sz="2600" kern="1200"/>
            <a:t>Socio-cultural: aging population, more health issues &amp;  celiac diagnoses</a:t>
          </a:r>
          <a:endParaRPr lang="en-US" sz="2600" kern="1200"/>
        </a:p>
      </dsp:txBody>
      <dsp:txXfrm>
        <a:off x="7229475" y="39687"/>
        <a:ext cx="3286125" cy="1971675"/>
      </dsp:txXfrm>
    </dsp:sp>
    <dsp:sp modelId="{5F6C5BB8-20D3-40A3-90DB-EC84FAAEDAE1}">
      <dsp:nvSpPr>
        <dsp:cNvPr id="0" name=""/>
        <dsp:cNvSpPr/>
      </dsp:nvSpPr>
      <dsp:spPr>
        <a:xfrm>
          <a:off x="0" y="2339975"/>
          <a:ext cx="3286125" cy="1971675"/>
        </a:xfrm>
        <a:prstGeom prst="rect">
          <a:avLst/>
        </a:prstGeom>
        <a:solidFill>
          <a:schemeClr val="accent2">
            <a:hueOff val="-873218"/>
            <a:satOff val="-50357"/>
            <a:lumOff val="5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de-CH" sz="2600" kern="1200"/>
            <a:t>Technological: How will digitization influence everything? What to do?</a:t>
          </a:r>
          <a:endParaRPr lang="en-US" sz="2600" kern="1200"/>
        </a:p>
      </dsp:txBody>
      <dsp:txXfrm>
        <a:off x="0" y="2339975"/>
        <a:ext cx="3286125" cy="1971675"/>
      </dsp:txXfrm>
    </dsp:sp>
    <dsp:sp modelId="{F2CC4750-C06E-48E7-98B3-42C1CE232428}">
      <dsp:nvSpPr>
        <dsp:cNvPr id="0" name=""/>
        <dsp:cNvSpPr/>
      </dsp:nvSpPr>
      <dsp:spPr>
        <a:xfrm>
          <a:off x="3614737" y="2339975"/>
          <a:ext cx="3286125" cy="1971675"/>
        </a:xfrm>
        <a:prstGeom prst="rect">
          <a:avLst/>
        </a:prstGeom>
        <a:solidFill>
          <a:schemeClr val="accent2">
            <a:hueOff val="-1164290"/>
            <a:satOff val="-67142"/>
            <a:lumOff val="69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de-CH" sz="2600" kern="1200"/>
            <a:t>Legal:Re-imbursement in Italy?  Unlike re-imbursement any place else</a:t>
          </a:r>
          <a:endParaRPr lang="en-US" sz="2600" kern="1200"/>
        </a:p>
      </dsp:txBody>
      <dsp:txXfrm>
        <a:off x="3614737" y="2339975"/>
        <a:ext cx="3286125" cy="1971675"/>
      </dsp:txXfrm>
    </dsp:sp>
    <dsp:sp modelId="{EE0FB54B-1E47-4C7F-97CD-EA3F9CEE9C21}">
      <dsp:nvSpPr>
        <dsp:cNvPr id="0" name=""/>
        <dsp:cNvSpPr/>
      </dsp:nvSpPr>
      <dsp:spPr>
        <a:xfrm>
          <a:off x="7229475" y="2339975"/>
          <a:ext cx="3286125" cy="1971675"/>
        </a:xfrm>
        <a:prstGeom prst="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de-CH" sz="2600" kern="1200"/>
            <a:t>Environmental:  More «green» products , sourcing and production</a:t>
          </a:r>
          <a:endParaRPr lang="en-US" sz="2600" kern="1200"/>
        </a:p>
      </dsp:txBody>
      <dsp:txXfrm>
        <a:off x="7229475" y="2339975"/>
        <a:ext cx="3286125" cy="1971675"/>
      </dsp:txXfrm>
    </dsp:sp>
  </dsp:spTree>
</dsp:drawing>
</file>

<file path=ppt/diagrams/layout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31T07:23:32.286"/>
    </inkml:context>
    <inkml:brush xml:id="br0">
      <inkml:brushProperty name="width" value="0.05" units="cm"/>
      <inkml:brushProperty name="height" value="0.05" units="cm"/>
    </inkml:brush>
  </inkml:definitions>
  <inkml:trace contextRef="#ctx0" brushRef="#br0">0 1 24575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31T07:23:32.887"/>
    </inkml:context>
    <inkml:brush xml:id="br0">
      <inkml:brushProperty name="width" value="0.05" units="cm"/>
      <inkml:brushProperty name="height" value="0.05" units="cm"/>
    </inkml:brush>
  </inkml:definitions>
  <inkml:trace contextRef="#ctx0" brushRef="#br0">0 0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31T07:23:44.632"/>
    </inkml:context>
    <inkml:brush xml:id="br0">
      <inkml:brushProperty name="width" value="0.05" units="cm"/>
      <inkml:brushProperty name="height" value="0.05" units="cm"/>
    </inkml:brush>
  </inkml:definitions>
  <inkml:trace contextRef="#ctx0" brushRef="#br0">0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028F71-1C3B-43B0-BED7-7944621E8C90}" type="datetimeFigureOut">
              <a:rPr lang="en-US" smtClean="0"/>
              <a:t>11/2/2021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F1CCF6-A589-4DFD-A53C-5CC3E5549548}" type="slidenum">
              <a:rPr lang="en-US" smtClean="0"/>
              <a:t>‹Nr.›</a:t>
            </a:fld>
            <a:endParaRPr lang="en-US"/>
          </a:p>
        </p:txBody>
      </p:sp>
    </p:spTree>
    <p:extLst>
      <p:ext uri="{BB962C8B-B14F-4D97-AF65-F5344CB8AC3E}">
        <p14:creationId xmlns:p14="http://schemas.microsoft.com/office/powerpoint/2010/main" val="2541892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A6F9EE-5C32-490A-9B89-240D2A522DF4}" type="slidenum">
              <a:rPr lang="zh-CN" altLang="en-US" smtClean="0"/>
              <a:pPr/>
              <a:t>17</a:t>
            </a:fld>
            <a:endParaRPr lang="zh-CN" altLang="en-US"/>
          </a:p>
        </p:txBody>
      </p:sp>
    </p:spTree>
    <p:extLst>
      <p:ext uri="{BB962C8B-B14F-4D97-AF65-F5344CB8AC3E}">
        <p14:creationId xmlns:p14="http://schemas.microsoft.com/office/powerpoint/2010/main" val="1972417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A6F9EE-5C32-490A-9B89-240D2A522DF4}" type="slidenum">
              <a:rPr lang="zh-CN" altLang="en-US" smtClean="0"/>
              <a:pPr/>
              <a:t>27</a:t>
            </a:fld>
            <a:endParaRPr lang="zh-CN" altLang="en-US"/>
          </a:p>
        </p:txBody>
      </p:sp>
    </p:spTree>
    <p:extLst>
      <p:ext uri="{BB962C8B-B14F-4D97-AF65-F5344CB8AC3E}">
        <p14:creationId xmlns:p14="http://schemas.microsoft.com/office/powerpoint/2010/main" val="388749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5F751-5AD9-4D6E-9748-D056458E77A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73B29F0-DA5E-489D-89E2-F0E701A9ED7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A80CB14-0204-4E44-BB31-62FACAB1B218}"/>
              </a:ext>
            </a:extLst>
          </p:cNvPr>
          <p:cNvSpPr>
            <a:spLocks noGrp="1"/>
          </p:cNvSpPr>
          <p:nvPr>
            <p:ph type="dt" sz="half" idx="10"/>
          </p:nvPr>
        </p:nvSpPr>
        <p:spPr/>
        <p:txBody>
          <a:bodyPr/>
          <a:lstStyle/>
          <a:p>
            <a:fld id="{945DBDFF-6556-4139-AB93-643DBAD0F0E8}" type="datetimeFigureOut">
              <a:rPr lang="en-US" smtClean="0"/>
              <a:t>11/2/2021</a:t>
            </a:fld>
            <a:endParaRPr lang="en-US"/>
          </a:p>
        </p:txBody>
      </p:sp>
      <p:sp>
        <p:nvSpPr>
          <p:cNvPr id="5" name="Footer Placeholder 4">
            <a:extLst>
              <a:ext uri="{FF2B5EF4-FFF2-40B4-BE49-F238E27FC236}">
                <a16:creationId xmlns:a16="http://schemas.microsoft.com/office/drawing/2014/main" id="{88205AE1-29D7-473D-81D3-A8C9357005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3052E5-687F-47DC-A38D-6BC1AFEDE727}"/>
              </a:ext>
            </a:extLst>
          </p:cNvPr>
          <p:cNvSpPr>
            <a:spLocks noGrp="1"/>
          </p:cNvSpPr>
          <p:nvPr>
            <p:ph type="sldNum" sz="quarter" idx="12"/>
          </p:nvPr>
        </p:nvSpPr>
        <p:spPr/>
        <p:txBody>
          <a:bodyPr/>
          <a:lstStyle/>
          <a:p>
            <a:fld id="{7AF211FA-9356-45A0-82AC-813C066663BE}" type="slidenum">
              <a:rPr lang="en-US" smtClean="0"/>
              <a:t>‹Nr.›</a:t>
            </a:fld>
            <a:endParaRPr lang="en-US"/>
          </a:p>
        </p:txBody>
      </p:sp>
    </p:spTree>
    <p:extLst>
      <p:ext uri="{BB962C8B-B14F-4D97-AF65-F5344CB8AC3E}">
        <p14:creationId xmlns:p14="http://schemas.microsoft.com/office/powerpoint/2010/main" val="22929867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D395F-93FB-4E90-AB10-BD34E5254D4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5B2FC34-543A-41F5-A65E-5A55AE105BC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E2C676-7C3C-4D07-A3BF-DF1AEA28AD81}"/>
              </a:ext>
            </a:extLst>
          </p:cNvPr>
          <p:cNvSpPr>
            <a:spLocks noGrp="1"/>
          </p:cNvSpPr>
          <p:nvPr>
            <p:ph type="dt" sz="half" idx="10"/>
          </p:nvPr>
        </p:nvSpPr>
        <p:spPr/>
        <p:txBody>
          <a:bodyPr/>
          <a:lstStyle/>
          <a:p>
            <a:fld id="{945DBDFF-6556-4139-AB93-643DBAD0F0E8}" type="datetimeFigureOut">
              <a:rPr lang="en-US" smtClean="0"/>
              <a:t>11/2/2021</a:t>
            </a:fld>
            <a:endParaRPr lang="en-US"/>
          </a:p>
        </p:txBody>
      </p:sp>
      <p:sp>
        <p:nvSpPr>
          <p:cNvPr id="5" name="Footer Placeholder 4">
            <a:extLst>
              <a:ext uri="{FF2B5EF4-FFF2-40B4-BE49-F238E27FC236}">
                <a16:creationId xmlns:a16="http://schemas.microsoft.com/office/drawing/2014/main" id="{A9DD9BFE-2AC3-48E8-BF5B-7979F8A86B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FDDB51-AC4A-4F64-AF89-8A3B900A82A7}"/>
              </a:ext>
            </a:extLst>
          </p:cNvPr>
          <p:cNvSpPr>
            <a:spLocks noGrp="1"/>
          </p:cNvSpPr>
          <p:nvPr>
            <p:ph type="sldNum" sz="quarter" idx="12"/>
          </p:nvPr>
        </p:nvSpPr>
        <p:spPr/>
        <p:txBody>
          <a:bodyPr/>
          <a:lstStyle/>
          <a:p>
            <a:fld id="{7AF211FA-9356-45A0-82AC-813C066663BE}" type="slidenum">
              <a:rPr lang="en-US" smtClean="0"/>
              <a:t>‹Nr.›</a:t>
            </a:fld>
            <a:endParaRPr lang="en-US"/>
          </a:p>
        </p:txBody>
      </p:sp>
    </p:spTree>
    <p:extLst>
      <p:ext uri="{BB962C8B-B14F-4D97-AF65-F5344CB8AC3E}">
        <p14:creationId xmlns:p14="http://schemas.microsoft.com/office/powerpoint/2010/main" val="1461469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B6FFC00-DDD5-4C94-979E-10E75A636AB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9EEF7F8-9D8E-410C-936E-485938CE44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9B3030-0FEC-44FF-B978-0E4A93DB9721}"/>
              </a:ext>
            </a:extLst>
          </p:cNvPr>
          <p:cNvSpPr>
            <a:spLocks noGrp="1"/>
          </p:cNvSpPr>
          <p:nvPr>
            <p:ph type="dt" sz="half" idx="10"/>
          </p:nvPr>
        </p:nvSpPr>
        <p:spPr/>
        <p:txBody>
          <a:bodyPr/>
          <a:lstStyle/>
          <a:p>
            <a:fld id="{945DBDFF-6556-4139-AB93-643DBAD0F0E8}" type="datetimeFigureOut">
              <a:rPr lang="en-US" smtClean="0"/>
              <a:t>11/2/2021</a:t>
            </a:fld>
            <a:endParaRPr lang="en-US"/>
          </a:p>
        </p:txBody>
      </p:sp>
      <p:sp>
        <p:nvSpPr>
          <p:cNvPr id="5" name="Footer Placeholder 4">
            <a:extLst>
              <a:ext uri="{FF2B5EF4-FFF2-40B4-BE49-F238E27FC236}">
                <a16:creationId xmlns:a16="http://schemas.microsoft.com/office/drawing/2014/main" id="{8406B890-BBAD-4D4D-9725-9E75A76EBF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23A536-800F-4278-9144-35A30D78F649}"/>
              </a:ext>
            </a:extLst>
          </p:cNvPr>
          <p:cNvSpPr>
            <a:spLocks noGrp="1"/>
          </p:cNvSpPr>
          <p:nvPr>
            <p:ph type="sldNum" sz="quarter" idx="12"/>
          </p:nvPr>
        </p:nvSpPr>
        <p:spPr/>
        <p:txBody>
          <a:bodyPr/>
          <a:lstStyle/>
          <a:p>
            <a:fld id="{7AF211FA-9356-45A0-82AC-813C066663BE}" type="slidenum">
              <a:rPr lang="en-US" smtClean="0"/>
              <a:t>‹Nr.›</a:t>
            </a:fld>
            <a:endParaRPr lang="en-US"/>
          </a:p>
        </p:txBody>
      </p:sp>
    </p:spTree>
    <p:extLst>
      <p:ext uri="{BB962C8B-B14F-4D97-AF65-F5344CB8AC3E}">
        <p14:creationId xmlns:p14="http://schemas.microsoft.com/office/powerpoint/2010/main" val="12969649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C51A6-D7A4-4B20-B566-DEDCFFF6492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6954F47-6EE5-48F8-8AFE-04C9F89DC5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2D17CBF-F886-488C-81C9-58FEA4B05D93}"/>
              </a:ext>
            </a:extLst>
          </p:cNvPr>
          <p:cNvSpPr>
            <a:spLocks noGrp="1"/>
          </p:cNvSpPr>
          <p:nvPr>
            <p:ph type="dt" sz="half" idx="10"/>
          </p:nvPr>
        </p:nvSpPr>
        <p:spPr/>
        <p:txBody>
          <a:bodyPr/>
          <a:lstStyle/>
          <a:p>
            <a:fld id="{5E3061C1-F12D-4DE2-A272-0D8F4F34400B}" type="datetimeFigureOut">
              <a:rPr lang="en-US" smtClean="0"/>
              <a:t>11/2/2021</a:t>
            </a:fld>
            <a:endParaRPr lang="en-US"/>
          </a:p>
        </p:txBody>
      </p:sp>
      <p:sp>
        <p:nvSpPr>
          <p:cNvPr id="5" name="Footer Placeholder 4">
            <a:extLst>
              <a:ext uri="{FF2B5EF4-FFF2-40B4-BE49-F238E27FC236}">
                <a16:creationId xmlns:a16="http://schemas.microsoft.com/office/drawing/2014/main" id="{C9261F4C-F252-4698-83E2-AA8383D83C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DB54C5-ABD0-4733-A0E1-0BD93090BAA0}"/>
              </a:ext>
            </a:extLst>
          </p:cNvPr>
          <p:cNvSpPr>
            <a:spLocks noGrp="1"/>
          </p:cNvSpPr>
          <p:nvPr>
            <p:ph type="sldNum" sz="quarter" idx="12"/>
          </p:nvPr>
        </p:nvSpPr>
        <p:spPr/>
        <p:txBody>
          <a:bodyPr/>
          <a:lstStyle/>
          <a:p>
            <a:fld id="{21F247A9-C45E-44E7-B70F-876BDB83D387}" type="slidenum">
              <a:rPr lang="en-US" smtClean="0"/>
              <a:t>‹Nr.›</a:t>
            </a:fld>
            <a:endParaRPr lang="en-US"/>
          </a:p>
        </p:txBody>
      </p:sp>
    </p:spTree>
    <p:extLst>
      <p:ext uri="{BB962C8B-B14F-4D97-AF65-F5344CB8AC3E}">
        <p14:creationId xmlns:p14="http://schemas.microsoft.com/office/powerpoint/2010/main" val="3944688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1BBD7-C168-4302-ABEF-72F673860E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DC78BA-2688-42AB-9A75-073861AF5E7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C31D6B-7D51-4510-8CFB-69BF6769FB2C}"/>
              </a:ext>
            </a:extLst>
          </p:cNvPr>
          <p:cNvSpPr>
            <a:spLocks noGrp="1"/>
          </p:cNvSpPr>
          <p:nvPr>
            <p:ph type="dt" sz="half" idx="10"/>
          </p:nvPr>
        </p:nvSpPr>
        <p:spPr/>
        <p:txBody>
          <a:bodyPr/>
          <a:lstStyle/>
          <a:p>
            <a:fld id="{5E3061C1-F12D-4DE2-A272-0D8F4F34400B}" type="datetimeFigureOut">
              <a:rPr lang="en-US" smtClean="0"/>
              <a:t>11/2/2021</a:t>
            </a:fld>
            <a:endParaRPr lang="en-US"/>
          </a:p>
        </p:txBody>
      </p:sp>
      <p:sp>
        <p:nvSpPr>
          <p:cNvPr id="5" name="Footer Placeholder 4">
            <a:extLst>
              <a:ext uri="{FF2B5EF4-FFF2-40B4-BE49-F238E27FC236}">
                <a16:creationId xmlns:a16="http://schemas.microsoft.com/office/drawing/2014/main" id="{CED5C804-7E4F-4E9E-9C2F-5FBAC81B17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125318-85A0-401D-86C3-7073B124551E}"/>
              </a:ext>
            </a:extLst>
          </p:cNvPr>
          <p:cNvSpPr>
            <a:spLocks noGrp="1"/>
          </p:cNvSpPr>
          <p:nvPr>
            <p:ph type="sldNum" sz="quarter" idx="12"/>
          </p:nvPr>
        </p:nvSpPr>
        <p:spPr/>
        <p:txBody>
          <a:bodyPr/>
          <a:lstStyle/>
          <a:p>
            <a:fld id="{21F247A9-C45E-44E7-B70F-876BDB83D387}" type="slidenum">
              <a:rPr lang="en-US" smtClean="0"/>
              <a:t>‹Nr.›</a:t>
            </a:fld>
            <a:endParaRPr lang="en-US"/>
          </a:p>
        </p:txBody>
      </p:sp>
    </p:spTree>
    <p:extLst>
      <p:ext uri="{BB962C8B-B14F-4D97-AF65-F5344CB8AC3E}">
        <p14:creationId xmlns:p14="http://schemas.microsoft.com/office/powerpoint/2010/main" val="3454967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5B50F-AF0F-42C4-A759-99C2A29379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C8C37AC-D817-4E43-A30B-CF4F24C8078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065A2CA-FB9C-4C10-8776-7DCFB290DF43}"/>
              </a:ext>
            </a:extLst>
          </p:cNvPr>
          <p:cNvSpPr>
            <a:spLocks noGrp="1"/>
          </p:cNvSpPr>
          <p:nvPr>
            <p:ph type="dt" sz="half" idx="10"/>
          </p:nvPr>
        </p:nvSpPr>
        <p:spPr/>
        <p:txBody>
          <a:bodyPr/>
          <a:lstStyle/>
          <a:p>
            <a:fld id="{5E3061C1-F12D-4DE2-A272-0D8F4F34400B}" type="datetimeFigureOut">
              <a:rPr lang="en-US" smtClean="0"/>
              <a:t>11/2/2021</a:t>
            </a:fld>
            <a:endParaRPr lang="en-US"/>
          </a:p>
        </p:txBody>
      </p:sp>
      <p:sp>
        <p:nvSpPr>
          <p:cNvPr id="5" name="Footer Placeholder 4">
            <a:extLst>
              <a:ext uri="{FF2B5EF4-FFF2-40B4-BE49-F238E27FC236}">
                <a16:creationId xmlns:a16="http://schemas.microsoft.com/office/drawing/2014/main" id="{45D594FB-3FBF-48FE-A26F-0545F1538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0A936F-1094-4C12-ACE8-3787C765A453}"/>
              </a:ext>
            </a:extLst>
          </p:cNvPr>
          <p:cNvSpPr>
            <a:spLocks noGrp="1"/>
          </p:cNvSpPr>
          <p:nvPr>
            <p:ph type="sldNum" sz="quarter" idx="12"/>
          </p:nvPr>
        </p:nvSpPr>
        <p:spPr/>
        <p:txBody>
          <a:bodyPr/>
          <a:lstStyle/>
          <a:p>
            <a:fld id="{21F247A9-C45E-44E7-B70F-876BDB83D387}" type="slidenum">
              <a:rPr lang="en-US" smtClean="0"/>
              <a:t>‹Nr.›</a:t>
            </a:fld>
            <a:endParaRPr lang="en-US"/>
          </a:p>
        </p:txBody>
      </p:sp>
    </p:spTree>
    <p:extLst>
      <p:ext uri="{BB962C8B-B14F-4D97-AF65-F5344CB8AC3E}">
        <p14:creationId xmlns:p14="http://schemas.microsoft.com/office/powerpoint/2010/main" val="24969919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BCF4F-B934-4F1B-A345-6D5CC44731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9C4C0A6-041E-4060-8BF5-D641D94AE5C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572918D-0C8C-497E-90C8-B03BFE39B93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1C0C6D2-9B23-46E7-8BB3-DB9A5C80D394}"/>
              </a:ext>
            </a:extLst>
          </p:cNvPr>
          <p:cNvSpPr>
            <a:spLocks noGrp="1"/>
          </p:cNvSpPr>
          <p:nvPr>
            <p:ph type="dt" sz="half" idx="10"/>
          </p:nvPr>
        </p:nvSpPr>
        <p:spPr/>
        <p:txBody>
          <a:bodyPr/>
          <a:lstStyle/>
          <a:p>
            <a:fld id="{5E3061C1-F12D-4DE2-A272-0D8F4F34400B}" type="datetimeFigureOut">
              <a:rPr lang="en-US" smtClean="0"/>
              <a:t>11/2/2021</a:t>
            </a:fld>
            <a:endParaRPr lang="en-US"/>
          </a:p>
        </p:txBody>
      </p:sp>
      <p:sp>
        <p:nvSpPr>
          <p:cNvPr id="6" name="Footer Placeholder 5">
            <a:extLst>
              <a:ext uri="{FF2B5EF4-FFF2-40B4-BE49-F238E27FC236}">
                <a16:creationId xmlns:a16="http://schemas.microsoft.com/office/drawing/2014/main" id="{DBB29223-E66E-41A0-8A76-7EAFDA9D72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D1D13E-D2C5-4114-8944-1B17FAEEC85C}"/>
              </a:ext>
            </a:extLst>
          </p:cNvPr>
          <p:cNvSpPr>
            <a:spLocks noGrp="1"/>
          </p:cNvSpPr>
          <p:nvPr>
            <p:ph type="sldNum" sz="quarter" idx="12"/>
          </p:nvPr>
        </p:nvSpPr>
        <p:spPr/>
        <p:txBody>
          <a:bodyPr/>
          <a:lstStyle/>
          <a:p>
            <a:fld id="{21F247A9-C45E-44E7-B70F-876BDB83D387}" type="slidenum">
              <a:rPr lang="en-US" smtClean="0"/>
              <a:t>‹Nr.›</a:t>
            </a:fld>
            <a:endParaRPr lang="en-US"/>
          </a:p>
        </p:txBody>
      </p:sp>
    </p:spTree>
    <p:extLst>
      <p:ext uri="{BB962C8B-B14F-4D97-AF65-F5344CB8AC3E}">
        <p14:creationId xmlns:p14="http://schemas.microsoft.com/office/powerpoint/2010/main" val="14803154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C142A-7B09-40F6-8442-DEF18055EAD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47FC35F-D3EE-41CF-AEFC-CA7909F898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6F68292-0D1A-4B32-976B-2D76CACACA6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D498BA-6715-45EA-9437-27F8E2F0AE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727D6AB-A639-4439-A3F5-93EE331CCF3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B0CA986-7939-4250-B74D-4FBE55672C21}"/>
              </a:ext>
            </a:extLst>
          </p:cNvPr>
          <p:cNvSpPr>
            <a:spLocks noGrp="1"/>
          </p:cNvSpPr>
          <p:nvPr>
            <p:ph type="dt" sz="half" idx="10"/>
          </p:nvPr>
        </p:nvSpPr>
        <p:spPr/>
        <p:txBody>
          <a:bodyPr/>
          <a:lstStyle/>
          <a:p>
            <a:fld id="{5E3061C1-F12D-4DE2-A272-0D8F4F34400B}" type="datetimeFigureOut">
              <a:rPr lang="en-US" smtClean="0"/>
              <a:t>11/2/2021</a:t>
            </a:fld>
            <a:endParaRPr lang="en-US"/>
          </a:p>
        </p:txBody>
      </p:sp>
      <p:sp>
        <p:nvSpPr>
          <p:cNvPr id="8" name="Footer Placeholder 7">
            <a:extLst>
              <a:ext uri="{FF2B5EF4-FFF2-40B4-BE49-F238E27FC236}">
                <a16:creationId xmlns:a16="http://schemas.microsoft.com/office/drawing/2014/main" id="{39BBF419-63CF-4DCD-941D-12C90BDC16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67416CD-7F63-48A5-A9E4-D3B464358CAC}"/>
              </a:ext>
            </a:extLst>
          </p:cNvPr>
          <p:cNvSpPr>
            <a:spLocks noGrp="1"/>
          </p:cNvSpPr>
          <p:nvPr>
            <p:ph type="sldNum" sz="quarter" idx="12"/>
          </p:nvPr>
        </p:nvSpPr>
        <p:spPr/>
        <p:txBody>
          <a:bodyPr/>
          <a:lstStyle/>
          <a:p>
            <a:fld id="{21F247A9-C45E-44E7-B70F-876BDB83D387}" type="slidenum">
              <a:rPr lang="en-US" smtClean="0"/>
              <a:t>‹Nr.›</a:t>
            </a:fld>
            <a:endParaRPr lang="en-US"/>
          </a:p>
        </p:txBody>
      </p:sp>
    </p:spTree>
    <p:extLst>
      <p:ext uri="{BB962C8B-B14F-4D97-AF65-F5344CB8AC3E}">
        <p14:creationId xmlns:p14="http://schemas.microsoft.com/office/powerpoint/2010/main" val="3848417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87A8A-5434-4360-A209-D7B787B9B39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320D447-56F9-4250-B484-A3FF84CEF6A1}"/>
              </a:ext>
            </a:extLst>
          </p:cNvPr>
          <p:cNvSpPr>
            <a:spLocks noGrp="1"/>
          </p:cNvSpPr>
          <p:nvPr>
            <p:ph type="dt" sz="half" idx="10"/>
          </p:nvPr>
        </p:nvSpPr>
        <p:spPr/>
        <p:txBody>
          <a:bodyPr/>
          <a:lstStyle/>
          <a:p>
            <a:fld id="{5E3061C1-F12D-4DE2-A272-0D8F4F34400B}" type="datetimeFigureOut">
              <a:rPr lang="en-US" smtClean="0"/>
              <a:t>11/2/2021</a:t>
            </a:fld>
            <a:endParaRPr lang="en-US"/>
          </a:p>
        </p:txBody>
      </p:sp>
      <p:sp>
        <p:nvSpPr>
          <p:cNvPr id="4" name="Footer Placeholder 3">
            <a:extLst>
              <a:ext uri="{FF2B5EF4-FFF2-40B4-BE49-F238E27FC236}">
                <a16:creationId xmlns:a16="http://schemas.microsoft.com/office/drawing/2014/main" id="{BF9C19E0-AF10-44F8-AA96-DB45AA1142F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57D7430-4AB8-4F60-9F2C-2758E7B24DF8}"/>
              </a:ext>
            </a:extLst>
          </p:cNvPr>
          <p:cNvSpPr>
            <a:spLocks noGrp="1"/>
          </p:cNvSpPr>
          <p:nvPr>
            <p:ph type="sldNum" sz="quarter" idx="12"/>
          </p:nvPr>
        </p:nvSpPr>
        <p:spPr/>
        <p:txBody>
          <a:bodyPr/>
          <a:lstStyle/>
          <a:p>
            <a:fld id="{21F247A9-C45E-44E7-B70F-876BDB83D387}" type="slidenum">
              <a:rPr lang="en-US" smtClean="0"/>
              <a:t>‹Nr.›</a:t>
            </a:fld>
            <a:endParaRPr lang="en-US"/>
          </a:p>
        </p:txBody>
      </p:sp>
    </p:spTree>
    <p:extLst>
      <p:ext uri="{BB962C8B-B14F-4D97-AF65-F5344CB8AC3E}">
        <p14:creationId xmlns:p14="http://schemas.microsoft.com/office/powerpoint/2010/main" val="3232997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43D292-E5CF-4A2A-BF74-85A4E4794F85}"/>
              </a:ext>
            </a:extLst>
          </p:cNvPr>
          <p:cNvSpPr>
            <a:spLocks noGrp="1"/>
          </p:cNvSpPr>
          <p:nvPr>
            <p:ph type="dt" sz="half" idx="10"/>
          </p:nvPr>
        </p:nvSpPr>
        <p:spPr/>
        <p:txBody>
          <a:bodyPr/>
          <a:lstStyle/>
          <a:p>
            <a:fld id="{5E3061C1-F12D-4DE2-A272-0D8F4F34400B}" type="datetimeFigureOut">
              <a:rPr lang="en-US" smtClean="0"/>
              <a:t>11/2/2021</a:t>
            </a:fld>
            <a:endParaRPr lang="en-US"/>
          </a:p>
        </p:txBody>
      </p:sp>
      <p:sp>
        <p:nvSpPr>
          <p:cNvPr id="3" name="Footer Placeholder 2">
            <a:extLst>
              <a:ext uri="{FF2B5EF4-FFF2-40B4-BE49-F238E27FC236}">
                <a16:creationId xmlns:a16="http://schemas.microsoft.com/office/drawing/2014/main" id="{D0F0C85E-79C2-4AFE-ACCF-C47EC077507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C249616-BE5F-4211-B35D-95A52B8674DA}"/>
              </a:ext>
            </a:extLst>
          </p:cNvPr>
          <p:cNvSpPr>
            <a:spLocks noGrp="1"/>
          </p:cNvSpPr>
          <p:nvPr>
            <p:ph type="sldNum" sz="quarter" idx="12"/>
          </p:nvPr>
        </p:nvSpPr>
        <p:spPr/>
        <p:txBody>
          <a:bodyPr/>
          <a:lstStyle/>
          <a:p>
            <a:fld id="{21F247A9-C45E-44E7-B70F-876BDB83D387}" type="slidenum">
              <a:rPr lang="en-US" smtClean="0"/>
              <a:t>‹Nr.›</a:t>
            </a:fld>
            <a:endParaRPr lang="en-US"/>
          </a:p>
        </p:txBody>
      </p:sp>
    </p:spTree>
    <p:extLst>
      <p:ext uri="{BB962C8B-B14F-4D97-AF65-F5344CB8AC3E}">
        <p14:creationId xmlns:p14="http://schemas.microsoft.com/office/powerpoint/2010/main" val="18110006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534DA-7C2D-4F3C-85B9-01923AF140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D2BF8C-6E09-4A9D-8EE4-4DB42CC3D7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EC21023-44CB-4F90-93CE-B79029BF35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4116423-A83F-46A7-B56B-270CE65046F6}"/>
              </a:ext>
            </a:extLst>
          </p:cNvPr>
          <p:cNvSpPr>
            <a:spLocks noGrp="1"/>
          </p:cNvSpPr>
          <p:nvPr>
            <p:ph type="dt" sz="half" idx="10"/>
          </p:nvPr>
        </p:nvSpPr>
        <p:spPr/>
        <p:txBody>
          <a:bodyPr/>
          <a:lstStyle/>
          <a:p>
            <a:fld id="{5E3061C1-F12D-4DE2-A272-0D8F4F34400B}" type="datetimeFigureOut">
              <a:rPr lang="en-US" smtClean="0"/>
              <a:t>11/2/2021</a:t>
            </a:fld>
            <a:endParaRPr lang="en-US"/>
          </a:p>
        </p:txBody>
      </p:sp>
      <p:sp>
        <p:nvSpPr>
          <p:cNvPr id="6" name="Footer Placeholder 5">
            <a:extLst>
              <a:ext uri="{FF2B5EF4-FFF2-40B4-BE49-F238E27FC236}">
                <a16:creationId xmlns:a16="http://schemas.microsoft.com/office/drawing/2014/main" id="{F878096A-ED29-4678-81CF-7AEB618843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3B1312-2A5A-4BD5-B008-B2C8CC8AF143}"/>
              </a:ext>
            </a:extLst>
          </p:cNvPr>
          <p:cNvSpPr>
            <a:spLocks noGrp="1"/>
          </p:cNvSpPr>
          <p:nvPr>
            <p:ph type="sldNum" sz="quarter" idx="12"/>
          </p:nvPr>
        </p:nvSpPr>
        <p:spPr/>
        <p:txBody>
          <a:bodyPr/>
          <a:lstStyle/>
          <a:p>
            <a:fld id="{21F247A9-C45E-44E7-B70F-876BDB83D387}" type="slidenum">
              <a:rPr lang="en-US" smtClean="0"/>
              <a:t>‹Nr.›</a:t>
            </a:fld>
            <a:endParaRPr lang="en-US"/>
          </a:p>
        </p:txBody>
      </p:sp>
    </p:spTree>
    <p:extLst>
      <p:ext uri="{BB962C8B-B14F-4D97-AF65-F5344CB8AC3E}">
        <p14:creationId xmlns:p14="http://schemas.microsoft.com/office/powerpoint/2010/main" val="2024846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5339C-8A63-4D50-82CD-03E0E97D8AA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73EA5A9-3A65-4EE3-9015-EC40ACE9EB5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124B1D-821B-4D19-A4E3-B719AB523C48}"/>
              </a:ext>
            </a:extLst>
          </p:cNvPr>
          <p:cNvSpPr>
            <a:spLocks noGrp="1"/>
          </p:cNvSpPr>
          <p:nvPr>
            <p:ph type="dt" sz="half" idx="10"/>
          </p:nvPr>
        </p:nvSpPr>
        <p:spPr/>
        <p:txBody>
          <a:bodyPr/>
          <a:lstStyle/>
          <a:p>
            <a:fld id="{945DBDFF-6556-4139-AB93-643DBAD0F0E8}" type="datetimeFigureOut">
              <a:rPr lang="en-US" smtClean="0"/>
              <a:t>11/2/2021</a:t>
            </a:fld>
            <a:endParaRPr lang="en-US"/>
          </a:p>
        </p:txBody>
      </p:sp>
      <p:sp>
        <p:nvSpPr>
          <p:cNvPr id="5" name="Footer Placeholder 4">
            <a:extLst>
              <a:ext uri="{FF2B5EF4-FFF2-40B4-BE49-F238E27FC236}">
                <a16:creationId xmlns:a16="http://schemas.microsoft.com/office/drawing/2014/main" id="{9A1B9F3B-2693-47AE-B14C-48030682DD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5E073E-083D-48F7-B30B-A39CEDEC52BD}"/>
              </a:ext>
            </a:extLst>
          </p:cNvPr>
          <p:cNvSpPr>
            <a:spLocks noGrp="1"/>
          </p:cNvSpPr>
          <p:nvPr>
            <p:ph type="sldNum" sz="quarter" idx="12"/>
          </p:nvPr>
        </p:nvSpPr>
        <p:spPr/>
        <p:txBody>
          <a:bodyPr/>
          <a:lstStyle/>
          <a:p>
            <a:fld id="{7AF211FA-9356-45A0-82AC-813C066663BE}" type="slidenum">
              <a:rPr lang="en-US" smtClean="0"/>
              <a:t>‹Nr.›</a:t>
            </a:fld>
            <a:endParaRPr lang="en-US"/>
          </a:p>
        </p:txBody>
      </p:sp>
    </p:spTree>
    <p:extLst>
      <p:ext uri="{BB962C8B-B14F-4D97-AF65-F5344CB8AC3E}">
        <p14:creationId xmlns:p14="http://schemas.microsoft.com/office/powerpoint/2010/main" val="24216416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5D248-DD4A-4CF5-931E-1000BDB005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2D13D7E-2B84-4630-95A1-7168C22ABE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78E01DF-34AC-444D-8DAE-35324A36D0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1CDDE9-B75B-44E5-82B0-5C0CDAA3AD1D}"/>
              </a:ext>
            </a:extLst>
          </p:cNvPr>
          <p:cNvSpPr>
            <a:spLocks noGrp="1"/>
          </p:cNvSpPr>
          <p:nvPr>
            <p:ph type="dt" sz="half" idx="10"/>
          </p:nvPr>
        </p:nvSpPr>
        <p:spPr/>
        <p:txBody>
          <a:bodyPr/>
          <a:lstStyle/>
          <a:p>
            <a:fld id="{5E3061C1-F12D-4DE2-A272-0D8F4F34400B}" type="datetimeFigureOut">
              <a:rPr lang="en-US" smtClean="0"/>
              <a:t>11/2/2021</a:t>
            </a:fld>
            <a:endParaRPr lang="en-US"/>
          </a:p>
        </p:txBody>
      </p:sp>
      <p:sp>
        <p:nvSpPr>
          <p:cNvPr id="6" name="Footer Placeholder 5">
            <a:extLst>
              <a:ext uri="{FF2B5EF4-FFF2-40B4-BE49-F238E27FC236}">
                <a16:creationId xmlns:a16="http://schemas.microsoft.com/office/drawing/2014/main" id="{18D57DDC-C5DB-4DAC-81ED-958A9EF110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44D086-A5FB-4CDE-8D21-7AB4FF8C6810}"/>
              </a:ext>
            </a:extLst>
          </p:cNvPr>
          <p:cNvSpPr>
            <a:spLocks noGrp="1"/>
          </p:cNvSpPr>
          <p:nvPr>
            <p:ph type="sldNum" sz="quarter" idx="12"/>
          </p:nvPr>
        </p:nvSpPr>
        <p:spPr/>
        <p:txBody>
          <a:bodyPr/>
          <a:lstStyle/>
          <a:p>
            <a:fld id="{21F247A9-C45E-44E7-B70F-876BDB83D387}" type="slidenum">
              <a:rPr lang="en-US" smtClean="0"/>
              <a:t>‹Nr.›</a:t>
            </a:fld>
            <a:endParaRPr lang="en-US"/>
          </a:p>
        </p:txBody>
      </p:sp>
    </p:spTree>
    <p:extLst>
      <p:ext uri="{BB962C8B-B14F-4D97-AF65-F5344CB8AC3E}">
        <p14:creationId xmlns:p14="http://schemas.microsoft.com/office/powerpoint/2010/main" val="34798152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462952-B387-4CBC-8067-56A72E500E8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EA228B1-3563-439D-8C9A-49DD992D4A2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96633B-D329-4B83-ABDE-40F826A28A6D}"/>
              </a:ext>
            </a:extLst>
          </p:cNvPr>
          <p:cNvSpPr>
            <a:spLocks noGrp="1"/>
          </p:cNvSpPr>
          <p:nvPr>
            <p:ph type="dt" sz="half" idx="10"/>
          </p:nvPr>
        </p:nvSpPr>
        <p:spPr/>
        <p:txBody>
          <a:bodyPr/>
          <a:lstStyle/>
          <a:p>
            <a:fld id="{5E3061C1-F12D-4DE2-A272-0D8F4F34400B}" type="datetimeFigureOut">
              <a:rPr lang="en-US" smtClean="0"/>
              <a:t>11/2/2021</a:t>
            </a:fld>
            <a:endParaRPr lang="en-US"/>
          </a:p>
        </p:txBody>
      </p:sp>
      <p:sp>
        <p:nvSpPr>
          <p:cNvPr id="5" name="Footer Placeholder 4">
            <a:extLst>
              <a:ext uri="{FF2B5EF4-FFF2-40B4-BE49-F238E27FC236}">
                <a16:creationId xmlns:a16="http://schemas.microsoft.com/office/drawing/2014/main" id="{13D116A9-0AAD-4BDD-A0C4-5EF5D2309C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5D62B7-D789-48FF-9F3B-E0989C6F401A}"/>
              </a:ext>
            </a:extLst>
          </p:cNvPr>
          <p:cNvSpPr>
            <a:spLocks noGrp="1"/>
          </p:cNvSpPr>
          <p:nvPr>
            <p:ph type="sldNum" sz="quarter" idx="12"/>
          </p:nvPr>
        </p:nvSpPr>
        <p:spPr/>
        <p:txBody>
          <a:bodyPr/>
          <a:lstStyle/>
          <a:p>
            <a:fld id="{21F247A9-C45E-44E7-B70F-876BDB83D387}" type="slidenum">
              <a:rPr lang="en-US" smtClean="0"/>
              <a:t>‹Nr.›</a:t>
            </a:fld>
            <a:endParaRPr lang="en-US"/>
          </a:p>
        </p:txBody>
      </p:sp>
    </p:spTree>
    <p:extLst>
      <p:ext uri="{BB962C8B-B14F-4D97-AF65-F5344CB8AC3E}">
        <p14:creationId xmlns:p14="http://schemas.microsoft.com/office/powerpoint/2010/main" val="2835475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A233B23-7F36-4E11-B576-647863B29C7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1FD9C15-9462-45CB-9A09-B8CF4FDA9B1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0AE85A-0173-4336-B5FE-3888F186D5E8}"/>
              </a:ext>
            </a:extLst>
          </p:cNvPr>
          <p:cNvSpPr>
            <a:spLocks noGrp="1"/>
          </p:cNvSpPr>
          <p:nvPr>
            <p:ph type="dt" sz="half" idx="10"/>
          </p:nvPr>
        </p:nvSpPr>
        <p:spPr/>
        <p:txBody>
          <a:bodyPr/>
          <a:lstStyle/>
          <a:p>
            <a:fld id="{5E3061C1-F12D-4DE2-A272-0D8F4F34400B}" type="datetimeFigureOut">
              <a:rPr lang="en-US" smtClean="0"/>
              <a:t>11/2/2021</a:t>
            </a:fld>
            <a:endParaRPr lang="en-US"/>
          </a:p>
        </p:txBody>
      </p:sp>
      <p:sp>
        <p:nvSpPr>
          <p:cNvPr id="5" name="Footer Placeholder 4">
            <a:extLst>
              <a:ext uri="{FF2B5EF4-FFF2-40B4-BE49-F238E27FC236}">
                <a16:creationId xmlns:a16="http://schemas.microsoft.com/office/drawing/2014/main" id="{191AEC65-E50A-4F46-958E-B5D7541628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CC0AC7-54A1-4004-86C8-8F5937C56A67}"/>
              </a:ext>
            </a:extLst>
          </p:cNvPr>
          <p:cNvSpPr>
            <a:spLocks noGrp="1"/>
          </p:cNvSpPr>
          <p:nvPr>
            <p:ph type="sldNum" sz="quarter" idx="12"/>
          </p:nvPr>
        </p:nvSpPr>
        <p:spPr/>
        <p:txBody>
          <a:bodyPr/>
          <a:lstStyle/>
          <a:p>
            <a:fld id="{21F247A9-C45E-44E7-B70F-876BDB83D387}" type="slidenum">
              <a:rPr lang="en-US" smtClean="0"/>
              <a:t>‹Nr.›</a:t>
            </a:fld>
            <a:endParaRPr lang="en-US"/>
          </a:p>
        </p:txBody>
      </p:sp>
    </p:spTree>
    <p:extLst>
      <p:ext uri="{BB962C8B-B14F-4D97-AF65-F5344CB8AC3E}">
        <p14:creationId xmlns:p14="http://schemas.microsoft.com/office/powerpoint/2010/main" val="33364477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7_Title Only">
    <p:bg>
      <p:bgPr>
        <a:gradFill flip="none" rotWithShape="1">
          <a:gsLst>
            <a:gs pos="81000">
              <a:schemeClr val="bg1">
                <a:lumMod val="95000"/>
              </a:schemeClr>
            </a:gs>
            <a:gs pos="0">
              <a:schemeClr val="bg1"/>
            </a:gs>
            <a:gs pos="100000">
              <a:schemeClr val="bg1">
                <a:lumMod val="95000"/>
              </a:schemeClr>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42"/>
            <a:ext cx="6705600" cy="711081"/>
          </a:xfrm>
        </p:spPr>
        <p:txBody>
          <a:bodyPr>
            <a:noAutofit/>
          </a:bodyPr>
          <a:lstStyle>
            <a:lvl1pPr>
              <a:defRPr sz="3599"/>
            </a:lvl1pPr>
          </a:lstStyle>
          <a:p>
            <a:r>
              <a:rPr lang="en-US" dirty="0"/>
              <a:t>Click to edit Master title style</a:t>
            </a:r>
          </a:p>
        </p:txBody>
      </p:sp>
      <p:sp>
        <p:nvSpPr>
          <p:cNvPr id="3" name="Date Placeholder 2"/>
          <p:cNvSpPr>
            <a:spLocks noGrp="1"/>
          </p:cNvSpPr>
          <p:nvPr>
            <p:ph type="dt" sz="half" idx="10"/>
          </p:nvPr>
        </p:nvSpPr>
        <p:spPr/>
        <p:txBody>
          <a:bodyPr/>
          <a:lstStyle/>
          <a:p>
            <a:fld id="{6204E2B0-FEF2-4C8F-90A4-46C9D72643E3}" type="datetime1">
              <a:rPr lang="en-US" smtClean="0"/>
              <a:t>11/2/2021</a:t>
            </a:fld>
            <a:endParaRPr lang="en-US"/>
          </a:p>
        </p:txBody>
      </p:sp>
      <p:sp>
        <p:nvSpPr>
          <p:cNvPr id="4" name="Footer Placeholder 3"/>
          <p:cNvSpPr>
            <a:spLocks noGrp="1"/>
          </p:cNvSpPr>
          <p:nvPr>
            <p:ph type="ftr" sz="quarter" idx="11"/>
          </p:nvPr>
        </p:nvSpPr>
        <p:spPr/>
        <p:txBody>
          <a:bodyPr/>
          <a:lstStyle/>
          <a:p>
            <a:r>
              <a:rPr lang="en-US"/>
              <a:t>SlideModel.com</a:t>
            </a:r>
          </a:p>
        </p:txBody>
      </p:sp>
      <p:sp>
        <p:nvSpPr>
          <p:cNvPr id="5" name="Slide Number Placeholder 4"/>
          <p:cNvSpPr>
            <a:spLocks noGrp="1"/>
          </p:cNvSpPr>
          <p:nvPr>
            <p:ph type="sldNum" sz="quarter" idx="12"/>
          </p:nvPr>
        </p:nvSpPr>
        <p:spPr>
          <a:xfrm>
            <a:off x="11430000" y="6356354"/>
            <a:ext cx="762001" cy="365125"/>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a:ln w="0">
            <a:noFill/>
            <a:prstDash val="solid"/>
            <a:round/>
            <a:headEnd/>
            <a:tailEnd/>
          </a:ln>
        </p:spPr>
        <p:txBody>
          <a:bodyPr vert="horz" wrap="square" lIns="0" tIns="91440" rIns="0" bIns="91440" numCol="1" anchor="ctr" anchorCtr="1" compatLnSpc="1">
            <a:prstTxWarp prst="textNoShape">
              <a:avLst/>
            </a:prstTxWarp>
          </a:bodyPr>
          <a:lstStyle>
            <a:lvl1pPr algn="r">
              <a:defRPr lang="en-US" sz="1400" kern="0" smtClean="0">
                <a:solidFill>
                  <a:schemeClr val="bg1"/>
                </a:solidFill>
                <a:latin typeface="Arial" pitchFamily="34" charset="0"/>
                <a:cs typeface="Arial" pitchFamily="34" charset="0"/>
              </a:defRPr>
            </a:lvl1pPr>
          </a:lstStyle>
          <a:p>
            <a:fld id="{96E69268-9C8B-4EBF-A9EE-DC5DC2D48DC3}" type="slidenum">
              <a:rPr lang="es-UY" smtClean="0"/>
              <a:pPr/>
              <a:t>‹Nr.›</a:t>
            </a:fld>
            <a:endParaRPr lang="es-UY" dirty="0"/>
          </a:p>
        </p:txBody>
      </p:sp>
      <p:sp>
        <p:nvSpPr>
          <p:cNvPr id="8" name="Text Placeholder 8"/>
          <p:cNvSpPr>
            <a:spLocks noGrp="1"/>
          </p:cNvSpPr>
          <p:nvPr>
            <p:ph type="body" sz="quarter" idx="13" hasCustomPrompt="1"/>
          </p:nvPr>
        </p:nvSpPr>
        <p:spPr>
          <a:xfrm>
            <a:off x="7480301" y="362139"/>
            <a:ext cx="4114800" cy="533400"/>
          </a:xfrm>
        </p:spPr>
        <p:txBody>
          <a:bodyPr anchor="ctr">
            <a:noAutofit/>
          </a:bodyPr>
          <a:lstStyle>
            <a:lvl1pPr marL="0" indent="0" algn="r">
              <a:buNone/>
              <a:defRPr sz="1999" baseline="0">
                <a:solidFill>
                  <a:schemeClr val="tx1">
                    <a:lumMod val="50000"/>
                    <a:lumOff val="50000"/>
                  </a:schemeClr>
                </a:solidFill>
              </a:defRPr>
            </a:lvl1pPr>
          </a:lstStyle>
          <a:p>
            <a:pPr lvl="0"/>
            <a:r>
              <a:rPr lang="en-US" dirty="0"/>
              <a:t>Breadcrumb 1 &gt; Breadcrumb 2</a:t>
            </a:r>
            <a:endParaRPr lang="es-UY" dirty="0"/>
          </a:p>
        </p:txBody>
      </p:sp>
    </p:spTree>
    <p:extLst>
      <p:ext uri="{BB962C8B-B14F-4D97-AF65-F5344CB8AC3E}">
        <p14:creationId xmlns:p14="http://schemas.microsoft.com/office/powerpoint/2010/main" val="21170909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EBDC1-B4C4-4912-8AA5-14042A92AF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CEB73C9-3F19-4552-8B35-122E33210CB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960CEFA-D78B-4DD4-92E0-9DBCEE59466A}"/>
              </a:ext>
            </a:extLst>
          </p:cNvPr>
          <p:cNvSpPr>
            <a:spLocks noGrp="1"/>
          </p:cNvSpPr>
          <p:nvPr>
            <p:ph type="dt" sz="half" idx="10"/>
          </p:nvPr>
        </p:nvSpPr>
        <p:spPr/>
        <p:txBody>
          <a:bodyPr/>
          <a:lstStyle/>
          <a:p>
            <a:fld id="{CEB627FC-89AB-4E99-8BA3-08D8A77EBB0E}" type="datetimeFigureOut">
              <a:rPr lang="en-US" smtClean="0"/>
              <a:t>11/2/2021</a:t>
            </a:fld>
            <a:endParaRPr lang="en-US"/>
          </a:p>
        </p:txBody>
      </p:sp>
      <p:sp>
        <p:nvSpPr>
          <p:cNvPr id="5" name="Footer Placeholder 4">
            <a:extLst>
              <a:ext uri="{FF2B5EF4-FFF2-40B4-BE49-F238E27FC236}">
                <a16:creationId xmlns:a16="http://schemas.microsoft.com/office/drawing/2014/main" id="{F22F46F4-39D1-4504-8BC2-490B2B04F7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87CE3C-688A-4B90-835B-AA47992450C7}"/>
              </a:ext>
            </a:extLst>
          </p:cNvPr>
          <p:cNvSpPr>
            <a:spLocks noGrp="1"/>
          </p:cNvSpPr>
          <p:nvPr>
            <p:ph type="sldNum" sz="quarter" idx="12"/>
          </p:nvPr>
        </p:nvSpPr>
        <p:spPr/>
        <p:txBody>
          <a:bodyPr/>
          <a:lstStyle/>
          <a:p>
            <a:fld id="{2BBA49E9-981D-422F-A200-E643F2B6AACB}" type="slidenum">
              <a:rPr lang="en-US" smtClean="0"/>
              <a:t>‹Nr.›</a:t>
            </a:fld>
            <a:endParaRPr lang="en-US"/>
          </a:p>
        </p:txBody>
      </p:sp>
    </p:spTree>
    <p:extLst>
      <p:ext uri="{BB962C8B-B14F-4D97-AF65-F5344CB8AC3E}">
        <p14:creationId xmlns:p14="http://schemas.microsoft.com/office/powerpoint/2010/main" val="35356182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05C6E-18D3-4BFC-A5C2-DAAD177DA6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5E94FBF-A78A-4511-A8EA-4596A32AFC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EC12E8-AD2B-47A6-A4DD-719D1C93C7CB}"/>
              </a:ext>
            </a:extLst>
          </p:cNvPr>
          <p:cNvSpPr>
            <a:spLocks noGrp="1"/>
          </p:cNvSpPr>
          <p:nvPr>
            <p:ph type="dt" sz="half" idx="10"/>
          </p:nvPr>
        </p:nvSpPr>
        <p:spPr/>
        <p:txBody>
          <a:bodyPr/>
          <a:lstStyle/>
          <a:p>
            <a:fld id="{CEB627FC-89AB-4E99-8BA3-08D8A77EBB0E}" type="datetimeFigureOut">
              <a:rPr lang="en-US" smtClean="0"/>
              <a:t>11/2/2021</a:t>
            </a:fld>
            <a:endParaRPr lang="en-US"/>
          </a:p>
        </p:txBody>
      </p:sp>
      <p:sp>
        <p:nvSpPr>
          <p:cNvPr id="5" name="Footer Placeholder 4">
            <a:extLst>
              <a:ext uri="{FF2B5EF4-FFF2-40B4-BE49-F238E27FC236}">
                <a16:creationId xmlns:a16="http://schemas.microsoft.com/office/drawing/2014/main" id="{524806D6-443B-4BD9-A92D-9CCE6459E0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8B6F8F-E17C-41B1-9868-FCCA68632925}"/>
              </a:ext>
            </a:extLst>
          </p:cNvPr>
          <p:cNvSpPr>
            <a:spLocks noGrp="1"/>
          </p:cNvSpPr>
          <p:nvPr>
            <p:ph type="sldNum" sz="quarter" idx="12"/>
          </p:nvPr>
        </p:nvSpPr>
        <p:spPr/>
        <p:txBody>
          <a:bodyPr/>
          <a:lstStyle/>
          <a:p>
            <a:fld id="{2BBA49E9-981D-422F-A200-E643F2B6AACB}" type="slidenum">
              <a:rPr lang="en-US" smtClean="0"/>
              <a:t>‹Nr.›</a:t>
            </a:fld>
            <a:endParaRPr lang="en-US"/>
          </a:p>
        </p:txBody>
      </p:sp>
    </p:spTree>
    <p:extLst>
      <p:ext uri="{BB962C8B-B14F-4D97-AF65-F5344CB8AC3E}">
        <p14:creationId xmlns:p14="http://schemas.microsoft.com/office/powerpoint/2010/main" val="41825721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AB16F-CD96-401E-B6E1-F258C73680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B6E3399-2ADB-4A88-AFCE-3664EF2646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15C6B5A-5FBB-4FA0-8C5F-847D611A9F59}"/>
              </a:ext>
            </a:extLst>
          </p:cNvPr>
          <p:cNvSpPr>
            <a:spLocks noGrp="1"/>
          </p:cNvSpPr>
          <p:nvPr>
            <p:ph type="dt" sz="half" idx="10"/>
          </p:nvPr>
        </p:nvSpPr>
        <p:spPr/>
        <p:txBody>
          <a:bodyPr/>
          <a:lstStyle/>
          <a:p>
            <a:fld id="{CEB627FC-89AB-4E99-8BA3-08D8A77EBB0E}" type="datetimeFigureOut">
              <a:rPr lang="en-US" smtClean="0"/>
              <a:t>11/2/2021</a:t>
            </a:fld>
            <a:endParaRPr lang="en-US"/>
          </a:p>
        </p:txBody>
      </p:sp>
      <p:sp>
        <p:nvSpPr>
          <p:cNvPr id="5" name="Footer Placeholder 4">
            <a:extLst>
              <a:ext uri="{FF2B5EF4-FFF2-40B4-BE49-F238E27FC236}">
                <a16:creationId xmlns:a16="http://schemas.microsoft.com/office/drawing/2014/main" id="{57E22D7B-1D7C-4D43-94B5-30077A9A49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9E9277-CA9E-4572-BDE7-769441C20CC2}"/>
              </a:ext>
            </a:extLst>
          </p:cNvPr>
          <p:cNvSpPr>
            <a:spLocks noGrp="1"/>
          </p:cNvSpPr>
          <p:nvPr>
            <p:ph type="sldNum" sz="quarter" idx="12"/>
          </p:nvPr>
        </p:nvSpPr>
        <p:spPr/>
        <p:txBody>
          <a:bodyPr/>
          <a:lstStyle/>
          <a:p>
            <a:fld id="{2BBA49E9-981D-422F-A200-E643F2B6AACB}" type="slidenum">
              <a:rPr lang="en-US" smtClean="0"/>
              <a:t>‹Nr.›</a:t>
            </a:fld>
            <a:endParaRPr lang="en-US"/>
          </a:p>
        </p:txBody>
      </p:sp>
    </p:spTree>
    <p:extLst>
      <p:ext uri="{BB962C8B-B14F-4D97-AF65-F5344CB8AC3E}">
        <p14:creationId xmlns:p14="http://schemas.microsoft.com/office/powerpoint/2010/main" val="27503509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DCE99-CBFD-4AC7-BFCB-19ADF855890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E337F5-9FB6-4E40-8E78-BA3DA50C4F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17ABE2-36E5-45A3-A42F-765B28A91FF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958D917-594A-494E-9D6C-FBBE8F4A18AD}"/>
              </a:ext>
            </a:extLst>
          </p:cNvPr>
          <p:cNvSpPr>
            <a:spLocks noGrp="1"/>
          </p:cNvSpPr>
          <p:nvPr>
            <p:ph type="dt" sz="half" idx="10"/>
          </p:nvPr>
        </p:nvSpPr>
        <p:spPr/>
        <p:txBody>
          <a:bodyPr/>
          <a:lstStyle/>
          <a:p>
            <a:fld id="{CEB627FC-89AB-4E99-8BA3-08D8A77EBB0E}" type="datetimeFigureOut">
              <a:rPr lang="en-US" smtClean="0"/>
              <a:t>11/2/2021</a:t>
            </a:fld>
            <a:endParaRPr lang="en-US"/>
          </a:p>
        </p:txBody>
      </p:sp>
      <p:sp>
        <p:nvSpPr>
          <p:cNvPr id="6" name="Footer Placeholder 5">
            <a:extLst>
              <a:ext uri="{FF2B5EF4-FFF2-40B4-BE49-F238E27FC236}">
                <a16:creationId xmlns:a16="http://schemas.microsoft.com/office/drawing/2014/main" id="{6F0A5F60-1322-40A0-B0DF-6DB5243C5F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D0C4469-F403-47F5-9779-498BDA280DCC}"/>
              </a:ext>
            </a:extLst>
          </p:cNvPr>
          <p:cNvSpPr>
            <a:spLocks noGrp="1"/>
          </p:cNvSpPr>
          <p:nvPr>
            <p:ph type="sldNum" sz="quarter" idx="12"/>
          </p:nvPr>
        </p:nvSpPr>
        <p:spPr/>
        <p:txBody>
          <a:bodyPr/>
          <a:lstStyle/>
          <a:p>
            <a:fld id="{2BBA49E9-981D-422F-A200-E643F2B6AACB}" type="slidenum">
              <a:rPr lang="en-US" smtClean="0"/>
              <a:t>‹Nr.›</a:t>
            </a:fld>
            <a:endParaRPr lang="en-US"/>
          </a:p>
        </p:txBody>
      </p:sp>
    </p:spTree>
    <p:extLst>
      <p:ext uri="{BB962C8B-B14F-4D97-AF65-F5344CB8AC3E}">
        <p14:creationId xmlns:p14="http://schemas.microsoft.com/office/powerpoint/2010/main" val="12597669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CA1A4-C1B7-4082-AB7C-7F398E8A118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10EA0F-100F-4006-994A-26825F6D8B7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01F2BE9-9695-4095-A511-3782CAEDF97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01EE5D3-87AF-4067-A69C-78F5CEAFA2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CE4845-6755-40B1-8133-5EA5D262B7C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0BDDAF1-984E-4CA7-8BBB-DE5CAB0D90E9}"/>
              </a:ext>
            </a:extLst>
          </p:cNvPr>
          <p:cNvSpPr>
            <a:spLocks noGrp="1"/>
          </p:cNvSpPr>
          <p:nvPr>
            <p:ph type="dt" sz="half" idx="10"/>
          </p:nvPr>
        </p:nvSpPr>
        <p:spPr/>
        <p:txBody>
          <a:bodyPr/>
          <a:lstStyle/>
          <a:p>
            <a:fld id="{CEB627FC-89AB-4E99-8BA3-08D8A77EBB0E}" type="datetimeFigureOut">
              <a:rPr lang="en-US" smtClean="0"/>
              <a:t>11/2/2021</a:t>
            </a:fld>
            <a:endParaRPr lang="en-US"/>
          </a:p>
        </p:txBody>
      </p:sp>
      <p:sp>
        <p:nvSpPr>
          <p:cNvPr id="8" name="Footer Placeholder 7">
            <a:extLst>
              <a:ext uri="{FF2B5EF4-FFF2-40B4-BE49-F238E27FC236}">
                <a16:creationId xmlns:a16="http://schemas.microsoft.com/office/drawing/2014/main" id="{8826EE0C-8112-4542-A051-22E6AE37A4D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39670EE-0F24-46FB-8965-C3A80E24843A}"/>
              </a:ext>
            </a:extLst>
          </p:cNvPr>
          <p:cNvSpPr>
            <a:spLocks noGrp="1"/>
          </p:cNvSpPr>
          <p:nvPr>
            <p:ph type="sldNum" sz="quarter" idx="12"/>
          </p:nvPr>
        </p:nvSpPr>
        <p:spPr/>
        <p:txBody>
          <a:bodyPr/>
          <a:lstStyle/>
          <a:p>
            <a:fld id="{2BBA49E9-981D-422F-A200-E643F2B6AACB}" type="slidenum">
              <a:rPr lang="en-US" smtClean="0"/>
              <a:t>‹Nr.›</a:t>
            </a:fld>
            <a:endParaRPr lang="en-US"/>
          </a:p>
        </p:txBody>
      </p:sp>
    </p:spTree>
    <p:extLst>
      <p:ext uri="{BB962C8B-B14F-4D97-AF65-F5344CB8AC3E}">
        <p14:creationId xmlns:p14="http://schemas.microsoft.com/office/powerpoint/2010/main" val="13569278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F8A0B-4698-449D-B516-1AC199E51A8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145AB74-31BE-413B-933D-819F9BB4A242}"/>
              </a:ext>
            </a:extLst>
          </p:cNvPr>
          <p:cNvSpPr>
            <a:spLocks noGrp="1"/>
          </p:cNvSpPr>
          <p:nvPr>
            <p:ph type="dt" sz="half" idx="10"/>
          </p:nvPr>
        </p:nvSpPr>
        <p:spPr/>
        <p:txBody>
          <a:bodyPr/>
          <a:lstStyle/>
          <a:p>
            <a:fld id="{CEB627FC-89AB-4E99-8BA3-08D8A77EBB0E}" type="datetimeFigureOut">
              <a:rPr lang="en-US" smtClean="0"/>
              <a:t>11/2/2021</a:t>
            </a:fld>
            <a:endParaRPr lang="en-US"/>
          </a:p>
        </p:txBody>
      </p:sp>
      <p:sp>
        <p:nvSpPr>
          <p:cNvPr id="4" name="Footer Placeholder 3">
            <a:extLst>
              <a:ext uri="{FF2B5EF4-FFF2-40B4-BE49-F238E27FC236}">
                <a16:creationId xmlns:a16="http://schemas.microsoft.com/office/drawing/2014/main" id="{AF182400-8AF4-4441-82F6-08734A3B8D2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BA7E045-7B36-4CC9-923B-A15C90F87B9B}"/>
              </a:ext>
            </a:extLst>
          </p:cNvPr>
          <p:cNvSpPr>
            <a:spLocks noGrp="1"/>
          </p:cNvSpPr>
          <p:nvPr>
            <p:ph type="sldNum" sz="quarter" idx="12"/>
          </p:nvPr>
        </p:nvSpPr>
        <p:spPr/>
        <p:txBody>
          <a:bodyPr/>
          <a:lstStyle/>
          <a:p>
            <a:fld id="{2BBA49E9-981D-422F-A200-E643F2B6AACB}" type="slidenum">
              <a:rPr lang="en-US" smtClean="0"/>
              <a:t>‹Nr.›</a:t>
            </a:fld>
            <a:endParaRPr lang="en-US"/>
          </a:p>
        </p:txBody>
      </p:sp>
    </p:spTree>
    <p:extLst>
      <p:ext uri="{BB962C8B-B14F-4D97-AF65-F5344CB8AC3E}">
        <p14:creationId xmlns:p14="http://schemas.microsoft.com/office/powerpoint/2010/main" val="1693178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E0501-D2DD-46E2-AA3A-830C085ECE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E3AF678-483B-4675-832F-813A9D89DBC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CB9BD7-61ED-4C92-953F-D06199C729F7}"/>
              </a:ext>
            </a:extLst>
          </p:cNvPr>
          <p:cNvSpPr>
            <a:spLocks noGrp="1"/>
          </p:cNvSpPr>
          <p:nvPr>
            <p:ph type="dt" sz="half" idx="10"/>
          </p:nvPr>
        </p:nvSpPr>
        <p:spPr/>
        <p:txBody>
          <a:bodyPr/>
          <a:lstStyle/>
          <a:p>
            <a:fld id="{945DBDFF-6556-4139-AB93-643DBAD0F0E8}" type="datetimeFigureOut">
              <a:rPr lang="en-US" smtClean="0"/>
              <a:t>11/2/2021</a:t>
            </a:fld>
            <a:endParaRPr lang="en-US"/>
          </a:p>
        </p:txBody>
      </p:sp>
      <p:sp>
        <p:nvSpPr>
          <p:cNvPr id="5" name="Footer Placeholder 4">
            <a:extLst>
              <a:ext uri="{FF2B5EF4-FFF2-40B4-BE49-F238E27FC236}">
                <a16:creationId xmlns:a16="http://schemas.microsoft.com/office/drawing/2014/main" id="{4D3DA558-7072-4541-99AC-BCD88CFD03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B2D4AA-45D6-4A80-930A-759617E1D017}"/>
              </a:ext>
            </a:extLst>
          </p:cNvPr>
          <p:cNvSpPr>
            <a:spLocks noGrp="1"/>
          </p:cNvSpPr>
          <p:nvPr>
            <p:ph type="sldNum" sz="quarter" idx="12"/>
          </p:nvPr>
        </p:nvSpPr>
        <p:spPr/>
        <p:txBody>
          <a:bodyPr/>
          <a:lstStyle/>
          <a:p>
            <a:fld id="{7AF211FA-9356-45A0-82AC-813C066663BE}" type="slidenum">
              <a:rPr lang="en-US" smtClean="0"/>
              <a:t>‹Nr.›</a:t>
            </a:fld>
            <a:endParaRPr lang="en-US"/>
          </a:p>
        </p:txBody>
      </p:sp>
    </p:spTree>
    <p:extLst>
      <p:ext uri="{BB962C8B-B14F-4D97-AF65-F5344CB8AC3E}">
        <p14:creationId xmlns:p14="http://schemas.microsoft.com/office/powerpoint/2010/main" val="35262553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17BE138-C642-4602-BF0B-17E22496C305}"/>
              </a:ext>
            </a:extLst>
          </p:cNvPr>
          <p:cNvSpPr>
            <a:spLocks noGrp="1"/>
          </p:cNvSpPr>
          <p:nvPr>
            <p:ph type="dt" sz="half" idx="10"/>
          </p:nvPr>
        </p:nvSpPr>
        <p:spPr/>
        <p:txBody>
          <a:bodyPr/>
          <a:lstStyle/>
          <a:p>
            <a:fld id="{CEB627FC-89AB-4E99-8BA3-08D8A77EBB0E}" type="datetimeFigureOut">
              <a:rPr lang="en-US" smtClean="0"/>
              <a:t>11/2/2021</a:t>
            </a:fld>
            <a:endParaRPr lang="en-US"/>
          </a:p>
        </p:txBody>
      </p:sp>
      <p:sp>
        <p:nvSpPr>
          <p:cNvPr id="3" name="Footer Placeholder 2">
            <a:extLst>
              <a:ext uri="{FF2B5EF4-FFF2-40B4-BE49-F238E27FC236}">
                <a16:creationId xmlns:a16="http://schemas.microsoft.com/office/drawing/2014/main" id="{2F36ABB7-0A20-4974-A080-6D33D1E9F13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4B20B78-A5DE-4670-8B24-739CF2120D83}"/>
              </a:ext>
            </a:extLst>
          </p:cNvPr>
          <p:cNvSpPr>
            <a:spLocks noGrp="1"/>
          </p:cNvSpPr>
          <p:nvPr>
            <p:ph type="sldNum" sz="quarter" idx="12"/>
          </p:nvPr>
        </p:nvSpPr>
        <p:spPr/>
        <p:txBody>
          <a:bodyPr/>
          <a:lstStyle/>
          <a:p>
            <a:fld id="{2BBA49E9-981D-422F-A200-E643F2B6AACB}" type="slidenum">
              <a:rPr lang="en-US" smtClean="0"/>
              <a:t>‹Nr.›</a:t>
            </a:fld>
            <a:endParaRPr lang="en-US"/>
          </a:p>
        </p:txBody>
      </p:sp>
    </p:spTree>
    <p:extLst>
      <p:ext uri="{BB962C8B-B14F-4D97-AF65-F5344CB8AC3E}">
        <p14:creationId xmlns:p14="http://schemas.microsoft.com/office/powerpoint/2010/main" val="42718911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5C02E-D9E4-457F-AA68-DE263B323A7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74AFB43-5247-4BFF-9378-579B34C3CE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1D73E79-B104-451B-953B-6E5CDA4C0C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A434B3D-98DB-4CF3-91A2-19058EB28AA9}"/>
              </a:ext>
            </a:extLst>
          </p:cNvPr>
          <p:cNvSpPr>
            <a:spLocks noGrp="1"/>
          </p:cNvSpPr>
          <p:nvPr>
            <p:ph type="dt" sz="half" idx="10"/>
          </p:nvPr>
        </p:nvSpPr>
        <p:spPr/>
        <p:txBody>
          <a:bodyPr/>
          <a:lstStyle/>
          <a:p>
            <a:fld id="{CEB627FC-89AB-4E99-8BA3-08D8A77EBB0E}" type="datetimeFigureOut">
              <a:rPr lang="en-US" smtClean="0"/>
              <a:t>11/2/2021</a:t>
            </a:fld>
            <a:endParaRPr lang="en-US"/>
          </a:p>
        </p:txBody>
      </p:sp>
      <p:sp>
        <p:nvSpPr>
          <p:cNvPr id="6" name="Footer Placeholder 5">
            <a:extLst>
              <a:ext uri="{FF2B5EF4-FFF2-40B4-BE49-F238E27FC236}">
                <a16:creationId xmlns:a16="http://schemas.microsoft.com/office/drawing/2014/main" id="{5989F950-9EEA-4D4D-9FA6-746B00D46C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02EEC3-5552-4B7A-A180-84EFEA9110E0}"/>
              </a:ext>
            </a:extLst>
          </p:cNvPr>
          <p:cNvSpPr>
            <a:spLocks noGrp="1"/>
          </p:cNvSpPr>
          <p:nvPr>
            <p:ph type="sldNum" sz="quarter" idx="12"/>
          </p:nvPr>
        </p:nvSpPr>
        <p:spPr/>
        <p:txBody>
          <a:bodyPr/>
          <a:lstStyle/>
          <a:p>
            <a:fld id="{2BBA49E9-981D-422F-A200-E643F2B6AACB}" type="slidenum">
              <a:rPr lang="en-US" smtClean="0"/>
              <a:t>‹Nr.›</a:t>
            </a:fld>
            <a:endParaRPr lang="en-US"/>
          </a:p>
        </p:txBody>
      </p:sp>
    </p:spTree>
    <p:extLst>
      <p:ext uri="{BB962C8B-B14F-4D97-AF65-F5344CB8AC3E}">
        <p14:creationId xmlns:p14="http://schemas.microsoft.com/office/powerpoint/2010/main" val="34466900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BEC78-7BC6-482B-BF7D-040C90827B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8AD2858-DF2A-42B6-843F-8AB2953B6F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41A32B9-1C73-4132-BACA-56DCF8D95F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33EEFD3-198C-43C5-AE8E-5D65EF570268}"/>
              </a:ext>
            </a:extLst>
          </p:cNvPr>
          <p:cNvSpPr>
            <a:spLocks noGrp="1"/>
          </p:cNvSpPr>
          <p:nvPr>
            <p:ph type="dt" sz="half" idx="10"/>
          </p:nvPr>
        </p:nvSpPr>
        <p:spPr/>
        <p:txBody>
          <a:bodyPr/>
          <a:lstStyle/>
          <a:p>
            <a:fld id="{CEB627FC-89AB-4E99-8BA3-08D8A77EBB0E}" type="datetimeFigureOut">
              <a:rPr lang="en-US" smtClean="0"/>
              <a:t>11/2/2021</a:t>
            </a:fld>
            <a:endParaRPr lang="en-US"/>
          </a:p>
        </p:txBody>
      </p:sp>
      <p:sp>
        <p:nvSpPr>
          <p:cNvPr id="6" name="Footer Placeholder 5">
            <a:extLst>
              <a:ext uri="{FF2B5EF4-FFF2-40B4-BE49-F238E27FC236}">
                <a16:creationId xmlns:a16="http://schemas.microsoft.com/office/drawing/2014/main" id="{A9CFB5FE-9980-4717-9D02-DCFE5560DC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3E37DA-7362-4935-8B17-92CF3CD97C95}"/>
              </a:ext>
            </a:extLst>
          </p:cNvPr>
          <p:cNvSpPr>
            <a:spLocks noGrp="1"/>
          </p:cNvSpPr>
          <p:nvPr>
            <p:ph type="sldNum" sz="quarter" idx="12"/>
          </p:nvPr>
        </p:nvSpPr>
        <p:spPr/>
        <p:txBody>
          <a:bodyPr/>
          <a:lstStyle/>
          <a:p>
            <a:fld id="{2BBA49E9-981D-422F-A200-E643F2B6AACB}" type="slidenum">
              <a:rPr lang="en-US" smtClean="0"/>
              <a:t>‹Nr.›</a:t>
            </a:fld>
            <a:endParaRPr lang="en-US"/>
          </a:p>
        </p:txBody>
      </p:sp>
    </p:spTree>
    <p:extLst>
      <p:ext uri="{BB962C8B-B14F-4D97-AF65-F5344CB8AC3E}">
        <p14:creationId xmlns:p14="http://schemas.microsoft.com/office/powerpoint/2010/main" val="31979241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8D43A-94CA-49FF-B1ED-63910DEEC51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A6EDC11-0AA1-46C0-A986-DD04BF8A7E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62AAE5-47D6-44C3-BB3C-0051F07714B0}"/>
              </a:ext>
            </a:extLst>
          </p:cNvPr>
          <p:cNvSpPr>
            <a:spLocks noGrp="1"/>
          </p:cNvSpPr>
          <p:nvPr>
            <p:ph type="dt" sz="half" idx="10"/>
          </p:nvPr>
        </p:nvSpPr>
        <p:spPr/>
        <p:txBody>
          <a:bodyPr/>
          <a:lstStyle/>
          <a:p>
            <a:fld id="{CEB627FC-89AB-4E99-8BA3-08D8A77EBB0E}" type="datetimeFigureOut">
              <a:rPr lang="en-US" smtClean="0"/>
              <a:t>11/2/2021</a:t>
            </a:fld>
            <a:endParaRPr lang="en-US"/>
          </a:p>
        </p:txBody>
      </p:sp>
      <p:sp>
        <p:nvSpPr>
          <p:cNvPr id="5" name="Footer Placeholder 4">
            <a:extLst>
              <a:ext uri="{FF2B5EF4-FFF2-40B4-BE49-F238E27FC236}">
                <a16:creationId xmlns:a16="http://schemas.microsoft.com/office/drawing/2014/main" id="{0DE8A43E-15FD-4AF2-9615-2847BC2831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FAA92E-9EE9-44A2-8242-44606DB13C49}"/>
              </a:ext>
            </a:extLst>
          </p:cNvPr>
          <p:cNvSpPr>
            <a:spLocks noGrp="1"/>
          </p:cNvSpPr>
          <p:nvPr>
            <p:ph type="sldNum" sz="quarter" idx="12"/>
          </p:nvPr>
        </p:nvSpPr>
        <p:spPr/>
        <p:txBody>
          <a:bodyPr/>
          <a:lstStyle/>
          <a:p>
            <a:fld id="{2BBA49E9-981D-422F-A200-E643F2B6AACB}" type="slidenum">
              <a:rPr lang="en-US" smtClean="0"/>
              <a:t>‹Nr.›</a:t>
            </a:fld>
            <a:endParaRPr lang="en-US"/>
          </a:p>
        </p:txBody>
      </p:sp>
    </p:spTree>
    <p:extLst>
      <p:ext uri="{BB962C8B-B14F-4D97-AF65-F5344CB8AC3E}">
        <p14:creationId xmlns:p14="http://schemas.microsoft.com/office/powerpoint/2010/main" val="19385723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BAE7C96-4A67-42F4-86A3-B22FC0B6FE1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9C0A630-E1AB-4E04-A10E-04514B2230C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F613A0-BA3A-4748-AEAF-FD88464B194F}"/>
              </a:ext>
            </a:extLst>
          </p:cNvPr>
          <p:cNvSpPr>
            <a:spLocks noGrp="1"/>
          </p:cNvSpPr>
          <p:nvPr>
            <p:ph type="dt" sz="half" idx="10"/>
          </p:nvPr>
        </p:nvSpPr>
        <p:spPr/>
        <p:txBody>
          <a:bodyPr/>
          <a:lstStyle/>
          <a:p>
            <a:fld id="{CEB627FC-89AB-4E99-8BA3-08D8A77EBB0E}" type="datetimeFigureOut">
              <a:rPr lang="en-US" smtClean="0"/>
              <a:t>11/2/2021</a:t>
            </a:fld>
            <a:endParaRPr lang="en-US"/>
          </a:p>
        </p:txBody>
      </p:sp>
      <p:sp>
        <p:nvSpPr>
          <p:cNvPr id="5" name="Footer Placeholder 4">
            <a:extLst>
              <a:ext uri="{FF2B5EF4-FFF2-40B4-BE49-F238E27FC236}">
                <a16:creationId xmlns:a16="http://schemas.microsoft.com/office/drawing/2014/main" id="{34C632B5-6A0B-4F6D-8D55-FBB61459B5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F96189-E8CF-4634-9A28-72E4D7901BDB}"/>
              </a:ext>
            </a:extLst>
          </p:cNvPr>
          <p:cNvSpPr>
            <a:spLocks noGrp="1"/>
          </p:cNvSpPr>
          <p:nvPr>
            <p:ph type="sldNum" sz="quarter" idx="12"/>
          </p:nvPr>
        </p:nvSpPr>
        <p:spPr/>
        <p:txBody>
          <a:bodyPr/>
          <a:lstStyle/>
          <a:p>
            <a:fld id="{2BBA49E9-981D-422F-A200-E643F2B6AACB}" type="slidenum">
              <a:rPr lang="en-US" smtClean="0"/>
              <a:t>‹Nr.›</a:t>
            </a:fld>
            <a:endParaRPr lang="en-US"/>
          </a:p>
        </p:txBody>
      </p:sp>
    </p:spTree>
    <p:extLst>
      <p:ext uri="{BB962C8B-B14F-4D97-AF65-F5344CB8AC3E}">
        <p14:creationId xmlns:p14="http://schemas.microsoft.com/office/powerpoint/2010/main" val="2944018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3162D-5BFD-459F-AFB6-401DA27EFF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3586C17-67AE-4960-84D5-EF01FB6DA47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2F6143-371C-45E2-9FBF-CA0A82F6964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E64342F-8DA9-4A6F-BFA8-4E4089BB4B49}"/>
              </a:ext>
            </a:extLst>
          </p:cNvPr>
          <p:cNvSpPr>
            <a:spLocks noGrp="1"/>
          </p:cNvSpPr>
          <p:nvPr>
            <p:ph type="dt" sz="half" idx="10"/>
          </p:nvPr>
        </p:nvSpPr>
        <p:spPr/>
        <p:txBody>
          <a:bodyPr/>
          <a:lstStyle/>
          <a:p>
            <a:fld id="{945DBDFF-6556-4139-AB93-643DBAD0F0E8}" type="datetimeFigureOut">
              <a:rPr lang="en-US" smtClean="0"/>
              <a:t>11/2/2021</a:t>
            </a:fld>
            <a:endParaRPr lang="en-US"/>
          </a:p>
        </p:txBody>
      </p:sp>
      <p:sp>
        <p:nvSpPr>
          <p:cNvPr id="6" name="Footer Placeholder 5">
            <a:extLst>
              <a:ext uri="{FF2B5EF4-FFF2-40B4-BE49-F238E27FC236}">
                <a16:creationId xmlns:a16="http://schemas.microsoft.com/office/drawing/2014/main" id="{EB2E7F36-D78C-44B9-B121-C8BE4E8C2A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A2402C3-B60B-4F33-8BB6-322C4EC43F44}"/>
              </a:ext>
            </a:extLst>
          </p:cNvPr>
          <p:cNvSpPr>
            <a:spLocks noGrp="1"/>
          </p:cNvSpPr>
          <p:nvPr>
            <p:ph type="sldNum" sz="quarter" idx="12"/>
          </p:nvPr>
        </p:nvSpPr>
        <p:spPr/>
        <p:txBody>
          <a:bodyPr/>
          <a:lstStyle/>
          <a:p>
            <a:fld id="{7AF211FA-9356-45A0-82AC-813C066663BE}" type="slidenum">
              <a:rPr lang="en-US" smtClean="0"/>
              <a:t>‹Nr.›</a:t>
            </a:fld>
            <a:endParaRPr lang="en-US"/>
          </a:p>
        </p:txBody>
      </p:sp>
    </p:spTree>
    <p:extLst>
      <p:ext uri="{BB962C8B-B14F-4D97-AF65-F5344CB8AC3E}">
        <p14:creationId xmlns:p14="http://schemas.microsoft.com/office/powerpoint/2010/main" val="760644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12F0E-4344-4FDC-8EED-068C1E9F88A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7B32C8D-9A6F-4765-868E-CAEE8D6DD3F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E5C40A6-D05F-4D6B-8D72-16A03CA1F5C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4F2AA28-EB42-4C0B-9F37-C0DB2B109E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2103A72-7D21-40CB-88FB-3555D408C1B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E05585-206E-4F8D-87FE-959DE93A8ADC}"/>
              </a:ext>
            </a:extLst>
          </p:cNvPr>
          <p:cNvSpPr>
            <a:spLocks noGrp="1"/>
          </p:cNvSpPr>
          <p:nvPr>
            <p:ph type="dt" sz="half" idx="10"/>
          </p:nvPr>
        </p:nvSpPr>
        <p:spPr/>
        <p:txBody>
          <a:bodyPr/>
          <a:lstStyle/>
          <a:p>
            <a:fld id="{945DBDFF-6556-4139-AB93-643DBAD0F0E8}" type="datetimeFigureOut">
              <a:rPr lang="en-US" smtClean="0"/>
              <a:t>11/2/2021</a:t>
            </a:fld>
            <a:endParaRPr lang="en-US"/>
          </a:p>
        </p:txBody>
      </p:sp>
      <p:sp>
        <p:nvSpPr>
          <p:cNvPr id="8" name="Footer Placeholder 7">
            <a:extLst>
              <a:ext uri="{FF2B5EF4-FFF2-40B4-BE49-F238E27FC236}">
                <a16:creationId xmlns:a16="http://schemas.microsoft.com/office/drawing/2014/main" id="{C550F74F-8578-4BB6-9E7B-B1FFFAC3F39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D6BBB2F-C07E-43DF-894C-E271AE550A95}"/>
              </a:ext>
            </a:extLst>
          </p:cNvPr>
          <p:cNvSpPr>
            <a:spLocks noGrp="1"/>
          </p:cNvSpPr>
          <p:nvPr>
            <p:ph type="sldNum" sz="quarter" idx="12"/>
          </p:nvPr>
        </p:nvSpPr>
        <p:spPr/>
        <p:txBody>
          <a:bodyPr/>
          <a:lstStyle/>
          <a:p>
            <a:fld id="{7AF211FA-9356-45A0-82AC-813C066663BE}" type="slidenum">
              <a:rPr lang="en-US" smtClean="0"/>
              <a:t>‹Nr.›</a:t>
            </a:fld>
            <a:endParaRPr lang="en-US"/>
          </a:p>
        </p:txBody>
      </p:sp>
    </p:spTree>
    <p:extLst>
      <p:ext uri="{BB962C8B-B14F-4D97-AF65-F5344CB8AC3E}">
        <p14:creationId xmlns:p14="http://schemas.microsoft.com/office/powerpoint/2010/main" val="955150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343CF-A8CF-4BCE-8CDB-1B211E9C9EF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80A8AFA-CC82-484E-BFA8-CCE52952731D}"/>
              </a:ext>
            </a:extLst>
          </p:cNvPr>
          <p:cNvSpPr>
            <a:spLocks noGrp="1"/>
          </p:cNvSpPr>
          <p:nvPr>
            <p:ph type="dt" sz="half" idx="10"/>
          </p:nvPr>
        </p:nvSpPr>
        <p:spPr/>
        <p:txBody>
          <a:bodyPr/>
          <a:lstStyle/>
          <a:p>
            <a:fld id="{945DBDFF-6556-4139-AB93-643DBAD0F0E8}" type="datetimeFigureOut">
              <a:rPr lang="en-US" smtClean="0"/>
              <a:t>11/2/2021</a:t>
            </a:fld>
            <a:endParaRPr lang="en-US"/>
          </a:p>
        </p:txBody>
      </p:sp>
      <p:sp>
        <p:nvSpPr>
          <p:cNvPr id="4" name="Footer Placeholder 3">
            <a:extLst>
              <a:ext uri="{FF2B5EF4-FFF2-40B4-BE49-F238E27FC236}">
                <a16:creationId xmlns:a16="http://schemas.microsoft.com/office/drawing/2014/main" id="{4CBE0F1E-1DF8-4871-90EE-2D1E78BE6A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807131-B5C1-4185-B4C0-84E07FB9AD3F}"/>
              </a:ext>
            </a:extLst>
          </p:cNvPr>
          <p:cNvSpPr>
            <a:spLocks noGrp="1"/>
          </p:cNvSpPr>
          <p:nvPr>
            <p:ph type="sldNum" sz="quarter" idx="12"/>
          </p:nvPr>
        </p:nvSpPr>
        <p:spPr/>
        <p:txBody>
          <a:bodyPr/>
          <a:lstStyle/>
          <a:p>
            <a:fld id="{7AF211FA-9356-45A0-82AC-813C066663BE}" type="slidenum">
              <a:rPr lang="en-US" smtClean="0"/>
              <a:t>‹Nr.›</a:t>
            </a:fld>
            <a:endParaRPr lang="en-US"/>
          </a:p>
        </p:txBody>
      </p:sp>
    </p:spTree>
    <p:extLst>
      <p:ext uri="{BB962C8B-B14F-4D97-AF65-F5344CB8AC3E}">
        <p14:creationId xmlns:p14="http://schemas.microsoft.com/office/powerpoint/2010/main" val="23388233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4B8046-9E43-4A3A-8EB4-0CF23CA707B2}"/>
              </a:ext>
            </a:extLst>
          </p:cNvPr>
          <p:cNvSpPr>
            <a:spLocks noGrp="1"/>
          </p:cNvSpPr>
          <p:nvPr>
            <p:ph type="dt" sz="half" idx="10"/>
          </p:nvPr>
        </p:nvSpPr>
        <p:spPr/>
        <p:txBody>
          <a:bodyPr/>
          <a:lstStyle/>
          <a:p>
            <a:fld id="{945DBDFF-6556-4139-AB93-643DBAD0F0E8}" type="datetimeFigureOut">
              <a:rPr lang="en-US" smtClean="0"/>
              <a:t>11/2/2021</a:t>
            </a:fld>
            <a:endParaRPr lang="en-US"/>
          </a:p>
        </p:txBody>
      </p:sp>
      <p:sp>
        <p:nvSpPr>
          <p:cNvPr id="3" name="Footer Placeholder 2">
            <a:extLst>
              <a:ext uri="{FF2B5EF4-FFF2-40B4-BE49-F238E27FC236}">
                <a16:creationId xmlns:a16="http://schemas.microsoft.com/office/drawing/2014/main" id="{41723F5C-B162-474D-BD84-5DE24E47F44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4D2E80-1C93-4532-ADC0-E1EA1DEDDB0B}"/>
              </a:ext>
            </a:extLst>
          </p:cNvPr>
          <p:cNvSpPr>
            <a:spLocks noGrp="1"/>
          </p:cNvSpPr>
          <p:nvPr>
            <p:ph type="sldNum" sz="quarter" idx="12"/>
          </p:nvPr>
        </p:nvSpPr>
        <p:spPr/>
        <p:txBody>
          <a:bodyPr/>
          <a:lstStyle/>
          <a:p>
            <a:fld id="{7AF211FA-9356-45A0-82AC-813C066663BE}" type="slidenum">
              <a:rPr lang="en-US" smtClean="0"/>
              <a:t>‹Nr.›</a:t>
            </a:fld>
            <a:endParaRPr lang="en-US"/>
          </a:p>
        </p:txBody>
      </p:sp>
    </p:spTree>
    <p:extLst>
      <p:ext uri="{BB962C8B-B14F-4D97-AF65-F5344CB8AC3E}">
        <p14:creationId xmlns:p14="http://schemas.microsoft.com/office/powerpoint/2010/main" val="651029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E4AE5-410C-4565-A165-C6E946BC29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AB55640-876B-4515-A63B-72D201C8A4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1389AB-167A-4869-AE39-30B274786A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8905E3-C2EE-4A03-810F-BE32A2FBA375}"/>
              </a:ext>
            </a:extLst>
          </p:cNvPr>
          <p:cNvSpPr>
            <a:spLocks noGrp="1"/>
          </p:cNvSpPr>
          <p:nvPr>
            <p:ph type="dt" sz="half" idx="10"/>
          </p:nvPr>
        </p:nvSpPr>
        <p:spPr/>
        <p:txBody>
          <a:bodyPr/>
          <a:lstStyle/>
          <a:p>
            <a:fld id="{945DBDFF-6556-4139-AB93-643DBAD0F0E8}" type="datetimeFigureOut">
              <a:rPr lang="en-US" smtClean="0"/>
              <a:t>11/2/2021</a:t>
            </a:fld>
            <a:endParaRPr lang="en-US"/>
          </a:p>
        </p:txBody>
      </p:sp>
      <p:sp>
        <p:nvSpPr>
          <p:cNvPr id="6" name="Footer Placeholder 5">
            <a:extLst>
              <a:ext uri="{FF2B5EF4-FFF2-40B4-BE49-F238E27FC236}">
                <a16:creationId xmlns:a16="http://schemas.microsoft.com/office/drawing/2014/main" id="{EC9BDD4C-4DB5-4898-8729-316A439526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7DDB22-85D6-4EF5-8EAF-A763C40D7905}"/>
              </a:ext>
            </a:extLst>
          </p:cNvPr>
          <p:cNvSpPr>
            <a:spLocks noGrp="1"/>
          </p:cNvSpPr>
          <p:nvPr>
            <p:ph type="sldNum" sz="quarter" idx="12"/>
          </p:nvPr>
        </p:nvSpPr>
        <p:spPr/>
        <p:txBody>
          <a:bodyPr/>
          <a:lstStyle/>
          <a:p>
            <a:fld id="{7AF211FA-9356-45A0-82AC-813C066663BE}" type="slidenum">
              <a:rPr lang="en-US" smtClean="0"/>
              <a:t>‹Nr.›</a:t>
            </a:fld>
            <a:endParaRPr lang="en-US"/>
          </a:p>
        </p:txBody>
      </p:sp>
    </p:spTree>
    <p:extLst>
      <p:ext uri="{BB962C8B-B14F-4D97-AF65-F5344CB8AC3E}">
        <p14:creationId xmlns:p14="http://schemas.microsoft.com/office/powerpoint/2010/main" val="1231139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5C147F-14D6-472D-AE0D-662FB1C959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A9807D4-B51A-4290-B2B9-747CD9B228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611746F-F2BD-42D0-A593-83A4F60B6C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13710B-5520-477C-9117-13855D2A4B9E}"/>
              </a:ext>
            </a:extLst>
          </p:cNvPr>
          <p:cNvSpPr>
            <a:spLocks noGrp="1"/>
          </p:cNvSpPr>
          <p:nvPr>
            <p:ph type="dt" sz="half" idx="10"/>
          </p:nvPr>
        </p:nvSpPr>
        <p:spPr/>
        <p:txBody>
          <a:bodyPr/>
          <a:lstStyle/>
          <a:p>
            <a:fld id="{945DBDFF-6556-4139-AB93-643DBAD0F0E8}" type="datetimeFigureOut">
              <a:rPr lang="en-US" smtClean="0"/>
              <a:t>11/2/2021</a:t>
            </a:fld>
            <a:endParaRPr lang="en-US"/>
          </a:p>
        </p:txBody>
      </p:sp>
      <p:sp>
        <p:nvSpPr>
          <p:cNvPr id="6" name="Footer Placeholder 5">
            <a:extLst>
              <a:ext uri="{FF2B5EF4-FFF2-40B4-BE49-F238E27FC236}">
                <a16:creationId xmlns:a16="http://schemas.microsoft.com/office/drawing/2014/main" id="{268C97B5-07FB-4E80-83B7-6BE4D88136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43FE56-EFDE-43F9-A725-3E4C40C11234}"/>
              </a:ext>
            </a:extLst>
          </p:cNvPr>
          <p:cNvSpPr>
            <a:spLocks noGrp="1"/>
          </p:cNvSpPr>
          <p:nvPr>
            <p:ph type="sldNum" sz="quarter" idx="12"/>
          </p:nvPr>
        </p:nvSpPr>
        <p:spPr/>
        <p:txBody>
          <a:bodyPr/>
          <a:lstStyle/>
          <a:p>
            <a:fld id="{7AF211FA-9356-45A0-82AC-813C066663BE}" type="slidenum">
              <a:rPr lang="en-US" smtClean="0"/>
              <a:t>‹Nr.›</a:t>
            </a:fld>
            <a:endParaRPr lang="en-US"/>
          </a:p>
        </p:txBody>
      </p:sp>
    </p:spTree>
    <p:extLst>
      <p:ext uri="{BB962C8B-B14F-4D97-AF65-F5344CB8AC3E}">
        <p14:creationId xmlns:p14="http://schemas.microsoft.com/office/powerpoint/2010/main" val="947808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DC89E7E-6913-4C6B-9462-C85D82CA851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0DBF0C3-FB87-42E5-B64D-691F48B067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53F2C4-F199-4E91-A56C-D2A1C9B528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5DBDFF-6556-4139-AB93-643DBAD0F0E8}" type="datetimeFigureOut">
              <a:rPr lang="en-US" smtClean="0"/>
              <a:t>11/2/2021</a:t>
            </a:fld>
            <a:endParaRPr lang="en-US"/>
          </a:p>
        </p:txBody>
      </p:sp>
      <p:sp>
        <p:nvSpPr>
          <p:cNvPr id="5" name="Footer Placeholder 4">
            <a:extLst>
              <a:ext uri="{FF2B5EF4-FFF2-40B4-BE49-F238E27FC236}">
                <a16:creationId xmlns:a16="http://schemas.microsoft.com/office/drawing/2014/main" id="{8E1B863C-2DF2-4582-9EB5-48BD54BD47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A0B0EF0-5573-4E9B-94A3-0BCEBA0C1F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F211FA-9356-45A0-82AC-813C066663BE}" type="slidenum">
              <a:rPr lang="en-US" smtClean="0"/>
              <a:t>‹Nr.›</a:t>
            </a:fld>
            <a:endParaRPr lang="en-US"/>
          </a:p>
        </p:txBody>
      </p:sp>
    </p:spTree>
    <p:extLst>
      <p:ext uri="{BB962C8B-B14F-4D97-AF65-F5344CB8AC3E}">
        <p14:creationId xmlns:p14="http://schemas.microsoft.com/office/powerpoint/2010/main" val="130485291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4DEC26-4A3C-4F6D-AF3E-7981A1472D5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C5F3902-7AB5-4026-A260-A2C5EC7095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A6F9D9-C634-4AF0-B6ED-6E9BF471A6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3061C1-F12D-4DE2-A272-0D8F4F34400B}" type="datetimeFigureOut">
              <a:rPr lang="en-US" smtClean="0"/>
              <a:t>11/2/2021</a:t>
            </a:fld>
            <a:endParaRPr lang="en-US"/>
          </a:p>
        </p:txBody>
      </p:sp>
      <p:sp>
        <p:nvSpPr>
          <p:cNvPr id="5" name="Footer Placeholder 4">
            <a:extLst>
              <a:ext uri="{FF2B5EF4-FFF2-40B4-BE49-F238E27FC236}">
                <a16:creationId xmlns:a16="http://schemas.microsoft.com/office/drawing/2014/main" id="{1284CF5D-A543-48C0-864F-9BCABCDA20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6F97002-DCE4-4045-828E-D8CC4F523E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F247A9-C45E-44E7-B70F-876BDB83D387}" type="slidenum">
              <a:rPr lang="en-US" smtClean="0"/>
              <a:t>‹Nr.›</a:t>
            </a:fld>
            <a:endParaRPr lang="en-US"/>
          </a:p>
        </p:txBody>
      </p:sp>
    </p:spTree>
    <p:extLst>
      <p:ext uri="{BB962C8B-B14F-4D97-AF65-F5344CB8AC3E}">
        <p14:creationId xmlns:p14="http://schemas.microsoft.com/office/powerpoint/2010/main" val="210333205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7DC357-B145-403F-A45B-CA76ADF69B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68C32EA-C40E-4F64-93DD-0D66A9A5F1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6CF7BC-84C8-4917-AFAB-C02FBC1BDD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B627FC-89AB-4E99-8BA3-08D8A77EBB0E}" type="datetimeFigureOut">
              <a:rPr lang="en-US" smtClean="0"/>
              <a:t>11/2/2021</a:t>
            </a:fld>
            <a:endParaRPr lang="en-US"/>
          </a:p>
        </p:txBody>
      </p:sp>
      <p:sp>
        <p:nvSpPr>
          <p:cNvPr id="5" name="Footer Placeholder 4">
            <a:extLst>
              <a:ext uri="{FF2B5EF4-FFF2-40B4-BE49-F238E27FC236}">
                <a16:creationId xmlns:a16="http://schemas.microsoft.com/office/drawing/2014/main" id="{ADC9FB47-36B8-4878-8F00-ABC7CB2132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9BFA9D7-9981-458E-93E6-659161D092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BA49E9-981D-422F-A200-E643F2B6AACB}" type="slidenum">
              <a:rPr lang="en-US" smtClean="0"/>
              <a:t>‹Nr.›</a:t>
            </a:fld>
            <a:endParaRPr lang="en-US"/>
          </a:p>
        </p:txBody>
      </p:sp>
    </p:spTree>
    <p:extLst>
      <p:ext uri="{BB962C8B-B14F-4D97-AF65-F5344CB8AC3E}">
        <p14:creationId xmlns:p14="http://schemas.microsoft.com/office/powerpoint/2010/main" val="145289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arget="../media/image1.jpeg" Type="http://schemas.openxmlformats.org/officeDocument/2006/relationships/image"/><Relationship Id="rId1" Target="../slideLayouts/slideLayout1.xml" Type="http://schemas.openxmlformats.org/officeDocument/2006/relationships/slideLayout"/></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arget="../media/image10.jpeg" Type="http://schemas.openxmlformats.org/officeDocument/2006/relationships/image"/><Relationship Id="rId1" Target="../slideLayouts/slideLayout2.xml" Type="http://schemas.openxmlformats.org/officeDocument/2006/relationships/slideLayout"/></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arget="../media/image3.gif" Type="http://schemas.openxmlformats.org/officeDocument/2006/relationships/image"/><Relationship Id="rId2" Target="../media/image2.gif" Type="http://schemas.openxmlformats.org/officeDocument/2006/relationships/image"/><Relationship Id="rId1" Target="../slideLayouts/slideLayout2.xml" Type="http://schemas.openxmlformats.org/officeDocument/2006/relationships/slideLayout"/><Relationship Id="rId6" Target="../media/image7.jpeg" Type="http://schemas.openxmlformats.org/officeDocument/2006/relationships/image"/><Relationship Id="rId5" Target="../media/image6.gif" Type="http://schemas.openxmlformats.org/officeDocument/2006/relationships/image"/><Relationship Id="rId4" Target="../media/image4.gif" Type="http://schemas.openxmlformats.org/officeDocument/2006/relationships/image"/></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arget="../media/image16.jpeg" Type="http://schemas.openxmlformats.org/officeDocument/2006/relationships/image"/><Relationship Id="rId1" Target="../slideLayouts/slideLayout2.xml" Type="http://schemas.openxmlformats.org/officeDocument/2006/relationships/slideLayout"/></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image" Target="../media/image5.gif"/><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arget="../media/image7.jpeg" Type="http://schemas.openxmlformats.org/officeDocument/2006/relationships/image"/><Relationship Id="rId1" Target="../slideLayouts/slideLayout2.xml" Type="http://schemas.openxmlformats.org/officeDocument/2006/relationships/slideLayout"/></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customXml" Target="../ink/ink1.xml"/><Relationship Id="rId1" Type="http://schemas.openxmlformats.org/officeDocument/2006/relationships/slideLayout" Target="../slideLayouts/slideLayout13.xml"/><Relationship Id="rId5" Type="http://schemas.openxmlformats.org/officeDocument/2006/relationships/customXml" Target="../ink/ink3.xml"/><Relationship Id="rId4" Type="http://schemas.openxmlformats.org/officeDocument/2006/relationships/customXml" Target="../ink/ink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8" Type="http://schemas.openxmlformats.org/officeDocument/2006/relationships/hyperlink" Target="https://www.provinz.bz.it/informatik-digitalisierung/digitalisierung/downloads/SUEDTIROL_DIGITAL_2020.pdf" TargetMode="External"/><Relationship Id="rId13" Type="http://schemas.openxmlformats.org/officeDocument/2006/relationships/hyperlink" Target="https://www.suedtirolnews.it/wirtschaft/megatrend-wellness" TargetMode="External"/><Relationship Id="rId18" Type="http://schemas.openxmlformats.org/officeDocument/2006/relationships/hyperlink" Target="https://www.kakoii.de/pharma-digitalisierung-strategie/" TargetMode="External"/><Relationship Id="rId3" Type="http://schemas.openxmlformats.org/officeDocument/2006/relationships/hyperlink" Target="https://www.nzz.ch/" TargetMode="External"/><Relationship Id="rId7" Type="http://schemas.openxmlformats.org/officeDocument/2006/relationships/hyperlink" Target="https://www.cihms.com/en/digital-transformation-in-the-hospitality-industry/" TargetMode="External"/><Relationship Id="rId12" Type="http://schemas.openxmlformats.org/officeDocument/2006/relationships/hyperlink" Target="https://www.suedtirolnews.it/wirtschaft/50-jahre-jungunternehmer" TargetMode="External"/><Relationship Id="rId17" Type="http://schemas.openxmlformats.org/officeDocument/2006/relationships/hyperlink" Target="https://www2.deloitte.com/content/dam/Deloitte/ch/Documents/consumer-business/ch-de-cb-digital-consumer-swiss-retail.pdf" TargetMode="External"/><Relationship Id="rId2" Type="http://schemas.openxmlformats.org/officeDocument/2006/relationships/hyperlink" Target="https://www.nzz.ch/sponsored-content/digitalisierung-ist-keine-frage-der-it-sondern-der-business-strategie-ld.1643707?mktcid=smsh&amp;mktcval=E-mail" TargetMode="External"/><Relationship Id="rId16" Type="http://schemas.openxmlformats.org/officeDocument/2006/relationships/hyperlink" Target="http://www.weightwatchers.com/" TargetMode="External"/><Relationship Id="rId20" Type="http://schemas.openxmlformats.org/officeDocument/2006/relationships/hyperlink" Target="https://www.suedtirol.ch/themen/glutenfreie-hotels" TargetMode="External"/><Relationship Id="rId1" Type="http://schemas.openxmlformats.org/officeDocument/2006/relationships/slideLayout" Target="../slideLayouts/slideLayout25.xml"/><Relationship Id="rId6" Type="http://schemas.openxmlformats.org/officeDocument/2006/relationships/hyperlink" Target="https://www.hds-bz.it/de/dienstleistungen/monni/31-331802.html" TargetMode="External"/><Relationship Id="rId11" Type="http://schemas.openxmlformats.org/officeDocument/2006/relationships/hyperlink" Target="https://www.suedtirolnews.it/wirtschaft/u-foerderprojekt-ermoeglicht-digitalisierung-der-gemeinde-latsch" TargetMode="External"/><Relationship Id="rId5" Type="http://schemas.openxmlformats.org/officeDocument/2006/relationships/hyperlink" Target="https://www.hds-bz.it/de/dienstleistungen/digitalisierung/digitalisierungspakete/51-330527.html" TargetMode="External"/><Relationship Id="rId15" Type="http://schemas.openxmlformats.org/officeDocument/2006/relationships/hyperlink" Target="https://webassets.eurac.edu/31538/1622811251-die-effekte-der-covid-19-pandemie-in-sudtirol-die-sicht-der-sudtiroler-unternehmen.pdf" TargetMode="External"/><Relationship Id="rId10" Type="http://schemas.openxmlformats.org/officeDocument/2006/relationships/hyperlink" Target="https://digital-strategy.ec.europa.eu/en/policies/desi-integration-technology-enterprises" TargetMode="External"/><Relationship Id="rId19" Type="http://schemas.openxmlformats.org/officeDocument/2006/relationships/hyperlink" Target="https://www.umweltbundesamt.de/sites/default/files/medien/1410/publikationen/fachbroschuere_konsum_4.0_barrierefrei_190322.pdf" TargetMode="External"/><Relationship Id="rId4" Type="http://schemas.openxmlformats.org/officeDocument/2006/relationships/hyperlink" Target="https://www.nestle.com/media/pressreleases/allpressreleases/nestle-rd-accelerator-lausanne-inauguration" TargetMode="External"/><Relationship Id="rId9" Type="http://schemas.openxmlformats.org/officeDocument/2006/relationships/hyperlink" Target="https://www.rainews.it/tgr/tagesschau/audio/2021/10/tag-Arnold-Schuler-Tourismus-Suedtirol-Betten-Tourismuskonzept-f6b758e1-e094-422b-8069-131971563407.html" TargetMode="External"/><Relationship Id="rId14" Type="http://schemas.openxmlformats.org/officeDocument/2006/relationships/hyperlink" Target="https://www.sbb.it/home/news-detail/index/2020/04/29/der-restart-aus-der-krise" TargetMode="External"/></Relationships>
</file>

<file path=ppt/slides/_rels/slide57.xml.rels><?xml version="1.0" encoding="UTF-8" standalone="yes"?>
<Relationships xmlns="http://schemas.openxmlformats.org/package/2006/relationships"><Relationship Id="rId3" Type="http://schemas.openxmlformats.org/officeDocument/2006/relationships/hyperlink" Target="https://www.nzz.ch/" TargetMode="External"/><Relationship Id="rId7" Type="http://schemas.openxmlformats.org/officeDocument/2006/relationships/hyperlink" Target="https://www.cihms.com/en/digital-transformation-in-the-hospitality-industry/" TargetMode="External"/><Relationship Id="rId2" Type="http://schemas.openxmlformats.org/officeDocument/2006/relationships/hyperlink" Target="https://www.nzz.ch/sponsored-content/digitalisierung-ist-keine-frage-der-it-sondern-der-business-strategie-ld.1643707?mktcid=smsh&amp;mktcval=E-mail" TargetMode="External"/><Relationship Id="rId1" Type="http://schemas.openxmlformats.org/officeDocument/2006/relationships/slideLayout" Target="../slideLayouts/slideLayout25.xml"/><Relationship Id="rId6" Type="http://schemas.openxmlformats.org/officeDocument/2006/relationships/hyperlink" Target="https://www.hds-bz.it/de/dienstleistungen/monni/31-331802.html" TargetMode="External"/><Relationship Id="rId5" Type="http://schemas.openxmlformats.org/officeDocument/2006/relationships/hyperlink" Target="https://www.hds-bz.it/de/dienstleistungen/digitalisierung/digitalisierungspakete/51-330527.html" TargetMode="External"/><Relationship Id="rId4" Type="http://schemas.openxmlformats.org/officeDocument/2006/relationships/hyperlink" Target="https://www.nestle.com/media/pressreleases/allpressreleases/nestle-rd-accelerator-lausanne-inauguration" TargetMode="External"/></Relationships>
</file>

<file path=ppt/slides/_rels/slide58.xml.rels><?xml version="1.0" encoding="UTF-8" standalone="yes"?>
<Relationships xmlns="http://schemas.openxmlformats.org/package/2006/relationships"><Relationship Id="rId8" Type="http://schemas.openxmlformats.org/officeDocument/2006/relationships/hyperlink" Target="https://www.sbb.it/home/news-detail/index/2020/04/29/der-restart-aus-der-krise" TargetMode="External"/><Relationship Id="rId3" Type="http://schemas.openxmlformats.org/officeDocument/2006/relationships/hyperlink" Target="https://www.rainews.it/tgr/tagesschau/audio/2021/10/tag-Arnold-Schuler-Tourismus-Suedtirol-Betten-Tourismuskonzept-f6b758e1-e094-422b-8069-131971563407.html" TargetMode="External"/><Relationship Id="rId7" Type="http://schemas.openxmlformats.org/officeDocument/2006/relationships/hyperlink" Target="https://www.suedtirolnews.it/wirtschaft/megatrend-wellness" TargetMode="External"/><Relationship Id="rId2" Type="http://schemas.openxmlformats.org/officeDocument/2006/relationships/hyperlink" Target="https://www.provinz.bz.it/informatik-digitalisierung/digitalisierung/downloads/SUEDTIROL_DIGITAL_2020.pdf" TargetMode="External"/><Relationship Id="rId1" Type="http://schemas.openxmlformats.org/officeDocument/2006/relationships/slideLayout" Target="../slideLayouts/slideLayout25.xml"/><Relationship Id="rId6" Type="http://schemas.openxmlformats.org/officeDocument/2006/relationships/hyperlink" Target="https://www.suedtirolnews.it/wirtschaft/50-jahre-jungunternehmer" TargetMode="External"/><Relationship Id="rId5" Type="http://schemas.openxmlformats.org/officeDocument/2006/relationships/hyperlink" Target="https://www.suedtirolnews.it/wirtschaft/u-foerderprojekt-ermoeglicht-digitalisierung-der-gemeinde-latsch" TargetMode="External"/><Relationship Id="rId4" Type="http://schemas.openxmlformats.org/officeDocument/2006/relationships/hyperlink" Target="https://digital-strategy.ec.europa.eu/en/policies/desi-integration-technology-enterprises" TargetMode="External"/><Relationship Id="rId9" Type="http://schemas.openxmlformats.org/officeDocument/2006/relationships/hyperlink" Target="https://webassets.eurac.edu/31538/1622811251-die-effekte-der-covid-19-pandemie-in-sudtirol-die-sicht-der-sudtiroler-unternehmen.pdf"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https://www2.deloitte.com/content/dam/Deloitte/ch/Documents/consumer-business/ch-de-cb-digital-consumer-swiss-retail.pdf" TargetMode="External"/><Relationship Id="rId2" Type="http://schemas.openxmlformats.org/officeDocument/2006/relationships/hyperlink" Target="http://www.weightwatchers.com/" TargetMode="External"/><Relationship Id="rId1" Type="http://schemas.openxmlformats.org/officeDocument/2006/relationships/slideLayout" Target="../slideLayouts/slideLayout25.xml"/><Relationship Id="rId6" Type="http://schemas.openxmlformats.org/officeDocument/2006/relationships/hyperlink" Target="https://www.suedtirol.ch/themen/glutenfreie-hotels" TargetMode="External"/><Relationship Id="rId5" Type="http://schemas.openxmlformats.org/officeDocument/2006/relationships/hyperlink" Target="https://www.umweltbundesamt.de/sites/default/files/medien/1410/publikationen/fachbroschuere_konsum_4.0_barrierefrei_190322.pdf" TargetMode="External"/><Relationship Id="rId4" Type="http://schemas.openxmlformats.org/officeDocument/2006/relationships/hyperlink" Target="https://www.kakoii.de/pharma-digitalisierung-strategie/" TargetMode="External"/></Relationships>
</file>

<file path=ppt/slides/_rels/slide6.xml.rels><?xml version="1.0" encoding="UTF-8" standalone="yes" ?><Relationships xmlns="http://schemas.openxmlformats.org/package/2006/relationships"><Relationship Id="rId3" Target="../media/image9.jpeg" Type="http://schemas.openxmlformats.org/officeDocument/2006/relationships/image"/><Relationship Id="rId2" Target="../media/image8.png" Type="http://schemas.openxmlformats.org/officeDocument/2006/relationships/image"/><Relationship Id="rId1" Target="../slideLayouts/slideLayout2.xml" Type="http://schemas.openxmlformats.org/officeDocument/2006/relationships/slideLayout"/></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arget="../media/image9.jpeg" Type="http://schemas.openxmlformats.org/officeDocument/2006/relationships/image"/><Relationship Id="rId1" Target="../slideLayouts/slideLayout2.xml" Type="http://schemas.openxmlformats.org/officeDocument/2006/relationships/slideLayout"/></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2E303-CD82-4FBD-B081-82614E25ED79}"/>
              </a:ext>
            </a:extLst>
          </p:cNvPr>
          <p:cNvSpPr>
            <a:spLocks noGrp="1"/>
          </p:cNvSpPr>
          <p:nvPr>
            <p:ph type="ctrTitle"/>
          </p:nvPr>
        </p:nvSpPr>
        <p:spPr>
          <a:xfrm>
            <a:off x="1524000" y="1122363"/>
            <a:ext cx="9336258" cy="2493034"/>
          </a:xfrm>
        </p:spPr>
        <p:txBody>
          <a:bodyPr>
            <a:normAutofit fontScale="90000"/>
          </a:bodyPr>
          <a:lstStyle/>
          <a:p>
            <a:br>
              <a:rPr lang="de-CH" dirty="0"/>
            </a:br>
            <a:br>
              <a:rPr lang="de-CH" dirty="0"/>
            </a:br>
            <a:br>
              <a:rPr lang="de-CH" dirty="0"/>
            </a:br>
            <a:br>
              <a:rPr lang="de-CH" dirty="0"/>
            </a:br>
            <a:br>
              <a:rPr lang="de-CH" dirty="0"/>
            </a:br>
            <a:r>
              <a:rPr lang="de-CH" sz="4000" b="1" dirty="0"/>
              <a:t>Ulrich </a:t>
            </a:r>
            <a:r>
              <a:rPr lang="de-CH" sz="4000" b="1" dirty="0" err="1"/>
              <a:t>Ladurner’s</a:t>
            </a:r>
            <a:r>
              <a:rPr lang="de-CH" sz="4000" b="1" dirty="0"/>
              <a:t> </a:t>
            </a:r>
            <a:r>
              <a:rPr lang="de-CH" sz="4000" b="1" dirty="0" err="1"/>
              <a:t>story</a:t>
            </a:r>
            <a:endParaRPr lang="en-US" dirty="0"/>
          </a:p>
        </p:txBody>
      </p:sp>
      <p:sp>
        <p:nvSpPr>
          <p:cNvPr id="3" name="Subtitle 2">
            <a:extLst>
              <a:ext uri="{FF2B5EF4-FFF2-40B4-BE49-F238E27FC236}">
                <a16:creationId xmlns:a16="http://schemas.microsoft.com/office/drawing/2014/main" id="{71BB94BF-8E93-431E-AE5F-B1547845A36F}"/>
              </a:ext>
            </a:extLst>
          </p:cNvPr>
          <p:cNvSpPr>
            <a:spLocks noGrp="1"/>
          </p:cNvSpPr>
          <p:nvPr>
            <p:ph type="subTitle" idx="1"/>
          </p:nvPr>
        </p:nvSpPr>
        <p:spPr>
          <a:xfrm>
            <a:off x="1065393" y="3969512"/>
            <a:ext cx="10253472" cy="1126744"/>
          </a:xfrm>
        </p:spPr>
        <p:txBody>
          <a:bodyPr/>
          <a:lstStyle/>
          <a:p>
            <a:r>
              <a:rPr lang="de-CH" sz="2800" b="1" dirty="0"/>
              <a:t>Ulrich Ladurner’s </a:t>
            </a:r>
            <a:r>
              <a:rPr lang="de-CH" sz="2800" b="1" dirty="0" err="1"/>
              <a:t>story</a:t>
            </a:r>
            <a:r>
              <a:rPr lang="de-CH" sz="2800" b="1" dirty="0"/>
              <a:t> from 1980 to </a:t>
            </a:r>
            <a:r>
              <a:rPr lang="de-CH" sz="2800" b="1" dirty="0" err="1"/>
              <a:t>now</a:t>
            </a:r>
            <a:r>
              <a:rPr lang="de-CH" sz="2800" b="1" dirty="0"/>
              <a:t>, </a:t>
            </a:r>
            <a:r>
              <a:rPr lang="de-CH" sz="2800" b="1" dirty="0" err="1"/>
              <a:t>told</a:t>
            </a:r>
            <a:r>
              <a:rPr lang="de-CH" sz="2800" b="1" dirty="0"/>
              <a:t> </a:t>
            </a:r>
            <a:r>
              <a:rPr lang="de-CH" sz="2800" b="1" dirty="0" err="1"/>
              <a:t>by</a:t>
            </a:r>
            <a:r>
              <a:rPr lang="de-CH" sz="2800" b="1" dirty="0"/>
              <a:t> Ladurner </a:t>
            </a:r>
            <a:r>
              <a:rPr lang="de-CH" sz="2800" b="1" dirty="0" err="1"/>
              <a:t>himself</a:t>
            </a:r>
            <a:r>
              <a:rPr lang="de-CH" dirty="0"/>
              <a:t>,   </a:t>
            </a:r>
            <a:r>
              <a:rPr lang="de-CH" dirty="0" err="1"/>
              <a:t>strategically</a:t>
            </a:r>
            <a:r>
              <a:rPr lang="de-CH" dirty="0"/>
              <a:t> </a:t>
            </a:r>
            <a:r>
              <a:rPr lang="de-CH" dirty="0" err="1"/>
              <a:t>highlighted</a:t>
            </a:r>
            <a:r>
              <a:rPr lang="de-CH" dirty="0"/>
              <a:t> </a:t>
            </a:r>
            <a:r>
              <a:rPr lang="de-CH" dirty="0" err="1"/>
              <a:t>by</a:t>
            </a:r>
            <a:r>
              <a:rPr lang="de-CH" dirty="0"/>
              <a:t> </a:t>
            </a:r>
            <a:r>
              <a:rPr lang="de-CH" dirty="0" err="1"/>
              <a:t>the</a:t>
            </a:r>
            <a:r>
              <a:rPr lang="de-CH" dirty="0"/>
              <a:t> case </a:t>
            </a:r>
            <a:r>
              <a:rPr lang="de-CH" dirty="0" err="1"/>
              <a:t>writers</a:t>
            </a:r>
            <a:r>
              <a:rPr lang="de-CH" dirty="0"/>
              <a:t>  M. Domenghino &amp;  I. Pleser</a:t>
            </a:r>
            <a:endParaRPr lang="en-US" dirty="0"/>
          </a:p>
        </p:txBody>
      </p:sp>
      <p:pic>
        <p:nvPicPr>
          <p:cNvPr id="5" name="Picture 4">
            <a:extLst>
              <a:ext uri="{FF2B5EF4-FFF2-40B4-BE49-F238E27FC236}">
                <a16:creationId xmlns:a16="http://schemas.microsoft.com/office/drawing/2014/main" id="{D91D518A-6329-4AE3-BE3E-3F25977D3108}"/>
              </a:ext>
            </a:extLst>
          </p:cNvPr>
          <p:cNvPicPr>
            <a:picLocks noChangeAspect="1"/>
          </p:cNvPicPr>
          <p:nvPr/>
        </p:nvPicPr>
        <p:blipFill>
          <a:blip r:embed="rId2"/>
          <a:stretch>
            <a:fillRect/>
          </a:stretch>
        </p:blipFill>
        <p:spPr>
          <a:xfrm>
            <a:off x="4903484" y="593842"/>
            <a:ext cx="1830389" cy="1948772"/>
          </a:xfrm>
          <a:prstGeom prst="rect">
            <a:avLst/>
          </a:prstGeom>
        </p:spPr>
      </p:pic>
    </p:spTree>
    <p:extLst>
      <p:ext uri="{BB962C8B-B14F-4D97-AF65-F5344CB8AC3E}">
        <p14:creationId xmlns:p14="http://schemas.microsoft.com/office/powerpoint/2010/main" val="29727701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5970D-5782-4B46-ACC0-BAEFCF3E2A6F}"/>
              </a:ext>
            </a:extLst>
          </p:cNvPr>
          <p:cNvSpPr>
            <a:spLocks noGrp="1"/>
          </p:cNvSpPr>
          <p:nvPr>
            <p:ph type="title"/>
          </p:nvPr>
        </p:nvSpPr>
        <p:spPr/>
        <p:txBody>
          <a:bodyPr/>
          <a:lstStyle/>
          <a:p>
            <a:r>
              <a:rPr lang="de-CH" dirty="0"/>
              <a:t>Wie  alles begann: U. Ladurner berichtet…</a:t>
            </a:r>
            <a:br>
              <a:rPr lang="de-CH" dirty="0"/>
            </a:br>
            <a:r>
              <a:rPr lang="de-CH" dirty="0"/>
              <a:t> </a:t>
            </a:r>
            <a:r>
              <a:rPr lang="de-CH" sz="3600" dirty="0"/>
              <a:t>Markt-getriebene Innovation gewinnt</a:t>
            </a:r>
            <a:endParaRPr lang="en-US" dirty="0"/>
          </a:p>
        </p:txBody>
      </p:sp>
      <p:sp>
        <p:nvSpPr>
          <p:cNvPr id="3" name="Content Placeholder 2">
            <a:extLst>
              <a:ext uri="{FF2B5EF4-FFF2-40B4-BE49-F238E27FC236}">
                <a16:creationId xmlns:a16="http://schemas.microsoft.com/office/drawing/2014/main" id="{91FAAD0B-62F9-428F-A93F-095A7FA1C23C}"/>
              </a:ext>
            </a:extLst>
          </p:cNvPr>
          <p:cNvSpPr>
            <a:spLocks noGrp="1"/>
          </p:cNvSpPr>
          <p:nvPr>
            <p:ph idx="1"/>
          </p:nvPr>
        </p:nvSpPr>
        <p:spPr/>
        <p:txBody>
          <a:bodyPr/>
          <a:lstStyle/>
          <a:p>
            <a:r>
              <a:rPr lang="de-CH" dirty="0" err="1"/>
              <a:t>Now</a:t>
            </a:r>
            <a:r>
              <a:rPr lang="de-CH" dirty="0"/>
              <a:t> listen to U. LADURNER and </a:t>
            </a:r>
            <a:r>
              <a:rPr lang="de-CH" dirty="0" err="1"/>
              <a:t>his</a:t>
            </a:r>
            <a:r>
              <a:rPr lang="de-CH" dirty="0"/>
              <a:t>  1st </a:t>
            </a:r>
            <a:r>
              <a:rPr lang="de-CH" dirty="0" err="1"/>
              <a:t>steps</a:t>
            </a:r>
            <a:endParaRPr lang="de-CH" dirty="0"/>
          </a:p>
          <a:p>
            <a:endParaRPr lang="de-CH" dirty="0"/>
          </a:p>
          <a:p>
            <a:r>
              <a:rPr lang="de-CH" dirty="0"/>
              <a:t>Erster Versuch: Einführung eines  erfolgreichen deutschen Diät-Programms mit Einflüssen von  R. Steiners Anthroposophie. Den Kunden «schmeckte» das Programm nicht. Problem </a:t>
            </a:r>
            <a:r>
              <a:rPr lang="de-CH" dirty="0" err="1"/>
              <a:t>product</a:t>
            </a:r>
            <a:r>
              <a:rPr lang="de-CH" dirty="0"/>
              <a:t> and </a:t>
            </a:r>
            <a:r>
              <a:rPr lang="de-CH" dirty="0" err="1"/>
              <a:t>producer</a:t>
            </a:r>
            <a:r>
              <a:rPr lang="de-CH" dirty="0"/>
              <a:t> </a:t>
            </a:r>
            <a:r>
              <a:rPr lang="de-CH" dirty="0" err="1"/>
              <a:t>driven</a:t>
            </a:r>
            <a:r>
              <a:rPr lang="de-CH" dirty="0"/>
              <a:t> </a:t>
            </a:r>
            <a:r>
              <a:rPr lang="de-CH" dirty="0" err="1"/>
              <a:t>innovation</a:t>
            </a:r>
            <a:r>
              <a:rPr lang="de-CH" dirty="0"/>
              <a:t> statt </a:t>
            </a:r>
            <a:r>
              <a:rPr lang="de-CH" dirty="0" err="1"/>
              <a:t>user</a:t>
            </a:r>
            <a:r>
              <a:rPr lang="de-CH" dirty="0"/>
              <a:t> </a:t>
            </a:r>
            <a:r>
              <a:rPr lang="de-CH" dirty="0" err="1"/>
              <a:t>or</a:t>
            </a:r>
            <a:r>
              <a:rPr lang="de-CH" dirty="0"/>
              <a:t> </a:t>
            </a:r>
            <a:r>
              <a:rPr lang="de-CH" dirty="0" err="1"/>
              <a:t>market</a:t>
            </a:r>
            <a:r>
              <a:rPr lang="de-CH" dirty="0"/>
              <a:t> </a:t>
            </a:r>
            <a:r>
              <a:rPr lang="de-CH" dirty="0" err="1"/>
              <a:t>driven</a:t>
            </a:r>
            <a:r>
              <a:rPr lang="de-CH" dirty="0"/>
              <a:t> </a:t>
            </a:r>
            <a:r>
              <a:rPr lang="de-CH" dirty="0" err="1"/>
              <a:t>innovation</a:t>
            </a:r>
            <a:r>
              <a:rPr lang="de-CH" dirty="0"/>
              <a:t>.</a:t>
            </a:r>
          </a:p>
          <a:p>
            <a:r>
              <a:rPr lang="de-CH" dirty="0"/>
              <a:t>«</a:t>
            </a:r>
            <a:r>
              <a:rPr lang="de-CH" b="1" dirty="0"/>
              <a:t>Der Köder muss dem Fisch gefallen, nicht dem Angler»</a:t>
            </a:r>
          </a:p>
          <a:p>
            <a:r>
              <a:rPr lang="de-CH" dirty="0"/>
              <a:t>Neuer Versuch mit Markt-getriebener Innovation: Glutenfreie Produkte </a:t>
            </a:r>
            <a:endParaRPr lang="en-US" dirty="0"/>
          </a:p>
        </p:txBody>
      </p:sp>
    </p:spTree>
    <p:extLst>
      <p:ext uri="{BB962C8B-B14F-4D97-AF65-F5344CB8AC3E}">
        <p14:creationId xmlns:p14="http://schemas.microsoft.com/office/powerpoint/2010/main" val="2462487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E945D-4E8C-43C4-94F5-6EAC1127E8F5}"/>
              </a:ext>
            </a:extLst>
          </p:cNvPr>
          <p:cNvSpPr>
            <a:spLocks noGrp="1"/>
          </p:cNvSpPr>
          <p:nvPr>
            <p:ph type="title"/>
          </p:nvPr>
        </p:nvSpPr>
        <p:spPr>
          <a:xfrm>
            <a:off x="838200" y="365125"/>
            <a:ext cx="7525512" cy="995045"/>
          </a:xfrm>
        </p:spPr>
        <p:txBody>
          <a:bodyPr>
            <a:normAutofit fontScale="90000"/>
          </a:bodyPr>
          <a:lstStyle/>
          <a:p>
            <a:pPr algn="ctr"/>
            <a:r>
              <a:rPr lang="de-CH" dirty="0"/>
              <a:t> 	1. </a:t>
            </a:r>
            <a:r>
              <a:rPr lang="de-CH" dirty="0" err="1"/>
              <a:t>Strategy</a:t>
            </a:r>
            <a:r>
              <a:rPr lang="de-CH" dirty="0"/>
              <a:t> </a:t>
            </a:r>
            <a:r>
              <a:rPr lang="de-CH" dirty="0" err="1"/>
              <a:t>concept</a:t>
            </a:r>
            <a:r>
              <a:rPr lang="de-CH" dirty="0"/>
              <a:t> </a:t>
            </a:r>
            <a:r>
              <a:rPr lang="de-CH" dirty="0" err="1"/>
              <a:t>for</a:t>
            </a:r>
            <a:r>
              <a:rPr lang="de-CH" dirty="0"/>
              <a:t> </a:t>
            </a:r>
            <a:r>
              <a:rPr lang="de-CH" dirty="0" err="1"/>
              <a:t>success</a:t>
            </a:r>
            <a:r>
              <a:rPr lang="de-CH" dirty="0"/>
              <a:t>: </a:t>
            </a:r>
            <a:br>
              <a:rPr lang="de-CH" dirty="0"/>
            </a:br>
            <a:r>
              <a:rPr lang="de-CH" b="1" dirty="0" err="1"/>
              <a:t>the</a:t>
            </a:r>
            <a:r>
              <a:rPr lang="de-CH" b="1" dirty="0"/>
              <a:t> value proposition</a:t>
            </a:r>
            <a:endParaRPr lang="en-US" b="1" dirty="0"/>
          </a:p>
        </p:txBody>
      </p:sp>
      <p:sp>
        <p:nvSpPr>
          <p:cNvPr id="3" name="Content Placeholder 2">
            <a:extLst>
              <a:ext uri="{FF2B5EF4-FFF2-40B4-BE49-F238E27FC236}">
                <a16:creationId xmlns:a16="http://schemas.microsoft.com/office/drawing/2014/main" id="{72AC6FDF-7A3D-4264-9536-F30DAD0E50CF}"/>
              </a:ext>
            </a:extLst>
          </p:cNvPr>
          <p:cNvSpPr>
            <a:spLocks noGrp="1"/>
          </p:cNvSpPr>
          <p:nvPr>
            <p:ph idx="1"/>
          </p:nvPr>
        </p:nvSpPr>
        <p:spPr>
          <a:xfrm>
            <a:off x="838200" y="1551305"/>
            <a:ext cx="10706100" cy="4351338"/>
          </a:xfrm>
        </p:spPr>
        <p:txBody>
          <a:bodyPr>
            <a:normAutofit fontScale="92500"/>
          </a:bodyPr>
          <a:lstStyle/>
          <a:p>
            <a:pPr marL="0" indent="0">
              <a:buNone/>
            </a:pPr>
            <a:r>
              <a:rPr lang="de-CH" b="1" dirty="0" err="1"/>
              <a:t>Why</a:t>
            </a:r>
            <a:r>
              <a:rPr lang="de-CH" b="1" dirty="0"/>
              <a:t>, </a:t>
            </a:r>
            <a:r>
              <a:rPr lang="de-CH" b="1" dirty="0" err="1"/>
              <a:t>how</a:t>
            </a:r>
            <a:r>
              <a:rPr lang="de-CH" b="1" dirty="0"/>
              <a:t> to </a:t>
            </a:r>
            <a:r>
              <a:rPr lang="de-CH" b="1" dirty="0" err="1"/>
              <a:t>become</a:t>
            </a:r>
            <a:r>
              <a:rPr lang="de-CH" b="1" dirty="0"/>
              <a:t> an </a:t>
            </a:r>
            <a:r>
              <a:rPr lang="de-CH" b="1" dirty="0" err="1"/>
              <a:t>entrepreneur</a:t>
            </a:r>
            <a:r>
              <a:rPr lang="de-CH" b="1" dirty="0"/>
              <a:t>? Discover </a:t>
            </a:r>
            <a:r>
              <a:rPr lang="de-CH" b="1" dirty="0" err="1"/>
              <a:t>unmet</a:t>
            </a:r>
            <a:r>
              <a:rPr lang="de-CH" b="1" dirty="0"/>
              <a:t> </a:t>
            </a:r>
            <a:r>
              <a:rPr lang="de-CH" b="1" dirty="0" err="1"/>
              <a:t>needs</a:t>
            </a:r>
            <a:r>
              <a:rPr lang="de-CH" b="1" dirty="0"/>
              <a:t>, </a:t>
            </a:r>
            <a:r>
              <a:rPr lang="de-CH" b="1" dirty="0" err="1"/>
              <a:t>conceive</a:t>
            </a:r>
            <a:r>
              <a:rPr lang="de-CH" b="1" dirty="0"/>
              <a:t> a (disruptive) </a:t>
            </a:r>
            <a:r>
              <a:rPr lang="de-CH" b="1" dirty="0" err="1"/>
              <a:t>solution</a:t>
            </a:r>
            <a:r>
              <a:rPr lang="de-CH" b="1" dirty="0"/>
              <a:t>: </a:t>
            </a:r>
            <a:r>
              <a:rPr lang="de-CH" b="1" dirty="0" err="1"/>
              <a:t>the</a:t>
            </a:r>
            <a:r>
              <a:rPr lang="de-CH" b="1" dirty="0"/>
              <a:t> value proposition. Key </a:t>
            </a:r>
            <a:r>
              <a:rPr lang="de-CH" b="1" dirty="0" err="1"/>
              <a:t>elements</a:t>
            </a:r>
            <a:r>
              <a:rPr lang="de-CH" b="1" dirty="0"/>
              <a:t>: </a:t>
            </a:r>
          </a:p>
          <a:p>
            <a:pPr marL="514350" indent="-514350">
              <a:buAutoNum type="arabicParenR"/>
            </a:pPr>
            <a:r>
              <a:rPr lang="en-US" b="1" dirty="0"/>
              <a:t>What  is the benefit  </a:t>
            </a:r>
            <a:r>
              <a:rPr lang="en-US" dirty="0"/>
              <a:t>sought,  the solution of the problem, the vision?</a:t>
            </a:r>
          </a:p>
          <a:p>
            <a:pPr marL="514350" indent="-514350">
              <a:buAutoNum type="arabicParenR"/>
            </a:pPr>
            <a:r>
              <a:rPr lang="en-US" b="1" dirty="0"/>
              <a:t>For  whom</a:t>
            </a:r>
            <a:r>
              <a:rPr lang="en-US" dirty="0"/>
              <a:t>, who are the beneficiaries, the target group(s)? Which customers? The  producers/shareholders? The  employees? Society?</a:t>
            </a:r>
          </a:p>
          <a:p>
            <a:pPr marL="514350" indent="-514350">
              <a:buAutoNum type="arabicParenR"/>
            </a:pPr>
            <a:r>
              <a:rPr lang="en-US" b="1" dirty="0"/>
              <a:t>Alternatives for the customer </a:t>
            </a:r>
            <a:r>
              <a:rPr lang="en-US" dirty="0"/>
              <a:t>to satisfy the needs?  Competitors?</a:t>
            </a:r>
          </a:p>
          <a:p>
            <a:pPr marL="514350" indent="-514350">
              <a:buAutoNum type="arabicParenR"/>
            </a:pPr>
            <a:r>
              <a:rPr lang="en-US" b="1" dirty="0"/>
              <a:t>Competitive advantages </a:t>
            </a:r>
            <a:r>
              <a:rPr lang="en-US" dirty="0"/>
              <a:t>of offer? Why  preferable? 4 Generic Strategies</a:t>
            </a:r>
          </a:p>
          <a:p>
            <a:pPr marL="514350" indent="-514350">
              <a:buAutoNum type="arabicParenR"/>
            </a:pPr>
            <a:r>
              <a:rPr lang="en-US" b="1" dirty="0"/>
              <a:t>Solution</a:t>
            </a:r>
            <a:r>
              <a:rPr lang="en-US" dirty="0"/>
              <a:t>, ways to solve the problem, reach the solution, the mission?  </a:t>
            </a:r>
            <a:r>
              <a:rPr lang="en-US" b="1" dirty="0"/>
              <a:t>PRODUCT OR SERVICE</a:t>
            </a:r>
            <a:r>
              <a:rPr lang="en-US" dirty="0"/>
              <a:t>, ideally innovative &amp; preferred by  customers</a:t>
            </a:r>
          </a:p>
          <a:p>
            <a:pPr marL="514350" indent="-514350">
              <a:buAutoNum type="arabicParenR"/>
            </a:pPr>
            <a:endParaRPr lang="en-US" dirty="0"/>
          </a:p>
        </p:txBody>
      </p:sp>
    </p:spTree>
    <p:extLst>
      <p:ext uri="{BB962C8B-B14F-4D97-AF65-F5344CB8AC3E}">
        <p14:creationId xmlns:p14="http://schemas.microsoft.com/office/powerpoint/2010/main" val="16586176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7173A-3BD6-4C72-A6EF-812008EEB905}"/>
              </a:ext>
            </a:extLst>
          </p:cNvPr>
          <p:cNvSpPr>
            <a:spLocks noGrp="1"/>
          </p:cNvSpPr>
          <p:nvPr>
            <p:ph type="title"/>
          </p:nvPr>
        </p:nvSpPr>
        <p:spPr>
          <a:xfrm>
            <a:off x="630936" y="639520"/>
            <a:ext cx="3429000" cy="1719072"/>
          </a:xfrm>
        </p:spPr>
        <p:txBody>
          <a:bodyPr anchor="b">
            <a:normAutofit/>
          </a:bodyPr>
          <a:lstStyle/>
          <a:p>
            <a:r>
              <a:rPr lang="de-CH" sz="3800" b="1"/>
              <a:t>How to gain Competitive Advantages?</a:t>
            </a:r>
            <a:endParaRPr lang="en-US" sz="3800" b="1"/>
          </a:p>
        </p:txBody>
      </p:sp>
      <p:sp>
        <p:nvSpPr>
          <p:cNvPr id="9" name="Content Placeholder 8">
            <a:extLst>
              <a:ext uri="{FF2B5EF4-FFF2-40B4-BE49-F238E27FC236}">
                <a16:creationId xmlns:a16="http://schemas.microsoft.com/office/drawing/2014/main" id="{2CE503E2-BA6F-4CA0-8FA5-CB11797EE621}"/>
              </a:ext>
            </a:extLst>
          </p:cNvPr>
          <p:cNvSpPr>
            <a:spLocks noGrp="1"/>
          </p:cNvSpPr>
          <p:nvPr>
            <p:ph idx="1"/>
          </p:nvPr>
        </p:nvSpPr>
        <p:spPr>
          <a:xfrm>
            <a:off x="630936" y="2807208"/>
            <a:ext cx="3429000" cy="3410712"/>
          </a:xfrm>
        </p:spPr>
        <p:txBody>
          <a:bodyPr anchor="t">
            <a:normAutofit/>
          </a:bodyPr>
          <a:lstStyle/>
          <a:p>
            <a:pPr marL="0" indent="0">
              <a:buNone/>
            </a:pPr>
            <a:r>
              <a:rPr lang="de-CH" sz="2200"/>
              <a:t>The key to survival: Pick one of Porter’s 4 Generic Strategies:Decisions:</a:t>
            </a:r>
          </a:p>
          <a:p>
            <a:pPr>
              <a:buFontTx/>
              <a:buChar char="-"/>
            </a:pPr>
            <a:r>
              <a:rPr lang="de-CH" sz="2200"/>
              <a:t>Serve few  or many/everybody?</a:t>
            </a:r>
          </a:p>
          <a:p>
            <a:pPr>
              <a:buFontTx/>
              <a:buChar char="-"/>
            </a:pPr>
            <a:r>
              <a:rPr lang="de-CH" sz="2200"/>
              <a:t>With a  low-cost generic product satisfying  needs OR a  somewhat unique product,»bells and whistles»</a:t>
            </a:r>
          </a:p>
          <a:p>
            <a:pPr marL="0" indent="0">
              <a:buNone/>
            </a:pPr>
            <a:endParaRPr lang="en-US" sz="2200" dirty="0"/>
          </a:p>
        </p:txBody>
      </p:sp>
      <p:pic>
        <p:nvPicPr>
          <p:cNvPr id="5" name="Content Placeholder 4">
            <a:extLst>
              <a:ext uri="{FF2B5EF4-FFF2-40B4-BE49-F238E27FC236}">
                <a16:creationId xmlns:a16="http://schemas.microsoft.com/office/drawing/2014/main" id="{409C17BE-CA95-46FA-8CEE-A864A7A8CC1C}"/>
              </a:ext>
            </a:extLst>
          </p:cNvPr>
          <p:cNvPicPr>
            <a:picLocks noChangeAspect="1"/>
          </p:cNvPicPr>
          <p:nvPr/>
        </p:nvPicPr>
        <p:blipFill>
          <a:blip r:embed="rId2"/>
          <a:stretch>
            <a:fillRect/>
          </a:stretch>
        </p:blipFill>
        <p:spPr>
          <a:xfrm>
            <a:off x="4059936" y="639520"/>
            <a:ext cx="7997951" cy="5834431"/>
          </a:xfrm>
          <a:prstGeom prst="rect">
            <a:avLst/>
          </a:prstGeom>
        </p:spPr>
      </p:pic>
    </p:spTree>
    <p:extLst>
      <p:ext uri="{BB962C8B-B14F-4D97-AF65-F5344CB8AC3E}">
        <p14:creationId xmlns:p14="http://schemas.microsoft.com/office/powerpoint/2010/main" val="2087166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E9B65-282B-4292-AEE4-9DF961F04EF2}"/>
              </a:ext>
            </a:extLst>
          </p:cNvPr>
          <p:cNvSpPr>
            <a:spLocks noGrp="1"/>
          </p:cNvSpPr>
          <p:nvPr>
            <p:ph type="title"/>
          </p:nvPr>
        </p:nvSpPr>
        <p:spPr>
          <a:xfrm>
            <a:off x="838200" y="365125"/>
            <a:ext cx="10515600" cy="1325563"/>
          </a:xfrm>
        </p:spPr>
        <p:txBody>
          <a:bodyPr>
            <a:normAutofit/>
          </a:bodyPr>
          <a:lstStyle/>
          <a:p>
            <a:r>
              <a:rPr lang="de-CH" sz="4200" dirty="0"/>
              <a:t> Danach: Wie Ladurner seinen disruptiven  Marketing Mix  erfand…</a:t>
            </a:r>
            <a:endParaRPr lang="en-US" sz="4200" dirty="0"/>
          </a:p>
        </p:txBody>
      </p:sp>
      <p:graphicFrame>
        <p:nvGraphicFramePr>
          <p:cNvPr id="5" name="Content Placeholder 2">
            <a:extLst>
              <a:ext uri="{FF2B5EF4-FFF2-40B4-BE49-F238E27FC236}">
                <a16:creationId xmlns:a16="http://schemas.microsoft.com/office/drawing/2014/main" id="{D4B5BF92-69BD-446B-8778-D526872E25C5}"/>
              </a:ext>
            </a:extLst>
          </p:cNvPr>
          <p:cNvGraphicFramePr>
            <a:graphicFrameLocks noGrp="1"/>
          </p:cNvGraphicFramePr>
          <p:nvPr>
            <p:ph idx="1"/>
          </p:nvPr>
        </p:nvGraphicFramePr>
        <p:xfrm>
          <a:off x="838200" y="2228087"/>
          <a:ext cx="10515600" cy="39488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58506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D51B3-E5F3-413E-8B37-15F52BA2DDFE}"/>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dirty="0">
                <a:solidFill>
                  <a:srgbClr val="FFFFFF"/>
                </a:solidFill>
                <a:latin typeface="+mj-lt"/>
                <a:ea typeface="+mj-ea"/>
                <a:cs typeface="+mj-cs"/>
              </a:rPr>
              <a:t>Great Disruptive  Innovations:  Examples</a:t>
            </a:r>
          </a:p>
        </p:txBody>
      </p:sp>
      <p:pic>
        <p:nvPicPr>
          <p:cNvPr id="5" name="Content Placeholder 4" descr="Diagram&#10;&#10;Description automatically generated">
            <a:extLst>
              <a:ext uri="{FF2B5EF4-FFF2-40B4-BE49-F238E27FC236}">
                <a16:creationId xmlns:a16="http://schemas.microsoft.com/office/drawing/2014/main" id="{031EAFE6-C980-4B85-909F-2F2ED25AB99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16526" y="1047135"/>
            <a:ext cx="9086061" cy="5088194"/>
          </a:xfrm>
          <a:prstGeom prst="rect">
            <a:avLst/>
          </a:prstGeom>
        </p:spPr>
      </p:pic>
    </p:spTree>
    <p:extLst>
      <p:ext uri="{BB962C8B-B14F-4D97-AF65-F5344CB8AC3E}">
        <p14:creationId xmlns:p14="http://schemas.microsoft.com/office/powerpoint/2010/main" val="10081005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EC789-65F0-45C9-8088-3932F970F0BC}"/>
              </a:ext>
            </a:extLst>
          </p:cNvPr>
          <p:cNvSpPr>
            <a:spLocks noGrp="1"/>
          </p:cNvSpPr>
          <p:nvPr>
            <p:ph type="title"/>
          </p:nvPr>
        </p:nvSpPr>
        <p:spPr>
          <a:xfrm>
            <a:off x="1402080" y="386048"/>
            <a:ext cx="8229600" cy="1325563"/>
          </a:xfrm>
        </p:spPr>
        <p:txBody>
          <a:bodyPr/>
          <a:lstStyle/>
          <a:p>
            <a:r>
              <a:rPr lang="de-CH" dirty="0"/>
              <a:t>More </a:t>
            </a:r>
            <a:r>
              <a:rPr lang="de-CH" dirty="0" err="1"/>
              <a:t>great</a:t>
            </a:r>
            <a:r>
              <a:rPr lang="de-CH" dirty="0"/>
              <a:t> </a:t>
            </a:r>
            <a:r>
              <a:rPr lang="de-CH" dirty="0" err="1"/>
              <a:t>disruptors</a:t>
            </a:r>
            <a:r>
              <a:rPr lang="de-CH" dirty="0"/>
              <a:t> </a:t>
            </a:r>
            <a:r>
              <a:rPr lang="de-CH" dirty="0" err="1"/>
              <a:t>already</a:t>
            </a:r>
            <a:r>
              <a:rPr lang="de-CH" dirty="0"/>
              <a:t> </a:t>
            </a:r>
            <a:r>
              <a:rPr lang="de-CH" dirty="0" err="1"/>
              <a:t>mentioned</a:t>
            </a:r>
            <a:r>
              <a:rPr lang="de-CH" dirty="0"/>
              <a:t>... </a:t>
            </a:r>
            <a:r>
              <a:rPr lang="de-CH" dirty="0" err="1"/>
              <a:t>What</a:t>
            </a:r>
            <a:r>
              <a:rPr lang="de-CH" dirty="0"/>
              <a:t> was disruptive?</a:t>
            </a:r>
            <a:endParaRPr lang="en-US" dirty="0"/>
          </a:p>
        </p:txBody>
      </p:sp>
      <p:pic>
        <p:nvPicPr>
          <p:cNvPr id="4" name="Content Placeholder 4" descr="A picture containing wall, person, person, clothing&#10;&#10;Description automatically generated">
            <a:extLst>
              <a:ext uri="{FF2B5EF4-FFF2-40B4-BE49-F238E27FC236}">
                <a16:creationId xmlns:a16="http://schemas.microsoft.com/office/drawing/2014/main" id="{407A7B05-D321-4F54-AC57-BA6B74A862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82489" y="1779080"/>
            <a:ext cx="1695062" cy="1695062"/>
          </a:xfrm>
          <a:prstGeom prst="rect">
            <a:avLst/>
          </a:prstGeom>
        </p:spPr>
      </p:pic>
      <p:pic>
        <p:nvPicPr>
          <p:cNvPr id="5" name="Picture 4" descr="A picture containing person, wall, indoor, child&#10;&#10;Description automatically generated">
            <a:extLst>
              <a:ext uri="{FF2B5EF4-FFF2-40B4-BE49-F238E27FC236}">
                <a16:creationId xmlns:a16="http://schemas.microsoft.com/office/drawing/2014/main" id="{7B5E32AD-4D77-424E-892E-493771719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9490" y="1825625"/>
            <a:ext cx="1765041" cy="1765041"/>
          </a:xfrm>
          <a:prstGeom prst="rect">
            <a:avLst/>
          </a:prstGeom>
        </p:spPr>
      </p:pic>
      <p:pic>
        <p:nvPicPr>
          <p:cNvPr id="6" name="Picture 5" descr="A close-up of a child smiling&#10;&#10;Description automatically generated with medium confidence">
            <a:extLst>
              <a:ext uri="{FF2B5EF4-FFF2-40B4-BE49-F238E27FC236}">
                <a16:creationId xmlns:a16="http://schemas.microsoft.com/office/drawing/2014/main" id="{1EF39954-99D5-4C5F-8737-C7A814D1B3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0160" y="1749410"/>
            <a:ext cx="1765041" cy="1765041"/>
          </a:xfrm>
          <a:prstGeom prst="rect">
            <a:avLst/>
          </a:prstGeom>
        </p:spPr>
      </p:pic>
      <p:pic>
        <p:nvPicPr>
          <p:cNvPr id="8" name="Picture 7" descr="A picture containing person, wall, person, indoor&#10;&#10;Description automatically generated">
            <a:extLst>
              <a:ext uri="{FF2B5EF4-FFF2-40B4-BE49-F238E27FC236}">
                <a16:creationId xmlns:a16="http://schemas.microsoft.com/office/drawing/2014/main" id="{42D9EBD8-FE11-4B4C-A94F-5BBBBA48CA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80160" y="4131293"/>
            <a:ext cx="2361582" cy="2361582"/>
          </a:xfrm>
          <a:prstGeom prst="rect">
            <a:avLst/>
          </a:prstGeom>
        </p:spPr>
      </p:pic>
      <p:pic>
        <p:nvPicPr>
          <p:cNvPr id="9" name="Content Placeholder 10" descr="A group of men posing for a photo&#10;&#10;Description automatically generated">
            <a:extLst>
              <a:ext uri="{FF2B5EF4-FFF2-40B4-BE49-F238E27FC236}">
                <a16:creationId xmlns:a16="http://schemas.microsoft.com/office/drawing/2014/main" id="{3F75205C-FFC0-4DA8-AA23-8BBEF9858B0D}"/>
              </a:ext>
            </a:extLst>
          </p:cNvPr>
          <p:cNvPicPr>
            <a:picLocks noGrp="1" noChangeAspect="1"/>
          </p:cNvPicPr>
          <p:nvPr>
            <p:ph idx="1"/>
          </p:nvPr>
        </p:nvPicPr>
        <p:blipFill>
          <a:blip r:embed="rId6">
            <a:extLst>
              <a:ext uri="{28A0092B-C50C-407E-A947-70E740481C1C}">
                <a14:useLocalDpi xmlns:a14="http://schemas.microsoft.com/office/drawing/2010/main" val="0"/>
              </a:ext>
            </a:extLst>
          </a:blip>
          <a:stretch>
            <a:fillRect/>
          </a:stretch>
        </p:blipFill>
        <p:spPr>
          <a:xfrm>
            <a:off x="4024855" y="3725603"/>
            <a:ext cx="4148452" cy="2669260"/>
          </a:xfrm>
        </p:spPr>
      </p:pic>
    </p:spTree>
    <p:extLst>
      <p:ext uri="{BB962C8B-B14F-4D97-AF65-F5344CB8AC3E}">
        <p14:creationId xmlns:p14="http://schemas.microsoft.com/office/powerpoint/2010/main" val="21821434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E945D-4E8C-43C4-94F5-6EAC1127E8F5}"/>
              </a:ext>
            </a:extLst>
          </p:cNvPr>
          <p:cNvSpPr>
            <a:spLocks noGrp="1"/>
          </p:cNvSpPr>
          <p:nvPr>
            <p:ph type="title"/>
          </p:nvPr>
        </p:nvSpPr>
        <p:spPr>
          <a:xfrm>
            <a:off x="838200" y="365125"/>
            <a:ext cx="7757160" cy="995045"/>
          </a:xfrm>
        </p:spPr>
        <p:txBody>
          <a:bodyPr>
            <a:normAutofit fontScale="90000"/>
          </a:bodyPr>
          <a:lstStyle/>
          <a:p>
            <a:pPr algn="ctr"/>
            <a:r>
              <a:rPr lang="de-CH" dirty="0"/>
              <a:t> 2. </a:t>
            </a:r>
            <a:r>
              <a:rPr lang="de-CH" dirty="0" err="1"/>
              <a:t>Strategy</a:t>
            </a:r>
            <a:r>
              <a:rPr lang="de-CH" dirty="0"/>
              <a:t> </a:t>
            </a:r>
            <a:r>
              <a:rPr lang="de-CH" dirty="0" err="1"/>
              <a:t>concept</a:t>
            </a:r>
            <a:r>
              <a:rPr lang="de-CH" dirty="0"/>
              <a:t> </a:t>
            </a:r>
            <a:r>
              <a:rPr lang="de-CH" dirty="0" err="1"/>
              <a:t>for</a:t>
            </a:r>
            <a:r>
              <a:rPr lang="de-CH" dirty="0"/>
              <a:t> </a:t>
            </a:r>
            <a:r>
              <a:rPr lang="de-CH" dirty="0" err="1"/>
              <a:t>success</a:t>
            </a:r>
            <a:r>
              <a:rPr lang="de-CH" dirty="0"/>
              <a:t>: </a:t>
            </a:r>
            <a:br>
              <a:rPr lang="de-CH" dirty="0"/>
            </a:br>
            <a:r>
              <a:rPr lang="de-CH" b="1" dirty="0" err="1"/>
              <a:t>the</a:t>
            </a:r>
            <a:r>
              <a:rPr lang="de-CH" b="1" dirty="0"/>
              <a:t> value chain (</a:t>
            </a:r>
            <a:r>
              <a:rPr lang="de-CH" b="1" dirty="0" err="1"/>
              <a:t>marketing</a:t>
            </a:r>
            <a:r>
              <a:rPr lang="de-CH" b="1" dirty="0"/>
              <a:t> mix)</a:t>
            </a:r>
            <a:endParaRPr lang="en-US" b="1" dirty="0"/>
          </a:p>
        </p:txBody>
      </p:sp>
      <p:sp>
        <p:nvSpPr>
          <p:cNvPr id="3" name="Content Placeholder 2">
            <a:extLst>
              <a:ext uri="{FF2B5EF4-FFF2-40B4-BE49-F238E27FC236}">
                <a16:creationId xmlns:a16="http://schemas.microsoft.com/office/drawing/2014/main" id="{72AC6FDF-7A3D-4264-9536-F30DAD0E50CF}"/>
              </a:ext>
            </a:extLst>
          </p:cNvPr>
          <p:cNvSpPr>
            <a:spLocks noGrp="1"/>
          </p:cNvSpPr>
          <p:nvPr>
            <p:ph idx="1"/>
          </p:nvPr>
        </p:nvSpPr>
        <p:spPr>
          <a:xfrm>
            <a:off x="838200" y="1551304"/>
            <a:ext cx="10683240" cy="4815205"/>
          </a:xfrm>
        </p:spPr>
        <p:txBody>
          <a:bodyPr>
            <a:normAutofit fontScale="92500"/>
          </a:bodyPr>
          <a:lstStyle/>
          <a:p>
            <a:pPr marL="0" indent="0">
              <a:buNone/>
            </a:pPr>
            <a:r>
              <a:rPr lang="de-CH" b="1" dirty="0"/>
              <a:t>Having </a:t>
            </a:r>
            <a:r>
              <a:rPr lang="de-CH" b="1" dirty="0" err="1"/>
              <a:t>discovered</a:t>
            </a:r>
            <a:r>
              <a:rPr lang="de-CH" b="1" dirty="0"/>
              <a:t> </a:t>
            </a:r>
            <a:r>
              <a:rPr lang="de-CH" b="1" dirty="0" err="1"/>
              <a:t>unmet</a:t>
            </a:r>
            <a:r>
              <a:rPr lang="de-CH" b="1" dirty="0"/>
              <a:t>  </a:t>
            </a:r>
            <a:r>
              <a:rPr lang="de-CH" b="1" dirty="0" err="1"/>
              <a:t>needs</a:t>
            </a:r>
            <a:r>
              <a:rPr lang="de-CH" b="1" dirty="0"/>
              <a:t>, </a:t>
            </a:r>
            <a:r>
              <a:rPr lang="de-CH" b="1" dirty="0" err="1"/>
              <a:t>conceived</a:t>
            </a:r>
            <a:r>
              <a:rPr lang="de-CH" b="1" dirty="0"/>
              <a:t> a </a:t>
            </a:r>
            <a:r>
              <a:rPr lang="de-CH" b="1" dirty="0" err="1"/>
              <a:t>new</a:t>
            </a:r>
            <a:r>
              <a:rPr lang="de-CH" b="1" dirty="0"/>
              <a:t> </a:t>
            </a:r>
            <a:r>
              <a:rPr lang="de-CH" b="1" dirty="0" err="1"/>
              <a:t>solution</a:t>
            </a:r>
            <a:r>
              <a:rPr lang="de-CH" b="1" dirty="0"/>
              <a:t>:, </a:t>
            </a:r>
            <a:r>
              <a:rPr lang="de-CH" b="1" dirty="0" err="1"/>
              <a:t>explored</a:t>
            </a:r>
            <a:r>
              <a:rPr lang="de-CH" b="1" dirty="0"/>
              <a:t> </a:t>
            </a:r>
            <a:r>
              <a:rPr lang="de-CH" b="1" dirty="0" err="1"/>
              <a:t>the</a:t>
            </a:r>
            <a:r>
              <a:rPr lang="de-CH" b="1" dirty="0"/>
              <a:t> </a:t>
            </a:r>
            <a:r>
              <a:rPr lang="de-CH" b="1" dirty="0" err="1"/>
              <a:t>market</a:t>
            </a:r>
            <a:r>
              <a:rPr lang="de-CH" b="1" dirty="0"/>
              <a:t>, </a:t>
            </a:r>
            <a:r>
              <a:rPr lang="de-CH" b="1" dirty="0" err="1"/>
              <a:t>next</a:t>
            </a:r>
            <a:r>
              <a:rPr lang="de-CH" b="1" dirty="0"/>
              <a:t> </a:t>
            </a:r>
            <a:r>
              <a:rPr lang="de-CH" b="1" dirty="0" err="1"/>
              <a:t>implementation</a:t>
            </a:r>
            <a:r>
              <a:rPr lang="de-CH" b="1" dirty="0"/>
              <a:t>: </a:t>
            </a:r>
            <a:r>
              <a:rPr lang="de-CH" b="1" dirty="0" err="1"/>
              <a:t>the</a:t>
            </a:r>
            <a:r>
              <a:rPr lang="de-CH" b="1" dirty="0"/>
              <a:t> </a:t>
            </a:r>
            <a:r>
              <a:rPr lang="de-CH" b="1" dirty="0" err="1"/>
              <a:t>marketing</a:t>
            </a:r>
            <a:r>
              <a:rPr lang="de-CH" b="1" dirty="0"/>
              <a:t> mix/value chain:</a:t>
            </a:r>
          </a:p>
          <a:p>
            <a:pPr marL="0" indent="0">
              <a:buNone/>
            </a:pPr>
            <a:r>
              <a:rPr lang="de-CH" dirty="0"/>
              <a:t>5) </a:t>
            </a:r>
            <a:r>
              <a:rPr lang="de-CH" b="1" dirty="0" err="1"/>
              <a:t>Product</a:t>
            </a:r>
            <a:r>
              <a:rPr lang="de-CH" dirty="0"/>
              <a:t> and/</a:t>
            </a:r>
            <a:r>
              <a:rPr lang="de-CH" dirty="0" err="1"/>
              <a:t>or</a:t>
            </a:r>
            <a:r>
              <a:rPr lang="de-CH" dirty="0"/>
              <a:t> </a:t>
            </a:r>
            <a:r>
              <a:rPr lang="de-CH" dirty="0" err="1"/>
              <a:t>service</a:t>
            </a:r>
            <a:r>
              <a:rPr lang="de-CH" dirty="0"/>
              <a:t> : </a:t>
            </a:r>
            <a:r>
              <a:rPr lang="de-CH" dirty="0" err="1"/>
              <a:t>details</a:t>
            </a:r>
            <a:r>
              <a:rPr lang="de-CH" dirty="0"/>
              <a:t> to  #5 in value proposition</a:t>
            </a:r>
          </a:p>
          <a:p>
            <a:pPr marL="0" indent="0">
              <a:buNone/>
            </a:pPr>
            <a:r>
              <a:rPr lang="de-CH" dirty="0"/>
              <a:t>6) </a:t>
            </a:r>
            <a:r>
              <a:rPr lang="de-CH" b="1" dirty="0"/>
              <a:t>Price</a:t>
            </a:r>
            <a:r>
              <a:rPr lang="de-CH" dirty="0"/>
              <a:t> </a:t>
            </a:r>
            <a:r>
              <a:rPr lang="de-CH" dirty="0" err="1"/>
              <a:t>customers</a:t>
            </a:r>
            <a:r>
              <a:rPr lang="de-CH" dirty="0"/>
              <a:t> </a:t>
            </a:r>
            <a:r>
              <a:rPr lang="de-CH" dirty="0" err="1"/>
              <a:t>pay</a:t>
            </a:r>
            <a:r>
              <a:rPr lang="de-CH" dirty="0"/>
              <a:t> = &gt;</a:t>
            </a:r>
            <a:r>
              <a:rPr lang="de-CH" dirty="0" err="1"/>
              <a:t>the</a:t>
            </a:r>
            <a:r>
              <a:rPr lang="de-CH" dirty="0"/>
              <a:t> </a:t>
            </a:r>
            <a:r>
              <a:rPr lang="de-CH" dirty="0" err="1"/>
              <a:t>revenue</a:t>
            </a:r>
            <a:r>
              <a:rPr lang="de-CH" dirty="0"/>
              <a:t> of </a:t>
            </a:r>
            <a:r>
              <a:rPr lang="de-CH" dirty="0" err="1"/>
              <a:t>the</a:t>
            </a:r>
            <a:r>
              <a:rPr lang="de-CH" dirty="0"/>
              <a:t> firm =&gt; </a:t>
            </a:r>
            <a:r>
              <a:rPr lang="de-CH" dirty="0" err="1"/>
              <a:t>profitabilty</a:t>
            </a:r>
            <a:endParaRPr lang="de-CH" dirty="0"/>
          </a:p>
          <a:p>
            <a:pPr marL="0" indent="0">
              <a:buNone/>
            </a:pPr>
            <a:r>
              <a:rPr lang="de-CH" dirty="0"/>
              <a:t>7) </a:t>
            </a:r>
            <a:r>
              <a:rPr lang="de-CH" b="1" dirty="0"/>
              <a:t>Place, </a:t>
            </a:r>
            <a:r>
              <a:rPr lang="de-CH" dirty="0" err="1"/>
              <a:t>how</a:t>
            </a:r>
            <a:r>
              <a:rPr lang="de-CH" dirty="0"/>
              <a:t>/</a:t>
            </a:r>
            <a:r>
              <a:rPr lang="de-CH" dirty="0" err="1"/>
              <a:t>where</a:t>
            </a:r>
            <a:r>
              <a:rPr lang="de-CH" dirty="0"/>
              <a:t> </a:t>
            </a:r>
            <a:r>
              <a:rPr lang="de-CH" dirty="0" err="1"/>
              <a:t>customers</a:t>
            </a:r>
            <a:r>
              <a:rPr lang="de-CH" dirty="0"/>
              <a:t>  </a:t>
            </a:r>
            <a:r>
              <a:rPr lang="de-CH" dirty="0" err="1"/>
              <a:t>can</a:t>
            </a:r>
            <a:r>
              <a:rPr lang="de-CH" dirty="0"/>
              <a:t> </a:t>
            </a:r>
            <a:r>
              <a:rPr lang="de-CH" dirty="0" err="1"/>
              <a:t>buy</a:t>
            </a:r>
            <a:r>
              <a:rPr lang="de-CH" dirty="0"/>
              <a:t>, </a:t>
            </a:r>
            <a:r>
              <a:rPr lang="de-CH" dirty="0" err="1"/>
              <a:t>the</a:t>
            </a:r>
            <a:r>
              <a:rPr lang="de-CH" dirty="0"/>
              <a:t> </a:t>
            </a:r>
            <a:r>
              <a:rPr lang="de-CH" dirty="0" err="1"/>
              <a:t>distribution</a:t>
            </a:r>
            <a:r>
              <a:rPr lang="de-CH" dirty="0"/>
              <a:t> </a:t>
            </a:r>
            <a:r>
              <a:rPr lang="de-CH" dirty="0" err="1"/>
              <a:t>channels</a:t>
            </a:r>
            <a:endParaRPr lang="de-CH" dirty="0"/>
          </a:p>
          <a:p>
            <a:pPr marL="0" indent="0">
              <a:buNone/>
            </a:pPr>
            <a:r>
              <a:rPr lang="de-CH" dirty="0"/>
              <a:t>8) </a:t>
            </a:r>
            <a:r>
              <a:rPr lang="de-CH" b="1" dirty="0"/>
              <a:t>Promotion</a:t>
            </a:r>
            <a:r>
              <a:rPr lang="de-CH" dirty="0"/>
              <a:t>/</a:t>
            </a:r>
            <a:r>
              <a:rPr lang="de-CH" dirty="0" err="1"/>
              <a:t>communication</a:t>
            </a:r>
            <a:r>
              <a:rPr lang="de-CH" dirty="0"/>
              <a:t>: </a:t>
            </a:r>
            <a:r>
              <a:rPr lang="de-CH" dirty="0" err="1"/>
              <a:t>how</a:t>
            </a:r>
            <a:r>
              <a:rPr lang="de-CH" dirty="0"/>
              <a:t> to </a:t>
            </a:r>
            <a:r>
              <a:rPr lang="de-CH" dirty="0" err="1"/>
              <a:t>make</a:t>
            </a:r>
            <a:r>
              <a:rPr lang="de-CH" dirty="0"/>
              <a:t> </a:t>
            </a:r>
            <a:r>
              <a:rPr lang="de-CH" dirty="0" err="1"/>
              <a:t>the</a:t>
            </a:r>
            <a:r>
              <a:rPr lang="de-CH" dirty="0"/>
              <a:t>  </a:t>
            </a:r>
            <a:r>
              <a:rPr lang="de-CH" dirty="0" err="1"/>
              <a:t>offer</a:t>
            </a:r>
            <a:r>
              <a:rPr lang="de-CH" dirty="0"/>
              <a:t> </a:t>
            </a:r>
            <a:r>
              <a:rPr lang="de-CH" dirty="0" err="1"/>
              <a:t>known</a:t>
            </a:r>
            <a:r>
              <a:rPr lang="de-CH" dirty="0"/>
              <a:t> </a:t>
            </a:r>
          </a:p>
          <a:p>
            <a:pPr marL="0" indent="0">
              <a:buNone/>
            </a:pPr>
            <a:r>
              <a:rPr lang="de-CH" dirty="0"/>
              <a:t>9) </a:t>
            </a:r>
            <a:r>
              <a:rPr lang="de-CH" b="1" dirty="0" err="1"/>
              <a:t>Processes</a:t>
            </a:r>
            <a:r>
              <a:rPr lang="de-CH" b="1" dirty="0"/>
              <a:t> </a:t>
            </a:r>
            <a:r>
              <a:rPr lang="de-CH" dirty="0"/>
              <a:t>to </a:t>
            </a:r>
            <a:r>
              <a:rPr lang="de-CH" dirty="0" err="1"/>
              <a:t>get</a:t>
            </a:r>
            <a:r>
              <a:rPr lang="de-CH" dirty="0"/>
              <a:t>  </a:t>
            </a:r>
            <a:r>
              <a:rPr lang="de-CH" dirty="0" err="1"/>
              <a:t>the</a:t>
            </a:r>
            <a:r>
              <a:rPr lang="de-CH" dirty="0"/>
              <a:t> </a:t>
            </a:r>
            <a:r>
              <a:rPr lang="de-CH" dirty="0" err="1"/>
              <a:t>product</a:t>
            </a:r>
            <a:r>
              <a:rPr lang="de-CH" dirty="0"/>
              <a:t>/</a:t>
            </a:r>
            <a:r>
              <a:rPr lang="de-CH" dirty="0" err="1"/>
              <a:t>service</a:t>
            </a:r>
            <a:r>
              <a:rPr lang="de-CH" dirty="0"/>
              <a:t> to </a:t>
            </a:r>
            <a:r>
              <a:rPr lang="de-CH" dirty="0" err="1"/>
              <a:t>market</a:t>
            </a:r>
            <a:r>
              <a:rPr lang="de-CH" dirty="0"/>
              <a:t>, </a:t>
            </a:r>
            <a:r>
              <a:rPr lang="de-CH" dirty="0" err="1"/>
              <a:t>organization</a:t>
            </a:r>
            <a:r>
              <a:rPr lang="de-CH" dirty="0"/>
              <a:t> &amp; </a:t>
            </a:r>
            <a:r>
              <a:rPr lang="de-CH" dirty="0" err="1"/>
              <a:t>structure</a:t>
            </a:r>
            <a:endParaRPr lang="de-CH" dirty="0"/>
          </a:p>
          <a:p>
            <a:pPr marL="0" indent="0">
              <a:buNone/>
            </a:pPr>
            <a:r>
              <a:rPr lang="de-CH" dirty="0"/>
              <a:t>10) </a:t>
            </a:r>
            <a:r>
              <a:rPr lang="de-CH" b="1" dirty="0"/>
              <a:t>People</a:t>
            </a:r>
            <a:r>
              <a:rPr lang="de-CH" dirty="0"/>
              <a:t>, Human Resources to do </a:t>
            </a:r>
            <a:r>
              <a:rPr lang="de-CH" dirty="0" err="1"/>
              <a:t>the</a:t>
            </a:r>
            <a:r>
              <a:rPr lang="de-CH" dirty="0"/>
              <a:t> </a:t>
            </a:r>
            <a:r>
              <a:rPr lang="de-CH" dirty="0" err="1"/>
              <a:t>work</a:t>
            </a:r>
            <a:r>
              <a:rPr lang="de-CH" dirty="0"/>
              <a:t> : </a:t>
            </a:r>
            <a:r>
              <a:rPr lang="de-CH" dirty="0" err="1"/>
              <a:t>skills</a:t>
            </a:r>
            <a:r>
              <a:rPr lang="de-CH" dirty="0"/>
              <a:t>,  </a:t>
            </a:r>
            <a:r>
              <a:rPr lang="de-CH" dirty="0" err="1"/>
              <a:t>remuneration</a:t>
            </a:r>
            <a:endParaRPr lang="de-CH" dirty="0"/>
          </a:p>
          <a:p>
            <a:pPr marL="0" indent="0">
              <a:buNone/>
            </a:pPr>
            <a:r>
              <a:rPr lang="de-CH" dirty="0"/>
              <a:t>11) </a:t>
            </a:r>
            <a:r>
              <a:rPr lang="de-CH" b="1" dirty="0" err="1"/>
              <a:t>Physical</a:t>
            </a:r>
            <a:r>
              <a:rPr lang="de-CH" dirty="0"/>
              <a:t> and </a:t>
            </a:r>
            <a:r>
              <a:rPr lang="de-CH" dirty="0" err="1"/>
              <a:t>financial</a:t>
            </a:r>
            <a:r>
              <a:rPr lang="de-CH" dirty="0"/>
              <a:t>  </a:t>
            </a:r>
            <a:r>
              <a:rPr lang="de-CH" dirty="0" err="1"/>
              <a:t>resources</a:t>
            </a:r>
            <a:r>
              <a:rPr lang="de-CH" dirty="0"/>
              <a:t> </a:t>
            </a:r>
            <a:r>
              <a:rPr lang="de-CH" dirty="0" err="1"/>
              <a:t>needed</a:t>
            </a:r>
            <a:endParaRPr lang="de-CH" dirty="0"/>
          </a:p>
          <a:p>
            <a:pPr marL="0" indent="0">
              <a:buNone/>
            </a:pPr>
            <a:r>
              <a:rPr lang="de-CH" dirty="0"/>
              <a:t>12)  Performance </a:t>
            </a:r>
            <a:r>
              <a:rPr lang="de-CH" dirty="0" err="1"/>
              <a:t>evaluation</a:t>
            </a:r>
            <a:r>
              <a:rPr lang="de-CH" dirty="0"/>
              <a:t> of </a:t>
            </a:r>
            <a:r>
              <a:rPr lang="de-CH" dirty="0" err="1"/>
              <a:t>results</a:t>
            </a:r>
            <a:r>
              <a:rPr lang="de-CH" dirty="0"/>
              <a:t> , SWOT, </a:t>
            </a:r>
            <a:r>
              <a:rPr lang="de-CH" dirty="0" err="1"/>
              <a:t>optimization</a:t>
            </a:r>
            <a:r>
              <a:rPr lang="de-CH" dirty="0"/>
              <a:t>  </a:t>
            </a:r>
            <a:r>
              <a:rPr lang="de-CH" dirty="0" err="1"/>
              <a:t>for</a:t>
            </a:r>
            <a:r>
              <a:rPr lang="de-CH" dirty="0"/>
              <a:t>  </a:t>
            </a:r>
            <a:r>
              <a:rPr lang="de-CH" dirty="0" err="1"/>
              <a:t>future</a:t>
            </a:r>
            <a:endParaRPr lang="de-CH" dirty="0"/>
          </a:p>
          <a:p>
            <a:pPr marL="514350" indent="-514350">
              <a:buAutoNum type="arabicPeriod"/>
            </a:pPr>
            <a:endParaRPr lang="de-CH" dirty="0"/>
          </a:p>
          <a:p>
            <a:pPr marL="514350" indent="-514350">
              <a:buAutoNum type="arabicPeriod"/>
            </a:pPr>
            <a:endParaRPr lang="de-CH" dirty="0"/>
          </a:p>
          <a:p>
            <a:pPr marL="0" indent="0">
              <a:buNone/>
            </a:pPr>
            <a:endParaRPr lang="en-US" dirty="0"/>
          </a:p>
        </p:txBody>
      </p:sp>
    </p:spTree>
    <p:extLst>
      <p:ext uri="{BB962C8B-B14F-4D97-AF65-F5344CB8AC3E}">
        <p14:creationId xmlns:p14="http://schemas.microsoft.com/office/powerpoint/2010/main" val="35973826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Marketing mix- 7P’s (1)</a:t>
            </a:r>
            <a:endParaRPr lang="zh-CN" altLang="en-US" dirty="0"/>
          </a:p>
        </p:txBody>
      </p:sp>
      <p:grpSp>
        <p:nvGrpSpPr>
          <p:cNvPr id="3" name="组合 2"/>
          <p:cNvGrpSpPr/>
          <p:nvPr/>
        </p:nvGrpSpPr>
        <p:grpSpPr>
          <a:xfrm>
            <a:off x="2013525" y="1323316"/>
            <a:ext cx="8215080" cy="5491431"/>
            <a:chOff x="540325" y="1323315"/>
            <a:chExt cx="8215080" cy="5491431"/>
          </a:xfrm>
        </p:grpSpPr>
        <p:grpSp>
          <p:nvGrpSpPr>
            <p:cNvPr id="59" name="组合 58"/>
            <p:cNvGrpSpPr/>
            <p:nvPr/>
          </p:nvGrpSpPr>
          <p:grpSpPr>
            <a:xfrm>
              <a:off x="2593181" y="1412310"/>
              <a:ext cx="3957638" cy="3859212"/>
              <a:chOff x="2593181" y="1827894"/>
              <a:chExt cx="3957638" cy="3859212"/>
            </a:xfrm>
          </p:grpSpPr>
          <p:grpSp>
            <p:nvGrpSpPr>
              <p:cNvPr id="39" name="组合 38"/>
              <p:cNvGrpSpPr/>
              <p:nvPr/>
            </p:nvGrpSpPr>
            <p:grpSpPr>
              <a:xfrm>
                <a:off x="2593181" y="1827894"/>
                <a:ext cx="3957638" cy="3859212"/>
                <a:chOff x="2593181" y="1827894"/>
                <a:chExt cx="3957638" cy="3859212"/>
              </a:xfrm>
            </p:grpSpPr>
            <p:sp>
              <p:nvSpPr>
                <p:cNvPr id="6" name="Freeform 5"/>
                <p:cNvSpPr>
                  <a:spLocks/>
                </p:cNvSpPr>
                <p:nvPr/>
              </p:nvSpPr>
              <p:spPr bwMode="auto">
                <a:xfrm>
                  <a:off x="4610894" y="1827894"/>
                  <a:ext cx="1417638" cy="1304925"/>
                </a:xfrm>
                <a:custGeom>
                  <a:avLst/>
                  <a:gdLst>
                    <a:gd name="T0" fmla="*/ 7442 w 7442"/>
                    <a:gd name="T1" fmla="*/ 3583 h 6848"/>
                    <a:gd name="T2" fmla="*/ 0 w 7442"/>
                    <a:gd name="T3" fmla="*/ 0 h 6848"/>
                    <a:gd name="T4" fmla="*/ 0 w 7442"/>
                    <a:gd name="T5" fmla="*/ 5235 h 6848"/>
                    <a:gd name="T6" fmla="*/ 3348 w 7442"/>
                    <a:gd name="T7" fmla="*/ 6848 h 6848"/>
                    <a:gd name="T8" fmla="*/ 7442 w 7442"/>
                    <a:gd name="T9" fmla="*/ 3583 h 6848"/>
                  </a:gdLst>
                  <a:ahLst/>
                  <a:cxnLst>
                    <a:cxn ang="0">
                      <a:pos x="T0" y="T1"/>
                    </a:cxn>
                    <a:cxn ang="0">
                      <a:pos x="T2" y="T3"/>
                    </a:cxn>
                    <a:cxn ang="0">
                      <a:pos x="T4" y="T5"/>
                    </a:cxn>
                    <a:cxn ang="0">
                      <a:pos x="T6" y="T7"/>
                    </a:cxn>
                    <a:cxn ang="0">
                      <a:pos x="T8" y="T9"/>
                    </a:cxn>
                  </a:cxnLst>
                  <a:rect l="0" t="0" r="r" b="b"/>
                  <a:pathLst>
                    <a:path w="7442" h="6848">
                      <a:moveTo>
                        <a:pt x="7442" y="3583"/>
                      </a:moveTo>
                      <a:cubicBezTo>
                        <a:pt x="5635" y="1319"/>
                        <a:pt x="2896" y="0"/>
                        <a:pt x="0" y="0"/>
                      </a:cubicBezTo>
                      <a:lnTo>
                        <a:pt x="0" y="5235"/>
                      </a:lnTo>
                      <a:cubicBezTo>
                        <a:pt x="1303" y="5235"/>
                        <a:pt x="2536" y="5828"/>
                        <a:pt x="3348" y="6848"/>
                      </a:cubicBezTo>
                      <a:lnTo>
                        <a:pt x="7442" y="3583"/>
                      </a:lnTo>
                      <a:close/>
                    </a:path>
                  </a:pathLst>
                </a:custGeom>
                <a:solidFill>
                  <a:srgbClr val="C3B996"/>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7" name="Freeform 6"/>
                <p:cNvSpPr>
                  <a:spLocks/>
                </p:cNvSpPr>
                <p:nvPr/>
              </p:nvSpPr>
              <p:spPr bwMode="auto">
                <a:xfrm>
                  <a:off x="5298281" y="2572432"/>
                  <a:ext cx="1252538" cy="1533525"/>
                </a:xfrm>
                <a:custGeom>
                  <a:avLst/>
                  <a:gdLst>
                    <a:gd name="T0" fmla="*/ 5931 w 6576"/>
                    <a:gd name="T1" fmla="*/ 8053 h 8053"/>
                    <a:gd name="T2" fmla="*/ 4093 w 6576"/>
                    <a:gd name="T3" fmla="*/ 0 h 8053"/>
                    <a:gd name="T4" fmla="*/ 0 w 6576"/>
                    <a:gd name="T5" fmla="*/ 3265 h 8053"/>
                    <a:gd name="T6" fmla="*/ 827 w 6576"/>
                    <a:gd name="T7" fmla="*/ 6888 h 8053"/>
                    <a:gd name="T8" fmla="*/ 5931 w 6576"/>
                    <a:gd name="T9" fmla="*/ 8053 h 8053"/>
                  </a:gdLst>
                  <a:ahLst/>
                  <a:cxnLst>
                    <a:cxn ang="0">
                      <a:pos x="T0" y="T1"/>
                    </a:cxn>
                    <a:cxn ang="0">
                      <a:pos x="T2" y="T3"/>
                    </a:cxn>
                    <a:cxn ang="0">
                      <a:pos x="T4" y="T5"/>
                    </a:cxn>
                    <a:cxn ang="0">
                      <a:pos x="T6" y="T7"/>
                    </a:cxn>
                    <a:cxn ang="0">
                      <a:pos x="T8" y="T9"/>
                    </a:cxn>
                  </a:cxnLst>
                  <a:rect l="0" t="0" r="r" b="b"/>
                  <a:pathLst>
                    <a:path w="6576" h="8053">
                      <a:moveTo>
                        <a:pt x="5931" y="8053"/>
                      </a:moveTo>
                      <a:cubicBezTo>
                        <a:pt x="6576" y="5229"/>
                        <a:pt x="5899" y="2265"/>
                        <a:pt x="4093" y="0"/>
                      </a:cubicBezTo>
                      <a:lnTo>
                        <a:pt x="0" y="3265"/>
                      </a:lnTo>
                      <a:cubicBezTo>
                        <a:pt x="813" y="4284"/>
                        <a:pt x="1117" y="5617"/>
                        <a:pt x="827" y="6888"/>
                      </a:cubicBezTo>
                      <a:lnTo>
                        <a:pt x="5931" y="8053"/>
                      </a:lnTo>
                      <a:close/>
                    </a:path>
                  </a:pathLst>
                </a:custGeom>
                <a:solidFill>
                  <a:srgbClr val="4BAFC8"/>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8" name="Freeform 7"/>
                <p:cNvSpPr>
                  <a:spLocks/>
                </p:cNvSpPr>
                <p:nvPr/>
              </p:nvSpPr>
              <p:spPr bwMode="auto">
                <a:xfrm>
                  <a:off x="4996656" y="3961494"/>
                  <a:ext cx="1414463" cy="1450975"/>
                </a:xfrm>
                <a:custGeom>
                  <a:avLst/>
                  <a:gdLst>
                    <a:gd name="T0" fmla="*/ 2271 w 7421"/>
                    <a:gd name="T1" fmla="*/ 7623 h 7623"/>
                    <a:gd name="T2" fmla="*/ 7421 w 7421"/>
                    <a:gd name="T3" fmla="*/ 1165 h 7623"/>
                    <a:gd name="T4" fmla="*/ 2317 w 7421"/>
                    <a:gd name="T5" fmla="*/ 0 h 7623"/>
                    <a:gd name="T6" fmla="*/ 0 w 7421"/>
                    <a:gd name="T7" fmla="*/ 2906 h 7623"/>
                    <a:gd name="T8" fmla="*/ 2271 w 7421"/>
                    <a:gd name="T9" fmla="*/ 7623 h 7623"/>
                  </a:gdLst>
                  <a:ahLst/>
                  <a:cxnLst>
                    <a:cxn ang="0">
                      <a:pos x="T0" y="T1"/>
                    </a:cxn>
                    <a:cxn ang="0">
                      <a:pos x="T2" y="T3"/>
                    </a:cxn>
                    <a:cxn ang="0">
                      <a:pos x="T4" y="T5"/>
                    </a:cxn>
                    <a:cxn ang="0">
                      <a:pos x="T6" y="T7"/>
                    </a:cxn>
                    <a:cxn ang="0">
                      <a:pos x="T8" y="T9"/>
                    </a:cxn>
                  </a:cxnLst>
                  <a:rect l="0" t="0" r="r" b="b"/>
                  <a:pathLst>
                    <a:path w="7421" h="7623">
                      <a:moveTo>
                        <a:pt x="2271" y="7623"/>
                      </a:moveTo>
                      <a:cubicBezTo>
                        <a:pt x="4881" y="6366"/>
                        <a:pt x="6777" y="3989"/>
                        <a:pt x="7421" y="1165"/>
                      </a:cubicBezTo>
                      <a:lnTo>
                        <a:pt x="2317" y="0"/>
                      </a:lnTo>
                      <a:cubicBezTo>
                        <a:pt x="2027" y="1271"/>
                        <a:pt x="1174" y="2341"/>
                        <a:pt x="0" y="2906"/>
                      </a:cubicBezTo>
                      <a:lnTo>
                        <a:pt x="2271" y="7623"/>
                      </a:lnTo>
                      <a:close/>
                    </a:path>
                  </a:pathLst>
                </a:custGeom>
                <a:solidFill>
                  <a:srgbClr val="73BC44"/>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9" name="Freeform 8"/>
                <p:cNvSpPr>
                  <a:spLocks/>
                </p:cNvSpPr>
                <p:nvPr/>
              </p:nvSpPr>
              <p:spPr bwMode="auto">
                <a:xfrm>
                  <a:off x="3785394" y="4548869"/>
                  <a:ext cx="1573213" cy="1138237"/>
                </a:xfrm>
                <a:custGeom>
                  <a:avLst/>
                  <a:gdLst>
                    <a:gd name="T0" fmla="*/ 0 w 8260"/>
                    <a:gd name="T1" fmla="*/ 4717 h 5974"/>
                    <a:gd name="T2" fmla="*/ 8260 w 8260"/>
                    <a:gd name="T3" fmla="*/ 4717 h 5974"/>
                    <a:gd name="T4" fmla="*/ 5989 w 8260"/>
                    <a:gd name="T5" fmla="*/ 0 h 5974"/>
                    <a:gd name="T6" fmla="*/ 2272 w 8260"/>
                    <a:gd name="T7" fmla="*/ 0 h 5974"/>
                    <a:gd name="T8" fmla="*/ 0 w 8260"/>
                    <a:gd name="T9" fmla="*/ 4717 h 5974"/>
                  </a:gdLst>
                  <a:ahLst/>
                  <a:cxnLst>
                    <a:cxn ang="0">
                      <a:pos x="T0" y="T1"/>
                    </a:cxn>
                    <a:cxn ang="0">
                      <a:pos x="T2" y="T3"/>
                    </a:cxn>
                    <a:cxn ang="0">
                      <a:pos x="T4" y="T5"/>
                    </a:cxn>
                    <a:cxn ang="0">
                      <a:pos x="T6" y="T7"/>
                    </a:cxn>
                    <a:cxn ang="0">
                      <a:pos x="T8" y="T9"/>
                    </a:cxn>
                  </a:cxnLst>
                  <a:rect l="0" t="0" r="r" b="b"/>
                  <a:pathLst>
                    <a:path w="8260" h="5974">
                      <a:moveTo>
                        <a:pt x="0" y="4717"/>
                      </a:moveTo>
                      <a:cubicBezTo>
                        <a:pt x="2610" y="5974"/>
                        <a:pt x="5650" y="5974"/>
                        <a:pt x="8260" y="4717"/>
                      </a:cubicBezTo>
                      <a:lnTo>
                        <a:pt x="5989" y="0"/>
                      </a:lnTo>
                      <a:cubicBezTo>
                        <a:pt x="4814" y="566"/>
                        <a:pt x="3446" y="566"/>
                        <a:pt x="2272" y="0"/>
                      </a:cubicBezTo>
                      <a:lnTo>
                        <a:pt x="0" y="4717"/>
                      </a:lnTo>
                      <a:close/>
                    </a:path>
                  </a:pathLst>
                </a:custGeom>
                <a:solidFill>
                  <a:srgbClr val="FFC000"/>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10" name="Freeform 9"/>
                <p:cNvSpPr>
                  <a:spLocks/>
                </p:cNvSpPr>
                <p:nvPr/>
              </p:nvSpPr>
              <p:spPr bwMode="auto">
                <a:xfrm>
                  <a:off x="2732881" y="3961494"/>
                  <a:ext cx="1414463" cy="1450975"/>
                </a:xfrm>
                <a:custGeom>
                  <a:avLst/>
                  <a:gdLst>
                    <a:gd name="T0" fmla="*/ 0 w 7421"/>
                    <a:gd name="T1" fmla="*/ 1165 h 7623"/>
                    <a:gd name="T2" fmla="*/ 5150 w 7421"/>
                    <a:gd name="T3" fmla="*/ 7623 h 7623"/>
                    <a:gd name="T4" fmla="*/ 7421 w 7421"/>
                    <a:gd name="T5" fmla="*/ 2906 h 7623"/>
                    <a:gd name="T6" fmla="*/ 5104 w 7421"/>
                    <a:gd name="T7" fmla="*/ 0 h 7623"/>
                    <a:gd name="T8" fmla="*/ 0 w 7421"/>
                    <a:gd name="T9" fmla="*/ 1165 h 7623"/>
                  </a:gdLst>
                  <a:ahLst/>
                  <a:cxnLst>
                    <a:cxn ang="0">
                      <a:pos x="T0" y="T1"/>
                    </a:cxn>
                    <a:cxn ang="0">
                      <a:pos x="T2" y="T3"/>
                    </a:cxn>
                    <a:cxn ang="0">
                      <a:pos x="T4" y="T5"/>
                    </a:cxn>
                    <a:cxn ang="0">
                      <a:pos x="T6" y="T7"/>
                    </a:cxn>
                    <a:cxn ang="0">
                      <a:pos x="T8" y="T9"/>
                    </a:cxn>
                  </a:cxnLst>
                  <a:rect l="0" t="0" r="r" b="b"/>
                  <a:pathLst>
                    <a:path w="7421" h="7623">
                      <a:moveTo>
                        <a:pt x="0" y="1165"/>
                      </a:moveTo>
                      <a:cubicBezTo>
                        <a:pt x="644" y="3989"/>
                        <a:pt x="2540" y="6366"/>
                        <a:pt x="5150" y="7623"/>
                      </a:cubicBezTo>
                      <a:lnTo>
                        <a:pt x="7421" y="2906"/>
                      </a:lnTo>
                      <a:cubicBezTo>
                        <a:pt x="6247" y="2341"/>
                        <a:pt x="5394" y="1271"/>
                        <a:pt x="5104" y="0"/>
                      </a:cubicBezTo>
                      <a:lnTo>
                        <a:pt x="0" y="1165"/>
                      </a:lnTo>
                      <a:close/>
                    </a:path>
                  </a:pathLst>
                </a:custGeom>
                <a:solidFill>
                  <a:srgbClr val="C3B996"/>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11" name="Freeform 10"/>
                <p:cNvSpPr>
                  <a:spLocks/>
                </p:cNvSpPr>
                <p:nvPr/>
              </p:nvSpPr>
              <p:spPr bwMode="auto">
                <a:xfrm>
                  <a:off x="2593181" y="2572432"/>
                  <a:ext cx="1252538" cy="1533525"/>
                </a:xfrm>
                <a:custGeom>
                  <a:avLst/>
                  <a:gdLst>
                    <a:gd name="T0" fmla="*/ 4965 w 13152"/>
                    <a:gd name="T1" fmla="*/ 0 h 16106"/>
                    <a:gd name="T2" fmla="*/ 1289 w 13152"/>
                    <a:gd name="T3" fmla="*/ 16106 h 16106"/>
                    <a:gd name="T4" fmla="*/ 11497 w 13152"/>
                    <a:gd name="T5" fmla="*/ 13776 h 16106"/>
                    <a:gd name="T6" fmla="*/ 13152 w 13152"/>
                    <a:gd name="T7" fmla="*/ 6529 h 16106"/>
                    <a:gd name="T8" fmla="*/ 4965 w 13152"/>
                    <a:gd name="T9" fmla="*/ 0 h 16106"/>
                  </a:gdLst>
                  <a:ahLst/>
                  <a:cxnLst>
                    <a:cxn ang="0">
                      <a:pos x="T0" y="T1"/>
                    </a:cxn>
                    <a:cxn ang="0">
                      <a:pos x="T2" y="T3"/>
                    </a:cxn>
                    <a:cxn ang="0">
                      <a:pos x="T4" y="T5"/>
                    </a:cxn>
                    <a:cxn ang="0">
                      <a:pos x="T6" y="T7"/>
                    </a:cxn>
                    <a:cxn ang="0">
                      <a:pos x="T8" y="T9"/>
                    </a:cxn>
                  </a:cxnLst>
                  <a:rect l="0" t="0" r="r" b="b"/>
                  <a:pathLst>
                    <a:path w="13152" h="16106">
                      <a:moveTo>
                        <a:pt x="4965" y="0"/>
                      </a:moveTo>
                      <a:cubicBezTo>
                        <a:pt x="1353" y="4530"/>
                        <a:pt x="0" y="10458"/>
                        <a:pt x="1289" y="16106"/>
                      </a:cubicBezTo>
                      <a:lnTo>
                        <a:pt x="11497" y="13776"/>
                      </a:lnTo>
                      <a:cubicBezTo>
                        <a:pt x="10917" y="11235"/>
                        <a:pt x="11526" y="8567"/>
                        <a:pt x="13152" y="6529"/>
                      </a:cubicBezTo>
                      <a:lnTo>
                        <a:pt x="4965" y="0"/>
                      </a:lnTo>
                      <a:close/>
                    </a:path>
                  </a:pathLst>
                </a:custGeom>
                <a:solidFill>
                  <a:srgbClr val="4BAFC8"/>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12" name="Freeform 11"/>
                <p:cNvSpPr>
                  <a:spLocks/>
                </p:cNvSpPr>
                <p:nvPr/>
              </p:nvSpPr>
              <p:spPr bwMode="auto">
                <a:xfrm>
                  <a:off x="3113881" y="1827894"/>
                  <a:ext cx="1419225" cy="1304925"/>
                </a:xfrm>
                <a:custGeom>
                  <a:avLst/>
                  <a:gdLst>
                    <a:gd name="T0" fmla="*/ 14885 w 14885"/>
                    <a:gd name="T1" fmla="*/ 0 h 13696"/>
                    <a:gd name="T2" fmla="*/ 0 w 14885"/>
                    <a:gd name="T3" fmla="*/ 7167 h 13696"/>
                    <a:gd name="T4" fmla="*/ 8187 w 14885"/>
                    <a:gd name="T5" fmla="*/ 13696 h 13696"/>
                    <a:gd name="T6" fmla="*/ 14885 w 14885"/>
                    <a:gd name="T7" fmla="*/ 10470 h 13696"/>
                    <a:gd name="T8" fmla="*/ 14885 w 14885"/>
                    <a:gd name="T9" fmla="*/ 0 h 13696"/>
                  </a:gdLst>
                  <a:ahLst/>
                  <a:cxnLst>
                    <a:cxn ang="0">
                      <a:pos x="T0" y="T1"/>
                    </a:cxn>
                    <a:cxn ang="0">
                      <a:pos x="T2" y="T3"/>
                    </a:cxn>
                    <a:cxn ang="0">
                      <a:pos x="T4" y="T5"/>
                    </a:cxn>
                    <a:cxn ang="0">
                      <a:pos x="T6" y="T7"/>
                    </a:cxn>
                    <a:cxn ang="0">
                      <a:pos x="T8" y="T9"/>
                    </a:cxn>
                  </a:cxnLst>
                  <a:rect l="0" t="0" r="r" b="b"/>
                  <a:pathLst>
                    <a:path w="14885" h="13696">
                      <a:moveTo>
                        <a:pt x="14885" y="0"/>
                      </a:moveTo>
                      <a:cubicBezTo>
                        <a:pt x="9091" y="0"/>
                        <a:pt x="3613" y="2638"/>
                        <a:pt x="0" y="7167"/>
                      </a:cubicBezTo>
                      <a:lnTo>
                        <a:pt x="8187" y="13696"/>
                      </a:lnTo>
                      <a:cubicBezTo>
                        <a:pt x="9812" y="11657"/>
                        <a:pt x="12277" y="10470"/>
                        <a:pt x="14885" y="10470"/>
                      </a:cubicBezTo>
                      <a:lnTo>
                        <a:pt x="14885" y="0"/>
                      </a:lnTo>
                      <a:close/>
                    </a:path>
                  </a:pathLst>
                </a:custGeom>
                <a:solidFill>
                  <a:srgbClr val="73BC44"/>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27" name="椭圆 26"/>
                <p:cNvSpPr/>
                <p:nvPr/>
              </p:nvSpPr>
              <p:spPr>
                <a:xfrm>
                  <a:off x="3753231" y="2909703"/>
                  <a:ext cx="1637539" cy="1637539"/>
                </a:xfrm>
                <a:prstGeom prst="ellipse">
                  <a:avLst/>
                </a:prstGeom>
                <a:solidFill>
                  <a:schemeClr val="accent2">
                    <a:lumMod val="60000"/>
                    <a:lumOff val="40000"/>
                  </a:schemeClr>
                </a:solidFill>
                <a:ln w="41275"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grpSp>
          <p:grpSp>
            <p:nvGrpSpPr>
              <p:cNvPr id="38" name="组合 37"/>
              <p:cNvGrpSpPr/>
              <p:nvPr/>
            </p:nvGrpSpPr>
            <p:grpSpPr>
              <a:xfrm>
                <a:off x="2822461" y="2267638"/>
                <a:ext cx="3517819" cy="3019626"/>
                <a:chOff x="2822461" y="2267638"/>
                <a:chExt cx="3517819" cy="3019626"/>
              </a:xfrm>
            </p:grpSpPr>
            <p:sp>
              <p:nvSpPr>
                <p:cNvPr id="30" name="矩形 29"/>
                <p:cNvSpPr/>
                <p:nvPr/>
              </p:nvSpPr>
              <p:spPr>
                <a:xfrm>
                  <a:off x="3916020" y="3429000"/>
                  <a:ext cx="1339726" cy="707886"/>
                </a:xfrm>
                <a:prstGeom prst="rect">
                  <a:avLst/>
                </a:prstGeom>
              </p:spPr>
              <p:txBody>
                <a:bodyPr wrap="none">
                  <a:spAutoFit/>
                </a:bodyPr>
                <a:lstStyle/>
                <a:p>
                  <a:pPr algn="ctr"/>
                  <a:r>
                    <a:rPr lang="en-US" altLang="zh-CN" sz="2000" b="1" dirty="0"/>
                    <a:t>Marketing </a:t>
                  </a:r>
                </a:p>
                <a:p>
                  <a:pPr algn="ctr"/>
                  <a:r>
                    <a:rPr lang="en-US" altLang="zh-CN" sz="2000" b="1" dirty="0"/>
                    <a:t>mix </a:t>
                  </a:r>
                </a:p>
              </p:txBody>
            </p:sp>
            <p:sp>
              <p:nvSpPr>
                <p:cNvPr id="31" name="矩形 30"/>
                <p:cNvSpPr/>
                <p:nvPr/>
              </p:nvSpPr>
              <p:spPr>
                <a:xfrm>
                  <a:off x="4731402" y="2267638"/>
                  <a:ext cx="933654" cy="369332"/>
                </a:xfrm>
                <a:prstGeom prst="rect">
                  <a:avLst/>
                </a:prstGeom>
              </p:spPr>
              <p:txBody>
                <a:bodyPr wrap="none">
                  <a:spAutoFit/>
                </a:bodyPr>
                <a:lstStyle/>
                <a:p>
                  <a:pPr algn="ctr"/>
                  <a:r>
                    <a:rPr lang="en-US" altLang="zh-CN" b="1" dirty="0"/>
                    <a:t>Product</a:t>
                  </a:r>
                </a:p>
              </p:txBody>
            </p:sp>
            <p:sp>
              <p:nvSpPr>
                <p:cNvPr id="32" name="矩形 31"/>
                <p:cNvSpPr/>
                <p:nvPr/>
              </p:nvSpPr>
              <p:spPr>
                <a:xfrm>
                  <a:off x="4008613" y="4917932"/>
                  <a:ext cx="1204561" cy="369332"/>
                </a:xfrm>
                <a:prstGeom prst="rect">
                  <a:avLst/>
                </a:prstGeom>
              </p:spPr>
              <p:txBody>
                <a:bodyPr wrap="none">
                  <a:spAutoFit/>
                </a:bodyPr>
                <a:lstStyle/>
                <a:p>
                  <a:pPr algn="ctr"/>
                  <a:r>
                    <a:rPr lang="en-US" altLang="zh-CN" b="1" dirty="0"/>
                    <a:t>Promotion</a:t>
                  </a:r>
                </a:p>
              </p:txBody>
            </p:sp>
            <p:sp>
              <p:nvSpPr>
                <p:cNvPr id="33" name="矩形 32"/>
                <p:cNvSpPr/>
                <p:nvPr/>
              </p:nvSpPr>
              <p:spPr>
                <a:xfrm>
                  <a:off x="5682729" y="3186771"/>
                  <a:ext cx="657551" cy="369332"/>
                </a:xfrm>
                <a:prstGeom prst="rect">
                  <a:avLst/>
                </a:prstGeom>
              </p:spPr>
              <p:txBody>
                <a:bodyPr wrap="none">
                  <a:spAutoFit/>
                </a:bodyPr>
                <a:lstStyle/>
                <a:p>
                  <a:pPr algn="ctr"/>
                  <a:r>
                    <a:rPr lang="en-US" altLang="zh-CN" b="1" dirty="0"/>
                    <a:t>Price</a:t>
                  </a:r>
                </a:p>
              </p:txBody>
            </p:sp>
            <p:sp>
              <p:nvSpPr>
                <p:cNvPr id="34" name="矩形 33"/>
                <p:cNvSpPr/>
                <p:nvPr/>
              </p:nvSpPr>
              <p:spPr>
                <a:xfrm>
                  <a:off x="5337922" y="4385470"/>
                  <a:ext cx="689612" cy="369332"/>
                </a:xfrm>
                <a:prstGeom prst="rect">
                  <a:avLst/>
                </a:prstGeom>
              </p:spPr>
              <p:txBody>
                <a:bodyPr wrap="none">
                  <a:spAutoFit/>
                </a:bodyPr>
                <a:lstStyle/>
                <a:p>
                  <a:pPr algn="ctr"/>
                  <a:r>
                    <a:rPr lang="en-US" altLang="zh-CN" b="1" dirty="0"/>
                    <a:t>Place</a:t>
                  </a:r>
                </a:p>
              </p:txBody>
            </p:sp>
            <p:sp>
              <p:nvSpPr>
                <p:cNvPr id="17" name="矩形 16"/>
                <p:cNvSpPr/>
                <p:nvPr/>
              </p:nvSpPr>
              <p:spPr>
                <a:xfrm>
                  <a:off x="2905785" y="4281127"/>
                  <a:ext cx="1037913" cy="646331"/>
                </a:xfrm>
                <a:prstGeom prst="rect">
                  <a:avLst/>
                </a:prstGeom>
              </p:spPr>
              <p:txBody>
                <a:bodyPr wrap="none">
                  <a:spAutoFit/>
                </a:bodyPr>
                <a:lstStyle/>
                <a:p>
                  <a:pPr algn="ctr"/>
                  <a:r>
                    <a:rPr lang="en-US" altLang="zh-CN" b="1" dirty="0"/>
                    <a:t>Physical </a:t>
                  </a:r>
                  <a:br>
                    <a:rPr lang="en-US" altLang="zh-CN" b="1" dirty="0"/>
                  </a:br>
                  <a:r>
                    <a:rPr lang="en-US" altLang="zh-CN" b="1" dirty="0"/>
                    <a:t>evidence</a:t>
                  </a:r>
                </a:p>
              </p:txBody>
            </p:sp>
            <p:sp>
              <p:nvSpPr>
                <p:cNvPr id="35" name="矩形 34"/>
                <p:cNvSpPr/>
                <p:nvPr/>
              </p:nvSpPr>
              <p:spPr>
                <a:xfrm>
                  <a:off x="2822461" y="3286808"/>
                  <a:ext cx="838178" cy="369332"/>
                </a:xfrm>
                <a:prstGeom prst="rect">
                  <a:avLst/>
                </a:prstGeom>
              </p:spPr>
              <p:txBody>
                <a:bodyPr wrap="none">
                  <a:spAutoFit/>
                </a:bodyPr>
                <a:lstStyle/>
                <a:p>
                  <a:pPr algn="ctr"/>
                  <a:r>
                    <a:rPr lang="en-US" altLang="zh-CN" b="1" dirty="0"/>
                    <a:t>People</a:t>
                  </a:r>
                </a:p>
              </p:txBody>
            </p:sp>
            <p:sp>
              <p:nvSpPr>
                <p:cNvPr id="36" name="矩形 35"/>
                <p:cNvSpPr/>
                <p:nvPr/>
              </p:nvSpPr>
              <p:spPr>
                <a:xfrm>
                  <a:off x="3422285" y="2306094"/>
                  <a:ext cx="904799" cy="369332"/>
                </a:xfrm>
                <a:prstGeom prst="rect">
                  <a:avLst/>
                </a:prstGeom>
              </p:spPr>
              <p:txBody>
                <a:bodyPr wrap="none">
                  <a:spAutoFit/>
                </a:bodyPr>
                <a:lstStyle/>
                <a:p>
                  <a:pPr algn="ctr"/>
                  <a:r>
                    <a:rPr lang="en-US" altLang="zh-CN" b="1" dirty="0"/>
                    <a:t>Process</a:t>
                  </a:r>
                </a:p>
              </p:txBody>
            </p:sp>
          </p:grpSp>
        </p:grpSp>
        <p:grpSp>
          <p:nvGrpSpPr>
            <p:cNvPr id="41" name="组合 40"/>
            <p:cNvGrpSpPr/>
            <p:nvPr/>
          </p:nvGrpSpPr>
          <p:grpSpPr>
            <a:xfrm>
              <a:off x="1151622" y="5135016"/>
              <a:ext cx="2053990" cy="1679730"/>
              <a:chOff x="589262" y="1667479"/>
              <a:chExt cx="2053990" cy="1679730"/>
            </a:xfrm>
          </p:grpSpPr>
          <p:sp>
            <p:nvSpPr>
              <p:cNvPr id="51" name="圆角矩形 50"/>
              <p:cNvSpPr/>
              <p:nvPr/>
            </p:nvSpPr>
            <p:spPr>
              <a:xfrm>
                <a:off x="759789" y="1889063"/>
                <a:ext cx="1883463" cy="1236562"/>
              </a:xfrm>
              <a:prstGeom prst="roundRect">
                <a:avLst>
                  <a:gd name="adj" fmla="val 8394"/>
                </a:avLst>
              </a:prstGeom>
              <a:noFill/>
              <a:ln w="9525">
                <a:noFill/>
                <a:prstDash val="sysDash"/>
                <a:miter lim="800000"/>
                <a:headEnd/>
                <a:tailEnd/>
              </a:ln>
            </p:spPr>
            <p:txBody>
              <a:bodyPr wrap="square" anchor="t" anchorCtr="0">
                <a:noAutofit/>
              </a:bodyPr>
              <a:lstStyle/>
              <a:p>
                <a:pPr marL="174625" indent="-174625" defTabSz="914053">
                  <a:buFont typeface="Arial" pitchFamily="34" charset="0"/>
                  <a:buChar char="•"/>
                </a:pPr>
                <a:r>
                  <a:rPr lang="en-US" altLang="zh-CN" sz="1600" i="1" dirty="0"/>
                  <a:t>Facilities</a:t>
                </a:r>
              </a:p>
              <a:p>
                <a:pPr marL="174625" indent="-174625" defTabSz="914053">
                  <a:buFont typeface="Arial" pitchFamily="34" charset="0"/>
                  <a:buChar char="•"/>
                </a:pPr>
                <a:r>
                  <a:rPr lang="en-US" altLang="zh-CN" sz="1600" i="1" dirty="0"/>
                  <a:t>Design of livery</a:t>
                </a:r>
              </a:p>
              <a:p>
                <a:pPr marL="174625" indent="-174625" defTabSz="914053">
                  <a:buFont typeface="Arial" pitchFamily="34" charset="0"/>
                  <a:buChar char="•"/>
                </a:pPr>
                <a:r>
                  <a:rPr lang="en-US" altLang="zh-CN" sz="1600" i="1" dirty="0"/>
                  <a:t>Equipment</a:t>
                </a:r>
              </a:p>
              <a:p>
                <a:pPr marL="174625" indent="-174625" defTabSz="914053">
                  <a:buFont typeface="Arial" pitchFamily="34" charset="0"/>
                  <a:buChar char="•"/>
                </a:pPr>
                <a:r>
                  <a:rPr lang="en-US" altLang="zh-CN" sz="1600" i="1" dirty="0"/>
                  <a:t>Furniture</a:t>
                </a:r>
              </a:p>
              <a:p>
                <a:pPr marL="174625" indent="-174625" defTabSz="914053">
                  <a:buFont typeface="Arial" pitchFamily="34" charset="0"/>
                  <a:buChar char="•"/>
                </a:pPr>
                <a:r>
                  <a:rPr lang="en-US" altLang="zh-CN" sz="1600" i="1" dirty="0"/>
                  <a:t>Artifacts </a:t>
                </a:r>
              </a:p>
            </p:txBody>
          </p:sp>
          <p:sp>
            <p:nvSpPr>
              <p:cNvPr id="52" name="AutoShape 4"/>
              <p:cNvSpPr>
                <a:spLocks noChangeArrowheads="1"/>
              </p:cNvSpPr>
              <p:nvPr/>
            </p:nvSpPr>
            <p:spPr bwMode="gray">
              <a:xfrm flipH="1">
                <a:off x="589262" y="1667479"/>
                <a:ext cx="2053990" cy="1679730"/>
              </a:xfrm>
              <a:custGeom>
                <a:avLst/>
                <a:gdLst/>
                <a:ahLst/>
                <a:cxnLst/>
                <a:rect l="l" t="t" r="r" b="b"/>
                <a:pathLst>
                  <a:path w="2228038" h="1679730">
                    <a:moveTo>
                      <a:pt x="313538" y="0"/>
                    </a:moveTo>
                    <a:lnTo>
                      <a:pt x="1914500" y="0"/>
                    </a:lnTo>
                    <a:cubicBezTo>
                      <a:pt x="2087662" y="0"/>
                      <a:pt x="2228038" y="140376"/>
                      <a:pt x="2228038" y="313538"/>
                    </a:cubicBezTo>
                    <a:lnTo>
                      <a:pt x="2228038" y="1366192"/>
                    </a:lnTo>
                    <a:cubicBezTo>
                      <a:pt x="2228038" y="1539354"/>
                      <a:pt x="2087662" y="1679730"/>
                      <a:pt x="1914500" y="1679730"/>
                    </a:cubicBezTo>
                    <a:lnTo>
                      <a:pt x="313538" y="1679730"/>
                    </a:lnTo>
                    <a:cubicBezTo>
                      <a:pt x="140376" y="1679730"/>
                      <a:pt x="0" y="1539354"/>
                      <a:pt x="0" y="1366192"/>
                    </a:cubicBezTo>
                    <a:lnTo>
                      <a:pt x="0" y="1171265"/>
                    </a:lnTo>
                    <a:lnTo>
                      <a:pt x="216024" y="883233"/>
                    </a:lnTo>
                    <a:lnTo>
                      <a:pt x="0" y="595201"/>
                    </a:lnTo>
                    <a:lnTo>
                      <a:pt x="0" y="313538"/>
                    </a:lnTo>
                    <a:cubicBezTo>
                      <a:pt x="0" y="140376"/>
                      <a:pt x="140376" y="0"/>
                      <a:pt x="313538" y="0"/>
                    </a:cubicBezTo>
                    <a:close/>
                  </a:path>
                </a:pathLst>
              </a:cu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grpSp>
        <p:grpSp>
          <p:nvGrpSpPr>
            <p:cNvPr id="42" name="组合 41"/>
            <p:cNvGrpSpPr/>
            <p:nvPr/>
          </p:nvGrpSpPr>
          <p:grpSpPr>
            <a:xfrm>
              <a:off x="5805109" y="5066288"/>
              <a:ext cx="2167672" cy="1695954"/>
              <a:chOff x="515774" y="3931691"/>
              <a:chExt cx="2167672" cy="1695954"/>
            </a:xfrm>
          </p:grpSpPr>
          <p:sp>
            <p:nvSpPr>
              <p:cNvPr id="49" name="圆角矩形 48"/>
              <p:cNvSpPr/>
              <p:nvPr/>
            </p:nvSpPr>
            <p:spPr>
              <a:xfrm>
                <a:off x="735112" y="3931691"/>
                <a:ext cx="1948334" cy="1627233"/>
              </a:xfrm>
              <a:prstGeom prst="roundRect">
                <a:avLst>
                  <a:gd name="adj" fmla="val 8394"/>
                </a:avLst>
              </a:prstGeom>
              <a:noFill/>
              <a:ln w="9525">
                <a:noFill/>
                <a:prstDash val="sysDash"/>
                <a:miter lim="800000"/>
                <a:headEnd/>
                <a:tailEnd/>
              </a:ln>
            </p:spPr>
            <p:txBody>
              <a:bodyPr wrap="square" anchor="t" anchorCtr="0">
                <a:noAutofit/>
              </a:bodyPr>
              <a:lstStyle/>
              <a:p>
                <a:pPr marL="174625" indent="-174625" defTabSz="914053">
                  <a:buFont typeface="Arial" pitchFamily="34" charset="0"/>
                  <a:buChar char="•"/>
                </a:pPr>
                <a:r>
                  <a:rPr lang="en-US" altLang="zh-CN" sz="1600" i="1" dirty="0"/>
                  <a:t>Channels</a:t>
                </a:r>
              </a:p>
              <a:p>
                <a:pPr marL="174625" indent="-174625" defTabSz="914053">
                  <a:buFont typeface="Arial" pitchFamily="34" charset="0"/>
                  <a:buChar char="•"/>
                </a:pPr>
                <a:r>
                  <a:rPr lang="en-US" altLang="zh-CN" sz="1600" i="1" dirty="0"/>
                  <a:t>Market coverage</a:t>
                </a:r>
              </a:p>
              <a:p>
                <a:pPr marL="174625" indent="-174625" defTabSz="914053">
                  <a:buFont typeface="Arial" pitchFamily="34" charset="0"/>
                  <a:buChar char="•"/>
                </a:pPr>
                <a:r>
                  <a:rPr lang="en-US" altLang="zh-CN" sz="1600" i="1" dirty="0"/>
                  <a:t>Assortment</a:t>
                </a:r>
              </a:p>
              <a:p>
                <a:pPr marL="174625" indent="-174625" defTabSz="914053">
                  <a:buFont typeface="Arial" pitchFamily="34" charset="0"/>
                  <a:buChar char="•"/>
                </a:pPr>
                <a:r>
                  <a:rPr lang="en-US" altLang="zh-CN" sz="1600" i="1" dirty="0"/>
                  <a:t>Location </a:t>
                </a:r>
              </a:p>
              <a:p>
                <a:pPr marL="174625" indent="-174625" defTabSz="914053">
                  <a:buFont typeface="Arial" pitchFamily="34" charset="0"/>
                  <a:buChar char="•"/>
                </a:pPr>
                <a:r>
                  <a:rPr lang="en-US" altLang="zh-CN" sz="1600" i="1" dirty="0"/>
                  <a:t>Inventory</a:t>
                </a:r>
              </a:p>
              <a:p>
                <a:pPr marL="174625" indent="-174625" defTabSz="914053">
                  <a:buFont typeface="Arial" pitchFamily="34" charset="0"/>
                  <a:buChar char="•"/>
                </a:pPr>
                <a:r>
                  <a:rPr lang="en-US" altLang="zh-CN" sz="1600" i="1" dirty="0"/>
                  <a:t>Transport</a:t>
                </a:r>
              </a:p>
            </p:txBody>
          </p:sp>
          <p:sp>
            <p:nvSpPr>
              <p:cNvPr id="50" name="AutoShape 4"/>
              <p:cNvSpPr>
                <a:spLocks noChangeArrowheads="1"/>
              </p:cNvSpPr>
              <p:nvPr/>
            </p:nvSpPr>
            <p:spPr bwMode="gray">
              <a:xfrm flipH="1">
                <a:off x="515774" y="3947915"/>
                <a:ext cx="2053990" cy="1679730"/>
              </a:xfrm>
              <a:custGeom>
                <a:avLst/>
                <a:gdLst/>
                <a:ahLst/>
                <a:cxnLst/>
                <a:rect l="l" t="t" r="r" b="b"/>
                <a:pathLst>
                  <a:path w="2228038" h="1679730">
                    <a:moveTo>
                      <a:pt x="313538" y="0"/>
                    </a:moveTo>
                    <a:lnTo>
                      <a:pt x="1914500" y="0"/>
                    </a:lnTo>
                    <a:cubicBezTo>
                      <a:pt x="2087662" y="0"/>
                      <a:pt x="2228038" y="140376"/>
                      <a:pt x="2228038" y="313538"/>
                    </a:cubicBezTo>
                    <a:lnTo>
                      <a:pt x="2228038" y="1366192"/>
                    </a:lnTo>
                    <a:cubicBezTo>
                      <a:pt x="2228038" y="1539354"/>
                      <a:pt x="2087662" y="1679730"/>
                      <a:pt x="1914500" y="1679730"/>
                    </a:cubicBezTo>
                    <a:lnTo>
                      <a:pt x="313538" y="1679730"/>
                    </a:lnTo>
                    <a:cubicBezTo>
                      <a:pt x="140376" y="1679730"/>
                      <a:pt x="0" y="1539354"/>
                      <a:pt x="0" y="1366192"/>
                    </a:cubicBezTo>
                    <a:lnTo>
                      <a:pt x="0" y="1171265"/>
                    </a:lnTo>
                    <a:lnTo>
                      <a:pt x="216024" y="883233"/>
                    </a:lnTo>
                    <a:lnTo>
                      <a:pt x="0" y="595201"/>
                    </a:lnTo>
                    <a:lnTo>
                      <a:pt x="0" y="313538"/>
                    </a:lnTo>
                    <a:cubicBezTo>
                      <a:pt x="0" y="140376"/>
                      <a:pt x="140376" y="0"/>
                      <a:pt x="313538" y="0"/>
                    </a:cubicBezTo>
                    <a:close/>
                  </a:path>
                </a:pathLst>
              </a:cu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grpSp>
        <p:grpSp>
          <p:nvGrpSpPr>
            <p:cNvPr id="43" name="组合 42"/>
            <p:cNvGrpSpPr/>
            <p:nvPr/>
          </p:nvGrpSpPr>
          <p:grpSpPr>
            <a:xfrm>
              <a:off x="6701415" y="3268229"/>
              <a:ext cx="2053990" cy="1679730"/>
              <a:chOff x="5769210" y="4907943"/>
              <a:chExt cx="2053990" cy="1679730"/>
            </a:xfrm>
          </p:grpSpPr>
          <p:sp>
            <p:nvSpPr>
              <p:cNvPr id="47" name="圆角矩形 46"/>
              <p:cNvSpPr/>
              <p:nvPr/>
            </p:nvSpPr>
            <p:spPr>
              <a:xfrm>
                <a:off x="5937838" y="5030230"/>
                <a:ext cx="1802514" cy="1435156"/>
              </a:xfrm>
              <a:prstGeom prst="roundRect">
                <a:avLst>
                  <a:gd name="adj" fmla="val 8394"/>
                </a:avLst>
              </a:prstGeom>
              <a:noFill/>
              <a:ln w="9525">
                <a:noFill/>
                <a:prstDash val="sysDash"/>
                <a:miter lim="800000"/>
                <a:headEnd/>
                <a:tailEnd/>
              </a:ln>
            </p:spPr>
            <p:txBody>
              <a:bodyPr wrap="square" anchor="t" anchorCtr="0">
                <a:noAutofit/>
              </a:bodyPr>
              <a:lstStyle/>
              <a:p>
                <a:pPr marL="174625" indent="-174625" defTabSz="914053">
                  <a:buFont typeface="Arial" pitchFamily="34" charset="0"/>
                  <a:buChar char="•"/>
                </a:pPr>
                <a:r>
                  <a:rPr lang="en-US" altLang="zh-CN" sz="1600" i="1" dirty="0"/>
                  <a:t>Price strategy</a:t>
                </a:r>
              </a:p>
              <a:p>
                <a:pPr marL="174625" indent="-174625" defTabSz="914053">
                  <a:buFont typeface="Arial" pitchFamily="34" charset="0"/>
                  <a:buChar char="•"/>
                </a:pPr>
                <a:r>
                  <a:rPr lang="en-US" altLang="zh-CN" sz="1600" i="1" dirty="0"/>
                  <a:t>Pricing</a:t>
                </a:r>
              </a:p>
              <a:p>
                <a:pPr marL="174625" indent="-174625" defTabSz="914053">
                  <a:buFont typeface="Arial" pitchFamily="34" charset="0"/>
                  <a:buChar char="•"/>
                </a:pPr>
                <a:r>
                  <a:rPr lang="en-US" altLang="zh-CN" sz="1600" i="1" dirty="0"/>
                  <a:t>Allowances </a:t>
                </a:r>
              </a:p>
              <a:p>
                <a:pPr marL="174625" indent="-174625" defTabSz="914053">
                  <a:buFont typeface="Arial" pitchFamily="34" charset="0"/>
                  <a:buChar char="•"/>
                </a:pPr>
                <a:r>
                  <a:rPr lang="en-US" altLang="zh-CN" sz="1600" i="1" dirty="0"/>
                  <a:t>Discounts </a:t>
                </a:r>
              </a:p>
              <a:p>
                <a:pPr marL="174625" indent="-174625" defTabSz="914053">
                  <a:buFont typeface="Arial" pitchFamily="34" charset="0"/>
                  <a:buChar char="•"/>
                </a:pPr>
                <a:r>
                  <a:rPr lang="en-US" altLang="zh-CN" sz="1600" i="1" dirty="0"/>
                  <a:t>Payment terms</a:t>
                </a:r>
              </a:p>
            </p:txBody>
          </p:sp>
          <p:sp>
            <p:nvSpPr>
              <p:cNvPr id="48" name="AutoShape 4"/>
              <p:cNvSpPr>
                <a:spLocks noChangeArrowheads="1"/>
              </p:cNvSpPr>
              <p:nvPr/>
            </p:nvSpPr>
            <p:spPr bwMode="gray">
              <a:xfrm>
                <a:off x="5769210" y="4907943"/>
                <a:ext cx="2053990" cy="1679730"/>
              </a:xfrm>
              <a:custGeom>
                <a:avLst/>
                <a:gdLst/>
                <a:ahLst/>
                <a:cxnLst/>
                <a:rect l="l" t="t" r="r" b="b"/>
                <a:pathLst>
                  <a:path w="2228038" h="1679730">
                    <a:moveTo>
                      <a:pt x="313538" y="0"/>
                    </a:moveTo>
                    <a:lnTo>
                      <a:pt x="1914500" y="0"/>
                    </a:lnTo>
                    <a:cubicBezTo>
                      <a:pt x="2087662" y="0"/>
                      <a:pt x="2228038" y="140376"/>
                      <a:pt x="2228038" y="313538"/>
                    </a:cubicBezTo>
                    <a:lnTo>
                      <a:pt x="2228038" y="1366192"/>
                    </a:lnTo>
                    <a:cubicBezTo>
                      <a:pt x="2228038" y="1539354"/>
                      <a:pt x="2087662" y="1679730"/>
                      <a:pt x="1914500" y="1679730"/>
                    </a:cubicBezTo>
                    <a:lnTo>
                      <a:pt x="313538" y="1679730"/>
                    </a:lnTo>
                    <a:cubicBezTo>
                      <a:pt x="140376" y="1679730"/>
                      <a:pt x="0" y="1539354"/>
                      <a:pt x="0" y="1366192"/>
                    </a:cubicBezTo>
                    <a:lnTo>
                      <a:pt x="0" y="1171265"/>
                    </a:lnTo>
                    <a:lnTo>
                      <a:pt x="216024" y="883233"/>
                    </a:lnTo>
                    <a:lnTo>
                      <a:pt x="0" y="595201"/>
                    </a:lnTo>
                    <a:lnTo>
                      <a:pt x="0" y="313538"/>
                    </a:lnTo>
                    <a:cubicBezTo>
                      <a:pt x="0" y="140376"/>
                      <a:pt x="140376" y="0"/>
                      <a:pt x="313538" y="0"/>
                    </a:cubicBezTo>
                    <a:close/>
                  </a:path>
                </a:pathLst>
              </a:cu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grpSp>
        <p:grpSp>
          <p:nvGrpSpPr>
            <p:cNvPr id="44" name="组合 43"/>
            <p:cNvGrpSpPr/>
            <p:nvPr/>
          </p:nvGrpSpPr>
          <p:grpSpPr>
            <a:xfrm>
              <a:off x="6474189" y="1323315"/>
              <a:ext cx="2053990" cy="1679730"/>
              <a:chOff x="6641349" y="1569536"/>
              <a:chExt cx="2053990" cy="1679730"/>
            </a:xfrm>
          </p:grpSpPr>
          <p:sp>
            <p:nvSpPr>
              <p:cNvPr id="45" name="圆角矩形 44"/>
              <p:cNvSpPr/>
              <p:nvPr/>
            </p:nvSpPr>
            <p:spPr>
              <a:xfrm>
                <a:off x="6876256" y="1595785"/>
                <a:ext cx="1584176" cy="1627233"/>
              </a:xfrm>
              <a:prstGeom prst="roundRect">
                <a:avLst>
                  <a:gd name="adj" fmla="val 8394"/>
                </a:avLst>
              </a:prstGeom>
              <a:noFill/>
              <a:ln w="9525">
                <a:noFill/>
                <a:prstDash val="sysDash"/>
                <a:miter lim="800000"/>
                <a:headEnd/>
                <a:tailEnd/>
              </a:ln>
            </p:spPr>
            <p:txBody>
              <a:bodyPr wrap="square" anchor="t" anchorCtr="0">
                <a:noAutofit/>
              </a:bodyPr>
              <a:lstStyle/>
              <a:p>
                <a:pPr marL="174625" indent="-174625" defTabSz="914053">
                  <a:buFont typeface="Arial" pitchFamily="34" charset="0"/>
                  <a:buChar char="•"/>
                </a:pPr>
                <a:r>
                  <a:rPr lang="en-US" altLang="zh-CN" sz="1600" i="1" dirty="0"/>
                  <a:t>Features</a:t>
                </a:r>
              </a:p>
              <a:p>
                <a:pPr marL="174625" indent="-174625" defTabSz="914053">
                  <a:buFont typeface="Arial" pitchFamily="34" charset="0"/>
                  <a:buChar char="•"/>
                </a:pPr>
                <a:r>
                  <a:rPr lang="en-US" altLang="zh-CN" sz="1600" i="1" dirty="0"/>
                  <a:t>Quality </a:t>
                </a:r>
              </a:p>
              <a:p>
                <a:pPr marL="174625" indent="-174625" defTabSz="914053">
                  <a:buFont typeface="Arial" pitchFamily="34" charset="0"/>
                  <a:buChar char="•"/>
                </a:pPr>
                <a:r>
                  <a:rPr lang="en-US" altLang="zh-CN" sz="1600" i="1" dirty="0"/>
                  <a:t>Branding</a:t>
                </a:r>
              </a:p>
              <a:p>
                <a:pPr marL="174625" indent="-174625" defTabSz="914053">
                  <a:buFont typeface="Arial" pitchFamily="34" charset="0"/>
                  <a:buChar char="•"/>
                </a:pPr>
                <a:r>
                  <a:rPr lang="en-US" altLang="zh-CN" sz="1600" i="1" dirty="0"/>
                  <a:t>Packaging </a:t>
                </a:r>
              </a:p>
              <a:p>
                <a:pPr marL="174625" indent="-174625" defTabSz="914053">
                  <a:buFont typeface="Arial" pitchFamily="34" charset="0"/>
                  <a:buChar char="•"/>
                </a:pPr>
                <a:r>
                  <a:rPr lang="en-US" altLang="zh-CN" sz="1600" i="1" dirty="0"/>
                  <a:t>Services</a:t>
                </a:r>
              </a:p>
              <a:p>
                <a:pPr marL="174625" indent="-174625" defTabSz="914053">
                  <a:buFont typeface="Arial" pitchFamily="34" charset="0"/>
                  <a:buChar char="•"/>
                </a:pPr>
                <a:r>
                  <a:rPr lang="en-US" altLang="zh-CN" sz="1600" i="1" dirty="0"/>
                  <a:t>Warranties</a:t>
                </a:r>
              </a:p>
            </p:txBody>
          </p:sp>
          <p:sp>
            <p:nvSpPr>
              <p:cNvPr id="46" name="AutoShape 4"/>
              <p:cNvSpPr>
                <a:spLocks noChangeArrowheads="1"/>
              </p:cNvSpPr>
              <p:nvPr/>
            </p:nvSpPr>
            <p:spPr bwMode="gray">
              <a:xfrm>
                <a:off x="6641349" y="1569536"/>
                <a:ext cx="2053990" cy="1679730"/>
              </a:xfrm>
              <a:custGeom>
                <a:avLst/>
                <a:gdLst/>
                <a:ahLst/>
                <a:cxnLst/>
                <a:rect l="l" t="t" r="r" b="b"/>
                <a:pathLst>
                  <a:path w="2228038" h="1679730">
                    <a:moveTo>
                      <a:pt x="313538" y="0"/>
                    </a:moveTo>
                    <a:lnTo>
                      <a:pt x="1914500" y="0"/>
                    </a:lnTo>
                    <a:cubicBezTo>
                      <a:pt x="2087662" y="0"/>
                      <a:pt x="2228038" y="140376"/>
                      <a:pt x="2228038" y="313538"/>
                    </a:cubicBezTo>
                    <a:lnTo>
                      <a:pt x="2228038" y="1366192"/>
                    </a:lnTo>
                    <a:cubicBezTo>
                      <a:pt x="2228038" y="1539354"/>
                      <a:pt x="2087662" y="1679730"/>
                      <a:pt x="1914500" y="1679730"/>
                    </a:cubicBezTo>
                    <a:lnTo>
                      <a:pt x="313538" y="1679730"/>
                    </a:lnTo>
                    <a:cubicBezTo>
                      <a:pt x="140376" y="1679730"/>
                      <a:pt x="0" y="1539354"/>
                      <a:pt x="0" y="1366192"/>
                    </a:cubicBezTo>
                    <a:lnTo>
                      <a:pt x="0" y="1171265"/>
                    </a:lnTo>
                    <a:lnTo>
                      <a:pt x="216024" y="883233"/>
                    </a:lnTo>
                    <a:lnTo>
                      <a:pt x="0" y="595201"/>
                    </a:lnTo>
                    <a:lnTo>
                      <a:pt x="0" y="313538"/>
                    </a:lnTo>
                    <a:cubicBezTo>
                      <a:pt x="0" y="140376"/>
                      <a:pt x="140376" y="0"/>
                      <a:pt x="313538" y="0"/>
                    </a:cubicBezTo>
                    <a:close/>
                  </a:path>
                </a:pathLst>
              </a:cu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grpSp>
        <p:grpSp>
          <p:nvGrpSpPr>
            <p:cNvPr id="53" name="组合 52"/>
            <p:cNvGrpSpPr/>
            <p:nvPr/>
          </p:nvGrpSpPr>
          <p:grpSpPr>
            <a:xfrm>
              <a:off x="627411" y="1323315"/>
              <a:ext cx="2053990" cy="1679730"/>
              <a:chOff x="589262" y="1667479"/>
              <a:chExt cx="2053990" cy="1679730"/>
            </a:xfrm>
          </p:grpSpPr>
          <p:sp>
            <p:nvSpPr>
              <p:cNvPr id="54" name="圆角矩形 53"/>
              <p:cNvSpPr/>
              <p:nvPr/>
            </p:nvSpPr>
            <p:spPr>
              <a:xfrm>
                <a:off x="759789" y="1889063"/>
                <a:ext cx="1883463" cy="1236562"/>
              </a:xfrm>
              <a:prstGeom prst="roundRect">
                <a:avLst>
                  <a:gd name="adj" fmla="val 8394"/>
                </a:avLst>
              </a:prstGeom>
              <a:noFill/>
              <a:ln w="9525">
                <a:noFill/>
                <a:prstDash val="sysDash"/>
                <a:miter lim="800000"/>
                <a:headEnd/>
                <a:tailEnd/>
              </a:ln>
            </p:spPr>
            <p:txBody>
              <a:bodyPr wrap="square" anchor="t" anchorCtr="0">
                <a:noAutofit/>
              </a:bodyPr>
              <a:lstStyle/>
              <a:p>
                <a:pPr defTabSz="914053"/>
                <a:r>
                  <a:rPr lang="en-US" altLang="zh-CN" sz="1600" i="1" dirty="0"/>
                  <a:t>Service is delivered</a:t>
                </a:r>
              </a:p>
              <a:p>
                <a:pPr marL="174625" indent="-174625" defTabSz="914053">
                  <a:buFont typeface="Arial" pitchFamily="34" charset="0"/>
                  <a:buChar char="•"/>
                </a:pPr>
                <a:r>
                  <a:rPr lang="en-US" altLang="zh-CN" sz="1600" i="1" dirty="0"/>
                  <a:t>Procedures</a:t>
                </a:r>
              </a:p>
              <a:p>
                <a:pPr marL="174625" indent="-174625" defTabSz="914053">
                  <a:buFont typeface="Arial" pitchFamily="34" charset="0"/>
                  <a:buChar char="•"/>
                </a:pPr>
                <a:r>
                  <a:rPr lang="en-US" altLang="zh-CN" sz="1600" i="1" dirty="0"/>
                  <a:t>Mechanisms</a:t>
                </a:r>
              </a:p>
              <a:p>
                <a:pPr marL="174625" indent="-174625" defTabSz="914053">
                  <a:buFont typeface="Arial" pitchFamily="34" charset="0"/>
                  <a:buChar char="•"/>
                </a:pPr>
                <a:r>
                  <a:rPr lang="en-US" altLang="zh-CN" sz="1600" i="1" dirty="0"/>
                  <a:t>Flow of activities</a:t>
                </a:r>
              </a:p>
            </p:txBody>
          </p:sp>
          <p:sp>
            <p:nvSpPr>
              <p:cNvPr id="55" name="AutoShape 4"/>
              <p:cNvSpPr>
                <a:spLocks noChangeArrowheads="1"/>
              </p:cNvSpPr>
              <p:nvPr/>
            </p:nvSpPr>
            <p:spPr bwMode="gray">
              <a:xfrm flipH="1">
                <a:off x="589262" y="1667479"/>
                <a:ext cx="2053990" cy="1679730"/>
              </a:xfrm>
              <a:custGeom>
                <a:avLst/>
                <a:gdLst/>
                <a:ahLst/>
                <a:cxnLst/>
                <a:rect l="l" t="t" r="r" b="b"/>
                <a:pathLst>
                  <a:path w="2228038" h="1679730">
                    <a:moveTo>
                      <a:pt x="313538" y="0"/>
                    </a:moveTo>
                    <a:lnTo>
                      <a:pt x="1914500" y="0"/>
                    </a:lnTo>
                    <a:cubicBezTo>
                      <a:pt x="2087662" y="0"/>
                      <a:pt x="2228038" y="140376"/>
                      <a:pt x="2228038" y="313538"/>
                    </a:cubicBezTo>
                    <a:lnTo>
                      <a:pt x="2228038" y="1366192"/>
                    </a:lnTo>
                    <a:cubicBezTo>
                      <a:pt x="2228038" y="1539354"/>
                      <a:pt x="2087662" y="1679730"/>
                      <a:pt x="1914500" y="1679730"/>
                    </a:cubicBezTo>
                    <a:lnTo>
                      <a:pt x="313538" y="1679730"/>
                    </a:lnTo>
                    <a:cubicBezTo>
                      <a:pt x="140376" y="1679730"/>
                      <a:pt x="0" y="1539354"/>
                      <a:pt x="0" y="1366192"/>
                    </a:cubicBezTo>
                    <a:lnTo>
                      <a:pt x="0" y="1171265"/>
                    </a:lnTo>
                    <a:lnTo>
                      <a:pt x="216024" y="883233"/>
                    </a:lnTo>
                    <a:lnTo>
                      <a:pt x="0" y="595201"/>
                    </a:lnTo>
                    <a:lnTo>
                      <a:pt x="0" y="313538"/>
                    </a:lnTo>
                    <a:cubicBezTo>
                      <a:pt x="0" y="140376"/>
                      <a:pt x="140376" y="0"/>
                      <a:pt x="313538" y="0"/>
                    </a:cubicBezTo>
                    <a:close/>
                  </a:path>
                </a:pathLst>
              </a:cu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grpSp>
        <p:grpSp>
          <p:nvGrpSpPr>
            <p:cNvPr id="56" name="组合 55"/>
            <p:cNvGrpSpPr/>
            <p:nvPr/>
          </p:nvGrpSpPr>
          <p:grpSpPr>
            <a:xfrm>
              <a:off x="540325" y="3268229"/>
              <a:ext cx="2053991" cy="1679730"/>
              <a:chOff x="589262" y="1667479"/>
              <a:chExt cx="2053991" cy="1679730"/>
            </a:xfrm>
          </p:grpSpPr>
          <p:sp>
            <p:nvSpPr>
              <p:cNvPr id="57" name="圆角矩形 56"/>
              <p:cNvSpPr/>
              <p:nvPr/>
            </p:nvSpPr>
            <p:spPr>
              <a:xfrm>
                <a:off x="676349" y="1889063"/>
                <a:ext cx="1966904" cy="1236562"/>
              </a:xfrm>
              <a:prstGeom prst="roundRect">
                <a:avLst>
                  <a:gd name="adj" fmla="val 8394"/>
                </a:avLst>
              </a:prstGeom>
              <a:noFill/>
              <a:ln w="9525">
                <a:noFill/>
                <a:prstDash val="sysDash"/>
                <a:miter lim="800000"/>
                <a:headEnd/>
                <a:tailEnd/>
              </a:ln>
            </p:spPr>
            <p:txBody>
              <a:bodyPr wrap="square" anchor="t" anchorCtr="0">
                <a:noAutofit/>
              </a:bodyPr>
              <a:lstStyle/>
              <a:p>
                <a:pPr marL="174625" indent="-174625" defTabSz="914053">
                  <a:buFont typeface="Arial" pitchFamily="34" charset="0"/>
                  <a:buChar char="•"/>
                </a:pPr>
                <a:r>
                  <a:rPr lang="en-US" altLang="zh-CN" sz="1600" i="1" dirty="0"/>
                  <a:t>Recruitment</a:t>
                </a:r>
              </a:p>
              <a:p>
                <a:pPr marL="174625" indent="-174625" defTabSz="914053">
                  <a:buFont typeface="Arial" pitchFamily="34" charset="0"/>
                  <a:buChar char="•"/>
                </a:pPr>
                <a:r>
                  <a:rPr lang="en-US" altLang="zh-CN" sz="1600" i="1" dirty="0"/>
                  <a:t>Training</a:t>
                </a:r>
              </a:p>
              <a:p>
                <a:pPr marL="174625" indent="-174625" defTabSz="914053">
                  <a:buFont typeface="Arial" pitchFamily="34" charset="0"/>
                  <a:buChar char="•"/>
                </a:pPr>
                <a:r>
                  <a:rPr lang="en-US" altLang="zh-CN" sz="1600" i="1" dirty="0"/>
                  <a:t>Uniforms</a:t>
                </a:r>
              </a:p>
              <a:p>
                <a:pPr marL="174625" indent="-174625" defTabSz="914053">
                  <a:buFont typeface="Arial" pitchFamily="34" charset="0"/>
                  <a:buChar char="•"/>
                </a:pPr>
                <a:r>
                  <a:rPr lang="en-US" altLang="zh-CN" sz="1600" i="1" dirty="0"/>
                  <a:t>Complaints</a:t>
                </a:r>
              </a:p>
              <a:p>
                <a:pPr marL="174625" indent="-174625" defTabSz="914053">
                  <a:buFont typeface="Arial" pitchFamily="34" charset="0"/>
                  <a:buChar char="•"/>
                </a:pPr>
                <a:r>
                  <a:rPr lang="en-US" altLang="zh-CN" sz="1600" i="1" dirty="0"/>
                  <a:t>Interactions</a:t>
                </a:r>
              </a:p>
            </p:txBody>
          </p:sp>
          <p:sp>
            <p:nvSpPr>
              <p:cNvPr id="58" name="AutoShape 4"/>
              <p:cNvSpPr>
                <a:spLocks noChangeArrowheads="1"/>
              </p:cNvSpPr>
              <p:nvPr/>
            </p:nvSpPr>
            <p:spPr bwMode="gray">
              <a:xfrm flipH="1">
                <a:off x="589262" y="1667479"/>
                <a:ext cx="2053990" cy="1679730"/>
              </a:xfrm>
              <a:custGeom>
                <a:avLst/>
                <a:gdLst/>
                <a:ahLst/>
                <a:cxnLst/>
                <a:rect l="l" t="t" r="r" b="b"/>
                <a:pathLst>
                  <a:path w="2228038" h="1679730">
                    <a:moveTo>
                      <a:pt x="313538" y="0"/>
                    </a:moveTo>
                    <a:lnTo>
                      <a:pt x="1914500" y="0"/>
                    </a:lnTo>
                    <a:cubicBezTo>
                      <a:pt x="2087662" y="0"/>
                      <a:pt x="2228038" y="140376"/>
                      <a:pt x="2228038" y="313538"/>
                    </a:cubicBezTo>
                    <a:lnTo>
                      <a:pt x="2228038" y="1366192"/>
                    </a:lnTo>
                    <a:cubicBezTo>
                      <a:pt x="2228038" y="1539354"/>
                      <a:pt x="2087662" y="1679730"/>
                      <a:pt x="1914500" y="1679730"/>
                    </a:cubicBezTo>
                    <a:lnTo>
                      <a:pt x="313538" y="1679730"/>
                    </a:lnTo>
                    <a:cubicBezTo>
                      <a:pt x="140376" y="1679730"/>
                      <a:pt x="0" y="1539354"/>
                      <a:pt x="0" y="1366192"/>
                    </a:cubicBezTo>
                    <a:lnTo>
                      <a:pt x="0" y="1171265"/>
                    </a:lnTo>
                    <a:lnTo>
                      <a:pt x="216024" y="883233"/>
                    </a:lnTo>
                    <a:lnTo>
                      <a:pt x="0" y="595201"/>
                    </a:lnTo>
                    <a:lnTo>
                      <a:pt x="0" y="313538"/>
                    </a:lnTo>
                    <a:cubicBezTo>
                      <a:pt x="0" y="140376"/>
                      <a:pt x="140376" y="0"/>
                      <a:pt x="313538" y="0"/>
                    </a:cubicBezTo>
                    <a:close/>
                  </a:path>
                </a:pathLst>
              </a:cu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grpSp>
        <p:grpSp>
          <p:nvGrpSpPr>
            <p:cNvPr id="60" name="组合 59"/>
            <p:cNvGrpSpPr/>
            <p:nvPr/>
          </p:nvGrpSpPr>
          <p:grpSpPr>
            <a:xfrm>
              <a:off x="3581689" y="5338212"/>
              <a:ext cx="2053990" cy="1260220"/>
              <a:chOff x="589262" y="1667479"/>
              <a:chExt cx="2053990" cy="1260220"/>
            </a:xfrm>
          </p:grpSpPr>
          <p:sp>
            <p:nvSpPr>
              <p:cNvPr id="61" name="圆角矩形 60"/>
              <p:cNvSpPr/>
              <p:nvPr/>
            </p:nvSpPr>
            <p:spPr>
              <a:xfrm>
                <a:off x="705359" y="1691137"/>
                <a:ext cx="1883463" cy="1236562"/>
              </a:xfrm>
              <a:prstGeom prst="roundRect">
                <a:avLst>
                  <a:gd name="adj" fmla="val 8394"/>
                </a:avLst>
              </a:prstGeom>
              <a:noFill/>
              <a:ln w="9525">
                <a:noFill/>
                <a:prstDash val="sysDash"/>
                <a:miter lim="800000"/>
                <a:headEnd/>
                <a:tailEnd/>
              </a:ln>
            </p:spPr>
            <p:txBody>
              <a:bodyPr wrap="square" anchor="t" anchorCtr="0">
                <a:noAutofit/>
              </a:bodyPr>
              <a:lstStyle/>
              <a:p>
                <a:pPr marL="174625" indent="-174625" defTabSz="914053">
                  <a:buFont typeface="Arial" pitchFamily="34" charset="0"/>
                  <a:buChar char="•"/>
                </a:pPr>
                <a:r>
                  <a:rPr lang="en-US" altLang="zh-CN" sz="1600" i="1" dirty="0"/>
                  <a:t>Sales Promotion</a:t>
                </a:r>
              </a:p>
              <a:p>
                <a:pPr marL="174625" indent="-174625" defTabSz="914053">
                  <a:buFont typeface="Arial" pitchFamily="34" charset="0"/>
                  <a:buChar char="•"/>
                </a:pPr>
                <a:r>
                  <a:rPr lang="en-US" altLang="zh-CN" sz="1600" i="1" dirty="0"/>
                  <a:t>Advertising</a:t>
                </a:r>
              </a:p>
              <a:p>
                <a:pPr marL="174625" indent="-174625" defTabSz="914053">
                  <a:buFont typeface="Arial" pitchFamily="34" charset="0"/>
                  <a:buChar char="•"/>
                </a:pPr>
                <a:r>
                  <a:rPr lang="en-US" altLang="zh-CN" sz="1600" i="1" dirty="0"/>
                  <a:t>Public Relations</a:t>
                </a:r>
              </a:p>
              <a:p>
                <a:pPr marL="174625" indent="-174625" defTabSz="914053">
                  <a:buFont typeface="Arial" pitchFamily="34" charset="0"/>
                  <a:buChar char="•"/>
                </a:pPr>
                <a:r>
                  <a:rPr lang="en-US" altLang="zh-CN" sz="1600" i="1" dirty="0"/>
                  <a:t>Direct marketing</a:t>
                </a:r>
              </a:p>
            </p:txBody>
          </p:sp>
          <p:sp>
            <p:nvSpPr>
              <p:cNvPr id="62" name="AutoShape 4"/>
              <p:cNvSpPr>
                <a:spLocks noChangeArrowheads="1"/>
              </p:cNvSpPr>
              <p:nvPr/>
            </p:nvSpPr>
            <p:spPr bwMode="gray">
              <a:xfrm flipH="1">
                <a:off x="589262" y="1667479"/>
                <a:ext cx="2053990" cy="1254950"/>
              </a:xfrm>
              <a:custGeom>
                <a:avLst/>
                <a:gdLst/>
                <a:ahLst/>
                <a:cxnLst/>
                <a:rect l="l" t="t" r="r" b="b"/>
                <a:pathLst>
                  <a:path w="2228038" h="1679730">
                    <a:moveTo>
                      <a:pt x="313538" y="0"/>
                    </a:moveTo>
                    <a:lnTo>
                      <a:pt x="1914500" y="0"/>
                    </a:lnTo>
                    <a:cubicBezTo>
                      <a:pt x="2087662" y="0"/>
                      <a:pt x="2228038" y="140376"/>
                      <a:pt x="2228038" y="313538"/>
                    </a:cubicBezTo>
                    <a:lnTo>
                      <a:pt x="2228038" y="1366192"/>
                    </a:lnTo>
                    <a:cubicBezTo>
                      <a:pt x="2228038" y="1539354"/>
                      <a:pt x="2087662" y="1679730"/>
                      <a:pt x="1914500" y="1679730"/>
                    </a:cubicBezTo>
                    <a:lnTo>
                      <a:pt x="313538" y="1679730"/>
                    </a:lnTo>
                    <a:cubicBezTo>
                      <a:pt x="140376" y="1679730"/>
                      <a:pt x="0" y="1539354"/>
                      <a:pt x="0" y="1366192"/>
                    </a:cubicBezTo>
                    <a:lnTo>
                      <a:pt x="0" y="1171265"/>
                    </a:lnTo>
                    <a:lnTo>
                      <a:pt x="216024" y="883233"/>
                    </a:lnTo>
                    <a:lnTo>
                      <a:pt x="0" y="595201"/>
                    </a:lnTo>
                    <a:lnTo>
                      <a:pt x="0" y="313538"/>
                    </a:lnTo>
                    <a:cubicBezTo>
                      <a:pt x="0" y="140376"/>
                      <a:pt x="140376" y="0"/>
                      <a:pt x="313538" y="0"/>
                    </a:cubicBezTo>
                    <a:close/>
                  </a:path>
                </a:pathLst>
              </a:cu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grpSp>
        <p:sp>
          <p:nvSpPr>
            <p:cNvPr id="69" name="Freeform 5"/>
            <p:cNvSpPr>
              <a:spLocks/>
            </p:cNvSpPr>
            <p:nvPr/>
          </p:nvSpPr>
          <p:spPr bwMode="auto">
            <a:xfrm rot="13260869">
              <a:off x="5969061" y="1478707"/>
              <a:ext cx="323471" cy="329967"/>
            </a:xfrm>
            <a:custGeom>
              <a:avLst/>
              <a:gdLst>
                <a:gd name="T0" fmla="*/ 0 w 8831"/>
                <a:gd name="T1" fmla="*/ 4415 h 9417"/>
                <a:gd name="T2" fmla="*/ 4415 w 8831"/>
                <a:gd name="T3" fmla="*/ 0 h 9417"/>
                <a:gd name="T4" fmla="*/ 8831 w 8831"/>
                <a:gd name="T5" fmla="*/ 4415 h 9417"/>
                <a:gd name="T6" fmla="*/ 5371 w 8831"/>
                <a:gd name="T7" fmla="*/ 8727 h 9417"/>
                <a:gd name="T8" fmla="*/ 5322 w 8831"/>
                <a:gd name="T9" fmla="*/ 9417 h 9417"/>
                <a:gd name="T10" fmla="*/ 4144 w 8831"/>
                <a:gd name="T11" fmla="*/ 8258 h 9417"/>
                <a:gd name="T12" fmla="*/ 5503 w 8831"/>
                <a:gd name="T13" fmla="*/ 6855 h 9417"/>
                <a:gd name="T14" fmla="*/ 5455 w 8831"/>
                <a:gd name="T15" fmla="*/ 7535 h 9417"/>
                <a:gd name="T16" fmla="*/ 7535 w 8831"/>
                <a:gd name="T17" fmla="*/ 3376 h 9417"/>
                <a:gd name="T18" fmla="*/ 3376 w 8831"/>
                <a:gd name="T19" fmla="*/ 1296 h 9417"/>
                <a:gd name="T20" fmla="*/ 1127 w 8831"/>
                <a:gd name="T21" fmla="*/ 4415 h 9417"/>
                <a:gd name="T22" fmla="*/ 0 w 8831"/>
                <a:gd name="T23" fmla="*/ 4415 h 9417"/>
                <a:gd name="connsiteX0" fmla="*/ 10 w 10010"/>
                <a:gd name="connsiteY0" fmla="*/ 4688 h 10000"/>
                <a:gd name="connsiteX1" fmla="*/ 5009 w 10010"/>
                <a:gd name="connsiteY1" fmla="*/ 0 h 10000"/>
                <a:gd name="connsiteX2" fmla="*/ 10010 w 10010"/>
                <a:gd name="connsiteY2" fmla="*/ 4688 h 10000"/>
                <a:gd name="connsiteX3" fmla="*/ 6092 w 10010"/>
                <a:gd name="connsiteY3" fmla="*/ 9267 h 10000"/>
                <a:gd name="connsiteX4" fmla="*/ 6036 w 10010"/>
                <a:gd name="connsiteY4" fmla="*/ 10000 h 10000"/>
                <a:gd name="connsiteX5" fmla="*/ 4703 w 10010"/>
                <a:gd name="connsiteY5" fmla="*/ 8769 h 10000"/>
                <a:gd name="connsiteX6" fmla="*/ 6241 w 10010"/>
                <a:gd name="connsiteY6" fmla="*/ 7279 h 10000"/>
                <a:gd name="connsiteX7" fmla="*/ 6187 w 10010"/>
                <a:gd name="connsiteY7" fmla="*/ 8001 h 10000"/>
                <a:gd name="connsiteX8" fmla="*/ 8542 w 10010"/>
                <a:gd name="connsiteY8" fmla="*/ 3585 h 10000"/>
                <a:gd name="connsiteX9" fmla="*/ 3833 w 10010"/>
                <a:gd name="connsiteY9" fmla="*/ 1376 h 10000"/>
                <a:gd name="connsiteX10" fmla="*/ 10 w 10010"/>
                <a:gd name="connsiteY10" fmla="*/ 4688 h 10000"/>
                <a:gd name="connsiteX0" fmla="*/ 210 w 6387"/>
                <a:gd name="connsiteY0" fmla="*/ 1507 h 10131"/>
                <a:gd name="connsiteX1" fmla="*/ 1386 w 6387"/>
                <a:gd name="connsiteY1" fmla="*/ 131 h 10131"/>
                <a:gd name="connsiteX2" fmla="*/ 6387 w 6387"/>
                <a:gd name="connsiteY2" fmla="*/ 4819 h 10131"/>
                <a:gd name="connsiteX3" fmla="*/ 2469 w 6387"/>
                <a:gd name="connsiteY3" fmla="*/ 9398 h 10131"/>
                <a:gd name="connsiteX4" fmla="*/ 2413 w 6387"/>
                <a:gd name="connsiteY4" fmla="*/ 10131 h 10131"/>
                <a:gd name="connsiteX5" fmla="*/ 1080 w 6387"/>
                <a:gd name="connsiteY5" fmla="*/ 8900 h 10131"/>
                <a:gd name="connsiteX6" fmla="*/ 2618 w 6387"/>
                <a:gd name="connsiteY6" fmla="*/ 7410 h 10131"/>
                <a:gd name="connsiteX7" fmla="*/ 2564 w 6387"/>
                <a:gd name="connsiteY7" fmla="*/ 8132 h 10131"/>
                <a:gd name="connsiteX8" fmla="*/ 4919 w 6387"/>
                <a:gd name="connsiteY8" fmla="*/ 3716 h 10131"/>
                <a:gd name="connsiteX9" fmla="*/ 210 w 6387"/>
                <a:gd name="connsiteY9" fmla="*/ 1507 h 10131"/>
                <a:gd name="connsiteX0" fmla="*/ 6011 w 8309"/>
                <a:gd name="connsiteY0" fmla="*/ 3549 h 9881"/>
                <a:gd name="connsiteX1" fmla="*/ 479 w 8309"/>
                <a:gd name="connsiteY1" fmla="*/ 10 h 9881"/>
                <a:gd name="connsiteX2" fmla="*/ 8309 w 8309"/>
                <a:gd name="connsiteY2" fmla="*/ 4638 h 9881"/>
                <a:gd name="connsiteX3" fmla="*/ 2175 w 8309"/>
                <a:gd name="connsiteY3" fmla="*/ 9157 h 9881"/>
                <a:gd name="connsiteX4" fmla="*/ 2087 w 8309"/>
                <a:gd name="connsiteY4" fmla="*/ 9881 h 9881"/>
                <a:gd name="connsiteX5" fmla="*/ 0 w 8309"/>
                <a:gd name="connsiteY5" fmla="*/ 8666 h 9881"/>
                <a:gd name="connsiteX6" fmla="*/ 2408 w 8309"/>
                <a:gd name="connsiteY6" fmla="*/ 7195 h 9881"/>
                <a:gd name="connsiteX7" fmla="*/ 2323 w 8309"/>
                <a:gd name="connsiteY7" fmla="*/ 7908 h 9881"/>
                <a:gd name="connsiteX8" fmla="*/ 6011 w 8309"/>
                <a:gd name="connsiteY8" fmla="*/ 3549 h 9881"/>
                <a:gd name="connsiteX0" fmla="*/ 7234 w 10152"/>
                <a:gd name="connsiteY0" fmla="*/ 194 h 6602"/>
                <a:gd name="connsiteX1" fmla="*/ 10000 w 10152"/>
                <a:gd name="connsiteY1" fmla="*/ 1296 h 6602"/>
                <a:gd name="connsiteX2" fmla="*/ 2618 w 10152"/>
                <a:gd name="connsiteY2" fmla="*/ 5869 h 6602"/>
                <a:gd name="connsiteX3" fmla="*/ 2512 w 10152"/>
                <a:gd name="connsiteY3" fmla="*/ 6602 h 6602"/>
                <a:gd name="connsiteX4" fmla="*/ 0 w 10152"/>
                <a:gd name="connsiteY4" fmla="*/ 5372 h 6602"/>
                <a:gd name="connsiteX5" fmla="*/ 2898 w 10152"/>
                <a:gd name="connsiteY5" fmla="*/ 3884 h 6602"/>
                <a:gd name="connsiteX6" fmla="*/ 2796 w 10152"/>
                <a:gd name="connsiteY6" fmla="*/ 4605 h 6602"/>
                <a:gd name="connsiteX7" fmla="*/ 7234 w 10152"/>
                <a:gd name="connsiteY7" fmla="*/ 194 h 6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52" h="6602">
                  <a:moveTo>
                    <a:pt x="7234" y="194"/>
                  </a:moveTo>
                  <a:cubicBezTo>
                    <a:pt x="8435" y="-357"/>
                    <a:pt x="10769" y="350"/>
                    <a:pt x="10000" y="1296"/>
                  </a:cubicBezTo>
                  <a:cubicBezTo>
                    <a:pt x="9231" y="2242"/>
                    <a:pt x="6931" y="5396"/>
                    <a:pt x="2618" y="5869"/>
                  </a:cubicBezTo>
                  <a:cubicBezTo>
                    <a:pt x="2582" y="6113"/>
                    <a:pt x="2548" y="6358"/>
                    <a:pt x="2512" y="6602"/>
                  </a:cubicBezTo>
                  <a:lnTo>
                    <a:pt x="0" y="5372"/>
                  </a:lnTo>
                  <a:lnTo>
                    <a:pt x="2898" y="3884"/>
                  </a:lnTo>
                  <a:cubicBezTo>
                    <a:pt x="2864" y="4125"/>
                    <a:pt x="2831" y="4364"/>
                    <a:pt x="2796" y="4605"/>
                  </a:cubicBezTo>
                  <a:cubicBezTo>
                    <a:pt x="6472" y="3997"/>
                    <a:pt x="7604" y="1526"/>
                    <a:pt x="7234" y="194"/>
                  </a:cubicBezTo>
                  <a:close/>
                </a:path>
              </a:pathLst>
            </a:custGeom>
            <a:solidFill>
              <a:srgbClr val="C3B996"/>
            </a:solidFill>
            <a:ln w="63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82" name="Freeform 5"/>
            <p:cNvSpPr>
              <a:spLocks/>
            </p:cNvSpPr>
            <p:nvPr/>
          </p:nvSpPr>
          <p:spPr bwMode="auto">
            <a:xfrm rot="15043566">
              <a:off x="6502462" y="2979847"/>
              <a:ext cx="323471" cy="329967"/>
            </a:xfrm>
            <a:custGeom>
              <a:avLst/>
              <a:gdLst>
                <a:gd name="T0" fmla="*/ 0 w 8831"/>
                <a:gd name="T1" fmla="*/ 4415 h 9417"/>
                <a:gd name="T2" fmla="*/ 4415 w 8831"/>
                <a:gd name="T3" fmla="*/ 0 h 9417"/>
                <a:gd name="T4" fmla="*/ 8831 w 8831"/>
                <a:gd name="T5" fmla="*/ 4415 h 9417"/>
                <a:gd name="T6" fmla="*/ 5371 w 8831"/>
                <a:gd name="T7" fmla="*/ 8727 h 9417"/>
                <a:gd name="T8" fmla="*/ 5322 w 8831"/>
                <a:gd name="T9" fmla="*/ 9417 h 9417"/>
                <a:gd name="T10" fmla="*/ 4144 w 8831"/>
                <a:gd name="T11" fmla="*/ 8258 h 9417"/>
                <a:gd name="T12" fmla="*/ 5503 w 8831"/>
                <a:gd name="T13" fmla="*/ 6855 h 9417"/>
                <a:gd name="T14" fmla="*/ 5455 w 8831"/>
                <a:gd name="T15" fmla="*/ 7535 h 9417"/>
                <a:gd name="T16" fmla="*/ 7535 w 8831"/>
                <a:gd name="T17" fmla="*/ 3376 h 9417"/>
                <a:gd name="T18" fmla="*/ 3376 w 8831"/>
                <a:gd name="T19" fmla="*/ 1296 h 9417"/>
                <a:gd name="T20" fmla="*/ 1127 w 8831"/>
                <a:gd name="T21" fmla="*/ 4415 h 9417"/>
                <a:gd name="T22" fmla="*/ 0 w 8831"/>
                <a:gd name="T23" fmla="*/ 4415 h 9417"/>
                <a:gd name="connsiteX0" fmla="*/ 10 w 10010"/>
                <a:gd name="connsiteY0" fmla="*/ 4688 h 10000"/>
                <a:gd name="connsiteX1" fmla="*/ 5009 w 10010"/>
                <a:gd name="connsiteY1" fmla="*/ 0 h 10000"/>
                <a:gd name="connsiteX2" fmla="*/ 10010 w 10010"/>
                <a:gd name="connsiteY2" fmla="*/ 4688 h 10000"/>
                <a:gd name="connsiteX3" fmla="*/ 6092 w 10010"/>
                <a:gd name="connsiteY3" fmla="*/ 9267 h 10000"/>
                <a:gd name="connsiteX4" fmla="*/ 6036 w 10010"/>
                <a:gd name="connsiteY4" fmla="*/ 10000 h 10000"/>
                <a:gd name="connsiteX5" fmla="*/ 4703 w 10010"/>
                <a:gd name="connsiteY5" fmla="*/ 8769 h 10000"/>
                <a:gd name="connsiteX6" fmla="*/ 6241 w 10010"/>
                <a:gd name="connsiteY6" fmla="*/ 7279 h 10000"/>
                <a:gd name="connsiteX7" fmla="*/ 6187 w 10010"/>
                <a:gd name="connsiteY7" fmla="*/ 8001 h 10000"/>
                <a:gd name="connsiteX8" fmla="*/ 8542 w 10010"/>
                <a:gd name="connsiteY8" fmla="*/ 3585 h 10000"/>
                <a:gd name="connsiteX9" fmla="*/ 3833 w 10010"/>
                <a:gd name="connsiteY9" fmla="*/ 1376 h 10000"/>
                <a:gd name="connsiteX10" fmla="*/ 10 w 10010"/>
                <a:gd name="connsiteY10" fmla="*/ 4688 h 10000"/>
                <a:gd name="connsiteX0" fmla="*/ 210 w 6387"/>
                <a:gd name="connsiteY0" fmla="*/ 1507 h 10131"/>
                <a:gd name="connsiteX1" fmla="*/ 1386 w 6387"/>
                <a:gd name="connsiteY1" fmla="*/ 131 h 10131"/>
                <a:gd name="connsiteX2" fmla="*/ 6387 w 6387"/>
                <a:gd name="connsiteY2" fmla="*/ 4819 h 10131"/>
                <a:gd name="connsiteX3" fmla="*/ 2469 w 6387"/>
                <a:gd name="connsiteY3" fmla="*/ 9398 h 10131"/>
                <a:gd name="connsiteX4" fmla="*/ 2413 w 6387"/>
                <a:gd name="connsiteY4" fmla="*/ 10131 h 10131"/>
                <a:gd name="connsiteX5" fmla="*/ 1080 w 6387"/>
                <a:gd name="connsiteY5" fmla="*/ 8900 h 10131"/>
                <a:gd name="connsiteX6" fmla="*/ 2618 w 6387"/>
                <a:gd name="connsiteY6" fmla="*/ 7410 h 10131"/>
                <a:gd name="connsiteX7" fmla="*/ 2564 w 6387"/>
                <a:gd name="connsiteY7" fmla="*/ 8132 h 10131"/>
                <a:gd name="connsiteX8" fmla="*/ 4919 w 6387"/>
                <a:gd name="connsiteY8" fmla="*/ 3716 h 10131"/>
                <a:gd name="connsiteX9" fmla="*/ 210 w 6387"/>
                <a:gd name="connsiteY9" fmla="*/ 1507 h 10131"/>
                <a:gd name="connsiteX0" fmla="*/ 6011 w 8309"/>
                <a:gd name="connsiteY0" fmla="*/ 3549 h 9881"/>
                <a:gd name="connsiteX1" fmla="*/ 479 w 8309"/>
                <a:gd name="connsiteY1" fmla="*/ 10 h 9881"/>
                <a:gd name="connsiteX2" fmla="*/ 8309 w 8309"/>
                <a:gd name="connsiteY2" fmla="*/ 4638 h 9881"/>
                <a:gd name="connsiteX3" fmla="*/ 2175 w 8309"/>
                <a:gd name="connsiteY3" fmla="*/ 9157 h 9881"/>
                <a:gd name="connsiteX4" fmla="*/ 2087 w 8309"/>
                <a:gd name="connsiteY4" fmla="*/ 9881 h 9881"/>
                <a:gd name="connsiteX5" fmla="*/ 0 w 8309"/>
                <a:gd name="connsiteY5" fmla="*/ 8666 h 9881"/>
                <a:gd name="connsiteX6" fmla="*/ 2408 w 8309"/>
                <a:gd name="connsiteY6" fmla="*/ 7195 h 9881"/>
                <a:gd name="connsiteX7" fmla="*/ 2323 w 8309"/>
                <a:gd name="connsiteY7" fmla="*/ 7908 h 9881"/>
                <a:gd name="connsiteX8" fmla="*/ 6011 w 8309"/>
                <a:gd name="connsiteY8" fmla="*/ 3549 h 9881"/>
                <a:gd name="connsiteX0" fmla="*/ 7234 w 10152"/>
                <a:gd name="connsiteY0" fmla="*/ 194 h 6602"/>
                <a:gd name="connsiteX1" fmla="*/ 10000 w 10152"/>
                <a:gd name="connsiteY1" fmla="*/ 1296 h 6602"/>
                <a:gd name="connsiteX2" fmla="*/ 2618 w 10152"/>
                <a:gd name="connsiteY2" fmla="*/ 5869 h 6602"/>
                <a:gd name="connsiteX3" fmla="*/ 2512 w 10152"/>
                <a:gd name="connsiteY3" fmla="*/ 6602 h 6602"/>
                <a:gd name="connsiteX4" fmla="*/ 0 w 10152"/>
                <a:gd name="connsiteY4" fmla="*/ 5372 h 6602"/>
                <a:gd name="connsiteX5" fmla="*/ 2898 w 10152"/>
                <a:gd name="connsiteY5" fmla="*/ 3884 h 6602"/>
                <a:gd name="connsiteX6" fmla="*/ 2796 w 10152"/>
                <a:gd name="connsiteY6" fmla="*/ 4605 h 6602"/>
                <a:gd name="connsiteX7" fmla="*/ 7234 w 10152"/>
                <a:gd name="connsiteY7" fmla="*/ 194 h 6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52" h="6602">
                  <a:moveTo>
                    <a:pt x="7234" y="194"/>
                  </a:moveTo>
                  <a:cubicBezTo>
                    <a:pt x="8435" y="-357"/>
                    <a:pt x="10769" y="350"/>
                    <a:pt x="10000" y="1296"/>
                  </a:cubicBezTo>
                  <a:cubicBezTo>
                    <a:pt x="9231" y="2242"/>
                    <a:pt x="6931" y="5396"/>
                    <a:pt x="2618" y="5869"/>
                  </a:cubicBezTo>
                  <a:cubicBezTo>
                    <a:pt x="2582" y="6113"/>
                    <a:pt x="2548" y="6358"/>
                    <a:pt x="2512" y="6602"/>
                  </a:cubicBezTo>
                  <a:lnTo>
                    <a:pt x="0" y="5372"/>
                  </a:lnTo>
                  <a:lnTo>
                    <a:pt x="2898" y="3884"/>
                  </a:lnTo>
                  <a:cubicBezTo>
                    <a:pt x="2864" y="4125"/>
                    <a:pt x="2831" y="4364"/>
                    <a:pt x="2796" y="4605"/>
                  </a:cubicBezTo>
                  <a:cubicBezTo>
                    <a:pt x="6472" y="3997"/>
                    <a:pt x="7604" y="1526"/>
                    <a:pt x="7234" y="194"/>
                  </a:cubicBezTo>
                  <a:close/>
                </a:path>
              </a:pathLst>
            </a:custGeom>
            <a:solidFill>
              <a:srgbClr val="4BAFC8"/>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83" name="Freeform 5"/>
            <p:cNvSpPr>
              <a:spLocks/>
            </p:cNvSpPr>
            <p:nvPr/>
          </p:nvSpPr>
          <p:spPr bwMode="auto">
            <a:xfrm rot="6556434" flipH="1">
              <a:off x="2291199" y="2979846"/>
              <a:ext cx="323471" cy="329967"/>
            </a:xfrm>
            <a:custGeom>
              <a:avLst/>
              <a:gdLst>
                <a:gd name="T0" fmla="*/ 0 w 8831"/>
                <a:gd name="T1" fmla="*/ 4415 h 9417"/>
                <a:gd name="T2" fmla="*/ 4415 w 8831"/>
                <a:gd name="T3" fmla="*/ 0 h 9417"/>
                <a:gd name="T4" fmla="*/ 8831 w 8831"/>
                <a:gd name="T5" fmla="*/ 4415 h 9417"/>
                <a:gd name="T6" fmla="*/ 5371 w 8831"/>
                <a:gd name="T7" fmla="*/ 8727 h 9417"/>
                <a:gd name="T8" fmla="*/ 5322 w 8831"/>
                <a:gd name="T9" fmla="*/ 9417 h 9417"/>
                <a:gd name="T10" fmla="*/ 4144 w 8831"/>
                <a:gd name="T11" fmla="*/ 8258 h 9417"/>
                <a:gd name="T12" fmla="*/ 5503 w 8831"/>
                <a:gd name="T13" fmla="*/ 6855 h 9417"/>
                <a:gd name="T14" fmla="*/ 5455 w 8831"/>
                <a:gd name="T15" fmla="*/ 7535 h 9417"/>
                <a:gd name="T16" fmla="*/ 7535 w 8831"/>
                <a:gd name="T17" fmla="*/ 3376 h 9417"/>
                <a:gd name="T18" fmla="*/ 3376 w 8831"/>
                <a:gd name="T19" fmla="*/ 1296 h 9417"/>
                <a:gd name="T20" fmla="*/ 1127 w 8831"/>
                <a:gd name="T21" fmla="*/ 4415 h 9417"/>
                <a:gd name="T22" fmla="*/ 0 w 8831"/>
                <a:gd name="T23" fmla="*/ 4415 h 9417"/>
                <a:gd name="connsiteX0" fmla="*/ 10 w 10010"/>
                <a:gd name="connsiteY0" fmla="*/ 4688 h 10000"/>
                <a:gd name="connsiteX1" fmla="*/ 5009 w 10010"/>
                <a:gd name="connsiteY1" fmla="*/ 0 h 10000"/>
                <a:gd name="connsiteX2" fmla="*/ 10010 w 10010"/>
                <a:gd name="connsiteY2" fmla="*/ 4688 h 10000"/>
                <a:gd name="connsiteX3" fmla="*/ 6092 w 10010"/>
                <a:gd name="connsiteY3" fmla="*/ 9267 h 10000"/>
                <a:gd name="connsiteX4" fmla="*/ 6036 w 10010"/>
                <a:gd name="connsiteY4" fmla="*/ 10000 h 10000"/>
                <a:gd name="connsiteX5" fmla="*/ 4703 w 10010"/>
                <a:gd name="connsiteY5" fmla="*/ 8769 h 10000"/>
                <a:gd name="connsiteX6" fmla="*/ 6241 w 10010"/>
                <a:gd name="connsiteY6" fmla="*/ 7279 h 10000"/>
                <a:gd name="connsiteX7" fmla="*/ 6187 w 10010"/>
                <a:gd name="connsiteY7" fmla="*/ 8001 h 10000"/>
                <a:gd name="connsiteX8" fmla="*/ 8542 w 10010"/>
                <a:gd name="connsiteY8" fmla="*/ 3585 h 10000"/>
                <a:gd name="connsiteX9" fmla="*/ 3833 w 10010"/>
                <a:gd name="connsiteY9" fmla="*/ 1376 h 10000"/>
                <a:gd name="connsiteX10" fmla="*/ 10 w 10010"/>
                <a:gd name="connsiteY10" fmla="*/ 4688 h 10000"/>
                <a:gd name="connsiteX0" fmla="*/ 210 w 6387"/>
                <a:gd name="connsiteY0" fmla="*/ 1507 h 10131"/>
                <a:gd name="connsiteX1" fmla="*/ 1386 w 6387"/>
                <a:gd name="connsiteY1" fmla="*/ 131 h 10131"/>
                <a:gd name="connsiteX2" fmla="*/ 6387 w 6387"/>
                <a:gd name="connsiteY2" fmla="*/ 4819 h 10131"/>
                <a:gd name="connsiteX3" fmla="*/ 2469 w 6387"/>
                <a:gd name="connsiteY3" fmla="*/ 9398 h 10131"/>
                <a:gd name="connsiteX4" fmla="*/ 2413 w 6387"/>
                <a:gd name="connsiteY4" fmla="*/ 10131 h 10131"/>
                <a:gd name="connsiteX5" fmla="*/ 1080 w 6387"/>
                <a:gd name="connsiteY5" fmla="*/ 8900 h 10131"/>
                <a:gd name="connsiteX6" fmla="*/ 2618 w 6387"/>
                <a:gd name="connsiteY6" fmla="*/ 7410 h 10131"/>
                <a:gd name="connsiteX7" fmla="*/ 2564 w 6387"/>
                <a:gd name="connsiteY7" fmla="*/ 8132 h 10131"/>
                <a:gd name="connsiteX8" fmla="*/ 4919 w 6387"/>
                <a:gd name="connsiteY8" fmla="*/ 3716 h 10131"/>
                <a:gd name="connsiteX9" fmla="*/ 210 w 6387"/>
                <a:gd name="connsiteY9" fmla="*/ 1507 h 10131"/>
                <a:gd name="connsiteX0" fmla="*/ 6011 w 8309"/>
                <a:gd name="connsiteY0" fmla="*/ 3549 h 9881"/>
                <a:gd name="connsiteX1" fmla="*/ 479 w 8309"/>
                <a:gd name="connsiteY1" fmla="*/ 10 h 9881"/>
                <a:gd name="connsiteX2" fmla="*/ 8309 w 8309"/>
                <a:gd name="connsiteY2" fmla="*/ 4638 h 9881"/>
                <a:gd name="connsiteX3" fmla="*/ 2175 w 8309"/>
                <a:gd name="connsiteY3" fmla="*/ 9157 h 9881"/>
                <a:gd name="connsiteX4" fmla="*/ 2087 w 8309"/>
                <a:gd name="connsiteY4" fmla="*/ 9881 h 9881"/>
                <a:gd name="connsiteX5" fmla="*/ 0 w 8309"/>
                <a:gd name="connsiteY5" fmla="*/ 8666 h 9881"/>
                <a:gd name="connsiteX6" fmla="*/ 2408 w 8309"/>
                <a:gd name="connsiteY6" fmla="*/ 7195 h 9881"/>
                <a:gd name="connsiteX7" fmla="*/ 2323 w 8309"/>
                <a:gd name="connsiteY7" fmla="*/ 7908 h 9881"/>
                <a:gd name="connsiteX8" fmla="*/ 6011 w 8309"/>
                <a:gd name="connsiteY8" fmla="*/ 3549 h 9881"/>
                <a:gd name="connsiteX0" fmla="*/ 7234 w 10152"/>
                <a:gd name="connsiteY0" fmla="*/ 194 h 6602"/>
                <a:gd name="connsiteX1" fmla="*/ 10000 w 10152"/>
                <a:gd name="connsiteY1" fmla="*/ 1296 h 6602"/>
                <a:gd name="connsiteX2" fmla="*/ 2618 w 10152"/>
                <a:gd name="connsiteY2" fmla="*/ 5869 h 6602"/>
                <a:gd name="connsiteX3" fmla="*/ 2512 w 10152"/>
                <a:gd name="connsiteY3" fmla="*/ 6602 h 6602"/>
                <a:gd name="connsiteX4" fmla="*/ 0 w 10152"/>
                <a:gd name="connsiteY4" fmla="*/ 5372 h 6602"/>
                <a:gd name="connsiteX5" fmla="*/ 2898 w 10152"/>
                <a:gd name="connsiteY5" fmla="*/ 3884 h 6602"/>
                <a:gd name="connsiteX6" fmla="*/ 2796 w 10152"/>
                <a:gd name="connsiteY6" fmla="*/ 4605 h 6602"/>
                <a:gd name="connsiteX7" fmla="*/ 7234 w 10152"/>
                <a:gd name="connsiteY7" fmla="*/ 194 h 6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52" h="6602">
                  <a:moveTo>
                    <a:pt x="7234" y="194"/>
                  </a:moveTo>
                  <a:cubicBezTo>
                    <a:pt x="8435" y="-357"/>
                    <a:pt x="10769" y="350"/>
                    <a:pt x="10000" y="1296"/>
                  </a:cubicBezTo>
                  <a:cubicBezTo>
                    <a:pt x="9231" y="2242"/>
                    <a:pt x="6931" y="5396"/>
                    <a:pt x="2618" y="5869"/>
                  </a:cubicBezTo>
                  <a:cubicBezTo>
                    <a:pt x="2582" y="6113"/>
                    <a:pt x="2548" y="6358"/>
                    <a:pt x="2512" y="6602"/>
                  </a:cubicBezTo>
                  <a:lnTo>
                    <a:pt x="0" y="5372"/>
                  </a:lnTo>
                  <a:lnTo>
                    <a:pt x="2898" y="3884"/>
                  </a:lnTo>
                  <a:cubicBezTo>
                    <a:pt x="2864" y="4125"/>
                    <a:pt x="2831" y="4364"/>
                    <a:pt x="2796" y="4605"/>
                  </a:cubicBezTo>
                  <a:cubicBezTo>
                    <a:pt x="6472" y="3997"/>
                    <a:pt x="7604" y="1526"/>
                    <a:pt x="7234" y="194"/>
                  </a:cubicBezTo>
                  <a:close/>
                </a:path>
              </a:pathLst>
            </a:custGeom>
            <a:solidFill>
              <a:srgbClr val="4BAFC8"/>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84" name="Freeform 5"/>
            <p:cNvSpPr>
              <a:spLocks/>
            </p:cNvSpPr>
            <p:nvPr/>
          </p:nvSpPr>
          <p:spPr bwMode="auto">
            <a:xfrm rot="16653958">
              <a:off x="6001720" y="4661582"/>
              <a:ext cx="323471" cy="329967"/>
            </a:xfrm>
            <a:custGeom>
              <a:avLst/>
              <a:gdLst>
                <a:gd name="T0" fmla="*/ 0 w 8831"/>
                <a:gd name="T1" fmla="*/ 4415 h 9417"/>
                <a:gd name="T2" fmla="*/ 4415 w 8831"/>
                <a:gd name="T3" fmla="*/ 0 h 9417"/>
                <a:gd name="T4" fmla="*/ 8831 w 8831"/>
                <a:gd name="T5" fmla="*/ 4415 h 9417"/>
                <a:gd name="T6" fmla="*/ 5371 w 8831"/>
                <a:gd name="T7" fmla="*/ 8727 h 9417"/>
                <a:gd name="T8" fmla="*/ 5322 w 8831"/>
                <a:gd name="T9" fmla="*/ 9417 h 9417"/>
                <a:gd name="T10" fmla="*/ 4144 w 8831"/>
                <a:gd name="T11" fmla="*/ 8258 h 9417"/>
                <a:gd name="T12" fmla="*/ 5503 w 8831"/>
                <a:gd name="T13" fmla="*/ 6855 h 9417"/>
                <a:gd name="T14" fmla="*/ 5455 w 8831"/>
                <a:gd name="T15" fmla="*/ 7535 h 9417"/>
                <a:gd name="T16" fmla="*/ 7535 w 8831"/>
                <a:gd name="T17" fmla="*/ 3376 h 9417"/>
                <a:gd name="T18" fmla="*/ 3376 w 8831"/>
                <a:gd name="T19" fmla="*/ 1296 h 9417"/>
                <a:gd name="T20" fmla="*/ 1127 w 8831"/>
                <a:gd name="T21" fmla="*/ 4415 h 9417"/>
                <a:gd name="T22" fmla="*/ 0 w 8831"/>
                <a:gd name="T23" fmla="*/ 4415 h 9417"/>
                <a:gd name="connsiteX0" fmla="*/ 10 w 10010"/>
                <a:gd name="connsiteY0" fmla="*/ 4688 h 10000"/>
                <a:gd name="connsiteX1" fmla="*/ 5009 w 10010"/>
                <a:gd name="connsiteY1" fmla="*/ 0 h 10000"/>
                <a:gd name="connsiteX2" fmla="*/ 10010 w 10010"/>
                <a:gd name="connsiteY2" fmla="*/ 4688 h 10000"/>
                <a:gd name="connsiteX3" fmla="*/ 6092 w 10010"/>
                <a:gd name="connsiteY3" fmla="*/ 9267 h 10000"/>
                <a:gd name="connsiteX4" fmla="*/ 6036 w 10010"/>
                <a:gd name="connsiteY4" fmla="*/ 10000 h 10000"/>
                <a:gd name="connsiteX5" fmla="*/ 4703 w 10010"/>
                <a:gd name="connsiteY5" fmla="*/ 8769 h 10000"/>
                <a:gd name="connsiteX6" fmla="*/ 6241 w 10010"/>
                <a:gd name="connsiteY6" fmla="*/ 7279 h 10000"/>
                <a:gd name="connsiteX7" fmla="*/ 6187 w 10010"/>
                <a:gd name="connsiteY7" fmla="*/ 8001 h 10000"/>
                <a:gd name="connsiteX8" fmla="*/ 8542 w 10010"/>
                <a:gd name="connsiteY8" fmla="*/ 3585 h 10000"/>
                <a:gd name="connsiteX9" fmla="*/ 3833 w 10010"/>
                <a:gd name="connsiteY9" fmla="*/ 1376 h 10000"/>
                <a:gd name="connsiteX10" fmla="*/ 10 w 10010"/>
                <a:gd name="connsiteY10" fmla="*/ 4688 h 10000"/>
                <a:gd name="connsiteX0" fmla="*/ 210 w 6387"/>
                <a:gd name="connsiteY0" fmla="*/ 1507 h 10131"/>
                <a:gd name="connsiteX1" fmla="*/ 1386 w 6387"/>
                <a:gd name="connsiteY1" fmla="*/ 131 h 10131"/>
                <a:gd name="connsiteX2" fmla="*/ 6387 w 6387"/>
                <a:gd name="connsiteY2" fmla="*/ 4819 h 10131"/>
                <a:gd name="connsiteX3" fmla="*/ 2469 w 6387"/>
                <a:gd name="connsiteY3" fmla="*/ 9398 h 10131"/>
                <a:gd name="connsiteX4" fmla="*/ 2413 w 6387"/>
                <a:gd name="connsiteY4" fmla="*/ 10131 h 10131"/>
                <a:gd name="connsiteX5" fmla="*/ 1080 w 6387"/>
                <a:gd name="connsiteY5" fmla="*/ 8900 h 10131"/>
                <a:gd name="connsiteX6" fmla="*/ 2618 w 6387"/>
                <a:gd name="connsiteY6" fmla="*/ 7410 h 10131"/>
                <a:gd name="connsiteX7" fmla="*/ 2564 w 6387"/>
                <a:gd name="connsiteY7" fmla="*/ 8132 h 10131"/>
                <a:gd name="connsiteX8" fmla="*/ 4919 w 6387"/>
                <a:gd name="connsiteY8" fmla="*/ 3716 h 10131"/>
                <a:gd name="connsiteX9" fmla="*/ 210 w 6387"/>
                <a:gd name="connsiteY9" fmla="*/ 1507 h 10131"/>
                <a:gd name="connsiteX0" fmla="*/ 6011 w 8309"/>
                <a:gd name="connsiteY0" fmla="*/ 3549 h 9881"/>
                <a:gd name="connsiteX1" fmla="*/ 479 w 8309"/>
                <a:gd name="connsiteY1" fmla="*/ 10 h 9881"/>
                <a:gd name="connsiteX2" fmla="*/ 8309 w 8309"/>
                <a:gd name="connsiteY2" fmla="*/ 4638 h 9881"/>
                <a:gd name="connsiteX3" fmla="*/ 2175 w 8309"/>
                <a:gd name="connsiteY3" fmla="*/ 9157 h 9881"/>
                <a:gd name="connsiteX4" fmla="*/ 2087 w 8309"/>
                <a:gd name="connsiteY4" fmla="*/ 9881 h 9881"/>
                <a:gd name="connsiteX5" fmla="*/ 0 w 8309"/>
                <a:gd name="connsiteY5" fmla="*/ 8666 h 9881"/>
                <a:gd name="connsiteX6" fmla="*/ 2408 w 8309"/>
                <a:gd name="connsiteY6" fmla="*/ 7195 h 9881"/>
                <a:gd name="connsiteX7" fmla="*/ 2323 w 8309"/>
                <a:gd name="connsiteY7" fmla="*/ 7908 h 9881"/>
                <a:gd name="connsiteX8" fmla="*/ 6011 w 8309"/>
                <a:gd name="connsiteY8" fmla="*/ 3549 h 9881"/>
                <a:gd name="connsiteX0" fmla="*/ 7234 w 10152"/>
                <a:gd name="connsiteY0" fmla="*/ 194 h 6602"/>
                <a:gd name="connsiteX1" fmla="*/ 10000 w 10152"/>
                <a:gd name="connsiteY1" fmla="*/ 1296 h 6602"/>
                <a:gd name="connsiteX2" fmla="*/ 2618 w 10152"/>
                <a:gd name="connsiteY2" fmla="*/ 5869 h 6602"/>
                <a:gd name="connsiteX3" fmla="*/ 2512 w 10152"/>
                <a:gd name="connsiteY3" fmla="*/ 6602 h 6602"/>
                <a:gd name="connsiteX4" fmla="*/ 0 w 10152"/>
                <a:gd name="connsiteY4" fmla="*/ 5372 h 6602"/>
                <a:gd name="connsiteX5" fmla="*/ 2898 w 10152"/>
                <a:gd name="connsiteY5" fmla="*/ 3884 h 6602"/>
                <a:gd name="connsiteX6" fmla="*/ 2796 w 10152"/>
                <a:gd name="connsiteY6" fmla="*/ 4605 h 6602"/>
                <a:gd name="connsiteX7" fmla="*/ 7234 w 10152"/>
                <a:gd name="connsiteY7" fmla="*/ 194 h 6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52" h="6602">
                  <a:moveTo>
                    <a:pt x="7234" y="194"/>
                  </a:moveTo>
                  <a:cubicBezTo>
                    <a:pt x="8435" y="-357"/>
                    <a:pt x="10769" y="350"/>
                    <a:pt x="10000" y="1296"/>
                  </a:cubicBezTo>
                  <a:cubicBezTo>
                    <a:pt x="9231" y="2242"/>
                    <a:pt x="6931" y="5396"/>
                    <a:pt x="2618" y="5869"/>
                  </a:cubicBezTo>
                  <a:cubicBezTo>
                    <a:pt x="2582" y="6113"/>
                    <a:pt x="2548" y="6358"/>
                    <a:pt x="2512" y="6602"/>
                  </a:cubicBezTo>
                  <a:lnTo>
                    <a:pt x="0" y="5372"/>
                  </a:lnTo>
                  <a:lnTo>
                    <a:pt x="2898" y="3884"/>
                  </a:lnTo>
                  <a:cubicBezTo>
                    <a:pt x="2864" y="4125"/>
                    <a:pt x="2831" y="4364"/>
                    <a:pt x="2796" y="4605"/>
                  </a:cubicBezTo>
                  <a:cubicBezTo>
                    <a:pt x="6472" y="3997"/>
                    <a:pt x="7604" y="1526"/>
                    <a:pt x="7234" y="194"/>
                  </a:cubicBezTo>
                  <a:close/>
                </a:path>
              </a:pathLst>
            </a:custGeom>
            <a:solidFill>
              <a:srgbClr val="73BC44"/>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85" name="Freeform 5"/>
            <p:cNvSpPr>
              <a:spLocks/>
            </p:cNvSpPr>
            <p:nvPr/>
          </p:nvSpPr>
          <p:spPr bwMode="auto">
            <a:xfrm rot="4946042" flipH="1">
              <a:off x="2898376" y="4661582"/>
              <a:ext cx="323471" cy="329967"/>
            </a:xfrm>
            <a:custGeom>
              <a:avLst/>
              <a:gdLst>
                <a:gd name="T0" fmla="*/ 0 w 8831"/>
                <a:gd name="T1" fmla="*/ 4415 h 9417"/>
                <a:gd name="T2" fmla="*/ 4415 w 8831"/>
                <a:gd name="T3" fmla="*/ 0 h 9417"/>
                <a:gd name="T4" fmla="*/ 8831 w 8831"/>
                <a:gd name="T5" fmla="*/ 4415 h 9417"/>
                <a:gd name="T6" fmla="*/ 5371 w 8831"/>
                <a:gd name="T7" fmla="*/ 8727 h 9417"/>
                <a:gd name="T8" fmla="*/ 5322 w 8831"/>
                <a:gd name="T9" fmla="*/ 9417 h 9417"/>
                <a:gd name="T10" fmla="*/ 4144 w 8831"/>
                <a:gd name="T11" fmla="*/ 8258 h 9417"/>
                <a:gd name="T12" fmla="*/ 5503 w 8831"/>
                <a:gd name="T13" fmla="*/ 6855 h 9417"/>
                <a:gd name="T14" fmla="*/ 5455 w 8831"/>
                <a:gd name="T15" fmla="*/ 7535 h 9417"/>
                <a:gd name="T16" fmla="*/ 7535 w 8831"/>
                <a:gd name="T17" fmla="*/ 3376 h 9417"/>
                <a:gd name="T18" fmla="*/ 3376 w 8831"/>
                <a:gd name="T19" fmla="*/ 1296 h 9417"/>
                <a:gd name="T20" fmla="*/ 1127 w 8831"/>
                <a:gd name="T21" fmla="*/ 4415 h 9417"/>
                <a:gd name="T22" fmla="*/ 0 w 8831"/>
                <a:gd name="T23" fmla="*/ 4415 h 9417"/>
                <a:gd name="connsiteX0" fmla="*/ 10 w 10010"/>
                <a:gd name="connsiteY0" fmla="*/ 4688 h 10000"/>
                <a:gd name="connsiteX1" fmla="*/ 5009 w 10010"/>
                <a:gd name="connsiteY1" fmla="*/ 0 h 10000"/>
                <a:gd name="connsiteX2" fmla="*/ 10010 w 10010"/>
                <a:gd name="connsiteY2" fmla="*/ 4688 h 10000"/>
                <a:gd name="connsiteX3" fmla="*/ 6092 w 10010"/>
                <a:gd name="connsiteY3" fmla="*/ 9267 h 10000"/>
                <a:gd name="connsiteX4" fmla="*/ 6036 w 10010"/>
                <a:gd name="connsiteY4" fmla="*/ 10000 h 10000"/>
                <a:gd name="connsiteX5" fmla="*/ 4703 w 10010"/>
                <a:gd name="connsiteY5" fmla="*/ 8769 h 10000"/>
                <a:gd name="connsiteX6" fmla="*/ 6241 w 10010"/>
                <a:gd name="connsiteY6" fmla="*/ 7279 h 10000"/>
                <a:gd name="connsiteX7" fmla="*/ 6187 w 10010"/>
                <a:gd name="connsiteY7" fmla="*/ 8001 h 10000"/>
                <a:gd name="connsiteX8" fmla="*/ 8542 w 10010"/>
                <a:gd name="connsiteY8" fmla="*/ 3585 h 10000"/>
                <a:gd name="connsiteX9" fmla="*/ 3833 w 10010"/>
                <a:gd name="connsiteY9" fmla="*/ 1376 h 10000"/>
                <a:gd name="connsiteX10" fmla="*/ 10 w 10010"/>
                <a:gd name="connsiteY10" fmla="*/ 4688 h 10000"/>
                <a:gd name="connsiteX0" fmla="*/ 210 w 6387"/>
                <a:gd name="connsiteY0" fmla="*/ 1507 h 10131"/>
                <a:gd name="connsiteX1" fmla="*/ 1386 w 6387"/>
                <a:gd name="connsiteY1" fmla="*/ 131 h 10131"/>
                <a:gd name="connsiteX2" fmla="*/ 6387 w 6387"/>
                <a:gd name="connsiteY2" fmla="*/ 4819 h 10131"/>
                <a:gd name="connsiteX3" fmla="*/ 2469 w 6387"/>
                <a:gd name="connsiteY3" fmla="*/ 9398 h 10131"/>
                <a:gd name="connsiteX4" fmla="*/ 2413 w 6387"/>
                <a:gd name="connsiteY4" fmla="*/ 10131 h 10131"/>
                <a:gd name="connsiteX5" fmla="*/ 1080 w 6387"/>
                <a:gd name="connsiteY5" fmla="*/ 8900 h 10131"/>
                <a:gd name="connsiteX6" fmla="*/ 2618 w 6387"/>
                <a:gd name="connsiteY6" fmla="*/ 7410 h 10131"/>
                <a:gd name="connsiteX7" fmla="*/ 2564 w 6387"/>
                <a:gd name="connsiteY7" fmla="*/ 8132 h 10131"/>
                <a:gd name="connsiteX8" fmla="*/ 4919 w 6387"/>
                <a:gd name="connsiteY8" fmla="*/ 3716 h 10131"/>
                <a:gd name="connsiteX9" fmla="*/ 210 w 6387"/>
                <a:gd name="connsiteY9" fmla="*/ 1507 h 10131"/>
                <a:gd name="connsiteX0" fmla="*/ 6011 w 8309"/>
                <a:gd name="connsiteY0" fmla="*/ 3549 h 9881"/>
                <a:gd name="connsiteX1" fmla="*/ 479 w 8309"/>
                <a:gd name="connsiteY1" fmla="*/ 10 h 9881"/>
                <a:gd name="connsiteX2" fmla="*/ 8309 w 8309"/>
                <a:gd name="connsiteY2" fmla="*/ 4638 h 9881"/>
                <a:gd name="connsiteX3" fmla="*/ 2175 w 8309"/>
                <a:gd name="connsiteY3" fmla="*/ 9157 h 9881"/>
                <a:gd name="connsiteX4" fmla="*/ 2087 w 8309"/>
                <a:gd name="connsiteY4" fmla="*/ 9881 h 9881"/>
                <a:gd name="connsiteX5" fmla="*/ 0 w 8309"/>
                <a:gd name="connsiteY5" fmla="*/ 8666 h 9881"/>
                <a:gd name="connsiteX6" fmla="*/ 2408 w 8309"/>
                <a:gd name="connsiteY6" fmla="*/ 7195 h 9881"/>
                <a:gd name="connsiteX7" fmla="*/ 2323 w 8309"/>
                <a:gd name="connsiteY7" fmla="*/ 7908 h 9881"/>
                <a:gd name="connsiteX8" fmla="*/ 6011 w 8309"/>
                <a:gd name="connsiteY8" fmla="*/ 3549 h 9881"/>
                <a:gd name="connsiteX0" fmla="*/ 7234 w 10152"/>
                <a:gd name="connsiteY0" fmla="*/ 194 h 6602"/>
                <a:gd name="connsiteX1" fmla="*/ 10000 w 10152"/>
                <a:gd name="connsiteY1" fmla="*/ 1296 h 6602"/>
                <a:gd name="connsiteX2" fmla="*/ 2618 w 10152"/>
                <a:gd name="connsiteY2" fmla="*/ 5869 h 6602"/>
                <a:gd name="connsiteX3" fmla="*/ 2512 w 10152"/>
                <a:gd name="connsiteY3" fmla="*/ 6602 h 6602"/>
                <a:gd name="connsiteX4" fmla="*/ 0 w 10152"/>
                <a:gd name="connsiteY4" fmla="*/ 5372 h 6602"/>
                <a:gd name="connsiteX5" fmla="*/ 2898 w 10152"/>
                <a:gd name="connsiteY5" fmla="*/ 3884 h 6602"/>
                <a:gd name="connsiteX6" fmla="*/ 2796 w 10152"/>
                <a:gd name="connsiteY6" fmla="*/ 4605 h 6602"/>
                <a:gd name="connsiteX7" fmla="*/ 7234 w 10152"/>
                <a:gd name="connsiteY7" fmla="*/ 194 h 6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52" h="6602">
                  <a:moveTo>
                    <a:pt x="7234" y="194"/>
                  </a:moveTo>
                  <a:cubicBezTo>
                    <a:pt x="8435" y="-357"/>
                    <a:pt x="10769" y="350"/>
                    <a:pt x="10000" y="1296"/>
                  </a:cubicBezTo>
                  <a:cubicBezTo>
                    <a:pt x="9231" y="2242"/>
                    <a:pt x="6931" y="5396"/>
                    <a:pt x="2618" y="5869"/>
                  </a:cubicBezTo>
                  <a:cubicBezTo>
                    <a:pt x="2582" y="6113"/>
                    <a:pt x="2548" y="6358"/>
                    <a:pt x="2512" y="6602"/>
                  </a:cubicBezTo>
                  <a:lnTo>
                    <a:pt x="0" y="5372"/>
                  </a:lnTo>
                  <a:lnTo>
                    <a:pt x="2898" y="3884"/>
                  </a:lnTo>
                  <a:cubicBezTo>
                    <a:pt x="2864" y="4125"/>
                    <a:pt x="2831" y="4364"/>
                    <a:pt x="2796" y="4605"/>
                  </a:cubicBezTo>
                  <a:cubicBezTo>
                    <a:pt x="6472" y="3997"/>
                    <a:pt x="7604" y="1526"/>
                    <a:pt x="7234" y="194"/>
                  </a:cubicBezTo>
                  <a:close/>
                </a:path>
              </a:pathLst>
            </a:custGeom>
            <a:solidFill>
              <a:srgbClr val="C3B996"/>
            </a:solidFill>
            <a:ln w="63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86" name="Freeform 5"/>
            <p:cNvSpPr>
              <a:spLocks/>
            </p:cNvSpPr>
            <p:nvPr/>
          </p:nvSpPr>
          <p:spPr bwMode="auto">
            <a:xfrm rot="8339131" flipH="1">
              <a:off x="2730629" y="1478709"/>
              <a:ext cx="323471" cy="329967"/>
            </a:xfrm>
            <a:custGeom>
              <a:avLst/>
              <a:gdLst>
                <a:gd name="T0" fmla="*/ 0 w 8831"/>
                <a:gd name="T1" fmla="*/ 4415 h 9417"/>
                <a:gd name="T2" fmla="*/ 4415 w 8831"/>
                <a:gd name="T3" fmla="*/ 0 h 9417"/>
                <a:gd name="T4" fmla="*/ 8831 w 8831"/>
                <a:gd name="T5" fmla="*/ 4415 h 9417"/>
                <a:gd name="T6" fmla="*/ 5371 w 8831"/>
                <a:gd name="T7" fmla="*/ 8727 h 9417"/>
                <a:gd name="T8" fmla="*/ 5322 w 8831"/>
                <a:gd name="T9" fmla="*/ 9417 h 9417"/>
                <a:gd name="T10" fmla="*/ 4144 w 8831"/>
                <a:gd name="T11" fmla="*/ 8258 h 9417"/>
                <a:gd name="T12" fmla="*/ 5503 w 8831"/>
                <a:gd name="T13" fmla="*/ 6855 h 9417"/>
                <a:gd name="T14" fmla="*/ 5455 w 8831"/>
                <a:gd name="T15" fmla="*/ 7535 h 9417"/>
                <a:gd name="T16" fmla="*/ 7535 w 8831"/>
                <a:gd name="T17" fmla="*/ 3376 h 9417"/>
                <a:gd name="T18" fmla="*/ 3376 w 8831"/>
                <a:gd name="T19" fmla="*/ 1296 h 9417"/>
                <a:gd name="T20" fmla="*/ 1127 w 8831"/>
                <a:gd name="T21" fmla="*/ 4415 h 9417"/>
                <a:gd name="T22" fmla="*/ 0 w 8831"/>
                <a:gd name="T23" fmla="*/ 4415 h 9417"/>
                <a:gd name="connsiteX0" fmla="*/ 10 w 10010"/>
                <a:gd name="connsiteY0" fmla="*/ 4688 h 10000"/>
                <a:gd name="connsiteX1" fmla="*/ 5009 w 10010"/>
                <a:gd name="connsiteY1" fmla="*/ 0 h 10000"/>
                <a:gd name="connsiteX2" fmla="*/ 10010 w 10010"/>
                <a:gd name="connsiteY2" fmla="*/ 4688 h 10000"/>
                <a:gd name="connsiteX3" fmla="*/ 6092 w 10010"/>
                <a:gd name="connsiteY3" fmla="*/ 9267 h 10000"/>
                <a:gd name="connsiteX4" fmla="*/ 6036 w 10010"/>
                <a:gd name="connsiteY4" fmla="*/ 10000 h 10000"/>
                <a:gd name="connsiteX5" fmla="*/ 4703 w 10010"/>
                <a:gd name="connsiteY5" fmla="*/ 8769 h 10000"/>
                <a:gd name="connsiteX6" fmla="*/ 6241 w 10010"/>
                <a:gd name="connsiteY6" fmla="*/ 7279 h 10000"/>
                <a:gd name="connsiteX7" fmla="*/ 6187 w 10010"/>
                <a:gd name="connsiteY7" fmla="*/ 8001 h 10000"/>
                <a:gd name="connsiteX8" fmla="*/ 8542 w 10010"/>
                <a:gd name="connsiteY8" fmla="*/ 3585 h 10000"/>
                <a:gd name="connsiteX9" fmla="*/ 3833 w 10010"/>
                <a:gd name="connsiteY9" fmla="*/ 1376 h 10000"/>
                <a:gd name="connsiteX10" fmla="*/ 10 w 10010"/>
                <a:gd name="connsiteY10" fmla="*/ 4688 h 10000"/>
                <a:gd name="connsiteX0" fmla="*/ 210 w 6387"/>
                <a:gd name="connsiteY0" fmla="*/ 1507 h 10131"/>
                <a:gd name="connsiteX1" fmla="*/ 1386 w 6387"/>
                <a:gd name="connsiteY1" fmla="*/ 131 h 10131"/>
                <a:gd name="connsiteX2" fmla="*/ 6387 w 6387"/>
                <a:gd name="connsiteY2" fmla="*/ 4819 h 10131"/>
                <a:gd name="connsiteX3" fmla="*/ 2469 w 6387"/>
                <a:gd name="connsiteY3" fmla="*/ 9398 h 10131"/>
                <a:gd name="connsiteX4" fmla="*/ 2413 w 6387"/>
                <a:gd name="connsiteY4" fmla="*/ 10131 h 10131"/>
                <a:gd name="connsiteX5" fmla="*/ 1080 w 6387"/>
                <a:gd name="connsiteY5" fmla="*/ 8900 h 10131"/>
                <a:gd name="connsiteX6" fmla="*/ 2618 w 6387"/>
                <a:gd name="connsiteY6" fmla="*/ 7410 h 10131"/>
                <a:gd name="connsiteX7" fmla="*/ 2564 w 6387"/>
                <a:gd name="connsiteY7" fmla="*/ 8132 h 10131"/>
                <a:gd name="connsiteX8" fmla="*/ 4919 w 6387"/>
                <a:gd name="connsiteY8" fmla="*/ 3716 h 10131"/>
                <a:gd name="connsiteX9" fmla="*/ 210 w 6387"/>
                <a:gd name="connsiteY9" fmla="*/ 1507 h 10131"/>
                <a:gd name="connsiteX0" fmla="*/ 6011 w 8309"/>
                <a:gd name="connsiteY0" fmla="*/ 3549 h 9881"/>
                <a:gd name="connsiteX1" fmla="*/ 479 w 8309"/>
                <a:gd name="connsiteY1" fmla="*/ 10 h 9881"/>
                <a:gd name="connsiteX2" fmla="*/ 8309 w 8309"/>
                <a:gd name="connsiteY2" fmla="*/ 4638 h 9881"/>
                <a:gd name="connsiteX3" fmla="*/ 2175 w 8309"/>
                <a:gd name="connsiteY3" fmla="*/ 9157 h 9881"/>
                <a:gd name="connsiteX4" fmla="*/ 2087 w 8309"/>
                <a:gd name="connsiteY4" fmla="*/ 9881 h 9881"/>
                <a:gd name="connsiteX5" fmla="*/ 0 w 8309"/>
                <a:gd name="connsiteY5" fmla="*/ 8666 h 9881"/>
                <a:gd name="connsiteX6" fmla="*/ 2408 w 8309"/>
                <a:gd name="connsiteY6" fmla="*/ 7195 h 9881"/>
                <a:gd name="connsiteX7" fmla="*/ 2323 w 8309"/>
                <a:gd name="connsiteY7" fmla="*/ 7908 h 9881"/>
                <a:gd name="connsiteX8" fmla="*/ 6011 w 8309"/>
                <a:gd name="connsiteY8" fmla="*/ 3549 h 9881"/>
                <a:gd name="connsiteX0" fmla="*/ 7234 w 10152"/>
                <a:gd name="connsiteY0" fmla="*/ 194 h 6602"/>
                <a:gd name="connsiteX1" fmla="*/ 10000 w 10152"/>
                <a:gd name="connsiteY1" fmla="*/ 1296 h 6602"/>
                <a:gd name="connsiteX2" fmla="*/ 2618 w 10152"/>
                <a:gd name="connsiteY2" fmla="*/ 5869 h 6602"/>
                <a:gd name="connsiteX3" fmla="*/ 2512 w 10152"/>
                <a:gd name="connsiteY3" fmla="*/ 6602 h 6602"/>
                <a:gd name="connsiteX4" fmla="*/ 0 w 10152"/>
                <a:gd name="connsiteY4" fmla="*/ 5372 h 6602"/>
                <a:gd name="connsiteX5" fmla="*/ 2898 w 10152"/>
                <a:gd name="connsiteY5" fmla="*/ 3884 h 6602"/>
                <a:gd name="connsiteX6" fmla="*/ 2796 w 10152"/>
                <a:gd name="connsiteY6" fmla="*/ 4605 h 6602"/>
                <a:gd name="connsiteX7" fmla="*/ 7234 w 10152"/>
                <a:gd name="connsiteY7" fmla="*/ 194 h 6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52" h="6602">
                  <a:moveTo>
                    <a:pt x="7234" y="194"/>
                  </a:moveTo>
                  <a:cubicBezTo>
                    <a:pt x="8435" y="-357"/>
                    <a:pt x="10769" y="350"/>
                    <a:pt x="10000" y="1296"/>
                  </a:cubicBezTo>
                  <a:cubicBezTo>
                    <a:pt x="9231" y="2242"/>
                    <a:pt x="6931" y="5396"/>
                    <a:pt x="2618" y="5869"/>
                  </a:cubicBezTo>
                  <a:cubicBezTo>
                    <a:pt x="2582" y="6113"/>
                    <a:pt x="2548" y="6358"/>
                    <a:pt x="2512" y="6602"/>
                  </a:cubicBezTo>
                  <a:lnTo>
                    <a:pt x="0" y="5372"/>
                  </a:lnTo>
                  <a:lnTo>
                    <a:pt x="2898" y="3884"/>
                  </a:lnTo>
                  <a:cubicBezTo>
                    <a:pt x="2864" y="4125"/>
                    <a:pt x="2831" y="4364"/>
                    <a:pt x="2796" y="4605"/>
                  </a:cubicBezTo>
                  <a:cubicBezTo>
                    <a:pt x="6472" y="3997"/>
                    <a:pt x="7604" y="1526"/>
                    <a:pt x="7234" y="194"/>
                  </a:cubicBezTo>
                  <a:close/>
                </a:path>
              </a:pathLst>
            </a:custGeom>
            <a:solidFill>
              <a:srgbClr val="73BC44"/>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87" name="Freeform 5"/>
            <p:cNvSpPr>
              <a:spLocks/>
            </p:cNvSpPr>
            <p:nvPr/>
          </p:nvSpPr>
          <p:spPr bwMode="auto">
            <a:xfrm rot="19890420">
              <a:off x="4477781" y="5005132"/>
              <a:ext cx="323471" cy="329967"/>
            </a:xfrm>
            <a:custGeom>
              <a:avLst/>
              <a:gdLst>
                <a:gd name="T0" fmla="*/ 0 w 8831"/>
                <a:gd name="T1" fmla="*/ 4415 h 9417"/>
                <a:gd name="T2" fmla="*/ 4415 w 8831"/>
                <a:gd name="T3" fmla="*/ 0 h 9417"/>
                <a:gd name="T4" fmla="*/ 8831 w 8831"/>
                <a:gd name="T5" fmla="*/ 4415 h 9417"/>
                <a:gd name="T6" fmla="*/ 5371 w 8831"/>
                <a:gd name="T7" fmla="*/ 8727 h 9417"/>
                <a:gd name="T8" fmla="*/ 5322 w 8831"/>
                <a:gd name="T9" fmla="*/ 9417 h 9417"/>
                <a:gd name="T10" fmla="*/ 4144 w 8831"/>
                <a:gd name="T11" fmla="*/ 8258 h 9417"/>
                <a:gd name="T12" fmla="*/ 5503 w 8831"/>
                <a:gd name="T13" fmla="*/ 6855 h 9417"/>
                <a:gd name="T14" fmla="*/ 5455 w 8831"/>
                <a:gd name="T15" fmla="*/ 7535 h 9417"/>
                <a:gd name="T16" fmla="*/ 7535 w 8831"/>
                <a:gd name="T17" fmla="*/ 3376 h 9417"/>
                <a:gd name="T18" fmla="*/ 3376 w 8831"/>
                <a:gd name="T19" fmla="*/ 1296 h 9417"/>
                <a:gd name="T20" fmla="*/ 1127 w 8831"/>
                <a:gd name="T21" fmla="*/ 4415 h 9417"/>
                <a:gd name="T22" fmla="*/ 0 w 8831"/>
                <a:gd name="T23" fmla="*/ 4415 h 9417"/>
                <a:gd name="connsiteX0" fmla="*/ 10 w 10010"/>
                <a:gd name="connsiteY0" fmla="*/ 4688 h 10000"/>
                <a:gd name="connsiteX1" fmla="*/ 5009 w 10010"/>
                <a:gd name="connsiteY1" fmla="*/ 0 h 10000"/>
                <a:gd name="connsiteX2" fmla="*/ 10010 w 10010"/>
                <a:gd name="connsiteY2" fmla="*/ 4688 h 10000"/>
                <a:gd name="connsiteX3" fmla="*/ 6092 w 10010"/>
                <a:gd name="connsiteY3" fmla="*/ 9267 h 10000"/>
                <a:gd name="connsiteX4" fmla="*/ 6036 w 10010"/>
                <a:gd name="connsiteY4" fmla="*/ 10000 h 10000"/>
                <a:gd name="connsiteX5" fmla="*/ 4703 w 10010"/>
                <a:gd name="connsiteY5" fmla="*/ 8769 h 10000"/>
                <a:gd name="connsiteX6" fmla="*/ 6241 w 10010"/>
                <a:gd name="connsiteY6" fmla="*/ 7279 h 10000"/>
                <a:gd name="connsiteX7" fmla="*/ 6187 w 10010"/>
                <a:gd name="connsiteY7" fmla="*/ 8001 h 10000"/>
                <a:gd name="connsiteX8" fmla="*/ 8542 w 10010"/>
                <a:gd name="connsiteY8" fmla="*/ 3585 h 10000"/>
                <a:gd name="connsiteX9" fmla="*/ 3833 w 10010"/>
                <a:gd name="connsiteY9" fmla="*/ 1376 h 10000"/>
                <a:gd name="connsiteX10" fmla="*/ 10 w 10010"/>
                <a:gd name="connsiteY10" fmla="*/ 4688 h 10000"/>
                <a:gd name="connsiteX0" fmla="*/ 210 w 6387"/>
                <a:gd name="connsiteY0" fmla="*/ 1507 h 10131"/>
                <a:gd name="connsiteX1" fmla="*/ 1386 w 6387"/>
                <a:gd name="connsiteY1" fmla="*/ 131 h 10131"/>
                <a:gd name="connsiteX2" fmla="*/ 6387 w 6387"/>
                <a:gd name="connsiteY2" fmla="*/ 4819 h 10131"/>
                <a:gd name="connsiteX3" fmla="*/ 2469 w 6387"/>
                <a:gd name="connsiteY3" fmla="*/ 9398 h 10131"/>
                <a:gd name="connsiteX4" fmla="*/ 2413 w 6387"/>
                <a:gd name="connsiteY4" fmla="*/ 10131 h 10131"/>
                <a:gd name="connsiteX5" fmla="*/ 1080 w 6387"/>
                <a:gd name="connsiteY5" fmla="*/ 8900 h 10131"/>
                <a:gd name="connsiteX6" fmla="*/ 2618 w 6387"/>
                <a:gd name="connsiteY6" fmla="*/ 7410 h 10131"/>
                <a:gd name="connsiteX7" fmla="*/ 2564 w 6387"/>
                <a:gd name="connsiteY7" fmla="*/ 8132 h 10131"/>
                <a:gd name="connsiteX8" fmla="*/ 4919 w 6387"/>
                <a:gd name="connsiteY8" fmla="*/ 3716 h 10131"/>
                <a:gd name="connsiteX9" fmla="*/ 210 w 6387"/>
                <a:gd name="connsiteY9" fmla="*/ 1507 h 10131"/>
                <a:gd name="connsiteX0" fmla="*/ 6011 w 8309"/>
                <a:gd name="connsiteY0" fmla="*/ 3549 h 9881"/>
                <a:gd name="connsiteX1" fmla="*/ 479 w 8309"/>
                <a:gd name="connsiteY1" fmla="*/ 10 h 9881"/>
                <a:gd name="connsiteX2" fmla="*/ 8309 w 8309"/>
                <a:gd name="connsiteY2" fmla="*/ 4638 h 9881"/>
                <a:gd name="connsiteX3" fmla="*/ 2175 w 8309"/>
                <a:gd name="connsiteY3" fmla="*/ 9157 h 9881"/>
                <a:gd name="connsiteX4" fmla="*/ 2087 w 8309"/>
                <a:gd name="connsiteY4" fmla="*/ 9881 h 9881"/>
                <a:gd name="connsiteX5" fmla="*/ 0 w 8309"/>
                <a:gd name="connsiteY5" fmla="*/ 8666 h 9881"/>
                <a:gd name="connsiteX6" fmla="*/ 2408 w 8309"/>
                <a:gd name="connsiteY6" fmla="*/ 7195 h 9881"/>
                <a:gd name="connsiteX7" fmla="*/ 2323 w 8309"/>
                <a:gd name="connsiteY7" fmla="*/ 7908 h 9881"/>
                <a:gd name="connsiteX8" fmla="*/ 6011 w 8309"/>
                <a:gd name="connsiteY8" fmla="*/ 3549 h 9881"/>
                <a:gd name="connsiteX0" fmla="*/ 7234 w 10152"/>
                <a:gd name="connsiteY0" fmla="*/ 194 h 6602"/>
                <a:gd name="connsiteX1" fmla="*/ 10000 w 10152"/>
                <a:gd name="connsiteY1" fmla="*/ 1296 h 6602"/>
                <a:gd name="connsiteX2" fmla="*/ 2618 w 10152"/>
                <a:gd name="connsiteY2" fmla="*/ 5869 h 6602"/>
                <a:gd name="connsiteX3" fmla="*/ 2512 w 10152"/>
                <a:gd name="connsiteY3" fmla="*/ 6602 h 6602"/>
                <a:gd name="connsiteX4" fmla="*/ 0 w 10152"/>
                <a:gd name="connsiteY4" fmla="*/ 5372 h 6602"/>
                <a:gd name="connsiteX5" fmla="*/ 2898 w 10152"/>
                <a:gd name="connsiteY5" fmla="*/ 3884 h 6602"/>
                <a:gd name="connsiteX6" fmla="*/ 2796 w 10152"/>
                <a:gd name="connsiteY6" fmla="*/ 4605 h 6602"/>
                <a:gd name="connsiteX7" fmla="*/ 7234 w 10152"/>
                <a:gd name="connsiteY7" fmla="*/ 194 h 6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52" h="6602">
                  <a:moveTo>
                    <a:pt x="7234" y="194"/>
                  </a:moveTo>
                  <a:cubicBezTo>
                    <a:pt x="8435" y="-357"/>
                    <a:pt x="10769" y="350"/>
                    <a:pt x="10000" y="1296"/>
                  </a:cubicBezTo>
                  <a:cubicBezTo>
                    <a:pt x="9231" y="2242"/>
                    <a:pt x="6931" y="5396"/>
                    <a:pt x="2618" y="5869"/>
                  </a:cubicBezTo>
                  <a:cubicBezTo>
                    <a:pt x="2582" y="6113"/>
                    <a:pt x="2548" y="6358"/>
                    <a:pt x="2512" y="6602"/>
                  </a:cubicBezTo>
                  <a:lnTo>
                    <a:pt x="0" y="5372"/>
                  </a:lnTo>
                  <a:lnTo>
                    <a:pt x="2898" y="3884"/>
                  </a:lnTo>
                  <a:cubicBezTo>
                    <a:pt x="2864" y="4125"/>
                    <a:pt x="2831" y="4364"/>
                    <a:pt x="2796" y="4605"/>
                  </a:cubicBezTo>
                  <a:cubicBezTo>
                    <a:pt x="6472" y="3997"/>
                    <a:pt x="7604" y="1526"/>
                    <a:pt x="7234" y="194"/>
                  </a:cubicBezTo>
                  <a:close/>
                </a:path>
              </a:pathLst>
            </a:custGeom>
            <a:solidFill>
              <a:srgbClr val="F5B90F"/>
            </a:solidFill>
            <a:ln w="63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grpSp>
    </p:spTree>
    <p:extLst>
      <p:ext uri="{BB962C8B-B14F-4D97-AF65-F5344CB8AC3E}">
        <p14:creationId xmlns:p14="http://schemas.microsoft.com/office/powerpoint/2010/main" val="2974001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7366EE-C656-4E42-9540-A8713174FED5}"/>
              </a:ext>
            </a:extLst>
          </p:cNvPr>
          <p:cNvSpPr>
            <a:spLocks noGrp="1"/>
          </p:cNvSpPr>
          <p:nvPr>
            <p:ph type="title"/>
          </p:nvPr>
        </p:nvSpPr>
        <p:spPr>
          <a:xfrm>
            <a:off x="47296" y="1"/>
            <a:ext cx="4178191" cy="6790982"/>
          </a:xfrm>
        </p:spPr>
        <p:txBody>
          <a:bodyPr vert="horz" lIns="91440" tIns="45720" rIns="91440" bIns="45720" rtlCol="0" anchor="b">
            <a:noAutofit/>
          </a:bodyPr>
          <a:lstStyle/>
          <a:p>
            <a:pPr algn="ctr"/>
            <a:br>
              <a:rPr lang="en-US" sz="5400" kern="1200" dirty="0">
                <a:solidFill>
                  <a:schemeClr val="tx1"/>
                </a:solidFill>
                <a:latin typeface="+mj-lt"/>
                <a:ea typeface="+mj-ea"/>
                <a:cs typeface="+mj-cs"/>
              </a:rPr>
            </a:br>
            <a:br>
              <a:rPr lang="en-US" sz="5400" kern="1200" dirty="0">
                <a:solidFill>
                  <a:schemeClr val="tx1"/>
                </a:solidFill>
                <a:latin typeface="+mj-lt"/>
                <a:ea typeface="+mj-ea"/>
                <a:cs typeface="+mj-cs"/>
              </a:rPr>
            </a:br>
            <a:br>
              <a:rPr lang="en-US" sz="5400" kern="1200" dirty="0">
                <a:solidFill>
                  <a:schemeClr val="tx1"/>
                </a:solidFill>
                <a:latin typeface="+mj-lt"/>
                <a:ea typeface="+mj-ea"/>
                <a:cs typeface="+mj-cs"/>
              </a:rPr>
            </a:br>
            <a:r>
              <a:rPr lang="en-US" sz="5400" kern="1200" dirty="0">
                <a:solidFill>
                  <a:schemeClr val="tx1"/>
                </a:solidFill>
                <a:latin typeface="+mj-lt"/>
                <a:ea typeface="+mj-ea"/>
                <a:cs typeface="+mj-cs"/>
              </a:rPr>
              <a:t>Value Proposition + </a:t>
            </a:r>
            <a:r>
              <a:rPr lang="en-US" sz="5400" kern="1200" dirty="0" err="1">
                <a:solidFill>
                  <a:schemeClr val="tx1"/>
                </a:solidFill>
                <a:latin typeface="+mj-lt"/>
                <a:ea typeface="+mj-ea"/>
                <a:cs typeface="+mj-cs"/>
              </a:rPr>
              <a:t>ValueChain</a:t>
            </a:r>
            <a:r>
              <a:rPr lang="en-US" sz="5400" kern="1200" dirty="0">
                <a:solidFill>
                  <a:schemeClr val="tx1"/>
                </a:solidFill>
                <a:latin typeface="+mj-lt"/>
                <a:ea typeface="+mj-ea"/>
                <a:cs typeface="+mj-cs"/>
              </a:rPr>
              <a:t> = </a:t>
            </a:r>
            <a:br>
              <a:rPr lang="en-US" sz="5400" kern="1200" dirty="0">
                <a:solidFill>
                  <a:schemeClr val="tx1"/>
                </a:solidFill>
                <a:latin typeface="+mj-lt"/>
                <a:ea typeface="+mj-ea"/>
                <a:cs typeface="+mj-cs"/>
              </a:rPr>
            </a:br>
            <a:r>
              <a:rPr lang="en-US" sz="6000" b="1" kern="1200" dirty="0">
                <a:solidFill>
                  <a:schemeClr val="tx1"/>
                </a:solidFill>
                <a:latin typeface="+mj-lt"/>
                <a:ea typeface="+mj-ea"/>
                <a:cs typeface="+mj-cs"/>
              </a:rPr>
              <a:t>Business Model      </a:t>
            </a:r>
            <a:r>
              <a:rPr lang="en-US" sz="5400" dirty="0"/>
              <a:t>must fit</a:t>
            </a:r>
            <a:r>
              <a:rPr lang="en-US" sz="5400" kern="1200" dirty="0">
                <a:solidFill>
                  <a:schemeClr val="tx1"/>
                </a:solidFill>
                <a:latin typeface="+mj-lt"/>
                <a:ea typeface="+mj-ea"/>
                <a:cs typeface="+mj-cs"/>
              </a:rPr>
              <a:t> together like a puzzle</a:t>
            </a:r>
            <a:br>
              <a:rPr lang="en-US" sz="4800" kern="1200" dirty="0">
                <a:solidFill>
                  <a:schemeClr val="tx1"/>
                </a:solidFill>
                <a:latin typeface="+mj-lt"/>
                <a:ea typeface="+mj-ea"/>
                <a:cs typeface="+mj-cs"/>
              </a:rPr>
            </a:br>
            <a:endParaRPr lang="en-US" sz="4800" kern="1200" dirty="0">
              <a:solidFill>
                <a:schemeClr val="tx1"/>
              </a:solidFill>
              <a:latin typeface="+mj-lt"/>
              <a:ea typeface="+mj-ea"/>
              <a:cs typeface="+mj-cs"/>
            </a:endParaRPr>
          </a:p>
        </p:txBody>
      </p:sp>
      <p:pic>
        <p:nvPicPr>
          <p:cNvPr id="5" name="Content Placeholder 4">
            <a:extLst>
              <a:ext uri="{FF2B5EF4-FFF2-40B4-BE49-F238E27FC236}">
                <a16:creationId xmlns:a16="http://schemas.microsoft.com/office/drawing/2014/main" id="{896F2735-32DE-40B0-A8F0-672385BB4191}"/>
              </a:ext>
            </a:extLst>
          </p:cNvPr>
          <p:cNvPicPr>
            <a:picLocks noGrp="1" noChangeAspect="1"/>
          </p:cNvPicPr>
          <p:nvPr>
            <p:ph idx="1"/>
          </p:nvPr>
        </p:nvPicPr>
        <p:blipFill>
          <a:blip r:embed="rId2"/>
          <a:stretch>
            <a:fillRect/>
          </a:stretch>
        </p:blipFill>
        <p:spPr>
          <a:xfrm>
            <a:off x="5969876" y="-99792"/>
            <a:ext cx="5055475" cy="6890774"/>
          </a:xfrm>
          <a:prstGeom prst="rect">
            <a:avLst/>
          </a:prstGeom>
        </p:spPr>
      </p:pic>
    </p:spTree>
    <p:extLst>
      <p:ext uri="{BB962C8B-B14F-4D97-AF65-F5344CB8AC3E}">
        <p14:creationId xmlns:p14="http://schemas.microsoft.com/office/powerpoint/2010/main" val="35899811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0ABC6B-57CF-4E8D-B065-BB052F294318}"/>
              </a:ext>
            </a:extLst>
          </p:cNvPr>
          <p:cNvSpPr>
            <a:spLocks noGrp="1"/>
          </p:cNvSpPr>
          <p:nvPr>
            <p:ph type="title"/>
          </p:nvPr>
        </p:nvSpPr>
        <p:spPr/>
        <p:txBody>
          <a:bodyPr/>
          <a:lstStyle/>
          <a:p>
            <a:pPr algn="ctr"/>
            <a:r>
              <a:rPr lang="de-CH" dirty="0"/>
              <a:t>The Value Chain </a:t>
            </a:r>
            <a:r>
              <a:rPr lang="de-CH" dirty="0" err="1"/>
              <a:t>must</a:t>
            </a:r>
            <a:r>
              <a:rPr lang="de-CH" dirty="0"/>
              <a:t> </a:t>
            </a:r>
            <a:r>
              <a:rPr lang="de-CH" dirty="0" err="1"/>
              <a:t>be</a:t>
            </a:r>
            <a:r>
              <a:rPr lang="de-CH" dirty="0"/>
              <a:t> </a:t>
            </a:r>
            <a:r>
              <a:rPr lang="de-CH" dirty="0" err="1"/>
              <a:t>integrated</a:t>
            </a:r>
            <a:r>
              <a:rPr lang="de-CH" dirty="0"/>
              <a:t> </a:t>
            </a:r>
            <a:r>
              <a:rPr lang="de-CH" dirty="0" err="1"/>
              <a:t>likes</a:t>
            </a:r>
            <a:r>
              <a:rPr lang="de-CH" dirty="0"/>
              <a:t> </a:t>
            </a:r>
            <a:r>
              <a:rPr lang="de-CH" dirty="0" err="1"/>
              <a:t>clockwork</a:t>
            </a:r>
            <a:endParaRPr lang="en-US" dirty="0"/>
          </a:p>
        </p:txBody>
      </p:sp>
      <p:graphicFrame>
        <p:nvGraphicFramePr>
          <p:cNvPr id="4" name="Content Placeholder 3">
            <a:extLst>
              <a:ext uri="{FF2B5EF4-FFF2-40B4-BE49-F238E27FC236}">
                <a16:creationId xmlns:a16="http://schemas.microsoft.com/office/drawing/2014/main" id="{1ABE6694-2517-4327-AAEB-C8F0F8EC0034}"/>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3">
            <a:extLst>
              <a:ext uri="{FF2B5EF4-FFF2-40B4-BE49-F238E27FC236}">
                <a16:creationId xmlns:a16="http://schemas.microsoft.com/office/drawing/2014/main" id="{65EE6755-70B9-4B93-B27B-EAA0CBB39D89}"/>
              </a:ext>
            </a:extLst>
          </p:cNvPr>
          <p:cNvGraphicFramePr>
            <a:graphicFrameLocks/>
          </p:cNvGraphicFramePr>
          <p:nvPr/>
        </p:nvGraphicFramePr>
        <p:xfrm>
          <a:off x="990600" y="1978025"/>
          <a:ext cx="105156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347405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CC7CC-BB0A-4ED5-9368-D1DD7F7B5E64}"/>
              </a:ext>
            </a:extLst>
          </p:cNvPr>
          <p:cNvSpPr>
            <a:spLocks noGrp="1"/>
          </p:cNvSpPr>
          <p:nvPr>
            <p:ph type="title"/>
          </p:nvPr>
        </p:nvSpPr>
        <p:spPr/>
        <p:txBody>
          <a:bodyPr/>
          <a:lstStyle/>
          <a:p>
            <a:r>
              <a:rPr lang="de-CH" dirty="0"/>
              <a:t> </a:t>
            </a:r>
            <a:r>
              <a:rPr lang="de-CH" dirty="0" err="1"/>
              <a:t>Recognize</a:t>
            </a:r>
            <a:r>
              <a:rPr lang="de-CH" dirty="0"/>
              <a:t> </a:t>
            </a:r>
            <a:r>
              <a:rPr lang="de-CH" dirty="0" err="1"/>
              <a:t>them</a:t>
            </a:r>
            <a:r>
              <a:rPr lang="de-CH" dirty="0"/>
              <a:t>? </a:t>
            </a:r>
            <a:r>
              <a:rPr lang="de-CH" dirty="0" err="1"/>
              <a:t>They</a:t>
            </a:r>
            <a:r>
              <a:rPr lang="de-CH" dirty="0"/>
              <a:t> </a:t>
            </a:r>
            <a:r>
              <a:rPr lang="de-CH" dirty="0" err="1"/>
              <a:t>did</a:t>
            </a:r>
            <a:r>
              <a:rPr lang="de-CH" dirty="0"/>
              <a:t> </a:t>
            </a:r>
            <a:r>
              <a:rPr lang="de-CH" dirty="0" err="1"/>
              <a:t>it</a:t>
            </a:r>
            <a:r>
              <a:rPr lang="de-CH" dirty="0"/>
              <a:t>, at </a:t>
            </a:r>
            <a:r>
              <a:rPr lang="de-CH" dirty="0" err="1"/>
              <a:t>your</a:t>
            </a:r>
            <a:r>
              <a:rPr lang="de-CH" dirty="0"/>
              <a:t> </a:t>
            </a:r>
            <a:r>
              <a:rPr lang="de-CH" dirty="0" err="1"/>
              <a:t>age</a:t>
            </a:r>
            <a:r>
              <a:rPr lang="de-CH" dirty="0"/>
              <a:t>…</a:t>
            </a:r>
            <a:endParaRPr lang="en-US" dirty="0"/>
          </a:p>
        </p:txBody>
      </p:sp>
      <p:pic>
        <p:nvPicPr>
          <p:cNvPr id="5" name="Content Placeholder 4" descr="A picture containing wall, person, person, clothing&#10;&#10;Description automatically generated">
            <a:extLst>
              <a:ext uri="{FF2B5EF4-FFF2-40B4-BE49-F238E27FC236}">
                <a16:creationId xmlns:a16="http://schemas.microsoft.com/office/drawing/2014/main" id="{86FCDA37-C8DE-4E91-853B-E5D66BAA5BC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85249" y="1538287"/>
            <a:ext cx="2271712" cy="2271712"/>
          </a:xfrm>
        </p:spPr>
      </p:pic>
      <p:pic>
        <p:nvPicPr>
          <p:cNvPr id="7" name="Picture 6" descr="A picture containing person, wall, indoor, child&#10;&#10;Description automatically generated">
            <a:extLst>
              <a:ext uri="{FF2B5EF4-FFF2-40B4-BE49-F238E27FC236}">
                <a16:creationId xmlns:a16="http://schemas.microsoft.com/office/drawing/2014/main" id="{3BCDB9D2-D045-481B-9084-C0D400E60C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3957477"/>
            <a:ext cx="2843783" cy="2843783"/>
          </a:xfrm>
          <a:prstGeom prst="rect">
            <a:avLst/>
          </a:prstGeom>
        </p:spPr>
      </p:pic>
      <p:pic>
        <p:nvPicPr>
          <p:cNvPr id="10" name="Picture 9" descr="A close-up of a child smiling&#10;&#10;Description automatically generated with medium confidence">
            <a:extLst>
              <a:ext uri="{FF2B5EF4-FFF2-40B4-BE49-F238E27FC236}">
                <a16:creationId xmlns:a16="http://schemas.microsoft.com/office/drawing/2014/main" id="{4CA7166C-AC40-48E7-8050-48BC38C960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794" y="1538287"/>
            <a:ext cx="2365497" cy="2365497"/>
          </a:xfrm>
          <a:prstGeom prst="rect">
            <a:avLst/>
          </a:prstGeom>
        </p:spPr>
      </p:pic>
      <p:pic>
        <p:nvPicPr>
          <p:cNvPr id="13" name="Picture 12" descr="A close-up of a child smiling&#10;&#10;Description automatically generated with medium confidence">
            <a:extLst>
              <a:ext uri="{FF2B5EF4-FFF2-40B4-BE49-F238E27FC236}">
                <a16:creationId xmlns:a16="http://schemas.microsoft.com/office/drawing/2014/main" id="{4586EA8A-0389-42DA-B897-431C092AFF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55952" y="1522345"/>
            <a:ext cx="2543907" cy="2381439"/>
          </a:xfrm>
          <a:prstGeom prst="rect">
            <a:avLst/>
          </a:prstGeom>
        </p:spPr>
      </p:pic>
      <p:pic>
        <p:nvPicPr>
          <p:cNvPr id="15" name="Picture 14" descr="A picture containing person, wall, person, indoor&#10;&#10;Description automatically generated">
            <a:extLst>
              <a:ext uri="{FF2B5EF4-FFF2-40B4-BE49-F238E27FC236}">
                <a16:creationId xmlns:a16="http://schemas.microsoft.com/office/drawing/2014/main" id="{7AD2326E-411D-4F67-8391-6C084CFE81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89775" y="3903784"/>
            <a:ext cx="3164978" cy="3164978"/>
          </a:xfrm>
          <a:prstGeom prst="rect">
            <a:avLst/>
          </a:prstGeom>
        </p:spPr>
      </p:pic>
    </p:spTree>
    <p:extLst>
      <p:ext uri="{BB962C8B-B14F-4D97-AF65-F5344CB8AC3E}">
        <p14:creationId xmlns:p14="http://schemas.microsoft.com/office/powerpoint/2010/main" val="12059472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South Tyrol offered Ladurner little help </a:t>
            </a:r>
            <a:br>
              <a:rPr lang="en-US" altLang="zh-CN" dirty="0"/>
            </a:br>
            <a:r>
              <a:rPr lang="en-US" altLang="zh-CN" dirty="0"/>
              <a:t>Michael Porter's Diamond model explains why</a:t>
            </a:r>
            <a:endParaRPr lang="zh-CN" altLang="en-US" dirty="0"/>
          </a:p>
        </p:txBody>
      </p:sp>
      <p:grpSp>
        <p:nvGrpSpPr>
          <p:cNvPr id="43" name="组合 42"/>
          <p:cNvGrpSpPr/>
          <p:nvPr/>
        </p:nvGrpSpPr>
        <p:grpSpPr>
          <a:xfrm>
            <a:off x="2171700" y="1744158"/>
            <a:ext cx="7614255" cy="4597522"/>
            <a:chOff x="1111264" y="972774"/>
            <a:chExt cx="6624367" cy="3999823"/>
          </a:xfrm>
        </p:grpSpPr>
        <p:grpSp>
          <p:nvGrpSpPr>
            <p:cNvPr id="44" name="Group 15"/>
            <p:cNvGrpSpPr/>
            <p:nvPr/>
          </p:nvGrpSpPr>
          <p:grpSpPr>
            <a:xfrm rot="2693182">
              <a:off x="3827245" y="1048555"/>
              <a:ext cx="1392497" cy="1394858"/>
              <a:chOff x="4149571" y="1470110"/>
              <a:chExt cx="1873251" cy="1876426"/>
            </a:xfrm>
          </p:grpSpPr>
          <p:sp>
            <p:nvSpPr>
              <p:cNvPr id="87" name="Shape 2728"/>
              <p:cNvSpPr/>
              <p:nvPr/>
            </p:nvSpPr>
            <p:spPr>
              <a:xfrm>
                <a:off x="4149571" y="1470110"/>
                <a:ext cx="1873251" cy="1876426"/>
              </a:xfrm>
              <a:custGeom>
                <a:avLst/>
                <a:gdLst/>
                <a:ahLst/>
                <a:cxnLst>
                  <a:cxn ang="0">
                    <a:pos x="wd2" y="hd2"/>
                  </a:cxn>
                  <a:cxn ang="5400000">
                    <a:pos x="wd2" y="hd2"/>
                  </a:cxn>
                  <a:cxn ang="10800000">
                    <a:pos x="wd2" y="hd2"/>
                  </a:cxn>
                  <a:cxn ang="16200000">
                    <a:pos x="wd2" y="hd2"/>
                  </a:cxn>
                </a:cxnLst>
                <a:rect l="0" t="0" r="r" b="b"/>
                <a:pathLst>
                  <a:path w="21600" h="21600" extrusionOk="0">
                    <a:moveTo>
                      <a:pt x="21600" y="13523"/>
                    </a:moveTo>
                    <a:cubicBezTo>
                      <a:pt x="21600" y="11878"/>
                      <a:pt x="20978" y="10307"/>
                      <a:pt x="19806" y="9137"/>
                    </a:cubicBezTo>
                    <a:cubicBezTo>
                      <a:pt x="10617" y="0"/>
                      <a:pt x="10617" y="0"/>
                      <a:pt x="10617" y="0"/>
                    </a:cubicBezTo>
                    <a:cubicBezTo>
                      <a:pt x="0" y="10599"/>
                      <a:pt x="0" y="10599"/>
                      <a:pt x="0" y="10599"/>
                    </a:cubicBezTo>
                    <a:cubicBezTo>
                      <a:pt x="9153" y="19773"/>
                      <a:pt x="9153" y="19773"/>
                      <a:pt x="9153" y="19773"/>
                    </a:cubicBezTo>
                    <a:cubicBezTo>
                      <a:pt x="10324" y="20942"/>
                      <a:pt x="11898" y="21600"/>
                      <a:pt x="13546" y="21600"/>
                    </a:cubicBezTo>
                    <a:cubicBezTo>
                      <a:pt x="21600" y="21600"/>
                      <a:pt x="21600" y="21600"/>
                      <a:pt x="21600" y="21600"/>
                    </a:cubicBezTo>
                    <a:lnTo>
                      <a:pt x="21600" y="13523"/>
                    </a:lnTo>
                    <a:close/>
                  </a:path>
                </a:pathLst>
              </a:custGeom>
              <a:solidFill>
                <a:schemeClr val="accent5"/>
              </a:solidFill>
              <a:ln w="12700" cap="flat">
                <a:noFill/>
                <a:miter lim="400000"/>
              </a:ln>
              <a:effectLst/>
            </p:spPr>
            <p:txBody>
              <a:bodyPr wrap="square" lIns="45719" tIns="45719" rIns="45719" bIns="45719" numCol="1" anchor="t">
                <a:noAutofit/>
              </a:bodyPr>
              <a:lstStyle/>
              <a:p>
                <a:endParaRPr sz="1600"/>
              </a:p>
            </p:txBody>
          </p:sp>
          <p:sp>
            <p:nvSpPr>
              <p:cNvPr id="88" name="Shape 2740"/>
              <p:cNvSpPr/>
              <p:nvPr/>
            </p:nvSpPr>
            <p:spPr>
              <a:xfrm>
                <a:off x="4321021" y="1641558"/>
                <a:ext cx="577850" cy="577851"/>
              </a:xfrm>
              <a:prstGeom prst="ellipse">
                <a:avLst/>
              </a:prstGeom>
              <a:solidFill>
                <a:schemeClr val="tx2"/>
              </a:solidFill>
              <a:ln w="12700" cap="flat">
                <a:noFill/>
                <a:miter lim="400000"/>
              </a:ln>
              <a:effectLst/>
            </p:spPr>
            <p:txBody>
              <a:bodyPr wrap="square" lIns="45719" tIns="45719" rIns="45719" bIns="45719" numCol="1" anchor="t">
                <a:noAutofit/>
              </a:bodyPr>
              <a:lstStyle/>
              <a:p>
                <a:endParaRPr sz="1600"/>
              </a:p>
            </p:txBody>
          </p:sp>
        </p:grpSp>
        <p:grpSp>
          <p:nvGrpSpPr>
            <p:cNvPr id="45" name="Group 21"/>
            <p:cNvGrpSpPr/>
            <p:nvPr/>
          </p:nvGrpSpPr>
          <p:grpSpPr>
            <a:xfrm rot="2693182">
              <a:off x="5283958" y="2301328"/>
              <a:ext cx="1392497" cy="1394858"/>
              <a:chOff x="6187923" y="1470110"/>
              <a:chExt cx="1873251" cy="1876426"/>
            </a:xfrm>
          </p:grpSpPr>
          <p:sp>
            <p:nvSpPr>
              <p:cNvPr id="85" name="Shape 2730"/>
              <p:cNvSpPr/>
              <p:nvPr/>
            </p:nvSpPr>
            <p:spPr>
              <a:xfrm>
                <a:off x="6187923" y="1470110"/>
                <a:ext cx="1873251" cy="1876426"/>
              </a:xfrm>
              <a:custGeom>
                <a:avLst/>
                <a:gdLst/>
                <a:ahLst/>
                <a:cxnLst>
                  <a:cxn ang="0">
                    <a:pos x="wd2" y="hd2"/>
                  </a:cxn>
                  <a:cxn ang="5400000">
                    <a:pos x="wd2" y="hd2"/>
                  </a:cxn>
                  <a:cxn ang="10800000">
                    <a:pos x="wd2" y="hd2"/>
                  </a:cxn>
                  <a:cxn ang="16200000">
                    <a:pos x="wd2" y="hd2"/>
                  </a:cxn>
                </a:cxnLst>
                <a:rect l="0" t="0" r="r" b="b"/>
                <a:pathLst>
                  <a:path w="21600" h="21600" extrusionOk="0">
                    <a:moveTo>
                      <a:pt x="0" y="13523"/>
                    </a:moveTo>
                    <a:cubicBezTo>
                      <a:pt x="0" y="11878"/>
                      <a:pt x="622" y="10307"/>
                      <a:pt x="1794" y="9137"/>
                    </a:cubicBezTo>
                    <a:cubicBezTo>
                      <a:pt x="10983" y="0"/>
                      <a:pt x="10983" y="0"/>
                      <a:pt x="10983" y="0"/>
                    </a:cubicBezTo>
                    <a:cubicBezTo>
                      <a:pt x="21600" y="10599"/>
                      <a:pt x="21600" y="10599"/>
                      <a:pt x="21600" y="10599"/>
                    </a:cubicBezTo>
                    <a:cubicBezTo>
                      <a:pt x="12447" y="19773"/>
                      <a:pt x="12447" y="19773"/>
                      <a:pt x="12447" y="19773"/>
                    </a:cubicBezTo>
                    <a:cubicBezTo>
                      <a:pt x="11276" y="20942"/>
                      <a:pt x="9702" y="21600"/>
                      <a:pt x="8054" y="21600"/>
                    </a:cubicBezTo>
                    <a:cubicBezTo>
                      <a:pt x="0" y="21600"/>
                      <a:pt x="0" y="21600"/>
                      <a:pt x="0" y="21600"/>
                    </a:cubicBezTo>
                    <a:lnTo>
                      <a:pt x="0" y="13523"/>
                    </a:lnTo>
                    <a:close/>
                  </a:path>
                </a:pathLst>
              </a:custGeom>
              <a:solidFill>
                <a:srgbClr val="C3B996"/>
              </a:solidFill>
              <a:ln w="12700" cap="flat">
                <a:noFill/>
                <a:miter lim="400000"/>
              </a:ln>
              <a:effectLst/>
            </p:spPr>
            <p:txBody>
              <a:bodyPr wrap="square" lIns="45719" tIns="45719" rIns="45719" bIns="45719" numCol="1" anchor="t">
                <a:noAutofit/>
              </a:bodyPr>
              <a:lstStyle/>
              <a:p>
                <a:endParaRPr sz="1600"/>
              </a:p>
            </p:txBody>
          </p:sp>
          <p:sp>
            <p:nvSpPr>
              <p:cNvPr id="86" name="Shape 2732"/>
              <p:cNvSpPr/>
              <p:nvPr/>
            </p:nvSpPr>
            <p:spPr>
              <a:xfrm>
                <a:off x="7311872" y="1641558"/>
                <a:ext cx="577850" cy="577851"/>
              </a:xfrm>
              <a:prstGeom prst="ellipse">
                <a:avLst/>
              </a:prstGeom>
              <a:solidFill>
                <a:schemeClr val="tx2"/>
              </a:solidFill>
              <a:ln w="12700" cap="flat">
                <a:noFill/>
                <a:miter lim="400000"/>
              </a:ln>
              <a:effectLst/>
            </p:spPr>
            <p:txBody>
              <a:bodyPr wrap="square" lIns="45719" tIns="45719" rIns="45719" bIns="45719" numCol="1" anchor="t">
                <a:noAutofit/>
              </a:bodyPr>
              <a:lstStyle/>
              <a:p>
                <a:endParaRPr sz="1600"/>
              </a:p>
            </p:txBody>
          </p:sp>
        </p:grpSp>
        <p:grpSp>
          <p:nvGrpSpPr>
            <p:cNvPr id="46" name="Group 27"/>
            <p:cNvGrpSpPr/>
            <p:nvPr/>
          </p:nvGrpSpPr>
          <p:grpSpPr>
            <a:xfrm rot="2693182">
              <a:off x="2430373" y="2301328"/>
              <a:ext cx="1392497" cy="1394858"/>
              <a:chOff x="4149571" y="3508461"/>
              <a:chExt cx="1873251" cy="1876426"/>
            </a:xfrm>
          </p:grpSpPr>
          <p:sp>
            <p:nvSpPr>
              <p:cNvPr id="83" name="Shape 2729"/>
              <p:cNvSpPr/>
              <p:nvPr/>
            </p:nvSpPr>
            <p:spPr>
              <a:xfrm>
                <a:off x="4149571" y="3508461"/>
                <a:ext cx="1873251" cy="1876426"/>
              </a:xfrm>
              <a:custGeom>
                <a:avLst/>
                <a:gdLst/>
                <a:ahLst/>
                <a:cxnLst>
                  <a:cxn ang="0">
                    <a:pos x="wd2" y="hd2"/>
                  </a:cxn>
                  <a:cxn ang="5400000">
                    <a:pos x="wd2" y="hd2"/>
                  </a:cxn>
                  <a:cxn ang="10800000">
                    <a:pos x="wd2" y="hd2"/>
                  </a:cxn>
                  <a:cxn ang="16200000">
                    <a:pos x="wd2" y="hd2"/>
                  </a:cxn>
                </a:cxnLst>
                <a:rect l="0" t="0" r="r" b="b"/>
                <a:pathLst>
                  <a:path w="21600" h="21600" extrusionOk="0">
                    <a:moveTo>
                      <a:pt x="21600" y="8041"/>
                    </a:moveTo>
                    <a:cubicBezTo>
                      <a:pt x="21600" y="9685"/>
                      <a:pt x="20978" y="11257"/>
                      <a:pt x="19806" y="12426"/>
                    </a:cubicBezTo>
                    <a:cubicBezTo>
                      <a:pt x="10617" y="21600"/>
                      <a:pt x="10617" y="21600"/>
                      <a:pt x="10617" y="21600"/>
                    </a:cubicBezTo>
                    <a:cubicBezTo>
                      <a:pt x="0" y="10964"/>
                      <a:pt x="0" y="10964"/>
                      <a:pt x="0" y="10964"/>
                    </a:cubicBezTo>
                    <a:cubicBezTo>
                      <a:pt x="9153" y="1791"/>
                      <a:pt x="9153" y="1791"/>
                      <a:pt x="9153" y="1791"/>
                    </a:cubicBezTo>
                    <a:cubicBezTo>
                      <a:pt x="10324" y="658"/>
                      <a:pt x="11898" y="0"/>
                      <a:pt x="13546" y="0"/>
                    </a:cubicBezTo>
                    <a:cubicBezTo>
                      <a:pt x="21600" y="0"/>
                      <a:pt x="21600" y="0"/>
                      <a:pt x="21600" y="0"/>
                    </a:cubicBezTo>
                    <a:lnTo>
                      <a:pt x="21600" y="8041"/>
                    </a:lnTo>
                    <a:close/>
                  </a:path>
                </a:pathLst>
              </a:custGeom>
              <a:solidFill>
                <a:schemeClr val="accent6"/>
              </a:solidFill>
              <a:ln w="12700" cap="flat">
                <a:noFill/>
                <a:miter lim="400000"/>
              </a:ln>
              <a:effectLst/>
            </p:spPr>
            <p:txBody>
              <a:bodyPr wrap="square" lIns="45719" tIns="45719" rIns="45719" bIns="45719" numCol="1" anchor="t">
                <a:noAutofit/>
              </a:bodyPr>
              <a:lstStyle/>
              <a:p>
                <a:endParaRPr sz="1600"/>
              </a:p>
            </p:txBody>
          </p:sp>
          <p:sp>
            <p:nvSpPr>
              <p:cNvPr id="84" name="Shape 2744"/>
              <p:cNvSpPr/>
              <p:nvPr/>
            </p:nvSpPr>
            <p:spPr>
              <a:xfrm>
                <a:off x="4321021" y="4632410"/>
                <a:ext cx="577850" cy="577851"/>
              </a:xfrm>
              <a:prstGeom prst="ellipse">
                <a:avLst/>
              </a:prstGeom>
              <a:solidFill>
                <a:schemeClr val="tx2"/>
              </a:solidFill>
              <a:ln w="12700" cap="flat">
                <a:noFill/>
                <a:miter lim="400000"/>
              </a:ln>
              <a:effectLst/>
            </p:spPr>
            <p:txBody>
              <a:bodyPr wrap="square" lIns="45719" tIns="45719" rIns="45719" bIns="45719" numCol="1" anchor="t">
                <a:noAutofit/>
              </a:bodyPr>
              <a:lstStyle/>
              <a:p>
                <a:endParaRPr sz="1600"/>
              </a:p>
            </p:txBody>
          </p:sp>
        </p:grpSp>
        <p:grpSp>
          <p:nvGrpSpPr>
            <p:cNvPr id="49" name="Group 33"/>
            <p:cNvGrpSpPr/>
            <p:nvPr/>
          </p:nvGrpSpPr>
          <p:grpSpPr>
            <a:xfrm rot="2693182">
              <a:off x="3827245" y="3542093"/>
              <a:ext cx="1392497" cy="1394858"/>
              <a:chOff x="6187923" y="3508461"/>
              <a:chExt cx="1873251" cy="1876426"/>
            </a:xfrm>
          </p:grpSpPr>
          <p:sp>
            <p:nvSpPr>
              <p:cNvPr id="81" name="Shape 2731"/>
              <p:cNvSpPr/>
              <p:nvPr/>
            </p:nvSpPr>
            <p:spPr>
              <a:xfrm>
                <a:off x="6187923" y="3508461"/>
                <a:ext cx="1873251" cy="1876426"/>
              </a:xfrm>
              <a:custGeom>
                <a:avLst/>
                <a:gdLst/>
                <a:ahLst/>
                <a:cxnLst>
                  <a:cxn ang="0">
                    <a:pos x="wd2" y="hd2"/>
                  </a:cxn>
                  <a:cxn ang="5400000">
                    <a:pos x="wd2" y="hd2"/>
                  </a:cxn>
                  <a:cxn ang="10800000">
                    <a:pos x="wd2" y="hd2"/>
                  </a:cxn>
                  <a:cxn ang="16200000">
                    <a:pos x="wd2" y="hd2"/>
                  </a:cxn>
                </a:cxnLst>
                <a:rect l="0" t="0" r="r" b="b"/>
                <a:pathLst>
                  <a:path w="21600" h="21600" extrusionOk="0">
                    <a:moveTo>
                      <a:pt x="0" y="8041"/>
                    </a:moveTo>
                    <a:cubicBezTo>
                      <a:pt x="0" y="9685"/>
                      <a:pt x="622" y="11257"/>
                      <a:pt x="1794" y="12426"/>
                    </a:cubicBezTo>
                    <a:cubicBezTo>
                      <a:pt x="10983" y="21600"/>
                      <a:pt x="10983" y="21600"/>
                      <a:pt x="10983" y="21600"/>
                    </a:cubicBezTo>
                    <a:cubicBezTo>
                      <a:pt x="21600" y="10964"/>
                      <a:pt x="21600" y="10964"/>
                      <a:pt x="21600" y="10964"/>
                    </a:cubicBezTo>
                    <a:cubicBezTo>
                      <a:pt x="12447" y="1791"/>
                      <a:pt x="12447" y="1791"/>
                      <a:pt x="12447" y="1791"/>
                    </a:cubicBezTo>
                    <a:cubicBezTo>
                      <a:pt x="11276" y="658"/>
                      <a:pt x="9702" y="0"/>
                      <a:pt x="8054" y="0"/>
                    </a:cubicBezTo>
                    <a:cubicBezTo>
                      <a:pt x="0" y="0"/>
                      <a:pt x="0" y="0"/>
                      <a:pt x="0" y="0"/>
                    </a:cubicBezTo>
                    <a:lnTo>
                      <a:pt x="0" y="8041"/>
                    </a:lnTo>
                    <a:close/>
                  </a:path>
                </a:pathLst>
              </a:custGeom>
              <a:solidFill>
                <a:srgbClr val="F5B90F"/>
              </a:solidFill>
              <a:ln w="12700" cap="flat">
                <a:noFill/>
                <a:miter lim="400000"/>
              </a:ln>
              <a:effectLst/>
            </p:spPr>
            <p:txBody>
              <a:bodyPr wrap="square" lIns="45719" tIns="45719" rIns="45719" bIns="45719" numCol="1" anchor="t">
                <a:noAutofit/>
              </a:bodyPr>
              <a:lstStyle/>
              <a:p>
                <a:endParaRPr sz="1600"/>
              </a:p>
            </p:txBody>
          </p:sp>
          <p:sp>
            <p:nvSpPr>
              <p:cNvPr id="82" name="Shape 2736"/>
              <p:cNvSpPr/>
              <p:nvPr/>
            </p:nvSpPr>
            <p:spPr>
              <a:xfrm>
                <a:off x="7311872" y="4632410"/>
                <a:ext cx="577850" cy="577851"/>
              </a:xfrm>
              <a:prstGeom prst="ellipse">
                <a:avLst/>
              </a:prstGeom>
              <a:solidFill>
                <a:schemeClr val="tx2"/>
              </a:solidFill>
              <a:ln w="12700" cap="flat">
                <a:noFill/>
                <a:miter lim="400000"/>
              </a:ln>
              <a:effectLst/>
            </p:spPr>
            <p:txBody>
              <a:bodyPr wrap="square" lIns="45719" tIns="45719" rIns="45719" bIns="45719" numCol="1" anchor="t">
                <a:noAutofit/>
              </a:bodyPr>
              <a:lstStyle/>
              <a:p>
                <a:endParaRPr sz="1600"/>
              </a:p>
            </p:txBody>
          </p:sp>
        </p:grpSp>
        <p:sp>
          <p:nvSpPr>
            <p:cNvPr id="50" name="Rectangle 17"/>
            <p:cNvSpPr>
              <a:spLocks/>
            </p:cNvSpPr>
            <p:nvPr/>
          </p:nvSpPr>
          <p:spPr bwMode="auto">
            <a:xfrm>
              <a:off x="4035967" y="1717095"/>
              <a:ext cx="986975" cy="540112"/>
            </a:xfrm>
            <a:prstGeom prst="rect">
              <a:avLst/>
            </a:prstGeom>
            <a:noFill/>
            <a:ln>
              <a:noFill/>
            </a:ln>
            <a:effectLst>
              <a:outerShdw blurRad="12700" dist="63499" dir="5400000" algn="ctr" rotWithShape="0">
                <a:schemeClr val="bg2">
                  <a:alpha val="12999"/>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23">
                <a:defRPr/>
              </a:pPr>
              <a:r>
                <a:rPr lang="en-US" altLang="zh-CN" sz="1600" b="1" dirty="0">
                  <a:solidFill>
                    <a:srgbClr val="FFFFFF"/>
                  </a:solidFill>
                  <a:ea typeface="Open Sans Light"/>
                  <a:cs typeface="Lato Regular"/>
                  <a:sym typeface="Source Sans Pro Semibold Italic" charset="0"/>
                </a:rPr>
                <a:t>Factor Conditions</a:t>
              </a:r>
            </a:p>
          </p:txBody>
        </p:sp>
        <p:sp>
          <p:nvSpPr>
            <p:cNvPr id="52" name="Rectangle 17"/>
            <p:cNvSpPr>
              <a:spLocks/>
            </p:cNvSpPr>
            <p:nvPr/>
          </p:nvSpPr>
          <p:spPr bwMode="auto">
            <a:xfrm>
              <a:off x="5204204" y="2772751"/>
              <a:ext cx="986975" cy="540112"/>
            </a:xfrm>
            <a:prstGeom prst="rect">
              <a:avLst/>
            </a:prstGeom>
            <a:noFill/>
            <a:ln>
              <a:noFill/>
            </a:ln>
            <a:effectLst>
              <a:outerShdw blurRad="12700" dist="63499" dir="5400000" algn="ctr" rotWithShape="0">
                <a:schemeClr val="bg2">
                  <a:alpha val="12999"/>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23">
                <a:defRPr/>
              </a:pPr>
              <a:r>
                <a:rPr lang="en-US" altLang="zh-CN" sz="1600" b="1" dirty="0">
                  <a:solidFill>
                    <a:srgbClr val="FFFFFF"/>
                  </a:solidFill>
                  <a:ea typeface="Open Sans Light"/>
                  <a:cs typeface="Lato Regular"/>
                  <a:sym typeface="Source Sans Pro Semibold Italic" charset="0"/>
                </a:rPr>
                <a:t>Related and Supporting Industries</a:t>
              </a:r>
            </a:p>
          </p:txBody>
        </p:sp>
        <p:sp>
          <p:nvSpPr>
            <p:cNvPr id="55" name="Rectangle 17"/>
            <p:cNvSpPr>
              <a:spLocks/>
            </p:cNvSpPr>
            <p:nvPr/>
          </p:nvSpPr>
          <p:spPr bwMode="auto">
            <a:xfrm>
              <a:off x="2831277" y="2772751"/>
              <a:ext cx="986975" cy="540112"/>
            </a:xfrm>
            <a:prstGeom prst="rect">
              <a:avLst/>
            </a:prstGeom>
            <a:noFill/>
            <a:ln>
              <a:noFill/>
            </a:ln>
            <a:effectLst>
              <a:outerShdw blurRad="12700" dist="63499" dir="5400000" algn="ctr" rotWithShape="0">
                <a:schemeClr val="bg2">
                  <a:alpha val="12999"/>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23">
                <a:defRPr/>
              </a:pPr>
              <a:r>
                <a:rPr lang="en-US" altLang="zh-CN" sz="1600" b="1" dirty="0">
                  <a:solidFill>
                    <a:srgbClr val="FFFFFF"/>
                  </a:solidFill>
                  <a:ea typeface="Open Sans Light"/>
                  <a:cs typeface="Lato Regular"/>
                  <a:sym typeface="Source Sans Pro Semibold Italic" charset="0"/>
                </a:rPr>
                <a:t>Demand Conditions</a:t>
              </a:r>
            </a:p>
          </p:txBody>
        </p:sp>
        <p:sp>
          <p:nvSpPr>
            <p:cNvPr id="56" name="Rectangle 17"/>
            <p:cNvSpPr>
              <a:spLocks/>
            </p:cNvSpPr>
            <p:nvPr/>
          </p:nvSpPr>
          <p:spPr bwMode="auto">
            <a:xfrm>
              <a:off x="4035967" y="3714180"/>
              <a:ext cx="986975" cy="540112"/>
            </a:xfrm>
            <a:prstGeom prst="rect">
              <a:avLst/>
            </a:prstGeom>
            <a:noFill/>
            <a:ln>
              <a:noFill/>
            </a:ln>
            <a:effectLst>
              <a:outerShdw blurRad="12700" dist="63499" dir="5400000" algn="ctr" rotWithShape="0">
                <a:schemeClr val="bg2">
                  <a:alpha val="12999"/>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23">
                <a:defRPr/>
              </a:pPr>
              <a:r>
                <a:rPr lang="en-US" altLang="zh-CN" sz="1600" b="1" dirty="0">
                  <a:solidFill>
                    <a:srgbClr val="FFFFFF"/>
                  </a:solidFill>
                  <a:ea typeface="Open Sans Light"/>
                  <a:cs typeface="Lato Regular"/>
                  <a:sym typeface="Source Sans Pro Semibold Italic" charset="0"/>
                </a:rPr>
                <a:t>Strategy, Structure and Rivalry</a:t>
              </a:r>
            </a:p>
          </p:txBody>
        </p:sp>
        <p:sp>
          <p:nvSpPr>
            <p:cNvPr id="57" name="弧形 56"/>
            <p:cNvSpPr/>
            <p:nvPr/>
          </p:nvSpPr>
          <p:spPr>
            <a:xfrm rot="16200000">
              <a:off x="3227891" y="1797008"/>
              <a:ext cx="1167200" cy="1167200"/>
            </a:xfrm>
            <a:prstGeom prst="arc">
              <a:avLst/>
            </a:prstGeom>
            <a:ln w="15875">
              <a:headEnd type="arrow"/>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p>
          </p:txBody>
        </p:sp>
        <p:sp>
          <p:nvSpPr>
            <p:cNvPr id="58" name="弧形 57"/>
            <p:cNvSpPr/>
            <p:nvPr/>
          </p:nvSpPr>
          <p:spPr>
            <a:xfrm rot="5400000" flipV="1">
              <a:off x="3227891" y="3042807"/>
              <a:ext cx="1167200" cy="1167200"/>
            </a:xfrm>
            <a:prstGeom prst="arc">
              <a:avLst/>
            </a:prstGeom>
            <a:ln w="15875">
              <a:headEnd type="arrow"/>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p>
          </p:txBody>
        </p:sp>
        <p:sp>
          <p:nvSpPr>
            <p:cNvPr id="59" name="弧形 58"/>
            <p:cNvSpPr/>
            <p:nvPr/>
          </p:nvSpPr>
          <p:spPr>
            <a:xfrm rot="5400000" flipH="1">
              <a:off x="4620604" y="1797008"/>
              <a:ext cx="1167200" cy="1167200"/>
            </a:xfrm>
            <a:prstGeom prst="arc">
              <a:avLst/>
            </a:prstGeom>
            <a:ln w="15875">
              <a:headEnd type="arrow"/>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p>
          </p:txBody>
        </p:sp>
        <p:sp>
          <p:nvSpPr>
            <p:cNvPr id="60" name="弧形 59"/>
            <p:cNvSpPr/>
            <p:nvPr/>
          </p:nvSpPr>
          <p:spPr>
            <a:xfrm rot="16200000" flipH="1" flipV="1">
              <a:off x="4620604" y="3042807"/>
              <a:ext cx="1167200" cy="1167200"/>
            </a:xfrm>
            <a:prstGeom prst="arc">
              <a:avLst/>
            </a:prstGeom>
            <a:ln w="15875">
              <a:headEnd type="arrow"/>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a:p>
          </p:txBody>
        </p:sp>
        <p:cxnSp>
          <p:nvCxnSpPr>
            <p:cNvPr id="61" name="直接连接符 60"/>
            <p:cNvCxnSpPr/>
            <p:nvPr/>
          </p:nvCxnSpPr>
          <p:spPr>
            <a:xfrm>
              <a:off x="4181792" y="2998913"/>
              <a:ext cx="730470" cy="0"/>
            </a:xfrm>
            <a:prstGeom prst="line">
              <a:avLst/>
            </a:prstGeom>
            <a:ln w="15875">
              <a:headEnd type="arrow"/>
              <a:tailEnd type="arrow"/>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4529894" y="2751695"/>
              <a:ext cx="0" cy="490459"/>
            </a:xfrm>
            <a:prstGeom prst="line">
              <a:avLst/>
            </a:prstGeom>
            <a:ln w="15875">
              <a:headEnd type="arrow"/>
              <a:tailEnd type="arrow"/>
            </a:ln>
          </p:spPr>
          <p:style>
            <a:lnRef idx="1">
              <a:schemeClr val="accent1"/>
            </a:lnRef>
            <a:fillRef idx="0">
              <a:schemeClr val="accent1"/>
            </a:fillRef>
            <a:effectRef idx="0">
              <a:schemeClr val="accent1"/>
            </a:effectRef>
            <a:fontRef idx="minor">
              <a:schemeClr val="tx1"/>
            </a:fontRef>
          </p:style>
        </p:cxnSp>
        <p:sp>
          <p:nvSpPr>
            <p:cNvPr id="63" name="Freeform 64"/>
            <p:cNvSpPr>
              <a:spLocks noEditPoints="1"/>
            </p:cNvSpPr>
            <p:nvPr/>
          </p:nvSpPr>
          <p:spPr bwMode="auto">
            <a:xfrm>
              <a:off x="6351480" y="2886594"/>
              <a:ext cx="265112" cy="220663"/>
            </a:xfrm>
            <a:custGeom>
              <a:avLst/>
              <a:gdLst>
                <a:gd name="T0" fmla="*/ 2147483646 w 77"/>
                <a:gd name="T1" fmla="*/ 2147483646 h 64"/>
                <a:gd name="T2" fmla="*/ 2147483646 w 77"/>
                <a:gd name="T3" fmla="*/ 2147483646 h 64"/>
                <a:gd name="T4" fmla="*/ 2147483646 w 77"/>
                <a:gd name="T5" fmla="*/ 2147483646 h 64"/>
                <a:gd name="T6" fmla="*/ 2147483646 w 77"/>
                <a:gd name="T7" fmla="*/ 2147483646 h 64"/>
                <a:gd name="T8" fmla="*/ 2147483646 w 77"/>
                <a:gd name="T9" fmla="*/ 2147483646 h 64"/>
                <a:gd name="T10" fmla="*/ 2147483646 w 77"/>
                <a:gd name="T11" fmla="*/ 2147483646 h 64"/>
                <a:gd name="T12" fmla="*/ 2147483646 w 77"/>
                <a:gd name="T13" fmla="*/ 2147483646 h 64"/>
                <a:gd name="T14" fmla="*/ 2147483646 w 77"/>
                <a:gd name="T15" fmla="*/ 2147483646 h 64"/>
                <a:gd name="T16" fmla="*/ 2147483646 w 77"/>
                <a:gd name="T17" fmla="*/ 2147483646 h 64"/>
                <a:gd name="T18" fmla="*/ 2147483646 w 77"/>
                <a:gd name="T19" fmla="*/ 2147483646 h 64"/>
                <a:gd name="T20" fmla="*/ 2147483646 w 77"/>
                <a:gd name="T21" fmla="*/ 2147483646 h 64"/>
                <a:gd name="T22" fmla="*/ 2147483646 w 77"/>
                <a:gd name="T23" fmla="*/ 2147483646 h 64"/>
                <a:gd name="T24" fmla="*/ 0 w 77"/>
                <a:gd name="T25" fmla="*/ 2147483646 h 64"/>
                <a:gd name="T26" fmla="*/ 0 w 77"/>
                <a:gd name="T27" fmla="*/ 2147483646 h 64"/>
                <a:gd name="T28" fmla="*/ 2147483646 w 77"/>
                <a:gd name="T29" fmla="*/ 2147483646 h 64"/>
                <a:gd name="T30" fmla="*/ 2147483646 w 77"/>
                <a:gd name="T31" fmla="*/ 2147483646 h 64"/>
                <a:gd name="T32" fmla="*/ 2147483646 w 77"/>
                <a:gd name="T33" fmla="*/ 2147483646 h 64"/>
                <a:gd name="T34" fmla="*/ 2147483646 w 77"/>
                <a:gd name="T35" fmla="*/ 2147483646 h 64"/>
                <a:gd name="T36" fmla="*/ 2147483646 w 77"/>
                <a:gd name="T37" fmla="*/ 0 h 64"/>
                <a:gd name="T38" fmla="*/ 2147483646 w 77"/>
                <a:gd name="T39" fmla="*/ 0 h 64"/>
                <a:gd name="T40" fmla="*/ 2147483646 w 77"/>
                <a:gd name="T41" fmla="*/ 0 h 64"/>
                <a:gd name="T42" fmla="*/ 2147483646 w 77"/>
                <a:gd name="T43" fmla="*/ 2147483646 h 64"/>
                <a:gd name="T44" fmla="*/ 2147483646 w 77"/>
                <a:gd name="T45" fmla="*/ 2147483646 h 64"/>
                <a:gd name="T46" fmla="*/ 2147483646 w 77"/>
                <a:gd name="T47" fmla="*/ 2147483646 h 64"/>
                <a:gd name="T48" fmla="*/ 2147483646 w 77"/>
                <a:gd name="T49" fmla="*/ 2147483646 h 64"/>
                <a:gd name="T50" fmla="*/ 2147483646 w 77"/>
                <a:gd name="T51" fmla="*/ 2147483646 h 64"/>
                <a:gd name="T52" fmla="*/ 2147483646 w 77"/>
                <a:gd name="T53" fmla="*/ 2147483646 h 64"/>
                <a:gd name="T54" fmla="*/ 2147483646 w 77"/>
                <a:gd name="T55" fmla="*/ 2147483646 h 64"/>
                <a:gd name="T56" fmla="*/ 2147483646 w 77"/>
                <a:gd name="T57" fmla="*/ 2147483646 h 64"/>
                <a:gd name="T58" fmla="*/ 2147483646 w 77"/>
                <a:gd name="T59" fmla="*/ 2147483646 h 64"/>
                <a:gd name="T60" fmla="*/ 2147483646 w 77"/>
                <a:gd name="T61" fmla="*/ 2147483646 h 64"/>
                <a:gd name="T62" fmla="*/ 2147483646 w 77"/>
                <a:gd name="T63" fmla="*/ 2147483646 h 64"/>
                <a:gd name="T64" fmla="*/ 2147483646 w 77"/>
                <a:gd name="T65" fmla="*/ 2147483646 h 64"/>
                <a:gd name="T66" fmla="*/ 2147483646 w 77"/>
                <a:gd name="T67" fmla="*/ 2147483646 h 64"/>
                <a:gd name="T68" fmla="*/ 2147483646 w 77"/>
                <a:gd name="T69" fmla="*/ 2147483646 h 64"/>
                <a:gd name="T70" fmla="*/ 2147483646 w 77"/>
                <a:gd name="T71" fmla="*/ 2147483646 h 64"/>
                <a:gd name="T72" fmla="*/ 2147483646 w 77"/>
                <a:gd name="T73" fmla="*/ 2147483646 h 64"/>
                <a:gd name="T74" fmla="*/ 2147483646 w 77"/>
                <a:gd name="T75" fmla="*/ 2147483646 h 64"/>
                <a:gd name="T76" fmla="*/ 2147483646 w 77"/>
                <a:gd name="T77" fmla="*/ 2147483646 h 64"/>
                <a:gd name="T78" fmla="*/ 2147483646 w 77"/>
                <a:gd name="T79" fmla="*/ 2147483646 h 64"/>
                <a:gd name="T80" fmla="*/ 2147483646 w 77"/>
                <a:gd name="T81" fmla="*/ 2147483646 h 64"/>
                <a:gd name="T82" fmla="*/ 2147483646 w 77"/>
                <a:gd name="T83" fmla="*/ 2147483646 h 64"/>
                <a:gd name="T84" fmla="*/ 2147483646 w 77"/>
                <a:gd name="T85" fmla="*/ 2147483646 h 64"/>
                <a:gd name="T86" fmla="*/ 2147483646 w 77"/>
                <a:gd name="T87" fmla="*/ 2147483646 h 64"/>
                <a:gd name="T88" fmla="*/ 2147483646 w 77"/>
                <a:gd name="T89" fmla="*/ 2147483646 h 64"/>
                <a:gd name="T90" fmla="*/ 2147483646 w 77"/>
                <a:gd name="T91" fmla="*/ 2147483646 h 64"/>
                <a:gd name="T92" fmla="*/ 2147483646 w 77"/>
                <a:gd name="T93" fmla="*/ 2147483646 h 64"/>
                <a:gd name="T94" fmla="*/ 2147483646 w 77"/>
                <a:gd name="T95" fmla="*/ 2147483646 h 64"/>
                <a:gd name="T96" fmla="*/ 2147483646 w 77"/>
                <a:gd name="T97" fmla="*/ 2147483646 h 64"/>
                <a:gd name="T98" fmla="*/ 2147483646 w 77"/>
                <a:gd name="T99" fmla="*/ 2147483646 h 64"/>
                <a:gd name="T100" fmla="*/ 2147483646 w 77"/>
                <a:gd name="T101" fmla="*/ 2147483646 h 64"/>
                <a:gd name="T102" fmla="*/ 2147483646 w 77"/>
                <a:gd name="T103" fmla="*/ 2147483646 h 64"/>
                <a:gd name="T104" fmla="*/ 2147483646 w 77"/>
                <a:gd name="T105" fmla="*/ 2147483646 h 64"/>
                <a:gd name="T106" fmla="*/ 2147483646 w 77"/>
                <a:gd name="T107" fmla="*/ 2147483646 h 64"/>
                <a:gd name="T108" fmla="*/ 2147483646 w 77"/>
                <a:gd name="T109" fmla="*/ 2147483646 h 64"/>
                <a:gd name="T110" fmla="*/ 2147483646 w 77"/>
                <a:gd name="T111" fmla="*/ 2147483646 h 64"/>
                <a:gd name="T112" fmla="*/ 2147483646 w 77"/>
                <a:gd name="T113" fmla="*/ 2147483646 h 6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77" h="64">
                  <a:moveTo>
                    <a:pt x="77" y="51"/>
                  </a:moveTo>
                  <a:cubicBezTo>
                    <a:pt x="77" y="53"/>
                    <a:pt x="76" y="55"/>
                    <a:pt x="75" y="55"/>
                  </a:cubicBezTo>
                  <a:cubicBezTo>
                    <a:pt x="59" y="63"/>
                    <a:pt x="59" y="63"/>
                    <a:pt x="59" y="63"/>
                  </a:cubicBezTo>
                  <a:cubicBezTo>
                    <a:pt x="58" y="64"/>
                    <a:pt x="58" y="64"/>
                    <a:pt x="57" y="64"/>
                  </a:cubicBezTo>
                  <a:cubicBezTo>
                    <a:pt x="56" y="64"/>
                    <a:pt x="55" y="64"/>
                    <a:pt x="55" y="63"/>
                  </a:cubicBezTo>
                  <a:cubicBezTo>
                    <a:pt x="39" y="55"/>
                    <a:pt x="39" y="55"/>
                    <a:pt x="39" y="55"/>
                  </a:cubicBezTo>
                  <a:cubicBezTo>
                    <a:pt x="39" y="55"/>
                    <a:pt x="39" y="55"/>
                    <a:pt x="39" y="55"/>
                  </a:cubicBezTo>
                  <a:cubicBezTo>
                    <a:pt x="39" y="55"/>
                    <a:pt x="38" y="55"/>
                    <a:pt x="38" y="55"/>
                  </a:cubicBezTo>
                  <a:cubicBezTo>
                    <a:pt x="22" y="63"/>
                    <a:pt x="22" y="63"/>
                    <a:pt x="22" y="63"/>
                  </a:cubicBezTo>
                  <a:cubicBezTo>
                    <a:pt x="22" y="64"/>
                    <a:pt x="21" y="64"/>
                    <a:pt x="20" y="64"/>
                  </a:cubicBezTo>
                  <a:cubicBezTo>
                    <a:pt x="20" y="64"/>
                    <a:pt x="19" y="64"/>
                    <a:pt x="18" y="63"/>
                  </a:cubicBezTo>
                  <a:cubicBezTo>
                    <a:pt x="2" y="55"/>
                    <a:pt x="2" y="55"/>
                    <a:pt x="2" y="55"/>
                  </a:cubicBezTo>
                  <a:cubicBezTo>
                    <a:pt x="1" y="55"/>
                    <a:pt x="0" y="53"/>
                    <a:pt x="0" y="51"/>
                  </a:cubicBezTo>
                  <a:cubicBezTo>
                    <a:pt x="0" y="37"/>
                    <a:pt x="0" y="37"/>
                    <a:pt x="0" y="37"/>
                  </a:cubicBezTo>
                  <a:cubicBezTo>
                    <a:pt x="0" y="35"/>
                    <a:pt x="1" y="33"/>
                    <a:pt x="3" y="32"/>
                  </a:cubicBezTo>
                  <a:cubicBezTo>
                    <a:pt x="18" y="26"/>
                    <a:pt x="18" y="26"/>
                    <a:pt x="18" y="26"/>
                  </a:cubicBezTo>
                  <a:cubicBezTo>
                    <a:pt x="18" y="11"/>
                    <a:pt x="18" y="11"/>
                    <a:pt x="18" y="11"/>
                  </a:cubicBezTo>
                  <a:cubicBezTo>
                    <a:pt x="18" y="10"/>
                    <a:pt x="19" y="8"/>
                    <a:pt x="21" y="7"/>
                  </a:cubicBezTo>
                  <a:cubicBezTo>
                    <a:pt x="37" y="0"/>
                    <a:pt x="37" y="0"/>
                    <a:pt x="37" y="0"/>
                  </a:cubicBezTo>
                  <a:cubicBezTo>
                    <a:pt x="37" y="0"/>
                    <a:pt x="38" y="0"/>
                    <a:pt x="39" y="0"/>
                  </a:cubicBezTo>
                  <a:cubicBezTo>
                    <a:pt x="39" y="0"/>
                    <a:pt x="40" y="0"/>
                    <a:pt x="40" y="0"/>
                  </a:cubicBezTo>
                  <a:cubicBezTo>
                    <a:pt x="56" y="7"/>
                    <a:pt x="56" y="7"/>
                    <a:pt x="56" y="7"/>
                  </a:cubicBezTo>
                  <a:cubicBezTo>
                    <a:pt x="58" y="8"/>
                    <a:pt x="59" y="10"/>
                    <a:pt x="59" y="11"/>
                  </a:cubicBezTo>
                  <a:cubicBezTo>
                    <a:pt x="59" y="26"/>
                    <a:pt x="59" y="26"/>
                    <a:pt x="59" y="26"/>
                  </a:cubicBezTo>
                  <a:cubicBezTo>
                    <a:pt x="75" y="32"/>
                    <a:pt x="75" y="32"/>
                    <a:pt x="75" y="32"/>
                  </a:cubicBezTo>
                  <a:cubicBezTo>
                    <a:pt x="76" y="33"/>
                    <a:pt x="77" y="35"/>
                    <a:pt x="77" y="37"/>
                  </a:cubicBezTo>
                  <a:lnTo>
                    <a:pt x="77" y="51"/>
                  </a:lnTo>
                  <a:close/>
                  <a:moveTo>
                    <a:pt x="35" y="36"/>
                  </a:moveTo>
                  <a:cubicBezTo>
                    <a:pt x="20" y="30"/>
                    <a:pt x="20" y="30"/>
                    <a:pt x="20" y="30"/>
                  </a:cubicBezTo>
                  <a:cubicBezTo>
                    <a:pt x="6" y="36"/>
                    <a:pt x="6" y="36"/>
                    <a:pt x="6" y="36"/>
                  </a:cubicBezTo>
                  <a:cubicBezTo>
                    <a:pt x="20" y="42"/>
                    <a:pt x="20" y="42"/>
                    <a:pt x="20" y="42"/>
                  </a:cubicBezTo>
                  <a:lnTo>
                    <a:pt x="35" y="36"/>
                  </a:lnTo>
                  <a:close/>
                  <a:moveTo>
                    <a:pt x="36" y="51"/>
                  </a:moveTo>
                  <a:cubicBezTo>
                    <a:pt x="36" y="40"/>
                    <a:pt x="36" y="40"/>
                    <a:pt x="36" y="40"/>
                  </a:cubicBezTo>
                  <a:cubicBezTo>
                    <a:pt x="23" y="46"/>
                    <a:pt x="23" y="46"/>
                    <a:pt x="23" y="46"/>
                  </a:cubicBezTo>
                  <a:cubicBezTo>
                    <a:pt x="23" y="58"/>
                    <a:pt x="23" y="58"/>
                    <a:pt x="23" y="58"/>
                  </a:cubicBezTo>
                  <a:lnTo>
                    <a:pt x="36" y="51"/>
                  </a:lnTo>
                  <a:close/>
                  <a:moveTo>
                    <a:pt x="54" y="11"/>
                  </a:moveTo>
                  <a:cubicBezTo>
                    <a:pt x="39" y="5"/>
                    <a:pt x="39" y="5"/>
                    <a:pt x="39" y="5"/>
                  </a:cubicBezTo>
                  <a:cubicBezTo>
                    <a:pt x="23" y="11"/>
                    <a:pt x="23" y="11"/>
                    <a:pt x="23" y="11"/>
                  </a:cubicBezTo>
                  <a:cubicBezTo>
                    <a:pt x="39" y="18"/>
                    <a:pt x="39" y="18"/>
                    <a:pt x="39" y="18"/>
                  </a:cubicBezTo>
                  <a:lnTo>
                    <a:pt x="54" y="11"/>
                  </a:lnTo>
                  <a:close/>
                  <a:moveTo>
                    <a:pt x="55" y="26"/>
                  </a:moveTo>
                  <a:cubicBezTo>
                    <a:pt x="55" y="16"/>
                    <a:pt x="55" y="16"/>
                    <a:pt x="55" y="16"/>
                  </a:cubicBezTo>
                  <a:cubicBezTo>
                    <a:pt x="41" y="22"/>
                    <a:pt x="41" y="22"/>
                    <a:pt x="41" y="22"/>
                  </a:cubicBezTo>
                  <a:cubicBezTo>
                    <a:pt x="41" y="32"/>
                    <a:pt x="41" y="32"/>
                    <a:pt x="41" y="32"/>
                  </a:cubicBezTo>
                  <a:lnTo>
                    <a:pt x="55" y="26"/>
                  </a:lnTo>
                  <a:close/>
                  <a:moveTo>
                    <a:pt x="71" y="36"/>
                  </a:moveTo>
                  <a:cubicBezTo>
                    <a:pt x="57" y="30"/>
                    <a:pt x="57" y="30"/>
                    <a:pt x="57" y="30"/>
                  </a:cubicBezTo>
                  <a:cubicBezTo>
                    <a:pt x="42" y="36"/>
                    <a:pt x="42" y="36"/>
                    <a:pt x="42" y="36"/>
                  </a:cubicBezTo>
                  <a:cubicBezTo>
                    <a:pt x="57" y="42"/>
                    <a:pt x="57" y="42"/>
                    <a:pt x="57" y="42"/>
                  </a:cubicBezTo>
                  <a:lnTo>
                    <a:pt x="71" y="36"/>
                  </a:lnTo>
                  <a:close/>
                  <a:moveTo>
                    <a:pt x="73" y="51"/>
                  </a:moveTo>
                  <a:cubicBezTo>
                    <a:pt x="73" y="40"/>
                    <a:pt x="73" y="40"/>
                    <a:pt x="73" y="40"/>
                  </a:cubicBezTo>
                  <a:cubicBezTo>
                    <a:pt x="59" y="46"/>
                    <a:pt x="59" y="46"/>
                    <a:pt x="59" y="46"/>
                  </a:cubicBezTo>
                  <a:cubicBezTo>
                    <a:pt x="59" y="58"/>
                    <a:pt x="59" y="58"/>
                    <a:pt x="59" y="58"/>
                  </a:cubicBezTo>
                  <a:lnTo>
                    <a:pt x="73"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p>
          </p:txBody>
        </p:sp>
        <p:sp>
          <p:nvSpPr>
            <p:cNvPr id="64" name="Freeform 66"/>
            <p:cNvSpPr>
              <a:spLocks noEditPoints="1"/>
            </p:cNvSpPr>
            <p:nvPr/>
          </p:nvSpPr>
          <p:spPr bwMode="auto">
            <a:xfrm>
              <a:off x="4433828" y="1134149"/>
              <a:ext cx="188912" cy="220663"/>
            </a:xfrm>
            <a:custGeom>
              <a:avLst/>
              <a:gdLst>
                <a:gd name="T0" fmla="*/ 2147483646 w 55"/>
                <a:gd name="T1" fmla="*/ 2147483646 h 64"/>
                <a:gd name="T2" fmla="*/ 2147483646 w 55"/>
                <a:gd name="T3" fmla="*/ 2147483646 h 64"/>
                <a:gd name="T4" fmla="*/ 2147483646 w 55"/>
                <a:gd name="T5" fmla="*/ 2147483646 h 64"/>
                <a:gd name="T6" fmla="*/ 0 w 55"/>
                <a:gd name="T7" fmla="*/ 2147483646 h 64"/>
                <a:gd name="T8" fmla="*/ 0 w 55"/>
                <a:gd name="T9" fmla="*/ 2147483646 h 64"/>
                <a:gd name="T10" fmla="*/ 2147483646 w 55"/>
                <a:gd name="T11" fmla="*/ 0 h 64"/>
                <a:gd name="T12" fmla="*/ 2147483646 w 55"/>
                <a:gd name="T13" fmla="*/ 2147483646 h 64"/>
                <a:gd name="T14" fmla="*/ 2147483646 w 55"/>
                <a:gd name="T15" fmla="*/ 2147483646 h 64"/>
                <a:gd name="T16" fmla="*/ 2147483646 w 55"/>
                <a:gd name="T17" fmla="*/ 2147483646 h 64"/>
                <a:gd name="T18" fmla="*/ 2147483646 w 55"/>
                <a:gd name="T19" fmla="*/ 2147483646 h 64"/>
                <a:gd name="T20" fmla="*/ 0 w 55"/>
                <a:gd name="T21" fmla="*/ 2147483646 h 64"/>
                <a:gd name="T22" fmla="*/ 0 w 55"/>
                <a:gd name="T23" fmla="*/ 2147483646 h 64"/>
                <a:gd name="T24" fmla="*/ 2147483646 w 55"/>
                <a:gd name="T25" fmla="*/ 2147483646 h 64"/>
                <a:gd name="T26" fmla="*/ 2147483646 w 55"/>
                <a:gd name="T27" fmla="*/ 2147483646 h 64"/>
                <a:gd name="T28" fmla="*/ 2147483646 w 55"/>
                <a:gd name="T29" fmla="*/ 2147483646 h 64"/>
                <a:gd name="T30" fmla="*/ 2147483646 w 55"/>
                <a:gd name="T31" fmla="*/ 2147483646 h 64"/>
                <a:gd name="T32" fmla="*/ 2147483646 w 55"/>
                <a:gd name="T33" fmla="*/ 2147483646 h 64"/>
                <a:gd name="T34" fmla="*/ 0 w 55"/>
                <a:gd name="T35" fmla="*/ 2147483646 h 64"/>
                <a:gd name="T36" fmla="*/ 0 w 55"/>
                <a:gd name="T37" fmla="*/ 2147483646 h 64"/>
                <a:gd name="T38" fmla="*/ 2147483646 w 55"/>
                <a:gd name="T39" fmla="*/ 2147483646 h 64"/>
                <a:gd name="T40" fmla="*/ 2147483646 w 55"/>
                <a:gd name="T41" fmla="*/ 2147483646 h 64"/>
                <a:gd name="T42" fmla="*/ 2147483646 w 55"/>
                <a:gd name="T43" fmla="*/ 2147483646 h 64"/>
                <a:gd name="T44" fmla="*/ 2147483646 w 55"/>
                <a:gd name="T45" fmla="*/ 2147483646 h 64"/>
                <a:gd name="T46" fmla="*/ 2147483646 w 55"/>
                <a:gd name="T47" fmla="*/ 2147483646 h 64"/>
                <a:gd name="T48" fmla="*/ 0 w 55"/>
                <a:gd name="T49" fmla="*/ 2147483646 h 64"/>
                <a:gd name="T50" fmla="*/ 0 w 55"/>
                <a:gd name="T51" fmla="*/ 2147483646 h 64"/>
                <a:gd name="T52" fmla="*/ 2147483646 w 55"/>
                <a:gd name="T53" fmla="*/ 2147483646 h 64"/>
                <a:gd name="T54" fmla="*/ 2147483646 w 55"/>
                <a:gd name="T55" fmla="*/ 2147483646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p>
          </p:txBody>
        </p:sp>
        <p:sp>
          <p:nvSpPr>
            <p:cNvPr id="65" name="Freeform 145"/>
            <p:cNvSpPr>
              <a:spLocks/>
            </p:cNvSpPr>
            <p:nvPr/>
          </p:nvSpPr>
          <p:spPr bwMode="auto">
            <a:xfrm>
              <a:off x="4420357" y="4644894"/>
              <a:ext cx="219075" cy="188912"/>
            </a:xfrm>
            <a:custGeom>
              <a:avLst/>
              <a:gdLst>
                <a:gd name="T0" fmla="*/ 2147483646 w 64"/>
                <a:gd name="T1" fmla="*/ 2147483646 h 55"/>
                <a:gd name="T2" fmla="*/ 2147483646 w 64"/>
                <a:gd name="T3" fmla="*/ 2147483646 h 55"/>
                <a:gd name="T4" fmla="*/ 2147483646 w 64"/>
                <a:gd name="T5" fmla="*/ 2147483646 h 55"/>
                <a:gd name="T6" fmla="*/ 2147483646 w 64"/>
                <a:gd name="T7" fmla="*/ 2147483646 h 55"/>
                <a:gd name="T8" fmla="*/ 2147483646 w 64"/>
                <a:gd name="T9" fmla="*/ 2147483646 h 55"/>
                <a:gd name="T10" fmla="*/ 2147483646 w 64"/>
                <a:gd name="T11" fmla="*/ 2147483646 h 55"/>
                <a:gd name="T12" fmla="*/ 2147483646 w 64"/>
                <a:gd name="T13" fmla="*/ 2147483646 h 55"/>
                <a:gd name="T14" fmla="*/ 2147483646 w 64"/>
                <a:gd name="T15" fmla="*/ 2147483646 h 55"/>
                <a:gd name="T16" fmla="*/ 2147483646 w 64"/>
                <a:gd name="T17" fmla="*/ 2147483646 h 55"/>
                <a:gd name="T18" fmla="*/ 2147483646 w 64"/>
                <a:gd name="T19" fmla="*/ 2147483646 h 55"/>
                <a:gd name="T20" fmla="*/ 2147483646 w 64"/>
                <a:gd name="T21" fmla="*/ 2147483646 h 55"/>
                <a:gd name="T22" fmla="*/ 2147483646 w 64"/>
                <a:gd name="T23" fmla="*/ 2147483646 h 55"/>
                <a:gd name="T24" fmla="*/ 2147483646 w 64"/>
                <a:gd name="T25" fmla="*/ 2147483646 h 55"/>
                <a:gd name="T26" fmla="*/ 2147483646 w 64"/>
                <a:gd name="T27" fmla="*/ 2147483646 h 55"/>
                <a:gd name="T28" fmla="*/ 2147483646 w 64"/>
                <a:gd name="T29" fmla="*/ 2147483646 h 55"/>
                <a:gd name="T30" fmla="*/ 2147483646 w 64"/>
                <a:gd name="T31" fmla="*/ 2147483646 h 55"/>
                <a:gd name="T32" fmla="*/ 2147483646 w 64"/>
                <a:gd name="T33" fmla="*/ 2147483646 h 55"/>
                <a:gd name="T34" fmla="*/ 2147483646 w 64"/>
                <a:gd name="T35" fmla="*/ 2147483646 h 55"/>
                <a:gd name="T36" fmla="*/ 2147483646 w 64"/>
                <a:gd name="T37" fmla="*/ 2147483646 h 55"/>
                <a:gd name="T38" fmla="*/ 2147483646 w 64"/>
                <a:gd name="T39" fmla="*/ 2147483646 h 55"/>
                <a:gd name="T40" fmla="*/ 2147483646 w 64"/>
                <a:gd name="T41" fmla="*/ 2147483646 h 55"/>
                <a:gd name="T42" fmla="*/ 2147483646 w 64"/>
                <a:gd name="T43" fmla="*/ 2147483646 h 55"/>
                <a:gd name="T44" fmla="*/ 2147483646 w 64"/>
                <a:gd name="T45" fmla="*/ 2147483646 h 55"/>
                <a:gd name="T46" fmla="*/ 2147483646 w 64"/>
                <a:gd name="T47" fmla="*/ 2147483646 h 55"/>
                <a:gd name="T48" fmla="*/ 2147483646 w 64"/>
                <a:gd name="T49" fmla="*/ 2147483646 h 55"/>
                <a:gd name="T50" fmla="*/ 2147483646 w 64"/>
                <a:gd name="T51" fmla="*/ 2147483646 h 55"/>
                <a:gd name="T52" fmla="*/ 2147483646 w 64"/>
                <a:gd name="T53" fmla="*/ 2147483646 h 55"/>
                <a:gd name="T54" fmla="*/ 0 w 64"/>
                <a:gd name="T55" fmla="*/ 2147483646 h 55"/>
                <a:gd name="T56" fmla="*/ 0 w 64"/>
                <a:gd name="T57" fmla="*/ 2147483646 h 55"/>
                <a:gd name="T58" fmla="*/ 2147483646 w 64"/>
                <a:gd name="T59" fmla="*/ 2147483646 h 55"/>
                <a:gd name="T60" fmla="*/ 2147483646 w 64"/>
                <a:gd name="T61" fmla="*/ 2147483646 h 55"/>
                <a:gd name="T62" fmla="*/ 2147483646 w 64"/>
                <a:gd name="T63" fmla="*/ 2147483646 h 55"/>
                <a:gd name="T64" fmla="*/ 2147483646 w 64"/>
                <a:gd name="T65" fmla="*/ 2147483646 h 55"/>
                <a:gd name="T66" fmla="*/ 2147483646 w 64"/>
                <a:gd name="T67" fmla="*/ 2147483646 h 55"/>
                <a:gd name="T68" fmla="*/ 2147483646 w 64"/>
                <a:gd name="T69" fmla="*/ 2147483646 h 55"/>
                <a:gd name="T70" fmla="*/ 2147483646 w 64"/>
                <a:gd name="T71" fmla="*/ 2147483646 h 55"/>
                <a:gd name="T72" fmla="*/ 2147483646 w 64"/>
                <a:gd name="T73" fmla="*/ 2147483646 h 55"/>
                <a:gd name="T74" fmla="*/ 2147483646 w 64"/>
                <a:gd name="T75" fmla="*/ 2147483646 h 55"/>
                <a:gd name="T76" fmla="*/ 2147483646 w 64"/>
                <a:gd name="T77" fmla="*/ 0 h 55"/>
                <a:gd name="T78" fmla="*/ 2147483646 w 64"/>
                <a:gd name="T79" fmla="*/ 0 h 55"/>
                <a:gd name="T80" fmla="*/ 2147483646 w 64"/>
                <a:gd name="T81" fmla="*/ 2147483646 h 55"/>
                <a:gd name="T82" fmla="*/ 2147483646 w 64"/>
                <a:gd name="T83" fmla="*/ 2147483646 h 55"/>
                <a:gd name="T84" fmla="*/ 2147483646 w 64"/>
                <a:gd name="T85" fmla="*/ 2147483646 h 55"/>
                <a:gd name="T86" fmla="*/ 2147483646 w 64"/>
                <a:gd name="T87" fmla="*/ 2147483646 h 55"/>
                <a:gd name="T88" fmla="*/ 2147483646 w 64"/>
                <a:gd name="T89" fmla="*/ 2147483646 h 55"/>
                <a:gd name="T90" fmla="*/ 2147483646 w 64"/>
                <a:gd name="T91" fmla="*/ 2147483646 h 55"/>
                <a:gd name="T92" fmla="*/ 2147483646 w 64"/>
                <a:gd name="T93" fmla="*/ 2147483646 h 55"/>
                <a:gd name="T94" fmla="*/ 2147483646 w 64"/>
                <a:gd name="T95" fmla="*/ 2147483646 h 55"/>
                <a:gd name="T96" fmla="*/ 2147483646 w 64"/>
                <a:gd name="T97" fmla="*/ 2147483646 h 55"/>
                <a:gd name="T98" fmla="*/ 2147483646 w 64"/>
                <a:gd name="T99" fmla="*/ 2147483646 h 55"/>
                <a:gd name="T100" fmla="*/ 2147483646 w 64"/>
                <a:gd name="T101" fmla="*/ 2147483646 h 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p>
          </p:txBody>
        </p:sp>
        <p:sp>
          <p:nvSpPr>
            <p:cNvPr id="66" name="Freeform 76"/>
            <p:cNvSpPr>
              <a:spLocks noEditPoints="1"/>
            </p:cNvSpPr>
            <p:nvPr/>
          </p:nvSpPr>
          <p:spPr bwMode="auto">
            <a:xfrm>
              <a:off x="2481526" y="2891421"/>
              <a:ext cx="290525" cy="231754"/>
            </a:xfrm>
            <a:custGeom>
              <a:avLst/>
              <a:gdLst>
                <a:gd name="T0" fmla="*/ 2147483646 w 256"/>
                <a:gd name="T1" fmla="*/ 2147483646 h 204"/>
                <a:gd name="T2" fmla="*/ 2147483646 w 256"/>
                <a:gd name="T3" fmla="*/ 2147483646 h 204"/>
                <a:gd name="T4" fmla="*/ 2147483646 w 256"/>
                <a:gd name="T5" fmla="*/ 2147483646 h 204"/>
                <a:gd name="T6" fmla="*/ 2147483646 w 256"/>
                <a:gd name="T7" fmla="*/ 2147483646 h 204"/>
                <a:gd name="T8" fmla="*/ 2147483646 w 256"/>
                <a:gd name="T9" fmla="*/ 2147483646 h 204"/>
                <a:gd name="T10" fmla="*/ 2147483646 w 256"/>
                <a:gd name="T11" fmla="*/ 2147483646 h 204"/>
                <a:gd name="T12" fmla="*/ 2147483646 w 256"/>
                <a:gd name="T13" fmla="*/ 2147483646 h 204"/>
                <a:gd name="T14" fmla="*/ 2147483646 w 256"/>
                <a:gd name="T15" fmla="*/ 2147483646 h 204"/>
                <a:gd name="T16" fmla="*/ 2147483646 w 256"/>
                <a:gd name="T17" fmla="*/ 2147483646 h 204"/>
                <a:gd name="T18" fmla="*/ 2147483646 w 256"/>
                <a:gd name="T19" fmla="*/ 2147483646 h 204"/>
                <a:gd name="T20" fmla="*/ 2147483646 w 256"/>
                <a:gd name="T21" fmla="*/ 2147483646 h 204"/>
                <a:gd name="T22" fmla="*/ 2147483646 w 256"/>
                <a:gd name="T23" fmla="*/ 2147483646 h 204"/>
                <a:gd name="T24" fmla="*/ 2147483646 w 256"/>
                <a:gd name="T25" fmla="*/ 2147483646 h 204"/>
                <a:gd name="T26" fmla="*/ 2147483646 w 256"/>
                <a:gd name="T27" fmla="*/ 2147483646 h 204"/>
                <a:gd name="T28" fmla="*/ 2147483646 w 256"/>
                <a:gd name="T29" fmla="*/ 2147483646 h 204"/>
                <a:gd name="T30" fmla="*/ 2147483646 w 256"/>
                <a:gd name="T31" fmla="*/ 2147483646 h 204"/>
                <a:gd name="T32" fmla="*/ 2147483646 w 256"/>
                <a:gd name="T33" fmla="*/ 2147483646 h 204"/>
                <a:gd name="T34" fmla="*/ 0 w 256"/>
                <a:gd name="T35" fmla="*/ 2147483646 h 204"/>
                <a:gd name="T36" fmla="*/ 2147483646 w 256"/>
                <a:gd name="T37" fmla="*/ 0 h 204"/>
                <a:gd name="T38" fmla="*/ 2147483646 w 256"/>
                <a:gd name="T39" fmla="*/ 0 h 204"/>
                <a:gd name="T40" fmla="*/ 2147483646 w 256"/>
                <a:gd name="T41" fmla="*/ 2147483646 h 204"/>
                <a:gd name="T42" fmla="*/ 2147483646 w 256"/>
                <a:gd name="T43" fmla="*/ 2147483646 h 204"/>
                <a:gd name="T44" fmla="*/ 2147483646 w 256"/>
                <a:gd name="T45" fmla="*/ 2147483646 h 204"/>
                <a:gd name="T46" fmla="*/ 2147483646 w 256"/>
                <a:gd name="T47" fmla="*/ 2147483646 h 204"/>
                <a:gd name="T48" fmla="*/ 2147483646 w 256"/>
                <a:gd name="T49" fmla="*/ 2147483646 h 204"/>
                <a:gd name="T50" fmla="*/ 2147483646 w 256"/>
                <a:gd name="T51" fmla="*/ 2147483646 h 204"/>
                <a:gd name="T52" fmla="*/ 2147483646 w 256"/>
                <a:gd name="T53" fmla="*/ 2147483646 h 204"/>
                <a:gd name="T54" fmla="*/ 2147483646 w 256"/>
                <a:gd name="T55" fmla="*/ 2147483646 h 204"/>
                <a:gd name="T56" fmla="*/ 2147483646 w 256"/>
                <a:gd name="T57" fmla="*/ 2147483646 h 204"/>
                <a:gd name="T58" fmla="*/ 2147483646 w 256"/>
                <a:gd name="T59" fmla="*/ 2147483646 h 204"/>
                <a:gd name="T60" fmla="*/ 2147483646 w 256"/>
                <a:gd name="T61" fmla="*/ 2147483646 h 20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56" h="204">
                  <a:moveTo>
                    <a:pt x="255" y="45"/>
                  </a:moveTo>
                  <a:cubicBezTo>
                    <a:pt x="255" y="45"/>
                    <a:pt x="255" y="45"/>
                    <a:pt x="255" y="45"/>
                  </a:cubicBezTo>
                  <a:cubicBezTo>
                    <a:pt x="219" y="125"/>
                    <a:pt x="219" y="125"/>
                    <a:pt x="219" y="125"/>
                  </a:cubicBezTo>
                  <a:cubicBezTo>
                    <a:pt x="217" y="129"/>
                    <a:pt x="213" y="132"/>
                    <a:pt x="209" y="132"/>
                  </a:cubicBezTo>
                  <a:cubicBezTo>
                    <a:pt x="105" y="139"/>
                    <a:pt x="105" y="139"/>
                    <a:pt x="105" y="139"/>
                  </a:cubicBezTo>
                  <a:cubicBezTo>
                    <a:pt x="111" y="156"/>
                    <a:pt x="111" y="156"/>
                    <a:pt x="111" y="156"/>
                  </a:cubicBezTo>
                  <a:cubicBezTo>
                    <a:pt x="224" y="156"/>
                    <a:pt x="224" y="156"/>
                    <a:pt x="224" y="156"/>
                  </a:cubicBezTo>
                  <a:cubicBezTo>
                    <a:pt x="237" y="156"/>
                    <a:pt x="248" y="167"/>
                    <a:pt x="248" y="180"/>
                  </a:cubicBezTo>
                  <a:cubicBezTo>
                    <a:pt x="248" y="193"/>
                    <a:pt x="237" y="204"/>
                    <a:pt x="224" y="204"/>
                  </a:cubicBezTo>
                  <a:cubicBezTo>
                    <a:pt x="211" y="204"/>
                    <a:pt x="200" y="193"/>
                    <a:pt x="200" y="180"/>
                  </a:cubicBezTo>
                  <a:cubicBezTo>
                    <a:pt x="88" y="180"/>
                    <a:pt x="88" y="180"/>
                    <a:pt x="88" y="180"/>
                  </a:cubicBezTo>
                  <a:cubicBezTo>
                    <a:pt x="88" y="193"/>
                    <a:pt x="77" y="204"/>
                    <a:pt x="64" y="204"/>
                  </a:cubicBezTo>
                  <a:cubicBezTo>
                    <a:pt x="51" y="204"/>
                    <a:pt x="40" y="193"/>
                    <a:pt x="40" y="180"/>
                  </a:cubicBezTo>
                  <a:cubicBezTo>
                    <a:pt x="40" y="167"/>
                    <a:pt x="51" y="156"/>
                    <a:pt x="64" y="156"/>
                  </a:cubicBezTo>
                  <a:cubicBezTo>
                    <a:pt x="86" y="156"/>
                    <a:pt x="86" y="156"/>
                    <a:pt x="86" y="156"/>
                  </a:cubicBezTo>
                  <a:cubicBezTo>
                    <a:pt x="39" y="24"/>
                    <a:pt x="39" y="24"/>
                    <a:pt x="39" y="24"/>
                  </a:cubicBezTo>
                  <a:cubicBezTo>
                    <a:pt x="12" y="24"/>
                    <a:pt x="12" y="24"/>
                    <a:pt x="12" y="24"/>
                  </a:cubicBezTo>
                  <a:cubicBezTo>
                    <a:pt x="5" y="24"/>
                    <a:pt x="0" y="19"/>
                    <a:pt x="0" y="12"/>
                  </a:cubicBezTo>
                  <a:cubicBezTo>
                    <a:pt x="0" y="5"/>
                    <a:pt x="5" y="0"/>
                    <a:pt x="12" y="0"/>
                  </a:cubicBezTo>
                  <a:cubicBezTo>
                    <a:pt x="48" y="0"/>
                    <a:pt x="48" y="0"/>
                    <a:pt x="48" y="0"/>
                  </a:cubicBezTo>
                  <a:cubicBezTo>
                    <a:pt x="53" y="0"/>
                    <a:pt x="58" y="3"/>
                    <a:pt x="59" y="8"/>
                  </a:cubicBezTo>
                  <a:cubicBezTo>
                    <a:pt x="59" y="8"/>
                    <a:pt x="59" y="8"/>
                    <a:pt x="59" y="8"/>
                  </a:cubicBezTo>
                  <a:cubicBezTo>
                    <a:pt x="66" y="28"/>
                    <a:pt x="66" y="28"/>
                    <a:pt x="66" y="28"/>
                  </a:cubicBezTo>
                  <a:cubicBezTo>
                    <a:pt x="244" y="28"/>
                    <a:pt x="244" y="28"/>
                    <a:pt x="244" y="28"/>
                  </a:cubicBezTo>
                  <a:cubicBezTo>
                    <a:pt x="251" y="28"/>
                    <a:pt x="256" y="33"/>
                    <a:pt x="256" y="40"/>
                  </a:cubicBezTo>
                  <a:cubicBezTo>
                    <a:pt x="256" y="42"/>
                    <a:pt x="256" y="43"/>
                    <a:pt x="255" y="45"/>
                  </a:cubicBezTo>
                  <a:moveTo>
                    <a:pt x="75" y="52"/>
                  </a:moveTo>
                  <a:cubicBezTo>
                    <a:pt x="97" y="115"/>
                    <a:pt x="97" y="115"/>
                    <a:pt x="97" y="115"/>
                  </a:cubicBezTo>
                  <a:cubicBezTo>
                    <a:pt x="200" y="109"/>
                    <a:pt x="200" y="109"/>
                    <a:pt x="200" y="109"/>
                  </a:cubicBezTo>
                  <a:cubicBezTo>
                    <a:pt x="225" y="52"/>
                    <a:pt x="225" y="52"/>
                    <a:pt x="225" y="52"/>
                  </a:cubicBezTo>
                  <a:lnTo>
                    <a:pt x="75"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p>
          </p:txBody>
        </p:sp>
        <p:sp>
          <p:nvSpPr>
            <p:cNvPr id="67" name="Oval 123"/>
            <p:cNvSpPr/>
            <p:nvPr/>
          </p:nvSpPr>
          <p:spPr>
            <a:xfrm>
              <a:off x="1111264" y="1313579"/>
              <a:ext cx="1084472" cy="1084471"/>
            </a:xfrm>
            <a:prstGeom prst="ellipse">
              <a:avLst/>
            </a:prstGeom>
            <a:solidFill>
              <a:schemeClr val="tx2">
                <a:lumMod val="40000"/>
                <a:lumOff val="60000"/>
              </a:schemeClr>
            </a:solidFill>
            <a:ln>
              <a:noFill/>
            </a:ln>
            <a:effectLst>
              <a:outerShdw blurRad="2540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rgbClr val="FFFFFF"/>
                </a:solidFill>
                <a:latin typeface="linea-basic-10" charset="0"/>
                <a:ea typeface="linea-basic-10" charset="0"/>
                <a:cs typeface="linea-basic-10" charset="0"/>
              </a:endParaRPr>
            </a:p>
          </p:txBody>
        </p:sp>
        <p:sp>
          <p:nvSpPr>
            <p:cNvPr id="68" name="Rectangle 17"/>
            <p:cNvSpPr>
              <a:spLocks/>
            </p:cNvSpPr>
            <p:nvPr/>
          </p:nvSpPr>
          <p:spPr bwMode="auto">
            <a:xfrm>
              <a:off x="1149972" y="1663503"/>
              <a:ext cx="1007055" cy="384621"/>
            </a:xfrm>
            <a:prstGeom prst="rect">
              <a:avLst/>
            </a:prstGeom>
            <a:noFill/>
            <a:ln>
              <a:noFill/>
            </a:ln>
            <a:effectLst>
              <a:outerShdw blurRad="12700" dist="63499" dir="5400000" algn="ctr" rotWithShape="0">
                <a:schemeClr val="bg2">
                  <a:alpha val="12999"/>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23">
                <a:defRPr/>
              </a:pPr>
              <a:r>
                <a:rPr lang="en-US" altLang="zh-CN" sz="1600" b="1" dirty="0">
                  <a:solidFill>
                    <a:srgbClr val="FFFFFF"/>
                  </a:solidFill>
                  <a:ea typeface="Open Sans Light"/>
                  <a:cs typeface="Lato Regular"/>
                  <a:sym typeface="Source Sans Pro Semibold Italic" charset="0"/>
                </a:rPr>
                <a:t>Role of Government</a:t>
              </a:r>
            </a:p>
          </p:txBody>
        </p:sp>
        <p:grpSp>
          <p:nvGrpSpPr>
            <p:cNvPr id="69" name="组合 68"/>
            <p:cNvGrpSpPr/>
            <p:nvPr/>
          </p:nvGrpSpPr>
          <p:grpSpPr>
            <a:xfrm>
              <a:off x="6890699" y="3703318"/>
              <a:ext cx="844932" cy="844931"/>
              <a:chOff x="6890699" y="3703318"/>
              <a:chExt cx="844932" cy="844931"/>
            </a:xfrm>
          </p:grpSpPr>
          <p:sp>
            <p:nvSpPr>
              <p:cNvPr id="79" name="Oval 123"/>
              <p:cNvSpPr/>
              <p:nvPr/>
            </p:nvSpPr>
            <p:spPr>
              <a:xfrm>
                <a:off x="6890699" y="3703318"/>
                <a:ext cx="844932" cy="844931"/>
              </a:xfrm>
              <a:prstGeom prst="ellipse">
                <a:avLst/>
              </a:prstGeom>
              <a:solidFill>
                <a:schemeClr val="tx2">
                  <a:lumMod val="40000"/>
                  <a:lumOff val="60000"/>
                </a:schemeClr>
              </a:solidFill>
              <a:ln>
                <a:noFill/>
              </a:ln>
              <a:effectLst>
                <a:outerShdw blurRad="2540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rgbClr val="FFFFFF"/>
                  </a:solidFill>
                  <a:latin typeface="linea-basic-10" charset="0"/>
                  <a:ea typeface="linea-basic-10" charset="0"/>
                  <a:cs typeface="linea-basic-10" charset="0"/>
                </a:endParaRPr>
              </a:p>
            </p:txBody>
          </p:sp>
          <p:sp>
            <p:nvSpPr>
              <p:cNvPr id="80" name="Rectangle 17"/>
              <p:cNvSpPr>
                <a:spLocks/>
              </p:cNvSpPr>
              <p:nvPr/>
            </p:nvSpPr>
            <p:spPr bwMode="auto">
              <a:xfrm>
                <a:off x="6932864" y="3974891"/>
                <a:ext cx="758607" cy="384621"/>
              </a:xfrm>
              <a:prstGeom prst="rect">
                <a:avLst/>
              </a:prstGeom>
              <a:noFill/>
              <a:ln>
                <a:noFill/>
              </a:ln>
              <a:effectLst>
                <a:outerShdw blurRad="12700" dist="63499" dir="5400000" algn="ctr" rotWithShape="0">
                  <a:schemeClr val="bg2">
                    <a:alpha val="12999"/>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457223">
                  <a:defRPr/>
                </a:pPr>
                <a:r>
                  <a:rPr lang="en-US" altLang="zh-CN" sz="1600" b="1" dirty="0">
                    <a:solidFill>
                      <a:srgbClr val="FFFFFF"/>
                    </a:solidFill>
                    <a:ea typeface="Open Sans Light"/>
                    <a:cs typeface="Lato Regular"/>
                    <a:sym typeface="Source Sans Pro Semibold Italic" charset="0"/>
                  </a:rPr>
                  <a:t>Chance</a:t>
                </a:r>
              </a:p>
            </p:txBody>
          </p:sp>
        </p:grpSp>
        <p:sp>
          <p:nvSpPr>
            <p:cNvPr id="70" name="椭圆 69"/>
            <p:cNvSpPr/>
            <p:nvPr/>
          </p:nvSpPr>
          <p:spPr>
            <a:xfrm>
              <a:off x="2088278" y="972774"/>
              <a:ext cx="4951006" cy="3999823"/>
            </a:xfrm>
            <a:prstGeom prst="ellipse">
              <a:avLst/>
            </a:prstGeom>
            <a:ln w="12700">
              <a:prstDash val="sys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dirty="0"/>
            </a:p>
          </p:txBody>
        </p:sp>
        <p:grpSp>
          <p:nvGrpSpPr>
            <p:cNvPr id="71" name="组合 70"/>
            <p:cNvGrpSpPr/>
            <p:nvPr/>
          </p:nvGrpSpPr>
          <p:grpSpPr>
            <a:xfrm>
              <a:off x="6785443" y="3499404"/>
              <a:ext cx="429550" cy="429551"/>
              <a:chOff x="7450569" y="3681191"/>
              <a:chExt cx="429550" cy="429551"/>
            </a:xfrm>
          </p:grpSpPr>
          <p:sp>
            <p:nvSpPr>
              <p:cNvPr id="77" name="Shape 2744"/>
              <p:cNvSpPr/>
              <p:nvPr/>
            </p:nvSpPr>
            <p:spPr>
              <a:xfrm rot="2693182">
                <a:off x="7450569" y="3681191"/>
                <a:ext cx="429550" cy="429551"/>
              </a:xfrm>
              <a:prstGeom prst="ellipse">
                <a:avLst/>
              </a:prstGeom>
              <a:solidFill>
                <a:schemeClr val="tx2"/>
              </a:solidFill>
              <a:ln w="12700" cap="flat">
                <a:noFill/>
                <a:miter lim="400000"/>
              </a:ln>
              <a:effectLst/>
            </p:spPr>
            <p:txBody>
              <a:bodyPr wrap="square" lIns="45719" tIns="45719" rIns="45719" bIns="45719" numCol="1" anchor="t">
                <a:noAutofit/>
              </a:bodyPr>
              <a:lstStyle/>
              <a:p>
                <a:endParaRPr sz="1600"/>
              </a:p>
            </p:txBody>
          </p:sp>
          <p:sp>
            <p:nvSpPr>
              <p:cNvPr id="78" name="Freeform 89"/>
              <p:cNvSpPr>
                <a:spLocks noEditPoints="1"/>
              </p:cNvSpPr>
              <p:nvPr/>
            </p:nvSpPr>
            <p:spPr bwMode="auto">
              <a:xfrm>
                <a:off x="7530072" y="3770576"/>
                <a:ext cx="233362" cy="233362"/>
              </a:xfrm>
              <a:custGeom>
                <a:avLst/>
                <a:gdLst>
                  <a:gd name="T0" fmla="*/ 2147483646 w 68"/>
                  <a:gd name="T1" fmla="*/ 2147483646 h 68"/>
                  <a:gd name="T2" fmla="*/ 2147483646 w 68"/>
                  <a:gd name="T3" fmla="*/ 2147483646 h 68"/>
                  <a:gd name="T4" fmla="*/ 2147483646 w 68"/>
                  <a:gd name="T5" fmla="*/ 2147483646 h 68"/>
                  <a:gd name="T6" fmla="*/ 2147483646 w 68"/>
                  <a:gd name="T7" fmla="*/ 2147483646 h 68"/>
                  <a:gd name="T8" fmla="*/ 2147483646 w 68"/>
                  <a:gd name="T9" fmla="*/ 2147483646 h 68"/>
                  <a:gd name="T10" fmla="*/ 2147483646 w 68"/>
                  <a:gd name="T11" fmla="*/ 2147483646 h 68"/>
                  <a:gd name="T12" fmla="*/ 2147483646 w 68"/>
                  <a:gd name="T13" fmla="*/ 2147483646 h 68"/>
                  <a:gd name="T14" fmla="*/ 2147483646 w 68"/>
                  <a:gd name="T15" fmla="*/ 2147483646 h 68"/>
                  <a:gd name="T16" fmla="*/ 2147483646 w 68"/>
                  <a:gd name="T17" fmla="*/ 2147483646 h 68"/>
                  <a:gd name="T18" fmla="*/ 2147483646 w 68"/>
                  <a:gd name="T19" fmla="*/ 2147483646 h 68"/>
                  <a:gd name="T20" fmla="*/ 2147483646 w 68"/>
                  <a:gd name="T21" fmla="*/ 2147483646 h 68"/>
                  <a:gd name="T22" fmla="*/ 2147483646 w 68"/>
                  <a:gd name="T23" fmla="*/ 2147483646 h 68"/>
                  <a:gd name="T24" fmla="*/ 0 w 68"/>
                  <a:gd name="T25" fmla="*/ 2147483646 h 68"/>
                  <a:gd name="T26" fmla="*/ 2147483646 w 68"/>
                  <a:gd name="T27" fmla="*/ 2147483646 h 68"/>
                  <a:gd name="T28" fmla="*/ 2147483646 w 68"/>
                  <a:gd name="T29" fmla="*/ 0 h 68"/>
                  <a:gd name="T30" fmla="*/ 2147483646 w 68"/>
                  <a:gd name="T31" fmla="*/ 0 h 68"/>
                  <a:gd name="T32" fmla="*/ 2147483646 w 68"/>
                  <a:gd name="T33" fmla="*/ 2147483646 h 68"/>
                  <a:gd name="T34" fmla="*/ 2147483646 w 68"/>
                  <a:gd name="T35" fmla="*/ 2147483646 h 68"/>
                  <a:gd name="T36" fmla="*/ 2147483646 w 68"/>
                  <a:gd name="T37" fmla="*/ 2147483646 h 68"/>
                  <a:gd name="T38" fmla="*/ 2147483646 w 68"/>
                  <a:gd name="T39" fmla="*/ 2147483646 h 68"/>
                  <a:gd name="T40" fmla="*/ 2147483646 w 68"/>
                  <a:gd name="T41" fmla="*/ 2147483646 h 68"/>
                  <a:gd name="T42" fmla="*/ 2147483646 w 68"/>
                  <a:gd name="T43" fmla="*/ 2147483646 h 68"/>
                  <a:gd name="T44" fmla="*/ 2147483646 w 68"/>
                  <a:gd name="T45" fmla="*/ 2147483646 h 68"/>
                  <a:gd name="T46" fmla="*/ 2147483646 w 68"/>
                  <a:gd name="T47" fmla="*/ 2147483646 h 6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5" y="55"/>
                      <a:pt x="35" y="55"/>
                      <a:pt x="35" y="55"/>
                    </a:cubicBezTo>
                    <a:cubicBezTo>
                      <a:pt x="23" y="67"/>
                      <a:pt x="23" y="67"/>
                      <a:pt x="23" y="67"/>
                    </a:cubicBezTo>
                    <a:cubicBezTo>
                      <a:pt x="23" y="67"/>
                      <a:pt x="22" y="68"/>
                      <a:pt x="22" y="68"/>
                    </a:cubicBezTo>
                    <a:cubicBezTo>
                      <a:pt x="21" y="68"/>
                      <a:pt x="21" y="68"/>
                      <a:pt x="21" y="68"/>
                    </a:cubicBezTo>
                    <a:cubicBezTo>
                      <a:pt x="20" y="67"/>
                      <a:pt x="19" y="66"/>
                      <a:pt x="19" y="65"/>
                    </a:cubicBezTo>
                    <a:cubicBezTo>
                      <a:pt x="19" y="48"/>
                      <a:pt x="19" y="48"/>
                      <a:pt x="19" y="48"/>
                    </a:cubicBezTo>
                    <a:cubicBezTo>
                      <a:pt x="1" y="41"/>
                      <a:pt x="1" y="41"/>
                      <a:pt x="1" y="41"/>
                    </a:cubicBezTo>
                    <a:cubicBezTo>
                      <a:pt x="0" y="40"/>
                      <a:pt x="0" y="40"/>
                      <a:pt x="0" y="39"/>
                    </a:cubicBezTo>
                    <a:cubicBezTo>
                      <a:pt x="0" y="38"/>
                      <a:pt x="0" y="37"/>
                      <a:pt x="1" y="36"/>
                    </a:cubicBezTo>
                    <a:cubicBezTo>
                      <a:pt x="64" y="0"/>
                      <a:pt x="64" y="0"/>
                      <a:pt x="64" y="0"/>
                    </a:cubicBezTo>
                    <a:cubicBezTo>
                      <a:pt x="65" y="0"/>
                      <a:pt x="66" y="0"/>
                      <a:pt x="67" y="0"/>
                    </a:cubicBezTo>
                    <a:cubicBezTo>
                      <a:pt x="68" y="1"/>
                      <a:pt x="68" y="2"/>
                      <a:pt x="68" y="3"/>
                    </a:cubicBezTo>
                    <a:close/>
                    <a:moveTo>
                      <a:pt x="62" y="7"/>
                    </a:moveTo>
                    <a:cubicBezTo>
                      <a:pt x="8" y="38"/>
                      <a:pt x="8" y="38"/>
                      <a:pt x="8" y="38"/>
                    </a:cubicBezTo>
                    <a:cubicBezTo>
                      <a:pt x="20" y="43"/>
                      <a:pt x="20" y="43"/>
                      <a:pt x="20" y="43"/>
                    </a:cubicBezTo>
                    <a:cubicBezTo>
                      <a:pt x="53" y="19"/>
                      <a:pt x="53" y="19"/>
                      <a:pt x="53" y="19"/>
                    </a:cubicBezTo>
                    <a:cubicBezTo>
                      <a:pt x="35" y="49"/>
                      <a:pt x="35" y="49"/>
                      <a:pt x="35" y="49"/>
                    </a:cubicBezTo>
                    <a:cubicBezTo>
                      <a:pt x="54" y="57"/>
                      <a:pt x="54" y="57"/>
                      <a:pt x="54" y="57"/>
                    </a:cubicBezTo>
                    <a:lnTo>
                      <a:pt x="62"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p>
            </p:txBody>
          </p:sp>
        </p:grpSp>
        <p:grpSp>
          <p:nvGrpSpPr>
            <p:cNvPr id="72" name="组合 71"/>
            <p:cNvGrpSpPr/>
            <p:nvPr/>
          </p:nvGrpSpPr>
          <p:grpSpPr>
            <a:xfrm>
              <a:off x="1884477" y="2048124"/>
              <a:ext cx="429550" cy="429551"/>
              <a:chOff x="896489" y="1356003"/>
              <a:chExt cx="429550" cy="429551"/>
            </a:xfrm>
          </p:grpSpPr>
          <p:sp>
            <p:nvSpPr>
              <p:cNvPr id="73" name="Shape 2744"/>
              <p:cNvSpPr/>
              <p:nvPr/>
            </p:nvSpPr>
            <p:spPr>
              <a:xfrm rot="2693182">
                <a:off x="896489" y="1356003"/>
                <a:ext cx="429550" cy="429551"/>
              </a:xfrm>
              <a:prstGeom prst="ellipse">
                <a:avLst/>
              </a:prstGeom>
              <a:solidFill>
                <a:schemeClr val="tx2"/>
              </a:solidFill>
              <a:ln w="12700" cap="flat">
                <a:noFill/>
                <a:miter lim="400000"/>
              </a:ln>
              <a:effectLst/>
            </p:spPr>
            <p:txBody>
              <a:bodyPr wrap="square" lIns="45719" tIns="45719" rIns="45719" bIns="45719" numCol="1" anchor="t">
                <a:noAutofit/>
              </a:bodyPr>
              <a:lstStyle/>
              <a:p>
                <a:endParaRPr sz="1600"/>
              </a:p>
            </p:txBody>
          </p:sp>
          <p:grpSp>
            <p:nvGrpSpPr>
              <p:cNvPr id="74" name="Group 280"/>
              <p:cNvGrpSpPr/>
              <p:nvPr/>
            </p:nvGrpSpPr>
            <p:grpSpPr>
              <a:xfrm>
                <a:off x="975555" y="1398813"/>
                <a:ext cx="254000" cy="293687"/>
                <a:chOff x="2708276" y="2427288"/>
                <a:chExt cx="254000" cy="293687"/>
              </a:xfrm>
              <a:solidFill>
                <a:srgbClr val="FFFFFF"/>
              </a:solidFill>
            </p:grpSpPr>
            <p:sp>
              <p:nvSpPr>
                <p:cNvPr id="75" name="Freeform 47"/>
                <p:cNvSpPr>
                  <a:spLocks noEditPoints="1"/>
                </p:cNvSpPr>
                <p:nvPr/>
              </p:nvSpPr>
              <p:spPr bwMode="auto">
                <a:xfrm>
                  <a:off x="2760663" y="2427288"/>
                  <a:ext cx="146050" cy="73025"/>
                </a:xfrm>
                <a:custGeom>
                  <a:avLst/>
                  <a:gdLst/>
                  <a:ahLst/>
                  <a:cxnLst>
                    <a:cxn ang="0">
                      <a:pos x="58" y="14"/>
                    </a:cxn>
                    <a:cxn ang="0">
                      <a:pos x="44" y="14"/>
                    </a:cxn>
                    <a:cxn ang="0">
                      <a:pos x="29" y="0"/>
                    </a:cxn>
                    <a:cxn ang="0">
                      <a:pos x="15" y="14"/>
                    </a:cxn>
                    <a:cxn ang="0">
                      <a:pos x="0" y="14"/>
                    </a:cxn>
                    <a:cxn ang="0">
                      <a:pos x="0" y="29"/>
                    </a:cxn>
                    <a:cxn ang="0">
                      <a:pos x="58" y="29"/>
                    </a:cxn>
                    <a:cxn ang="0">
                      <a:pos x="58" y="14"/>
                    </a:cxn>
                    <a:cxn ang="0">
                      <a:pos x="29" y="22"/>
                    </a:cxn>
                    <a:cxn ang="0">
                      <a:pos x="22" y="14"/>
                    </a:cxn>
                    <a:cxn ang="0">
                      <a:pos x="29" y="7"/>
                    </a:cxn>
                    <a:cxn ang="0">
                      <a:pos x="37" y="14"/>
                    </a:cxn>
                    <a:cxn ang="0">
                      <a:pos x="29" y="22"/>
                    </a:cxn>
                  </a:cxnLst>
                  <a:rect l="0" t="0" r="r" b="b"/>
                  <a:pathLst>
                    <a:path w="58" h="29">
                      <a:moveTo>
                        <a:pt x="58" y="14"/>
                      </a:moveTo>
                      <a:cubicBezTo>
                        <a:pt x="44" y="14"/>
                        <a:pt x="44" y="14"/>
                        <a:pt x="44" y="14"/>
                      </a:cubicBezTo>
                      <a:cubicBezTo>
                        <a:pt x="44" y="6"/>
                        <a:pt x="37" y="0"/>
                        <a:pt x="29" y="0"/>
                      </a:cubicBezTo>
                      <a:cubicBezTo>
                        <a:pt x="21" y="0"/>
                        <a:pt x="15" y="6"/>
                        <a:pt x="15" y="14"/>
                      </a:cubicBezTo>
                      <a:cubicBezTo>
                        <a:pt x="0" y="14"/>
                        <a:pt x="0" y="14"/>
                        <a:pt x="0" y="14"/>
                      </a:cubicBezTo>
                      <a:cubicBezTo>
                        <a:pt x="0" y="29"/>
                        <a:pt x="0" y="29"/>
                        <a:pt x="0" y="29"/>
                      </a:cubicBezTo>
                      <a:cubicBezTo>
                        <a:pt x="58" y="29"/>
                        <a:pt x="58" y="29"/>
                        <a:pt x="58" y="29"/>
                      </a:cubicBezTo>
                      <a:lnTo>
                        <a:pt x="58" y="14"/>
                      </a:lnTo>
                      <a:close/>
                      <a:moveTo>
                        <a:pt x="29" y="22"/>
                      </a:moveTo>
                      <a:cubicBezTo>
                        <a:pt x="25" y="22"/>
                        <a:pt x="22" y="18"/>
                        <a:pt x="22" y="14"/>
                      </a:cubicBezTo>
                      <a:cubicBezTo>
                        <a:pt x="22" y="10"/>
                        <a:pt x="25" y="7"/>
                        <a:pt x="29" y="7"/>
                      </a:cubicBezTo>
                      <a:cubicBezTo>
                        <a:pt x="33" y="7"/>
                        <a:pt x="37" y="10"/>
                        <a:pt x="37" y="14"/>
                      </a:cubicBezTo>
                      <a:cubicBezTo>
                        <a:pt x="37" y="18"/>
                        <a:pt x="33" y="22"/>
                        <a:pt x="29" y="22"/>
                      </a:cubicBezTo>
                      <a:close/>
                    </a:path>
                  </a:pathLst>
                </a:custGeom>
                <a:grpFill/>
                <a:ln w="9525">
                  <a:noFill/>
                  <a:round/>
                  <a:headEnd/>
                  <a:tailEnd/>
                </a:ln>
              </p:spPr>
              <p:txBody>
                <a:bodyPr/>
                <a:lstStyle/>
                <a:p>
                  <a:pPr>
                    <a:defRPr/>
                  </a:pPr>
                  <a:endParaRPr lang="en-US" sz="1600"/>
                </a:p>
              </p:txBody>
            </p:sp>
            <p:sp>
              <p:nvSpPr>
                <p:cNvPr id="76" name="Freeform 48"/>
                <p:cNvSpPr>
                  <a:spLocks noEditPoints="1"/>
                </p:cNvSpPr>
                <p:nvPr/>
              </p:nvSpPr>
              <p:spPr bwMode="auto">
                <a:xfrm>
                  <a:off x="2708276" y="2463800"/>
                  <a:ext cx="254000" cy="257175"/>
                </a:xfrm>
                <a:custGeom>
                  <a:avLst/>
                  <a:gdLst/>
                  <a:ahLst/>
                  <a:cxnLst>
                    <a:cxn ang="0">
                      <a:pos x="138" y="0"/>
                    </a:cxn>
                    <a:cxn ang="0">
                      <a:pos x="138" y="35"/>
                    </a:cxn>
                    <a:cxn ang="0">
                      <a:pos x="22" y="35"/>
                    </a:cxn>
                    <a:cxn ang="0">
                      <a:pos x="22" y="0"/>
                    </a:cxn>
                    <a:cxn ang="0">
                      <a:pos x="0" y="0"/>
                    </a:cxn>
                    <a:cxn ang="0">
                      <a:pos x="0" y="162"/>
                    </a:cxn>
                    <a:cxn ang="0">
                      <a:pos x="160" y="162"/>
                    </a:cxn>
                    <a:cxn ang="0">
                      <a:pos x="160" y="0"/>
                    </a:cxn>
                    <a:cxn ang="0">
                      <a:pos x="138" y="0"/>
                    </a:cxn>
                    <a:cxn ang="0">
                      <a:pos x="74" y="138"/>
                    </a:cxn>
                    <a:cxn ang="0">
                      <a:pos x="66" y="128"/>
                    </a:cxn>
                    <a:cxn ang="0">
                      <a:pos x="33" y="97"/>
                    </a:cxn>
                    <a:cxn ang="0">
                      <a:pos x="51" y="81"/>
                    </a:cxn>
                    <a:cxn ang="0">
                      <a:pos x="74" y="105"/>
                    </a:cxn>
                    <a:cxn ang="0">
                      <a:pos x="120" y="58"/>
                    </a:cxn>
                    <a:cxn ang="0">
                      <a:pos x="138" y="74"/>
                    </a:cxn>
                    <a:cxn ang="0">
                      <a:pos x="74" y="138"/>
                    </a:cxn>
                  </a:cxnLst>
                  <a:rect l="0" t="0" r="r" b="b"/>
                  <a:pathLst>
                    <a:path w="160" h="162">
                      <a:moveTo>
                        <a:pt x="138" y="0"/>
                      </a:moveTo>
                      <a:lnTo>
                        <a:pt x="138" y="35"/>
                      </a:lnTo>
                      <a:lnTo>
                        <a:pt x="22" y="35"/>
                      </a:lnTo>
                      <a:lnTo>
                        <a:pt x="22" y="0"/>
                      </a:lnTo>
                      <a:lnTo>
                        <a:pt x="0" y="0"/>
                      </a:lnTo>
                      <a:lnTo>
                        <a:pt x="0" y="162"/>
                      </a:lnTo>
                      <a:lnTo>
                        <a:pt x="160" y="162"/>
                      </a:lnTo>
                      <a:lnTo>
                        <a:pt x="160" y="0"/>
                      </a:lnTo>
                      <a:lnTo>
                        <a:pt x="138" y="0"/>
                      </a:lnTo>
                      <a:close/>
                      <a:moveTo>
                        <a:pt x="74" y="138"/>
                      </a:moveTo>
                      <a:lnTo>
                        <a:pt x="66" y="128"/>
                      </a:lnTo>
                      <a:lnTo>
                        <a:pt x="33" y="97"/>
                      </a:lnTo>
                      <a:lnTo>
                        <a:pt x="51" y="81"/>
                      </a:lnTo>
                      <a:lnTo>
                        <a:pt x="74" y="105"/>
                      </a:lnTo>
                      <a:lnTo>
                        <a:pt x="120" y="58"/>
                      </a:lnTo>
                      <a:lnTo>
                        <a:pt x="138" y="74"/>
                      </a:lnTo>
                      <a:lnTo>
                        <a:pt x="74" y="138"/>
                      </a:lnTo>
                      <a:close/>
                    </a:path>
                  </a:pathLst>
                </a:custGeom>
                <a:grpFill/>
                <a:ln w="9525">
                  <a:noFill/>
                  <a:round/>
                  <a:headEnd/>
                  <a:tailEnd/>
                </a:ln>
              </p:spPr>
              <p:txBody>
                <a:bodyPr/>
                <a:lstStyle/>
                <a:p>
                  <a:pPr>
                    <a:defRPr/>
                  </a:pPr>
                  <a:endParaRPr lang="en-US" sz="1600"/>
                </a:p>
              </p:txBody>
            </p:sp>
          </p:grpSp>
        </p:grpSp>
      </p:grpSp>
    </p:spTree>
    <p:extLst>
      <p:ext uri="{BB962C8B-B14F-4D97-AF65-F5344CB8AC3E}">
        <p14:creationId xmlns:p14="http://schemas.microsoft.com/office/powerpoint/2010/main" val="28709751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B234E-F119-437B-9027-AF1A966FC35E}"/>
              </a:ext>
            </a:extLst>
          </p:cNvPr>
          <p:cNvSpPr>
            <a:spLocks noGrp="1"/>
          </p:cNvSpPr>
          <p:nvPr>
            <p:ph type="title"/>
          </p:nvPr>
        </p:nvSpPr>
        <p:spPr/>
        <p:txBody>
          <a:bodyPr/>
          <a:lstStyle/>
          <a:p>
            <a:r>
              <a:rPr lang="de-CH" dirty="0"/>
              <a:t>Ladurner </a:t>
            </a:r>
            <a:r>
              <a:rPr lang="de-CH" dirty="0" err="1"/>
              <a:t>succeeded</a:t>
            </a:r>
            <a:r>
              <a:rPr lang="de-CH" dirty="0"/>
              <a:t> in </a:t>
            </a:r>
            <a:r>
              <a:rPr lang="de-CH" dirty="0" err="1"/>
              <a:t>spite</a:t>
            </a:r>
            <a:r>
              <a:rPr lang="de-CH" dirty="0"/>
              <a:t> of  South </a:t>
            </a:r>
            <a:r>
              <a:rPr lang="de-CH" dirty="0" err="1"/>
              <a:t>Tyrols</a:t>
            </a:r>
            <a:r>
              <a:rPr lang="de-CH" dirty="0"/>
              <a:t>’ lack of </a:t>
            </a:r>
            <a:r>
              <a:rPr lang="de-CH" dirty="0" err="1"/>
              <a:t>advantages</a:t>
            </a:r>
            <a:endParaRPr lang="en-US" dirty="0"/>
          </a:p>
        </p:txBody>
      </p:sp>
      <p:sp>
        <p:nvSpPr>
          <p:cNvPr id="3" name="Content Placeholder 2">
            <a:extLst>
              <a:ext uri="{FF2B5EF4-FFF2-40B4-BE49-F238E27FC236}">
                <a16:creationId xmlns:a16="http://schemas.microsoft.com/office/drawing/2014/main" id="{A6C685C9-6268-4579-AD37-D1720A9AE028}"/>
              </a:ext>
            </a:extLst>
          </p:cNvPr>
          <p:cNvSpPr>
            <a:spLocks noGrp="1"/>
          </p:cNvSpPr>
          <p:nvPr>
            <p:ph idx="1"/>
          </p:nvPr>
        </p:nvSpPr>
        <p:spPr>
          <a:xfrm>
            <a:off x="704088" y="1690688"/>
            <a:ext cx="10515600" cy="4351338"/>
          </a:xfrm>
        </p:spPr>
        <p:txBody>
          <a:bodyPr/>
          <a:lstStyle/>
          <a:p>
            <a:r>
              <a:rPr lang="de-CH" b="1" u="sng" dirty="0"/>
              <a:t>Demand </a:t>
            </a:r>
            <a:r>
              <a:rPr lang="de-CH" b="1" u="sng" dirty="0" err="1"/>
              <a:t>conditions</a:t>
            </a:r>
            <a:r>
              <a:rPr lang="de-CH" b="1" u="sng" dirty="0"/>
              <a:t>: </a:t>
            </a:r>
            <a:r>
              <a:rPr lang="de-CH" b="1" dirty="0" err="1"/>
              <a:t>the</a:t>
            </a:r>
            <a:r>
              <a:rPr lang="de-CH" b="1" dirty="0"/>
              <a:t> </a:t>
            </a:r>
            <a:r>
              <a:rPr lang="de-CH" b="1" dirty="0" err="1"/>
              <a:t>only</a:t>
            </a:r>
            <a:r>
              <a:rPr lang="de-CH" b="1" dirty="0"/>
              <a:t> positive </a:t>
            </a:r>
            <a:r>
              <a:rPr lang="de-CH" b="1" dirty="0" err="1"/>
              <a:t>factor</a:t>
            </a:r>
            <a:r>
              <a:rPr lang="de-CH" b="1" dirty="0"/>
              <a:t> </a:t>
            </a:r>
            <a:r>
              <a:rPr lang="de-CH" dirty="0"/>
              <a:t>, </a:t>
            </a:r>
            <a:r>
              <a:rPr lang="de-CH" dirty="0" err="1"/>
              <a:t>few</a:t>
            </a:r>
            <a:r>
              <a:rPr lang="de-CH" dirty="0"/>
              <a:t> </a:t>
            </a:r>
            <a:r>
              <a:rPr lang="de-CH" dirty="0" err="1"/>
              <a:t>patients</a:t>
            </a:r>
            <a:r>
              <a:rPr lang="de-CH" dirty="0"/>
              <a:t> but  </a:t>
            </a:r>
            <a:r>
              <a:rPr lang="de-CH" dirty="0" err="1"/>
              <a:t>unmet</a:t>
            </a:r>
            <a:r>
              <a:rPr lang="de-CH" dirty="0"/>
              <a:t> </a:t>
            </a:r>
            <a:r>
              <a:rPr lang="de-CH" dirty="0" err="1"/>
              <a:t>needs</a:t>
            </a:r>
            <a:r>
              <a:rPr lang="de-CH" dirty="0"/>
              <a:t>, </a:t>
            </a:r>
            <a:r>
              <a:rPr lang="de-CH" dirty="0" err="1"/>
              <a:t>great</a:t>
            </a:r>
            <a:r>
              <a:rPr lang="de-CH" dirty="0"/>
              <a:t> </a:t>
            </a:r>
            <a:r>
              <a:rPr lang="de-CH" dirty="0" err="1"/>
              <a:t>opportunity</a:t>
            </a:r>
            <a:r>
              <a:rPr lang="de-CH" dirty="0"/>
              <a:t>, </a:t>
            </a:r>
            <a:r>
              <a:rPr lang="de-CH" dirty="0" err="1"/>
              <a:t>re-imbursement</a:t>
            </a:r>
            <a:r>
              <a:rPr lang="de-CH" dirty="0"/>
              <a:t> </a:t>
            </a:r>
            <a:r>
              <a:rPr lang="de-CH" dirty="0" err="1"/>
              <a:t>by</a:t>
            </a:r>
            <a:r>
              <a:rPr lang="de-CH" dirty="0"/>
              <a:t> </a:t>
            </a:r>
            <a:r>
              <a:rPr lang="de-CH" dirty="0" err="1"/>
              <a:t>government</a:t>
            </a:r>
            <a:r>
              <a:rPr lang="de-CH" dirty="0"/>
              <a:t>! But </a:t>
            </a:r>
            <a:r>
              <a:rPr lang="de-CH" dirty="0" err="1"/>
              <a:t>how</a:t>
            </a:r>
            <a:r>
              <a:rPr lang="de-CH" dirty="0"/>
              <a:t> to </a:t>
            </a:r>
            <a:r>
              <a:rPr lang="de-CH" dirty="0" err="1"/>
              <a:t>exploit</a:t>
            </a:r>
            <a:r>
              <a:rPr lang="de-CH" dirty="0"/>
              <a:t>  </a:t>
            </a:r>
            <a:r>
              <a:rPr lang="de-CH" dirty="0" err="1"/>
              <a:t>the</a:t>
            </a:r>
            <a:r>
              <a:rPr lang="de-CH" dirty="0"/>
              <a:t> </a:t>
            </a:r>
            <a:r>
              <a:rPr lang="de-CH" dirty="0" err="1"/>
              <a:t>chance</a:t>
            </a:r>
            <a:r>
              <a:rPr lang="de-CH" dirty="0"/>
              <a:t>, </a:t>
            </a:r>
            <a:r>
              <a:rPr lang="de-CH" dirty="0" err="1"/>
              <a:t>given</a:t>
            </a:r>
            <a:r>
              <a:rPr lang="de-CH" dirty="0"/>
              <a:t> </a:t>
            </a:r>
            <a:r>
              <a:rPr lang="de-CH" dirty="0" err="1"/>
              <a:t>the</a:t>
            </a:r>
            <a:r>
              <a:rPr lang="de-CH" dirty="0"/>
              <a:t> </a:t>
            </a:r>
            <a:r>
              <a:rPr lang="de-CH" dirty="0" err="1"/>
              <a:t>following</a:t>
            </a:r>
            <a:r>
              <a:rPr lang="de-CH" dirty="0"/>
              <a:t>: </a:t>
            </a:r>
            <a:r>
              <a:rPr lang="de-CH" dirty="0" err="1"/>
              <a:t>unhelful</a:t>
            </a:r>
            <a:r>
              <a:rPr lang="de-CH" dirty="0"/>
              <a:t> </a:t>
            </a:r>
            <a:r>
              <a:rPr lang="de-CH" dirty="0" err="1"/>
              <a:t>factors</a:t>
            </a:r>
            <a:r>
              <a:rPr lang="de-CH" dirty="0"/>
              <a:t>:</a:t>
            </a:r>
          </a:p>
          <a:p>
            <a:r>
              <a:rPr lang="de-CH" u="sng" dirty="0" err="1"/>
              <a:t>Factor</a:t>
            </a:r>
            <a:r>
              <a:rPr lang="de-CH" u="sng" dirty="0"/>
              <a:t> </a:t>
            </a:r>
            <a:r>
              <a:rPr lang="de-CH" u="sng" dirty="0" err="1"/>
              <a:t>conditions</a:t>
            </a:r>
            <a:r>
              <a:rPr lang="de-CH" u="sng" dirty="0"/>
              <a:t>:  </a:t>
            </a:r>
            <a:r>
              <a:rPr lang="de-CH" dirty="0" err="1"/>
              <a:t>no</a:t>
            </a:r>
            <a:r>
              <a:rPr lang="de-CH" dirty="0"/>
              <a:t> special </a:t>
            </a:r>
            <a:r>
              <a:rPr lang="de-CH" dirty="0" err="1"/>
              <a:t>knowledge</a:t>
            </a:r>
            <a:r>
              <a:rPr lang="de-CH" dirty="0"/>
              <a:t> </a:t>
            </a:r>
            <a:r>
              <a:rPr lang="de-CH" dirty="0" err="1"/>
              <a:t>or</a:t>
            </a:r>
            <a:r>
              <a:rPr lang="de-CH" dirty="0"/>
              <a:t> </a:t>
            </a:r>
            <a:r>
              <a:rPr lang="de-CH" dirty="0" err="1"/>
              <a:t>skills</a:t>
            </a:r>
            <a:r>
              <a:rPr lang="de-CH" dirty="0"/>
              <a:t>  </a:t>
            </a:r>
            <a:r>
              <a:rPr lang="de-CH" dirty="0" err="1"/>
              <a:t>or</a:t>
            </a:r>
            <a:r>
              <a:rPr lang="de-CH" dirty="0"/>
              <a:t> </a:t>
            </a:r>
            <a:r>
              <a:rPr lang="de-CH" dirty="0" err="1"/>
              <a:t>schools</a:t>
            </a:r>
            <a:r>
              <a:rPr lang="de-CH" dirty="0"/>
              <a:t> </a:t>
            </a:r>
            <a:r>
              <a:rPr lang="de-CH" dirty="0" err="1"/>
              <a:t>or</a:t>
            </a:r>
            <a:r>
              <a:rPr lang="de-CH" dirty="0"/>
              <a:t> </a:t>
            </a:r>
            <a:r>
              <a:rPr lang="de-CH" dirty="0" err="1"/>
              <a:t>firms,later</a:t>
            </a:r>
            <a:r>
              <a:rPr lang="de-CH" dirty="0"/>
              <a:t> </a:t>
            </a:r>
            <a:r>
              <a:rPr lang="en-US" dirty="0"/>
              <a:t>Ladurner moved R&amp;D to Trieste with a better diamond </a:t>
            </a:r>
          </a:p>
          <a:p>
            <a:r>
              <a:rPr lang="en-US" u="sng" dirty="0"/>
              <a:t>Related or supporting industries</a:t>
            </a:r>
            <a:r>
              <a:rPr lang="en-US" dirty="0"/>
              <a:t>: no suppliers to speak of</a:t>
            </a:r>
          </a:p>
          <a:p>
            <a:r>
              <a:rPr lang="en-US" u="sng" dirty="0"/>
              <a:t>Strategy, structure and rivalry: </a:t>
            </a:r>
            <a:r>
              <a:rPr lang="en-US" dirty="0"/>
              <a:t>a complacent business climate, tradition–oriented: Ladurner “South Tyrol did not have the climate, the will to </a:t>
            </a:r>
            <a:r>
              <a:rPr lang="en-US" dirty="0" err="1"/>
              <a:t>ido</a:t>
            </a:r>
            <a:r>
              <a:rPr lang="en-US" dirty="0"/>
              <a:t> things differently. Tourism, though flourished.</a:t>
            </a:r>
          </a:p>
          <a:p>
            <a:endParaRPr lang="en-US" dirty="0"/>
          </a:p>
        </p:txBody>
      </p:sp>
    </p:spTree>
    <p:extLst>
      <p:ext uri="{BB962C8B-B14F-4D97-AF65-F5344CB8AC3E}">
        <p14:creationId xmlns:p14="http://schemas.microsoft.com/office/powerpoint/2010/main" val="7474322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B667F-1D7A-45EF-89B4-F1F2721F462D}"/>
              </a:ext>
            </a:extLst>
          </p:cNvPr>
          <p:cNvSpPr>
            <a:spLocks noGrp="1"/>
          </p:cNvSpPr>
          <p:nvPr>
            <p:ph type="title"/>
          </p:nvPr>
        </p:nvSpPr>
        <p:spPr>
          <a:xfrm>
            <a:off x="524741" y="620392"/>
            <a:ext cx="2974363" cy="5504688"/>
          </a:xfrm>
        </p:spPr>
        <p:txBody>
          <a:bodyPr>
            <a:normAutofit/>
          </a:bodyPr>
          <a:lstStyle/>
          <a:p>
            <a:r>
              <a:rPr lang="de-CH" sz="4800" dirty="0">
                <a:solidFill>
                  <a:schemeClr val="accent5"/>
                </a:solidFill>
              </a:rPr>
              <a:t>Summary of Ladurner’s </a:t>
            </a:r>
            <a:r>
              <a:rPr lang="de-CH" sz="4800" dirty="0" err="1">
                <a:solidFill>
                  <a:schemeClr val="accent5"/>
                </a:solidFill>
              </a:rPr>
              <a:t>beginning</a:t>
            </a:r>
            <a:r>
              <a:rPr lang="de-CH" sz="4800" dirty="0">
                <a:solidFill>
                  <a:schemeClr val="accent5"/>
                </a:solidFill>
              </a:rPr>
              <a:t> </a:t>
            </a:r>
            <a:r>
              <a:rPr lang="de-CH" sz="4800" dirty="0" err="1">
                <a:solidFill>
                  <a:schemeClr val="accent5"/>
                </a:solidFill>
              </a:rPr>
              <a:t>success</a:t>
            </a:r>
            <a:r>
              <a:rPr lang="de-CH" sz="4800" dirty="0">
                <a:solidFill>
                  <a:schemeClr val="accent5"/>
                </a:solidFill>
              </a:rPr>
              <a:t>…</a:t>
            </a:r>
            <a:endParaRPr lang="en-US" sz="4800" dirty="0">
              <a:solidFill>
                <a:schemeClr val="accent5"/>
              </a:solidFill>
            </a:endParaRPr>
          </a:p>
        </p:txBody>
      </p:sp>
      <p:graphicFrame>
        <p:nvGraphicFramePr>
          <p:cNvPr id="5" name="Content Placeholder 2">
            <a:extLst>
              <a:ext uri="{FF2B5EF4-FFF2-40B4-BE49-F238E27FC236}">
                <a16:creationId xmlns:a16="http://schemas.microsoft.com/office/drawing/2014/main" id="{68D00872-BD6A-414C-B96A-A35EE6E03789}"/>
              </a:ext>
            </a:extLst>
          </p:cNvPr>
          <p:cNvGraphicFramePr>
            <a:graphicFrameLocks noGrp="1"/>
          </p:cNvGraphicFramePr>
          <p:nvPr>
            <p:ph idx="1"/>
          </p:nvPr>
        </p:nvGraphicFramePr>
        <p:xfrm>
          <a:off x="3840480" y="620392"/>
          <a:ext cx="8229600" cy="61339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991248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6D955-BB92-4279-999C-D6F15A2DEFB0}"/>
              </a:ext>
            </a:extLst>
          </p:cNvPr>
          <p:cNvSpPr>
            <a:spLocks noGrp="1"/>
          </p:cNvSpPr>
          <p:nvPr>
            <p:ph type="title"/>
          </p:nvPr>
        </p:nvSpPr>
        <p:spPr/>
        <p:txBody>
          <a:bodyPr/>
          <a:lstStyle/>
          <a:p>
            <a:r>
              <a:rPr lang="de-CH" dirty="0"/>
              <a:t>Ladurner berichtet: Nach Erfolg in Italien, jetzt Europa! </a:t>
            </a:r>
            <a:r>
              <a:rPr lang="de-CH" dirty="0" err="1"/>
              <a:t>Let’s</a:t>
            </a:r>
            <a:r>
              <a:rPr lang="de-CH" dirty="0"/>
              <a:t> </a:t>
            </a:r>
            <a:r>
              <a:rPr lang="de-CH" dirty="0" err="1"/>
              <a:t>go</a:t>
            </a:r>
            <a:r>
              <a:rPr lang="de-CH" dirty="0"/>
              <a:t> </a:t>
            </a:r>
            <a:r>
              <a:rPr lang="de-CH" dirty="0" err="1"/>
              <a:t>abroad</a:t>
            </a:r>
            <a:r>
              <a:rPr lang="de-CH" dirty="0"/>
              <a:t>!</a:t>
            </a:r>
            <a:endParaRPr lang="en-US" dirty="0"/>
          </a:p>
        </p:txBody>
      </p:sp>
      <p:sp>
        <p:nvSpPr>
          <p:cNvPr id="3" name="Content Placeholder 2">
            <a:extLst>
              <a:ext uri="{FF2B5EF4-FFF2-40B4-BE49-F238E27FC236}">
                <a16:creationId xmlns:a16="http://schemas.microsoft.com/office/drawing/2014/main" id="{05DEAD11-9879-4BAE-9CA3-C3AC36BC2E57}"/>
              </a:ext>
            </a:extLst>
          </p:cNvPr>
          <p:cNvSpPr>
            <a:spLocks noGrp="1"/>
          </p:cNvSpPr>
          <p:nvPr>
            <p:ph idx="1"/>
          </p:nvPr>
        </p:nvSpPr>
        <p:spPr/>
        <p:txBody>
          <a:bodyPr>
            <a:normAutofit/>
          </a:bodyPr>
          <a:lstStyle/>
          <a:p>
            <a:r>
              <a:rPr lang="de-CH" dirty="0"/>
              <a:t>Berichte von Ladurner (und HJ Prast)</a:t>
            </a:r>
          </a:p>
          <a:p>
            <a:r>
              <a:rPr lang="de-CH" dirty="0"/>
              <a:t>Warum ins Ausland, warum  stattdessen nicht mehr  Kunden und Umsätze in Italien? Vermehrter Aufwand bei Markt-Penetration     (vgl. derzeitige Versuche, die Impfungs-Zweifler zu überzeugen)</a:t>
            </a:r>
          </a:p>
          <a:p>
            <a:r>
              <a:rPr lang="de-CH" dirty="0"/>
              <a:t>Warum Spanien, Mittelmeer-Länder zuerst?</a:t>
            </a:r>
          </a:p>
          <a:p>
            <a:r>
              <a:rPr lang="de-CH" dirty="0"/>
              <a:t>Warum nicht and die ganz Grossen  (Deutschland, USA) sofort?</a:t>
            </a:r>
          </a:p>
          <a:p>
            <a:pPr marL="0" indent="0">
              <a:buNone/>
            </a:pPr>
            <a:r>
              <a:rPr lang="de-CH" sz="4400" dirty="0" err="1"/>
              <a:t>Why</a:t>
            </a:r>
            <a:r>
              <a:rPr lang="de-CH" sz="4400" dirty="0"/>
              <a:t>  </a:t>
            </a:r>
            <a:r>
              <a:rPr lang="de-CH" sz="4400" dirty="0" err="1"/>
              <a:t>go</a:t>
            </a:r>
            <a:r>
              <a:rPr lang="de-CH" sz="4400" dirty="0"/>
              <a:t> </a:t>
            </a:r>
            <a:r>
              <a:rPr lang="de-CH" sz="4400" dirty="0" err="1"/>
              <a:t>abroad</a:t>
            </a:r>
            <a:r>
              <a:rPr lang="de-CH" sz="4400" dirty="0"/>
              <a:t>, ? </a:t>
            </a:r>
            <a:r>
              <a:rPr lang="de-CH" sz="4400" dirty="0" err="1"/>
              <a:t>Why</a:t>
            </a:r>
            <a:r>
              <a:rPr lang="de-CH" sz="4400" dirty="0"/>
              <a:t> not  </a:t>
            </a:r>
            <a:r>
              <a:rPr lang="de-CH" sz="4400" dirty="0" err="1"/>
              <a:t>gain</a:t>
            </a:r>
            <a:r>
              <a:rPr lang="de-CH" sz="4400" dirty="0"/>
              <a:t> </a:t>
            </a:r>
            <a:r>
              <a:rPr lang="de-CH" sz="4400" dirty="0" err="1"/>
              <a:t>more</a:t>
            </a:r>
            <a:r>
              <a:rPr lang="de-CH" sz="4400" dirty="0"/>
              <a:t> </a:t>
            </a:r>
            <a:r>
              <a:rPr lang="de-CH" sz="4400" dirty="0" err="1"/>
              <a:t>customers</a:t>
            </a:r>
            <a:r>
              <a:rPr lang="de-CH" sz="4400" dirty="0"/>
              <a:t> and  </a:t>
            </a:r>
            <a:r>
              <a:rPr lang="de-CH" sz="4400" dirty="0" err="1"/>
              <a:t>increase</a:t>
            </a:r>
            <a:r>
              <a:rPr lang="de-CH" sz="4400" dirty="0"/>
              <a:t> </a:t>
            </a:r>
            <a:r>
              <a:rPr lang="de-CH" sz="4400" dirty="0" err="1"/>
              <a:t>sales</a:t>
            </a:r>
            <a:r>
              <a:rPr lang="de-CH" sz="4400" dirty="0"/>
              <a:t> in </a:t>
            </a:r>
            <a:r>
              <a:rPr lang="de-CH" sz="4400" dirty="0" err="1"/>
              <a:t>Italy</a:t>
            </a:r>
            <a:r>
              <a:rPr lang="de-CH" sz="4400" dirty="0"/>
              <a:t>?</a:t>
            </a:r>
            <a:endParaRPr lang="en-US" sz="4400" dirty="0"/>
          </a:p>
        </p:txBody>
      </p:sp>
    </p:spTree>
    <p:extLst>
      <p:ext uri="{BB962C8B-B14F-4D97-AF65-F5344CB8AC3E}">
        <p14:creationId xmlns:p14="http://schemas.microsoft.com/office/powerpoint/2010/main" val="557994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F7841-43FF-476B-8D14-CE3A6B0656CC}"/>
              </a:ext>
            </a:extLst>
          </p:cNvPr>
          <p:cNvSpPr>
            <a:spLocks noGrp="1"/>
          </p:cNvSpPr>
          <p:nvPr>
            <p:ph type="title"/>
          </p:nvPr>
        </p:nvSpPr>
        <p:spPr/>
        <p:txBody>
          <a:bodyPr/>
          <a:lstStyle/>
          <a:p>
            <a:r>
              <a:rPr lang="de-CH" dirty="0"/>
              <a:t>U. Ladurner’s </a:t>
            </a:r>
            <a:r>
              <a:rPr lang="de-CH" dirty="0" err="1"/>
              <a:t>expansion</a:t>
            </a:r>
            <a:r>
              <a:rPr lang="de-CH" dirty="0"/>
              <a:t> to Europe</a:t>
            </a:r>
            <a:endParaRPr lang="en-US" dirty="0"/>
          </a:p>
        </p:txBody>
      </p:sp>
      <p:sp>
        <p:nvSpPr>
          <p:cNvPr id="3" name="Content Placeholder 2">
            <a:extLst>
              <a:ext uri="{FF2B5EF4-FFF2-40B4-BE49-F238E27FC236}">
                <a16:creationId xmlns:a16="http://schemas.microsoft.com/office/drawing/2014/main" id="{2D13C4D0-F27A-4B64-B9B5-424A4515481F}"/>
              </a:ext>
            </a:extLst>
          </p:cNvPr>
          <p:cNvSpPr>
            <a:spLocks noGrp="1"/>
          </p:cNvSpPr>
          <p:nvPr>
            <p:ph idx="1"/>
          </p:nvPr>
        </p:nvSpPr>
        <p:spPr/>
        <p:txBody>
          <a:bodyPr/>
          <a:lstStyle/>
          <a:p>
            <a:r>
              <a:rPr lang="de-CH" dirty="0" err="1"/>
              <a:t>What</a:t>
            </a:r>
            <a:r>
              <a:rPr lang="de-CH" dirty="0"/>
              <a:t> countries, </a:t>
            </a:r>
            <a:r>
              <a:rPr lang="de-CH" dirty="0" err="1"/>
              <a:t>what</a:t>
            </a:r>
            <a:r>
              <a:rPr lang="de-CH" dirty="0"/>
              <a:t> </a:t>
            </a:r>
            <a:r>
              <a:rPr lang="de-CH" dirty="0" err="1"/>
              <a:t>products</a:t>
            </a:r>
            <a:r>
              <a:rPr lang="de-CH" dirty="0"/>
              <a:t>, </a:t>
            </a:r>
            <a:r>
              <a:rPr lang="de-CH" dirty="0" err="1"/>
              <a:t>with</a:t>
            </a:r>
            <a:r>
              <a:rPr lang="de-CH" dirty="0"/>
              <a:t> </a:t>
            </a:r>
            <a:r>
              <a:rPr lang="de-CH" dirty="0" err="1"/>
              <a:t>what</a:t>
            </a:r>
            <a:r>
              <a:rPr lang="de-CH" dirty="0"/>
              <a:t> </a:t>
            </a:r>
            <a:r>
              <a:rPr lang="de-CH" dirty="0" err="1"/>
              <a:t>managers</a:t>
            </a:r>
            <a:r>
              <a:rPr lang="de-CH" dirty="0"/>
              <a:t>?</a:t>
            </a:r>
          </a:p>
          <a:p>
            <a:r>
              <a:rPr lang="de-CH" dirty="0"/>
              <a:t>Spain, France , Benelux, </a:t>
            </a:r>
          </a:p>
          <a:p>
            <a:r>
              <a:rPr lang="de-CH" dirty="0"/>
              <a:t>Same </a:t>
            </a:r>
            <a:r>
              <a:rPr lang="de-CH" dirty="0" err="1"/>
              <a:t>or</a:t>
            </a:r>
            <a:r>
              <a:rPr lang="de-CH" dirty="0"/>
              <a:t> </a:t>
            </a:r>
            <a:r>
              <a:rPr lang="de-CH" dirty="0" err="1"/>
              <a:t>similar</a:t>
            </a:r>
            <a:r>
              <a:rPr lang="de-CH" dirty="0"/>
              <a:t> </a:t>
            </a:r>
            <a:r>
              <a:rPr lang="de-CH" dirty="0" err="1"/>
              <a:t>products</a:t>
            </a:r>
            <a:r>
              <a:rPr lang="de-CH" dirty="0"/>
              <a:t> </a:t>
            </a:r>
            <a:r>
              <a:rPr lang="de-CH" dirty="0" err="1"/>
              <a:t>for</a:t>
            </a:r>
            <a:r>
              <a:rPr lang="de-CH" dirty="0"/>
              <a:t> </a:t>
            </a:r>
            <a:r>
              <a:rPr lang="de-CH" dirty="0" err="1"/>
              <a:t>mediterranean</a:t>
            </a:r>
            <a:r>
              <a:rPr lang="de-CH" dirty="0"/>
              <a:t> taste and </a:t>
            </a:r>
            <a:r>
              <a:rPr lang="de-CH" dirty="0" err="1"/>
              <a:t>life</a:t>
            </a:r>
            <a:r>
              <a:rPr lang="de-CH" dirty="0"/>
              <a:t> </a:t>
            </a:r>
          </a:p>
          <a:p>
            <a:r>
              <a:rPr lang="de-CH" dirty="0"/>
              <a:t>Enter HJ Prast: </a:t>
            </a:r>
            <a:r>
              <a:rPr lang="de-CH" dirty="0" err="1"/>
              <a:t>how</a:t>
            </a:r>
            <a:r>
              <a:rPr lang="de-CH" dirty="0"/>
              <a:t> </a:t>
            </a:r>
            <a:r>
              <a:rPr lang="de-CH" dirty="0" err="1"/>
              <a:t>did</a:t>
            </a:r>
            <a:r>
              <a:rPr lang="de-CH" dirty="0"/>
              <a:t> he do </a:t>
            </a:r>
            <a:r>
              <a:rPr lang="de-CH" dirty="0" err="1"/>
              <a:t>it</a:t>
            </a:r>
            <a:r>
              <a:rPr lang="de-CH" dirty="0"/>
              <a:t> in Spain and </a:t>
            </a:r>
            <a:r>
              <a:rPr lang="de-CH" dirty="0" err="1"/>
              <a:t>other</a:t>
            </a:r>
            <a:r>
              <a:rPr lang="de-CH" dirty="0"/>
              <a:t> countries</a:t>
            </a:r>
          </a:p>
          <a:p>
            <a:r>
              <a:rPr lang="de-CH" dirty="0"/>
              <a:t>UK, </a:t>
            </a:r>
            <a:r>
              <a:rPr lang="de-CH" dirty="0" err="1"/>
              <a:t>later</a:t>
            </a:r>
            <a:r>
              <a:rPr lang="de-CH" dirty="0"/>
              <a:t> </a:t>
            </a:r>
            <a:r>
              <a:rPr lang="de-CH" dirty="0" err="1"/>
              <a:t>acquisition</a:t>
            </a:r>
            <a:r>
              <a:rPr lang="de-CH" dirty="0"/>
              <a:t>  </a:t>
            </a:r>
          </a:p>
          <a:p>
            <a:r>
              <a:rPr lang="de-CH" dirty="0"/>
              <a:t>Germany and </a:t>
            </a:r>
            <a:r>
              <a:rPr lang="de-CH" dirty="0" err="1"/>
              <a:t>the</a:t>
            </a:r>
            <a:r>
              <a:rPr lang="de-CH" dirty="0"/>
              <a:t> USA: </a:t>
            </a:r>
            <a:r>
              <a:rPr lang="de-CH" dirty="0" err="1"/>
              <a:t>the</a:t>
            </a:r>
            <a:r>
              <a:rPr lang="de-CH" dirty="0"/>
              <a:t> </a:t>
            </a:r>
            <a:r>
              <a:rPr lang="de-CH" dirty="0" err="1"/>
              <a:t>big</a:t>
            </a:r>
            <a:r>
              <a:rPr lang="de-CH" dirty="0"/>
              <a:t> </a:t>
            </a:r>
            <a:r>
              <a:rPr lang="de-CH" dirty="0" err="1"/>
              <a:t>challenges</a:t>
            </a:r>
            <a:r>
              <a:rPr lang="de-CH" dirty="0"/>
              <a:t> and </a:t>
            </a:r>
            <a:r>
              <a:rPr lang="de-CH" dirty="0" err="1"/>
              <a:t>successes</a:t>
            </a:r>
            <a:endParaRPr lang="de-CH" dirty="0"/>
          </a:p>
          <a:p>
            <a:endParaRPr lang="en-US" dirty="0"/>
          </a:p>
        </p:txBody>
      </p:sp>
    </p:spTree>
    <p:extLst>
      <p:ext uri="{BB962C8B-B14F-4D97-AF65-F5344CB8AC3E}">
        <p14:creationId xmlns:p14="http://schemas.microsoft.com/office/powerpoint/2010/main" val="1571624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C7C70-C75F-4744-8214-0A16DFBC1138}"/>
              </a:ext>
            </a:extLst>
          </p:cNvPr>
          <p:cNvSpPr>
            <a:spLocks noGrp="1"/>
          </p:cNvSpPr>
          <p:nvPr>
            <p:ph type="title"/>
          </p:nvPr>
        </p:nvSpPr>
        <p:spPr>
          <a:xfrm>
            <a:off x="838200" y="377317"/>
            <a:ext cx="10515600" cy="1325563"/>
          </a:xfrm>
        </p:spPr>
        <p:txBody>
          <a:bodyPr/>
          <a:lstStyle/>
          <a:p>
            <a:r>
              <a:rPr lang="de-CH" dirty="0"/>
              <a:t>Ladurner’s Strategic Options</a:t>
            </a:r>
            <a:endParaRPr lang="en-US" dirty="0"/>
          </a:p>
        </p:txBody>
      </p:sp>
      <p:pic>
        <p:nvPicPr>
          <p:cNvPr id="5" name="Content Placeholder 4" descr="Diagram&#10;&#10;Description automatically generated">
            <a:extLst>
              <a:ext uri="{FF2B5EF4-FFF2-40B4-BE49-F238E27FC236}">
                <a16:creationId xmlns:a16="http://schemas.microsoft.com/office/drawing/2014/main" id="{E5934009-68F9-42FD-BAA7-96C7A1FDA25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33856" y="1702880"/>
            <a:ext cx="7130605" cy="4866230"/>
          </a:xfrm>
        </p:spPr>
      </p:pic>
    </p:spTree>
    <p:extLst>
      <p:ext uri="{BB962C8B-B14F-4D97-AF65-F5344CB8AC3E}">
        <p14:creationId xmlns:p14="http://schemas.microsoft.com/office/powerpoint/2010/main" val="21276347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91322-3125-49FB-B510-B8D6DE200086}"/>
              </a:ext>
            </a:extLst>
          </p:cNvPr>
          <p:cNvSpPr>
            <a:spLocks noGrp="1"/>
          </p:cNvSpPr>
          <p:nvPr>
            <p:ph type="title"/>
          </p:nvPr>
        </p:nvSpPr>
        <p:spPr/>
        <p:txBody>
          <a:bodyPr/>
          <a:lstStyle/>
          <a:p>
            <a:r>
              <a:rPr lang="en-US" altLang="zh-CN" dirty="0"/>
              <a:t>Before entering a market: the PESTLE analysis</a:t>
            </a:r>
            <a:endParaRPr lang="en-US" dirty="0"/>
          </a:p>
        </p:txBody>
      </p:sp>
      <p:pic>
        <p:nvPicPr>
          <p:cNvPr id="5" name="Content Placeholder 4">
            <a:extLst>
              <a:ext uri="{FF2B5EF4-FFF2-40B4-BE49-F238E27FC236}">
                <a16:creationId xmlns:a16="http://schemas.microsoft.com/office/drawing/2014/main" id="{B9F0864F-2F71-4A30-AD5A-9B5BBC15887B}"/>
              </a:ext>
            </a:extLst>
          </p:cNvPr>
          <p:cNvPicPr>
            <a:picLocks noGrp="1" noChangeAspect="1"/>
          </p:cNvPicPr>
          <p:nvPr>
            <p:ph idx="1"/>
          </p:nvPr>
        </p:nvPicPr>
        <p:blipFill>
          <a:blip r:embed="rId2"/>
          <a:stretch>
            <a:fillRect/>
          </a:stretch>
        </p:blipFill>
        <p:spPr>
          <a:xfrm>
            <a:off x="2639418" y="1505242"/>
            <a:ext cx="7503388" cy="5190979"/>
          </a:xfrm>
        </p:spPr>
      </p:pic>
    </p:spTree>
    <p:extLst>
      <p:ext uri="{BB962C8B-B14F-4D97-AF65-F5344CB8AC3E}">
        <p14:creationId xmlns:p14="http://schemas.microsoft.com/office/powerpoint/2010/main" val="26023225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the PESTLE analysis in more detail</a:t>
            </a:r>
            <a:endParaRPr lang="zh-CN" altLang="en-US" dirty="0"/>
          </a:p>
        </p:txBody>
      </p:sp>
      <p:grpSp>
        <p:nvGrpSpPr>
          <p:cNvPr id="71" name="组合 70"/>
          <p:cNvGrpSpPr/>
          <p:nvPr/>
        </p:nvGrpSpPr>
        <p:grpSpPr>
          <a:xfrm>
            <a:off x="2608075" y="1690688"/>
            <a:ext cx="6975850" cy="4707979"/>
            <a:chOff x="1128530" y="1412776"/>
            <a:chExt cx="6975850" cy="4707979"/>
          </a:xfrm>
        </p:grpSpPr>
        <p:grpSp>
          <p:nvGrpSpPr>
            <p:cNvPr id="11" name="组合 10"/>
            <p:cNvGrpSpPr/>
            <p:nvPr/>
          </p:nvGrpSpPr>
          <p:grpSpPr>
            <a:xfrm>
              <a:off x="1148830" y="1412776"/>
              <a:ext cx="2060594" cy="2187699"/>
              <a:chOff x="1148830" y="1196752"/>
              <a:chExt cx="2060594" cy="2187699"/>
            </a:xfrm>
          </p:grpSpPr>
          <p:sp>
            <p:nvSpPr>
              <p:cNvPr id="24" name="Freeform 7"/>
              <p:cNvSpPr>
                <a:spLocks/>
              </p:cNvSpPr>
              <p:nvPr/>
            </p:nvSpPr>
            <p:spPr bwMode="auto">
              <a:xfrm>
                <a:off x="1148830" y="1196752"/>
                <a:ext cx="1778000" cy="1616199"/>
              </a:xfrm>
              <a:custGeom>
                <a:avLst/>
                <a:gdLst>
                  <a:gd name="T0" fmla="*/ 1117 w 18672"/>
                  <a:gd name="T1" fmla="*/ 0 h 13952"/>
                  <a:gd name="T2" fmla="*/ 17556 w 18672"/>
                  <a:gd name="T3" fmla="*/ 0 h 13952"/>
                  <a:gd name="T4" fmla="*/ 18672 w 18672"/>
                  <a:gd name="T5" fmla="*/ 1117 h 13952"/>
                  <a:gd name="T6" fmla="*/ 18672 w 18672"/>
                  <a:gd name="T7" fmla="*/ 13952 h 13952"/>
                  <a:gd name="T8" fmla="*/ 0 w 18672"/>
                  <a:gd name="T9" fmla="*/ 13952 h 13952"/>
                  <a:gd name="T10" fmla="*/ 0 w 18672"/>
                  <a:gd name="T11" fmla="*/ 1117 h 13952"/>
                  <a:gd name="T12" fmla="*/ 1117 w 18672"/>
                  <a:gd name="T13" fmla="*/ 0 h 13952"/>
                </a:gdLst>
                <a:ahLst/>
                <a:cxnLst>
                  <a:cxn ang="0">
                    <a:pos x="T0" y="T1"/>
                  </a:cxn>
                  <a:cxn ang="0">
                    <a:pos x="T2" y="T3"/>
                  </a:cxn>
                  <a:cxn ang="0">
                    <a:pos x="T4" y="T5"/>
                  </a:cxn>
                  <a:cxn ang="0">
                    <a:pos x="T6" y="T7"/>
                  </a:cxn>
                  <a:cxn ang="0">
                    <a:pos x="T8" y="T9"/>
                  </a:cxn>
                  <a:cxn ang="0">
                    <a:pos x="T10" y="T11"/>
                  </a:cxn>
                  <a:cxn ang="0">
                    <a:pos x="T12" y="T13"/>
                  </a:cxn>
                </a:cxnLst>
                <a:rect l="0" t="0" r="r" b="b"/>
                <a:pathLst>
                  <a:path w="18672" h="13952">
                    <a:moveTo>
                      <a:pt x="1117" y="0"/>
                    </a:moveTo>
                    <a:lnTo>
                      <a:pt x="17556" y="0"/>
                    </a:lnTo>
                    <a:cubicBezTo>
                      <a:pt x="18173" y="0"/>
                      <a:pt x="18672" y="500"/>
                      <a:pt x="18672" y="1117"/>
                    </a:cubicBezTo>
                    <a:lnTo>
                      <a:pt x="18672" y="13952"/>
                    </a:lnTo>
                    <a:lnTo>
                      <a:pt x="0" y="13952"/>
                    </a:lnTo>
                    <a:lnTo>
                      <a:pt x="0" y="1117"/>
                    </a:lnTo>
                    <a:cubicBezTo>
                      <a:pt x="0" y="500"/>
                      <a:pt x="500" y="0"/>
                      <a:pt x="1117" y="0"/>
                    </a:cubicBezTo>
                    <a:close/>
                  </a:path>
                </a:pathLst>
              </a:custGeom>
              <a:solidFill>
                <a:srgbClr val="C3B996"/>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26" name="Rectangle 34"/>
              <p:cNvSpPr>
                <a:spLocks noChangeArrowheads="1"/>
              </p:cNvSpPr>
              <p:nvPr/>
            </p:nvSpPr>
            <p:spPr bwMode="auto">
              <a:xfrm>
                <a:off x="1148830" y="2812951"/>
                <a:ext cx="1779588" cy="571500"/>
              </a:xfrm>
              <a:custGeom>
                <a:avLst/>
                <a:gdLst/>
                <a:ahLst/>
                <a:cxnLst/>
                <a:rect l="l" t="t" r="r" b="b"/>
                <a:pathLst>
                  <a:path w="1779588" h="571500">
                    <a:moveTo>
                      <a:pt x="1779588" y="571142"/>
                    </a:moveTo>
                    <a:lnTo>
                      <a:pt x="1779588" y="571500"/>
                    </a:lnTo>
                    <a:lnTo>
                      <a:pt x="1776035" y="571500"/>
                    </a:lnTo>
                    <a:close/>
                    <a:moveTo>
                      <a:pt x="0" y="0"/>
                    </a:moveTo>
                    <a:lnTo>
                      <a:pt x="1779588" y="0"/>
                    </a:lnTo>
                    <a:lnTo>
                      <a:pt x="1779588" y="2740"/>
                    </a:lnTo>
                    <a:lnTo>
                      <a:pt x="1776035" y="2382"/>
                    </a:lnTo>
                    <a:cubicBezTo>
                      <a:pt x="1618877" y="2382"/>
                      <a:pt x="1491476" y="129783"/>
                      <a:pt x="1491476" y="286941"/>
                    </a:cubicBezTo>
                    <a:cubicBezTo>
                      <a:pt x="1491476" y="444099"/>
                      <a:pt x="1618877" y="571500"/>
                      <a:pt x="1776035" y="571500"/>
                    </a:cubicBezTo>
                    <a:lnTo>
                      <a:pt x="0" y="571500"/>
                    </a:lnTo>
                    <a:close/>
                  </a:path>
                </a:pathLst>
              </a:custGeom>
              <a:solidFill>
                <a:srgbClr val="4BAFC8"/>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28" name="椭圆 27"/>
              <p:cNvSpPr/>
              <p:nvPr/>
            </p:nvSpPr>
            <p:spPr>
              <a:xfrm>
                <a:off x="2640306" y="2815333"/>
                <a:ext cx="569118" cy="569118"/>
              </a:xfrm>
              <a:prstGeom prst="ellipse">
                <a:avLst/>
              </a:prstGeom>
              <a:solidFill>
                <a:srgbClr val="0070C0"/>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grpSp>
        <p:grpSp>
          <p:nvGrpSpPr>
            <p:cNvPr id="12" name="组合 11"/>
            <p:cNvGrpSpPr/>
            <p:nvPr/>
          </p:nvGrpSpPr>
          <p:grpSpPr>
            <a:xfrm>
              <a:off x="3596308" y="1412776"/>
              <a:ext cx="2060594" cy="2187699"/>
              <a:chOff x="3596308" y="1196752"/>
              <a:chExt cx="2060594" cy="2187699"/>
            </a:xfrm>
          </p:grpSpPr>
          <p:sp>
            <p:nvSpPr>
              <p:cNvPr id="30" name="Freeform 7"/>
              <p:cNvSpPr>
                <a:spLocks/>
              </p:cNvSpPr>
              <p:nvPr/>
            </p:nvSpPr>
            <p:spPr bwMode="auto">
              <a:xfrm>
                <a:off x="3596308" y="1196752"/>
                <a:ext cx="1778000" cy="1616199"/>
              </a:xfrm>
              <a:custGeom>
                <a:avLst/>
                <a:gdLst>
                  <a:gd name="T0" fmla="*/ 1117 w 18672"/>
                  <a:gd name="T1" fmla="*/ 0 h 13952"/>
                  <a:gd name="T2" fmla="*/ 17556 w 18672"/>
                  <a:gd name="T3" fmla="*/ 0 h 13952"/>
                  <a:gd name="T4" fmla="*/ 18672 w 18672"/>
                  <a:gd name="T5" fmla="*/ 1117 h 13952"/>
                  <a:gd name="T6" fmla="*/ 18672 w 18672"/>
                  <a:gd name="T7" fmla="*/ 13952 h 13952"/>
                  <a:gd name="T8" fmla="*/ 0 w 18672"/>
                  <a:gd name="T9" fmla="*/ 13952 h 13952"/>
                  <a:gd name="T10" fmla="*/ 0 w 18672"/>
                  <a:gd name="T11" fmla="*/ 1117 h 13952"/>
                  <a:gd name="T12" fmla="*/ 1117 w 18672"/>
                  <a:gd name="T13" fmla="*/ 0 h 13952"/>
                </a:gdLst>
                <a:ahLst/>
                <a:cxnLst>
                  <a:cxn ang="0">
                    <a:pos x="T0" y="T1"/>
                  </a:cxn>
                  <a:cxn ang="0">
                    <a:pos x="T2" y="T3"/>
                  </a:cxn>
                  <a:cxn ang="0">
                    <a:pos x="T4" y="T5"/>
                  </a:cxn>
                  <a:cxn ang="0">
                    <a:pos x="T6" y="T7"/>
                  </a:cxn>
                  <a:cxn ang="0">
                    <a:pos x="T8" y="T9"/>
                  </a:cxn>
                  <a:cxn ang="0">
                    <a:pos x="T10" y="T11"/>
                  </a:cxn>
                  <a:cxn ang="0">
                    <a:pos x="T12" y="T13"/>
                  </a:cxn>
                </a:cxnLst>
                <a:rect l="0" t="0" r="r" b="b"/>
                <a:pathLst>
                  <a:path w="18672" h="13952">
                    <a:moveTo>
                      <a:pt x="1117" y="0"/>
                    </a:moveTo>
                    <a:lnTo>
                      <a:pt x="17556" y="0"/>
                    </a:lnTo>
                    <a:cubicBezTo>
                      <a:pt x="18173" y="0"/>
                      <a:pt x="18672" y="500"/>
                      <a:pt x="18672" y="1117"/>
                    </a:cubicBezTo>
                    <a:lnTo>
                      <a:pt x="18672" y="13952"/>
                    </a:lnTo>
                    <a:lnTo>
                      <a:pt x="0" y="13952"/>
                    </a:lnTo>
                    <a:lnTo>
                      <a:pt x="0" y="1117"/>
                    </a:lnTo>
                    <a:cubicBezTo>
                      <a:pt x="0" y="500"/>
                      <a:pt x="500" y="0"/>
                      <a:pt x="1117" y="0"/>
                    </a:cubicBezTo>
                    <a:close/>
                  </a:path>
                </a:pathLst>
              </a:custGeom>
              <a:solidFill>
                <a:srgbClr val="C3B996"/>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31" name="Rectangle 34"/>
              <p:cNvSpPr>
                <a:spLocks noChangeArrowheads="1"/>
              </p:cNvSpPr>
              <p:nvPr/>
            </p:nvSpPr>
            <p:spPr bwMode="auto">
              <a:xfrm>
                <a:off x="3596308" y="2812951"/>
                <a:ext cx="1779588" cy="571500"/>
              </a:xfrm>
              <a:custGeom>
                <a:avLst/>
                <a:gdLst/>
                <a:ahLst/>
                <a:cxnLst/>
                <a:rect l="l" t="t" r="r" b="b"/>
                <a:pathLst>
                  <a:path w="1779588" h="571500">
                    <a:moveTo>
                      <a:pt x="1779588" y="571142"/>
                    </a:moveTo>
                    <a:lnTo>
                      <a:pt x="1779588" y="571500"/>
                    </a:lnTo>
                    <a:lnTo>
                      <a:pt x="1776035" y="571500"/>
                    </a:lnTo>
                    <a:close/>
                    <a:moveTo>
                      <a:pt x="0" y="0"/>
                    </a:moveTo>
                    <a:lnTo>
                      <a:pt x="1779588" y="0"/>
                    </a:lnTo>
                    <a:lnTo>
                      <a:pt x="1779588" y="2740"/>
                    </a:lnTo>
                    <a:lnTo>
                      <a:pt x="1776035" y="2382"/>
                    </a:lnTo>
                    <a:cubicBezTo>
                      <a:pt x="1618877" y="2382"/>
                      <a:pt x="1491476" y="129783"/>
                      <a:pt x="1491476" y="286941"/>
                    </a:cubicBezTo>
                    <a:cubicBezTo>
                      <a:pt x="1491476" y="444099"/>
                      <a:pt x="1618877" y="571500"/>
                      <a:pt x="1776035" y="571500"/>
                    </a:cubicBezTo>
                    <a:lnTo>
                      <a:pt x="0" y="571500"/>
                    </a:lnTo>
                    <a:close/>
                  </a:path>
                </a:pathLst>
              </a:custGeom>
              <a:solidFill>
                <a:srgbClr val="4BAFC8"/>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32" name="椭圆 31"/>
              <p:cNvSpPr/>
              <p:nvPr/>
            </p:nvSpPr>
            <p:spPr>
              <a:xfrm>
                <a:off x="5087784" y="2815333"/>
                <a:ext cx="569118" cy="569118"/>
              </a:xfrm>
              <a:prstGeom prst="ellipse">
                <a:avLst/>
              </a:prstGeom>
              <a:solidFill>
                <a:srgbClr val="0070C0"/>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grpSp>
        <p:grpSp>
          <p:nvGrpSpPr>
            <p:cNvPr id="13" name="组合 12"/>
            <p:cNvGrpSpPr/>
            <p:nvPr/>
          </p:nvGrpSpPr>
          <p:grpSpPr>
            <a:xfrm>
              <a:off x="6043786" y="1412776"/>
              <a:ext cx="2060594" cy="2187699"/>
              <a:chOff x="6043786" y="1196752"/>
              <a:chExt cx="2060594" cy="2187699"/>
            </a:xfrm>
          </p:grpSpPr>
          <p:sp>
            <p:nvSpPr>
              <p:cNvPr id="34" name="Freeform 7"/>
              <p:cNvSpPr>
                <a:spLocks/>
              </p:cNvSpPr>
              <p:nvPr/>
            </p:nvSpPr>
            <p:spPr bwMode="auto">
              <a:xfrm>
                <a:off x="6043786" y="1196752"/>
                <a:ext cx="1778000" cy="1616199"/>
              </a:xfrm>
              <a:custGeom>
                <a:avLst/>
                <a:gdLst>
                  <a:gd name="T0" fmla="*/ 1117 w 18672"/>
                  <a:gd name="T1" fmla="*/ 0 h 13952"/>
                  <a:gd name="T2" fmla="*/ 17556 w 18672"/>
                  <a:gd name="T3" fmla="*/ 0 h 13952"/>
                  <a:gd name="T4" fmla="*/ 18672 w 18672"/>
                  <a:gd name="T5" fmla="*/ 1117 h 13952"/>
                  <a:gd name="T6" fmla="*/ 18672 w 18672"/>
                  <a:gd name="T7" fmla="*/ 13952 h 13952"/>
                  <a:gd name="T8" fmla="*/ 0 w 18672"/>
                  <a:gd name="T9" fmla="*/ 13952 h 13952"/>
                  <a:gd name="T10" fmla="*/ 0 w 18672"/>
                  <a:gd name="T11" fmla="*/ 1117 h 13952"/>
                  <a:gd name="T12" fmla="*/ 1117 w 18672"/>
                  <a:gd name="T13" fmla="*/ 0 h 13952"/>
                </a:gdLst>
                <a:ahLst/>
                <a:cxnLst>
                  <a:cxn ang="0">
                    <a:pos x="T0" y="T1"/>
                  </a:cxn>
                  <a:cxn ang="0">
                    <a:pos x="T2" y="T3"/>
                  </a:cxn>
                  <a:cxn ang="0">
                    <a:pos x="T4" y="T5"/>
                  </a:cxn>
                  <a:cxn ang="0">
                    <a:pos x="T6" y="T7"/>
                  </a:cxn>
                  <a:cxn ang="0">
                    <a:pos x="T8" y="T9"/>
                  </a:cxn>
                  <a:cxn ang="0">
                    <a:pos x="T10" y="T11"/>
                  </a:cxn>
                  <a:cxn ang="0">
                    <a:pos x="T12" y="T13"/>
                  </a:cxn>
                </a:cxnLst>
                <a:rect l="0" t="0" r="r" b="b"/>
                <a:pathLst>
                  <a:path w="18672" h="13952">
                    <a:moveTo>
                      <a:pt x="1117" y="0"/>
                    </a:moveTo>
                    <a:lnTo>
                      <a:pt x="17556" y="0"/>
                    </a:lnTo>
                    <a:cubicBezTo>
                      <a:pt x="18173" y="0"/>
                      <a:pt x="18672" y="500"/>
                      <a:pt x="18672" y="1117"/>
                    </a:cubicBezTo>
                    <a:lnTo>
                      <a:pt x="18672" y="13952"/>
                    </a:lnTo>
                    <a:lnTo>
                      <a:pt x="0" y="13952"/>
                    </a:lnTo>
                    <a:lnTo>
                      <a:pt x="0" y="1117"/>
                    </a:lnTo>
                    <a:cubicBezTo>
                      <a:pt x="0" y="500"/>
                      <a:pt x="500" y="0"/>
                      <a:pt x="1117" y="0"/>
                    </a:cubicBezTo>
                    <a:close/>
                  </a:path>
                </a:pathLst>
              </a:custGeom>
              <a:solidFill>
                <a:srgbClr val="C3B996"/>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35" name="Rectangle 34"/>
              <p:cNvSpPr>
                <a:spLocks noChangeArrowheads="1"/>
              </p:cNvSpPr>
              <p:nvPr/>
            </p:nvSpPr>
            <p:spPr bwMode="auto">
              <a:xfrm>
                <a:off x="6043786" y="2812951"/>
                <a:ext cx="1779588" cy="571500"/>
              </a:xfrm>
              <a:custGeom>
                <a:avLst/>
                <a:gdLst/>
                <a:ahLst/>
                <a:cxnLst/>
                <a:rect l="l" t="t" r="r" b="b"/>
                <a:pathLst>
                  <a:path w="1779588" h="571500">
                    <a:moveTo>
                      <a:pt x="1779588" y="571142"/>
                    </a:moveTo>
                    <a:lnTo>
                      <a:pt x="1779588" y="571500"/>
                    </a:lnTo>
                    <a:lnTo>
                      <a:pt x="1776035" y="571500"/>
                    </a:lnTo>
                    <a:close/>
                    <a:moveTo>
                      <a:pt x="0" y="0"/>
                    </a:moveTo>
                    <a:lnTo>
                      <a:pt x="1779588" y="0"/>
                    </a:lnTo>
                    <a:lnTo>
                      <a:pt x="1779588" y="2740"/>
                    </a:lnTo>
                    <a:lnTo>
                      <a:pt x="1776035" y="2382"/>
                    </a:lnTo>
                    <a:cubicBezTo>
                      <a:pt x="1618877" y="2382"/>
                      <a:pt x="1491476" y="129783"/>
                      <a:pt x="1491476" y="286941"/>
                    </a:cubicBezTo>
                    <a:cubicBezTo>
                      <a:pt x="1491476" y="444099"/>
                      <a:pt x="1618877" y="571500"/>
                      <a:pt x="1776035" y="571500"/>
                    </a:cubicBezTo>
                    <a:lnTo>
                      <a:pt x="0" y="571500"/>
                    </a:lnTo>
                    <a:close/>
                  </a:path>
                </a:pathLst>
              </a:custGeom>
              <a:solidFill>
                <a:srgbClr val="4BAFC8"/>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36" name="椭圆 35"/>
              <p:cNvSpPr/>
              <p:nvPr/>
            </p:nvSpPr>
            <p:spPr>
              <a:xfrm>
                <a:off x="7535262" y="2815333"/>
                <a:ext cx="569118" cy="569118"/>
              </a:xfrm>
              <a:prstGeom prst="ellipse">
                <a:avLst/>
              </a:prstGeom>
              <a:solidFill>
                <a:srgbClr val="0070C0"/>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grpSp>
        <p:grpSp>
          <p:nvGrpSpPr>
            <p:cNvPr id="41" name="组合 40"/>
            <p:cNvGrpSpPr/>
            <p:nvPr/>
          </p:nvGrpSpPr>
          <p:grpSpPr>
            <a:xfrm>
              <a:off x="1148830" y="3933056"/>
              <a:ext cx="2060594" cy="2187699"/>
              <a:chOff x="1148830" y="1196752"/>
              <a:chExt cx="2060594" cy="2187699"/>
            </a:xfrm>
          </p:grpSpPr>
          <p:sp>
            <p:nvSpPr>
              <p:cNvPr id="42" name="Freeform 7"/>
              <p:cNvSpPr>
                <a:spLocks/>
              </p:cNvSpPr>
              <p:nvPr/>
            </p:nvSpPr>
            <p:spPr bwMode="auto">
              <a:xfrm>
                <a:off x="1148830" y="1196752"/>
                <a:ext cx="1778000" cy="1616199"/>
              </a:xfrm>
              <a:custGeom>
                <a:avLst/>
                <a:gdLst>
                  <a:gd name="T0" fmla="*/ 1117 w 18672"/>
                  <a:gd name="T1" fmla="*/ 0 h 13952"/>
                  <a:gd name="T2" fmla="*/ 17556 w 18672"/>
                  <a:gd name="T3" fmla="*/ 0 h 13952"/>
                  <a:gd name="T4" fmla="*/ 18672 w 18672"/>
                  <a:gd name="T5" fmla="*/ 1117 h 13952"/>
                  <a:gd name="T6" fmla="*/ 18672 w 18672"/>
                  <a:gd name="T7" fmla="*/ 13952 h 13952"/>
                  <a:gd name="T8" fmla="*/ 0 w 18672"/>
                  <a:gd name="T9" fmla="*/ 13952 h 13952"/>
                  <a:gd name="T10" fmla="*/ 0 w 18672"/>
                  <a:gd name="T11" fmla="*/ 1117 h 13952"/>
                  <a:gd name="T12" fmla="*/ 1117 w 18672"/>
                  <a:gd name="T13" fmla="*/ 0 h 13952"/>
                </a:gdLst>
                <a:ahLst/>
                <a:cxnLst>
                  <a:cxn ang="0">
                    <a:pos x="T0" y="T1"/>
                  </a:cxn>
                  <a:cxn ang="0">
                    <a:pos x="T2" y="T3"/>
                  </a:cxn>
                  <a:cxn ang="0">
                    <a:pos x="T4" y="T5"/>
                  </a:cxn>
                  <a:cxn ang="0">
                    <a:pos x="T6" y="T7"/>
                  </a:cxn>
                  <a:cxn ang="0">
                    <a:pos x="T8" y="T9"/>
                  </a:cxn>
                  <a:cxn ang="0">
                    <a:pos x="T10" y="T11"/>
                  </a:cxn>
                  <a:cxn ang="0">
                    <a:pos x="T12" y="T13"/>
                  </a:cxn>
                </a:cxnLst>
                <a:rect l="0" t="0" r="r" b="b"/>
                <a:pathLst>
                  <a:path w="18672" h="13952">
                    <a:moveTo>
                      <a:pt x="1117" y="0"/>
                    </a:moveTo>
                    <a:lnTo>
                      <a:pt x="17556" y="0"/>
                    </a:lnTo>
                    <a:cubicBezTo>
                      <a:pt x="18173" y="0"/>
                      <a:pt x="18672" y="500"/>
                      <a:pt x="18672" y="1117"/>
                    </a:cubicBezTo>
                    <a:lnTo>
                      <a:pt x="18672" y="13952"/>
                    </a:lnTo>
                    <a:lnTo>
                      <a:pt x="0" y="13952"/>
                    </a:lnTo>
                    <a:lnTo>
                      <a:pt x="0" y="1117"/>
                    </a:lnTo>
                    <a:cubicBezTo>
                      <a:pt x="0" y="500"/>
                      <a:pt x="500" y="0"/>
                      <a:pt x="1117" y="0"/>
                    </a:cubicBezTo>
                    <a:close/>
                  </a:path>
                </a:pathLst>
              </a:custGeom>
              <a:solidFill>
                <a:srgbClr val="C3B996"/>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43" name="Rectangle 34"/>
              <p:cNvSpPr>
                <a:spLocks noChangeArrowheads="1"/>
              </p:cNvSpPr>
              <p:nvPr/>
            </p:nvSpPr>
            <p:spPr bwMode="auto">
              <a:xfrm>
                <a:off x="1148830" y="2812951"/>
                <a:ext cx="1779588" cy="571500"/>
              </a:xfrm>
              <a:custGeom>
                <a:avLst/>
                <a:gdLst/>
                <a:ahLst/>
                <a:cxnLst/>
                <a:rect l="l" t="t" r="r" b="b"/>
                <a:pathLst>
                  <a:path w="1779588" h="571500">
                    <a:moveTo>
                      <a:pt x="1779588" y="571142"/>
                    </a:moveTo>
                    <a:lnTo>
                      <a:pt x="1779588" y="571500"/>
                    </a:lnTo>
                    <a:lnTo>
                      <a:pt x="1776035" y="571500"/>
                    </a:lnTo>
                    <a:close/>
                    <a:moveTo>
                      <a:pt x="0" y="0"/>
                    </a:moveTo>
                    <a:lnTo>
                      <a:pt x="1779588" y="0"/>
                    </a:lnTo>
                    <a:lnTo>
                      <a:pt x="1779588" y="2740"/>
                    </a:lnTo>
                    <a:lnTo>
                      <a:pt x="1776035" y="2382"/>
                    </a:lnTo>
                    <a:cubicBezTo>
                      <a:pt x="1618877" y="2382"/>
                      <a:pt x="1491476" y="129783"/>
                      <a:pt x="1491476" y="286941"/>
                    </a:cubicBezTo>
                    <a:cubicBezTo>
                      <a:pt x="1491476" y="444099"/>
                      <a:pt x="1618877" y="571500"/>
                      <a:pt x="1776035" y="571500"/>
                    </a:cubicBezTo>
                    <a:lnTo>
                      <a:pt x="0" y="571500"/>
                    </a:lnTo>
                    <a:close/>
                  </a:path>
                </a:pathLst>
              </a:custGeom>
              <a:solidFill>
                <a:srgbClr val="4BAFC8"/>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44" name="椭圆 43"/>
              <p:cNvSpPr/>
              <p:nvPr/>
            </p:nvSpPr>
            <p:spPr>
              <a:xfrm>
                <a:off x="2640306" y="2815333"/>
                <a:ext cx="569118" cy="569118"/>
              </a:xfrm>
              <a:prstGeom prst="ellipse">
                <a:avLst/>
              </a:prstGeom>
              <a:solidFill>
                <a:srgbClr val="0070C0"/>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grpSp>
        <p:grpSp>
          <p:nvGrpSpPr>
            <p:cNvPr id="45" name="组合 44"/>
            <p:cNvGrpSpPr/>
            <p:nvPr/>
          </p:nvGrpSpPr>
          <p:grpSpPr>
            <a:xfrm>
              <a:off x="3596308" y="3933056"/>
              <a:ext cx="2060594" cy="2187699"/>
              <a:chOff x="3596308" y="1196752"/>
              <a:chExt cx="2060594" cy="2187699"/>
            </a:xfrm>
          </p:grpSpPr>
          <p:sp>
            <p:nvSpPr>
              <p:cNvPr id="46" name="Freeform 7"/>
              <p:cNvSpPr>
                <a:spLocks/>
              </p:cNvSpPr>
              <p:nvPr/>
            </p:nvSpPr>
            <p:spPr bwMode="auto">
              <a:xfrm>
                <a:off x="3596308" y="1196752"/>
                <a:ext cx="1778000" cy="1616199"/>
              </a:xfrm>
              <a:custGeom>
                <a:avLst/>
                <a:gdLst>
                  <a:gd name="T0" fmla="*/ 1117 w 18672"/>
                  <a:gd name="T1" fmla="*/ 0 h 13952"/>
                  <a:gd name="T2" fmla="*/ 17556 w 18672"/>
                  <a:gd name="T3" fmla="*/ 0 h 13952"/>
                  <a:gd name="T4" fmla="*/ 18672 w 18672"/>
                  <a:gd name="T5" fmla="*/ 1117 h 13952"/>
                  <a:gd name="T6" fmla="*/ 18672 w 18672"/>
                  <a:gd name="T7" fmla="*/ 13952 h 13952"/>
                  <a:gd name="T8" fmla="*/ 0 w 18672"/>
                  <a:gd name="T9" fmla="*/ 13952 h 13952"/>
                  <a:gd name="T10" fmla="*/ 0 w 18672"/>
                  <a:gd name="T11" fmla="*/ 1117 h 13952"/>
                  <a:gd name="T12" fmla="*/ 1117 w 18672"/>
                  <a:gd name="T13" fmla="*/ 0 h 13952"/>
                </a:gdLst>
                <a:ahLst/>
                <a:cxnLst>
                  <a:cxn ang="0">
                    <a:pos x="T0" y="T1"/>
                  </a:cxn>
                  <a:cxn ang="0">
                    <a:pos x="T2" y="T3"/>
                  </a:cxn>
                  <a:cxn ang="0">
                    <a:pos x="T4" y="T5"/>
                  </a:cxn>
                  <a:cxn ang="0">
                    <a:pos x="T6" y="T7"/>
                  </a:cxn>
                  <a:cxn ang="0">
                    <a:pos x="T8" y="T9"/>
                  </a:cxn>
                  <a:cxn ang="0">
                    <a:pos x="T10" y="T11"/>
                  </a:cxn>
                  <a:cxn ang="0">
                    <a:pos x="T12" y="T13"/>
                  </a:cxn>
                </a:cxnLst>
                <a:rect l="0" t="0" r="r" b="b"/>
                <a:pathLst>
                  <a:path w="18672" h="13952">
                    <a:moveTo>
                      <a:pt x="1117" y="0"/>
                    </a:moveTo>
                    <a:lnTo>
                      <a:pt x="17556" y="0"/>
                    </a:lnTo>
                    <a:cubicBezTo>
                      <a:pt x="18173" y="0"/>
                      <a:pt x="18672" y="500"/>
                      <a:pt x="18672" y="1117"/>
                    </a:cubicBezTo>
                    <a:lnTo>
                      <a:pt x="18672" y="13952"/>
                    </a:lnTo>
                    <a:lnTo>
                      <a:pt x="0" y="13952"/>
                    </a:lnTo>
                    <a:lnTo>
                      <a:pt x="0" y="1117"/>
                    </a:lnTo>
                    <a:cubicBezTo>
                      <a:pt x="0" y="500"/>
                      <a:pt x="500" y="0"/>
                      <a:pt x="1117" y="0"/>
                    </a:cubicBezTo>
                    <a:close/>
                  </a:path>
                </a:pathLst>
              </a:custGeom>
              <a:solidFill>
                <a:srgbClr val="C3B996"/>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dirty="0">
                  <a:solidFill>
                    <a:sysClr val="windowText" lastClr="000000"/>
                  </a:solidFill>
                </a:endParaRPr>
              </a:p>
            </p:txBody>
          </p:sp>
          <p:sp>
            <p:nvSpPr>
              <p:cNvPr id="47" name="Rectangle 34"/>
              <p:cNvSpPr>
                <a:spLocks noChangeArrowheads="1"/>
              </p:cNvSpPr>
              <p:nvPr/>
            </p:nvSpPr>
            <p:spPr bwMode="auto">
              <a:xfrm>
                <a:off x="3596308" y="2812951"/>
                <a:ext cx="1779588" cy="571500"/>
              </a:xfrm>
              <a:custGeom>
                <a:avLst/>
                <a:gdLst/>
                <a:ahLst/>
                <a:cxnLst/>
                <a:rect l="l" t="t" r="r" b="b"/>
                <a:pathLst>
                  <a:path w="1779588" h="571500">
                    <a:moveTo>
                      <a:pt x="1779588" y="571142"/>
                    </a:moveTo>
                    <a:lnTo>
                      <a:pt x="1779588" y="571500"/>
                    </a:lnTo>
                    <a:lnTo>
                      <a:pt x="1776035" y="571500"/>
                    </a:lnTo>
                    <a:close/>
                    <a:moveTo>
                      <a:pt x="0" y="0"/>
                    </a:moveTo>
                    <a:lnTo>
                      <a:pt x="1779588" y="0"/>
                    </a:lnTo>
                    <a:lnTo>
                      <a:pt x="1779588" y="2740"/>
                    </a:lnTo>
                    <a:lnTo>
                      <a:pt x="1776035" y="2382"/>
                    </a:lnTo>
                    <a:cubicBezTo>
                      <a:pt x="1618877" y="2382"/>
                      <a:pt x="1491476" y="129783"/>
                      <a:pt x="1491476" y="286941"/>
                    </a:cubicBezTo>
                    <a:cubicBezTo>
                      <a:pt x="1491476" y="444099"/>
                      <a:pt x="1618877" y="571500"/>
                      <a:pt x="1776035" y="571500"/>
                    </a:cubicBezTo>
                    <a:lnTo>
                      <a:pt x="0" y="571500"/>
                    </a:lnTo>
                    <a:close/>
                  </a:path>
                </a:pathLst>
              </a:custGeom>
              <a:solidFill>
                <a:srgbClr val="4BAFC8"/>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48" name="椭圆 47"/>
              <p:cNvSpPr/>
              <p:nvPr/>
            </p:nvSpPr>
            <p:spPr>
              <a:xfrm>
                <a:off x="5087784" y="2815333"/>
                <a:ext cx="569118" cy="569118"/>
              </a:xfrm>
              <a:prstGeom prst="ellipse">
                <a:avLst/>
              </a:prstGeom>
              <a:solidFill>
                <a:srgbClr val="0070C0"/>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grpSp>
        <p:grpSp>
          <p:nvGrpSpPr>
            <p:cNvPr id="49" name="组合 48"/>
            <p:cNvGrpSpPr/>
            <p:nvPr/>
          </p:nvGrpSpPr>
          <p:grpSpPr>
            <a:xfrm>
              <a:off x="6043786" y="3933056"/>
              <a:ext cx="2060594" cy="2187699"/>
              <a:chOff x="6043786" y="1196752"/>
              <a:chExt cx="2060594" cy="2187699"/>
            </a:xfrm>
          </p:grpSpPr>
          <p:sp>
            <p:nvSpPr>
              <p:cNvPr id="50" name="Freeform 7"/>
              <p:cNvSpPr>
                <a:spLocks/>
              </p:cNvSpPr>
              <p:nvPr/>
            </p:nvSpPr>
            <p:spPr bwMode="auto">
              <a:xfrm>
                <a:off x="6043786" y="1196752"/>
                <a:ext cx="1778000" cy="1616199"/>
              </a:xfrm>
              <a:custGeom>
                <a:avLst/>
                <a:gdLst>
                  <a:gd name="T0" fmla="*/ 1117 w 18672"/>
                  <a:gd name="T1" fmla="*/ 0 h 13952"/>
                  <a:gd name="T2" fmla="*/ 17556 w 18672"/>
                  <a:gd name="T3" fmla="*/ 0 h 13952"/>
                  <a:gd name="T4" fmla="*/ 18672 w 18672"/>
                  <a:gd name="T5" fmla="*/ 1117 h 13952"/>
                  <a:gd name="T6" fmla="*/ 18672 w 18672"/>
                  <a:gd name="T7" fmla="*/ 13952 h 13952"/>
                  <a:gd name="T8" fmla="*/ 0 w 18672"/>
                  <a:gd name="T9" fmla="*/ 13952 h 13952"/>
                  <a:gd name="T10" fmla="*/ 0 w 18672"/>
                  <a:gd name="T11" fmla="*/ 1117 h 13952"/>
                  <a:gd name="T12" fmla="*/ 1117 w 18672"/>
                  <a:gd name="T13" fmla="*/ 0 h 13952"/>
                </a:gdLst>
                <a:ahLst/>
                <a:cxnLst>
                  <a:cxn ang="0">
                    <a:pos x="T0" y="T1"/>
                  </a:cxn>
                  <a:cxn ang="0">
                    <a:pos x="T2" y="T3"/>
                  </a:cxn>
                  <a:cxn ang="0">
                    <a:pos x="T4" y="T5"/>
                  </a:cxn>
                  <a:cxn ang="0">
                    <a:pos x="T6" y="T7"/>
                  </a:cxn>
                  <a:cxn ang="0">
                    <a:pos x="T8" y="T9"/>
                  </a:cxn>
                  <a:cxn ang="0">
                    <a:pos x="T10" y="T11"/>
                  </a:cxn>
                  <a:cxn ang="0">
                    <a:pos x="T12" y="T13"/>
                  </a:cxn>
                </a:cxnLst>
                <a:rect l="0" t="0" r="r" b="b"/>
                <a:pathLst>
                  <a:path w="18672" h="13952">
                    <a:moveTo>
                      <a:pt x="1117" y="0"/>
                    </a:moveTo>
                    <a:lnTo>
                      <a:pt x="17556" y="0"/>
                    </a:lnTo>
                    <a:cubicBezTo>
                      <a:pt x="18173" y="0"/>
                      <a:pt x="18672" y="500"/>
                      <a:pt x="18672" y="1117"/>
                    </a:cubicBezTo>
                    <a:lnTo>
                      <a:pt x="18672" y="13952"/>
                    </a:lnTo>
                    <a:lnTo>
                      <a:pt x="0" y="13952"/>
                    </a:lnTo>
                    <a:lnTo>
                      <a:pt x="0" y="1117"/>
                    </a:lnTo>
                    <a:cubicBezTo>
                      <a:pt x="0" y="500"/>
                      <a:pt x="500" y="0"/>
                      <a:pt x="1117" y="0"/>
                    </a:cubicBezTo>
                    <a:close/>
                  </a:path>
                </a:pathLst>
              </a:custGeom>
              <a:solidFill>
                <a:srgbClr val="C3B996"/>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51" name="Rectangle 34"/>
              <p:cNvSpPr>
                <a:spLocks noChangeArrowheads="1"/>
              </p:cNvSpPr>
              <p:nvPr/>
            </p:nvSpPr>
            <p:spPr bwMode="auto">
              <a:xfrm>
                <a:off x="6043786" y="2812951"/>
                <a:ext cx="1779588" cy="571500"/>
              </a:xfrm>
              <a:custGeom>
                <a:avLst/>
                <a:gdLst/>
                <a:ahLst/>
                <a:cxnLst/>
                <a:rect l="l" t="t" r="r" b="b"/>
                <a:pathLst>
                  <a:path w="1779588" h="571500">
                    <a:moveTo>
                      <a:pt x="1779588" y="571142"/>
                    </a:moveTo>
                    <a:lnTo>
                      <a:pt x="1779588" y="571500"/>
                    </a:lnTo>
                    <a:lnTo>
                      <a:pt x="1776035" y="571500"/>
                    </a:lnTo>
                    <a:close/>
                    <a:moveTo>
                      <a:pt x="0" y="0"/>
                    </a:moveTo>
                    <a:lnTo>
                      <a:pt x="1779588" y="0"/>
                    </a:lnTo>
                    <a:lnTo>
                      <a:pt x="1779588" y="2740"/>
                    </a:lnTo>
                    <a:lnTo>
                      <a:pt x="1776035" y="2382"/>
                    </a:lnTo>
                    <a:cubicBezTo>
                      <a:pt x="1618877" y="2382"/>
                      <a:pt x="1491476" y="129783"/>
                      <a:pt x="1491476" y="286941"/>
                    </a:cubicBezTo>
                    <a:cubicBezTo>
                      <a:pt x="1491476" y="444099"/>
                      <a:pt x="1618877" y="571500"/>
                      <a:pt x="1776035" y="571500"/>
                    </a:cubicBezTo>
                    <a:lnTo>
                      <a:pt x="0" y="571500"/>
                    </a:lnTo>
                    <a:close/>
                  </a:path>
                </a:pathLst>
              </a:custGeom>
              <a:solidFill>
                <a:srgbClr val="4BAFC8"/>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52" name="椭圆 51"/>
              <p:cNvSpPr/>
              <p:nvPr/>
            </p:nvSpPr>
            <p:spPr>
              <a:xfrm>
                <a:off x="7535262" y="2815333"/>
                <a:ext cx="569118" cy="569118"/>
              </a:xfrm>
              <a:prstGeom prst="ellipse">
                <a:avLst/>
              </a:prstGeom>
              <a:solidFill>
                <a:srgbClr val="0070C0"/>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grpSp>
        <p:sp>
          <p:nvSpPr>
            <p:cNvPr id="53" name="矩形 52"/>
            <p:cNvSpPr/>
            <p:nvPr/>
          </p:nvSpPr>
          <p:spPr>
            <a:xfrm>
              <a:off x="2737153" y="3058205"/>
              <a:ext cx="375424" cy="523220"/>
            </a:xfrm>
            <a:prstGeom prst="rect">
              <a:avLst/>
            </a:prstGeom>
          </p:spPr>
          <p:txBody>
            <a:bodyPr wrap="none">
              <a:spAutoFit/>
            </a:bodyPr>
            <a:lstStyle/>
            <a:p>
              <a:r>
                <a:rPr lang="en-US" altLang="zh-CN" sz="2800" b="1" dirty="0">
                  <a:solidFill>
                    <a:schemeClr val="bg1"/>
                  </a:solidFill>
                </a:rPr>
                <a:t>P</a:t>
              </a:r>
              <a:endParaRPr lang="zh-CN" altLang="en-US" sz="2800" b="1" dirty="0">
                <a:solidFill>
                  <a:schemeClr val="bg1"/>
                </a:solidFill>
              </a:endParaRPr>
            </a:p>
          </p:txBody>
        </p:sp>
        <p:sp>
          <p:nvSpPr>
            <p:cNvPr id="54" name="矩形 53"/>
            <p:cNvSpPr/>
            <p:nvPr/>
          </p:nvSpPr>
          <p:spPr>
            <a:xfrm>
              <a:off x="5184631" y="3058205"/>
              <a:ext cx="359394" cy="523220"/>
            </a:xfrm>
            <a:prstGeom prst="rect">
              <a:avLst/>
            </a:prstGeom>
          </p:spPr>
          <p:txBody>
            <a:bodyPr wrap="none">
              <a:spAutoFit/>
            </a:bodyPr>
            <a:lstStyle/>
            <a:p>
              <a:r>
                <a:rPr lang="en-US" altLang="zh-CN" sz="2800" b="1" dirty="0">
                  <a:solidFill>
                    <a:schemeClr val="bg1"/>
                  </a:solidFill>
                </a:rPr>
                <a:t>E</a:t>
              </a:r>
              <a:endParaRPr lang="zh-CN" altLang="en-US" sz="2800" b="1" dirty="0">
                <a:solidFill>
                  <a:schemeClr val="bg1"/>
                </a:solidFill>
              </a:endParaRPr>
            </a:p>
          </p:txBody>
        </p:sp>
        <p:sp>
          <p:nvSpPr>
            <p:cNvPr id="55" name="矩形 54"/>
            <p:cNvSpPr/>
            <p:nvPr/>
          </p:nvSpPr>
          <p:spPr>
            <a:xfrm>
              <a:off x="7643677" y="3058205"/>
              <a:ext cx="359394" cy="523220"/>
            </a:xfrm>
            <a:prstGeom prst="rect">
              <a:avLst/>
            </a:prstGeom>
          </p:spPr>
          <p:txBody>
            <a:bodyPr wrap="none">
              <a:spAutoFit/>
            </a:bodyPr>
            <a:lstStyle/>
            <a:p>
              <a:r>
                <a:rPr lang="en-US" altLang="zh-CN" sz="2800" b="1" dirty="0">
                  <a:solidFill>
                    <a:schemeClr val="bg1"/>
                  </a:solidFill>
                </a:rPr>
                <a:t>S</a:t>
              </a:r>
              <a:endParaRPr lang="zh-CN" altLang="en-US" sz="2800" b="1" dirty="0">
                <a:solidFill>
                  <a:schemeClr val="bg1"/>
                </a:solidFill>
              </a:endParaRPr>
            </a:p>
          </p:txBody>
        </p:sp>
        <p:sp>
          <p:nvSpPr>
            <p:cNvPr id="56" name="矩形 55"/>
            <p:cNvSpPr/>
            <p:nvPr/>
          </p:nvSpPr>
          <p:spPr>
            <a:xfrm>
              <a:off x="2737153" y="5574586"/>
              <a:ext cx="359394" cy="523220"/>
            </a:xfrm>
            <a:prstGeom prst="rect">
              <a:avLst/>
            </a:prstGeom>
          </p:spPr>
          <p:txBody>
            <a:bodyPr wrap="none">
              <a:spAutoFit/>
            </a:bodyPr>
            <a:lstStyle/>
            <a:p>
              <a:r>
                <a:rPr lang="en-US" altLang="zh-CN" sz="2800" b="1" dirty="0">
                  <a:solidFill>
                    <a:schemeClr val="bg1"/>
                  </a:solidFill>
                </a:rPr>
                <a:t>E</a:t>
              </a:r>
              <a:endParaRPr lang="zh-CN" altLang="en-US" sz="2800" b="1" dirty="0">
                <a:solidFill>
                  <a:schemeClr val="bg1"/>
                </a:solidFill>
              </a:endParaRPr>
            </a:p>
          </p:txBody>
        </p:sp>
        <p:sp>
          <p:nvSpPr>
            <p:cNvPr id="57" name="矩形 56"/>
            <p:cNvSpPr/>
            <p:nvPr/>
          </p:nvSpPr>
          <p:spPr>
            <a:xfrm>
              <a:off x="5184631" y="5574586"/>
              <a:ext cx="336952" cy="523220"/>
            </a:xfrm>
            <a:prstGeom prst="rect">
              <a:avLst/>
            </a:prstGeom>
          </p:spPr>
          <p:txBody>
            <a:bodyPr wrap="none">
              <a:spAutoFit/>
            </a:bodyPr>
            <a:lstStyle/>
            <a:p>
              <a:r>
                <a:rPr lang="en-US" altLang="zh-CN" sz="2800" b="1" dirty="0">
                  <a:solidFill>
                    <a:schemeClr val="bg1"/>
                  </a:solidFill>
                </a:rPr>
                <a:t>L</a:t>
              </a:r>
              <a:endParaRPr lang="zh-CN" altLang="en-US" sz="2800" b="1" dirty="0">
                <a:solidFill>
                  <a:schemeClr val="bg1"/>
                </a:solidFill>
              </a:endParaRPr>
            </a:p>
          </p:txBody>
        </p:sp>
        <p:sp>
          <p:nvSpPr>
            <p:cNvPr id="58" name="矩形 57"/>
            <p:cNvSpPr/>
            <p:nvPr/>
          </p:nvSpPr>
          <p:spPr>
            <a:xfrm>
              <a:off x="7643677" y="5574586"/>
              <a:ext cx="359394" cy="523220"/>
            </a:xfrm>
            <a:prstGeom prst="rect">
              <a:avLst/>
            </a:prstGeom>
          </p:spPr>
          <p:txBody>
            <a:bodyPr wrap="none">
              <a:spAutoFit/>
            </a:bodyPr>
            <a:lstStyle/>
            <a:p>
              <a:r>
                <a:rPr lang="en-US" altLang="zh-CN" sz="2800" b="1" dirty="0">
                  <a:solidFill>
                    <a:schemeClr val="bg1"/>
                  </a:solidFill>
                </a:rPr>
                <a:t>T</a:t>
              </a:r>
              <a:endParaRPr lang="zh-CN" altLang="en-US" sz="2800" b="1" dirty="0">
                <a:solidFill>
                  <a:schemeClr val="bg1"/>
                </a:solidFill>
              </a:endParaRPr>
            </a:p>
          </p:txBody>
        </p:sp>
        <p:sp>
          <p:nvSpPr>
            <p:cNvPr id="59" name="圆角矩形 58"/>
            <p:cNvSpPr/>
            <p:nvPr/>
          </p:nvSpPr>
          <p:spPr>
            <a:xfrm>
              <a:off x="1148830" y="1473963"/>
              <a:ext cx="1768020" cy="1493824"/>
            </a:xfrm>
            <a:prstGeom prst="roundRect">
              <a:avLst>
                <a:gd name="adj" fmla="val 8394"/>
              </a:avLst>
            </a:prstGeom>
            <a:noFill/>
            <a:ln w="9525">
              <a:noFill/>
              <a:prstDash val="sysDash"/>
              <a:miter lim="800000"/>
              <a:headEnd/>
              <a:tailEnd/>
            </a:ln>
          </p:spPr>
          <p:txBody>
            <a:bodyPr wrap="none" anchor="t" anchorCtr="0"/>
            <a:lstStyle/>
            <a:p>
              <a:pPr marL="174625" indent="-174625" defTabSz="914053">
                <a:buFont typeface="Arial" pitchFamily="34" charset="0"/>
                <a:buChar char="•"/>
              </a:pPr>
              <a:r>
                <a:rPr lang="en-US" altLang="zh-CN" sz="1400" dirty="0"/>
                <a:t>Tax policy</a:t>
              </a:r>
            </a:p>
            <a:p>
              <a:pPr marL="174625" indent="-174625" defTabSz="914053">
                <a:buFont typeface="Arial" pitchFamily="34" charset="0"/>
                <a:buChar char="•"/>
              </a:pPr>
              <a:r>
                <a:rPr lang="en-US" altLang="zh-CN" sz="1400" kern="0" dirty="0"/>
                <a:t>Labor law</a:t>
              </a:r>
            </a:p>
            <a:p>
              <a:pPr marL="174625" indent="-174625" defTabSz="914053">
                <a:buFont typeface="Arial" pitchFamily="34" charset="0"/>
                <a:buChar char="•"/>
              </a:pPr>
              <a:r>
                <a:rPr lang="en-US" altLang="zh-CN" sz="1400" kern="0" dirty="0"/>
                <a:t>Environmental law</a:t>
              </a:r>
            </a:p>
            <a:p>
              <a:pPr marL="174625" indent="-174625" defTabSz="914053">
                <a:buFont typeface="Arial" pitchFamily="34" charset="0"/>
                <a:buChar char="•"/>
              </a:pPr>
              <a:r>
                <a:rPr lang="en-US" altLang="zh-CN" sz="1400" kern="0" dirty="0"/>
                <a:t>Trade restrictions</a:t>
              </a:r>
            </a:p>
          </p:txBody>
        </p:sp>
        <p:sp>
          <p:nvSpPr>
            <p:cNvPr id="60" name="圆角矩形 59"/>
            <p:cNvSpPr/>
            <p:nvPr/>
          </p:nvSpPr>
          <p:spPr>
            <a:xfrm>
              <a:off x="3596308" y="1473963"/>
              <a:ext cx="1768020" cy="1493824"/>
            </a:xfrm>
            <a:prstGeom prst="roundRect">
              <a:avLst>
                <a:gd name="adj" fmla="val 8394"/>
              </a:avLst>
            </a:prstGeom>
            <a:noFill/>
            <a:ln w="9525">
              <a:noFill/>
              <a:prstDash val="sysDash"/>
              <a:miter lim="800000"/>
              <a:headEnd/>
              <a:tailEnd/>
            </a:ln>
          </p:spPr>
          <p:txBody>
            <a:bodyPr wrap="none" anchor="t" anchorCtr="0"/>
            <a:lstStyle/>
            <a:p>
              <a:pPr marL="174625" indent="-174625" defTabSz="914053">
                <a:buFont typeface="Arial" pitchFamily="34" charset="0"/>
                <a:buChar char="•"/>
              </a:pPr>
              <a:r>
                <a:rPr lang="en-US" altLang="zh-CN" sz="1400" dirty="0"/>
                <a:t>Economic growth</a:t>
              </a:r>
            </a:p>
            <a:p>
              <a:pPr marL="174625" indent="-174625" defTabSz="914053">
                <a:buFont typeface="Arial" pitchFamily="34" charset="0"/>
                <a:buChar char="•"/>
              </a:pPr>
              <a:r>
                <a:rPr lang="en-US" altLang="zh-CN" sz="1400" dirty="0"/>
                <a:t>Interest rates</a:t>
              </a:r>
            </a:p>
            <a:p>
              <a:pPr marL="174625" indent="-174625" defTabSz="914053">
                <a:buFont typeface="Arial" pitchFamily="34" charset="0"/>
                <a:buChar char="•"/>
              </a:pPr>
              <a:r>
                <a:rPr lang="en-US" altLang="zh-CN" sz="1400" dirty="0"/>
                <a:t>Exchange rates</a:t>
              </a:r>
            </a:p>
            <a:p>
              <a:pPr marL="174625" indent="-174625" defTabSz="914053">
                <a:buFont typeface="Arial" pitchFamily="34" charset="0"/>
                <a:buChar char="•"/>
              </a:pPr>
              <a:r>
                <a:rPr lang="en-US" altLang="zh-CN" sz="1400" dirty="0"/>
                <a:t>Inflation rate</a:t>
              </a:r>
            </a:p>
            <a:p>
              <a:pPr defTabSz="914053"/>
              <a:endParaRPr lang="en-US" altLang="zh-CN" b="1" dirty="0"/>
            </a:p>
          </p:txBody>
        </p:sp>
        <p:sp>
          <p:nvSpPr>
            <p:cNvPr id="61" name="圆角矩形 60"/>
            <p:cNvSpPr/>
            <p:nvPr/>
          </p:nvSpPr>
          <p:spPr>
            <a:xfrm>
              <a:off x="6055354" y="1473963"/>
              <a:ext cx="1768020" cy="1493824"/>
            </a:xfrm>
            <a:prstGeom prst="roundRect">
              <a:avLst>
                <a:gd name="adj" fmla="val 8394"/>
              </a:avLst>
            </a:prstGeom>
            <a:noFill/>
            <a:ln w="9525">
              <a:noFill/>
              <a:prstDash val="sysDash"/>
              <a:miter lim="800000"/>
              <a:headEnd/>
              <a:tailEnd/>
            </a:ln>
          </p:spPr>
          <p:txBody>
            <a:bodyPr wrap="none" anchor="t" anchorCtr="0"/>
            <a:lstStyle/>
            <a:p>
              <a:pPr marL="174625" indent="-174625" defTabSz="914053">
                <a:buFont typeface="Arial" pitchFamily="34" charset="0"/>
                <a:buChar char="•"/>
              </a:pPr>
              <a:r>
                <a:rPr lang="en-US" altLang="zh-CN" sz="1400" dirty="0"/>
                <a:t>Cultural aspects </a:t>
              </a:r>
            </a:p>
            <a:p>
              <a:pPr marL="174625" indent="-174625" defTabSz="914053">
                <a:buFont typeface="Arial" pitchFamily="34" charset="0"/>
                <a:buChar char="•"/>
              </a:pPr>
              <a:r>
                <a:rPr lang="en-US" altLang="zh-CN" sz="1400" dirty="0"/>
                <a:t>Population growth </a:t>
              </a:r>
              <a:br>
                <a:rPr lang="en-US" altLang="zh-CN" sz="1400" dirty="0"/>
              </a:br>
              <a:r>
                <a:rPr lang="en-US" altLang="zh-CN" sz="1400" dirty="0" err="1"/>
                <a:t>rge</a:t>
              </a:r>
              <a:r>
                <a:rPr lang="en-US" altLang="zh-CN" sz="1400" dirty="0"/>
                <a:t> distribution</a:t>
              </a:r>
            </a:p>
            <a:p>
              <a:pPr marL="174625" indent="-174625" defTabSz="914053">
                <a:buFont typeface="Arial" pitchFamily="34" charset="0"/>
                <a:buChar char="•"/>
              </a:pPr>
              <a:r>
                <a:rPr lang="en-US" altLang="zh-CN" sz="1400" dirty="0"/>
                <a:t>Career attitudes</a:t>
              </a:r>
            </a:p>
            <a:p>
              <a:pPr defTabSz="914053"/>
              <a:r>
                <a:rPr lang="en-US" altLang="zh-CN" b="1" dirty="0" err="1"/>
                <a:t>Onls</a:t>
              </a:r>
              <a:r>
                <a:rPr lang="en-US" altLang="zh-CN" b="1" dirty="0"/>
                <a:t> 1+% of </a:t>
              </a:r>
            </a:p>
            <a:p>
              <a:pPr defTabSz="914053"/>
              <a:r>
                <a:rPr lang="en-US" altLang="zh-CN" b="1"/>
                <a:t>Population </a:t>
              </a:r>
              <a:endParaRPr lang="en-US" altLang="zh-CN" b="1" dirty="0"/>
            </a:p>
          </p:txBody>
        </p:sp>
        <p:sp>
          <p:nvSpPr>
            <p:cNvPr id="62" name="圆角矩形 61"/>
            <p:cNvSpPr/>
            <p:nvPr/>
          </p:nvSpPr>
          <p:spPr>
            <a:xfrm>
              <a:off x="1148830" y="3994243"/>
              <a:ext cx="1768020" cy="1493824"/>
            </a:xfrm>
            <a:prstGeom prst="roundRect">
              <a:avLst>
                <a:gd name="adj" fmla="val 8394"/>
              </a:avLst>
            </a:prstGeom>
            <a:noFill/>
            <a:ln w="9525">
              <a:noFill/>
              <a:prstDash val="sysDash"/>
              <a:miter lim="800000"/>
              <a:headEnd/>
              <a:tailEnd/>
            </a:ln>
          </p:spPr>
          <p:txBody>
            <a:bodyPr wrap="none" anchor="t" anchorCtr="0"/>
            <a:lstStyle/>
            <a:p>
              <a:pPr marL="174625" indent="-174625" defTabSz="914053">
                <a:buFont typeface="Arial" pitchFamily="34" charset="0"/>
                <a:buChar char="•"/>
              </a:pPr>
              <a:r>
                <a:rPr lang="en-US" altLang="zh-CN" sz="1400" dirty="0"/>
                <a:t>Weather</a:t>
              </a:r>
            </a:p>
            <a:p>
              <a:pPr marL="174625" indent="-174625" defTabSz="914053">
                <a:buFont typeface="Arial" pitchFamily="34" charset="0"/>
                <a:buChar char="•"/>
              </a:pPr>
              <a:r>
                <a:rPr lang="en-US" altLang="zh-CN" sz="1400" kern="0" dirty="0"/>
                <a:t>Climate</a:t>
              </a:r>
            </a:p>
            <a:p>
              <a:pPr marL="174625" indent="-174625" defTabSz="914053">
                <a:buFont typeface="Arial" pitchFamily="34" charset="0"/>
                <a:buChar char="•"/>
              </a:pPr>
              <a:r>
                <a:rPr lang="en-US" altLang="zh-CN" sz="1400" kern="0" dirty="0"/>
                <a:t>Climate change</a:t>
              </a:r>
              <a:endParaRPr lang="zh-CN" altLang="en-US" sz="1400" kern="0" dirty="0"/>
            </a:p>
          </p:txBody>
        </p:sp>
        <p:sp>
          <p:nvSpPr>
            <p:cNvPr id="63" name="圆角矩形 62"/>
            <p:cNvSpPr/>
            <p:nvPr/>
          </p:nvSpPr>
          <p:spPr>
            <a:xfrm>
              <a:off x="3596308" y="3994243"/>
              <a:ext cx="1768020" cy="1493824"/>
            </a:xfrm>
            <a:prstGeom prst="roundRect">
              <a:avLst>
                <a:gd name="adj" fmla="val 8394"/>
              </a:avLst>
            </a:prstGeom>
            <a:noFill/>
            <a:ln w="9525">
              <a:noFill/>
              <a:prstDash val="sysDash"/>
              <a:miter lim="800000"/>
              <a:headEnd/>
              <a:tailEnd/>
            </a:ln>
          </p:spPr>
          <p:txBody>
            <a:bodyPr wrap="none" anchor="t" anchorCtr="0"/>
            <a:lstStyle/>
            <a:p>
              <a:pPr marL="174625" indent="-174625" defTabSz="914053">
                <a:buFont typeface="Arial" pitchFamily="34" charset="0"/>
                <a:buChar char="•"/>
              </a:pPr>
              <a:r>
                <a:rPr lang="en-US" altLang="zh-CN" sz="1400" dirty="0"/>
                <a:t>Consumer law</a:t>
              </a:r>
            </a:p>
            <a:p>
              <a:pPr marL="174625" indent="-174625" defTabSz="914053">
                <a:buFont typeface="Arial" pitchFamily="34" charset="0"/>
                <a:buChar char="•"/>
              </a:pPr>
              <a:r>
                <a:rPr lang="en-US" altLang="zh-CN" sz="1400" dirty="0"/>
                <a:t>Employment law</a:t>
              </a:r>
            </a:p>
            <a:p>
              <a:pPr marL="174625" indent="-174625" defTabSz="914053">
                <a:buFont typeface="Arial" pitchFamily="34" charset="0"/>
                <a:buChar char="•"/>
              </a:pPr>
              <a:r>
                <a:rPr lang="en-US" altLang="zh-CN" sz="1400" dirty="0"/>
                <a:t>Health and safety </a:t>
              </a:r>
              <a:br>
                <a:rPr lang="en-US" altLang="zh-CN" sz="1400" dirty="0"/>
              </a:br>
              <a:r>
                <a:rPr lang="en-US" altLang="zh-CN" sz="1400" dirty="0" err="1"/>
                <a:t>law</a:t>
              </a:r>
              <a:r>
                <a:rPr lang="en-US" altLang="zh-CN" sz="2000" b="1" dirty="0" err="1"/>
                <a:t>R</a:t>
              </a:r>
              <a:endParaRPr lang="en-US" altLang="zh-CN" sz="2000" b="1" dirty="0"/>
            </a:p>
            <a:p>
              <a:pPr defTabSz="914053"/>
              <a:r>
                <a:rPr lang="en-US" altLang="zh-CN" sz="2000" b="1" dirty="0"/>
                <a:t>Reimbursement?</a:t>
              </a:r>
            </a:p>
            <a:p>
              <a:pPr algn="ctr" defTabSz="914053"/>
              <a:endParaRPr lang="en-US" altLang="zh-CN" sz="1400" dirty="0"/>
            </a:p>
          </p:txBody>
        </p:sp>
        <p:sp>
          <p:nvSpPr>
            <p:cNvPr id="64" name="圆角矩形 63"/>
            <p:cNvSpPr/>
            <p:nvPr/>
          </p:nvSpPr>
          <p:spPr>
            <a:xfrm>
              <a:off x="6055354" y="3994243"/>
              <a:ext cx="1768020" cy="1493824"/>
            </a:xfrm>
            <a:prstGeom prst="roundRect">
              <a:avLst>
                <a:gd name="adj" fmla="val 8394"/>
              </a:avLst>
            </a:prstGeom>
            <a:noFill/>
            <a:ln w="9525">
              <a:noFill/>
              <a:prstDash val="sysDash"/>
              <a:miter lim="800000"/>
              <a:headEnd/>
              <a:tailEnd/>
            </a:ln>
          </p:spPr>
          <p:txBody>
            <a:bodyPr wrap="none" anchor="t" anchorCtr="0"/>
            <a:lstStyle/>
            <a:p>
              <a:pPr marL="174625" indent="-174625" defTabSz="914053">
                <a:buFont typeface="Arial" pitchFamily="34" charset="0"/>
                <a:buChar char="•"/>
              </a:pPr>
              <a:r>
                <a:rPr lang="en-US" altLang="zh-CN" sz="1400" dirty="0"/>
                <a:t>R&amp;D activity</a:t>
              </a:r>
            </a:p>
            <a:p>
              <a:pPr marL="174625" indent="-174625" defTabSz="914053">
                <a:buFont typeface="Arial" pitchFamily="34" charset="0"/>
                <a:buChar char="•"/>
              </a:pPr>
              <a:r>
                <a:rPr lang="en-US" altLang="zh-CN" sz="1400" dirty="0"/>
                <a:t>Automation</a:t>
              </a:r>
            </a:p>
            <a:p>
              <a:pPr marL="174625" indent="-174625" defTabSz="914053">
                <a:buFont typeface="Arial" pitchFamily="34" charset="0"/>
                <a:buChar char="•"/>
              </a:pPr>
              <a:r>
                <a:rPr lang="en-US" altLang="zh-CN" sz="1400" dirty="0"/>
                <a:t>Incentives</a:t>
              </a:r>
            </a:p>
            <a:p>
              <a:pPr marL="174625" indent="-174625" defTabSz="914053">
                <a:buFont typeface="Arial" pitchFamily="34" charset="0"/>
                <a:buChar char="•"/>
              </a:pPr>
              <a:r>
                <a:rPr lang="en-US" altLang="zh-CN" sz="1400" dirty="0"/>
                <a:t>Change rate</a:t>
              </a:r>
            </a:p>
          </p:txBody>
        </p:sp>
        <p:sp>
          <p:nvSpPr>
            <p:cNvPr id="65" name="矩形 64"/>
            <p:cNvSpPr/>
            <p:nvPr/>
          </p:nvSpPr>
          <p:spPr>
            <a:xfrm>
              <a:off x="1475656" y="3135149"/>
              <a:ext cx="941027" cy="369332"/>
            </a:xfrm>
            <a:prstGeom prst="rect">
              <a:avLst/>
            </a:prstGeom>
          </p:spPr>
          <p:txBody>
            <a:bodyPr wrap="none">
              <a:spAutoFit/>
            </a:bodyPr>
            <a:lstStyle/>
            <a:p>
              <a:r>
                <a:rPr lang="en-US" altLang="zh-CN" b="1" dirty="0"/>
                <a:t>Political</a:t>
              </a:r>
              <a:endParaRPr lang="zh-CN" altLang="en-US" b="1" dirty="0"/>
            </a:p>
          </p:txBody>
        </p:sp>
        <p:sp>
          <p:nvSpPr>
            <p:cNvPr id="66" name="矩形 65"/>
            <p:cNvSpPr/>
            <p:nvPr/>
          </p:nvSpPr>
          <p:spPr>
            <a:xfrm>
              <a:off x="3844835" y="3135149"/>
              <a:ext cx="1099212" cy="369332"/>
            </a:xfrm>
            <a:prstGeom prst="rect">
              <a:avLst/>
            </a:prstGeom>
          </p:spPr>
          <p:txBody>
            <a:bodyPr wrap="none">
              <a:spAutoFit/>
            </a:bodyPr>
            <a:lstStyle/>
            <a:p>
              <a:pPr algn="ctr"/>
              <a:r>
                <a:rPr lang="en-US" altLang="zh-CN" b="1" dirty="0"/>
                <a:t>Economic</a:t>
              </a:r>
              <a:endParaRPr lang="zh-CN" altLang="en-US" b="1" dirty="0"/>
            </a:p>
          </p:txBody>
        </p:sp>
        <p:sp>
          <p:nvSpPr>
            <p:cNvPr id="67" name="矩形 66"/>
            <p:cNvSpPr/>
            <p:nvPr/>
          </p:nvSpPr>
          <p:spPr>
            <a:xfrm>
              <a:off x="6549110" y="3135149"/>
              <a:ext cx="739305" cy="369332"/>
            </a:xfrm>
            <a:prstGeom prst="rect">
              <a:avLst/>
            </a:prstGeom>
          </p:spPr>
          <p:txBody>
            <a:bodyPr wrap="none">
              <a:spAutoFit/>
            </a:bodyPr>
            <a:lstStyle/>
            <a:p>
              <a:r>
                <a:rPr lang="en-US" altLang="zh-CN" b="1" dirty="0"/>
                <a:t>Social</a:t>
              </a:r>
              <a:endParaRPr lang="zh-CN" altLang="en-US" b="1" dirty="0"/>
            </a:p>
          </p:txBody>
        </p:sp>
        <p:sp>
          <p:nvSpPr>
            <p:cNvPr id="68" name="矩形 67"/>
            <p:cNvSpPr/>
            <p:nvPr/>
          </p:nvSpPr>
          <p:spPr>
            <a:xfrm>
              <a:off x="1128530" y="5650339"/>
              <a:ext cx="1580048" cy="369332"/>
            </a:xfrm>
            <a:prstGeom prst="rect">
              <a:avLst/>
            </a:prstGeom>
          </p:spPr>
          <p:txBody>
            <a:bodyPr wrap="none">
              <a:spAutoFit/>
            </a:bodyPr>
            <a:lstStyle/>
            <a:p>
              <a:r>
                <a:rPr lang="en-US" altLang="zh-CN" b="1" dirty="0"/>
                <a:t>Environmental</a:t>
              </a:r>
              <a:endParaRPr lang="zh-CN" altLang="en-US" b="1" dirty="0"/>
            </a:p>
          </p:txBody>
        </p:sp>
        <p:sp>
          <p:nvSpPr>
            <p:cNvPr id="69" name="矩形 68"/>
            <p:cNvSpPr/>
            <p:nvPr/>
          </p:nvSpPr>
          <p:spPr>
            <a:xfrm>
              <a:off x="4143911" y="5650339"/>
              <a:ext cx="672813" cy="369332"/>
            </a:xfrm>
            <a:prstGeom prst="rect">
              <a:avLst/>
            </a:prstGeom>
          </p:spPr>
          <p:txBody>
            <a:bodyPr wrap="none">
              <a:spAutoFit/>
            </a:bodyPr>
            <a:lstStyle/>
            <a:p>
              <a:r>
                <a:rPr lang="en-US" altLang="zh-CN" b="1" dirty="0"/>
                <a:t>Legal</a:t>
              </a:r>
              <a:endParaRPr lang="zh-CN" altLang="en-US" b="1" dirty="0"/>
            </a:p>
          </p:txBody>
        </p:sp>
        <p:sp>
          <p:nvSpPr>
            <p:cNvPr id="70" name="矩形 69"/>
            <p:cNvSpPr/>
            <p:nvPr/>
          </p:nvSpPr>
          <p:spPr>
            <a:xfrm>
              <a:off x="6079226" y="5650339"/>
              <a:ext cx="1469825" cy="369332"/>
            </a:xfrm>
            <a:prstGeom prst="rect">
              <a:avLst/>
            </a:prstGeom>
          </p:spPr>
          <p:txBody>
            <a:bodyPr wrap="none">
              <a:spAutoFit/>
            </a:bodyPr>
            <a:lstStyle/>
            <a:p>
              <a:pPr algn="ctr"/>
              <a:r>
                <a:rPr lang="en-US" altLang="zh-CN" b="1" dirty="0"/>
                <a:t>Technological</a:t>
              </a:r>
            </a:p>
          </p:txBody>
        </p:sp>
      </p:grpSp>
    </p:spTree>
    <p:extLst>
      <p:ext uri="{BB962C8B-B14F-4D97-AF65-F5344CB8AC3E}">
        <p14:creationId xmlns:p14="http://schemas.microsoft.com/office/powerpoint/2010/main" val="21713690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5AF9F-A2EA-42E1-8296-72A41C591027}"/>
              </a:ext>
            </a:extLst>
          </p:cNvPr>
          <p:cNvSpPr>
            <a:spLocks noGrp="1"/>
          </p:cNvSpPr>
          <p:nvPr>
            <p:ph type="title"/>
          </p:nvPr>
        </p:nvSpPr>
        <p:spPr>
          <a:xfrm>
            <a:off x="480848" y="500062"/>
            <a:ext cx="11113743" cy="1325563"/>
          </a:xfrm>
        </p:spPr>
        <p:txBody>
          <a:bodyPr>
            <a:normAutofit fontScale="90000"/>
          </a:bodyPr>
          <a:lstStyle/>
          <a:p>
            <a:br>
              <a:rPr lang="en-US" b="1" dirty="0"/>
            </a:br>
            <a:r>
              <a:rPr lang="en-US" sz="4900" dirty="0"/>
              <a:t>Internationalization</a:t>
            </a:r>
            <a:r>
              <a:rPr lang="en-US" dirty="0"/>
              <a:t>: key strategies for going abroad</a:t>
            </a:r>
            <a:br>
              <a:rPr lang="en-US" dirty="0"/>
            </a:br>
            <a:endParaRPr lang="en-US" dirty="0"/>
          </a:p>
        </p:txBody>
      </p:sp>
      <p:sp>
        <p:nvSpPr>
          <p:cNvPr id="3" name="Content Placeholder 2">
            <a:extLst>
              <a:ext uri="{FF2B5EF4-FFF2-40B4-BE49-F238E27FC236}">
                <a16:creationId xmlns:a16="http://schemas.microsoft.com/office/drawing/2014/main" id="{2205188A-1860-49C5-AA90-3F2576061A46}"/>
              </a:ext>
            </a:extLst>
          </p:cNvPr>
          <p:cNvSpPr>
            <a:spLocks noGrp="1"/>
          </p:cNvSpPr>
          <p:nvPr>
            <p:ph idx="1"/>
          </p:nvPr>
        </p:nvSpPr>
        <p:spPr/>
        <p:txBody>
          <a:bodyPr>
            <a:normAutofit/>
          </a:bodyPr>
          <a:lstStyle/>
          <a:p>
            <a:pPr marL="514350" indent="-514350">
              <a:buFont typeface="+mj-lt"/>
              <a:buAutoNum type="arabicPeriod"/>
            </a:pPr>
            <a:r>
              <a:rPr lang="en-US" dirty="0"/>
              <a:t>Export. The most common strategy to internationalize</a:t>
            </a:r>
          </a:p>
          <a:p>
            <a:pPr marL="514350" indent="-514350">
              <a:buFont typeface="+mj-lt"/>
              <a:buAutoNum type="arabicPeriod"/>
            </a:pPr>
            <a:r>
              <a:rPr lang="en-US" dirty="0"/>
              <a:t>Adopt a Licensing strategy, set up a Franchising</a:t>
            </a:r>
          </a:p>
          <a:p>
            <a:pPr marL="514350" indent="-514350">
              <a:buFont typeface="+mj-lt"/>
              <a:buAutoNum type="arabicPeriod"/>
            </a:pPr>
            <a:r>
              <a:rPr lang="en-US" dirty="0"/>
              <a:t>Form a Joint venture with a  local company</a:t>
            </a:r>
          </a:p>
          <a:p>
            <a:pPr marL="514350" indent="-514350">
              <a:buFont typeface="+mj-lt"/>
              <a:buAutoNum type="arabicPeriod"/>
            </a:pPr>
            <a:r>
              <a:rPr lang="en-US" dirty="0"/>
              <a:t>Buy an existing local company</a:t>
            </a:r>
          </a:p>
          <a:p>
            <a:pPr marL="514350" indent="-514350">
              <a:buFont typeface="+mj-lt"/>
              <a:buAutoNum type="arabicPeriod"/>
            </a:pPr>
            <a:r>
              <a:rPr lang="en-US" dirty="0"/>
              <a:t>Build your own  local company</a:t>
            </a:r>
          </a:p>
          <a:p>
            <a:pPr marL="514350" indent="-514350">
              <a:buFont typeface="+mj-lt"/>
              <a:buAutoNum type="arabicPeriod"/>
            </a:pPr>
            <a:r>
              <a:rPr lang="en-US" dirty="0"/>
              <a:t>Disperse your  activities around the world</a:t>
            </a:r>
          </a:p>
          <a:p>
            <a:pPr marL="514350" indent="-514350">
              <a:buFont typeface="+mj-lt"/>
              <a:buAutoNum type="arabicPeriod"/>
            </a:pPr>
            <a:r>
              <a:rPr lang="en-US" dirty="0"/>
              <a:t>Move your Headquarters someplace more advantageous</a:t>
            </a:r>
          </a:p>
          <a:p>
            <a:pPr marL="514350" indent="-514350">
              <a:buFont typeface="+mj-lt"/>
              <a:buAutoNum type="arabicPeriod"/>
            </a:pPr>
            <a:r>
              <a:rPr lang="en-US" i="1" dirty="0"/>
              <a:t>Currently, post-Covid: retrench, re-localize back closer</a:t>
            </a:r>
          </a:p>
          <a:p>
            <a:pPr marL="514350" indent="-514350">
              <a:buFont typeface="+mj-lt"/>
              <a:buAutoNum type="arabicPeriod"/>
            </a:pPr>
            <a:endParaRPr lang="en-US" dirty="0"/>
          </a:p>
          <a:p>
            <a:endParaRPr lang="en-US" dirty="0"/>
          </a:p>
        </p:txBody>
      </p:sp>
    </p:spTree>
    <p:extLst>
      <p:ext uri="{BB962C8B-B14F-4D97-AF65-F5344CB8AC3E}">
        <p14:creationId xmlns:p14="http://schemas.microsoft.com/office/powerpoint/2010/main" val="13238244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BFB92-C068-4FB2-94DE-B9AF1D3B0291}"/>
              </a:ext>
            </a:extLst>
          </p:cNvPr>
          <p:cNvSpPr>
            <a:spLocks noGrp="1"/>
          </p:cNvSpPr>
          <p:nvPr>
            <p:ph type="title"/>
          </p:nvPr>
        </p:nvSpPr>
        <p:spPr/>
        <p:txBody>
          <a:bodyPr/>
          <a:lstStyle/>
          <a:p>
            <a:r>
              <a:rPr lang="de-CH" dirty="0"/>
              <a:t>HJ Prast  erschliesst Spanien, Frankreich </a:t>
            </a:r>
            <a:r>
              <a:rPr lang="de-CH" dirty="0" err="1"/>
              <a:t>etc</a:t>
            </a:r>
            <a:endParaRPr lang="en-US" dirty="0"/>
          </a:p>
        </p:txBody>
      </p:sp>
      <p:sp>
        <p:nvSpPr>
          <p:cNvPr id="3" name="Content Placeholder 2">
            <a:extLst>
              <a:ext uri="{FF2B5EF4-FFF2-40B4-BE49-F238E27FC236}">
                <a16:creationId xmlns:a16="http://schemas.microsoft.com/office/drawing/2014/main" id="{A3C856D3-1151-46C0-90AC-82836F47CE5E}"/>
              </a:ext>
            </a:extLst>
          </p:cNvPr>
          <p:cNvSpPr>
            <a:spLocks noGrp="1"/>
          </p:cNvSpPr>
          <p:nvPr>
            <p:ph idx="1"/>
          </p:nvPr>
        </p:nvSpPr>
        <p:spPr/>
        <p:txBody>
          <a:bodyPr/>
          <a:lstStyle/>
          <a:p>
            <a:r>
              <a:rPr lang="de-CH" dirty="0"/>
              <a:t>Office  in Spain</a:t>
            </a:r>
          </a:p>
          <a:p>
            <a:r>
              <a:rPr lang="de-CH" dirty="0" err="1"/>
              <a:t>Local</a:t>
            </a:r>
            <a:r>
              <a:rPr lang="de-CH" dirty="0"/>
              <a:t> </a:t>
            </a:r>
            <a:r>
              <a:rPr lang="de-CH" dirty="0" err="1"/>
              <a:t>specialist</a:t>
            </a:r>
            <a:r>
              <a:rPr lang="de-CH" dirty="0"/>
              <a:t> </a:t>
            </a:r>
            <a:r>
              <a:rPr lang="de-CH" dirty="0" err="1"/>
              <a:t>hired</a:t>
            </a:r>
            <a:endParaRPr lang="de-CH" dirty="0"/>
          </a:p>
          <a:p>
            <a:endParaRPr lang="de-CH" dirty="0"/>
          </a:p>
          <a:p>
            <a:r>
              <a:rPr lang="de-CH" dirty="0"/>
              <a:t>Much </a:t>
            </a:r>
            <a:r>
              <a:rPr lang="de-CH" dirty="0" err="1"/>
              <a:t>later</a:t>
            </a:r>
            <a:r>
              <a:rPr lang="de-CH" dirty="0"/>
              <a:t>: </a:t>
            </a:r>
            <a:r>
              <a:rPr lang="de-CH" dirty="0" err="1"/>
              <a:t>acquisition</a:t>
            </a:r>
            <a:r>
              <a:rPr lang="de-CH" dirty="0"/>
              <a:t> of </a:t>
            </a:r>
            <a:r>
              <a:rPr lang="de-CH" dirty="0" err="1"/>
              <a:t>local</a:t>
            </a:r>
            <a:r>
              <a:rPr lang="de-CH" dirty="0"/>
              <a:t> </a:t>
            </a:r>
            <a:r>
              <a:rPr lang="de-CH" dirty="0" err="1"/>
              <a:t>rival</a:t>
            </a:r>
            <a:r>
              <a:rPr lang="de-CH" dirty="0"/>
              <a:t> Beiker</a:t>
            </a:r>
            <a:endParaRPr lang="en-US" dirty="0"/>
          </a:p>
        </p:txBody>
      </p:sp>
    </p:spTree>
    <p:extLst>
      <p:ext uri="{BB962C8B-B14F-4D97-AF65-F5344CB8AC3E}">
        <p14:creationId xmlns:p14="http://schemas.microsoft.com/office/powerpoint/2010/main" val="1885472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3F97B-1C28-44DA-B83E-C9182AAFE9F0}"/>
              </a:ext>
            </a:extLst>
          </p:cNvPr>
          <p:cNvSpPr>
            <a:spLocks noGrp="1"/>
          </p:cNvSpPr>
          <p:nvPr>
            <p:ph type="title"/>
          </p:nvPr>
        </p:nvSpPr>
        <p:spPr>
          <a:xfrm>
            <a:off x="864144" y="22225"/>
            <a:ext cx="10786110" cy="1325563"/>
          </a:xfrm>
        </p:spPr>
        <p:txBody>
          <a:bodyPr/>
          <a:lstStyle/>
          <a:p>
            <a:r>
              <a:rPr lang="de-CH" dirty="0"/>
              <a:t>…and </a:t>
            </a:r>
            <a:r>
              <a:rPr lang="de-CH" dirty="0" err="1"/>
              <a:t>they</a:t>
            </a:r>
            <a:r>
              <a:rPr lang="de-CH" dirty="0"/>
              <a:t> </a:t>
            </a:r>
            <a:r>
              <a:rPr lang="de-CH" dirty="0" err="1"/>
              <a:t>did</a:t>
            </a:r>
            <a:r>
              <a:rPr lang="de-CH" dirty="0"/>
              <a:t> </a:t>
            </a:r>
            <a:r>
              <a:rPr lang="de-CH" dirty="0" err="1"/>
              <a:t>it</a:t>
            </a:r>
            <a:r>
              <a:rPr lang="de-CH" dirty="0"/>
              <a:t>  </a:t>
            </a:r>
            <a:r>
              <a:rPr lang="de-CH" dirty="0" err="1"/>
              <a:t>as</a:t>
            </a:r>
            <a:r>
              <a:rPr lang="de-CH" dirty="0"/>
              <a:t> </a:t>
            </a:r>
            <a:r>
              <a:rPr lang="de-CH" dirty="0" err="1"/>
              <a:t>well</a:t>
            </a:r>
            <a:r>
              <a:rPr lang="de-CH" dirty="0"/>
              <a:t>….  </a:t>
            </a:r>
            <a:r>
              <a:rPr lang="de-CH" dirty="0" err="1"/>
              <a:t>why</a:t>
            </a:r>
            <a:r>
              <a:rPr lang="de-CH" dirty="0"/>
              <a:t>  </a:t>
            </a:r>
            <a:r>
              <a:rPr lang="de-CH" dirty="0" err="1"/>
              <a:t>can’t</a:t>
            </a:r>
            <a:r>
              <a:rPr lang="de-CH" dirty="0"/>
              <a:t> </a:t>
            </a:r>
            <a:r>
              <a:rPr lang="de-CH" dirty="0" err="1"/>
              <a:t>you</a:t>
            </a:r>
            <a:r>
              <a:rPr lang="de-CH" dirty="0"/>
              <a:t> </a:t>
            </a:r>
            <a:r>
              <a:rPr lang="de-CH" dirty="0" err="1"/>
              <a:t>too</a:t>
            </a:r>
            <a:r>
              <a:rPr lang="de-CH" dirty="0"/>
              <a:t>?</a:t>
            </a:r>
            <a:endParaRPr lang="en-US" dirty="0"/>
          </a:p>
        </p:txBody>
      </p:sp>
      <p:pic>
        <p:nvPicPr>
          <p:cNvPr id="11" name="Content Placeholder 10" descr="A group of men posing for a photo&#10;&#10;Description automatically generated">
            <a:extLst>
              <a:ext uri="{FF2B5EF4-FFF2-40B4-BE49-F238E27FC236}">
                <a16:creationId xmlns:a16="http://schemas.microsoft.com/office/drawing/2014/main" id="{55451309-837F-4F24-9290-4229033DEA5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51661" y="1006396"/>
            <a:ext cx="8423910" cy="5577283"/>
          </a:xfrm>
        </p:spPr>
      </p:pic>
    </p:spTree>
    <p:extLst>
      <p:ext uri="{BB962C8B-B14F-4D97-AF65-F5344CB8AC3E}">
        <p14:creationId xmlns:p14="http://schemas.microsoft.com/office/powerpoint/2010/main" val="3140970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C289C-E121-4EF1-A9AB-B4D827371EDB}"/>
              </a:ext>
            </a:extLst>
          </p:cNvPr>
          <p:cNvSpPr>
            <a:spLocks noGrp="1"/>
          </p:cNvSpPr>
          <p:nvPr>
            <p:ph type="title"/>
          </p:nvPr>
        </p:nvSpPr>
        <p:spPr/>
        <p:txBody>
          <a:bodyPr/>
          <a:lstStyle/>
          <a:p>
            <a:r>
              <a:rPr lang="de-CH" dirty="0"/>
              <a:t>Danach die die grosse Herausforderung…  Ladurners  berichtet über Deutschland</a:t>
            </a:r>
            <a:endParaRPr lang="en-US" dirty="0"/>
          </a:p>
        </p:txBody>
      </p:sp>
      <p:sp>
        <p:nvSpPr>
          <p:cNvPr id="3" name="Content Placeholder 2">
            <a:extLst>
              <a:ext uri="{FF2B5EF4-FFF2-40B4-BE49-F238E27FC236}">
                <a16:creationId xmlns:a16="http://schemas.microsoft.com/office/drawing/2014/main" id="{115A8152-2EBD-4BCF-9401-E1B5419BB6DF}"/>
              </a:ext>
            </a:extLst>
          </p:cNvPr>
          <p:cNvSpPr>
            <a:spLocks noGrp="1"/>
          </p:cNvSpPr>
          <p:nvPr>
            <p:ph idx="1"/>
          </p:nvPr>
        </p:nvSpPr>
        <p:spPr/>
        <p:txBody>
          <a:bodyPr/>
          <a:lstStyle/>
          <a:p>
            <a:endParaRPr lang="de-CH" dirty="0"/>
          </a:p>
          <a:p>
            <a:r>
              <a:rPr lang="en-US" dirty="0" err="1"/>
              <a:t>Andere</a:t>
            </a:r>
            <a:r>
              <a:rPr lang="en-US" dirty="0"/>
              <a:t> Länder, </a:t>
            </a:r>
            <a:r>
              <a:rPr lang="en-US" dirty="0" err="1"/>
              <a:t>andere</a:t>
            </a:r>
            <a:r>
              <a:rPr lang="en-US" dirty="0"/>
              <a:t> </a:t>
            </a:r>
            <a:r>
              <a:rPr lang="en-US" dirty="0" err="1"/>
              <a:t>Sitten</a:t>
            </a:r>
            <a:r>
              <a:rPr lang="en-US" dirty="0"/>
              <a:t>…</a:t>
            </a:r>
          </a:p>
          <a:p>
            <a:r>
              <a:rPr lang="en-US" dirty="0"/>
              <a:t>Der  deutsche </a:t>
            </a:r>
            <a:r>
              <a:rPr lang="en-US" dirty="0" err="1"/>
              <a:t>Fachhandel</a:t>
            </a:r>
            <a:r>
              <a:rPr lang="en-US" dirty="0"/>
              <a:t>: Chance und Problem </a:t>
            </a:r>
          </a:p>
          <a:p>
            <a:r>
              <a:rPr lang="en-US" sz="4400" dirty="0"/>
              <a:t>Wieder </a:t>
            </a:r>
            <a:r>
              <a:rPr lang="en-US" sz="4400" dirty="0" err="1"/>
              <a:t>disruptiv</a:t>
            </a:r>
            <a:r>
              <a:rPr lang="en-US" sz="4400" dirty="0"/>
              <a:t>: ‘Guerilla-</a:t>
            </a:r>
            <a:r>
              <a:rPr lang="en-US" sz="4400" dirty="0" err="1"/>
              <a:t>Vorgehen</a:t>
            </a:r>
            <a:r>
              <a:rPr lang="en-US" sz="4400" dirty="0"/>
              <a:t>’ </a:t>
            </a:r>
            <a:r>
              <a:rPr lang="en-US" sz="4400" dirty="0" err="1"/>
              <a:t>beim</a:t>
            </a:r>
            <a:r>
              <a:rPr lang="en-US" sz="4400" dirty="0"/>
              <a:t> Aufbau der Distribution</a:t>
            </a:r>
          </a:p>
          <a:p>
            <a:r>
              <a:rPr lang="en-US" sz="4400" dirty="0" err="1"/>
              <a:t>Erfolge</a:t>
            </a:r>
            <a:r>
              <a:rPr lang="en-US" sz="4400" dirty="0"/>
              <a:t> </a:t>
            </a:r>
            <a:r>
              <a:rPr lang="en-US" sz="4400" dirty="0" err="1"/>
              <a:t>im</a:t>
            </a:r>
            <a:r>
              <a:rPr lang="en-US" sz="4400" dirty="0"/>
              <a:t> </a:t>
            </a:r>
            <a:r>
              <a:rPr lang="en-US" sz="4400" dirty="0" err="1"/>
              <a:t>Fachhandel</a:t>
            </a:r>
            <a:r>
              <a:rPr lang="en-US" sz="4400" dirty="0"/>
              <a:t> </a:t>
            </a:r>
            <a:r>
              <a:rPr lang="en-US" sz="4400" dirty="0" err="1"/>
              <a:t>bei</a:t>
            </a:r>
            <a:r>
              <a:rPr lang="en-US" sz="4400" dirty="0"/>
              <a:t> </a:t>
            </a:r>
            <a:r>
              <a:rPr lang="en-US" sz="4400" dirty="0" err="1"/>
              <a:t>Apotheken,etc</a:t>
            </a:r>
            <a:r>
              <a:rPr lang="en-US" sz="4400" dirty="0"/>
              <a:t>.</a:t>
            </a:r>
          </a:p>
          <a:p>
            <a:endParaRPr lang="en-US" sz="4400" dirty="0"/>
          </a:p>
          <a:p>
            <a:endParaRPr lang="en-US" dirty="0"/>
          </a:p>
          <a:p>
            <a:endParaRPr lang="en-US" dirty="0"/>
          </a:p>
        </p:txBody>
      </p:sp>
    </p:spTree>
    <p:extLst>
      <p:ext uri="{BB962C8B-B14F-4D97-AF65-F5344CB8AC3E}">
        <p14:creationId xmlns:p14="http://schemas.microsoft.com/office/powerpoint/2010/main" val="37540989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4A241-6BD3-4F39-95E7-4535C74906FE}"/>
              </a:ext>
            </a:extLst>
          </p:cNvPr>
          <p:cNvSpPr>
            <a:spLocks noGrp="1"/>
          </p:cNvSpPr>
          <p:nvPr>
            <p:ph type="title"/>
          </p:nvPr>
        </p:nvSpPr>
        <p:spPr>
          <a:xfrm>
            <a:off x="838200" y="557658"/>
            <a:ext cx="10244328" cy="1267967"/>
          </a:xfrm>
        </p:spPr>
        <p:txBody>
          <a:bodyPr>
            <a:normAutofit fontScale="90000"/>
          </a:bodyPr>
          <a:lstStyle/>
          <a:p>
            <a:r>
              <a:rPr lang="de-CH" dirty="0"/>
              <a:t>Produkte für neue Märkte </a:t>
            </a:r>
            <a:r>
              <a:rPr lang="de-CH" dirty="0" err="1"/>
              <a:t>adapatieren</a:t>
            </a:r>
            <a:r>
              <a:rPr lang="de-CH" dirty="0"/>
              <a:t>?</a:t>
            </a:r>
            <a:br>
              <a:rPr lang="de-CH" dirty="0"/>
            </a:br>
            <a:r>
              <a:rPr lang="de-CH" dirty="0" err="1"/>
              <a:t>Adapt</a:t>
            </a:r>
            <a:r>
              <a:rPr lang="de-CH" dirty="0"/>
              <a:t> </a:t>
            </a:r>
            <a:r>
              <a:rPr lang="de-CH" dirty="0" err="1"/>
              <a:t>products</a:t>
            </a:r>
            <a:r>
              <a:rPr lang="de-CH" dirty="0"/>
              <a:t> to </a:t>
            </a:r>
            <a:r>
              <a:rPr lang="de-CH" dirty="0" err="1"/>
              <a:t>new</a:t>
            </a:r>
            <a:r>
              <a:rPr lang="de-CH" dirty="0"/>
              <a:t> </a:t>
            </a:r>
            <a:r>
              <a:rPr lang="de-CH" dirty="0" err="1"/>
              <a:t>markets</a:t>
            </a:r>
            <a:r>
              <a:rPr lang="de-CH" dirty="0"/>
              <a:t>?</a:t>
            </a:r>
            <a:br>
              <a:rPr lang="de-CH" dirty="0"/>
            </a:br>
            <a:endParaRPr lang="en-US" dirty="0"/>
          </a:p>
        </p:txBody>
      </p:sp>
      <p:sp>
        <p:nvSpPr>
          <p:cNvPr id="3" name="Content Placeholder 2">
            <a:extLst>
              <a:ext uri="{FF2B5EF4-FFF2-40B4-BE49-F238E27FC236}">
                <a16:creationId xmlns:a16="http://schemas.microsoft.com/office/drawing/2014/main" id="{67DE0982-B88E-4176-AA36-FE91AACD1E5C}"/>
              </a:ext>
            </a:extLst>
          </p:cNvPr>
          <p:cNvSpPr>
            <a:spLocks noGrp="1"/>
          </p:cNvSpPr>
          <p:nvPr>
            <p:ph idx="1"/>
          </p:nvPr>
        </p:nvSpPr>
        <p:spPr>
          <a:xfrm>
            <a:off x="838200" y="1583244"/>
            <a:ext cx="10515600" cy="4717098"/>
          </a:xfrm>
        </p:spPr>
        <p:txBody>
          <a:bodyPr>
            <a:normAutofit lnSpcReduction="10000"/>
          </a:bodyPr>
          <a:lstStyle/>
          <a:p>
            <a:r>
              <a:rPr lang="de-CH" sz="3600" dirty="0" err="1"/>
              <a:t>Ladurners’s</a:t>
            </a:r>
            <a:r>
              <a:rPr lang="de-CH" sz="3600" dirty="0"/>
              <a:t> Credo : sich den lokalen Wünschen anpassen</a:t>
            </a:r>
          </a:p>
          <a:p>
            <a:r>
              <a:rPr lang="de-CH" sz="4000" dirty="0"/>
              <a:t>«Essen ist lokal» </a:t>
            </a:r>
            <a:r>
              <a:rPr lang="de-CH" dirty="0"/>
              <a:t>«</a:t>
            </a:r>
            <a:r>
              <a:rPr lang="de-CH" sz="3600" dirty="0"/>
              <a:t>Food </a:t>
            </a:r>
            <a:r>
              <a:rPr lang="de-CH" sz="3600" dirty="0" err="1"/>
              <a:t>is</a:t>
            </a:r>
            <a:r>
              <a:rPr lang="de-CH" sz="3600" dirty="0"/>
              <a:t> </a:t>
            </a:r>
            <a:r>
              <a:rPr lang="de-CH" sz="3600" dirty="0" err="1"/>
              <a:t>local</a:t>
            </a:r>
            <a:r>
              <a:rPr lang="de-CH" sz="3600" dirty="0"/>
              <a:t>», </a:t>
            </a:r>
            <a:r>
              <a:rPr lang="de-CH" sz="3600" dirty="0" err="1"/>
              <a:t>adapt</a:t>
            </a:r>
            <a:r>
              <a:rPr lang="de-CH" sz="3600" dirty="0"/>
              <a:t> to </a:t>
            </a:r>
            <a:r>
              <a:rPr lang="de-CH" sz="3600" dirty="0" err="1"/>
              <a:t>local</a:t>
            </a:r>
            <a:r>
              <a:rPr lang="de-CH" sz="3600" dirty="0"/>
              <a:t> </a:t>
            </a:r>
            <a:r>
              <a:rPr lang="de-CH" sz="3600" dirty="0" err="1"/>
              <a:t>tastes</a:t>
            </a:r>
            <a:r>
              <a:rPr lang="de-CH" sz="3600" dirty="0"/>
              <a:t>! Was Ladurner’s </a:t>
            </a:r>
            <a:r>
              <a:rPr lang="de-CH" sz="3600" dirty="0" err="1"/>
              <a:t>credo</a:t>
            </a:r>
            <a:r>
              <a:rPr lang="de-CH" sz="3600" dirty="0"/>
              <a:t>.</a:t>
            </a:r>
          </a:p>
          <a:p>
            <a:r>
              <a:rPr lang="de-CH" sz="3600" dirty="0"/>
              <a:t>Oder soll er  die italienische  Küche als Argument propagieren: Deutsche lieben Italien als Urlaubsziel und seine Küche</a:t>
            </a:r>
          </a:p>
          <a:p>
            <a:r>
              <a:rPr lang="de-CH" sz="3600" dirty="0" err="1"/>
              <a:t>Should</a:t>
            </a:r>
            <a:r>
              <a:rPr lang="de-CH" sz="3600" dirty="0"/>
              <a:t> he promote </a:t>
            </a:r>
            <a:r>
              <a:rPr lang="de-CH" sz="3600" dirty="0" err="1"/>
              <a:t>the</a:t>
            </a:r>
            <a:r>
              <a:rPr lang="de-CH" sz="3600" dirty="0"/>
              <a:t> «</a:t>
            </a:r>
            <a:r>
              <a:rPr lang="de-CH" sz="3600" dirty="0" err="1"/>
              <a:t>Italianita</a:t>
            </a:r>
            <a:r>
              <a:rPr lang="de-CH" sz="3600" dirty="0"/>
              <a:t>» </a:t>
            </a:r>
            <a:r>
              <a:rPr lang="de-CH" sz="3600" dirty="0" err="1"/>
              <a:t>as</a:t>
            </a:r>
            <a:r>
              <a:rPr lang="de-CH" sz="3600" dirty="0"/>
              <a:t> advantage of </a:t>
            </a:r>
            <a:r>
              <a:rPr lang="de-CH" sz="3600" dirty="0" err="1"/>
              <a:t>his</a:t>
            </a:r>
            <a:r>
              <a:rPr lang="de-CH" sz="3600" dirty="0"/>
              <a:t> </a:t>
            </a:r>
            <a:r>
              <a:rPr lang="de-CH" sz="3600" dirty="0" err="1"/>
              <a:t>products</a:t>
            </a:r>
            <a:r>
              <a:rPr lang="de-CH" sz="3600" dirty="0"/>
              <a:t>?</a:t>
            </a:r>
          </a:p>
          <a:p>
            <a:endParaRPr lang="de-CH" sz="3600" dirty="0"/>
          </a:p>
          <a:p>
            <a:endParaRPr lang="de-CH" sz="3600" dirty="0"/>
          </a:p>
          <a:p>
            <a:endParaRPr lang="en-US" dirty="0"/>
          </a:p>
        </p:txBody>
      </p:sp>
    </p:spTree>
    <p:extLst>
      <p:ext uri="{BB962C8B-B14F-4D97-AF65-F5344CB8AC3E}">
        <p14:creationId xmlns:p14="http://schemas.microsoft.com/office/powerpoint/2010/main" val="22776763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2DDFA-3976-4ECA-9C70-E44556C02F0A}"/>
              </a:ext>
            </a:extLst>
          </p:cNvPr>
          <p:cNvSpPr>
            <a:spLocks noGrp="1"/>
          </p:cNvSpPr>
          <p:nvPr>
            <p:ph type="title"/>
          </p:nvPr>
        </p:nvSpPr>
        <p:spPr>
          <a:xfrm>
            <a:off x="199698" y="0"/>
            <a:ext cx="4377844" cy="1940439"/>
          </a:xfrm>
        </p:spPr>
        <p:txBody>
          <a:bodyPr>
            <a:normAutofit fontScale="90000"/>
          </a:bodyPr>
          <a:lstStyle/>
          <a:p>
            <a:r>
              <a:rPr lang="de-CH" b="1" dirty="0"/>
              <a:t>AAA : Adaptation, </a:t>
            </a:r>
            <a:r>
              <a:rPr lang="de-CH" b="1" dirty="0" err="1"/>
              <a:t>or</a:t>
            </a:r>
            <a:r>
              <a:rPr lang="de-CH" b="1" dirty="0"/>
              <a:t> Arbitrage </a:t>
            </a:r>
            <a:r>
              <a:rPr lang="de-CH" b="1" dirty="0" err="1"/>
              <a:t>or</a:t>
            </a:r>
            <a:r>
              <a:rPr lang="de-CH" b="1" dirty="0"/>
              <a:t> Aggregation </a:t>
            </a:r>
            <a:r>
              <a:rPr lang="de-CH" b="1" dirty="0" err="1"/>
              <a:t>Strategy</a:t>
            </a:r>
            <a:endParaRPr lang="en-US" b="1" dirty="0"/>
          </a:p>
        </p:txBody>
      </p:sp>
      <p:sp>
        <p:nvSpPr>
          <p:cNvPr id="11" name="Content Placeholder 10">
            <a:extLst>
              <a:ext uri="{FF2B5EF4-FFF2-40B4-BE49-F238E27FC236}">
                <a16:creationId xmlns:a16="http://schemas.microsoft.com/office/drawing/2014/main" id="{69012E09-A4DB-4381-9B86-1B3B5AA99708}"/>
              </a:ext>
            </a:extLst>
          </p:cNvPr>
          <p:cNvSpPr>
            <a:spLocks noGrp="1"/>
          </p:cNvSpPr>
          <p:nvPr>
            <p:ph idx="1"/>
          </p:nvPr>
        </p:nvSpPr>
        <p:spPr>
          <a:xfrm>
            <a:off x="-1" y="2165131"/>
            <a:ext cx="4719145" cy="3937557"/>
          </a:xfrm>
        </p:spPr>
        <p:txBody>
          <a:bodyPr>
            <a:normAutofit/>
          </a:bodyPr>
          <a:lstStyle/>
          <a:p>
            <a:pPr marL="0" indent="0">
              <a:buNone/>
            </a:pPr>
            <a:r>
              <a:rPr lang="de-CH" sz="2400" b="1" dirty="0" err="1"/>
              <a:t>Strategy</a:t>
            </a:r>
            <a:r>
              <a:rPr lang="de-CH" sz="2400" b="1" dirty="0"/>
              <a:t> </a:t>
            </a:r>
            <a:r>
              <a:rPr lang="de-CH" sz="2400" b="1" dirty="0" err="1"/>
              <a:t>with</a:t>
            </a:r>
            <a:r>
              <a:rPr lang="de-CH" sz="2400" b="1" dirty="0"/>
              <a:t> </a:t>
            </a:r>
            <a:r>
              <a:rPr lang="de-CH" sz="2400" b="1" dirty="0" err="1"/>
              <a:t>respect</a:t>
            </a:r>
            <a:r>
              <a:rPr lang="de-CH" sz="2400" b="1" dirty="0"/>
              <a:t> to </a:t>
            </a:r>
            <a:r>
              <a:rPr lang="de-CH" sz="2400" b="1" dirty="0" err="1"/>
              <a:t>local</a:t>
            </a:r>
            <a:r>
              <a:rPr lang="de-CH" sz="2400" b="1" dirty="0"/>
              <a:t> </a:t>
            </a:r>
            <a:r>
              <a:rPr lang="de-CH" sz="2400" b="1" dirty="0" err="1"/>
              <a:t>tastes</a:t>
            </a:r>
            <a:endParaRPr lang="de-CH" sz="2400" b="1" dirty="0"/>
          </a:p>
          <a:p>
            <a:r>
              <a:rPr lang="de-CH" sz="2400" b="1" dirty="0"/>
              <a:t>Adaptation: </a:t>
            </a:r>
            <a:r>
              <a:rPr lang="de-CH" sz="2400" b="1" dirty="0" err="1"/>
              <a:t>meet</a:t>
            </a:r>
            <a:r>
              <a:rPr lang="de-CH" sz="2400" b="1" dirty="0"/>
              <a:t> </a:t>
            </a:r>
            <a:r>
              <a:rPr lang="de-CH" sz="2400" b="1" dirty="0" err="1"/>
              <a:t>local</a:t>
            </a:r>
            <a:r>
              <a:rPr lang="de-CH" sz="2400" b="1" dirty="0"/>
              <a:t> </a:t>
            </a:r>
            <a:r>
              <a:rPr lang="de-CH" sz="2400" b="1" dirty="0" err="1"/>
              <a:t>standards</a:t>
            </a:r>
            <a:endParaRPr lang="de-CH" sz="2400" b="1" dirty="0"/>
          </a:p>
          <a:p>
            <a:r>
              <a:rPr lang="de-CH" sz="2400" b="1" dirty="0"/>
              <a:t>Arbitrage: </a:t>
            </a:r>
            <a:r>
              <a:rPr lang="de-CH" sz="2400" b="1" dirty="0" err="1"/>
              <a:t>be</a:t>
            </a:r>
            <a:r>
              <a:rPr lang="de-CH" sz="2400" b="1" dirty="0"/>
              <a:t> </a:t>
            </a:r>
            <a:r>
              <a:rPr lang="de-CH" sz="2400" b="1" dirty="0" err="1"/>
              <a:t>purposely</a:t>
            </a:r>
            <a:r>
              <a:rPr lang="de-CH" sz="2400" b="1" dirty="0"/>
              <a:t> different</a:t>
            </a:r>
          </a:p>
          <a:p>
            <a:r>
              <a:rPr lang="de-CH" sz="2400" b="1" dirty="0"/>
              <a:t>Aggregation:  </a:t>
            </a:r>
            <a:r>
              <a:rPr lang="de-CH" sz="2400" b="1" dirty="0" err="1"/>
              <a:t>standardization</a:t>
            </a:r>
            <a:r>
              <a:rPr lang="de-CH" sz="2400" b="1" dirty="0"/>
              <a:t>, </a:t>
            </a:r>
            <a:r>
              <a:rPr lang="de-CH" sz="2400" b="1" dirty="0" err="1"/>
              <a:t>ysatisfy</a:t>
            </a:r>
            <a:r>
              <a:rPr lang="de-CH" sz="2400" b="1" dirty="0"/>
              <a:t> </a:t>
            </a:r>
            <a:r>
              <a:rPr lang="de-CH" sz="2400" b="1" dirty="0" err="1"/>
              <a:t>globally</a:t>
            </a:r>
            <a:r>
              <a:rPr lang="de-CH" sz="2400" b="1" dirty="0"/>
              <a:t> </a:t>
            </a:r>
            <a:r>
              <a:rPr lang="de-CH" sz="2400" b="1" dirty="0" err="1"/>
              <a:t>identical</a:t>
            </a:r>
            <a:r>
              <a:rPr lang="de-CH" sz="2400" b="1" dirty="0"/>
              <a:t> </a:t>
            </a:r>
            <a:r>
              <a:rPr lang="de-CH" sz="2400" b="1" dirty="0" err="1"/>
              <a:t>needs</a:t>
            </a:r>
            <a:endParaRPr lang="de-CH" sz="2400" b="1" dirty="0"/>
          </a:p>
          <a:p>
            <a:endParaRPr lang="de-CH" sz="2400" b="1" dirty="0"/>
          </a:p>
          <a:p>
            <a:r>
              <a:rPr lang="en-US" sz="3600" b="1" dirty="0"/>
              <a:t>Ladurner’s credo: “Food is local”</a:t>
            </a:r>
            <a:endParaRPr lang="de-CH" sz="3600" b="1" dirty="0"/>
          </a:p>
        </p:txBody>
      </p:sp>
      <p:pic>
        <p:nvPicPr>
          <p:cNvPr id="7" name="Content Placeholder 6" descr="A picture containing text, businesscard&#10;&#10;Description automatically generated">
            <a:extLst>
              <a:ext uri="{FF2B5EF4-FFF2-40B4-BE49-F238E27FC236}">
                <a16:creationId xmlns:a16="http://schemas.microsoft.com/office/drawing/2014/main" id="{2F8C2B10-045B-45B2-9C4A-2694473398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5493" y="-2659118"/>
            <a:ext cx="7934452" cy="9900745"/>
          </a:xfrm>
          <a:prstGeom prst="rect">
            <a:avLst/>
          </a:prstGeom>
        </p:spPr>
      </p:pic>
    </p:spTree>
    <p:extLst>
      <p:ext uri="{BB962C8B-B14F-4D97-AF65-F5344CB8AC3E}">
        <p14:creationId xmlns:p14="http://schemas.microsoft.com/office/powerpoint/2010/main" val="5925598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16C07-39A2-459D-B5BF-38480F14013D}"/>
              </a:ext>
            </a:extLst>
          </p:cNvPr>
          <p:cNvSpPr>
            <a:spLocks noGrp="1"/>
          </p:cNvSpPr>
          <p:nvPr>
            <p:ph type="title"/>
          </p:nvPr>
        </p:nvSpPr>
        <p:spPr/>
        <p:txBody>
          <a:bodyPr>
            <a:normAutofit/>
          </a:bodyPr>
          <a:lstStyle/>
          <a:p>
            <a:r>
              <a:rPr lang="de-CH" dirty="0"/>
              <a:t>Die Glutenfrei Modewelle und Frage ob Lebensmittelhandel in D: Ladurner berichtet</a:t>
            </a:r>
            <a:endParaRPr lang="en-US" dirty="0"/>
          </a:p>
        </p:txBody>
      </p:sp>
      <p:sp>
        <p:nvSpPr>
          <p:cNvPr id="3" name="Content Placeholder 2">
            <a:extLst>
              <a:ext uri="{FF2B5EF4-FFF2-40B4-BE49-F238E27FC236}">
                <a16:creationId xmlns:a16="http://schemas.microsoft.com/office/drawing/2014/main" id="{A0552232-4E80-4759-AF7F-0D5459198047}"/>
              </a:ext>
            </a:extLst>
          </p:cNvPr>
          <p:cNvSpPr>
            <a:spLocks noGrp="1"/>
          </p:cNvSpPr>
          <p:nvPr>
            <p:ph idx="1"/>
          </p:nvPr>
        </p:nvSpPr>
        <p:spPr/>
        <p:txBody>
          <a:bodyPr/>
          <a:lstStyle/>
          <a:p>
            <a:r>
              <a:rPr lang="de-CH" dirty="0"/>
              <a:t>In Germany, like </a:t>
            </a:r>
            <a:r>
              <a:rPr lang="de-CH" dirty="0" err="1"/>
              <a:t>earlier</a:t>
            </a:r>
            <a:r>
              <a:rPr lang="de-CH" dirty="0"/>
              <a:t> in </a:t>
            </a:r>
            <a:r>
              <a:rPr lang="de-CH" dirty="0" err="1"/>
              <a:t>the</a:t>
            </a:r>
            <a:r>
              <a:rPr lang="de-CH" dirty="0"/>
              <a:t> USA, «</a:t>
            </a:r>
            <a:r>
              <a:rPr lang="de-CH" dirty="0" err="1"/>
              <a:t>eating</a:t>
            </a:r>
            <a:r>
              <a:rPr lang="de-CH" dirty="0"/>
              <a:t> glutenfree» </a:t>
            </a:r>
            <a:r>
              <a:rPr lang="de-CH" dirty="0" err="1"/>
              <a:t>became</a:t>
            </a:r>
            <a:r>
              <a:rPr lang="de-CH" dirty="0"/>
              <a:t>  a </a:t>
            </a:r>
            <a:r>
              <a:rPr lang="de-CH" dirty="0" err="1"/>
              <a:t>lifestyle</a:t>
            </a:r>
            <a:r>
              <a:rPr lang="de-CH" dirty="0"/>
              <a:t> fad </a:t>
            </a:r>
            <a:r>
              <a:rPr lang="de-CH" dirty="0" err="1"/>
              <a:t>with</a:t>
            </a:r>
            <a:r>
              <a:rPr lang="de-CH" dirty="0"/>
              <a:t> </a:t>
            </a:r>
            <a:r>
              <a:rPr lang="de-CH" dirty="0" err="1"/>
              <a:t>up</a:t>
            </a:r>
            <a:r>
              <a:rPr lang="de-CH" dirty="0"/>
              <a:t> to 30%  of </a:t>
            </a:r>
            <a:r>
              <a:rPr lang="de-CH" dirty="0" err="1"/>
              <a:t>the</a:t>
            </a:r>
            <a:r>
              <a:rPr lang="de-CH" dirty="0"/>
              <a:t> </a:t>
            </a:r>
            <a:r>
              <a:rPr lang="de-CH" dirty="0" err="1"/>
              <a:t>population</a:t>
            </a:r>
            <a:endParaRPr lang="de-CH" dirty="0"/>
          </a:p>
          <a:p>
            <a:r>
              <a:rPr lang="de-CH" dirty="0"/>
              <a:t>Celebrities like Lady Gaga </a:t>
            </a:r>
            <a:r>
              <a:rPr lang="de-CH" dirty="0" err="1"/>
              <a:t>promoted</a:t>
            </a:r>
            <a:r>
              <a:rPr lang="de-CH" dirty="0"/>
              <a:t> </a:t>
            </a:r>
            <a:r>
              <a:rPr lang="de-CH" dirty="0" err="1"/>
              <a:t>unrealistic</a:t>
            </a:r>
            <a:r>
              <a:rPr lang="de-CH" dirty="0"/>
              <a:t> </a:t>
            </a:r>
            <a:r>
              <a:rPr lang="de-CH" dirty="0" err="1"/>
              <a:t>expectations</a:t>
            </a:r>
            <a:r>
              <a:rPr lang="de-CH" dirty="0"/>
              <a:t>:  «</a:t>
            </a:r>
            <a:r>
              <a:rPr lang="de-CH" dirty="0" err="1"/>
              <a:t>free</a:t>
            </a:r>
            <a:r>
              <a:rPr lang="de-CH" dirty="0"/>
              <a:t> from …» </a:t>
            </a:r>
            <a:r>
              <a:rPr lang="de-CH" dirty="0" err="1"/>
              <a:t>makes</a:t>
            </a:r>
            <a:r>
              <a:rPr lang="de-CH" dirty="0"/>
              <a:t> </a:t>
            </a:r>
            <a:r>
              <a:rPr lang="de-CH" dirty="0" err="1"/>
              <a:t>you</a:t>
            </a:r>
            <a:r>
              <a:rPr lang="de-CH" dirty="0"/>
              <a:t> </a:t>
            </a:r>
            <a:r>
              <a:rPr lang="de-CH" dirty="0" err="1"/>
              <a:t>slim</a:t>
            </a:r>
            <a:r>
              <a:rPr lang="de-CH" dirty="0"/>
              <a:t> and fit, </a:t>
            </a:r>
            <a:r>
              <a:rPr lang="de-CH" dirty="0" err="1"/>
              <a:t>reduces</a:t>
            </a:r>
            <a:r>
              <a:rPr lang="de-CH" dirty="0"/>
              <a:t> </a:t>
            </a:r>
            <a:r>
              <a:rPr lang="de-CH" dirty="0" err="1"/>
              <a:t>risks</a:t>
            </a:r>
            <a:r>
              <a:rPr lang="de-CH" dirty="0"/>
              <a:t> of a </a:t>
            </a:r>
            <a:r>
              <a:rPr lang="de-CH" dirty="0" err="1"/>
              <a:t>heart</a:t>
            </a:r>
            <a:r>
              <a:rPr lang="de-CH" dirty="0"/>
              <a:t> </a:t>
            </a:r>
            <a:r>
              <a:rPr lang="de-CH" dirty="0" err="1"/>
              <a:t>attacks</a:t>
            </a:r>
            <a:r>
              <a:rPr lang="de-CH" dirty="0"/>
              <a:t>.</a:t>
            </a:r>
          </a:p>
          <a:p>
            <a:r>
              <a:rPr lang="de-CH" dirty="0"/>
              <a:t>Pseudo-medical </a:t>
            </a:r>
            <a:r>
              <a:rPr lang="de-CH" dirty="0" err="1"/>
              <a:t>publications</a:t>
            </a:r>
            <a:r>
              <a:rPr lang="de-CH" dirty="0"/>
              <a:t>  </a:t>
            </a:r>
            <a:r>
              <a:rPr lang="de-CH" dirty="0" err="1"/>
              <a:t>became</a:t>
            </a:r>
            <a:r>
              <a:rPr lang="de-CH" dirty="0"/>
              <a:t> </a:t>
            </a:r>
            <a:r>
              <a:rPr lang="de-CH" dirty="0" err="1"/>
              <a:t>bestsellers</a:t>
            </a:r>
            <a:r>
              <a:rPr lang="de-CH" dirty="0"/>
              <a:t>. Dr. Perlmutter </a:t>
            </a:r>
            <a:r>
              <a:rPr lang="de-CH" dirty="0" err="1"/>
              <a:t>proclaimed</a:t>
            </a:r>
            <a:r>
              <a:rPr lang="de-CH" dirty="0"/>
              <a:t> </a:t>
            </a:r>
            <a:r>
              <a:rPr lang="en-US" sz="3200" b="1" dirty="0"/>
              <a:t>that gluten and carbohydrates are at the root of Alzheimer's disease, anxiety, depression, and ADHD. </a:t>
            </a:r>
          </a:p>
          <a:p>
            <a:r>
              <a:rPr lang="en-US" sz="3200" b="1" dirty="0"/>
              <a:t>Opportunity or threat?</a:t>
            </a:r>
            <a:endParaRPr lang="en-US" b="1" dirty="0"/>
          </a:p>
        </p:txBody>
      </p:sp>
    </p:spTree>
    <p:extLst>
      <p:ext uri="{BB962C8B-B14F-4D97-AF65-F5344CB8AC3E}">
        <p14:creationId xmlns:p14="http://schemas.microsoft.com/office/powerpoint/2010/main" val="18108728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16CEC-4BE1-4E85-9041-46EECD3752CA}"/>
              </a:ext>
            </a:extLst>
          </p:cNvPr>
          <p:cNvSpPr>
            <a:spLocks noGrp="1"/>
          </p:cNvSpPr>
          <p:nvPr>
            <p:ph type="title"/>
          </p:nvPr>
        </p:nvSpPr>
        <p:spPr>
          <a:xfrm>
            <a:off x="838200" y="365125"/>
            <a:ext cx="10515600" cy="983883"/>
          </a:xfrm>
        </p:spPr>
        <p:txBody>
          <a:bodyPr/>
          <a:lstStyle/>
          <a:p>
            <a:r>
              <a:rPr lang="de-CH" dirty="0" err="1"/>
              <a:t>Positioning</a:t>
            </a:r>
            <a:r>
              <a:rPr lang="de-CH" dirty="0"/>
              <a:t> </a:t>
            </a:r>
            <a:r>
              <a:rPr lang="de-CH" dirty="0" err="1"/>
              <a:t>issue</a:t>
            </a:r>
            <a:r>
              <a:rPr lang="de-CH" dirty="0"/>
              <a:t>: </a:t>
            </a:r>
            <a:r>
              <a:rPr lang="de-CH" dirty="0" err="1"/>
              <a:t>health</a:t>
            </a:r>
            <a:r>
              <a:rPr lang="de-CH" dirty="0"/>
              <a:t> vs. </a:t>
            </a:r>
            <a:r>
              <a:rPr lang="de-CH" dirty="0" err="1"/>
              <a:t>lifestyle</a:t>
            </a:r>
            <a:endParaRPr lang="en-US" dirty="0"/>
          </a:p>
        </p:txBody>
      </p:sp>
      <p:sp>
        <p:nvSpPr>
          <p:cNvPr id="3" name="Content Placeholder 2">
            <a:extLst>
              <a:ext uri="{FF2B5EF4-FFF2-40B4-BE49-F238E27FC236}">
                <a16:creationId xmlns:a16="http://schemas.microsoft.com/office/drawing/2014/main" id="{67DBC30A-6C58-4B85-BB08-F0E20383EDB2}"/>
              </a:ext>
            </a:extLst>
          </p:cNvPr>
          <p:cNvSpPr>
            <a:spLocks noGrp="1"/>
          </p:cNvSpPr>
          <p:nvPr>
            <p:ph idx="1"/>
          </p:nvPr>
        </p:nvSpPr>
        <p:spPr>
          <a:xfrm>
            <a:off x="614172" y="1031684"/>
            <a:ext cx="10963656" cy="4794631"/>
          </a:xfrm>
        </p:spPr>
        <p:txBody>
          <a:bodyPr>
            <a:normAutofit fontScale="92500" lnSpcReduction="20000"/>
          </a:bodyPr>
          <a:lstStyle/>
          <a:p>
            <a:endParaRPr lang="de-CH" dirty="0"/>
          </a:p>
          <a:p>
            <a:r>
              <a:rPr lang="de-CH" sz="3200" dirty="0"/>
              <a:t>Health vs. </a:t>
            </a:r>
            <a:r>
              <a:rPr lang="de-CH" sz="3200" dirty="0" err="1"/>
              <a:t>lifestyle</a:t>
            </a:r>
            <a:r>
              <a:rPr lang="de-CH" sz="3200" dirty="0"/>
              <a:t>, </a:t>
            </a:r>
            <a:r>
              <a:rPr lang="de-CH" sz="3200" dirty="0" err="1"/>
              <a:t>what</a:t>
            </a:r>
            <a:r>
              <a:rPr lang="de-CH" sz="3200" dirty="0"/>
              <a:t> </a:t>
            </a:r>
            <a:r>
              <a:rPr lang="de-CH" sz="3200" dirty="0" err="1"/>
              <a:t>should</a:t>
            </a:r>
            <a:r>
              <a:rPr lang="de-CH" sz="3200" dirty="0"/>
              <a:t> Dr. Schär </a:t>
            </a:r>
            <a:r>
              <a:rPr lang="de-CH" sz="3200" dirty="0" err="1"/>
              <a:t>communicate</a:t>
            </a:r>
            <a:r>
              <a:rPr lang="de-CH" sz="3200" dirty="0"/>
              <a:t> to </a:t>
            </a:r>
            <a:r>
              <a:rPr lang="de-CH" sz="3200" dirty="0" err="1"/>
              <a:t>the</a:t>
            </a:r>
            <a:r>
              <a:rPr lang="de-CH" sz="3200" dirty="0"/>
              <a:t> </a:t>
            </a:r>
            <a:r>
              <a:rPr lang="de-CH" sz="3200" dirty="0" err="1"/>
              <a:t>public</a:t>
            </a:r>
            <a:r>
              <a:rPr lang="de-CH" sz="3200" dirty="0"/>
              <a:t>?  </a:t>
            </a:r>
          </a:p>
          <a:p>
            <a:pPr marL="0" indent="0" algn="ctr">
              <a:buNone/>
            </a:pPr>
            <a:r>
              <a:rPr lang="de-CH" sz="3600" b="1" u="sng" dirty="0"/>
              <a:t>Key </a:t>
            </a:r>
            <a:r>
              <a:rPr lang="de-CH" sz="3600" b="1" u="sng" dirty="0" err="1"/>
              <a:t>strategy</a:t>
            </a:r>
            <a:r>
              <a:rPr lang="de-CH" sz="3600" b="1" u="sng" dirty="0"/>
              <a:t> </a:t>
            </a:r>
            <a:r>
              <a:rPr lang="de-CH" sz="3600" b="1" u="sng" dirty="0" err="1"/>
              <a:t>principle</a:t>
            </a:r>
            <a:r>
              <a:rPr lang="de-CH" sz="3600" b="1" u="sng" dirty="0"/>
              <a:t>:</a:t>
            </a:r>
          </a:p>
          <a:p>
            <a:pPr algn="ctr"/>
            <a:r>
              <a:rPr lang="de-CH" sz="3600" b="1" u="sng" dirty="0" err="1"/>
              <a:t>Decide</a:t>
            </a:r>
            <a:r>
              <a:rPr lang="de-CH" sz="3600" b="1" u="sng" dirty="0"/>
              <a:t> </a:t>
            </a:r>
            <a:r>
              <a:rPr lang="de-CH" sz="3600" b="1" u="sng" dirty="0" err="1"/>
              <a:t>what</a:t>
            </a:r>
            <a:r>
              <a:rPr lang="de-CH" sz="3600" b="1" u="sng" dirty="0"/>
              <a:t> NOT to do, </a:t>
            </a:r>
            <a:r>
              <a:rPr lang="de-CH" sz="3600" b="1" u="sng" dirty="0" err="1"/>
              <a:t>what</a:t>
            </a:r>
            <a:r>
              <a:rPr lang="de-CH" sz="3600" b="1" u="sng" dirty="0"/>
              <a:t> </a:t>
            </a:r>
            <a:r>
              <a:rPr lang="de-CH" sz="3600" b="1" u="sng" dirty="0" err="1"/>
              <a:t>your</a:t>
            </a:r>
            <a:r>
              <a:rPr lang="de-CH" sz="3600" b="1" u="sng" dirty="0"/>
              <a:t> </a:t>
            </a:r>
            <a:r>
              <a:rPr lang="de-CH" sz="3600" b="1" u="sng" dirty="0" err="1"/>
              <a:t>brand</a:t>
            </a:r>
            <a:r>
              <a:rPr lang="de-CH" sz="3600" b="1" u="sng" dirty="0"/>
              <a:t> </a:t>
            </a:r>
            <a:r>
              <a:rPr lang="de-CH" sz="3600" b="1" u="sng" dirty="0" err="1"/>
              <a:t>does</a:t>
            </a:r>
            <a:r>
              <a:rPr lang="de-CH" sz="3600" b="1" u="sng" dirty="0"/>
              <a:t> not stand </a:t>
            </a:r>
            <a:r>
              <a:rPr lang="de-CH" sz="3600" b="1" u="sng" dirty="0" err="1"/>
              <a:t>for</a:t>
            </a:r>
            <a:r>
              <a:rPr lang="de-CH" sz="3600" b="1" u="sng" dirty="0"/>
              <a:t>! Key </a:t>
            </a:r>
            <a:r>
              <a:rPr lang="de-CH" sz="3600" b="1" u="sng" dirty="0" err="1"/>
              <a:t>mistake</a:t>
            </a:r>
            <a:r>
              <a:rPr lang="de-CH" sz="3600" b="1" u="sng" dirty="0"/>
              <a:t>: all </a:t>
            </a:r>
            <a:r>
              <a:rPr lang="de-CH" sz="3600" b="1" u="sng" dirty="0" err="1"/>
              <a:t>things</a:t>
            </a:r>
            <a:r>
              <a:rPr lang="de-CH" sz="3600" b="1" u="sng" dirty="0"/>
              <a:t> to all  </a:t>
            </a:r>
            <a:r>
              <a:rPr lang="de-CH" sz="3600" b="1" u="sng" dirty="0" err="1"/>
              <a:t>people</a:t>
            </a:r>
            <a:r>
              <a:rPr lang="de-CH" sz="3600" b="1" u="sng" dirty="0"/>
              <a:t>.</a:t>
            </a:r>
            <a:endParaRPr lang="de-CH" sz="3200" b="1" u="sng" dirty="0"/>
          </a:p>
          <a:p>
            <a:r>
              <a:rPr lang="de-CH" sz="3200" dirty="0" err="1"/>
              <a:t>Is</a:t>
            </a:r>
            <a:r>
              <a:rPr lang="de-CH" sz="3200" dirty="0"/>
              <a:t> </a:t>
            </a:r>
            <a:r>
              <a:rPr lang="de-CH" sz="3200" dirty="0" err="1"/>
              <a:t>the</a:t>
            </a:r>
            <a:r>
              <a:rPr lang="de-CH" sz="3200" dirty="0"/>
              <a:t>  «</a:t>
            </a:r>
            <a:r>
              <a:rPr lang="de-CH" sz="3200" dirty="0" err="1"/>
              <a:t>free</a:t>
            </a:r>
            <a:r>
              <a:rPr lang="de-CH" sz="3200" dirty="0"/>
              <a:t> from..,» </a:t>
            </a:r>
            <a:r>
              <a:rPr lang="de-CH" sz="3200" dirty="0" err="1"/>
              <a:t>medically</a:t>
            </a:r>
            <a:r>
              <a:rPr lang="de-CH" sz="3200" dirty="0"/>
              <a:t> </a:t>
            </a:r>
            <a:r>
              <a:rPr lang="de-CH" sz="3200" dirty="0" err="1"/>
              <a:t>sound</a:t>
            </a:r>
            <a:r>
              <a:rPr lang="de-CH" sz="3200" dirty="0"/>
              <a:t> and </a:t>
            </a:r>
            <a:r>
              <a:rPr lang="de-CH" sz="3200" dirty="0" err="1"/>
              <a:t>believable</a:t>
            </a:r>
            <a:r>
              <a:rPr lang="de-CH" sz="3200" dirty="0"/>
              <a:t>,  and will </a:t>
            </a:r>
            <a:r>
              <a:rPr lang="de-CH" sz="3200" dirty="0" err="1"/>
              <a:t>it</a:t>
            </a:r>
            <a:r>
              <a:rPr lang="de-CH" sz="3200" dirty="0"/>
              <a:t> </a:t>
            </a:r>
            <a:r>
              <a:rPr lang="de-CH" sz="3200" dirty="0" err="1"/>
              <a:t>stay</a:t>
            </a:r>
            <a:r>
              <a:rPr lang="de-CH" sz="3200" dirty="0"/>
              <a:t> </a:t>
            </a:r>
            <a:r>
              <a:rPr lang="de-CH" sz="3200" dirty="0" err="1"/>
              <a:t>or</a:t>
            </a:r>
            <a:r>
              <a:rPr lang="de-CH" sz="3200" dirty="0"/>
              <a:t> </a:t>
            </a:r>
            <a:r>
              <a:rPr lang="de-CH" sz="3200" dirty="0" err="1"/>
              <a:t>vanish</a:t>
            </a:r>
            <a:r>
              <a:rPr lang="de-CH" sz="3200" dirty="0"/>
              <a:t> like </a:t>
            </a:r>
            <a:r>
              <a:rPr lang="de-CH" sz="3200" dirty="0" err="1"/>
              <a:t>other</a:t>
            </a:r>
            <a:r>
              <a:rPr lang="de-CH" sz="3200" dirty="0"/>
              <a:t> </a:t>
            </a:r>
            <a:r>
              <a:rPr lang="de-CH" sz="3200" dirty="0" err="1"/>
              <a:t>fads</a:t>
            </a:r>
            <a:r>
              <a:rPr lang="de-CH" sz="3200" dirty="0"/>
              <a:t>?</a:t>
            </a:r>
          </a:p>
          <a:p>
            <a:r>
              <a:rPr lang="de-CH" sz="3200" dirty="0" err="1"/>
              <a:t>If</a:t>
            </a:r>
            <a:r>
              <a:rPr lang="de-CH" sz="3200" dirty="0"/>
              <a:t>  10+% of </a:t>
            </a:r>
            <a:r>
              <a:rPr lang="de-CH" sz="3200" dirty="0" err="1"/>
              <a:t>the</a:t>
            </a:r>
            <a:r>
              <a:rPr lang="de-CH" sz="3200" dirty="0"/>
              <a:t> </a:t>
            </a:r>
            <a:r>
              <a:rPr lang="de-CH" sz="3200" dirty="0" err="1"/>
              <a:t>population</a:t>
            </a:r>
            <a:r>
              <a:rPr lang="de-CH" sz="3200" dirty="0"/>
              <a:t> </a:t>
            </a:r>
            <a:r>
              <a:rPr lang="de-CH" sz="3200" dirty="0" err="1"/>
              <a:t>want</a:t>
            </a:r>
            <a:r>
              <a:rPr lang="de-CH" sz="3200" dirty="0"/>
              <a:t> to </a:t>
            </a:r>
            <a:r>
              <a:rPr lang="de-CH" sz="3200" dirty="0" err="1"/>
              <a:t>eat</a:t>
            </a:r>
            <a:r>
              <a:rPr lang="de-CH" sz="3200" dirty="0"/>
              <a:t> glutenfree </a:t>
            </a:r>
            <a:r>
              <a:rPr lang="de-CH" sz="3200" dirty="0" err="1"/>
              <a:t>bread</a:t>
            </a:r>
            <a:r>
              <a:rPr lang="de-CH" sz="3200" dirty="0"/>
              <a:t>, </a:t>
            </a:r>
            <a:r>
              <a:rPr lang="de-CH" sz="3200" dirty="0" err="1"/>
              <a:t>pizza</a:t>
            </a:r>
            <a:r>
              <a:rPr lang="de-CH" sz="3200" dirty="0"/>
              <a:t> </a:t>
            </a:r>
            <a:r>
              <a:rPr lang="de-CH" sz="3200" dirty="0" err="1"/>
              <a:t>etc</a:t>
            </a:r>
            <a:r>
              <a:rPr lang="de-CH" sz="3200" dirty="0"/>
              <a:t>, </a:t>
            </a:r>
            <a:r>
              <a:rPr lang="de-CH" sz="3200" dirty="0" err="1"/>
              <a:t>should</a:t>
            </a:r>
            <a:r>
              <a:rPr lang="de-CH" sz="3200" dirty="0"/>
              <a:t> Ladurner </a:t>
            </a:r>
            <a:r>
              <a:rPr lang="de-CH" sz="3200" dirty="0" err="1"/>
              <a:t>expand</a:t>
            </a:r>
            <a:r>
              <a:rPr lang="de-CH" sz="3200" dirty="0"/>
              <a:t> </a:t>
            </a:r>
            <a:r>
              <a:rPr lang="de-CH" sz="3200" dirty="0" err="1"/>
              <a:t>the</a:t>
            </a:r>
            <a:r>
              <a:rPr lang="de-CH" sz="3200" dirty="0"/>
              <a:t> </a:t>
            </a:r>
            <a:r>
              <a:rPr lang="de-CH" sz="3200" dirty="0" err="1"/>
              <a:t>distribution</a:t>
            </a:r>
            <a:r>
              <a:rPr lang="de-CH" sz="3200" dirty="0"/>
              <a:t> to  </a:t>
            </a:r>
            <a:r>
              <a:rPr lang="de-CH" sz="3200" dirty="0" err="1"/>
              <a:t>where</a:t>
            </a:r>
            <a:r>
              <a:rPr lang="de-CH" sz="3200" dirty="0"/>
              <a:t> </a:t>
            </a:r>
            <a:r>
              <a:rPr lang="de-CH" sz="3200" dirty="0" err="1"/>
              <a:t>people</a:t>
            </a:r>
            <a:r>
              <a:rPr lang="de-CH" sz="3200" dirty="0"/>
              <a:t> </a:t>
            </a:r>
            <a:r>
              <a:rPr lang="de-CH" sz="3200" dirty="0" err="1"/>
              <a:t>buy</a:t>
            </a:r>
            <a:r>
              <a:rPr lang="de-CH" sz="3200" dirty="0"/>
              <a:t> </a:t>
            </a:r>
            <a:r>
              <a:rPr lang="de-CH" sz="3200" dirty="0" err="1"/>
              <a:t>their</a:t>
            </a:r>
            <a:r>
              <a:rPr lang="de-CH" sz="3200" dirty="0"/>
              <a:t> </a:t>
            </a:r>
            <a:r>
              <a:rPr lang="de-CH" sz="3200" dirty="0" err="1"/>
              <a:t>food</a:t>
            </a:r>
            <a:r>
              <a:rPr lang="de-CH" sz="3200" dirty="0"/>
              <a:t>: </a:t>
            </a:r>
            <a:r>
              <a:rPr lang="de-CH" sz="3200" dirty="0" err="1"/>
              <a:t>supermarkets</a:t>
            </a:r>
            <a:r>
              <a:rPr lang="de-CH" sz="3200" dirty="0"/>
              <a:t>?</a:t>
            </a:r>
          </a:p>
          <a:p>
            <a:r>
              <a:rPr lang="de-CH" sz="3200" b="1" dirty="0" err="1"/>
              <a:t>Positioning</a:t>
            </a:r>
            <a:r>
              <a:rPr lang="de-CH" sz="3200" b="1" dirty="0"/>
              <a:t>  and </a:t>
            </a:r>
            <a:r>
              <a:rPr lang="de-CH" sz="3200" b="1" dirty="0" err="1"/>
              <a:t>distribution</a:t>
            </a:r>
            <a:r>
              <a:rPr lang="de-CH" sz="3200" b="1" dirty="0"/>
              <a:t> </a:t>
            </a:r>
            <a:r>
              <a:rPr lang="de-CH" sz="3200" b="1" dirty="0" err="1"/>
              <a:t>issues</a:t>
            </a:r>
            <a:r>
              <a:rPr lang="de-CH" sz="3200" b="1" dirty="0"/>
              <a:t> </a:t>
            </a:r>
            <a:r>
              <a:rPr lang="de-CH" sz="3200" b="1" dirty="0" err="1"/>
              <a:t>seem</a:t>
            </a:r>
            <a:r>
              <a:rPr lang="de-CH" sz="3200" b="1" dirty="0"/>
              <a:t> </a:t>
            </a:r>
            <a:r>
              <a:rPr lang="de-CH" sz="3200" b="1" dirty="0" err="1"/>
              <a:t>linked</a:t>
            </a:r>
            <a:r>
              <a:rPr lang="de-CH" sz="3200" b="1" dirty="0"/>
              <a:t>?</a:t>
            </a:r>
          </a:p>
        </p:txBody>
      </p:sp>
      <mc:AlternateContent xmlns:mc="http://schemas.openxmlformats.org/markup-compatibility/2006" xmlns:p14="http://schemas.microsoft.com/office/powerpoint/2010/main">
        <mc:Choice Requires="p14">
          <p:contentPart p14:bwMode="auto" r:id="rId2">
            <p14:nvContentPartPr>
              <p14:cNvPr id="7" name="Ink 6">
                <a:extLst>
                  <a:ext uri="{FF2B5EF4-FFF2-40B4-BE49-F238E27FC236}">
                    <a16:creationId xmlns:a16="http://schemas.microsoft.com/office/drawing/2014/main" id="{5CB34C37-2045-4DA2-8E11-C3AC5E47062E}"/>
                  </a:ext>
                </a:extLst>
              </p14:cNvPr>
              <p14:cNvContentPartPr/>
              <p14:nvPr/>
            </p14:nvContentPartPr>
            <p14:xfrm>
              <a:off x="9512043" y="5129552"/>
              <a:ext cx="360" cy="360"/>
            </p14:xfrm>
          </p:contentPart>
        </mc:Choice>
        <mc:Fallback xmlns="">
          <p:pic>
            <p:nvPicPr>
              <p:cNvPr id="7" name="Ink 6">
                <a:extLst>
                  <a:ext uri="{FF2B5EF4-FFF2-40B4-BE49-F238E27FC236}">
                    <a16:creationId xmlns:a16="http://schemas.microsoft.com/office/drawing/2014/main" id="{5CB34C37-2045-4DA2-8E11-C3AC5E47062E}"/>
                  </a:ext>
                </a:extLst>
              </p:cNvPr>
              <p:cNvPicPr/>
              <p:nvPr/>
            </p:nvPicPr>
            <p:blipFill>
              <a:blip r:embed="rId3"/>
              <a:stretch>
                <a:fillRect/>
              </a:stretch>
            </p:blipFill>
            <p:spPr>
              <a:xfrm>
                <a:off x="9503043" y="512055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B4EF61CF-54A2-4914-AC99-FD021C696F50}"/>
                  </a:ext>
                </a:extLst>
              </p14:cNvPr>
              <p14:cNvContentPartPr/>
              <p14:nvPr/>
            </p14:nvContentPartPr>
            <p14:xfrm>
              <a:off x="10069683" y="5196152"/>
              <a:ext cx="360" cy="360"/>
            </p14:xfrm>
          </p:contentPart>
        </mc:Choice>
        <mc:Fallback xmlns="">
          <p:pic>
            <p:nvPicPr>
              <p:cNvPr id="8" name="Ink 7">
                <a:extLst>
                  <a:ext uri="{FF2B5EF4-FFF2-40B4-BE49-F238E27FC236}">
                    <a16:creationId xmlns:a16="http://schemas.microsoft.com/office/drawing/2014/main" id="{B4EF61CF-54A2-4914-AC99-FD021C696F50}"/>
                  </a:ext>
                </a:extLst>
              </p:cNvPr>
              <p:cNvPicPr/>
              <p:nvPr/>
            </p:nvPicPr>
            <p:blipFill>
              <a:blip r:embed="rId3"/>
              <a:stretch>
                <a:fillRect/>
              </a:stretch>
            </p:blipFill>
            <p:spPr>
              <a:xfrm>
                <a:off x="10060683" y="518715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651F9034-323F-4C5C-9E37-8B0E7F4AC903}"/>
                  </a:ext>
                </a:extLst>
              </p14:cNvPr>
              <p14:cNvContentPartPr/>
              <p14:nvPr/>
            </p14:nvContentPartPr>
            <p14:xfrm>
              <a:off x="2665203" y="5508632"/>
              <a:ext cx="360" cy="360"/>
            </p14:xfrm>
          </p:contentPart>
        </mc:Choice>
        <mc:Fallback xmlns="">
          <p:pic>
            <p:nvPicPr>
              <p:cNvPr id="9" name="Ink 8">
                <a:extLst>
                  <a:ext uri="{FF2B5EF4-FFF2-40B4-BE49-F238E27FC236}">
                    <a16:creationId xmlns:a16="http://schemas.microsoft.com/office/drawing/2014/main" id="{651F9034-323F-4C5C-9E37-8B0E7F4AC903}"/>
                  </a:ext>
                </a:extLst>
              </p:cNvPr>
              <p:cNvPicPr/>
              <p:nvPr/>
            </p:nvPicPr>
            <p:blipFill>
              <a:blip r:embed="rId3"/>
              <a:stretch>
                <a:fillRect/>
              </a:stretch>
            </p:blipFill>
            <p:spPr>
              <a:xfrm>
                <a:off x="2656203" y="5499632"/>
                <a:ext cx="18000" cy="18000"/>
              </a:xfrm>
              <a:prstGeom prst="rect">
                <a:avLst/>
              </a:prstGeom>
            </p:spPr>
          </p:pic>
        </mc:Fallback>
      </mc:AlternateContent>
    </p:spTree>
    <p:extLst>
      <p:ext uri="{BB962C8B-B14F-4D97-AF65-F5344CB8AC3E}">
        <p14:creationId xmlns:p14="http://schemas.microsoft.com/office/powerpoint/2010/main" val="27191219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8D503-2F3B-4A4F-9301-8EF561473540}"/>
              </a:ext>
            </a:extLst>
          </p:cNvPr>
          <p:cNvSpPr>
            <a:spLocks noGrp="1"/>
          </p:cNvSpPr>
          <p:nvPr>
            <p:ph type="title"/>
          </p:nvPr>
        </p:nvSpPr>
        <p:spPr/>
        <p:txBody>
          <a:bodyPr/>
          <a:lstStyle/>
          <a:p>
            <a:r>
              <a:rPr lang="de-CH" dirty="0"/>
              <a:t>Distribution </a:t>
            </a:r>
            <a:r>
              <a:rPr lang="de-CH" dirty="0" err="1"/>
              <a:t>Issue</a:t>
            </a:r>
            <a:r>
              <a:rPr lang="de-CH" dirty="0"/>
              <a:t>: </a:t>
            </a:r>
            <a:r>
              <a:rPr lang="de-CH" dirty="0" err="1"/>
              <a:t>expand</a:t>
            </a:r>
            <a:r>
              <a:rPr lang="de-CH" dirty="0"/>
              <a:t> to </a:t>
            </a:r>
            <a:r>
              <a:rPr lang="de-CH" dirty="0" err="1"/>
              <a:t>food</a:t>
            </a:r>
            <a:r>
              <a:rPr lang="de-CH" dirty="0"/>
              <a:t> </a:t>
            </a:r>
            <a:r>
              <a:rPr lang="de-CH" dirty="0" err="1"/>
              <a:t>stores</a:t>
            </a:r>
            <a:r>
              <a:rPr lang="de-CH" dirty="0"/>
              <a:t>?</a:t>
            </a:r>
            <a:endParaRPr lang="en-US" dirty="0"/>
          </a:p>
        </p:txBody>
      </p:sp>
      <p:sp>
        <p:nvSpPr>
          <p:cNvPr id="3" name="Content Placeholder 2">
            <a:extLst>
              <a:ext uri="{FF2B5EF4-FFF2-40B4-BE49-F238E27FC236}">
                <a16:creationId xmlns:a16="http://schemas.microsoft.com/office/drawing/2014/main" id="{6542D28C-9038-4806-B731-EF68FF2E30BD}"/>
              </a:ext>
            </a:extLst>
          </p:cNvPr>
          <p:cNvSpPr>
            <a:spLocks noGrp="1"/>
          </p:cNvSpPr>
          <p:nvPr>
            <p:ph idx="1"/>
          </p:nvPr>
        </p:nvSpPr>
        <p:spPr/>
        <p:txBody>
          <a:bodyPr/>
          <a:lstStyle/>
          <a:p>
            <a:r>
              <a:rPr lang="de-CH" sz="3200" dirty="0" err="1"/>
              <a:t>If</a:t>
            </a:r>
            <a:r>
              <a:rPr lang="de-CH" sz="3200" dirty="0"/>
              <a:t> Dr. Schär </a:t>
            </a:r>
            <a:r>
              <a:rPr lang="de-CH" sz="3200" dirty="0" err="1"/>
              <a:t>start</a:t>
            </a:r>
            <a:r>
              <a:rPr lang="de-CH" sz="3200" dirty="0"/>
              <a:t> </a:t>
            </a:r>
            <a:r>
              <a:rPr lang="de-CH" sz="3200" dirty="0" err="1"/>
              <a:t>selling</a:t>
            </a:r>
            <a:r>
              <a:rPr lang="de-CH" sz="3200" dirty="0"/>
              <a:t> </a:t>
            </a:r>
            <a:r>
              <a:rPr lang="de-CH" sz="3200" dirty="0" err="1"/>
              <a:t>his</a:t>
            </a:r>
            <a:r>
              <a:rPr lang="de-CH" sz="3200" dirty="0"/>
              <a:t> </a:t>
            </a:r>
            <a:r>
              <a:rPr lang="de-CH" sz="3200" dirty="0" err="1"/>
              <a:t>products</a:t>
            </a:r>
            <a:r>
              <a:rPr lang="de-CH" sz="3200" dirty="0"/>
              <a:t> not just to </a:t>
            </a:r>
            <a:r>
              <a:rPr lang="de-CH" sz="3200" dirty="0" err="1"/>
              <a:t>pharmacies</a:t>
            </a:r>
            <a:r>
              <a:rPr lang="de-CH" sz="3200" dirty="0"/>
              <a:t> &amp; </a:t>
            </a:r>
            <a:r>
              <a:rPr lang="de-CH" sz="3200" dirty="0" err="1"/>
              <a:t>drugstores</a:t>
            </a:r>
            <a:r>
              <a:rPr lang="de-CH" sz="3200" dirty="0"/>
              <a:t>, but also to </a:t>
            </a:r>
            <a:r>
              <a:rPr lang="de-CH" sz="3200" dirty="0" err="1"/>
              <a:t>supermarkets</a:t>
            </a:r>
            <a:r>
              <a:rPr lang="de-CH" sz="3200" dirty="0"/>
              <a:t> , will </a:t>
            </a:r>
            <a:r>
              <a:rPr lang="de-CH" sz="3200" dirty="0" err="1"/>
              <a:t>prices</a:t>
            </a:r>
            <a:r>
              <a:rPr lang="de-CH" sz="3200" dirty="0"/>
              <a:t> </a:t>
            </a:r>
            <a:r>
              <a:rPr lang="de-CH" sz="3200" dirty="0" err="1"/>
              <a:t>go</a:t>
            </a:r>
            <a:r>
              <a:rPr lang="de-CH" sz="3200" dirty="0"/>
              <a:t> down?</a:t>
            </a:r>
          </a:p>
          <a:p>
            <a:r>
              <a:rPr lang="de-CH" sz="3200" dirty="0" err="1"/>
              <a:t>Might</a:t>
            </a:r>
            <a:r>
              <a:rPr lang="de-CH" sz="3200" dirty="0"/>
              <a:t> </a:t>
            </a:r>
            <a:r>
              <a:rPr lang="de-CH" sz="3200" dirty="0" err="1"/>
              <a:t>current</a:t>
            </a:r>
            <a:r>
              <a:rPr lang="de-CH" sz="3200" dirty="0"/>
              <a:t> </a:t>
            </a:r>
            <a:r>
              <a:rPr lang="de-CH" sz="3200" dirty="0" err="1"/>
              <a:t>customers</a:t>
            </a:r>
            <a:r>
              <a:rPr lang="de-CH" sz="3200" dirty="0"/>
              <a:t>, </a:t>
            </a:r>
            <a:r>
              <a:rPr lang="de-CH" sz="3200" dirty="0" err="1"/>
              <a:t>the</a:t>
            </a:r>
            <a:r>
              <a:rPr lang="de-CH" sz="3200" dirty="0"/>
              <a:t> </a:t>
            </a:r>
            <a:r>
              <a:rPr lang="de-CH" sz="3200" dirty="0" err="1"/>
              <a:t>pharmacies</a:t>
            </a:r>
            <a:r>
              <a:rPr lang="de-CH" sz="3200" dirty="0"/>
              <a:t> and </a:t>
            </a:r>
            <a:r>
              <a:rPr lang="de-CH" sz="3200" dirty="0" err="1"/>
              <a:t>drugstores</a:t>
            </a:r>
            <a:r>
              <a:rPr lang="de-CH" sz="3200" dirty="0"/>
              <a:t>, </a:t>
            </a:r>
            <a:r>
              <a:rPr lang="de-CH" sz="3200" dirty="0" err="1"/>
              <a:t>retaliate</a:t>
            </a:r>
            <a:r>
              <a:rPr lang="de-CH" sz="3200" dirty="0"/>
              <a:t>?</a:t>
            </a:r>
          </a:p>
          <a:p>
            <a:r>
              <a:rPr lang="de-CH" sz="3200" dirty="0" err="1"/>
              <a:t>If</a:t>
            </a:r>
            <a:r>
              <a:rPr lang="de-CH" sz="3200" dirty="0"/>
              <a:t> Dr. Schär </a:t>
            </a:r>
            <a:r>
              <a:rPr lang="de-CH" sz="3200" dirty="0" err="1"/>
              <a:t>does</a:t>
            </a:r>
            <a:r>
              <a:rPr lang="de-CH" sz="3200" dirty="0"/>
              <a:t> not </a:t>
            </a:r>
            <a:r>
              <a:rPr lang="de-CH" sz="3200" dirty="0" err="1"/>
              <a:t>sell</a:t>
            </a:r>
            <a:r>
              <a:rPr lang="de-CH" sz="3200" dirty="0"/>
              <a:t> to </a:t>
            </a:r>
            <a:r>
              <a:rPr lang="de-CH" sz="3200" dirty="0" err="1"/>
              <a:t>supermarkets</a:t>
            </a:r>
            <a:r>
              <a:rPr lang="de-CH" sz="3200" dirty="0"/>
              <a:t>, will </a:t>
            </a:r>
            <a:r>
              <a:rPr lang="de-CH" sz="3200" dirty="0" err="1"/>
              <a:t>competitors</a:t>
            </a:r>
            <a:r>
              <a:rPr lang="de-CH" sz="3200" dirty="0"/>
              <a:t> </a:t>
            </a:r>
            <a:r>
              <a:rPr lang="de-CH" sz="3200" dirty="0" err="1"/>
              <a:t>gain</a:t>
            </a:r>
            <a:r>
              <a:rPr lang="de-CH" sz="3200" dirty="0"/>
              <a:t>?</a:t>
            </a:r>
          </a:p>
          <a:p>
            <a:r>
              <a:rPr lang="de-CH" sz="3200" dirty="0" err="1"/>
              <a:t>Could</a:t>
            </a:r>
            <a:r>
              <a:rPr lang="de-CH" sz="3200" dirty="0"/>
              <a:t> an </a:t>
            </a:r>
            <a:r>
              <a:rPr lang="de-CH" sz="3200" dirty="0" err="1"/>
              <a:t>expansion</a:t>
            </a:r>
            <a:r>
              <a:rPr lang="de-CH" sz="3200" dirty="0"/>
              <a:t> to </a:t>
            </a:r>
            <a:r>
              <a:rPr lang="de-CH" sz="3200" dirty="0" err="1"/>
              <a:t>food</a:t>
            </a:r>
            <a:r>
              <a:rPr lang="de-CH" sz="3200" dirty="0"/>
              <a:t> </a:t>
            </a:r>
            <a:r>
              <a:rPr lang="de-CH" sz="3200" dirty="0" err="1"/>
              <a:t>stores</a:t>
            </a:r>
            <a:r>
              <a:rPr lang="de-CH" sz="3200" dirty="0"/>
              <a:t> </a:t>
            </a:r>
            <a:r>
              <a:rPr lang="de-CH" sz="3200" dirty="0" err="1"/>
              <a:t>result</a:t>
            </a:r>
            <a:r>
              <a:rPr lang="de-CH" sz="3200" dirty="0"/>
              <a:t> in </a:t>
            </a:r>
            <a:r>
              <a:rPr lang="de-CH" sz="3200" dirty="0" err="1"/>
              <a:t>higher</a:t>
            </a:r>
            <a:r>
              <a:rPr lang="de-CH" sz="3200" dirty="0"/>
              <a:t> </a:t>
            </a:r>
            <a:r>
              <a:rPr lang="de-CH" sz="3200" dirty="0" err="1"/>
              <a:t>unit</a:t>
            </a:r>
            <a:r>
              <a:rPr lang="de-CH" sz="3200" dirty="0"/>
              <a:t> </a:t>
            </a:r>
            <a:r>
              <a:rPr lang="de-CH" sz="3200" dirty="0" err="1"/>
              <a:t>sales</a:t>
            </a:r>
            <a:r>
              <a:rPr lang="de-CH" sz="3200" dirty="0"/>
              <a:t> at </a:t>
            </a:r>
            <a:r>
              <a:rPr lang="de-CH" sz="3200" dirty="0" err="1"/>
              <a:t>lower</a:t>
            </a:r>
            <a:r>
              <a:rPr lang="de-CH" sz="3200" dirty="0"/>
              <a:t> </a:t>
            </a:r>
            <a:r>
              <a:rPr lang="de-CH" sz="3200" dirty="0" err="1"/>
              <a:t>profits</a:t>
            </a:r>
            <a:r>
              <a:rPr lang="de-CH" sz="3200" dirty="0"/>
              <a:t>?</a:t>
            </a:r>
            <a:endParaRPr lang="en-US" sz="3200" dirty="0"/>
          </a:p>
          <a:p>
            <a:endParaRPr lang="en-US" dirty="0"/>
          </a:p>
        </p:txBody>
      </p:sp>
    </p:spTree>
    <p:extLst>
      <p:ext uri="{BB962C8B-B14F-4D97-AF65-F5344CB8AC3E}">
        <p14:creationId xmlns:p14="http://schemas.microsoft.com/office/powerpoint/2010/main" val="32551975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ED4DE-A497-41D5-B968-337B9881B175}"/>
              </a:ext>
            </a:extLst>
          </p:cNvPr>
          <p:cNvSpPr>
            <a:spLocks noGrp="1"/>
          </p:cNvSpPr>
          <p:nvPr>
            <p:ph type="title"/>
          </p:nvPr>
        </p:nvSpPr>
        <p:spPr/>
        <p:txBody>
          <a:bodyPr/>
          <a:lstStyle/>
          <a:p>
            <a:r>
              <a:rPr lang="de-CH" dirty="0"/>
              <a:t>Diskussion: </a:t>
            </a:r>
            <a:br>
              <a:rPr lang="de-CH" dirty="0"/>
            </a:br>
            <a:r>
              <a:rPr lang="de-CH" dirty="0" err="1"/>
              <a:t>Positioning</a:t>
            </a:r>
            <a:r>
              <a:rPr lang="de-CH" dirty="0"/>
              <a:t> and </a:t>
            </a:r>
            <a:r>
              <a:rPr lang="de-CH" dirty="0" err="1"/>
              <a:t>distribution</a:t>
            </a:r>
            <a:r>
              <a:rPr lang="de-CH" dirty="0"/>
              <a:t>: </a:t>
            </a:r>
            <a:r>
              <a:rPr lang="de-CH" dirty="0" err="1"/>
              <a:t>pros</a:t>
            </a:r>
            <a:r>
              <a:rPr lang="de-CH" dirty="0"/>
              <a:t> &amp; </a:t>
            </a:r>
            <a:r>
              <a:rPr lang="de-CH" dirty="0" err="1"/>
              <a:t>cons</a:t>
            </a:r>
            <a:endParaRPr lang="en-US" dirty="0"/>
          </a:p>
        </p:txBody>
      </p:sp>
      <p:sp>
        <p:nvSpPr>
          <p:cNvPr id="3" name="Content Placeholder 2">
            <a:extLst>
              <a:ext uri="{FF2B5EF4-FFF2-40B4-BE49-F238E27FC236}">
                <a16:creationId xmlns:a16="http://schemas.microsoft.com/office/drawing/2014/main" id="{44BECF52-63C6-4EAB-9CED-3A611E085723}"/>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13000768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6AA26-96B4-431C-B31A-2E66F95C46AC}"/>
              </a:ext>
            </a:extLst>
          </p:cNvPr>
          <p:cNvSpPr>
            <a:spLocks noGrp="1"/>
          </p:cNvSpPr>
          <p:nvPr>
            <p:ph type="title"/>
          </p:nvPr>
        </p:nvSpPr>
        <p:spPr/>
        <p:txBody>
          <a:bodyPr>
            <a:normAutofit/>
          </a:bodyPr>
          <a:lstStyle/>
          <a:p>
            <a:r>
              <a:rPr lang="de-CH" dirty="0"/>
              <a:t>Dr. Schär baut  Fabrik in Deutschland und kauft Konkurrenz: Ladurner berichtet..</a:t>
            </a:r>
            <a:endParaRPr lang="en-US" dirty="0"/>
          </a:p>
        </p:txBody>
      </p:sp>
      <p:sp>
        <p:nvSpPr>
          <p:cNvPr id="3" name="Content Placeholder 2">
            <a:extLst>
              <a:ext uri="{FF2B5EF4-FFF2-40B4-BE49-F238E27FC236}">
                <a16:creationId xmlns:a16="http://schemas.microsoft.com/office/drawing/2014/main" id="{0A389AA0-9E3F-4C61-9688-55CC73C445EF}"/>
              </a:ext>
            </a:extLst>
          </p:cNvPr>
          <p:cNvSpPr>
            <a:spLocks noGrp="1"/>
          </p:cNvSpPr>
          <p:nvPr>
            <p:ph idx="1"/>
          </p:nvPr>
        </p:nvSpPr>
        <p:spPr/>
        <p:txBody>
          <a:bodyPr>
            <a:normAutofit/>
          </a:bodyPr>
          <a:lstStyle/>
          <a:p>
            <a:r>
              <a:rPr lang="de-CH" dirty="0"/>
              <a:t>Apolda </a:t>
            </a:r>
            <a:r>
              <a:rPr lang="de-CH" dirty="0" err="1"/>
              <a:t>factory</a:t>
            </a:r>
            <a:endParaRPr lang="de-CH" dirty="0"/>
          </a:p>
          <a:p>
            <a:r>
              <a:rPr lang="de-CH" dirty="0"/>
              <a:t>Acquisition of  3 Pauly </a:t>
            </a:r>
            <a:r>
              <a:rPr lang="de-CH" dirty="0" err="1"/>
              <a:t>factory</a:t>
            </a:r>
            <a:endParaRPr lang="de-CH" dirty="0"/>
          </a:p>
          <a:p>
            <a:endParaRPr lang="de-CH" dirty="0"/>
          </a:p>
          <a:p>
            <a:r>
              <a:rPr lang="de-CH" sz="3600" dirty="0"/>
              <a:t>Dr. Schär’s organisational </a:t>
            </a:r>
            <a:r>
              <a:rPr lang="de-CH" sz="3600" dirty="0" err="1"/>
              <a:t>strategy</a:t>
            </a:r>
            <a:r>
              <a:rPr lang="de-CH" sz="3600" dirty="0"/>
              <a:t> </a:t>
            </a:r>
            <a:r>
              <a:rPr lang="de-CH" sz="3600" dirty="0" err="1"/>
              <a:t>changes</a:t>
            </a:r>
            <a:r>
              <a:rPr lang="de-CH" sz="3600" dirty="0"/>
              <a:t>:</a:t>
            </a:r>
          </a:p>
          <a:p>
            <a:pPr lvl="1"/>
            <a:r>
              <a:rPr lang="de-CH" sz="3200" dirty="0"/>
              <a:t>From  </a:t>
            </a:r>
            <a:r>
              <a:rPr lang="de-CH" sz="3200" dirty="0" err="1"/>
              <a:t>production</a:t>
            </a:r>
            <a:r>
              <a:rPr lang="de-CH" sz="3200" dirty="0"/>
              <a:t> </a:t>
            </a:r>
            <a:r>
              <a:rPr lang="de-CH" sz="3200" dirty="0" err="1"/>
              <a:t>only</a:t>
            </a:r>
            <a:r>
              <a:rPr lang="de-CH" sz="3200" dirty="0"/>
              <a:t> at </a:t>
            </a:r>
            <a:r>
              <a:rPr lang="de-CH" sz="3200" dirty="0" err="1"/>
              <a:t>home</a:t>
            </a:r>
            <a:r>
              <a:rPr lang="de-CH" sz="3200" dirty="0"/>
              <a:t>  to  </a:t>
            </a:r>
            <a:r>
              <a:rPr lang="de-CH" sz="3200" dirty="0" err="1"/>
              <a:t>factories</a:t>
            </a:r>
            <a:r>
              <a:rPr lang="de-CH" sz="3200" dirty="0"/>
              <a:t> </a:t>
            </a:r>
            <a:r>
              <a:rPr lang="de-CH" sz="3200" dirty="0" err="1"/>
              <a:t>abroad</a:t>
            </a:r>
            <a:endParaRPr lang="de-CH" sz="3200" dirty="0"/>
          </a:p>
          <a:p>
            <a:pPr lvl="1"/>
            <a:r>
              <a:rPr lang="de-CH" sz="3200" dirty="0"/>
              <a:t>From Research &amp; Development at </a:t>
            </a:r>
            <a:r>
              <a:rPr lang="de-CH" sz="3200" dirty="0" err="1"/>
              <a:t>home</a:t>
            </a:r>
            <a:r>
              <a:rPr lang="de-CH" sz="3200" dirty="0"/>
              <a:t> to Trieste </a:t>
            </a:r>
          </a:p>
          <a:p>
            <a:r>
              <a:rPr lang="de-CH" sz="3600" dirty="0"/>
              <a:t>Transition from «</a:t>
            </a:r>
            <a:r>
              <a:rPr lang="de-CH" sz="3600" b="1" dirty="0"/>
              <a:t>global</a:t>
            </a:r>
            <a:r>
              <a:rPr lang="de-CH" sz="3600" dirty="0"/>
              <a:t>» to  </a:t>
            </a:r>
            <a:r>
              <a:rPr lang="de-CH" sz="3600" b="1" dirty="0"/>
              <a:t>«multi-national </a:t>
            </a:r>
            <a:r>
              <a:rPr lang="de-CH" sz="3600" dirty="0"/>
              <a:t>« to «</a:t>
            </a:r>
            <a:r>
              <a:rPr lang="de-CH" sz="3600" b="1" dirty="0"/>
              <a:t>transnational</a:t>
            </a:r>
            <a:r>
              <a:rPr lang="de-CH" sz="3600" dirty="0"/>
              <a:t>»  </a:t>
            </a:r>
            <a:r>
              <a:rPr lang="de-CH" sz="3600" dirty="0" err="1"/>
              <a:t>strategy</a:t>
            </a:r>
            <a:endParaRPr lang="de-CH" sz="3600" dirty="0"/>
          </a:p>
          <a:p>
            <a:pPr lvl="1"/>
            <a:endParaRPr lang="de-CH" dirty="0"/>
          </a:p>
          <a:p>
            <a:endParaRPr lang="en-US" dirty="0"/>
          </a:p>
          <a:p>
            <a:endParaRPr lang="en-US" dirty="0"/>
          </a:p>
        </p:txBody>
      </p:sp>
    </p:spTree>
    <p:extLst>
      <p:ext uri="{BB962C8B-B14F-4D97-AF65-F5344CB8AC3E}">
        <p14:creationId xmlns:p14="http://schemas.microsoft.com/office/powerpoint/2010/main" val="32303147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10836"/>
            <a:ext cx="10515600" cy="1325563"/>
          </a:xfrm>
        </p:spPr>
        <p:txBody>
          <a:bodyPr>
            <a:normAutofit/>
          </a:bodyPr>
          <a:lstStyle/>
          <a:p>
            <a:r>
              <a:rPr lang="en-US" altLang="zh-CN" dirty="0"/>
              <a:t>Dr. Schär’s Evolution: from global hub to more multinational and transnational strategy</a:t>
            </a:r>
            <a:endParaRPr lang="zh-CN" altLang="en-US" dirty="0"/>
          </a:p>
        </p:txBody>
      </p:sp>
      <p:grpSp>
        <p:nvGrpSpPr>
          <p:cNvPr id="447" name="组合 446"/>
          <p:cNvGrpSpPr/>
          <p:nvPr/>
        </p:nvGrpSpPr>
        <p:grpSpPr>
          <a:xfrm>
            <a:off x="1860079" y="1846522"/>
            <a:ext cx="9737591" cy="5055248"/>
            <a:chOff x="364368" y="1699132"/>
            <a:chExt cx="8770638" cy="5055248"/>
          </a:xfrm>
        </p:grpSpPr>
        <p:sp>
          <p:nvSpPr>
            <p:cNvPr id="444" name="Text Box 16"/>
            <p:cNvSpPr txBox="1">
              <a:spLocks noChangeArrowheads="1"/>
            </p:cNvSpPr>
            <p:nvPr/>
          </p:nvSpPr>
          <p:spPr bwMode="auto">
            <a:xfrm>
              <a:off x="3142948" y="5500420"/>
              <a:ext cx="2642739" cy="1183144"/>
            </a:xfrm>
            <a:prstGeom prst="rect">
              <a:avLst/>
            </a:prstGeom>
            <a:noFill/>
            <a:ln w="12700">
              <a:noFill/>
              <a:miter lim="800000"/>
              <a:headEnd/>
              <a:tailEnd/>
            </a:ln>
          </p:spPr>
          <p:txBody>
            <a:bodyPr wrap="square">
              <a:spAutoFit/>
            </a:bodyPr>
            <a:lstStyle/>
            <a:p>
              <a:pPr algn="ctr">
                <a:lnSpc>
                  <a:spcPct val="114000"/>
                </a:lnSpc>
                <a:buClr>
                  <a:schemeClr val="bg1">
                    <a:lumMod val="50000"/>
                  </a:schemeClr>
                </a:buClr>
                <a:buSzPct val="50000"/>
              </a:pPr>
              <a:r>
                <a:rPr lang="en-US" altLang="zh-CN" sz="3200" b="1" dirty="0">
                  <a:latin typeface="Calibri" pitchFamily="34" charset="0"/>
                  <a:cs typeface="Calibri" pitchFamily="34" charset="0"/>
                </a:rPr>
                <a:t>Multi-national Strategy</a:t>
              </a:r>
            </a:p>
          </p:txBody>
        </p:sp>
        <p:grpSp>
          <p:nvGrpSpPr>
            <p:cNvPr id="77" name="组合 76"/>
            <p:cNvGrpSpPr/>
            <p:nvPr/>
          </p:nvGrpSpPr>
          <p:grpSpPr>
            <a:xfrm>
              <a:off x="364368" y="2371766"/>
              <a:ext cx="2522812" cy="3211715"/>
              <a:chOff x="671393" y="2195241"/>
              <a:chExt cx="2703347" cy="3441549"/>
            </a:xfrm>
          </p:grpSpPr>
          <p:cxnSp>
            <p:nvCxnSpPr>
              <p:cNvPr id="6" name="直接连接符 5"/>
              <p:cNvCxnSpPr/>
              <p:nvPr/>
            </p:nvCxnSpPr>
            <p:spPr>
              <a:xfrm>
                <a:off x="1249946" y="3166579"/>
                <a:ext cx="709309" cy="76018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7" name="Oval 25"/>
              <p:cNvSpPr>
                <a:spLocks noChangeArrowheads="1"/>
              </p:cNvSpPr>
              <p:nvPr/>
            </p:nvSpPr>
            <p:spPr bwMode="gray">
              <a:xfrm>
                <a:off x="1177821" y="3099127"/>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10" name="直接连接符 9"/>
              <p:cNvCxnSpPr/>
              <p:nvPr/>
            </p:nvCxnSpPr>
            <p:spPr>
              <a:xfrm>
                <a:off x="1915356" y="2442666"/>
                <a:ext cx="47016" cy="1499244"/>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960907" y="2802417"/>
                <a:ext cx="446987" cy="1113307"/>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808274" y="3917537"/>
                <a:ext cx="1150581" cy="738399"/>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732703" y="3925240"/>
                <a:ext cx="228720" cy="166539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979397" y="3917537"/>
                <a:ext cx="1037235" cy="1026000"/>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58088" y="3916393"/>
                <a:ext cx="403154" cy="1027143"/>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968946" y="3924097"/>
                <a:ext cx="477622" cy="1001465"/>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851928" y="3354032"/>
                <a:ext cx="1114450" cy="567497"/>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1992057" y="3323218"/>
                <a:ext cx="824282" cy="59317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1968946" y="3924097"/>
                <a:ext cx="1294200" cy="23111"/>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744078" y="3931800"/>
                <a:ext cx="1217165" cy="238812"/>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40" name="Oval 25"/>
              <p:cNvSpPr>
                <a:spLocks noChangeArrowheads="1"/>
              </p:cNvSpPr>
              <p:nvPr/>
            </p:nvSpPr>
            <p:spPr bwMode="gray">
              <a:xfrm>
                <a:off x="1826369" y="2329509"/>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41" name="Oval 25"/>
              <p:cNvSpPr>
                <a:spLocks noChangeArrowheads="1"/>
              </p:cNvSpPr>
              <p:nvPr/>
            </p:nvSpPr>
            <p:spPr bwMode="gray">
              <a:xfrm>
                <a:off x="2359482" y="2697648"/>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42" name="Oval 25"/>
              <p:cNvSpPr>
                <a:spLocks noChangeArrowheads="1"/>
              </p:cNvSpPr>
              <p:nvPr/>
            </p:nvSpPr>
            <p:spPr bwMode="gray">
              <a:xfrm>
                <a:off x="2801600" y="3236229"/>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43" name="Oval 25"/>
              <p:cNvSpPr>
                <a:spLocks noChangeArrowheads="1"/>
              </p:cNvSpPr>
              <p:nvPr/>
            </p:nvSpPr>
            <p:spPr bwMode="gray">
              <a:xfrm>
                <a:off x="751779" y="3284460"/>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44" name="Oval 25"/>
              <p:cNvSpPr>
                <a:spLocks noChangeArrowheads="1"/>
              </p:cNvSpPr>
              <p:nvPr/>
            </p:nvSpPr>
            <p:spPr bwMode="gray">
              <a:xfrm>
                <a:off x="671393" y="4096349"/>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45" name="Oval 25"/>
              <p:cNvSpPr>
                <a:spLocks noChangeArrowheads="1"/>
              </p:cNvSpPr>
              <p:nvPr/>
            </p:nvSpPr>
            <p:spPr bwMode="gray">
              <a:xfrm>
                <a:off x="749546" y="4584466"/>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46" name="Oval 25"/>
              <p:cNvSpPr>
                <a:spLocks noChangeArrowheads="1"/>
              </p:cNvSpPr>
              <p:nvPr/>
            </p:nvSpPr>
            <p:spPr bwMode="gray">
              <a:xfrm>
                <a:off x="1468993" y="4935481"/>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47" name="Oval 25"/>
              <p:cNvSpPr>
                <a:spLocks noChangeArrowheads="1"/>
              </p:cNvSpPr>
              <p:nvPr/>
            </p:nvSpPr>
            <p:spPr bwMode="gray">
              <a:xfrm>
                <a:off x="2407713" y="4868047"/>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48" name="Oval 25"/>
              <p:cNvSpPr>
                <a:spLocks noChangeArrowheads="1"/>
              </p:cNvSpPr>
              <p:nvPr/>
            </p:nvSpPr>
            <p:spPr bwMode="gray">
              <a:xfrm>
                <a:off x="1678441" y="5505769"/>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49" name="Oval 25"/>
              <p:cNvSpPr>
                <a:spLocks noChangeArrowheads="1"/>
              </p:cNvSpPr>
              <p:nvPr/>
            </p:nvSpPr>
            <p:spPr bwMode="gray">
              <a:xfrm>
                <a:off x="2973089" y="4870726"/>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50" name="Oval 25"/>
              <p:cNvSpPr>
                <a:spLocks noChangeArrowheads="1"/>
              </p:cNvSpPr>
              <p:nvPr/>
            </p:nvSpPr>
            <p:spPr bwMode="gray">
              <a:xfrm>
                <a:off x="3243719" y="3887349"/>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52" name="直接连接符 51"/>
              <p:cNvCxnSpPr/>
              <p:nvPr/>
            </p:nvCxnSpPr>
            <p:spPr>
              <a:xfrm>
                <a:off x="1291031" y="2242150"/>
                <a:ext cx="688186" cy="169478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56" name="Oval 25"/>
              <p:cNvSpPr>
                <a:spLocks noChangeArrowheads="1"/>
              </p:cNvSpPr>
              <p:nvPr/>
            </p:nvSpPr>
            <p:spPr bwMode="gray">
              <a:xfrm>
                <a:off x="1229178" y="2195241"/>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57" name="直接连接符 56"/>
              <p:cNvCxnSpPr/>
              <p:nvPr/>
            </p:nvCxnSpPr>
            <p:spPr>
              <a:xfrm flipH="1">
                <a:off x="1968947" y="3289836"/>
                <a:ext cx="482756" cy="61628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60" name="Oval 25"/>
              <p:cNvSpPr>
                <a:spLocks noChangeArrowheads="1"/>
              </p:cNvSpPr>
              <p:nvPr/>
            </p:nvSpPr>
            <p:spPr bwMode="gray">
              <a:xfrm>
                <a:off x="2431382" y="3190677"/>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61" name="直接连接符 60"/>
              <p:cNvCxnSpPr/>
              <p:nvPr/>
            </p:nvCxnSpPr>
            <p:spPr>
              <a:xfrm flipH="1" flipV="1">
                <a:off x="1984354" y="3924097"/>
                <a:ext cx="867935" cy="320982"/>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64" name="Oval 25"/>
              <p:cNvSpPr>
                <a:spLocks noChangeArrowheads="1"/>
              </p:cNvSpPr>
              <p:nvPr/>
            </p:nvSpPr>
            <p:spPr bwMode="gray">
              <a:xfrm>
                <a:off x="2808746" y="4192812"/>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66" name="直接连接符 65"/>
              <p:cNvCxnSpPr/>
              <p:nvPr/>
            </p:nvCxnSpPr>
            <p:spPr>
              <a:xfrm flipH="1">
                <a:off x="1368068" y="3936936"/>
                <a:ext cx="590607" cy="675347"/>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68" name="Oval 25"/>
              <p:cNvSpPr>
                <a:spLocks noChangeArrowheads="1"/>
              </p:cNvSpPr>
              <p:nvPr/>
            </p:nvSpPr>
            <p:spPr bwMode="gray">
              <a:xfrm>
                <a:off x="1304650" y="4565709"/>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70" name="直接连接符 69"/>
              <p:cNvCxnSpPr/>
              <p:nvPr/>
            </p:nvCxnSpPr>
            <p:spPr>
              <a:xfrm>
                <a:off x="1968946" y="3926665"/>
                <a:ext cx="308143" cy="1417458"/>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72" name="Oval 25"/>
              <p:cNvSpPr>
                <a:spLocks noChangeArrowheads="1"/>
              </p:cNvSpPr>
              <p:nvPr/>
            </p:nvSpPr>
            <p:spPr bwMode="gray">
              <a:xfrm>
                <a:off x="2222827" y="5279797"/>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grpSp>
        <p:grpSp>
          <p:nvGrpSpPr>
            <p:cNvPr id="219" name="组合 218"/>
            <p:cNvGrpSpPr/>
            <p:nvPr/>
          </p:nvGrpSpPr>
          <p:grpSpPr>
            <a:xfrm>
              <a:off x="3157789" y="2359491"/>
              <a:ext cx="2927093" cy="3236264"/>
              <a:chOff x="3105817" y="1557125"/>
              <a:chExt cx="3411875" cy="3772250"/>
            </a:xfrm>
          </p:grpSpPr>
          <p:cxnSp>
            <p:nvCxnSpPr>
              <p:cNvPr id="176" name="直接连接符 175"/>
              <p:cNvCxnSpPr/>
              <p:nvPr/>
            </p:nvCxnSpPr>
            <p:spPr>
              <a:xfrm flipH="1" flipV="1">
                <a:off x="5994400" y="4206240"/>
                <a:ext cx="138044" cy="604299"/>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4100206" y="4249589"/>
                <a:ext cx="412159" cy="481437"/>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flipH="1" flipV="1">
                <a:off x="4616588" y="2320008"/>
                <a:ext cx="392734" cy="274105"/>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a:off x="3924300" y="1905000"/>
                <a:ext cx="295276" cy="285750"/>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flipH="1" flipV="1">
                <a:off x="3966817" y="2192042"/>
                <a:ext cx="605183" cy="84433"/>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3895725" y="1638300"/>
                <a:ext cx="57151" cy="514350"/>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3181350" y="1752600"/>
                <a:ext cx="740436" cy="42955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flipH="1">
                <a:off x="3438525" y="2195088"/>
                <a:ext cx="478635" cy="329037"/>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a:off x="4864794" y="2387876"/>
                <a:ext cx="792088" cy="1427243"/>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H="1">
                <a:off x="4098131" y="3814338"/>
                <a:ext cx="764385" cy="471912"/>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H="1" flipV="1">
                <a:off x="4866929" y="3808912"/>
                <a:ext cx="1114771" cy="382088"/>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cxnSpLocks/>
              </p:cNvCxnSpPr>
              <p:nvPr/>
            </p:nvCxnSpPr>
            <p:spPr>
              <a:xfrm>
                <a:off x="4026931" y="2352309"/>
                <a:ext cx="858055" cy="1293485"/>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120" name="Oval 25"/>
              <p:cNvSpPr>
                <a:spLocks noChangeArrowheads="1"/>
              </p:cNvSpPr>
              <p:nvPr/>
            </p:nvSpPr>
            <p:spPr bwMode="gray">
              <a:xfrm>
                <a:off x="3809333" y="1998051"/>
                <a:ext cx="423688" cy="550254"/>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132" name="Oval 25"/>
              <p:cNvSpPr>
                <a:spLocks noChangeArrowheads="1"/>
              </p:cNvSpPr>
              <p:nvPr/>
            </p:nvSpPr>
            <p:spPr bwMode="gray">
              <a:xfrm>
                <a:off x="3105817" y="1700000"/>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133" name="Oval 25"/>
              <p:cNvSpPr>
                <a:spLocks noChangeArrowheads="1"/>
              </p:cNvSpPr>
              <p:nvPr/>
            </p:nvSpPr>
            <p:spPr bwMode="gray">
              <a:xfrm>
                <a:off x="3829717" y="1557125"/>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134" name="Oval 25"/>
              <p:cNvSpPr>
                <a:spLocks noChangeArrowheads="1"/>
              </p:cNvSpPr>
              <p:nvPr/>
            </p:nvSpPr>
            <p:spPr bwMode="gray">
              <a:xfrm>
                <a:off x="3372517" y="2433425"/>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137" name="Oval 25"/>
              <p:cNvSpPr>
                <a:spLocks noChangeArrowheads="1"/>
              </p:cNvSpPr>
              <p:nvPr/>
            </p:nvSpPr>
            <p:spPr bwMode="gray">
              <a:xfrm>
                <a:off x="4505992" y="2223875"/>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141" name="Oval 25"/>
              <p:cNvSpPr>
                <a:spLocks noChangeArrowheads="1"/>
              </p:cNvSpPr>
              <p:nvPr/>
            </p:nvSpPr>
            <p:spPr bwMode="gray">
              <a:xfrm>
                <a:off x="4163092" y="1842875"/>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143" name="直接连接符 142"/>
              <p:cNvCxnSpPr/>
              <p:nvPr/>
            </p:nvCxnSpPr>
            <p:spPr>
              <a:xfrm flipH="1" flipV="1">
                <a:off x="5681317" y="2401592"/>
                <a:ext cx="176558" cy="646408"/>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flipV="1">
                <a:off x="5086350" y="2381251"/>
                <a:ext cx="571500" cy="238124"/>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H="1" flipV="1">
                <a:off x="5343525" y="2219325"/>
                <a:ext cx="323850" cy="152400"/>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V="1">
                <a:off x="5695950" y="2009775"/>
                <a:ext cx="285750" cy="361950"/>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121" name="Oval 25"/>
              <p:cNvSpPr>
                <a:spLocks noChangeArrowheads="1"/>
              </p:cNvSpPr>
              <p:nvPr/>
            </p:nvSpPr>
            <p:spPr bwMode="gray">
              <a:xfrm>
                <a:off x="5609743" y="2312969"/>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152" name="Oval 25"/>
              <p:cNvSpPr>
                <a:spLocks noChangeArrowheads="1"/>
              </p:cNvSpPr>
              <p:nvPr/>
            </p:nvSpPr>
            <p:spPr bwMode="gray">
              <a:xfrm>
                <a:off x="5287042" y="2147675"/>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153" name="Oval 25"/>
              <p:cNvSpPr>
                <a:spLocks noChangeArrowheads="1"/>
              </p:cNvSpPr>
              <p:nvPr/>
            </p:nvSpPr>
            <p:spPr bwMode="gray">
              <a:xfrm>
                <a:off x="4972717" y="2576300"/>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154" name="Oval 25"/>
              <p:cNvSpPr>
                <a:spLocks noChangeArrowheads="1"/>
              </p:cNvSpPr>
              <p:nvPr/>
            </p:nvSpPr>
            <p:spPr bwMode="gray">
              <a:xfrm>
                <a:off x="5791867" y="2995400"/>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155" name="Oval 25"/>
              <p:cNvSpPr>
                <a:spLocks noChangeArrowheads="1"/>
              </p:cNvSpPr>
              <p:nvPr/>
            </p:nvSpPr>
            <p:spPr bwMode="gray">
              <a:xfrm>
                <a:off x="5934742" y="1938125"/>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156" name="直接连接符 155"/>
              <p:cNvCxnSpPr/>
              <p:nvPr/>
            </p:nvCxnSpPr>
            <p:spPr>
              <a:xfrm>
                <a:off x="5698335" y="2385588"/>
                <a:ext cx="321465" cy="186162"/>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158" name="Oval 25"/>
              <p:cNvSpPr>
                <a:spLocks noChangeArrowheads="1"/>
              </p:cNvSpPr>
              <p:nvPr/>
            </p:nvSpPr>
            <p:spPr bwMode="gray">
              <a:xfrm>
                <a:off x="5972842" y="2509625"/>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159" name="直接连接符 158"/>
              <p:cNvCxnSpPr/>
              <p:nvPr/>
            </p:nvCxnSpPr>
            <p:spPr>
              <a:xfrm flipH="1">
                <a:off x="3840133" y="4328156"/>
                <a:ext cx="229624" cy="670123"/>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flipH="1">
                <a:off x="3532020" y="4303643"/>
                <a:ext cx="523145" cy="436219"/>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4114800" y="4313583"/>
                <a:ext cx="132837" cy="664818"/>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167" name="Oval 25"/>
              <p:cNvSpPr>
                <a:spLocks noChangeArrowheads="1"/>
              </p:cNvSpPr>
              <p:nvPr/>
            </p:nvSpPr>
            <p:spPr bwMode="gray">
              <a:xfrm>
                <a:off x="3459578" y="4688422"/>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168" name="Oval 25"/>
              <p:cNvSpPr>
                <a:spLocks noChangeArrowheads="1"/>
              </p:cNvSpPr>
              <p:nvPr/>
            </p:nvSpPr>
            <p:spPr bwMode="gray">
              <a:xfrm>
                <a:off x="3767691" y="4936900"/>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169" name="Oval 25"/>
              <p:cNvSpPr>
                <a:spLocks noChangeArrowheads="1"/>
              </p:cNvSpPr>
              <p:nvPr/>
            </p:nvSpPr>
            <p:spPr bwMode="gray">
              <a:xfrm>
                <a:off x="4185135" y="4936900"/>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172" name="Oval 25"/>
              <p:cNvSpPr>
                <a:spLocks noChangeArrowheads="1"/>
              </p:cNvSpPr>
              <p:nvPr/>
            </p:nvSpPr>
            <p:spPr bwMode="gray">
              <a:xfrm>
                <a:off x="4473370" y="4708300"/>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173" name="直接连接符 172"/>
              <p:cNvCxnSpPr/>
              <p:nvPr/>
            </p:nvCxnSpPr>
            <p:spPr>
              <a:xfrm flipV="1">
                <a:off x="3438939" y="4263887"/>
                <a:ext cx="626165" cy="109330"/>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122" name="Oval 25"/>
              <p:cNvSpPr>
                <a:spLocks noChangeArrowheads="1"/>
              </p:cNvSpPr>
              <p:nvPr/>
            </p:nvSpPr>
            <p:spPr bwMode="gray">
              <a:xfrm>
                <a:off x="4028593" y="4198919"/>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175" name="Oval 25"/>
              <p:cNvSpPr>
                <a:spLocks noChangeArrowheads="1"/>
              </p:cNvSpPr>
              <p:nvPr/>
            </p:nvSpPr>
            <p:spPr bwMode="gray">
              <a:xfrm>
                <a:off x="3350248" y="4320674"/>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178" name="Oval 25"/>
              <p:cNvSpPr>
                <a:spLocks noChangeArrowheads="1"/>
              </p:cNvSpPr>
              <p:nvPr/>
            </p:nvSpPr>
            <p:spPr bwMode="gray">
              <a:xfrm>
                <a:off x="6076009" y="4781794"/>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180" name="直接连接符 179"/>
              <p:cNvCxnSpPr/>
              <p:nvPr/>
            </p:nvCxnSpPr>
            <p:spPr>
              <a:xfrm flipH="1" flipV="1">
                <a:off x="4875005" y="3800938"/>
                <a:ext cx="193951" cy="810819"/>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V="1">
                <a:off x="5770880" y="4207339"/>
                <a:ext cx="201406" cy="354501"/>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124" name="Oval 25"/>
              <p:cNvSpPr>
                <a:spLocks noChangeArrowheads="1"/>
              </p:cNvSpPr>
              <p:nvPr/>
            </p:nvSpPr>
            <p:spPr bwMode="gray">
              <a:xfrm>
                <a:off x="5914543" y="4141769"/>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188" name="直接连接符 187"/>
              <p:cNvCxnSpPr/>
              <p:nvPr/>
            </p:nvCxnSpPr>
            <p:spPr>
              <a:xfrm flipH="1" flipV="1">
                <a:off x="5770880" y="3627120"/>
                <a:ext cx="193040" cy="528321"/>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190" name="Oval 25"/>
              <p:cNvSpPr>
                <a:spLocks noChangeArrowheads="1"/>
              </p:cNvSpPr>
              <p:nvPr/>
            </p:nvSpPr>
            <p:spPr bwMode="gray">
              <a:xfrm>
                <a:off x="5705951" y="3578102"/>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191" name="直接连接符 190"/>
              <p:cNvCxnSpPr/>
              <p:nvPr/>
            </p:nvCxnSpPr>
            <p:spPr>
              <a:xfrm flipH="1">
                <a:off x="5988086" y="4196080"/>
                <a:ext cx="433034" cy="1130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193" name="Oval 25"/>
              <p:cNvSpPr>
                <a:spLocks noChangeArrowheads="1"/>
              </p:cNvSpPr>
              <p:nvPr/>
            </p:nvSpPr>
            <p:spPr bwMode="gray">
              <a:xfrm>
                <a:off x="6386671" y="4136902"/>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194" name="直接连接符 193"/>
              <p:cNvCxnSpPr/>
              <p:nvPr/>
            </p:nvCxnSpPr>
            <p:spPr>
              <a:xfrm flipV="1">
                <a:off x="5105944" y="4409440"/>
                <a:ext cx="238216" cy="240412"/>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5103474" y="4648049"/>
                <a:ext cx="332126" cy="614831"/>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199" name="Oval 25"/>
              <p:cNvSpPr>
                <a:spLocks noChangeArrowheads="1"/>
              </p:cNvSpPr>
              <p:nvPr/>
            </p:nvSpPr>
            <p:spPr bwMode="gray">
              <a:xfrm>
                <a:off x="5385129" y="5198354"/>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200" name="直接连接符 199"/>
              <p:cNvCxnSpPr/>
              <p:nvPr/>
            </p:nvCxnSpPr>
            <p:spPr>
              <a:xfrm flipH="1">
                <a:off x="4958080" y="4658209"/>
                <a:ext cx="135234" cy="492911"/>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202" name="Oval 25"/>
              <p:cNvSpPr>
                <a:spLocks noChangeArrowheads="1"/>
              </p:cNvSpPr>
              <p:nvPr/>
            </p:nvSpPr>
            <p:spPr bwMode="gray">
              <a:xfrm>
                <a:off x="4897449" y="5106914"/>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203" name="直接连接符 202"/>
              <p:cNvCxnSpPr/>
              <p:nvPr/>
            </p:nvCxnSpPr>
            <p:spPr>
              <a:xfrm flipH="1" flipV="1">
                <a:off x="4270022" y="3601118"/>
                <a:ext cx="627381" cy="208280"/>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3596640" y="3566160"/>
                <a:ext cx="621085" cy="3710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208" name="Oval 25"/>
              <p:cNvSpPr>
                <a:spLocks noChangeArrowheads="1"/>
              </p:cNvSpPr>
              <p:nvPr/>
            </p:nvSpPr>
            <p:spPr bwMode="gray">
              <a:xfrm>
                <a:off x="3558970" y="3519580"/>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209" name="直接连接符 208"/>
              <p:cNvCxnSpPr/>
              <p:nvPr/>
            </p:nvCxnSpPr>
            <p:spPr>
              <a:xfrm flipH="1">
                <a:off x="3901440" y="3591409"/>
                <a:ext cx="307954" cy="299871"/>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211" name="Oval 25"/>
              <p:cNvSpPr>
                <a:spLocks noChangeArrowheads="1"/>
              </p:cNvSpPr>
              <p:nvPr/>
            </p:nvSpPr>
            <p:spPr bwMode="gray">
              <a:xfrm>
                <a:off x="3823130" y="3844700"/>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212" name="直接连接符 211"/>
              <p:cNvCxnSpPr/>
              <p:nvPr/>
            </p:nvCxnSpPr>
            <p:spPr>
              <a:xfrm flipH="1" flipV="1">
                <a:off x="4185920" y="3281680"/>
                <a:ext cx="25944" cy="291212"/>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214" name="Oval 25"/>
              <p:cNvSpPr>
                <a:spLocks noChangeArrowheads="1"/>
              </p:cNvSpPr>
              <p:nvPr/>
            </p:nvSpPr>
            <p:spPr bwMode="gray">
              <a:xfrm>
                <a:off x="4117770" y="3194460"/>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05" name="Oval 25"/>
              <p:cNvSpPr>
                <a:spLocks noChangeArrowheads="1"/>
              </p:cNvSpPr>
              <p:nvPr/>
            </p:nvSpPr>
            <p:spPr bwMode="gray">
              <a:xfrm>
                <a:off x="4141311" y="3537462"/>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215" name="直接连接符 214"/>
              <p:cNvCxnSpPr/>
              <p:nvPr/>
            </p:nvCxnSpPr>
            <p:spPr>
              <a:xfrm flipV="1">
                <a:off x="4536984" y="4673600"/>
                <a:ext cx="532856" cy="88012"/>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182" name="Oval 25"/>
              <p:cNvSpPr>
                <a:spLocks noChangeArrowheads="1"/>
              </p:cNvSpPr>
              <p:nvPr/>
            </p:nvSpPr>
            <p:spPr bwMode="gray">
              <a:xfrm>
                <a:off x="5032401" y="4573072"/>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cxnSp>
            <p:nvCxnSpPr>
              <p:cNvPr id="217" name="直接连接符 216"/>
              <p:cNvCxnSpPr/>
              <p:nvPr/>
            </p:nvCxnSpPr>
            <p:spPr>
              <a:xfrm flipH="1" flipV="1">
                <a:off x="5405120" y="4368801"/>
                <a:ext cx="335280" cy="203199"/>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sp>
            <p:nvSpPr>
              <p:cNvPr id="187" name="Oval 25"/>
              <p:cNvSpPr>
                <a:spLocks noChangeArrowheads="1"/>
              </p:cNvSpPr>
              <p:nvPr/>
            </p:nvSpPr>
            <p:spPr bwMode="gray">
              <a:xfrm>
                <a:off x="5695791" y="4512822"/>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196" name="Oval 25"/>
              <p:cNvSpPr>
                <a:spLocks noChangeArrowheads="1"/>
              </p:cNvSpPr>
              <p:nvPr/>
            </p:nvSpPr>
            <p:spPr bwMode="gray">
              <a:xfrm>
                <a:off x="5319871" y="4329942"/>
                <a:ext cx="131021" cy="131021"/>
              </a:xfrm>
              <a:prstGeom prst="ellipse">
                <a:avLst/>
              </a:prstGeom>
              <a:solidFill>
                <a:srgbClr val="0070C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grpSp>
        <p:grpSp>
          <p:nvGrpSpPr>
            <p:cNvPr id="441" name="组合 440"/>
            <p:cNvGrpSpPr/>
            <p:nvPr/>
          </p:nvGrpSpPr>
          <p:grpSpPr>
            <a:xfrm>
              <a:off x="6355491" y="2353775"/>
              <a:ext cx="2371001" cy="3268578"/>
              <a:chOff x="6355491" y="2321735"/>
              <a:chExt cx="2371001" cy="3268578"/>
            </a:xfrm>
          </p:grpSpPr>
          <p:grpSp>
            <p:nvGrpSpPr>
              <p:cNvPr id="389" name="组合 388"/>
              <p:cNvGrpSpPr/>
              <p:nvPr/>
            </p:nvGrpSpPr>
            <p:grpSpPr>
              <a:xfrm>
                <a:off x="6401297" y="2387676"/>
                <a:ext cx="2203272" cy="3056896"/>
                <a:chOff x="6401297" y="2387676"/>
                <a:chExt cx="2203272" cy="3056896"/>
              </a:xfrm>
            </p:grpSpPr>
            <p:cxnSp>
              <p:nvCxnSpPr>
                <p:cNvPr id="390" name="直接连接符 389"/>
                <p:cNvCxnSpPr/>
                <p:nvPr/>
              </p:nvCxnSpPr>
              <p:spPr>
                <a:xfrm flipH="1" flipV="1">
                  <a:off x="7618288" y="5358056"/>
                  <a:ext cx="917069" cy="8651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a:xfrm flipH="1" flipV="1">
                  <a:off x="7491398" y="4810122"/>
                  <a:ext cx="1043959" cy="628682"/>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392" name="直接连接符 391"/>
                <p:cNvCxnSpPr/>
                <p:nvPr/>
              </p:nvCxnSpPr>
              <p:spPr>
                <a:xfrm flipH="1">
                  <a:off x="7347205" y="2393444"/>
                  <a:ext cx="86515" cy="836321"/>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393" name="直接连接符 392"/>
                <p:cNvCxnSpPr/>
                <p:nvPr/>
              </p:nvCxnSpPr>
              <p:spPr>
                <a:xfrm>
                  <a:off x="6868483" y="2635688"/>
                  <a:ext cx="478721" cy="59407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flipV="1">
                  <a:off x="6666612" y="3223997"/>
                  <a:ext cx="680592" cy="23071"/>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flipV="1">
                  <a:off x="6943463" y="3223997"/>
                  <a:ext cx="392205" cy="536399"/>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a:off x="7335669" y="3223997"/>
                  <a:ext cx="501792" cy="674824"/>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flipH="1">
                  <a:off x="7848997" y="3304745"/>
                  <a:ext cx="51910" cy="588308"/>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398" name="直接连接符 397"/>
                <p:cNvCxnSpPr/>
                <p:nvPr/>
              </p:nvCxnSpPr>
              <p:spPr>
                <a:xfrm flipH="1">
                  <a:off x="7905750" y="2618385"/>
                  <a:ext cx="260472" cy="689171"/>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399" name="直接连接符 398"/>
                <p:cNvCxnSpPr/>
                <p:nvPr/>
              </p:nvCxnSpPr>
              <p:spPr>
                <a:xfrm flipH="1">
                  <a:off x="7358740" y="2641456"/>
                  <a:ext cx="790179" cy="588308"/>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00" name="直接连接符 399"/>
                <p:cNvCxnSpPr/>
                <p:nvPr/>
              </p:nvCxnSpPr>
              <p:spPr>
                <a:xfrm flipH="1" flipV="1">
                  <a:off x="7358740" y="3229765"/>
                  <a:ext cx="547010" cy="73029"/>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01" name="直接连接符 400"/>
                <p:cNvCxnSpPr/>
                <p:nvPr/>
              </p:nvCxnSpPr>
              <p:spPr>
                <a:xfrm flipH="1" flipV="1">
                  <a:off x="6938963" y="3738563"/>
                  <a:ext cx="425545" cy="500554"/>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02" name="直接连接符 401"/>
                <p:cNvCxnSpPr/>
                <p:nvPr/>
              </p:nvCxnSpPr>
              <p:spPr>
                <a:xfrm flipH="1" flipV="1">
                  <a:off x="7370275" y="4244884"/>
                  <a:ext cx="576773" cy="28838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03" name="直接连接符 402"/>
                <p:cNvCxnSpPr/>
                <p:nvPr/>
              </p:nvCxnSpPr>
              <p:spPr>
                <a:xfrm flipH="1" flipV="1">
                  <a:off x="7497165" y="4804354"/>
                  <a:ext cx="949129" cy="86734"/>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04" name="直接连接符 403"/>
                <p:cNvCxnSpPr/>
                <p:nvPr/>
              </p:nvCxnSpPr>
              <p:spPr>
                <a:xfrm flipH="1" flipV="1">
                  <a:off x="6793502" y="4446755"/>
                  <a:ext cx="709431" cy="363367"/>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05" name="直接连接符 404"/>
                <p:cNvCxnSpPr/>
                <p:nvPr/>
              </p:nvCxnSpPr>
              <p:spPr>
                <a:xfrm flipH="1" flipV="1">
                  <a:off x="7362825" y="4245769"/>
                  <a:ext cx="140109" cy="547050"/>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06" name="直接连接符 405"/>
                <p:cNvCxnSpPr/>
                <p:nvPr/>
              </p:nvCxnSpPr>
              <p:spPr>
                <a:xfrm flipH="1" flipV="1">
                  <a:off x="6787735" y="4446755"/>
                  <a:ext cx="138425" cy="634450"/>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07" name="直接连接符 406"/>
                <p:cNvCxnSpPr/>
                <p:nvPr/>
              </p:nvCxnSpPr>
              <p:spPr>
                <a:xfrm flipH="1">
                  <a:off x="6799270" y="4256420"/>
                  <a:ext cx="576773" cy="190335"/>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08" name="直接连接符 407"/>
                <p:cNvCxnSpPr/>
                <p:nvPr/>
              </p:nvCxnSpPr>
              <p:spPr>
                <a:xfrm flipH="1">
                  <a:off x="6805038" y="3729038"/>
                  <a:ext cx="141068" cy="723485"/>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09" name="直接连接符 408"/>
                <p:cNvCxnSpPr/>
                <p:nvPr/>
              </p:nvCxnSpPr>
              <p:spPr>
                <a:xfrm flipH="1" flipV="1">
                  <a:off x="7841456" y="3886200"/>
                  <a:ext cx="751579" cy="20295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10" name="直接连接符 409"/>
                <p:cNvCxnSpPr/>
                <p:nvPr/>
              </p:nvCxnSpPr>
              <p:spPr>
                <a:xfrm flipH="1" flipV="1">
                  <a:off x="7946231" y="4521995"/>
                  <a:ext cx="497682" cy="37623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11" name="直接连接符 410"/>
                <p:cNvCxnSpPr/>
                <p:nvPr/>
              </p:nvCxnSpPr>
              <p:spPr>
                <a:xfrm flipH="1" flipV="1">
                  <a:off x="7900906" y="3298977"/>
                  <a:ext cx="484489" cy="299922"/>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12" name="直接连接符 411"/>
                <p:cNvCxnSpPr/>
                <p:nvPr/>
              </p:nvCxnSpPr>
              <p:spPr>
                <a:xfrm flipH="1" flipV="1">
                  <a:off x="7837461" y="3881518"/>
                  <a:ext cx="103819" cy="651753"/>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13" name="直接连接符 412"/>
                <p:cNvCxnSpPr/>
                <p:nvPr/>
              </p:nvCxnSpPr>
              <p:spPr>
                <a:xfrm flipV="1">
                  <a:off x="8448840" y="4083388"/>
                  <a:ext cx="155729" cy="813250"/>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14" name="直接连接符 413"/>
                <p:cNvCxnSpPr/>
                <p:nvPr/>
              </p:nvCxnSpPr>
              <p:spPr>
                <a:xfrm flipV="1">
                  <a:off x="6931928" y="4815890"/>
                  <a:ext cx="559470" cy="26531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15" name="直接连接符 414"/>
                <p:cNvCxnSpPr/>
                <p:nvPr/>
              </p:nvCxnSpPr>
              <p:spPr>
                <a:xfrm flipH="1" flipV="1">
                  <a:off x="8443073" y="4896639"/>
                  <a:ext cx="86565" cy="537374"/>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16" name="直接连接符 415"/>
                <p:cNvCxnSpPr/>
                <p:nvPr/>
              </p:nvCxnSpPr>
              <p:spPr>
                <a:xfrm flipH="1" flipV="1">
                  <a:off x="7497165" y="4804355"/>
                  <a:ext cx="113310" cy="558220"/>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17" name="直接连接符 416"/>
                <p:cNvCxnSpPr/>
                <p:nvPr/>
              </p:nvCxnSpPr>
              <p:spPr>
                <a:xfrm flipH="1" flipV="1">
                  <a:off x="6412706" y="3855244"/>
                  <a:ext cx="375030" cy="591512"/>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18" name="直接连接符 417"/>
                <p:cNvCxnSpPr/>
                <p:nvPr/>
              </p:nvCxnSpPr>
              <p:spPr>
                <a:xfrm flipH="1" flipV="1">
                  <a:off x="6920392" y="5075437"/>
                  <a:ext cx="694846" cy="28237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19" name="直接连接符 418"/>
                <p:cNvCxnSpPr/>
                <p:nvPr/>
              </p:nvCxnSpPr>
              <p:spPr>
                <a:xfrm flipV="1">
                  <a:off x="7497165" y="4526756"/>
                  <a:ext cx="446685" cy="277598"/>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20" name="直接连接符 419"/>
                <p:cNvCxnSpPr/>
                <p:nvPr/>
              </p:nvCxnSpPr>
              <p:spPr>
                <a:xfrm flipV="1">
                  <a:off x="7952816" y="4106459"/>
                  <a:ext cx="651753" cy="41527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21" name="直接连接符 420"/>
                <p:cNvCxnSpPr/>
                <p:nvPr/>
              </p:nvCxnSpPr>
              <p:spPr>
                <a:xfrm flipH="1" flipV="1">
                  <a:off x="8396931" y="3598899"/>
                  <a:ext cx="196103" cy="490257"/>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22" name="直接连接符 421"/>
                <p:cNvCxnSpPr/>
                <p:nvPr/>
              </p:nvCxnSpPr>
              <p:spPr>
                <a:xfrm flipV="1">
                  <a:off x="7376043" y="3893053"/>
                  <a:ext cx="467186" cy="351831"/>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23" name="直接连接符 422"/>
                <p:cNvCxnSpPr/>
                <p:nvPr/>
              </p:nvCxnSpPr>
              <p:spPr>
                <a:xfrm flipH="1" flipV="1">
                  <a:off x="7346156" y="3214688"/>
                  <a:ext cx="18351" cy="1024430"/>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24" name="直接连接符 423"/>
                <p:cNvCxnSpPr/>
                <p:nvPr/>
              </p:nvCxnSpPr>
              <p:spPr>
                <a:xfrm flipH="1" flipV="1">
                  <a:off x="6649310" y="3235533"/>
                  <a:ext cx="292034" cy="51493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25" name="直接连接符 424"/>
                <p:cNvCxnSpPr/>
                <p:nvPr/>
              </p:nvCxnSpPr>
              <p:spPr>
                <a:xfrm flipV="1">
                  <a:off x="6401297" y="3245644"/>
                  <a:ext cx="254297" cy="612803"/>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26" name="直接连接符 425"/>
                <p:cNvCxnSpPr/>
                <p:nvPr/>
              </p:nvCxnSpPr>
              <p:spPr>
                <a:xfrm flipV="1">
                  <a:off x="6660845" y="2626519"/>
                  <a:ext cx="201918" cy="614782"/>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27" name="直接连接符 426"/>
                <p:cNvCxnSpPr/>
                <p:nvPr/>
              </p:nvCxnSpPr>
              <p:spPr>
                <a:xfrm flipV="1">
                  <a:off x="6418600" y="3750469"/>
                  <a:ext cx="517981" cy="107978"/>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28" name="直接连接符 427"/>
                <p:cNvCxnSpPr/>
                <p:nvPr/>
              </p:nvCxnSpPr>
              <p:spPr>
                <a:xfrm flipV="1">
                  <a:off x="6856947" y="2387676"/>
                  <a:ext cx="576773" cy="242245"/>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29" name="直接连接符 428"/>
                <p:cNvCxnSpPr/>
                <p:nvPr/>
              </p:nvCxnSpPr>
              <p:spPr>
                <a:xfrm>
                  <a:off x="8177757" y="2618385"/>
                  <a:ext cx="216149" cy="979684"/>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30" name="直接连接符 429"/>
                <p:cNvCxnSpPr/>
                <p:nvPr/>
              </p:nvCxnSpPr>
              <p:spPr>
                <a:xfrm flipH="1" flipV="1">
                  <a:off x="7434263" y="2390775"/>
                  <a:ext cx="726192" cy="239147"/>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31" name="直接连接符 430"/>
                <p:cNvCxnSpPr/>
                <p:nvPr/>
              </p:nvCxnSpPr>
              <p:spPr>
                <a:xfrm>
                  <a:off x="6867525" y="2636044"/>
                  <a:ext cx="76200" cy="1116806"/>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32" name="直接连接符 431"/>
                <p:cNvCxnSpPr/>
                <p:nvPr/>
              </p:nvCxnSpPr>
              <p:spPr>
                <a:xfrm flipH="1">
                  <a:off x="7936707" y="3590925"/>
                  <a:ext cx="452437" cy="931069"/>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33" name="直接连接符 432"/>
                <p:cNvCxnSpPr/>
                <p:nvPr/>
              </p:nvCxnSpPr>
              <p:spPr>
                <a:xfrm flipH="1">
                  <a:off x="6934201" y="4252913"/>
                  <a:ext cx="433387" cy="833437"/>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34" name="直接连接符 433"/>
                <p:cNvCxnSpPr/>
                <p:nvPr/>
              </p:nvCxnSpPr>
              <p:spPr>
                <a:xfrm flipH="1">
                  <a:off x="7610476" y="4517231"/>
                  <a:ext cx="328612" cy="854869"/>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35" name="直接连接符 434"/>
                <p:cNvCxnSpPr/>
                <p:nvPr/>
              </p:nvCxnSpPr>
              <p:spPr>
                <a:xfrm flipH="1" flipV="1">
                  <a:off x="6948488" y="3745706"/>
                  <a:ext cx="871537" cy="140495"/>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36" name="直接连接符 435"/>
                <p:cNvCxnSpPr/>
                <p:nvPr/>
              </p:nvCxnSpPr>
              <p:spPr>
                <a:xfrm flipH="1" flipV="1">
                  <a:off x="7429501" y="2400300"/>
                  <a:ext cx="476249" cy="902494"/>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37" name="直接连接符 436"/>
                <p:cNvCxnSpPr/>
                <p:nvPr/>
              </p:nvCxnSpPr>
              <p:spPr>
                <a:xfrm flipH="1" flipV="1">
                  <a:off x="7848600" y="3905251"/>
                  <a:ext cx="595313" cy="988218"/>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38" name="直接连接符 437"/>
                <p:cNvCxnSpPr/>
                <p:nvPr/>
              </p:nvCxnSpPr>
              <p:spPr>
                <a:xfrm flipH="1" flipV="1">
                  <a:off x="6419851" y="3857625"/>
                  <a:ext cx="954880" cy="395288"/>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39" name="直接连接符 438"/>
                <p:cNvCxnSpPr/>
                <p:nvPr/>
              </p:nvCxnSpPr>
              <p:spPr>
                <a:xfrm flipH="1">
                  <a:off x="6953251" y="3307556"/>
                  <a:ext cx="952499" cy="426244"/>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cxnSp>
              <p:nvCxnSpPr>
                <p:cNvPr id="440" name="直接连接符 439"/>
                <p:cNvCxnSpPr/>
                <p:nvPr/>
              </p:nvCxnSpPr>
              <p:spPr>
                <a:xfrm flipH="1">
                  <a:off x="7846219" y="3600450"/>
                  <a:ext cx="545306" cy="290513"/>
                </a:xfrm>
                <a:prstGeom prst="line">
                  <a:avLst/>
                </a:prstGeom>
                <a:ln w="22225">
                  <a:solidFill>
                    <a:schemeClr val="bg1">
                      <a:lumMod val="50000"/>
                    </a:schemeClr>
                  </a:solidFill>
                  <a:headEnd type="none"/>
                </a:ln>
              </p:spPr>
              <p:style>
                <a:lnRef idx="1">
                  <a:schemeClr val="accent1"/>
                </a:lnRef>
                <a:fillRef idx="0">
                  <a:schemeClr val="accent1"/>
                </a:fillRef>
                <a:effectRef idx="0">
                  <a:schemeClr val="accent1"/>
                </a:effectRef>
                <a:fontRef idx="minor">
                  <a:schemeClr val="tx1"/>
                </a:fontRef>
              </p:style>
            </p:cxnSp>
          </p:grpSp>
          <p:grpSp>
            <p:nvGrpSpPr>
              <p:cNvPr id="388" name="组合 387"/>
              <p:cNvGrpSpPr/>
              <p:nvPr/>
            </p:nvGrpSpPr>
            <p:grpSpPr>
              <a:xfrm>
                <a:off x="6355491" y="2321735"/>
                <a:ext cx="2371001" cy="3268578"/>
                <a:chOff x="6355491" y="2321735"/>
                <a:chExt cx="2371001" cy="3268578"/>
              </a:xfrm>
            </p:grpSpPr>
            <p:sp>
              <p:nvSpPr>
                <p:cNvPr id="220" name="Oval 25"/>
                <p:cNvSpPr>
                  <a:spLocks noChangeArrowheads="1"/>
                </p:cNvSpPr>
                <p:nvPr/>
              </p:nvSpPr>
              <p:spPr bwMode="gray">
                <a:xfrm>
                  <a:off x="6805374" y="2563980"/>
                  <a:ext cx="190800" cy="190800"/>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21" name="Oval 25"/>
                <p:cNvSpPr>
                  <a:spLocks noChangeArrowheads="1"/>
                </p:cNvSpPr>
                <p:nvPr/>
              </p:nvSpPr>
              <p:spPr bwMode="gray">
                <a:xfrm>
                  <a:off x="7278327" y="3163823"/>
                  <a:ext cx="190800" cy="190800"/>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22" name="Oval 25"/>
                <p:cNvSpPr>
                  <a:spLocks noChangeArrowheads="1"/>
                </p:cNvSpPr>
                <p:nvPr/>
              </p:nvSpPr>
              <p:spPr bwMode="gray">
                <a:xfrm>
                  <a:off x="6845944" y="3666482"/>
                  <a:ext cx="190800" cy="190800"/>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23" name="Oval 25"/>
                <p:cNvSpPr>
                  <a:spLocks noChangeArrowheads="1"/>
                </p:cNvSpPr>
                <p:nvPr/>
              </p:nvSpPr>
              <p:spPr bwMode="gray">
                <a:xfrm>
                  <a:off x="6560194" y="3157053"/>
                  <a:ext cx="190800" cy="190800"/>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24" name="Oval 25"/>
                <p:cNvSpPr>
                  <a:spLocks noChangeArrowheads="1"/>
                </p:cNvSpPr>
                <p:nvPr/>
              </p:nvSpPr>
              <p:spPr bwMode="gray">
                <a:xfrm>
                  <a:off x="7774352" y="3821344"/>
                  <a:ext cx="190800" cy="190800"/>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25" name="Oval 25"/>
                <p:cNvSpPr>
                  <a:spLocks noChangeArrowheads="1"/>
                </p:cNvSpPr>
                <p:nvPr/>
              </p:nvSpPr>
              <p:spPr bwMode="gray">
                <a:xfrm>
                  <a:off x="7843565" y="3244572"/>
                  <a:ext cx="190800" cy="190800"/>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26" name="Oval 25"/>
                <p:cNvSpPr>
                  <a:spLocks noChangeArrowheads="1"/>
                </p:cNvSpPr>
                <p:nvPr/>
              </p:nvSpPr>
              <p:spPr bwMode="gray">
                <a:xfrm>
                  <a:off x="8097345" y="2552444"/>
                  <a:ext cx="190800" cy="190800"/>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27" name="Oval 25"/>
                <p:cNvSpPr>
                  <a:spLocks noChangeArrowheads="1"/>
                </p:cNvSpPr>
                <p:nvPr/>
              </p:nvSpPr>
              <p:spPr bwMode="gray">
                <a:xfrm>
                  <a:off x="8220076" y="3414549"/>
                  <a:ext cx="344921" cy="352559"/>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28" name="Oval 25"/>
                <p:cNvSpPr>
                  <a:spLocks noChangeArrowheads="1"/>
                </p:cNvSpPr>
                <p:nvPr/>
              </p:nvSpPr>
              <p:spPr bwMode="gray">
                <a:xfrm>
                  <a:off x="7370611" y="2321735"/>
                  <a:ext cx="190800" cy="190800"/>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29" name="Oval 25"/>
                <p:cNvSpPr>
                  <a:spLocks noChangeArrowheads="1"/>
                </p:cNvSpPr>
                <p:nvPr/>
              </p:nvSpPr>
              <p:spPr bwMode="gray">
                <a:xfrm>
                  <a:off x="7223428" y="4106459"/>
                  <a:ext cx="436699" cy="445429"/>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30" name="Oval 25"/>
                <p:cNvSpPr>
                  <a:spLocks noChangeArrowheads="1"/>
                </p:cNvSpPr>
                <p:nvPr/>
              </p:nvSpPr>
              <p:spPr bwMode="gray">
                <a:xfrm>
                  <a:off x="6698102" y="4386582"/>
                  <a:ext cx="190800" cy="190800"/>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31" name="Oval 25"/>
                <p:cNvSpPr>
                  <a:spLocks noChangeArrowheads="1"/>
                </p:cNvSpPr>
                <p:nvPr/>
              </p:nvSpPr>
              <p:spPr bwMode="gray">
                <a:xfrm>
                  <a:off x="6863051" y="5021032"/>
                  <a:ext cx="190800" cy="190800"/>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32" name="Oval 25"/>
                <p:cNvSpPr>
                  <a:spLocks noChangeArrowheads="1"/>
                </p:cNvSpPr>
                <p:nvPr/>
              </p:nvSpPr>
              <p:spPr bwMode="gray">
                <a:xfrm>
                  <a:off x="7407534" y="4714436"/>
                  <a:ext cx="190800" cy="190800"/>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33" name="Oval 25"/>
                <p:cNvSpPr>
                  <a:spLocks noChangeArrowheads="1"/>
                </p:cNvSpPr>
                <p:nvPr/>
              </p:nvSpPr>
              <p:spPr bwMode="gray">
                <a:xfrm>
                  <a:off x="7848450" y="4446756"/>
                  <a:ext cx="190800" cy="190800"/>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34" name="Oval 25"/>
                <p:cNvSpPr>
                  <a:spLocks noChangeArrowheads="1"/>
                </p:cNvSpPr>
                <p:nvPr/>
              </p:nvSpPr>
              <p:spPr bwMode="gray">
                <a:xfrm>
                  <a:off x="8374196" y="4824929"/>
                  <a:ext cx="190800" cy="190800"/>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35" name="Oval 25"/>
                <p:cNvSpPr>
                  <a:spLocks noChangeArrowheads="1"/>
                </p:cNvSpPr>
                <p:nvPr/>
              </p:nvSpPr>
              <p:spPr bwMode="gray">
                <a:xfrm>
                  <a:off x="7137871" y="3924221"/>
                  <a:ext cx="743843" cy="706248"/>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36" name="Oval 25"/>
                <p:cNvSpPr>
                  <a:spLocks noChangeArrowheads="1"/>
                </p:cNvSpPr>
                <p:nvPr/>
              </p:nvSpPr>
              <p:spPr bwMode="gray">
                <a:xfrm>
                  <a:off x="8535692" y="4040518"/>
                  <a:ext cx="190800" cy="190800"/>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99" name="Oval 25"/>
                <p:cNvSpPr>
                  <a:spLocks noChangeArrowheads="1"/>
                </p:cNvSpPr>
                <p:nvPr/>
              </p:nvSpPr>
              <p:spPr bwMode="gray">
                <a:xfrm>
                  <a:off x="7532107" y="5309418"/>
                  <a:ext cx="190800" cy="190800"/>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319" name="Oval 25"/>
                <p:cNvSpPr>
                  <a:spLocks noChangeArrowheads="1"/>
                </p:cNvSpPr>
                <p:nvPr/>
              </p:nvSpPr>
              <p:spPr bwMode="gray">
                <a:xfrm>
                  <a:off x="6355491" y="3532958"/>
                  <a:ext cx="375030" cy="456116"/>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201" name="Oval 25">
                  <a:extLst>
                    <a:ext uri="{FF2B5EF4-FFF2-40B4-BE49-F238E27FC236}">
                      <a16:creationId xmlns:a16="http://schemas.microsoft.com/office/drawing/2014/main" id="{92A7C854-815E-43A2-AC55-7096030D8AAB}"/>
                    </a:ext>
                  </a:extLst>
                </p:cNvPr>
                <p:cNvSpPr>
                  <a:spLocks noChangeArrowheads="1"/>
                </p:cNvSpPr>
                <p:nvPr/>
              </p:nvSpPr>
              <p:spPr bwMode="gray">
                <a:xfrm>
                  <a:off x="8328055" y="5117783"/>
                  <a:ext cx="389215" cy="472530"/>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grpSp>
        </p:grpSp>
        <p:sp>
          <p:nvSpPr>
            <p:cNvPr id="356" name="圆角矩形 45"/>
            <p:cNvSpPr/>
            <p:nvPr/>
          </p:nvSpPr>
          <p:spPr>
            <a:xfrm>
              <a:off x="499377" y="1703303"/>
              <a:ext cx="2072919" cy="707352"/>
            </a:xfrm>
            <a:prstGeom prst="roundRect">
              <a:avLst>
                <a:gd name="adj" fmla="val 50000"/>
              </a:avLst>
            </a:prstGeom>
            <a:solidFill>
              <a:srgbClr val="C3B996"/>
            </a:solidFill>
            <a:ln w="19050" cmpd="sng">
              <a:solidFill>
                <a:srgbClr val="FFFFFF"/>
              </a:solidFill>
              <a:prstDash val="solid"/>
              <a:round/>
              <a:headEnd/>
              <a:tailEnd/>
            </a:ln>
            <a:effectLst>
              <a:outerShdw dist="28398" dir="6993903" algn="ctr" rotWithShape="0">
                <a:srgbClr val="B2B2B2">
                  <a:alpha val="50000"/>
                </a:srgbClr>
              </a:outerShdw>
            </a:effectLst>
          </p:spPr>
          <p:txBody>
            <a:bodyPr lIns="0" tIns="45703" rIns="0" bIns="45703" anchor="ctr" anchorCtr="1"/>
            <a:lstStyle/>
            <a:p>
              <a:pPr algn="ctr" fontAlgn="base">
                <a:spcBef>
                  <a:spcPct val="0"/>
                </a:spcBef>
                <a:spcAft>
                  <a:spcPct val="0"/>
                </a:spcAft>
              </a:pPr>
              <a:r>
                <a:rPr lang="en-US" altLang="zh-CN" sz="2800" b="1" kern="0" dirty="0"/>
                <a:t>Centralized in</a:t>
              </a:r>
            </a:p>
            <a:p>
              <a:pPr algn="ctr" fontAlgn="base">
                <a:spcBef>
                  <a:spcPct val="0"/>
                </a:spcBef>
                <a:spcAft>
                  <a:spcPct val="0"/>
                </a:spcAft>
              </a:pPr>
              <a:r>
                <a:rPr lang="en-US" altLang="zh-CN" sz="2800" b="1" kern="0" dirty="0"/>
                <a:t> South Tyrol</a:t>
              </a:r>
            </a:p>
          </p:txBody>
        </p:sp>
        <p:sp>
          <p:nvSpPr>
            <p:cNvPr id="357" name="圆角矩形 45"/>
            <p:cNvSpPr/>
            <p:nvPr/>
          </p:nvSpPr>
          <p:spPr>
            <a:xfrm>
              <a:off x="3367490" y="1751318"/>
              <a:ext cx="2450871" cy="777650"/>
            </a:xfrm>
            <a:prstGeom prst="roundRect">
              <a:avLst>
                <a:gd name="adj" fmla="val 50000"/>
              </a:avLst>
            </a:prstGeom>
            <a:solidFill>
              <a:srgbClr val="73BC44"/>
            </a:solidFill>
            <a:ln w="19050" cmpd="sng">
              <a:solidFill>
                <a:srgbClr val="FFFFFF"/>
              </a:solidFill>
              <a:prstDash val="solid"/>
              <a:round/>
              <a:headEnd/>
              <a:tailEnd/>
            </a:ln>
            <a:effectLst>
              <a:outerShdw dist="28398" dir="6993903" algn="ctr" rotWithShape="0">
                <a:srgbClr val="B2B2B2">
                  <a:alpha val="50000"/>
                </a:srgbClr>
              </a:outerShdw>
            </a:effectLst>
          </p:spPr>
          <p:txBody>
            <a:bodyPr lIns="0" tIns="45703" rIns="0" bIns="45703" anchor="ctr" anchorCtr="1"/>
            <a:lstStyle/>
            <a:p>
              <a:pPr algn="ctr" fontAlgn="base">
                <a:spcBef>
                  <a:spcPct val="0"/>
                </a:spcBef>
                <a:spcAft>
                  <a:spcPct val="0"/>
                </a:spcAft>
              </a:pPr>
              <a:r>
                <a:rPr lang="en-US" altLang="zh-CN" sz="2800" b="1" kern="0" dirty="0"/>
                <a:t>Decentralized factories abroad</a:t>
              </a:r>
            </a:p>
          </p:txBody>
        </p:sp>
        <p:sp>
          <p:nvSpPr>
            <p:cNvPr id="358" name="圆角矩形 45"/>
            <p:cNvSpPr/>
            <p:nvPr/>
          </p:nvSpPr>
          <p:spPr>
            <a:xfrm>
              <a:off x="6574299" y="1699132"/>
              <a:ext cx="2152193" cy="796103"/>
            </a:xfrm>
            <a:prstGeom prst="roundRect">
              <a:avLst>
                <a:gd name="adj" fmla="val 50000"/>
              </a:avLst>
            </a:prstGeom>
            <a:solidFill>
              <a:srgbClr val="F5B90F"/>
            </a:solidFill>
            <a:ln w="19050" cmpd="sng">
              <a:solidFill>
                <a:srgbClr val="FFFFFF"/>
              </a:solidFill>
              <a:prstDash val="solid"/>
              <a:round/>
              <a:headEnd/>
              <a:tailEnd/>
            </a:ln>
            <a:effectLst>
              <a:outerShdw dist="28398" dir="6993903" algn="ctr" rotWithShape="0">
                <a:srgbClr val="B2B2B2">
                  <a:alpha val="50000"/>
                </a:srgbClr>
              </a:outerShdw>
            </a:effectLst>
          </p:spPr>
          <p:txBody>
            <a:bodyPr lIns="0" tIns="45703" rIns="0" bIns="45703" anchor="ctr" anchorCtr="1"/>
            <a:lstStyle/>
            <a:p>
              <a:pPr algn="ctr" fontAlgn="base">
                <a:spcBef>
                  <a:spcPct val="0"/>
                </a:spcBef>
                <a:spcAft>
                  <a:spcPct val="0"/>
                </a:spcAft>
              </a:pPr>
              <a:r>
                <a:rPr lang="de-CH" altLang="zh-CN" sz="2400" b="1" kern="0" dirty="0" err="1"/>
                <a:t>Production</a:t>
              </a:r>
              <a:r>
                <a:rPr lang="de-CH" altLang="zh-CN" sz="2400" b="1" kern="0" dirty="0"/>
                <a:t>, R&amp;D </a:t>
              </a:r>
              <a:r>
                <a:rPr lang="de-CH" altLang="zh-CN" sz="2400" b="1" kern="0" dirty="0" err="1"/>
                <a:t>elsewhere</a:t>
              </a:r>
              <a:endParaRPr lang="en-US" altLang="zh-CN" sz="2400" b="1" kern="0" dirty="0"/>
            </a:p>
          </p:txBody>
        </p:sp>
        <p:sp>
          <p:nvSpPr>
            <p:cNvPr id="442" name="Text Box 16"/>
            <p:cNvSpPr txBox="1">
              <a:spLocks noChangeArrowheads="1"/>
            </p:cNvSpPr>
            <p:nvPr/>
          </p:nvSpPr>
          <p:spPr bwMode="auto">
            <a:xfrm>
              <a:off x="550034" y="5571236"/>
              <a:ext cx="2161423" cy="1183144"/>
            </a:xfrm>
            <a:prstGeom prst="rect">
              <a:avLst/>
            </a:prstGeom>
            <a:noFill/>
            <a:ln w="12700">
              <a:noFill/>
              <a:miter lim="800000"/>
              <a:headEnd/>
              <a:tailEnd/>
            </a:ln>
          </p:spPr>
          <p:txBody>
            <a:bodyPr wrap="square">
              <a:spAutoFit/>
            </a:bodyPr>
            <a:lstStyle/>
            <a:p>
              <a:pPr algn="ctr">
                <a:lnSpc>
                  <a:spcPct val="114000"/>
                </a:lnSpc>
                <a:buClr>
                  <a:schemeClr val="bg1">
                    <a:lumMod val="50000"/>
                  </a:schemeClr>
                </a:buClr>
                <a:buSzPct val="50000"/>
              </a:pPr>
              <a:r>
                <a:rPr lang="de-CH" altLang="zh-CN" sz="3200" b="1" dirty="0">
                  <a:latin typeface="Calibri" pitchFamily="34" charset="0"/>
                  <a:cs typeface="Calibri" pitchFamily="34" charset="0"/>
                </a:rPr>
                <a:t>Global </a:t>
              </a:r>
              <a:r>
                <a:rPr lang="de-CH" altLang="zh-CN" sz="3200" b="1" dirty="0" err="1">
                  <a:latin typeface="Calibri" pitchFamily="34" charset="0"/>
                  <a:cs typeface="Calibri" pitchFamily="34" charset="0"/>
                </a:rPr>
                <a:t>Strategy</a:t>
              </a:r>
              <a:endParaRPr lang="en-US" altLang="zh-CN" sz="3200" b="1" dirty="0">
                <a:latin typeface="Calibri" pitchFamily="34" charset="0"/>
                <a:cs typeface="Calibri" pitchFamily="34" charset="0"/>
              </a:endParaRPr>
            </a:p>
          </p:txBody>
        </p:sp>
        <p:sp>
          <p:nvSpPr>
            <p:cNvPr id="445" name="Text Box 16"/>
            <p:cNvSpPr txBox="1">
              <a:spLocks noChangeArrowheads="1"/>
            </p:cNvSpPr>
            <p:nvPr/>
          </p:nvSpPr>
          <p:spPr bwMode="auto">
            <a:xfrm>
              <a:off x="5794403" y="5503262"/>
              <a:ext cx="3340603" cy="1183144"/>
            </a:xfrm>
            <a:prstGeom prst="rect">
              <a:avLst/>
            </a:prstGeom>
            <a:noFill/>
            <a:ln w="12700">
              <a:noFill/>
              <a:miter lim="800000"/>
              <a:headEnd/>
              <a:tailEnd/>
            </a:ln>
          </p:spPr>
          <p:txBody>
            <a:bodyPr wrap="square">
              <a:spAutoFit/>
            </a:bodyPr>
            <a:lstStyle/>
            <a:p>
              <a:pPr lvl="1">
                <a:lnSpc>
                  <a:spcPct val="114000"/>
                </a:lnSpc>
                <a:buClr>
                  <a:schemeClr val="bg1">
                    <a:lumMod val="50000"/>
                  </a:schemeClr>
                </a:buClr>
                <a:buSzPct val="50000"/>
              </a:pPr>
              <a:r>
                <a:rPr lang="en-US" altLang="zh-CN" sz="3200" b="1" dirty="0">
                  <a:latin typeface="Calibri" pitchFamily="34" charset="0"/>
                  <a:cs typeface="Calibri" pitchFamily="34" charset="0"/>
                </a:rPr>
                <a:t>Transnational network Strategy</a:t>
              </a:r>
            </a:p>
          </p:txBody>
        </p:sp>
      </p:grpSp>
      <p:sp>
        <p:nvSpPr>
          <p:cNvPr id="195" name="Oval 25">
            <a:extLst>
              <a:ext uri="{FF2B5EF4-FFF2-40B4-BE49-F238E27FC236}">
                <a16:creationId xmlns:a16="http://schemas.microsoft.com/office/drawing/2014/main" id="{71EFBA5C-EFF3-4887-B396-62CFE4CEEBC7}"/>
              </a:ext>
            </a:extLst>
          </p:cNvPr>
          <p:cNvSpPr>
            <a:spLocks noChangeArrowheads="1"/>
          </p:cNvSpPr>
          <p:nvPr/>
        </p:nvSpPr>
        <p:spPr bwMode="gray">
          <a:xfrm>
            <a:off x="2998672" y="3889288"/>
            <a:ext cx="494965" cy="444273"/>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
        <p:nvSpPr>
          <p:cNvPr id="198" name="Oval 25">
            <a:extLst>
              <a:ext uri="{FF2B5EF4-FFF2-40B4-BE49-F238E27FC236}">
                <a16:creationId xmlns:a16="http://schemas.microsoft.com/office/drawing/2014/main" id="{F725E3DE-F41B-490D-835D-C97619851DDF}"/>
              </a:ext>
            </a:extLst>
          </p:cNvPr>
          <p:cNvSpPr>
            <a:spLocks noChangeArrowheads="1"/>
          </p:cNvSpPr>
          <p:nvPr/>
        </p:nvSpPr>
        <p:spPr bwMode="gray">
          <a:xfrm>
            <a:off x="6317546" y="4081424"/>
            <a:ext cx="822658" cy="702932"/>
          </a:xfrm>
          <a:prstGeom prst="ellipse">
            <a:avLst/>
          </a:prstGeom>
          <a:solidFill>
            <a:srgbClr val="C00000"/>
          </a:solidFill>
          <a:ln w="12700">
            <a:noFill/>
            <a:round/>
            <a:headEnd/>
            <a:tailEnd/>
          </a:ln>
          <a:effectLst/>
        </p:spPr>
        <p:txBody>
          <a:bodyPr wrap="none" anchor="ctr"/>
          <a:lstStyle/>
          <a:p>
            <a:endParaRPr lang="zh-CN" altLang="en-US" kern="0" dirty="0">
              <a:solidFill>
                <a:sysClr val="windowText" lastClr="000000"/>
              </a:solidFill>
              <a:latin typeface="Calibri" pitchFamily="34" charset="0"/>
            </a:endParaRPr>
          </a:p>
        </p:txBody>
      </p:sp>
    </p:spTree>
    <p:extLst>
      <p:ext uri="{BB962C8B-B14F-4D97-AF65-F5344CB8AC3E}">
        <p14:creationId xmlns:p14="http://schemas.microsoft.com/office/powerpoint/2010/main" val="27155487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D3DB6-6AE5-47F0-A8C9-4762BDDB5C0E}"/>
              </a:ext>
            </a:extLst>
          </p:cNvPr>
          <p:cNvSpPr>
            <a:spLocks noGrp="1"/>
          </p:cNvSpPr>
          <p:nvPr>
            <p:ph type="title"/>
          </p:nvPr>
        </p:nvSpPr>
        <p:spPr>
          <a:xfrm>
            <a:off x="648929" y="629266"/>
            <a:ext cx="3990125" cy="1622321"/>
          </a:xfrm>
        </p:spPr>
        <p:txBody>
          <a:bodyPr>
            <a:normAutofit fontScale="90000"/>
          </a:bodyPr>
          <a:lstStyle/>
          <a:p>
            <a:r>
              <a:rPr lang="de-CH" dirty="0"/>
              <a:t>Dr. Schär’s </a:t>
            </a:r>
            <a:r>
              <a:rPr lang="de-CH" dirty="0" err="1"/>
              <a:t>strategic</a:t>
            </a:r>
            <a:r>
              <a:rPr lang="de-CH" dirty="0"/>
              <a:t> </a:t>
            </a:r>
            <a:r>
              <a:rPr lang="de-CH" dirty="0" err="1"/>
              <a:t>evolution</a:t>
            </a:r>
            <a:endParaRPr lang="en-US" dirty="0"/>
          </a:p>
        </p:txBody>
      </p:sp>
      <p:sp>
        <p:nvSpPr>
          <p:cNvPr id="9" name="Content Placeholder 10">
            <a:extLst>
              <a:ext uri="{FF2B5EF4-FFF2-40B4-BE49-F238E27FC236}">
                <a16:creationId xmlns:a16="http://schemas.microsoft.com/office/drawing/2014/main" id="{9B9FD3A2-5239-44C0-B9E1-0A229B79C32B}"/>
              </a:ext>
            </a:extLst>
          </p:cNvPr>
          <p:cNvSpPr>
            <a:spLocks noGrp="1"/>
          </p:cNvSpPr>
          <p:nvPr>
            <p:ph idx="1"/>
          </p:nvPr>
        </p:nvSpPr>
        <p:spPr>
          <a:xfrm>
            <a:off x="648928" y="2227203"/>
            <a:ext cx="3990125" cy="3785419"/>
          </a:xfrm>
        </p:spPr>
        <p:txBody>
          <a:bodyPr>
            <a:normAutofit lnSpcReduction="10000"/>
          </a:bodyPr>
          <a:lstStyle/>
          <a:p>
            <a:r>
              <a:rPr lang="de-CH" dirty="0"/>
              <a:t>Exports </a:t>
            </a:r>
            <a:r>
              <a:rPr lang="de-CH" dirty="0" err="1"/>
              <a:t>only</a:t>
            </a:r>
            <a:r>
              <a:rPr lang="de-CH" dirty="0"/>
              <a:t>: </a:t>
            </a:r>
            <a:r>
              <a:rPr lang="de-CH" b="1" dirty="0"/>
              <a:t>global</a:t>
            </a:r>
          </a:p>
          <a:p>
            <a:r>
              <a:rPr lang="de-CH" dirty="0" err="1"/>
              <a:t>Local</a:t>
            </a:r>
            <a:r>
              <a:rPr lang="de-CH" dirty="0"/>
              <a:t> </a:t>
            </a:r>
            <a:r>
              <a:rPr lang="de-CH" dirty="0" err="1"/>
              <a:t>factories</a:t>
            </a:r>
            <a:r>
              <a:rPr lang="de-CH" dirty="0"/>
              <a:t> </a:t>
            </a:r>
            <a:r>
              <a:rPr lang="de-CH" dirty="0" err="1"/>
              <a:t>respond</a:t>
            </a:r>
            <a:r>
              <a:rPr lang="de-CH" dirty="0"/>
              <a:t> to </a:t>
            </a:r>
            <a:r>
              <a:rPr lang="de-CH" dirty="0" err="1"/>
              <a:t>local</a:t>
            </a:r>
            <a:r>
              <a:rPr lang="de-CH" dirty="0"/>
              <a:t> </a:t>
            </a:r>
            <a:r>
              <a:rPr lang="de-CH" dirty="0" err="1"/>
              <a:t>demands</a:t>
            </a:r>
            <a:r>
              <a:rPr lang="de-CH" dirty="0"/>
              <a:t>: </a:t>
            </a:r>
            <a:r>
              <a:rPr lang="de-CH" b="1" dirty="0"/>
              <a:t>multi-national</a:t>
            </a:r>
          </a:p>
          <a:p>
            <a:r>
              <a:rPr lang="de-CH" dirty="0" err="1"/>
              <a:t>Activities</a:t>
            </a:r>
            <a:r>
              <a:rPr lang="de-CH" dirty="0"/>
              <a:t> </a:t>
            </a:r>
            <a:r>
              <a:rPr lang="de-CH" dirty="0" err="1"/>
              <a:t>delegated</a:t>
            </a:r>
            <a:r>
              <a:rPr lang="de-CH" dirty="0"/>
              <a:t> from HQ </a:t>
            </a:r>
            <a:r>
              <a:rPr lang="de-CH" dirty="0" err="1"/>
              <a:t>elsewhere</a:t>
            </a:r>
            <a:r>
              <a:rPr lang="de-CH" dirty="0"/>
              <a:t>:  </a:t>
            </a:r>
            <a:r>
              <a:rPr lang="de-CH" b="1" dirty="0"/>
              <a:t>transnational</a:t>
            </a:r>
          </a:p>
          <a:p>
            <a:pPr lvl="1"/>
            <a:r>
              <a:rPr lang="de-CH" dirty="0"/>
              <a:t>R&amp;D to Trieste, </a:t>
            </a:r>
          </a:p>
          <a:p>
            <a:pPr lvl="1"/>
            <a:r>
              <a:rPr lang="de-CH" dirty="0"/>
              <a:t>Germany </a:t>
            </a:r>
            <a:r>
              <a:rPr lang="de-CH" dirty="0" err="1"/>
              <a:t>makes</a:t>
            </a:r>
            <a:r>
              <a:rPr lang="de-CH" dirty="0"/>
              <a:t>  </a:t>
            </a:r>
            <a:r>
              <a:rPr lang="de-CH" dirty="0" err="1"/>
              <a:t>waffles</a:t>
            </a:r>
            <a:r>
              <a:rPr lang="de-CH" dirty="0"/>
              <a:t> </a:t>
            </a:r>
            <a:r>
              <a:rPr lang="de-CH" dirty="0" err="1"/>
              <a:t>for</a:t>
            </a:r>
            <a:r>
              <a:rPr lang="de-CH" dirty="0"/>
              <a:t> all </a:t>
            </a:r>
            <a:r>
              <a:rPr lang="de-CH" dirty="0" err="1"/>
              <a:t>subsidiaries</a:t>
            </a:r>
            <a:endParaRPr lang="de-CH" dirty="0"/>
          </a:p>
          <a:p>
            <a:endParaRPr lang="de-CH" b="1" dirty="0"/>
          </a:p>
          <a:p>
            <a:endParaRPr lang="de-CH" dirty="0"/>
          </a:p>
          <a:p>
            <a:pPr marL="0" indent="0">
              <a:buNone/>
            </a:pPr>
            <a:endParaRPr lang="en-US" sz="2000" dirty="0"/>
          </a:p>
        </p:txBody>
      </p:sp>
      <p:pic>
        <p:nvPicPr>
          <p:cNvPr id="7" name="Content Placeholder 6" descr="A picture containing text, electronics&#10;&#10;Description automatically generated">
            <a:extLst>
              <a:ext uri="{FF2B5EF4-FFF2-40B4-BE49-F238E27FC236}">
                <a16:creationId xmlns:a16="http://schemas.microsoft.com/office/drawing/2014/main" id="{2482854B-F0CB-46F3-B532-A85D112826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6272" y="807593"/>
            <a:ext cx="4178557" cy="5239568"/>
          </a:xfrm>
          <a:prstGeom prst="rect">
            <a:avLst/>
          </a:prstGeom>
          <a:effectLst/>
        </p:spPr>
      </p:pic>
    </p:spTree>
    <p:extLst>
      <p:ext uri="{BB962C8B-B14F-4D97-AF65-F5344CB8AC3E}">
        <p14:creationId xmlns:p14="http://schemas.microsoft.com/office/powerpoint/2010/main" val="1449613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02339-EA3F-47C1-974F-11A8174A8E5E}"/>
              </a:ext>
            </a:extLst>
          </p:cNvPr>
          <p:cNvSpPr>
            <a:spLocks noGrp="1"/>
          </p:cNvSpPr>
          <p:nvPr>
            <p:ph type="title"/>
          </p:nvPr>
        </p:nvSpPr>
        <p:spPr/>
        <p:txBody>
          <a:bodyPr/>
          <a:lstStyle/>
          <a:p>
            <a:r>
              <a:rPr lang="de-CH" dirty="0"/>
              <a:t>Prof. Kraus: </a:t>
            </a:r>
            <a:r>
              <a:rPr lang="de-CH" dirty="0" err="1"/>
              <a:t>Introductions</a:t>
            </a:r>
            <a:r>
              <a:rPr lang="de-CH" dirty="0"/>
              <a:t>, </a:t>
            </a:r>
            <a:r>
              <a:rPr lang="de-CH" dirty="0" err="1"/>
              <a:t>overview</a:t>
            </a:r>
            <a:r>
              <a:rPr lang="de-CH" dirty="0"/>
              <a:t> of </a:t>
            </a:r>
            <a:r>
              <a:rPr lang="de-CH" dirty="0" err="1"/>
              <a:t>today</a:t>
            </a:r>
            <a:endParaRPr lang="en-US" dirty="0"/>
          </a:p>
        </p:txBody>
      </p:sp>
      <p:sp>
        <p:nvSpPr>
          <p:cNvPr id="3" name="Content Placeholder 2">
            <a:extLst>
              <a:ext uri="{FF2B5EF4-FFF2-40B4-BE49-F238E27FC236}">
                <a16:creationId xmlns:a16="http://schemas.microsoft.com/office/drawing/2014/main" id="{A7B6BA3A-3688-4DD8-B96F-6E3F715631FB}"/>
              </a:ext>
            </a:extLst>
          </p:cNvPr>
          <p:cNvSpPr>
            <a:spLocks noGrp="1"/>
          </p:cNvSpPr>
          <p:nvPr>
            <p:ph idx="1"/>
          </p:nvPr>
        </p:nvSpPr>
        <p:spPr>
          <a:xfrm>
            <a:off x="838200" y="1817028"/>
            <a:ext cx="10515600" cy="4884191"/>
          </a:xfrm>
        </p:spPr>
        <p:txBody>
          <a:bodyPr>
            <a:normAutofit/>
          </a:bodyPr>
          <a:lstStyle/>
          <a:p>
            <a:pPr marL="0" indent="0">
              <a:buNone/>
            </a:pPr>
            <a:r>
              <a:rPr lang="de-CH" b="1" u="sng" dirty="0"/>
              <a:t>Topic of </a:t>
            </a:r>
            <a:r>
              <a:rPr lang="de-CH" b="1" u="sng" dirty="0" err="1"/>
              <a:t>the</a:t>
            </a:r>
            <a:r>
              <a:rPr lang="de-CH" b="1" u="sng" dirty="0"/>
              <a:t> </a:t>
            </a:r>
            <a:r>
              <a:rPr lang="de-CH" b="1" u="sng" dirty="0" err="1"/>
              <a:t>session</a:t>
            </a:r>
            <a:r>
              <a:rPr lang="de-CH" b="1" dirty="0"/>
              <a:t>: </a:t>
            </a:r>
          </a:p>
          <a:p>
            <a:pPr marL="0" indent="0">
              <a:buNone/>
            </a:pPr>
            <a:r>
              <a:rPr lang="de-CH" b="1" dirty="0"/>
              <a:t>The </a:t>
            </a:r>
            <a:r>
              <a:rPr lang="de-CH" b="1" dirty="0" err="1"/>
              <a:t>worldwide</a:t>
            </a:r>
            <a:r>
              <a:rPr lang="de-CH" b="1" dirty="0"/>
              <a:t> </a:t>
            </a:r>
            <a:r>
              <a:rPr lang="de-CH" b="1" dirty="0" err="1"/>
              <a:t>success</a:t>
            </a:r>
            <a:r>
              <a:rPr lang="de-CH" b="1" dirty="0"/>
              <a:t> of a South </a:t>
            </a:r>
            <a:r>
              <a:rPr lang="de-CH" b="1" dirty="0" err="1"/>
              <a:t>Tyrol</a:t>
            </a:r>
            <a:r>
              <a:rPr lang="de-CH" b="1" dirty="0"/>
              <a:t> </a:t>
            </a:r>
            <a:r>
              <a:rPr lang="de-CH" b="1" dirty="0" err="1"/>
              <a:t>entrepreneur</a:t>
            </a:r>
            <a:r>
              <a:rPr lang="de-CH" b="1" dirty="0"/>
              <a:t>, </a:t>
            </a:r>
            <a:r>
              <a:rPr lang="de-CH" b="1" dirty="0" err="1"/>
              <a:t>presented</a:t>
            </a:r>
            <a:r>
              <a:rPr lang="de-CH" b="1" dirty="0"/>
              <a:t> </a:t>
            </a:r>
            <a:r>
              <a:rPr lang="de-CH" b="1" dirty="0" err="1"/>
              <a:t>by</a:t>
            </a:r>
            <a:r>
              <a:rPr lang="de-CH" b="1" dirty="0"/>
              <a:t> U. Ladurner </a:t>
            </a:r>
            <a:r>
              <a:rPr lang="de-CH" b="1" dirty="0" err="1"/>
              <a:t>himself</a:t>
            </a:r>
            <a:r>
              <a:rPr lang="de-CH" b="1" dirty="0"/>
              <a:t>  and 2 case </a:t>
            </a:r>
            <a:r>
              <a:rPr lang="de-CH" b="1" dirty="0" err="1"/>
              <a:t>writers</a:t>
            </a:r>
            <a:endParaRPr lang="de-CH" b="1" dirty="0"/>
          </a:p>
          <a:p>
            <a:pPr marL="0" indent="0">
              <a:buNone/>
            </a:pPr>
            <a:endParaRPr lang="de-CH" b="1" dirty="0"/>
          </a:p>
          <a:p>
            <a:pPr marL="0" indent="0">
              <a:buNone/>
            </a:pPr>
            <a:r>
              <a:rPr lang="de-CH" b="1" u="sng" dirty="0"/>
              <a:t>Purpose of </a:t>
            </a:r>
            <a:r>
              <a:rPr lang="de-CH" b="1" u="sng" dirty="0" err="1"/>
              <a:t>session</a:t>
            </a:r>
            <a:r>
              <a:rPr lang="de-CH" b="1" u="sng" dirty="0"/>
              <a:t>: </a:t>
            </a:r>
          </a:p>
          <a:p>
            <a:pPr marL="514350" indent="-514350">
              <a:buAutoNum type="arabicParenR"/>
            </a:pPr>
            <a:r>
              <a:rPr lang="de-CH" b="1" dirty="0" err="1"/>
              <a:t>exemplify</a:t>
            </a:r>
            <a:r>
              <a:rPr lang="de-CH" b="1" dirty="0"/>
              <a:t> </a:t>
            </a:r>
            <a:r>
              <a:rPr lang="de-CH" b="1" dirty="0" err="1"/>
              <a:t>successful</a:t>
            </a:r>
            <a:r>
              <a:rPr lang="de-CH" b="1" dirty="0"/>
              <a:t> </a:t>
            </a:r>
            <a:r>
              <a:rPr lang="de-CH" b="1" dirty="0" err="1"/>
              <a:t>strategy</a:t>
            </a:r>
            <a:r>
              <a:rPr lang="de-CH" b="1" dirty="0"/>
              <a:t> </a:t>
            </a:r>
            <a:r>
              <a:rPr lang="de-CH" b="1" dirty="0" err="1"/>
              <a:t>concepts</a:t>
            </a:r>
            <a:r>
              <a:rPr lang="de-CH" b="1" dirty="0"/>
              <a:t> </a:t>
            </a:r>
            <a:r>
              <a:rPr lang="de-CH" b="1" dirty="0" err="1"/>
              <a:t>with</a:t>
            </a:r>
            <a:r>
              <a:rPr lang="de-CH" b="1" dirty="0"/>
              <a:t> U. </a:t>
            </a:r>
            <a:r>
              <a:rPr lang="de-CH" b="1" dirty="0" err="1"/>
              <a:t>Ladurner;’s</a:t>
            </a:r>
            <a:r>
              <a:rPr lang="de-CH" b="1" dirty="0"/>
              <a:t> </a:t>
            </a:r>
            <a:r>
              <a:rPr lang="de-CH" b="1" dirty="0" err="1"/>
              <a:t>story</a:t>
            </a:r>
            <a:r>
              <a:rPr lang="de-CH" b="1" dirty="0"/>
              <a:t>. </a:t>
            </a:r>
          </a:p>
          <a:p>
            <a:pPr marL="514350" indent="-514350">
              <a:buAutoNum type="arabicParenR"/>
            </a:pPr>
            <a:r>
              <a:rPr lang="de-CH" b="1" dirty="0" err="1"/>
              <a:t>teach</a:t>
            </a:r>
            <a:r>
              <a:rPr lang="de-CH" b="1" dirty="0"/>
              <a:t> </a:t>
            </a:r>
            <a:r>
              <a:rPr lang="de-CH" b="1" dirty="0" err="1"/>
              <a:t>knowledge</a:t>
            </a:r>
            <a:r>
              <a:rPr lang="de-CH" b="1" dirty="0"/>
              <a:t> of </a:t>
            </a:r>
            <a:r>
              <a:rPr lang="de-CH" b="1" dirty="0" err="1"/>
              <a:t>strategy</a:t>
            </a:r>
            <a:r>
              <a:rPr lang="de-CH" b="1" dirty="0"/>
              <a:t> </a:t>
            </a:r>
            <a:r>
              <a:rPr lang="de-CH" b="1" dirty="0" err="1"/>
              <a:t>concepts</a:t>
            </a:r>
            <a:r>
              <a:rPr lang="de-CH" b="1" dirty="0"/>
              <a:t>. </a:t>
            </a:r>
          </a:p>
          <a:p>
            <a:pPr marL="514350" indent="-514350">
              <a:buAutoNum type="arabicParenR"/>
            </a:pPr>
            <a:r>
              <a:rPr lang="de-CH" b="1" dirty="0" err="1"/>
              <a:t>train</a:t>
            </a:r>
            <a:r>
              <a:rPr lang="de-CH" b="1" dirty="0"/>
              <a:t>  </a:t>
            </a:r>
            <a:r>
              <a:rPr lang="de-CH" b="1" dirty="0" err="1"/>
              <a:t>students</a:t>
            </a:r>
            <a:r>
              <a:rPr lang="de-CH" b="1" dirty="0"/>
              <a:t>’ </a:t>
            </a:r>
            <a:r>
              <a:rPr lang="de-CH" b="1" dirty="0" err="1"/>
              <a:t>practical</a:t>
            </a:r>
            <a:r>
              <a:rPr lang="de-CH" b="1" dirty="0"/>
              <a:t> </a:t>
            </a:r>
            <a:r>
              <a:rPr lang="de-CH" b="1" dirty="0" err="1"/>
              <a:t>strategy</a:t>
            </a:r>
            <a:r>
              <a:rPr lang="de-CH" b="1" dirty="0"/>
              <a:t> </a:t>
            </a:r>
            <a:r>
              <a:rPr lang="de-CH" b="1" dirty="0" err="1"/>
              <a:t>skills</a:t>
            </a:r>
            <a:r>
              <a:rPr lang="de-CH" b="1" dirty="0"/>
              <a:t>, </a:t>
            </a:r>
            <a:r>
              <a:rPr lang="de-CH" b="1" dirty="0" err="1"/>
              <a:t>focus</a:t>
            </a:r>
            <a:r>
              <a:rPr lang="de-CH" b="1" dirty="0"/>
              <a:t> on </a:t>
            </a:r>
            <a:r>
              <a:rPr lang="de-CH" b="1" dirty="0" err="1"/>
              <a:t>informatics</a:t>
            </a:r>
            <a:endParaRPr lang="de-CH" b="1" dirty="0"/>
          </a:p>
          <a:p>
            <a:pPr marL="0" indent="0">
              <a:buNone/>
            </a:pPr>
            <a:endParaRPr lang="de-CH" dirty="0"/>
          </a:p>
        </p:txBody>
      </p:sp>
    </p:spTree>
    <p:extLst>
      <p:ext uri="{BB962C8B-B14F-4D97-AF65-F5344CB8AC3E}">
        <p14:creationId xmlns:p14="http://schemas.microsoft.com/office/powerpoint/2010/main" val="32147891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7BAC0-4489-4BF3-81DC-5DA9E80600A6}"/>
              </a:ext>
            </a:extLst>
          </p:cNvPr>
          <p:cNvSpPr>
            <a:spLocks noGrp="1"/>
          </p:cNvSpPr>
          <p:nvPr>
            <p:ph type="title"/>
          </p:nvPr>
        </p:nvSpPr>
        <p:spPr/>
        <p:txBody>
          <a:bodyPr/>
          <a:lstStyle/>
          <a:p>
            <a:r>
              <a:rPr lang="de-CH" b="1" dirty="0"/>
              <a:t>Situation 2021: </a:t>
            </a:r>
            <a:r>
              <a:rPr lang="de-CH" dirty="0"/>
              <a:t>Industry </a:t>
            </a:r>
            <a:r>
              <a:rPr lang="de-CH" dirty="0" err="1"/>
              <a:t>analysis</a:t>
            </a:r>
            <a:r>
              <a:rPr lang="de-CH" dirty="0"/>
              <a:t>  </a:t>
            </a:r>
            <a:r>
              <a:rPr lang="de-CH" dirty="0" err="1"/>
              <a:t>with</a:t>
            </a:r>
            <a:r>
              <a:rPr lang="de-CH" dirty="0"/>
              <a:t> </a:t>
            </a:r>
            <a:r>
              <a:rPr lang="de-CH" dirty="0" err="1"/>
              <a:t>Porter’s</a:t>
            </a:r>
            <a:r>
              <a:rPr lang="de-CH" dirty="0"/>
              <a:t>  «Five  Forces» </a:t>
            </a:r>
            <a:r>
              <a:rPr lang="de-CH" dirty="0" err="1"/>
              <a:t>determining</a:t>
            </a:r>
            <a:r>
              <a:rPr lang="de-CH" dirty="0"/>
              <a:t> </a:t>
            </a:r>
            <a:r>
              <a:rPr lang="de-CH" dirty="0" err="1"/>
              <a:t>profits</a:t>
            </a:r>
            <a:endParaRPr lang="en-US" dirty="0"/>
          </a:p>
        </p:txBody>
      </p:sp>
      <p:sp>
        <p:nvSpPr>
          <p:cNvPr id="3" name="Content Placeholder 2">
            <a:extLst>
              <a:ext uri="{FF2B5EF4-FFF2-40B4-BE49-F238E27FC236}">
                <a16:creationId xmlns:a16="http://schemas.microsoft.com/office/drawing/2014/main" id="{25CE975A-C305-4222-8C1B-CF94AA9796ED}"/>
              </a:ext>
            </a:extLst>
          </p:cNvPr>
          <p:cNvSpPr>
            <a:spLocks noGrp="1"/>
          </p:cNvSpPr>
          <p:nvPr>
            <p:ph idx="1"/>
          </p:nvPr>
        </p:nvSpPr>
        <p:spPr/>
        <p:txBody>
          <a:bodyPr/>
          <a:lstStyle/>
          <a:p>
            <a:endParaRPr lang="en-US" dirty="0"/>
          </a:p>
        </p:txBody>
      </p:sp>
      <p:grpSp>
        <p:nvGrpSpPr>
          <p:cNvPr id="4" name="组合 13">
            <a:extLst>
              <a:ext uri="{FF2B5EF4-FFF2-40B4-BE49-F238E27FC236}">
                <a16:creationId xmlns:a16="http://schemas.microsoft.com/office/drawing/2014/main" id="{917FAD27-7AA6-40C9-8141-AE33EF89385C}"/>
              </a:ext>
            </a:extLst>
          </p:cNvPr>
          <p:cNvGrpSpPr/>
          <p:nvPr/>
        </p:nvGrpSpPr>
        <p:grpSpPr>
          <a:xfrm>
            <a:off x="2278378" y="1752083"/>
            <a:ext cx="7633884" cy="4804960"/>
            <a:chOff x="382903" y="1691123"/>
            <a:chExt cx="7633884" cy="4804960"/>
          </a:xfrm>
        </p:grpSpPr>
        <p:grpSp>
          <p:nvGrpSpPr>
            <p:cNvPr id="5" name="组合 41">
              <a:extLst>
                <a:ext uri="{FF2B5EF4-FFF2-40B4-BE49-F238E27FC236}">
                  <a16:creationId xmlns:a16="http://schemas.microsoft.com/office/drawing/2014/main" id="{74D6FF13-5E5A-4000-9D84-EBBE0C5FD641}"/>
                </a:ext>
              </a:extLst>
            </p:cNvPr>
            <p:cNvGrpSpPr/>
            <p:nvPr/>
          </p:nvGrpSpPr>
          <p:grpSpPr>
            <a:xfrm>
              <a:off x="2059223" y="1691123"/>
              <a:ext cx="4283735" cy="4073059"/>
              <a:chOff x="2137454" y="1682032"/>
              <a:chExt cx="4923885" cy="4681726"/>
            </a:xfrm>
          </p:grpSpPr>
          <p:grpSp>
            <p:nvGrpSpPr>
              <p:cNvPr id="26" name="组合 29">
                <a:extLst>
                  <a:ext uri="{FF2B5EF4-FFF2-40B4-BE49-F238E27FC236}">
                    <a16:creationId xmlns:a16="http://schemas.microsoft.com/office/drawing/2014/main" id="{794BE766-1D28-49E9-879B-258124E0141D}"/>
                  </a:ext>
                </a:extLst>
              </p:cNvPr>
              <p:cNvGrpSpPr/>
              <p:nvPr/>
            </p:nvGrpSpPr>
            <p:grpSpPr>
              <a:xfrm>
                <a:off x="2137454" y="1682032"/>
                <a:ext cx="4923885" cy="4681726"/>
                <a:chOff x="2672451" y="2060475"/>
                <a:chExt cx="3785950" cy="3599755"/>
              </a:xfrm>
            </p:grpSpPr>
            <p:grpSp>
              <p:nvGrpSpPr>
                <p:cNvPr id="28" name="组合 28">
                  <a:extLst>
                    <a:ext uri="{FF2B5EF4-FFF2-40B4-BE49-F238E27FC236}">
                      <a16:creationId xmlns:a16="http://schemas.microsoft.com/office/drawing/2014/main" id="{A407502C-8319-41F4-A406-8EB24A3BF229}"/>
                    </a:ext>
                  </a:extLst>
                </p:cNvPr>
                <p:cNvGrpSpPr/>
                <p:nvPr/>
              </p:nvGrpSpPr>
              <p:grpSpPr>
                <a:xfrm>
                  <a:off x="2672451" y="2060475"/>
                  <a:ext cx="3785950" cy="3599755"/>
                  <a:chOff x="2780280" y="1892299"/>
                  <a:chExt cx="3582988" cy="3406775"/>
                </a:xfrm>
              </p:grpSpPr>
              <p:sp>
                <p:nvSpPr>
                  <p:cNvPr id="30" name="Freeform 6">
                    <a:extLst>
                      <a:ext uri="{FF2B5EF4-FFF2-40B4-BE49-F238E27FC236}">
                        <a16:creationId xmlns:a16="http://schemas.microsoft.com/office/drawing/2014/main" id="{4F756B1F-0C58-466F-AB08-EABC53DFB545}"/>
                      </a:ext>
                    </a:extLst>
                  </p:cNvPr>
                  <p:cNvSpPr>
                    <a:spLocks/>
                  </p:cNvSpPr>
                  <p:nvPr/>
                </p:nvSpPr>
                <p:spPr bwMode="auto">
                  <a:xfrm>
                    <a:off x="4599555" y="1892299"/>
                    <a:ext cx="1530350" cy="1400175"/>
                  </a:xfrm>
                  <a:custGeom>
                    <a:avLst/>
                    <a:gdLst>
                      <a:gd name="T0" fmla="*/ 8031 w 8031"/>
                      <a:gd name="T1" fmla="*/ 5834 h 7347"/>
                      <a:gd name="T2" fmla="*/ 0 w 8031"/>
                      <a:gd name="T3" fmla="*/ 0 h 7347"/>
                      <a:gd name="T4" fmla="*/ 0 w 8031"/>
                      <a:gd name="T5" fmla="*/ 4897 h 7347"/>
                      <a:gd name="T6" fmla="*/ 3373 w 8031"/>
                      <a:gd name="T7" fmla="*/ 7347 h 7347"/>
                      <a:gd name="T8" fmla="*/ 8031 w 8031"/>
                      <a:gd name="T9" fmla="*/ 5834 h 7347"/>
                    </a:gdLst>
                    <a:ahLst/>
                    <a:cxnLst>
                      <a:cxn ang="0">
                        <a:pos x="T0" y="T1"/>
                      </a:cxn>
                      <a:cxn ang="0">
                        <a:pos x="T2" y="T3"/>
                      </a:cxn>
                      <a:cxn ang="0">
                        <a:pos x="T4" y="T5"/>
                      </a:cxn>
                      <a:cxn ang="0">
                        <a:pos x="T6" y="T7"/>
                      </a:cxn>
                      <a:cxn ang="0">
                        <a:pos x="T8" y="T9"/>
                      </a:cxn>
                    </a:cxnLst>
                    <a:rect l="0" t="0" r="r" b="b"/>
                    <a:pathLst>
                      <a:path w="8031" h="7347">
                        <a:moveTo>
                          <a:pt x="8031" y="5834"/>
                        </a:moveTo>
                        <a:cubicBezTo>
                          <a:pt x="6900" y="2355"/>
                          <a:pt x="3658" y="0"/>
                          <a:pt x="0" y="0"/>
                        </a:cubicBezTo>
                        <a:lnTo>
                          <a:pt x="0" y="4897"/>
                        </a:lnTo>
                        <a:cubicBezTo>
                          <a:pt x="1537" y="4897"/>
                          <a:pt x="2898" y="5886"/>
                          <a:pt x="3373" y="7347"/>
                        </a:cubicBezTo>
                        <a:lnTo>
                          <a:pt x="8031" y="5834"/>
                        </a:lnTo>
                        <a:close/>
                      </a:path>
                    </a:pathLst>
                  </a:custGeom>
                  <a:solidFill>
                    <a:srgbClr val="C3B996"/>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31" name="Freeform 7">
                    <a:extLst>
                      <a:ext uri="{FF2B5EF4-FFF2-40B4-BE49-F238E27FC236}">
                        <a16:creationId xmlns:a16="http://schemas.microsoft.com/office/drawing/2014/main" id="{95CEE1D1-52AB-4D23-BA9A-61A53558EBCF}"/>
                      </a:ext>
                    </a:extLst>
                  </p:cNvPr>
                  <p:cNvSpPr>
                    <a:spLocks/>
                  </p:cNvSpPr>
                  <p:nvPr/>
                </p:nvSpPr>
                <p:spPr bwMode="auto">
                  <a:xfrm>
                    <a:off x="5015480" y="3057524"/>
                    <a:ext cx="1347788" cy="1798638"/>
                  </a:xfrm>
                  <a:custGeom>
                    <a:avLst/>
                    <a:gdLst>
                      <a:gd name="T0" fmla="*/ 2878 w 7076"/>
                      <a:gd name="T1" fmla="*/ 9441 h 9441"/>
                      <a:gd name="T2" fmla="*/ 5946 w 7076"/>
                      <a:gd name="T3" fmla="*/ 0 h 9441"/>
                      <a:gd name="T4" fmla="*/ 1288 w 7076"/>
                      <a:gd name="T5" fmla="*/ 1514 h 9441"/>
                      <a:gd name="T6" fmla="*/ 0 w 7076"/>
                      <a:gd name="T7" fmla="*/ 5479 h 9441"/>
                      <a:gd name="T8" fmla="*/ 2878 w 7076"/>
                      <a:gd name="T9" fmla="*/ 9441 h 9441"/>
                    </a:gdLst>
                    <a:ahLst/>
                    <a:cxnLst>
                      <a:cxn ang="0">
                        <a:pos x="T0" y="T1"/>
                      </a:cxn>
                      <a:cxn ang="0">
                        <a:pos x="T2" y="T3"/>
                      </a:cxn>
                      <a:cxn ang="0">
                        <a:pos x="T4" y="T5"/>
                      </a:cxn>
                      <a:cxn ang="0">
                        <a:pos x="T6" y="T7"/>
                      </a:cxn>
                      <a:cxn ang="0">
                        <a:pos x="T8" y="T9"/>
                      </a:cxn>
                    </a:cxnLst>
                    <a:rect l="0" t="0" r="r" b="b"/>
                    <a:pathLst>
                      <a:path w="7076" h="9441">
                        <a:moveTo>
                          <a:pt x="2878" y="9441"/>
                        </a:moveTo>
                        <a:cubicBezTo>
                          <a:pt x="5838" y="7291"/>
                          <a:pt x="7076" y="3479"/>
                          <a:pt x="5946" y="0"/>
                        </a:cubicBezTo>
                        <a:lnTo>
                          <a:pt x="1288" y="1514"/>
                        </a:lnTo>
                        <a:cubicBezTo>
                          <a:pt x="1763" y="2975"/>
                          <a:pt x="1243" y="4576"/>
                          <a:pt x="0" y="5479"/>
                        </a:cubicBezTo>
                        <a:lnTo>
                          <a:pt x="2878" y="9441"/>
                        </a:lnTo>
                        <a:close/>
                      </a:path>
                    </a:pathLst>
                  </a:custGeom>
                  <a:solidFill>
                    <a:srgbClr val="4BAFC8"/>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32" name="Freeform 8">
                    <a:extLst>
                      <a:ext uri="{FF2B5EF4-FFF2-40B4-BE49-F238E27FC236}">
                        <a16:creationId xmlns:a16="http://schemas.microsoft.com/office/drawing/2014/main" id="{DE93BEE6-E86D-4949-94B5-5D955946699C}"/>
                      </a:ext>
                    </a:extLst>
                  </p:cNvPr>
                  <p:cNvSpPr>
                    <a:spLocks/>
                  </p:cNvSpPr>
                  <p:nvPr/>
                </p:nvSpPr>
                <p:spPr bwMode="auto">
                  <a:xfrm>
                    <a:off x="3626418" y="4133849"/>
                    <a:ext cx="1890713" cy="1165225"/>
                  </a:xfrm>
                  <a:custGeom>
                    <a:avLst/>
                    <a:gdLst>
                      <a:gd name="T0" fmla="*/ 0 w 9926"/>
                      <a:gd name="T1" fmla="*/ 3962 h 6112"/>
                      <a:gd name="T2" fmla="*/ 9926 w 9926"/>
                      <a:gd name="T3" fmla="*/ 3962 h 6112"/>
                      <a:gd name="T4" fmla="*/ 7048 w 9926"/>
                      <a:gd name="T5" fmla="*/ 0 h 6112"/>
                      <a:gd name="T6" fmla="*/ 2879 w 9926"/>
                      <a:gd name="T7" fmla="*/ 0 h 6112"/>
                      <a:gd name="T8" fmla="*/ 0 w 9926"/>
                      <a:gd name="T9" fmla="*/ 3962 h 6112"/>
                    </a:gdLst>
                    <a:ahLst/>
                    <a:cxnLst>
                      <a:cxn ang="0">
                        <a:pos x="T0" y="T1"/>
                      </a:cxn>
                      <a:cxn ang="0">
                        <a:pos x="T2" y="T3"/>
                      </a:cxn>
                      <a:cxn ang="0">
                        <a:pos x="T4" y="T5"/>
                      </a:cxn>
                      <a:cxn ang="0">
                        <a:pos x="T6" y="T7"/>
                      </a:cxn>
                      <a:cxn ang="0">
                        <a:pos x="T8" y="T9"/>
                      </a:cxn>
                    </a:cxnLst>
                    <a:rect l="0" t="0" r="r" b="b"/>
                    <a:pathLst>
                      <a:path w="9926" h="6112">
                        <a:moveTo>
                          <a:pt x="0" y="3962"/>
                        </a:moveTo>
                        <a:cubicBezTo>
                          <a:pt x="2960" y="6112"/>
                          <a:pt x="6967" y="6112"/>
                          <a:pt x="9926" y="3962"/>
                        </a:cubicBezTo>
                        <a:lnTo>
                          <a:pt x="7048" y="0"/>
                        </a:lnTo>
                        <a:cubicBezTo>
                          <a:pt x="5805" y="903"/>
                          <a:pt x="4122" y="903"/>
                          <a:pt x="2879" y="0"/>
                        </a:cubicBezTo>
                        <a:lnTo>
                          <a:pt x="0" y="3962"/>
                        </a:lnTo>
                        <a:close/>
                      </a:path>
                    </a:pathLst>
                  </a:custGeom>
                  <a:solidFill>
                    <a:srgbClr val="73BC44"/>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33" name="Freeform 9">
                    <a:extLst>
                      <a:ext uri="{FF2B5EF4-FFF2-40B4-BE49-F238E27FC236}">
                        <a16:creationId xmlns:a16="http://schemas.microsoft.com/office/drawing/2014/main" id="{6DF996CF-5833-438F-9344-D5237F42395C}"/>
                      </a:ext>
                    </a:extLst>
                  </p:cNvPr>
                  <p:cNvSpPr>
                    <a:spLocks/>
                  </p:cNvSpPr>
                  <p:nvPr/>
                </p:nvSpPr>
                <p:spPr bwMode="auto">
                  <a:xfrm>
                    <a:off x="2780280" y="3057524"/>
                    <a:ext cx="1347788" cy="1798638"/>
                  </a:xfrm>
                  <a:custGeom>
                    <a:avLst/>
                    <a:gdLst>
                      <a:gd name="T0" fmla="*/ 1131 w 7077"/>
                      <a:gd name="T1" fmla="*/ 0 h 9441"/>
                      <a:gd name="T2" fmla="*/ 4198 w 7077"/>
                      <a:gd name="T3" fmla="*/ 9441 h 9441"/>
                      <a:gd name="T4" fmla="*/ 7077 w 7077"/>
                      <a:gd name="T5" fmla="*/ 5479 h 9441"/>
                      <a:gd name="T6" fmla="*/ 5788 w 7077"/>
                      <a:gd name="T7" fmla="*/ 1514 h 9441"/>
                      <a:gd name="T8" fmla="*/ 1131 w 7077"/>
                      <a:gd name="T9" fmla="*/ 0 h 9441"/>
                    </a:gdLst>
                    <a:ahLst/>
                    <a:cxnLst>
                      <a:cxn ang="0">
                        <a:pos x="T0" y="T1"/>
                      </a:cxn>
                      <a:cxn ang="0">
                        <a:pos x="T2" y="T3"/>
                      </a:cxn>
                      <a:cxn ang="0">
                        <a:pos x="T4" y="T5"/>
                      </a:cxn>
                      <a:cxn ang="0">
                        <a:pos x="T6" y="T7"/>
                      </a:cxn>
                      <a:cxn ang="0">
                        <a:pos x="T8" y="T9"/>
                      </a:cxn>
                    </a:cxnLst>
                    <a:rect l="0" t="0" r="r" b="b"/>
                    <a:pathLst>
                      <a:path w="7077" h="9441">
                        <a:moveTo>
                          <a:pt x="1131" y="0"/>
                        </a:moveTo>
                        <a:cubicBezTo>
                          <a:pt x="0" y="3479"/>
                          <a:pt x="1239" y="7291"/>
                          <a:pt x="4198" y="9441"/>
                        </a:cubicBezTo>
                        <a:lnTo>
                          <a:pt x="7077" y="5479"/>
                        </a:lnTo>
                        <a:cubicBezTo>
                          <a:pt x="5834" y="4576"/>
                          <a:pt x="5314" y="2975"/>
                          <a:pt x="5788" y="1514"/>
                        </a:cubicBezTo>
                        <a:lnTo>
                          <a:pt x="1131" y="0"/>
                        </a:lnTo>
                        <a:close/>
                      </a:path>
                    </a:pathLst>
                  </a:custGeom>
                  <a:solidFill>
                    <a:srgbClr val="F5B90F"/>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34" name="Freeform 10">
                    <a:extLst>
                      <a:ext uri="{FF2B5EF4-FFF2-40B4-BE49-F238E27FC236}">
                        <a16:creationId xmlns:a16="http://schemas.microsoft.com/office/drawing/2014/main" id="{41DC58D3-A09F-43AB-BC56-EC623B190F24}"/>
                      </a:ext>
                    </a:extLst>
                  </p:cNvPr>
                  <p:cNvSpPr>
                    <a:spLocks/>
                  </p:cNvSpPr>
                  <p:nvPr/>
                </p:nvSpPr>
                <p:spPr bwMode="auto">
                  <a:xfrm>
                    <a:off x="3013643" y="1892299"/>
                    <a:ext cx="1530350" cy="1400175"/>
                  </a:xfrm>
                  <a:custGeom>
                    <a:avLst/>
                    <a:gdLst>
                      <a:gd name="T0" fmla="*/ 16061 w 16061"/>
                      <a:gd name="T1" fmla="*/ 0 h 14695"/>
                      <a:gd name="T2" fmla="*/ 0 w 16061"/>
                      <a:gd name="T3" fmla="*/ 11669 h 14695"/>
                      <a:gd name="T4" fmla="*/ 9316 w 16061"/>
                      <a:gd name="T5" fmla="*/ 14695 h 14695"/>
                      <a:gd name="T6" fmla="*/ 16061 w 16061"/>
                      <a:gd name="T7" fmla="*/ 9794 h 14695"/>
                      <a:gd name="T8" fmla="*/ 16061 w 16061"/>
                      <a:gd name="T9" fmla="*/ 0 h 14695"/>
                    </a:gdLst>
                    <a:ahLst/>
                    <a:cxnLst>
                      <a:cxn ang="0">
                        <a:pos x="T0" y="T1"/>
                      </a:cxn>
                      <a:cxn ang="0">
                        <a:pos x="T2" y="T3"/>
                      </a:cxn>
                      <a:cxn ang="0">
                        <a:pos x="T4" y="T5"/>
                      </a:cxn>
                      <a:cxn ang="0">
                        <a:pos x="T6" y="T7"/>
                      </a:cxn>
                      <a:cxn ang="0">
                        <a:pos x="T8" y="T9"/>
                      </a:cxn>
                    </a:cxnLst>
                    <a:rect l="0" t="0" r="r" b="b"/>
                    <a:pathLst>
                      <a:path w="16061" h="14695">
                        <a:moveTo>
                          <a:pt x="16061" y="0"/>
                        </a:moveTo>
                        <a:cubicBezTo>
                          <a:pt x="8745" y="0"/>
                          <a:pt x="2261" y="4711"/>
                          <a:pt x="0" y="11669"/>
                        </a:cubicBezTo>
                        <a:lnTo>
                          <a:pt x="9316" y="14695"/>
                        </a:lnTo>
                        <a:cubicBezTo>
                          <a:pt x="10265" y="11773"/>
                          <a:pt x="12988" y="9794"/>
                          <a:pt x="16061" y="9794"/>
                        </a:cubicBezTo>
                        <a:lnTo>
                          <a:pt x="16061" y="0"/>
                        </a:lnTo>
                        <a:close/>
                      </a:path>
                    </a:pathLst>
                  </a:custGeom>
                  <a:solidFill>
                    <a:schemeClr val="accent2">
                      <a:lumMod val="60000"/>
                      <a:lumOff val="40000"/>
                    </a:schemeClr>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grpSp>
            <p:sp>
              <p:nvSpPr>
                <p:cNvPr id="29" name="椭圆 30">
                  <a:extLst>
                    <a:ext uri="{FF2B5EF4-FFF2-40B4-BE49-F238E27FC236}">
                      <a16:creationId xmlns:a16="http://schemas.microsoft.com/office/drawing/2014/main" id="{D7698EF3-C231-436C-8798-6444A0C82EDB}"/>
                    </a:ext>
                  </a:extLst>
                </p:cNvPr>
                <p:cNvSpPr/>
                <p:nvPr/>
              </p:nvSpPr>
              <p:spPr>
                <a:xfrm>
                  <a:off x="3887621" y="3095463"/>
                  <a:ext cx="1384639" cy="1384638"/>
                </a:xfrm>
                <a:prstGeom prst="ellipse">
                  <a:avLst/>
                </a:prstGeom>
                <a:solidFill>
                  <a:srgbClr val="0070C0"/>
                </a:solidFill>
                <a:ln w="41275" cmpd="sng">
                  <a:solidFill>
                    <a:schemeClr val="bg1">
                      <a:lumMod val="65000"/>
                    </a:schemeClr>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grpSp>
          <p:sp>
            <p:nvSpPr>
              <p:cNvPr id="27" name="矩形 32">
                <a:extLst>
                  <a:ext uri="{FF2B5EF4-FFF2-40B4-BE49-F238E27FC236}">
                    <a16:creationId xmlns:a16="http://schemas.microsoft.com/office/drawing/2014/main" id="{8FF8BE13-D715-4A58-B8A2-EB8E0F77531C}"/>
                  </a:ext>
                </a:extLst>
              </p:cNvPr>
              <p:cNvSpPr/>
              <p:nvPr/>
            </p:nvSpPr>
            <p:spPr>
              <a:xfrm>
                <a:off x="3695315" y="3620722"/>
                <a:ext cx="1870036" cy="742917"/>
              </a:xfrm>
              <a:prstGeom prst="rect">
                <a:avLst/>
              </a:prstGeom>
            </p:spPr>
            <p:txBody>
              <a:bodyPr wrap="square">
                <a:spAutoFit/>
              </a:bodyPr>
              <a:lstStyle/>
              <a:p>
                <a:pPr algn="ctr"/>
                <a:r>
                  <a:rPr lang="en-US" altLang="zh-CN" b="1" dirty="0">
                    <a:solidFill>
                      <a:schemeClr val="bg1"/>
                    </a:solidFill>
                  </a:rPr>
                  <a:t>Porter's five forces</a:t>
                </a:r>
              </a:p>
            </p:txBody>
          </p:sp>
        </p:grpSp>
        <p:grpSp>
          <p:nvGrpSpPr>
            <p:cNvPr id="6" name="组合 35">
              <a:extLst>
                <a:ext uri="{FF2B5EF4-FFF2-40B4-BE49-F238E27FC236}">
                  <a16:creationId xmlns:a16="http://schemas.microsoft.com/office/drawing/2014/main" id="{A38C791D-C8C1-44A9-ABAA-35C60776E811}"/>
                </a:ext>
              </a:extLst>
            </p:cNvPr>
            <p:cNvGrpSpPr/>
            <p:nvPr/>
          </p:nvGrpSpPr>
          <p:grpSpPr>
            <a:xfrm>
              <a:off x="382903" y="1825468"/>
              <a:ext cx="2182426" cy="757819"/>
              <a:chOff x="374577" y="2102302"/>
              <a:chExt cx="2182426" cy="757819"/>
            </a:xfrm>
          </p:grpSpPr>
          <p:sp>
            <p:nvSpPr>
              <p:cNvPr id="24" name="矩形 43">
                <a:extLst>
                  <a:ext uri="{FF2B5EF4-FFF2-40B4-BE49-F238E27FC236}">
                    <a16:creationId xmlns:a16="http://schemas.microsoft.com/office/drawing/2014/main" id="{3091549E-46B3-4CD3-833D-20DAFEEBE573}"/>
                  </a:ext>
                </a:extLst>
              </p:cNvPr>
              <p:cNvSpPr/>
              <p:nvPr/>
            </p:nvSpPr>
            <p:spPr>
              <a:xfrm>
                <a:off x="549407" y="2142404"/>
                <a:ext cx="1820434" cy="707886"/>
              </a:xfrm>
              <a:prstGeom prst="rect">
                <a:avLst/>
              </a:prstGeom>
            </p:spPr>
            <p:txBody>
              <a:bodyPr wrap="square">
                <a:spAutoFit/>
              </a:bodyPr>
              <a:lstStyle/>
              <a:p>
                <a:pPr algn="ctr"/>
                <a:r>
                  <a:rPr lang="en-US" altLang="zh-CN" sz="2000" b="1" dirty="0"/>
                  <a:t>Threat of </a:t>
                </a:r>
                <a:br>
                  <a:rPr lang="en-US" altLang="zh-CN" sz="2000" b="1" dirty="0"/>
                </a:br>
                <a:r>
                  <a:rPr lang="en-US" altLang="zh-CN" sz="2000" b="1" dirty="0">
                    <a:solidFill>
                      <a:srgbClr val="0070C0"/>
                    </a:solidFill>
                  </a:rPr>
                  <a:t>new entrants</a:t>
                </a:r>
              </a:p>
            </p:txBody>
          </p:sp>
          <p:sp>
            <p:nvSpPr>
              <p:cNvPr id="25" name="圆角矩形 2">
                <a:extLst>
                  <a:ext uri="{FF2B5EF4-FFF2-40B4-BE49-F238E27FC236}">
                    <a16:creationId xmlns:a16="http://schemas.microsoft.com/office/drawing/2014/main" id="{875C9D61-C3A3-4877-B520-DB68AC5E0107}"/>
                  </a:ext>
                </a:extLst>
              </p:cNvPr>
              <p:cNvSpPr/>
              <p:nvPr/>
            </p:nvSpPr>
            <p:spPr>
              <a:xfrm>
                <a:off x="374577" y="2102302"/>
                <a:ext cx="2182426" cy="757819"/>
              </a:xfrm>
              <a:prstGeom prst="roundRect">
                <a:avLst>
                  <a:gd name="adj" fmla="val 47223"/>
                </a:avLst>
              </a:pr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grpSp>
        <p:grpSp>
          <p:nvGrpSpPr>
            <p:cNvPr id="7" name="组合 81">
              <a:extLst>
                <a:ext uri="{FF2B5EF4-FFF2-40B4-BE49-F238E27FC236}">
                  <a16:creationId xmlns:a16="http://schemas.microsoft.com/office/drawing/2014/main" id="{24C00470-42EC-4B2F-88DF-F677009A52F3}"/>
                </a:ext>
              </a:extLst>
            </p:cNvPr>
            <p:cNvGrpSpPr/>
            <p:nvPr/>
          </p:nvGrpSpPr>
          <p:grpSpPr>
            <a:xfrm>
              <a:off x="5834361" y="1825468"/>
              <a:ext cx="2182426" cy="757819"/>
              <a:chOff x="374577" y="2102302"/>
              <a:chExt cx="2182426" cy="757819"/>
            </a:xfrm>
          </p:grpSpPr>
          <p:sp>
            <p:nvSpPr>
              <p:cNvPr id="22" name="矩形 92">
                <a:extLst>
                  <a:ext uri="{FF2B5EF4-FFF2-40B4-BE49-F238E27FC236}">
                    <a16:creationId xmlns:a16="http://schemas.microsoft.com/office/drawing/2014/main" id="{C9683376-813F-43DD-A48E-C8B25E776B93}"/>
                  </a:ext>
                </a:extLst>
              </p:cNvPr>
              <p:cNvSpPr/>
              <p:nvPr/>
            </p:nvSpPr>
            <p:spPr>
              <a:xfrm>
                <a:off x="385623" y="2132572"/>
                <a:ext cx="2148002" cy="707886"/>
              </a:xfrm>
              <a:prstGeom prst="rect">
                <a:avLst/>
              </a:prstGeom>
            </p:spPr>
            <p:txBody>
              <a:bodyPr wrap="square">
                <a:spAutoFit/>
              </a:bodyPr>
              <a:lstStyle/>
              <a:p>
                <a:pPr algn="ctr"/>
                <a:r>
                  <a:rPr lang="en-US" altLang="zh-CN" sz="2000" b="1" dirty="0"/>
                  <a:t>Bargaining power of </a:t>
                </a:r>
                <a:r>
                  <a:rPr lang="en-US" altLang="zh-CN" sz="2000" b="1" dirty="0">
                    <a:solidFill>
                      <a:srgbClr val="0070C0"/>
                    </a:solidFill>
                  </a:rPr>
                  <a:t>suppliers</a:t>
                </a:r>
              </a:p>
            </p:txBody>
          </p:sp>
          <p:sp>
            <p:nvSpPr>
              <p:cNvPr id="23" name="圆角矩形 93">
                <a:extLst>
                  <a:ext uri="{FF2B5EF4-FFF2-40B4-BE49-F238E27FC236}">
                    <a16:creationId xmlns:a16="http://schemas.microsoft.com/office/drawing/2014/main" id="{D3129E4A-7A62-44C1-BEEB-D42D660E11C1}"/>
                  </a:ext>
                </a:extLst>
              </p:cNvPr>
              <p:cNvSpPr/>
              <p:nvPr/>
            </p:nvSpPr>
            <p:spPr>
              <a:xfrm>
                <a:off x="374577" y="2102302"/>
                <a:ext cx="2182426" cy="757819"/>
              </a:xfrm>
              <a:prstGeom prst="roundRect">
                <a:avLst>
                  <a:gd name="adj" fmla="val 47223"/>
                </a:avLst>
              </a:pr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grpSp>
        <p:grpSp>
          <p:nvGrpSpPr>
            <p:cNvPr id="8" name="组合 94">
              <a:extLst>
                <a:ext uri="{FF2B5EF4-FFF2-40B4-BE49-F238E27FC236}">
                  <a16:creationId xmlns:a16="http://schemas.microsoft.com/office/drawing/2014/main" id="{FADE547D-17BE-4FAD-83A8-1352F1978489}"/>
                </a:ext>
              </a:extLst>
            </p:cNvPr>
            <p:cNvGrpSpPr/>
            <p:nvPr/>
          </p:nvGrpSpPr>
          <p:grpSpPr>
            <a:xfrm>
              <a:off x="382903" y="4688713"/>
              <a:ext cx="2182426" cy="757819"/>
              <a:chOff x="374577" y="2102302"/>
              <a:chExt cx="2182426" cy="757819"/>
            </a:xfrm>
          </p:grpSpPr>
          <p:sp>
            <p:nvSpPr>
              <p:cNvPr id="20" name="矩形 95">
                <a:extLst>
                  <a:ext uri="{FF2B5EF4-FFF2-40B4-BE49-F238E27FC236}">
                    <a16:creationId xmlns:a16="http://schemas.microsoft.com/office/drawing/2014/main" id="{3960AA81-327B-4FF1-80E0-4C6367238CEA}"/>
                  </a:ext>
                </a:extLst>
              </p:cNvPr>
              <p:cNvSpPr/>
              <p:nvPr/>
            </p:nvSpPr>
            <p:spPr>
              <a:xfrm>
                <a:off x="549407" y="2132572"/>
                <a:ext cx="1820434" cy="707886"/>
              </a:xfrm>
              <a:prstGeom prst="rect">
                <a:avLst/>
              </a:prstGeom>
            </p:spPr>
            <p:txBody>
              <a:bodyPr wrap="square">
                <a:spAutoFit/>
              </a:bodyPr>
              <a:lstStyle/>
              <a:p>
                <a:pPr algn="ctr"/>
                <a:r>
                  <a:rPr lang="en-US" altLang="zh-CN" sz="2000" b="1" dirty="0"/>
                  <a:t>Threat of </a:t>
                </a:r>
                <a:r>
                  <a:rPr lang="en-US" altLang="zh-CN" sz="2000" b="1" dirty="0">
                    <a:solidFill>
                      <a:srgbClr val="0070C0"/>
                    </a:solidFill>
                  </a:rPr>
                  <a:t>substitutes</a:t>
                </a:r>
              </a:p>
            </p:txBody>
          </p:sp>
          <p:sp>
            <p:nvSpPr>
              <p:cNvPr id="21" name="圆角矩形 96">
                <a:extLst>
                  <a:ext uri="{FF2B5EF4-FFF2-40B4-BE49-F238E27FC236}">
                    <a16:creationId xmlns:a16="http://schemas.microsoft.com/office/drawing/2014/main" id="{B9DF60A5-E0EA-4ACC-B997-7D25CBB009B9}"/>
                  </a:ext>
                </a:extLst>
              </p:cNvPr>
              <p:cNvSpPr/>
              <p:nvPr/>
            </p:nvSpPr>
            <p:spPr>
              <a:xfrm>
                <a:off x="374577" y="2102302"/>
                <a:ext cx="2182426" cy="757819"/>
              </a:xfrm>
              <a:prstGeom prst="roundRect">
                <a:avLst>
                  <a:gd name="adj" fmla="val 47223"/>
                </a:avLst>
              </a:pr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grpSp>
        <p:grpSp>
          <p:nvGrpSpPr>
            <p:cNvPr id="9" name="组合 97">
              <a:extLst>
                <a:ext uri="{FF2B5EF4-FFF2-40B4-BE49-F238E27FC236}">
                  <a16:creationId xmlns:a16="http://schemas.microsoft.com/office/drawing/2014/main" id="{AEA34B52-FA1C-4E82-BBD8-571AA067E665}"/>
                </a:ext>
              </a:extLst>
            </p:cNvPr>
            <p:cNvGrpSpPr/>
            <p:nvPr/>
          </p:nvGrpSpPr>
          <p:grpSpPr>
            <a:xfrm>
              <a:off x="5834361" y="4688714"/>
              <a:ext cx="2182426" cy="757819"/>
              <a:chOff x="374577" y="2102302"/>
              <a:chExt cx="2182426" cy="757819"/>
            </a:xfrm>
          </p:grpSpPr>
          <p:sp>
            <p:nvSpPr>
              <p:cNvPr id="18" name="矩形 98">
                <a:extLst>
                  <a:ext uri="{FF2B5EF4-FFF2-40B4-BE49-F238E27FC236}">
                    <a16:creationId xmlns:a16="http://schemas.microsoft.com/office/drawing/2014/main" id="{CBF4C7C5-ACC9-4A64-B1E1-162155960EC7}"/>
                  </a:ext>
                </a:extLst>
              </p:cNvPr>
              <p:cNvSpPr/>
              <p:nvPr/>
            </p:nvSpPr>
            <p:spPr>
              <a:xfrm>
                <a:off x="385623" y="2132572"/>
                <a:ext cx="2148002" cy="707886"/>
              </a:xfrm>
              <a:prstGeom prst="rect">
                <a:avLst/>
              </a:prstGeom>
            </p:spPr>
            <p:txBody>
              <a:bodyPr wrap="square">
                <a:spAutoFit/>
              </a:bodyPr>
              <a:lstStyle/>
              <a:p>
                <a:pPr algn="ctr"/>
                <a:r>
                  <a:rPr lang="en-US" altLang="zh-CN" sz="2000" b="1" dirty="0"/>
                  <a:t>Bargaining power of </a:t>
                </a:r>
                <a:r>
                  <a:rPr lang="en-US" altLang="zh-CN" sz="2000" b="1" dirty="0">
                    <a:solidFill>
                      <a:srgbClr val="0070C0"/>
                    </a:solidFill>
                  </a:rPr>
                  <a:t>customers</a:t>
                </a:r>
              </a:p>
            </p:txBody>
          </p:sp>
          <p:sp>
            <p:nvSpPr>
              <p:cNvPr id="19" name="圆角矩形 99">
                <a:extLst>
                  <a:ext uri="{FF2B5EF4-FFF2-40B4-BE49-F238E27FC236}">
                    <a16:creationId xmlns:a16="http://schemas.microsoft.com/office/drawing/2014/main" id="{12FC0FB1-3482-4DDC-911C-330F7DB7D760}"/>
                  </a:ext>
                </a:extLst>
              </p:cNvPr>
              <p:cNvSpPr/>
              <p:nvPr/>
            </p:nvSpPr>
            <p:spPr>
              <a:xfrm>
                <a:off x="374577" y="2102302"/>
                <a:ext cx="2182426" cy="757819"/>
              </a:xfrm>
              <a:prstGeom prst="roundRect">
                <a:avLst>
                  <a:gd name="adj" fmla="val 47223"/>
                </a:avLst>
              </a:pr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grpSp>
        <p:grpSp>
          <p:nvGrpSpPr>
            <p:cNvPr id="10" name="组合 100">
              <a:extLst>
                <a:ext uri="{FF2B5EF4-FFF2-40B4-BE49-F238E27FC236}">
                  <a16:creationId xmlns:a16="http://schemas.microsoft.com/office/drawing/2014/main" id="{8D692994-DD73-456A-9F58-DE792F84A90D}"/>
                </a:ext>
              </a:extLst>
            </p:cNvPr>
            <p:cNvGrpSpPr/>
            <p:nvPr/>
          </p:nvGrpSpPr>
          <p:grpSpPr>
            <a:xfrm>
              <a:off x="3258309" y="5738264"/>
              <a:ext cx="2182426" cy="757819"/>
              <a:chOff x="374577" y="2102302"/>
              <a:chExt cx="2182426" cy="757819"/>
            </a:xfrm>
          </p:grpSpPr>
          <p:sp>
            <p:nvSpPr>
              <p:cNvPr id="16" name="矩形 101">
                <a:extLst>
                  <a:ext uri="{FF2B5EF4-FFF2-40B4-BE49-F238E27FC236}">
                    <a16:creationId xmlns:a16="http://schemas.microsoft.com/office/drawing/2014/main" id="{4A13D84A-9FF5-4355-9617-99AD2C11729B}"/>
                  </a:ext>
                </a:extLst>
              </p:cNvPr>
              <p:cNvSpPr/>
              <p:nvPr/>
            </p:nvSpPr>
            <p:spPr>
              <a:xfrm>
                <a:off x="385623" y="2122740"/>
                <a:ext cx="2148002" cy="707886"/>
              </a:xfrm>
              <a:prstGeom prst="rect">
                <a:avLst/>
              </a:prstGeom>
            </p:spPr>
            <p:txBody>
              <a:bodyPr wrap="square">
                <a:spAutoFit/>
              </a:bodyPr>
              <a:lstStyle/>
              <a:p>
                <a:pPr algn="ctr"/>
                <a:r>
                  <a:rPr lang="en-US" altLang="zh-CN" sz="2000" b="1" dirty="0"/>
                  <a:t>Competitive </a:t>
                </a:r>
                <a:r>
                  <a:rPr lang="en-US" altLang="zh-CN" sz="2000" b="1" dirty="0">
                    <a:solidFill>
                      <a:srgbClr val="0070C0"/>
                    </a:solidFill>
                  </a:rPr>
                  <a:t>rivalry</a:t>
                </a:r>
              </a:p>
            </p:txBody>
          </p:sp>
          <p:sp>
            <p:nvSpPr>
              <p:cNvPr id="17" name="圆角矩形 102">
                <a:extLst>
                  <a:ext uri="{FF2B5EF4-FFF2-40B4-BE49-F238E27FC236}">
                    <a16:creationId xmlns:a16="http://schemas.microsoft.com/office/drawing/2014/main" id="{72BD0256-1979-4969-A967-725E883B4276}"/>
                  </a:ext>
                </a:extLst>
              </p:cNvPr>
              <p:cNvSpPr/>
              <p:nvPr/>
            </p:nvSpPr>
            <p:spPr>
              <a:xfrm>
                <a:off x="374577" y="2102302"/>
                <a:ext cx="2182426" cy="757819"/>
              </a:xfrm>
              <a:prstGeom prst="roundRect">
                <a:avLst>
                  <a:gd name="adj" fmla="val 47223"/>
                </a:avLst>
              </a:pr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grpSp>
        <p:sp>
          <p:nvSpPr>
            <p:cNvPr id="11" name="Freeform 137">
              <a:extLst>
                <a:ext uri="{FF2B5EF4-FFF2-40B4-BE49-F238E27FC236}">
                  <a16:creationId xmlns:a16="http://schemas.microsoft.com/office/drawing/2014/main" id="{17F6070A-ACCC-47F2-AD9E-DBC4D314B266}"/>
                </a:ext>
              </a:extLst>
            </p:cNvPr>
            <p:cNvSpPr>
              <a:spLocks noEditPoints="1"/>
            </p:cNvSpPr>
            <p:nvPr/>
          </p:nvSpPr>
          <p:spPr bwMode="auto">
            <a:xfrm>
              <a:off x="3070845" y="2300150"/>
              <a:ext cx="475908" cy="487332"/>
            </a:xfrm>
            <a:custGeom>
              <a:avLst/>
              <a:gdLst>
                <a:gd name="T0" fmla="*/ 2147483646 w 58"/>
                <a:gd name="T1" fmla="*/ 2147483646 h 59"/>
                <a:gd name="T2" fmla="*/ 2147483646 w 58"/>
                <a:gd name="T3" fmla="*/ 2147483646 h 59"/>
                <a:gd name="T4" fmla="*/ 2147483646 w 58"/>
                <a:gd name="T5" fmla="*/ 2147483646 h 59"/>
                <a:gd name="T6" fmla="*/ 2147483646 w 58"/>
                <a:gd name="T7" fmla="*/ 2147483646 h 59"/>
                <a:gd name="T8" fmla="*/ 2147483646 w 58"/>
                <a:gd name="T9" fmla="*/ 2147483646 h 59"/>
                <a:gd name="T10" fmla="*/ 2147483646 w 58"/>
                <a:gd name="T11" fmla="*/ 2147483646 h 59"/>
                <a:gd name="T12" fmla="*/ 2147483646 w 58"/>
                <a:gd name="T13" fmla="*/ 2147483646 h 59"/>
                <a:gd name="T14" fmla="*/ 2147483646 w 58"/>
                <a:gd name="T15" fmla="*/ 2147483646 h 59"/>
                <a:gd name="T16" fmla="*/ 2147483646 w 58"/>
                <a:gd name="T17" fmla="*/ 2147483646 h 59"/>
                <a:gd name="T18" fmla="*/ 2147483646 w 58"/>
                <a:gd name="T19" fmla="*/ 2147483646 h 59"/>
                <a:gd name="T20" fmla="*/ 2147483646 w 58"/>
                <a:gd name="T21" fmla="*/ 2147483646 h 59"/>
                <a:gd name="T22" fmla="*/ 2147483646 w 58"/>
                <a:gd name="T23" fmla="*/ 2147483646 h 59"/>
                <a:gd name="T24" fmla="*/ 2147483646 w 58"/>
                <a:gd name="T25" fmla="*/ 2147483646 h 59"/>
                <a:gd name="T26" fmla="*/ 2147483646 w 58"/>
                <a:gd name="T27" fmla="*/ 2147483646 h 59"/>
                <a:gd name="T28" fmla="*/ 0 w 58"/>
                <a:gd name="T29" fmla="*/ 2147483646 h 59"/>
                <a:gd name="T30" fmla="*/ 0 w 58"/>
                <a:gd name="T31" fmla="*/ 2147483646 h 59"/>
                <a:gd name="T32" fmla="*/ 2147483646 w 58"/>
                <a:gd name="T33" fmla="*/ 2147483646 h 59"/>
                <a:gd name="T34" fmla="*/ 2147483646 w 58"/>
                <a:gd name="T35" fmla="*/ 2147483646 h 59"/>
                <a:gd name="T36" fmla="*/ 2147483646 w 58"/>
                <a:gd name="T37" fmla="*/ 2147483646 h 59"/>
                <a:gd name="T38" fmla="*/ 2147483646 w 58"/>
                <a:gd name="T39" fmla="*/ 2147483646 h 59"/>
                <a:gd name="T40" fmla="*/ 2147483646 w 58"/>
                <a:gd name="T41" fmla="*/ 0 h 59"/>
                <a:gd name="T42" fmla="*/ 2147483646 w 58"/>
                <a:gd name="T43" fmla="*/ 2147483646 h 59"/>
                <a:gd name="T44" fmla="*/ 2147483646 w 58"/>
                <a:gd name="T45" fmla="*/ 2147483646 h 59"/>
                <a:gd name="T46" fmla="*/ 2147483646 w 58"/>
                <a:gd name="T47" fmla="*/ 2147483646 h 59"/>
                <a:gd name="T48" fmla="*/ 2147483646 w 58"/>
                <a:gd name="T49" fmla="*/ 2147483646 h 59"/>
                <a:gd name="T50" fmla="*/ 2147483646 w 58"/>
                <a:gd name="T51" fmla="*/ 2147483646 h 59"/>
                <a:gd name="T52" fmla="*/ 2147483646 w 58"/>
                <a:gd name="T53" fmla="*/ 2147483646 h 59"/>
                <a:gd name="T54" fmla="*/ 2147483646 w 58"/>
                <a:gd name="T55" fmla="*/ 2147483646 h 5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Freeform 239">
              <a:extLst>
                <a:ext uri="{FF2B5EF4-FFF2-40B4-BE49-F238E27FC236}">
                  <a16:creationId xmlns:a16="http://schemas.microsoft.com/office/drawing/2014/main" id="{2D848A49-132C-4A48-AE3D-23905EB9BF2F}"/>
                </a:ext>
              </a:extLst>
            </p:cNvPr>
            <p:cNvSpPr>
              <a:spLocks noEditPoints="1"/>
            </p:cNvSpPr>
            <p:nvPr/>
          </p:nvSpPr>
          <p:spPr bwMode="auto">
            <a:xfrm>
              <a:off x="2629266" y="3927255"/>
              <a:ext cx="471295" cy="463873"/>
            </a:xfrm>
            <a:custGeom>
              <a:avLst/>
              <a:gdLst>
                <a:gd name="T0" fmla="*/ 2147483646 w 59"/>
                <a:gd name="T1" fmla="*/ 2147483646 h 58"/>
                <a:gd name="T2" fmla="*/ 2147483646 w 59"/>
                <a:gd name="T3" fmla="*/ 2147483646 h 58"/>
                <a:gd name="T4" fmla="*/ 2147483646 w 59"/>
                <a:gd name="T5" fmla="*/ 2147483646 h 58"/>
                <a:gd name="T6" fmla="*/ 2147483646 w 59"/>
                <a:gd name="T7" fmla="*/ 2147483646 h 58"/>
                <a:gd name="T8" fmla="*/ 2147483646 w 59"/>
                <a:gd name="T9" fmla="*/ 2147483646 h 58"/>
                <a:gd name="T10" fmla="*/ 0 w 59"/>
                <a:gd name="T11" fmla="*/ 2147483646 h 58"/>
                <a:gd name="T12" fmla="*/ 0 w 59"/>
                <a:gd name="T13" fmla="*/ 2147483646 h 58"/>
                <a:gd name="T14" fmla="*/ 2147483646 w 59"/>
                <a:gd name="T15" fmla="*/ 2147483646 h 58"/>
                <a:gd name="T16" fmla="*/ 2147483646 w 59"/>
                <a:gd name="T17" fmla="*/ 2147483646 h 58"/>
                <a:gd name="T18" fmla="*/ 2147483646 w 59"/>
                <a:gd name="T19" fmla="*/ 2147483646 h 58"/>
                <a:gd name="T20" fmla="*/ 2147483646 w 59"/>
                <a:gd name="T21" fmla="*/ 2147483646 h 58"/>
                <a:gd name="T22" fmla="*/ 2147483646 w 59"/>
                <a:gd name="T23" fmla="*/ 2147483646 h 58"/>
                <a:gd name="T24" fmla="*/ 2147483646 w 59"/>
                <a:gd name="T25" fmla="*/ 2147483646 h 58"/>
                <a:gd name="T26" fmla="*/ 2147483646 w 59"/>
                <a:gd name="T27" fmla="*/ 2147483646 h 58"/>
                <a:gd name="T28" fmla="*/ 2147483646 w 59"/>
                <a:gd name="T29" fmla="*/ 2147483646 h 58"/>
                <a:gd name="T30" fmla="*/ 2147483646 w 59"/>
                <a:gd name="T31" fmla="*/ 2147483646 h 58"/>
                <a:gd name="T32" fmla="*/ 2147483646 w 59"/>
                <a:gd name="T33" fmla="*/ 2147483646 h 58"/>
                <a:gd name="T34" fmla="*/ 2147483646 w 59"/>
                <a:gd name="T35" fmla="*/ 2147483646 h 58"/>
                <a:gd name="T36" fmla="*/ 2147483646 w 59"/>
                <a:gd name="T37" fmla="*/ 2147483646 h 58"/>
                <a:gd name="T38" fmla="*/ 2147483646 w 59"/>
                <a:gd name="T39" fmla="*/ 2147483646 h 58"/>
                <a:gd name="T40" fmla="*/ 2147483646 w 59"/>
                <a:gd name="T41" fmla="*/ 2147483646 h 58"/>
                <a:gd name="T42" fmla="*/ 2147483646 w 59"/>
                <a:gd name="T43" fmla="*/ 2147483646 h 58"/>
                <a:gd name="T44" fmla="*/ 2147483646 w 59"/>
                <a:gd name="T45" fmla="*/ 2147483646 h 58"/>
                <a:gd name="T46" fmla="*/ 2147483646 w 59"/>
                <a:gd name="T47" fmla="*/ 2147483646 h 58"/>
                <a:gd name="T48" fmla="*/ 2147483646 w 59"/>
                <a:gd name="T49" fmla="*/ 2147483646 h 58"/>
                <a:gd name="T50" fmla="*/ 2147483646 w 59"/>
                <a:gd name="T51" fmla="*/ 2147483646 h 58"/>
                <a:gd name="T52" fmla="*/ 2147483646 w 59"/>
                <a:gd name="T53" fmla="*/ 2147483646 h 58"/>
                <a:gd name="T54" fmla="*/ 2147483646 w 59"/>
                <a:gd name="T55" fmla="*/ 2147483646 h 58"/>
                <a:gd name="T56" fmla="*/ 2147483646 w 59"/>
                <a:gd name="T57" fmla="*/ 2147483646 h 58"/>
                <a:gd name="T58" fmla="*/ 2147483646 w 59"/>
                <a:gd name="T59" fmla="*/ 2147483646 h 58"/>
                <a:gd name="T60" fmla="*/ 2147483646 w 59"/>
                <a:gd name="T61" fmla="*/ 2147483646 h 58"/>
                <a:gd name="T62" fmla="*/ 2147483646 w 59"/>
                <a:gd name="T63" fmla="*/ 2147483646 h 58"/>
                <a:gd name="T64" fmla="*/ 2147483646 w 59"/>
                <a:gd name="T65" fmla="*/ 0 h 58"/>
                <a:gd name="T66" fmla="*/ 2147483646 w 59"/>
                <a:gd name="T67" fmla="*/ 2147483646 h 58"/>
                <a:gd name="T68" fmla="*/ 2147483646 w 59"/>
                <a:gd name="T69" fmla="*/ 2147483646 h 58"/>
                <a:gd name="T70" fmla="*/ 2147483646 w 59"/>
                <a:gd name="T71" fmla="*/ 2147483646 h 58"/>
                <a:gd name="T72" fmla="*/ 2147483646 w 59"/>
                <a:gd name="T73" fmla="*/ 2147483646 h 58"/>
                <a:gd name="T74" fmla="*/ 2147483646 w 59"/>
                <a:gd name="T75" fmla="*/ 2147483646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9" h="58">
                  <a:moveTo>
                    <a:pt x="58" y="35"/>
                  </a:moveTo>
                  <a:cubicBezTo>
                    <a:pt x="55" y="48"/>
                    <a:pt x="43" y="58"/>
                    <a:pt x="29" y="58"/>
                  </a:cubicBezTo>
                  <a:cubicBezTo>
                    <a:pt x="22" y="58"/>
                    <a:pt x="15" y="55"/>
                    <a:pt x="9" y="50"/>
                  </a:cubicBezTo>
                  <a:cubicBezTo>
                    <a:pt x="5" y="55"/>
                    <a:pt x="5" y="55"/>
                    <a:pt x="5" y="55"/>
                  </a:cubicBezTo>
                  <a:cubicBezTo>
                    <a:pt x="4" y="55"/>
                    <a:pt x="4" y="55"/>
                    <a:pt x="3" y="55"/>
                  </a:cubicBezTo>
                  <a:cubicBezTo>
                    <a:pt x="2" y="55"/>
                    <a:pt x="0" y="54"/>
                    <a:pt x="0" y="53"/>
                  </a:cubicBezTo>
                  <a:cubicBezTo>
                    <a:pt x="0" y="36"/>
                    <a:pt x="0" y="36"/>
                    <a:pt x="0" y="36"/>
                  </a:cubicBezTo>
                  <a:cubicBezTo>
                    <a:pt x="0" y="35"/>
                    <a:pt x="2" y="34"/>
                    <a:pt x="3" y="34"/>
                  </a:cubicBezTo>
                  <a:cubicBezTo>
                    <a:pt x="20" y="34"/>
                    <a:pt x="20" y="34"/>
                    <a:pt x="20" y="34"/>
                  </a:cubicBezTo>
                  <a:cubicBezTo>
                    <a:pt x="21" y="34"/>
                    <a:pt x="22" y="35"/>
                    <a:pt x="22" y="36"/>
                  </a:cubicBezTo>
                  <a:cubicBezTo>
                    <a:pt x="22" y="37"/>
                    <a:pt x="22" y="37"/>
                    <a:pt x="22" y="38"/>
                  </a:cubicBezTo>
                  <a:cubicBezTo>
                    <a:pt x="16" y="43"/>
                    <a:pt x="16" y="43"/>
                    <a:pt x="16" y="43"/>
                  </a:cubicBezTo>
                  <a:cubicBezTo>
                    <a:pt x="20" y="46"/>
                    <a:pt x="25" y="48"/>
                    <a:pt x="30" y="48"/>
                  </a:cubicBezTo>
                  <a:cubicBezTo>
                    <a:pt x="36" y="48"/>
                    <a:pt x="43" y="45"/>
                    <a:pt x="46" y="39"/>
                  </a:cubicBezTo>
                  <a:cubicBezTo>
                    <a:pt x="47" y="37"/>
                    <a:pt x="48" y="36"/>
                    <a:pt x="48" y="34"/>
                  </a:cubicBezTo>
                  <a:cubicBezTo>
                    <a:pt x="48" y="34"/>
                    <a:pt x="49" y="34"/>
                    <a:pt x="49" y="34"/>
                  </a:cubicBezTo>
                  <a:cubicBezTo>
                    <a:pt x="57" y="34"/>
                    <a:pt x="57" y="34"/>
                    <a:pt x="57" y="34"/>
                  </a:cubicBezTo>
                  <a:cubicBezTo>
                    <a:pt x="57" y="34"/>
                    <a:pt x="58" y="34"/>
                    <a:pt x="58" y="35"/>
                  </a:cubicBezTo>
                  <a:cubicBezTo>
                    <a:pt x="58" y="35"/>
                    <a:pt x="58" y="35"/>
                    <a:pt x="58" y="35"/>
                  </a:cubicBezTo>
                  <a:close/>
                  <a:moveTo>
                    <a:pt x="59" y="21"/>
                  </a:moveTo>
                  <a:cubicBezTo>
                    <a:pt x="59" y="23"/>
                    <a:pt x="58" y="24"/>
                    <a:pt x="56" y="24"/>
                  </a:cubicBezTo>
                  <a:cubicBezTo>
                    <a:pt x="39" y="24"/>
                    <a:pt x="39" y="24"/>
                    <a:pt x="39" y="24"/>
                  </a:cubicBezTo>
                  <a:cubicBezTo>
                    <a:pt x="38" y="24"/>
                    <a:pt x="37" y="23"/>
                    <a:pt x="37" y="21"/>
                  </a:cubicBezTo>
                  <a:cubicBezTo>
                    <a:pt x="37" y="21"/>
                    <a:pt x="37" y="20"/>
                    <a:pt x="38" y="20"/>
                  </a:cubicBezTo>
                  <a:cubicBezTo>
                    <a:pt x="43" y="14"/>
                    <a:pt x="43" y="14"/>
                    <a:pt x="43" y="14"/>
                  </a:cubicBezTo>
                  <a:cubicBezTo>
                    <a:pt x="39" y="11"/>
                    <a:pt x="34" y="9"/>
                    <a:pt x="30" y="9"/>
                  </a:cubicBezTo>
                  <a:cubicBezTo>
                    <a:pt x="23" y="9"/>
                    <a:pt x="17" y="13"/>
                    <a:pt x="13" y="19"/>
                  </a:cubicBezTo>
                  <a:cubicBezTo>
                    <a:pt x="12" y="20"/>
                    <a:pt x="12" y="21"/>
                    <a:pt x="11" y="23"/>
                  </a:cubicBezTo>
                  <a:cubicBezTo>
                    <a:pt x="11" y="24"/>
                    <a:pt x="10" y="24"/>
                    <a:pt x="10" y="24"/>
                  </a:cubicBezTo>
                  <a:cubicBezTo>
                    <a:pt x="2" y="24"/>
                    <a:pt x="2" y="24"/>
                    <a:pt x="2" y="24"/>
                  </a:cubicBezTo>
                  <a:cubicBezTo>
                    <a:pt x="2" y="24"/>
                    <a:pt x="1" y="23"/>
                    <a:pt x="1" y="23"/>
                  </a:cubicBezTo>
                  <a:cubicBezTo>
                    <a:pt x="1" y="23"/>
                    <a:pt x="1" y="22"/>
                    <a:pt x="1" y="22"/>
                  </a:cubicBezTo>
                  <a:cubicBezTo>
                    <a:pt x="4" y="9"/>
                    <a:pt x="16" y="0"/>
                    <a:pt x="30" y="0"/>
                  </a:cubicBezTo>
                  <a:cubicBezTo>
                    <a:pt x="37" y="0"/>
                    <a:pt x="44" y="3"/>
                    <a:pt x="50" y="8"/>
                  </a:cubicBezTo>
                  <a:cubicBezTo>
                    <a:pt x="55" y="3"/>
                    <a:pt x="55" y="3"/>
                    <a:pt x="55" y="3"/>
                  </a:cubicBezTo>
                  <a:cubicBezTo>
                    <a:pt x="55" y="2"/>
                    <a:pt x="56" y="2"/>
                    <a:pt x="56" y="2"/>
                  </a:cubicBezTo>
                  <a:cubicBezTo>
                    <a:pt x="58" y="2"/>
                    <a:pt x="59" y="3"/>
                    <a:pt x="59" y="4"/>
                  </a:cubicBezTo>
                  <a:lnTo>
                    <a:pt x="5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66">
              <a:extLst>
                <a:ext uri="{FF2B5EF4-FFF2-40B4-BE49-F238E27FC236}">
                  <a16:creationId xmlns:a16="http://schemas.microsoft.com/office/drawing/2014/main" id="{6AD486A2-03EE-47C0-8392-69FB7FD74A6C}"/>
                </a:ext>
              </a:extLst>
            </p:cNvPr>
            <p:cNvSpPr>
              <a:spLocks noEditPoints="1"/>
            </p:cNvSpPr>
            <p:nvPr/>
          </p:nvSpPr>
          <p:spPr bwMode="auto">
            <a:xfrm>
              <a:off x="5283134" y="3907415"/>
              <a:ext cx="498346" cy="463652"/>
            </a:xfrm>
            <a:custGeom>
              <a:avLst/>
              <a:gdLst>
                <a:gd name="T0" fmla="*/ 2147483646 w 73"/>
                <a:gd name="T1" fmla="*/ 2147483646 h 68"/>
                <a:gd name="T2" fmla="*/ 2147483646 w 73"/>
                <a:gd name="T3" fmla="*/ 2147483646 h 68"/>
                <a:gd name="T4" fmla="*/ 0 w 73"/>
                <a:gd name="T5" fmla="*/ 2147483646 h 68"/>
                <a:gd name="T6" fmla="*/ 2147483646 w 73"/>
                <a:gd name="T7" fmla="*/ 2147483646 h 68"/>
                <a:gd name="T8" fmla="*/ 2147483646 w 73"/>
                <a:gd name="T9" fmla="*/ 2147483646 h 68"/>
                <a:gd name="T10" fmla="*/ 2147483646 w 73"/>
                <a:gd name="T11" fmla="*/ 2147483646 h 68"/>
                <a:gd name="T12" fmla="*/ 2147483646 w 73"/>
                <a:gd name="T13" fmla="*/ 2147483646 h 68"/>
                <a:gd name="T14" fmla="*/ 2147483646 w 73"/>
                <a:gd name="T15" fmla="*/ 2147483646 h 68"/>
                <a:gd name="T16" fmla="*/ 2147483646 w 73"/>
                <a:gd name="T17" fmla="*/ 2147483646 h 68"/>
                <a:gd name="T18" fmla="*/ 2147483646 w 73"/>
                <a:gd name="T19" fmla="*/ 2147483646 h 68"/>
                <a:gd name="T20" fmla="*/ 2147483646 w 73"/>
                <a:gd name="T21" fmla="*/ 2147483646 h 68"/>
                <a:gd name="T22" fmla="*/ 2147483646 w 73"/>
                <a:gd name="T23" fmla="*/ 0 h 68"/>
                <a:gd name="T24" fmla="*/ 2147483646 w 73"/>
                <a:gd name="T25" fmla="*/ 2147483646 h 68"/>
                <a:gd name="T26" fmla="*/ 2147483646 w 73"/>
                <a:gd name="T27" fmla="*/ 2147483646 h 68"/>
                <a:gd name="T28" fmla="*/ 2147483646 w 73"/>
                <a:gd name="T29" fmla="*/ 2147483646 h 68"/>
                <a:gd name="T30" fmla="*/ 2147483646 w 73"/>
                <a:gd name="T31" fmla="*/ 2147483646 h 68"/>
                <a:gd name="T32" fmla="*/ 2147483646 w 73"/>
                <a:gd name="T33" fmla="*/ 2147483646 h 68"/>
                <a:gd name="T34" fmla="*/ 2147483646 w 73"/>
                <a:gd name="T35" fmla="*/ 2147483646 h 68"/>
                <a:gd name="T36" fmla="*/ 2147483646 w 73"/>
                <a:gd name="T37" fmla="*/ 2147483646 h 68"/>
                <a:gd name="T38" fmla="*/ 2147483646 w 73"/>
                <a:gd name="T39" fmla="*/ 2147483646 h 68"/>
                <a:gd name="T40" fmla="*/ 2147483646 w 73"/>
                <a:gd name="T41" fmla="*/ 2147483646 h 68"/>
                <a:gd name="T42" fmla="*/ 2147483646 w 73"/>
                <a:gd name="T43" fmla="*/ 2147483646 h 68"/>
                <a:gd name="T44" fmla="*/ 2147483646 w 73"/>
                <a:gd name="T45" fmla="*/ 2147483646 h 68"/>
                <a:gd name="T46" fmla="*/ 2147483646 w 73"/>
                <a:gd name="T47" fmla="*/ 2147483646 h 68"/>
                <a:gd name="T48" fmla="*/ 2147483646 w 73"/>
                <a:gd name="T49" fmla="*/ 2147483646 h 68"/>
                <a:gd name="T50" fmla="*/ 2147483646 w 73"/>
                <a:gd name="T51" fmla="*/ 2147483646 h 68"/>
                <a:gd name="T52" fmla="*/ 2147483646 w 73"/>
                <a:gd name="T53" fmla="*/ 2147483646 h 68"/>
                <a:gd name="T54" fmla="*/ 2147483646 w 73"/>
                <a:gd name="T55" fmla="*/ 2147483646 h 68"/>
                <a:gd name="T56" fmla="*/ 2147483646 w 73"/>
                <a:gd name="T57" fmla="*/ 2147483646 h 68"/>
                <a:gd name="T58" fmla="*/ 2147483646 w 73"/>
                <a:gd name="T59" fmla="*/ 0 h 68"/>
                <a:gd name="T60" fmla="*/ 2147483646 w 73"/>
                <a:gd name="T61" fmla="*/ 2147483646 h 68"/>
                <a:gd name="T62" fmla="*/ 2147483646 w 73"/>
                <a:gd name="T63" fmla="*/ 2147483646 h 68"/>
                <a:gd name="T64" fmla="*/ 2147483646 w 73"/>
                <a:gd name="T65" fmla="*/ 2147483646 h 68"/>
                <a:gd name="T66" fmla="*/ 2147483646 w 73"/>
                <a:gd name="T67" fmla="*/ 2147483646 h 68"/>
                <a:gd name="T68" fmla="*/ 2147483646 w 73"/>
                <a:gd name="T69" fmla="*/ 2147483646 h 68"/>
                <a:gd name="T70" fmla="*/ 2147483646 w 73"/>
                <a:gd name="T71" fmla="*/ 2147483646 h 68"/>
                <a:gd name="T72" fmla="*/ 2147483646 w 73"/>
                <a:gd name="T73" fmla="*/ 2147483646 h 68"/>
                <a:gd name="T74" fmla="*/ 2147483646 w 73"/>
                <a:gd name="T75" fmla="*/ 2147483646 h 68"/>
                <a:gd name="T76" fmla="*/ 2147483646 w 73"/>
                <a:gd name="T77" fmla="*/ 2147483646 h 68"/>
                <a:gd name="T78" fmla="*/ 2147483646 w 73"/>
                <a:gd name="T79" fmla="*/ 2147483646 h 68"/>
                <a:gd name="T80" fmla="*/ 2147483646 w 73"/>
                <a:gd name="T81" fmla="*/ 2147483646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73">
              <a:extLst>
                <a:ext uri="{FF2B5EF4-FFF2-40B4-BE49-F238E27FC236}">
                  <a16:creationId xmlns:a16="http://schemas.microsoft.com/office/drawing/2014/main" id="{044DB5F4-1718-4054-9A75-FBEBB094AF6B}"/>
                </a:ext>
              </a:extLst>
            </p:cNvPr>
            <p:cNvSpPr>
              <a:spLocks noEditPoints="1"/>
            </p:cNvSpPr>
            <p:nvPr/>
          </p:nvSpPr>
          <p:spPr bwMode="auto">
            <a:xfrm>
              <a:off x="4793780" y="2295808"/>
              <a:ext cx="520244" cy="464645"/>
            </a:xfrm>
            <a:custGeom>
              <a:avLst/>
              <a:gdLst>
                <a:gd name="T0" fmla="*/ 2147483646 w 256"/>
                <a:gd name="T1" fmla="*/ 2147483646 h 228"/>
                <a:gd name="T2" fmla="*/ 2147483646 w 256"/>
                <a:gd name="T3" fmla="*/ 2147483646 h 228"/>
                <a:gd name="T4" fmla="*/ 2147483646 w 256"/>
                <a:gd name="T5" fmla="*/ 0 h 228"/>
                <a:gd name="T6" fmla="*/ 2147483646 w 256"/>
                <a:gd name="T7" fmla="*/ 2147483646 h 228"/>
                <a:gd name="T8" fmla="*/ 2147483646 w 256"/>
                <a:gd name="T9" fmla="*/ 2147483646 h 228"/>
                <a:gd name="T10" fmla="*/ 2147483646 w 256"/>
                <a:gd name="T11" fmla="*/ 2147483646 h 228"/>
                <a:gd name="T12" fmla="*/ 2147483646 w 256"/>
                <a:gd name="T13" fmla="*/ 2147483646 h 228"/>
                <a:gd name="T14" fmla="*/ 2147483646 w 256"/>
                <a:gd name="T15" fmla="*/ 2147483646 h 228"/>
                <a:gd name="T16" fmla="*/ 2147483646 w 256"/>
                <a:gd name="T17" fmla="*/ 2147483646 h 228"/>
                <a:gd name="T18" fmla="*/ 2147483646 w 256"/>
                <a:gd name="T19" fmla="*/ 2147483646 h 228"/>
                <a:gd name="T20" fmla="*/ 2147483646 w 256"/>
                <a:gd name="T21" fmla="*/ 2147483646 h 228"/>
                <a:gd name="T22" fmla="*/ 2147483646 w 256"/>
                <a:gd name="T23" fmla="*/ 2147483646 h 228"/>
                <a:gd name="T24" fmla="*/ 2147483646 w 256"/>
                <a:gd name="T25" fmla="*/ 2147483646 h 228"/>
                <a:gd name="T26" fmla="*/ 2147483646 w 256"/>
                <a:gd name="T27" fmla="*/ 2147483646 h 228"/>
                <a:gd name="T28" fmla="*/ 2147483646 w 256"/>
                <a:gd name="T29" fmla="*/ 2147483646 h 228"/>
                <a:gd name="T30" fmla="*/ 2147483646 w 256"/>
                <a:gd name="T31" fmla="*/ 2147483646 h 228"/>
                <a:gd name="T32" fmla="*/ 2147483646 w 256"/>
                <a:gd name="T33" fmla="*/ 2147483646 h 228"/>
                <a:gd name="T34" fmla="*/ 2147483646 w 256"/>
                <a:gd name="T35" fmla="*/ 2147483646 h 228"/>
                <a:gd name="T36" fmla="*/ 2147483646 w 256"/>
                <a:gd name="T37" fmla="*/ 2147483646 h 228"/>
                <a:gd name="T38" fmla="*/ 2147483646 w 256"/>
                <a:gd name="T39" fmla="*/ 2147483646 h 228"/>
                <a:gd name="T40" fmla="*/ 2147483646 w 256"/>
                <a:gd name="T41" fmla="*/ 2147483646 h 228"/>
                <a:gd name="T42" fmla="*/ 2147483646 w 256"/>
                <a:gd name="T43" fmla="*/ 2147483646 h 228"/>
                <a:gd name="T44" fmla="*/ 2147483646 w 256"/>
                <a:gd name="T45" fmla="*/ 2147483646 h 228"/>
                <a:gd name="T46" fmla="*/ 2147483646 w 256"/>
                <a:gd name="T47" fmla="*/ 2147483646 h 228"/>
                <a:gd name="T48" fmla="*/ 2147483646 w 256"/>
                <a:gd name="T49" fmla="*/ 2147483646 h 228"/>
                <a:gd name="T50" fmla="*/ 2147483646 w 256"/>
                <a:gd name="T51" fmla="*/ 2147483646 h 228"/>
                <a:gd name="T52" fmla="*/ 2147483646 w 256"/>
                <a:gd name="T53" fmla="*/ 2147483646 h 228"/>
                <a:gd name="T54" fmla="*/ 2147483646 w 256"/>
                <a:gd name="T55" fmla="*/ 2147483646 h 228"/>
                <a:gd name="T56" fmla="*/ 2147483646 w 256"/>
                <a:gd name="T57" fmla="*/ 2147483646 h 228"/>
                <a:gd name="T58" fmla="*/ 2147483646 w 256"/>
                <a:gd name="T59" fmla="*/ 2147483646 h 228"/>
                <a:gd name="T60" fmla="*/ 2147483646 w 256"/>
                <a:gd name="T61" fmla="*/ 2147483646 h 228"/>
                <a:gd name="T62" fmla="*/ 2147483646 w 256"/>
                <a:gd name="T63" fmla="*/ 2147483646 h 228"/>
                <a:gd name="T64" fmla="*/ 2147483646 w 256"/>
                <a:gd name="T65" fmla="*/ 2147483646 h 228"/>
                <a:gd name="T66" fmla="*/ 2147483646 w 256"/>
                <a:gd name="T67" fmla="*/ 2147483646 h 228"/>
                <a:gd name="T68" fmla="*/ 2147483646 w 256"/>
                <a:gd name="T69" fmla="*/ 2147483646 h 228"/>
                <a:gd name="T70" fmla="*/ 2147483646 w 256"/>
                <a:gd name="T71" fmla="*/ 2147483646 h 228"/>
                <a:gd name="T72" fmla="*/ 2147483646 w 256"/>
                <a:gd name="T73" fmla="*/ 2147483646 h 228"/>
                <a:gd name="T74" fmla="*/ 2147483646 w 256"/>
                <a:gd name="T75" fmla="*/ 2147483646 h 228"/>
                <a:gd name="T76" fmla="*/ 0 w 256"/>
                <a:gd name="T77" fmla="*/ 2147483646 h 228"/>
                <a:gd name="T78" fmla="*/ 2147483646 w 256"/>
                <a:gd name="T79" fmla="*/ 2147483646 h 228"/>
                <a:gd name="T80" fmla="*/ 2147483646 w 256"/>
                <a:gd name="T81" fmla="*/ 2147483646 h 228"/>
                <a:gd name="T82" fmla="*/ 2147483646 w 256"/>
                <a:gd name="T83" fmla="*/ 2147483646 h 228"/>
                <a:gd name="T84" fmla="*/ 2147483646 w 256"/>
                <a:gd name="T85" fmla="*/ 2147483646 h 228"/>
                <a:gd name="T86" fmla="*/ 2147483646 w 256"/>
                <a:gd name="T87" fmla="*/ 2147483646 h 228"/>
                <a:gd name="T88" fmla="*/ 2147483646 w 256"/>
                <a:gd name="T89" fmla="*/ 2147483646 h 228"/>
                <a:gd name="T90" fmla="*/ 2147483646 w 256"/>
                <a:gd name="T91" fmla="*/ 2147483646 h 228"/>
                <a:gd name="T92" fmla="*/ 2147483646 w 256"/>
                <a:gd name="T93" fmla="*/ 2147483646 h 228"/>
                <a:gd name="T94" fmla="*/ 2147483646 w 256"/>
                <a:gd name="T95" fmla="*/ 2147483646 h 22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28" y="28"/>
                  </a:moveTo>
                  <a:cubicBezTo>
                    <a:pt x="225" y="28"/>
                    <a:pt x="222" y="29"/>
                    <a:pt x="220" y="32"/>
                  </a:cubicBezTo>
                  <a:cubicBezTo>
                    <a:pt x="196" y="55"/>
                    <a:pt x="196" y="55"/>
                    <a:pt x="196" y="55"/>
                  </a:cubicBezTo>
                  <a:cubicBezTo>
                    <a:pt x="188" y="48"/>
                    <a:pt x="188" y="48"/>
                    <a:pt x="188" y="48"/>
                  </a:cubicBezTo>
                  <a:cubicBezTo>
                    <a:pt x="186" y="45"/>
                    <a:pt x="183" y="44"/>
                    <a:pt x="180" y="44"/>
                  </a:cubicBezTo>
                  <a:cubicBezTo>
                    <a:pt x="173" y="44"/>
                    <a:pt x="168" y="49"/>
                    <a:pt x="168" y="56"/>
                  </a:cubicBezTo>
                  <a:cubicBezTo>
                    <a:pt x="168" y="59"/>
                    <a:pt x="169" y="62"/>
                    <a:pt x="172" y="64"/>
                  </a:cubicBezTo>
                  <a:cubicBezTo>
                    <a:pt x="188" y="80"/>
                    <a:pt x="188" y="80"/>
                    <a:pt x="188" y="80"/>
                  </a:cubicBezTo>
                  <a:cubicBezTo>
                    <a:pt x="190" y="83"/>
                    <a:pt x="193" y="84"/>
                    <a:pt x="196" y="84"/>
                  </a:cubicBezTo>
                  <a:cubicBezTo>
                    <a:pt x="199" y="84"/>
                    <a:pt x="202" y="83"/>
                    <a:pt x="204" y="80"/>
                  </a:cubicBezTo>
                  <a:cubicBezTo>
                    <a:pt x="236" y="48"/>
                    <a:pt x="236" y="48"/>
                    <a:pt x="236" y="48"/>
                  </a:cubicBezTo>
                  <a:cubicBezTo>
                    <a:pt x="239" y="46"/>
                    <a:pt x="240" y="43"/>
                    <a:pt x="240" y="40"/>
                  </a:cubicBezTo>
                  <a:cubicBezTo>
                    <a:pt x="240" y="33"/>
                    <a:pt x="235" y="28"/>
                    <a:pt x="228" y="28"/>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05">
              <a:extLst>
                <a:ext uri="{FF2B5EF4-FFF2-40B4-BE49-F238E27FC236}">
                  <a16:creationId xmlns:a16="http://schemas.microsoft.com/office/drawing/2014/main" id="{2CB3AF70-3635-491C-9BEB-081961A16137}"/>
                </a:ext>
              </a:extLst>
            </p:cNvPr>
            <p:cNvSpPr>
              <a:spLocks noEditPoints="1"/>
            </p:cNvSpPr>
            <p:nvPr/>
          </p:nvSpPr>
          <p:spPr bwMode="auto">
            <a:xfrm>
              <a:off x="4010328" y="4847486"/>
              <a:ext cx="489664" cy="492866"/>
            </a:xfrm>
            <a:custGeom>
              <a:avLst/>
              <a:gdLst>
                <a:gd name="T0" fmla="*/ 0 w 71"/>
                <a:gd name="T1" fmla="*/ 2147483646 h 71"/>
                <a:gd name="T2" fmla="*/ 2147483646 w 71"/>
                <a:gd name="T3" fmla="*/ 2147483646 h 71"/>
                <a:gd name="T4" fmla="*/ 2147483646 w 71"/>
                <a:gd name="T5" fmla="*/ 2147483646 h 71"/>
                <a:gd name="T6" fmla="*/ 2147483646 w 71"/>
                <a:gd name="T7" fmla="*/ 2147483646 h 71"/>
                <a:gd name="T8" fmla="*/ 2147483646 w 71"/>
                <a:gd name="T9" fmla="*/ 2147483646 h 71"/>
                <a:gd name="T10" fmla="*/ 2147483646 w 71"/>
                <a:gd name="T11" fmla="*/ 2147483646 h 71"/>
                <a:gd name="T12" fmla="*/ 2147483646 w 71"/>
                <a:gd name="T13" fmla="*/ 2147483646 h 71"/>
                <a:gd name="T14" fmla="*/ 0 w 71"/>
                <a:gd name="T15" fmla="*/ 2147483646 h 71"/>
                <a:gd name="T16" fmla="*/ 2147483646 w 71"/>
                <a:gd name="T17" fmla="*/ 2147483646 h 71"/>
                <a:gd name="T18" fmla="*/ 2147483646 w 71"/>
                <a:gd name="T19" fmla="*/ 2147483646 h 71"/>
                <a:gd name="T20" fmla="*/ 2147483646 w 71"/>
                <a:gd name="T21" fmla="*/ 2147483646 h 71"/>
                <a:gd name="T22" fmla="*/ 2147483646 w 71"/>
                <a:gd name="T23" fmla="*/ 2147483646 h 71"/>
                <a:gd name="T24" fmla="*/ 2147483646 w 71"/>
                <a:gd name="T25" fmla="*/ 2147483646 h 71"/>
                <a:gd name="T26" fmla="*/ 2147483646 w 71"/>
                <a:gd name="T27" fmla="*/ 2147483646 h 71"/>
                <a:gd name="T28" fmla="*/ 2147483646 w 71"/>
                <a:gd name="T29" fmla="*/ 2147483646 h 71"/>
                <a:gd name="T30" fmla="*/ 2147483646 w 71"/>
                <a:gd name="T31" fmla="*/ 2147483646 h 71"/>
                <a:gd name="T32" fmla="*/ 2147483646 w 71"/>
                <a:gd name="T33" fmla="*/ 2147483646 h 71"/>
                <a:gd name="T34" fmla="*/ 2147483646 w 71"/>
                <a:gd name="T35" fmla="*/ 2147483646 h 71"/>
                <a:gd name="T36" fmla="*/ 2147483646 w 71"/>
                <a:gd name="T37" fmla="*/ 2147483646 h 71"/>
                <a:gd name="T38" fmla="*/ 2147483646 w 71"/>
                <a:gd name="T39" fmla="*/ 2147483646 h 71"/>
                <a:gd name="T40" fmla="*/ 2147483646 w 71"/>
                <a:gd name="T41" fmla="*/ 0 h 71"/>
                <a:gd name="T42" fmla="*/ 2147483646 w 71"/>
                <a:gd name="T43" fmla="*/ 2147483646 h 71"/>
                <a:gd name="T44" fmla="*/ 2147483646 w 71"/>
                <a:gd name="T45" fmla="*/ 2147483646 h 71"/>
                <a:gd name="T46" fmla="*/ 2147483646 w 71"/>
                <a:gd name="T47" fmla="*/ 2147483646 h 71"/>
                <a:gd name="T48" fmla="*/ 2147483646 w 71"/>
                <a:gd name="T49" fmla="*/ 2147483646 h 71"/>
                <a:gd name="T50" fmla="*/ 2147483646 w 71"/>
                <a:gd name="T51" fmla="*/ 2147483646 h 71"/>
                <a:gd name="T52" fmla="*/ 2147483646 w 71"/>
                <a:gd name="T53" fmla="*/ 2147483646 h 71"/>
                <a:gd name="T54" fmla="*/ 2147483646 w 71"/>
                <a:gd name="T55" fmla="*/ 2147483646 h 71"/>
                <a:gd name="T56" fmla="*/ 2147483646 w 71"/>
                <a:gd name="T57" fmla="*/ 2147483646 h 71"/>
                <a:gd name="T58" fmla="*/ 2147483646 w 71"/>
                <a:gd name="T59" fmla="*/ 2147483646 h 71"/>
                <a:gd name="T60" fmla="*/ 2147483646 w 71"/>
                <a:gd name="T61" fmla="*/ 2147483646 h 71"/>
                <a:gd name="T62" fmla="*/ 2147483646 w 71"/>
                <a:gd name="T63" fmla="*/ 2147483646 h 71"/>
                <a:gd name="T64" fmla="*/ 2147483646 w 71"/>
                <a:gd name="T65" fmla="*/ 2147483646 h 71"/>
                <a:gd name="T66" fmla="*/ 2147483646 w 71"/>
                <a:gd name="T67" fmla="*/ 2147483646 h 71"/>
                <a:gd name="T68" fmla="*/ 2147483646 w 71"/>
                <a:gd name="T69" fmla="*/ 2147483646 h 71"/>
                <a:gd name="T70" fmla="*/ 2147483646 w 71"/>
                <a:gd name="T71" fmla="*/ 2147483646 h 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1" h="71">
                  <a:moveTo>
                    <a:pt x="15" y="46"/>
                  </a:moveTo>
                  <a:cubicBezTo>
                    <a:pt x="0" y="46"/>
                    <a:pt x="0" y="46"/>
                    <a:pt x="0" y="46"/>
                  </a:cubicBezTo>
                  <a:cubicBezTo>
                    <a:pt x="0" y="45"/>
                    <a:pt x="0" y="44"/>
                    <a:pt x="0" y="43"/>
                  </a:cubicBezTo>
                  <a:cubicBezTo>
                    <a:pt x="0" y="36"/>
                    <a:pt x="9" y="35"/>
                    <a:pt x="9" y="31"/>
                  </a:cubicBezTo>
                  <a:cubicBezTo>
                    <a:pt x="9" y="30"/>
                    <a:pt x="8" y="29"/>
                    <a:pt x="7" y="29"/>
                  </a:cubicBezTo>
                  <a:cubicBezTo>
                    <a:pt x="6" y="29"/>
                    <a:pt x="4" y="31"/>
                    <a:pt x="4" y="32"/>
                  </a:cubicBezTo>
                  <a:cubicBezTo>
                    <a:pt x="0" y="29"/>
                    <a:pt x="0" y="29"/>
                    <a:pt x="0" y="29"/>
                  </a:cubicBezTo>
                  <a:cubicBezTo>
                    <a:pt x="2" y="27"/>
                    <a:pt x="4" y="25"/>
                    <a:pt x="7" y="25"/>
                  </a:cubicBezTo>
                  <a:cubicBezTo>
                    <a:pt x="11" y="25"/>
                    <a:pt x="14" y="27"/>
                    <a:pt x="14" y="31"/>
                  </a:cubicBezTo>
                  <a:cubicBezTo>
                    <a:pt x="14" y="37"/>
                    <a:pt x="6" y="38"/>
                    <a:pt x="6" y="42"/>
                  </a:cubicBezTo>
                  <a:cubicBezTo>
                    <a:pt x="11" y="42"/>
                    <a:pt x="11" y="42"/>
                    <a:pt x="11" y="42"/>
                  </a:cubicBezTo>
                  <a:cubicBezTo>
                    <a:pt x="11" y="39"/>
                    <a:pt x="11" y="39"/>
                    <a:pt x="11" y="39"/>
                  </a:cubicBezTo>
                  <a:cubicBezTo>
                    <a:pt x="15" y="39"/>
                    <a:pt x="15" y="39"/>
                    <a:pt x="15" y="39"/>
                  </a:cubicBezTo>
                  <a:lnTo>
                    <a:pt x="15" y="46"/>
                  </a:lnTo>
                  <a:close/>
                  <a:moveTo>
                    <a:pt x="7" y="71"/>
                  </a:moveTo>
                  <a:cubicBezTo>
                    <a:pt x="5" y="71"/>
                    <a:pt x="2" y="70"/>
                    <a:pt x="0" y="69"/>
                  </a:cubicBezTo>
                  <a:cubicBezTo>
                    <a:pt x="3" y="65"/>
                    <a:pt x="3" y="65"/>
                    <a:pt x="3" y="65"/>
                  </a:cubicBezTo>
                  <a:cubicBezTo>
                    <a:pt x="4" y="66"/>
                    <a:pt x="5" y="67"/>
                    <a:pt x="7" y="67"/>
                  </a:cubicBezTo>
                  <a:cubicBezTo>
                    <a:pt x="8" y="67"/>
                    <a:pt x="10" y="66"/>
                    <a:pt x="10" y="65"/>
                  </a:cubicBezTo>
                  <a:cubicBezTo>
                    <a:pt x="10" y="62"/>
                    <a:pt x="7" y="62"/>
                    <a:pt x="5" y="62"/>
                  </a:cubicBezTo>
                  <a:cubicBezTo>
                    <a:pt x="4" y="60"/>
                    <a:pt x="4" y="60"/>
                    <a:pt x="4" y="60"/>
                  </a:cubicBezTo>
                  <a:cubicBezTo>
                    <a:pt x="6" y="58"/>
                    <a:pt x="7" y="56"/>
                    <a:pt x="9" y="55"/>
                  </a:cubicBezTo>
                  <a:cubicBezTo>
                    <a:pt x="9" y="55"/>
                    <a:pt x="9" y="55"/>
                    <a:pt x="9" y="55"/>
                  </a:cubicBezTo>
                  <a:cubicBezTo>
                    <a:pt x="8" y="55"/>
                    <a:pt x="6" y="55"/>
                    <a:pt x="5" y="55"/>
                  </a:cubicBezTo>
                  <a:cubicBezTo>
                    <a:pt x="5" y="57"/>
                    <a:pt x="5" y="57"/>
                    <a:pt x="5" y="57"/>
                  </a:cubicBezTo>
                  <a:cubicBezTo>
                    <a:pt x="1" y="57"/>
                    <a:pt x="1" y="57"/>
                    <a:pt x="1" y="57"/>
                  </a:cubicBezTo>
                  <a:cubicBezTo>
                    <a:pt x="1" y="51"/>
                    <a:pt x="1" y="51"/>
                    <a:pt x="1" y="51"/>
                  </a:cubicBezTo>
                  <a:cubicBezTo>
                    <a:pt x="14" y="51"/>
                    <a:pt x="14" y="51"/>
                    <a:pt x="14" y="51"/>
                  </a:cubicBezTo>
                  <a:cubicBezTo>
                    <a:pt x="14" y="54"/>
                    <a:pt x="14" y="54"/>
                    <a:pt x="14" y="54"/>
                  </a:cubicBezTo>
                  <a:cubicBezTo>
                    <a:pt x="10" y="59"/>
                    <a:pt x="10" y="59"/>
                    <a:pt x="10" y="59"/>
                  </a:cubicBezTo>
                  <a:cubicBezTo>
                    <a:pt x="13" y="60"/>
                    <a:pt x="15" y="62"/>
                    <a:pt x="15" y="64"/>
                  </a:cubicBezTo>
                  <a:cubicBezTo>
                    <a:pt x="15" y="69"/>
                    <a:pt x="11" y="71"/>
                    <a:pt x="7" y="71"/>
                  </a:cubicBezTo>
                  <a:close/>
                  <a:moveTo>
                    <a:pt x="15" y="20"/>
                  </a:moveTo>
                  <a:cubicBezTo>
                    <a:pt x="1" y="20"/>
                    <a:pt x="1" y="20"/>
                    <a:pt x="1" y="20"/>
                  </a:cubicBezTo>
                  <a:cubicBezTo>
                    <a:pt x="1" y="16"/>
                    <a:pt x="1" y="16"/>
                    <a:pt x="1" y="16"/>
                  </a:cubicBezTo>
                  <a:cubicBezTo>
                    <a:pt x="6" y="16"/>
                    <a:pt x="6" y="16"/>
                    <a:pt x="6" y="16"/>
                  </a:cubicBezTo>
                  <a:cubicBezTo>
                    <a:pt x="6" y="13"/>
                    <a:pt x="6" y="9"/>
                    <a:pt x="6" y="6"/>
                  </a:cubicBezTo>
                  <a:cubicBezTo>
                    <a:pt x="6" y="6"/>
                    <a:pt x="6" y="6"/>
                    <a:pt x="6" y="6"/>
                  </a:cubicBezTo>
                  <a:cubicBezTo>
                    <a:pt x="6" y="6"/>
                    <a:pt x="6" y="6"/>
                    <a:pt x="6" y="6"/>
                  </a:cubicBezTo>
                  <a:cubicBezTo>
                    <a:pt x="5" y="7"/>
                    <a:pt x="4" y="7"/>
                    <a:pt x="4" y="8"/>
                  </a:cubicBezTo>
                  <a:cubicBezTo>
                    <a:pt x="1" y="5"/>
                    <a:pt x="1" y="5"/>
                    <a:pt x="1" y="5"/>
                  </a:cubicBezTo>
                  <a:cubicBezTo>
                    <a:pt x="6" y="0"/>
                    <a:pt x="6" y="0"/>
                    <a:pt x="6" y="0"/>
                  </a:cubicBezTo>
                  <a:cubicBezTo>
                    <a:pt x="11" y="0"/>
                    <a:pt x="11" y="0"/>
                    <a:pt x="11" y="0"/>
                  </a:cubicBezTo>
                  <a:cubicBezTo>
                    <a:pt x="11" y="16"/>
                    <a:pt x="11" y="16"/>
                    <a:pt x="11" y="16"/>
                  </a:cubicBezTo>
                  <a:cubicBezTo>
                    <a:pt x="15" y="16"/>
                    <a:pt x="15" y="16"/>
                    <a:pt x="15" y="16"/>
                  </a:cubicBezTo>
                  <a:lnTo>
                    <a:pt x="15" y="20"/>
                  </a:lnTo>
                  <a:close/>
                  <a:moveTo>
                    <a:pt x="71" y="19"/>
                  </a:moveTo>
                  <a:cubicBezTo>
                    <a:pt x="71" y="19"/>
                    <a:pt x="71" y="20"/>
                    <a:pt x="70" y="20"/>
                  </a:cubicBezTo>
                  <a:cubicBezTo>
                    <a:pt x="21" y="20"/>
                    <a:pt x="21" y="20"/>
                    <a:pt x="21" y="20"/>
                  </a:cubicBezTo>
                  <a:cubicBezTo>
                    <a:pt x="21" y="20"/>
                    <a:pt x="20" y="19"/>
                    <a:pt x="20" y="19"/>
                  </a:cubicBezTo>
                  <a:cubicBezTo>
                    <a:pt x="20" y="11"/>
                    <a:pt x="20" y="11"/>
                    <a:pt x="20" y="11"/>
                  </a:cubicBezTo>
                  <a:cubicBezTo>
                    <a:pt x="20" y="10"/>
                    <a:pt x="21" y="10"/>
                    <a:pt x="21" y="10"/>
                  </a:cubicBezTo>
                  <a:cubicBezTo>
                    <a:pt x="70" y="10"/>
                    <a:pt x="70" y="10"/>
                    <a:pt x="70" y="10"/>
                  </a:cubicBezTo>
                  <a:cubicBezTo>
                    <a:pt x="71" y="10"/>
                    <a:pt x="71" y="10"/>
                    <a:pt x="71" y="11"/>
                  </a:cubicBezTo>
                  <a:lnTo>
                    <a:pt x="71" y="19"/>
                  </a:lnTo>
                  <a:close/>
                  <a:moveTo>
                    <a:pt x="71" y="39"/>
                  </a:moveTo>
                  <a:cubicBezTo>
                    <a:pt x="71" y="40"/>
                    <a:pt x="71" y="40"/>
                    <a:pt x="70" y="40"/>
                  </a:cubicBezTo>
                  <a:cubicBezTo>
                    <a:pt x="21" y="40"/>
                    <a:pt x="21" y="40"/>
                    <a:pt x="21" y="40"/>
                  </a:cubicBezTo>
                  <a:cubicBezTo>
                    <a:pt x="21" y="40"/>
                    <a:pt x="20" y="40"/>
                    <a:pt x="20" y="39"/>
                  </a:cubicBezTo>
                  <a:cubicBezTo>
                    <a:pt x="20" y="31"/>
                    <a:pt x="20" y="31"/>
                    <a:pt x="20" y="31"/>
                  </a:cubicBezTo>
                  <a:cubicBezTo>
                    <a:pt x="20" y="31"/>
                    <a:pt x="21" y="30"/>
                    <a:pt x="21" y="30"/>
                  </a:cubicBezTo>
                  <a:cubicBezTo>
                    <a:pt x="70" y="30"/>
                    <a:pt x="70" y="30"/>
                    <a:pt x="70" y="30"/>
                  </a:cubicBezTo>
                  <a:cubicBezTo>
                    <a:pt x="71" y="30"/>
                    <a:pt x="71" y="31"/>
                    <a:pt x="71" y="31"/>
                  </a:cubicBezTo>
                  <a:lnTo>
                    <a:pt x="71" y="39"/>
                  </a:lnTo>
                  <a:close/>
                  <a:moveTo>
                    <a:pt x="71" y="60"/>
                  </a:moveTo>
                  <a:cubicBezTo>
                    <a:pt x="71" y="60"/>
                    <a:pt x="71" y="61"/>
                    <a:pt x="70" y="61"/>
                  </a:cubicBezTo>
                  <a:cubicBezTo>
                    <a:pt x="21" y="61"/>
                    <a:pt x="21" y="61"/>
                    <a:pt x="21" y="61"/>
                  </a:cubicBezTo>
                  <a:cubicBezTo>
                    <a:pt x="21" y="61"/>
                    <a:pt x="20" y="60"/>
                    <a:pt x="20" y="60"/>
                  </a:cubicBezTo>
                  <a:cubicBezTo>
                    <a:pt x="20" y="52"/>
                    <a:pt x="20" y="52"/>
                    <a:pt x="20" y="52"/>
                  </a:cubicBezTo>
                  <a:cubicBezTo>
                    <a:pt x="20" y="51"/>
                    <a:pt x="21" y="51"/>
                    <a:pt x="21" y="51"/>
                  </a:cubicBezTo>
                  <a:cubicBezTo>
                    <a:pt x="70" y="51"/>
                    <a:pt x="70" y="51"/>
                    <a:pt x="70" y="51"/>
                  </a:cubicBezTo>
                  <a:cubicBezTo>
                    <a:pt x="71" y="51"/>
                    <a:pt x="71" y="51"/>
                    <a:pt x="71" y="52"/>
                  </a:cubicBezTo>
                  <a:lnTo>
                    <a:pt x="7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27690153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Porter's five forces: explanations</a:t>
            </a:r>
            <a:endParaRPr lang="zh-CN" altLang="en-US" dirty="0"/>
          </a:p>
        </p:txBody>
      </p:sp>
      <p:grpSp>
        <p:nvGrpSpPr>
          <p:cNvPr id="60" name="组合 59"/>
          <p:cNvGrpSpPr/>
          <p:nvPr/>
        </p:nvGrpSpPr>
        <p:grpSpPr>
          <a:xfrm>
            <a:off x="1991543" y="1429036"/>
            <a:ext cx="8201450" cy="4915854"/>
            <a:chOff x="467543" y="1429036"/>
            <a:chExt cx="8201450" cy="4915854"/>
          </a:xfrm>
        </p:grpSpPr>
        <p:sp>
          <p:nvSpPr>
            <p:cNvPr id="28" name="矩形 27"/>
            <p:cNvSpPr/>
            <p:nvPr/>
          </p:nvSpPr>
          <p:spPr>
            <a:xfrm>
              <a:off x="467544" y="2567531"/>
              <a:ext cx="1820434" cy="584775"/>
            </a:xfrm>
            <a:prstGeom prst="rect">
              <a:avLst/>
            </a:prstGeom>
          </p:spPr>
          <p:txBody>
            <a:bodyPr wrap="square">
              <a:spAutoFit/>
            </a:bodyPr>
            <a:lstStyle/>
            <a:p>
              <a:pPr algn="ctr"/>
              <a:r>
                <a:rPr lang="en-US" altLang="zh-CN" sz="1600" b="1" dirty="0"/>
                <a:t>Threat of </a:t>
              </a:r>
              <a:br>
                <a:rPr lang="en-US" altLang="zh-CN" sz="1600" b="1" dirty="0"/>
              </a:br>
              <a:r>
                <a:rPr lang="en-US" altLang="zh-CN" sz="1600" b="1" dirty="0">
                  <a:solidFill>
                    <a:srgbClr val="0070C0"/>
                  </a:solidFill>
                </a:rPr>
                <a:t>new entrants</a:t>
              </a:r>
            </a:p>
          </p:txBody>
        </p:sp>
        <p:sp>
          <p:nvSpPr>
            <p:cNvPr id="29" name="矩形 28"/>
            <p:cNvSpPr/>
            <p:nvPr/>
          </p:nvSpPr>
          <p:spPr>
            <a:xfrm>
              <a:off x="2128569" y="2581164"/>
              <a:ext cx="1820434" cy="584775"/>
            </a:xfrm>
            <a:prstGeom prst="rect">
              <a:avLst/>
            </a:prstGeom>
          </p:spPr>
          <p:txBody>
            <a:bodyPr wrap="square">
              <a:spAutoFit/>
            </a:bodyPr>
            <a:lstStyle/>
            <a:p>
              <a:pPr algn="ctr"/>
              <a:r>
                <a:rPr lang="en-US" altLang="zh-CN" sz="1600" b="1" dirty="0"/>
                <a:t>Threat of </a:t>
              </a:r>
              <a:r>
                <a:rPr lang="en-US" altLang="zh-CN" sz="1600" b="1" dirty="0">
                  <a:solidFill>
                    <a:srgbClr val="0070C0"/>
                  </a:solidFill>
                </a:rPr>
                <a:t>substitutes</a:t>
              </a:r>
            </a:p>
          </p:txBody>
        </p:sp>
        <p:sp>
          <p:nvSpPr>
            <p:cNvPr id="30" name="矩形 29"/>
            <p:cNvSpPr/>
            <p:nvPr/>
          </p:nvSpPr>
          <p:spPr>
            <a:xfrm>
              <a:off x="3779912" y="2581164"/>
              <a:ext cx="1584176" cy="830997"/>
            </a:xfrm>
            <a:prstGeom prst="rect">
              <a:avLst/>
            </a:prstGeom>
          </p:spPr>
          <p:txBody>
            <a:bodyPr wrap="square">
              <a:spAutoFit/>
            </a:bodyPr>
            <a:lstStyle/>
            <a:p>
              <a:pPr algn="ctr"/>
              <a:r>
                <a:rPr lang="en-US" altLang="zh-CN" sz="1600" b="1" dirty="0"/>
                <a:t>Bargaining power of </a:t>
              </a:r>
              <a:r>
                <a:rPr lang="en-US" altLang="zh-CN" sz="1600" b="1" dirty="0">
                  <a:solidFill>
                    <a:srgbClr val="0070C0"/>
                  </a:solidFill>
                </a:rPr>
                <a:t>customers</a:t>
              </a:r>
            </a:p>
          </p:txBody>
        </p:sp>
        <p:sp>
          <p:nvSpPr>
            <p:cNvPr id="31" name="矩形 30"/>
            <p:cNvSpPr/>
            <p:nvPr/>
          </p:nvSpPr>
          <p:spPr>
            <a:xfrm>
              <a:off x="5335513" y="2581164"/>
              <a:ext cx="1584176" cy="830997"/>
            </a:xfrm>
            <a:prstGeom prst="rect">
              <a:avLst/>
            </a:prstGeom>
          </p:spPr>
          <p:txBody>
            <a:bodyPr wrap="square">
              <a:spAutoFit/>
            </a:bodyPr>
            <a:lstStyle/>
            <a:p>
              <a:pPr algn="ctr"/>
              <a:r>
                <a:rPr lang="en-US" altLang="zh-CN" sz="1600" b="1" dirty="0"/>
                <a:t>Bargaining power of </a:t>
              </a:r>
              <a:r>
                <a:rPr lang="en-US" altLang="zh-CN" sz="1600" b="1" dirty="0">
                  <a:solidFill>
                    <a:srgbClr val="0070C0"/>
                  </a:solidFill>
                </a:rPr>
                <a:t>suppliers</a:t>
              </a:r>
            </a:p>
          </p:txBody>
        </p:sp>
        <p:sp>
          <p:nvSpPr>
            <p:cNvPr id="32" name="矩形 31"/>
            <p:cNvSpPr/>
            <p:nvPr/>
          </p:nvSpPr>
          <p:spPr>
            <a:xfrm>
              <a:off x="6775673" y="2581164"/>
              <a:ext cx="1820434" cy="584775"/>
            </a:xfrm>
            <a:prstGeom prst="rect">
              <a:avLst/>
            </a:prstGeom>
          </p:spPr>
          <p:txBody>
            <a:bodyPr wrap="square">
              <a:spAutoFit/>
            </a:bodyPr>
            <a:lstStyle/>
            <a:p>
              <a:pPr algn="ctr"/>
              <a:r>
                <a:rPr lang="en-US" altLang="zh-CN" sz="1600" b="1" dirty="0"/>
                <a:t>Competitive </a:t>
              </a:r>
              <a:br>
                <a:rPr lang="en-US" altLang="zh-CN" sz="1600" b="1" dirty="0"/>
              </a:br>
              <a:r>
                <a:rPr lang="en-US" altLang="zh-CN" sz="1600" b="1" dirty="0">
                  <a:solidFill>
                    <a:srgbClr val="0070C0"/>
                  </a:solidFill>
                </a:rPr>
                <a:t>rivalry</a:t>
              </a:r>
            </a:p>
          </p:txBody>
        </p:sp>
        <p:grpSp>
          <p:nvGrpSpPr>
            <p:cNvPr id="59" name="组合 58"/>
            <p:cNvGrpSpPr/>
            <p:nvPr/>
          </p:nvGrpSpPr>
          <p:grpSpPr>
            <a:xfrm>
              <a:off x="932552" y="1429036"/>
              <a:ext cx="7272808" cy="1152128"/>
              <a:chOff x="932552" y="1429036"/>
              <a:chExt cx="7272808" cy="1152128"/>
            </a:xfrm>
          </p:grpSpPr>
          <p:cxnSp>
            <p:nvCxnSpPr>
              <p:cNvPr id="17" name="直接连接符 16"/>
              <p:cNvCxnSpPr/>
              <p:nvPr/>
            </p:nvCxnSpPr>
            <p:spPr>
              <a:xfrm>
                <a:off x="1508616" y="2009578"/>
                <a:ext cx="6120680" cy="0"/>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932552" y="1429036"/>
                <a:ext cx="1152128" cy="1152128"/>
              </a:xfrm>
              <a:prstGeom prst="ellipse">
                <a:avLst/>
              </a:prstGeom>
              <a:solidFill>
                <a:schemeClr val="accent2">
                  <a:lumMod val="40000"/>
                  <a:lumOff val="60000"/>
                </a:schemeClr>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6" name="椭圆 5"/>
              <p:cNvSpPr/>
              <p:nvPr/>
            </p:nvSpPr>
            <p:spPr>
              <a:xfrm>
                <a:off x="2462722" y="1429036"/>
                <a:ext cx="1152128" cy="1152128"/>
              </a:xfrm>
              <a:prstGeom prst="ellipse">
                <a:avLst/>
              </a:prstGeom>
              <a:solidFill>
                <a:schemeClr val="accent2">
                  <a:lumMod val="40000"/>
                  <a:lumOff val="60000"/>
                </a:schemeClr>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7" name="椭圆 6"/>
              <p:cNvSpPr/>
              <p:nvPr/>
            </p:nvSpPr>
            <p:spPr>
              <a:xfrm>
                <a:off x="3992892" y="1429036"/>
                <a:ext cx="1152128" cy="1152128"/>
              </a:xfrm>
              <a:prstGeom prst="ellipse">
                <a:avLst/>
              </a:prstGeom>
              <a:solidFill>
                <a:schemeClr val="accent2">
                  <a:lumMod val="40000"/>
                  <a:lumOff val="60000"/>
                </a:schemeClr>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8" name="椭圆 7"/>
              <p:cNvSpPr/>
              <p:nvPr/>
            </p:nvSpPr>
            <p:spPr>
              <a:xfrm>
                <a:off x="5523062" y="1429036"/>
                <a:ext cx="1152128" cy="1152128"/>
              </a:xfrm>
              <a:prstGeom prst="ellipse">
                <a:avLst/>
              </a:prstGeom>
              <a:solidFill>
                <a:schemeClr val="accent2">
                  <a:lumMod val="40000"/>
                  <a:lumOff val="60000"/>
                </a:schemeClr>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9" name="椭圆 8"/>
              <p:cNvSpPr/>
              <p:nvPr/>
            </p:nvSpPr>
            <p:spPr>
              <a:xfrm>
                <a:off x="7053232" y="1429036"/>
                <a:ext cx="1152128" cy="1152128"/>
              </a:xfrm>
              <a:prstGeom prst="ellipse">
                <a:avLst/>
              </a:prstGeom>
              <a:solidFill>
                <a:schemeClr val="accent2">
                  <a:lumMod val="40000"/>
                  <a:lumOff val="60000"/>
                </a:schemeClr>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22" name="椭圆 21"/>
              <p:cNvSpPr/>
              <p:nvPr/>
            </p:nvSpPr>
            <p:spPr>
              <a:xfrm>
                <a:off x="932553" y="1589312"/>
                <a:ext cx="1120645" cy="991852"/>
              </a:xfrm>
              <a:custGeom>
                <a:avLst/>
                <a:gdLst/>
                <a:ahLst/>
                <a:cxnLst/>
                <a:rect l="l" t="t" r="r" b="b"/>
                <a:pathLst>
                  <a:path w="1120645" h="991852">
                    <a:moveTo>
                      <a:pt x="178967" y="0"/>
                    </a:moveTo>
                    <a:cubicBezTo>
                      <a:pt x="157631" y="55971"/>
                      <a:pt x="147484" y="116708"/>
                      <a:pt x="147484" y="179814"/>
                    </a:cubicBezTo>
                    <a:cubicBezTo>
                      <a:pt x="147484" y="497965"/>
                      <a:pt x="405397" y="755878"/>
                      <a:pt x="723548" y="755878"/>
                    </a:cubicBezTo>
                    <a:cubicBezTo>
                      <a:pt x="877860" y="755878"/>
                      <a:pt x="1018002" y="695203"/>
                      <a:pt x="1120645" y="595603"/>
                    </a:cubicBezTo>
                    <a:cubicBezTo>
                      <a:pt x="1047442" y="826108"/>
                      <a:pt x="831109" y="991852"/>
                      <a:pt x="576064" y="991852"/>
                    </a:cubicBezTo>
                    <a:cubicBezTo>
                      <a:pt x="257913" y="991852"/>
                      <a:pt x="0" y="733939"/>
                      <a:pt x="0" y="415788"/>
                    </a:cubicBezTo>
                    <a:cubicBezTo>
                      <a:pt x="0" y="251950"/>
                      <a:pt x="68397" y="104086"/>
                      <a:pt x="178967" y="0"/>
                    </a:cubicBezTo>
                    <a:close/>
                  </a:path>
                </a:pathLst>
              </a:custGeom>
              <a:solidFill>
                <a:srgbClr val="C3B996"/>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24" name="椭圆 21"/>
              <p:cNvSpPr/>
              <p:nvPr/>
            </p:nvSpPr>
            <p:spPr>
              <a:xfrm>
                <a:off x="2462722" y="1589312"/>
                <a:ext cx="1120645" cy="991852"/>
              </a:xfrm>
              <a:custGeom>
                <a:avLst/>
                <a:gdLst/>
                <a:ahLst/>
                <a:cxnLst/>
                <a:rect l="l" t="t" r="r" b="b"/>
                <a:pathLst>
                  <a:path w="1120645" h="991852">
                    <a:moveTo>
                      <a:pt x="178967" y="0"/>
                    </a:moveTo>
                    <a:cubicBezTo>
                      <a:pt x="157631" y="55971"/>
                      <a:pt x="147484" y="116708"/>
                      <a:pt x="147484" y="179814"/>
                    </a:cubicBezTo>
                    <a:cubicBezTo>
                      <a:pt x="147484" y="497965"/>
                      <a:pt x="405397" y="755878"/>
                      <a:pt x="723548" y="755878"/>
                    </a:cubicBezTo>
                    <a:cubicBezTo>
                      <a:pt x="877860" y="755878"/>
                      <a:pt x="1018002" y="695203"/>
                      <a:pt x="1120645" y="595603"/>
                    </a:cubicBezTo>
                    <a:cubicBezTo>
                      <a:pt x="1047442" y="826108"/>
                      <a:pt x="831109" y="991852"/>
                      <a:pt x="576064" y="991852"/>
                    </a:cubicBezTo>
                    <a:cubicBezTo>
                      <a:pt x="257913" y="991852"/>
                      <a:pt x="0" y="733939"/>
                      <a:pt x="0" y="415788"/>
                    </a:cubicBezTo>
                    <a:cubicBezTo>
                      <a:pt x="0" y="251950"/>
                      <a:pt x="68397" y="104086"/>
                      <a:pt x="178967" y="0"/>
                    </a:cubicBezTo>
                    <a:close/>
                  </a:path>
                </a:pathLst>
              </a:custGeom>
              <a:solidFill>
                <a:srgbClr val="4BAFC8"/>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25" name="椭圆 21"/>
              <p:cNvSpPr/>
              <p:nvPr/>
            </p:nvSpPr>
            <p:spPr>
              <a:xfrm>
                <a:off x="3992892" y="1589312"/>
                <a:ext cx="1120645" cy="991852"/>
              </a:xfrm>
              <a:custGeom>
                <a:avLst/>
                <a:gdLst/>
                <a:ahLst/>
                <a:cxnLst/>
                <a:rect l="l" t="t" r="r" b="b"/>
                <a:pathLst>
                  <a:path w="1120645" h="991852">
                    <a:moveTo>
                      <a:pt x="178967" y="0"/>
                    </a:moveTo>
                    <a:cubicBezTo>
                      <a:pt x="157631" y="55971"/>
                      <a:pt x="147484" y="116708"/>
                      <a:pt x="147484" y="179814"/>
                    </a:cubicBezTo>
                    <a:cubicBezTo>
                      <a:pt x="147484" y="497965"/>
                      <a:pt x="405397" y="755878"/>
                      <a:pt x="723548" y="755878"/>
                    </a:cubicBezTo>
                    <a:cubicBezTo>
                      <a:pt x="877860" y="755878"/>
                      <a:pt x="1018002" y="695203"/>
                      <a:pt x="1120645" y="595603"/>
                    </a:cubicBezTo>
                    <a:cubicBezTo>
                      <a:pt x="1047442" y="826108"/>
                      <a:pt x="831109" y="991852"/>
                      <a:pt x="576064" y="991852"/>
                    </a:cubicBezTo>
                    <a:cubicBezTo>
                      <a:pt x="257913" y="991852"/>
                      <a:pt x="0" y="733939"/>
                      <a:pt x="0" y="415788"/>
                    </a:cubicBezTo>
                    <a:cubicBezTo>
                      <a:pt x="0" y="251950"/>
                      <a:pt x="68397" y="104086"/>
                      <a:pt x="178967" y="0"/>
                    </a:cubicBezTo>
                    <a:close/>
                  </a:path>
                </a:pathLst>
              </a:custGeom>
              <a:solidFill>
                <a:srgbClr val="73BC44"/>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26" name="椭圆 21"/>
              <p:cNvSpPr/>
              <p:nvPr/>
            </p:nvSpPr>
            <p:spPr>
              <a:xfrm>
                <a:off x="5523062" y="1589312"/>
                <a:ext cx="1120645" cy="991852"/>
              </a:xfrm>
              <a:custGeom>
                <a:avLst/>
                <a:gdLst/>
                <a:ahLst/>
                <a:cxnLst/>
                <a:rect l="l" t="t" r="r" b="b"/>
                <a:pathLst>
                  <a:path w="1120645" h="991852">
                    <a:moveTo>
                      <a:pt x="178967" y="0"/>
                    </a:moveTo>
                    <a:cubicBezTo>
                      <a:pt x="157631" y="55971"/>
                      <a:pt x="147484" y="116708"/>
                      <a:pt x="147484" y="179814"/>
                    </a:cubicBezTo>
                    <a:cubicBezTo>
                      <a:pt x="147484" y="497965"/>
                      <a:pt x="405397" y="755878"/>
                      <a:pt x="723548" y="755878"/>
                    </a:cubicBezTo>
                    <a:cubicBezTo>
                      <a:pt x="877860" y="755878"/>
                      <a:pt x="1018002" y="695203"/>
                      <a:pt x="1120645" y="595603"/>
                    </a:cubicBezTo>
                    <a:cubicBezTo>
                      <a:pt x="1047442" y="826108"/>
                      <a:pt x="831109" y="991852"/>
                      <a:pt x="576064" y="991852"/>
                    </a:cubicBezTo>
                    <a:cubicBezTo>
                      <a:pt x="257913" y="991852"/>
                      <a:pt x="0" y="733939"/>
                      <a:pt x="0" y="415788"/>
                    </a:cubicBezTo>
                    <a:cubicBezTo>
                      <a:pt x="0" y="251950"/>
                      <a:pt x="68397" y="104086"/>
                      <a:pt x="178967" y="0"/>
                    </a:cubicBezTo>
                    <a:close/>
                  </a:path>
                </a:pathLst>
              </a:custGeom>
              <a:solidFill>
                <a:srgbClr val="F5B90F"/>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27" name="椭圆 21"/>
              <p:cNvSpPr/>
              <p:nvPr/>
            </p:nvSpPr>
            <p:spPr>
              <a:xfrm>
                <a:off x="7053232" y="1589312"/>
                <a:ext cx="1120645" cy="991852"/>
              </a:xfrm>
              <a:custGeom>
                <a:avLst/>
                <a:gdLst/>
                <a:ahLst/>
                <a:cxnLst/>
                <a:rect l="l" t="t" r="r" b="b"/>
                <a:pathLst>
                  <a:path w="1120645" h="991852">
                    <a:moveTo>
                      <a:pt x="178967" y="0"/>
                    </a:moveTo>
                    <a:cubicBezTo>
                      <a:pt x="157631" y="55971"/>
                      <a:pt x="147484" y="116708"/>
                      <a:pt x="147484" y="179814"/>
                    </a:cubicBezTo>
                    <a:cubicBezTo>
                      <a:pt x="147484" y="497965"/>
                      <a:pt x="405397" y="755878"/>
                      <a:pt x="723548" y="755878"/>
                    </a:cubicBezTo>
                    <a:cubicBezTo>
                      <a:pt x="877860" y="755878"/>
                      <a:pt x="1018002" y="695203"/>
                      <a:pt x="1120645" y="595603"/>
                    </a:cubicBezTo>
                    <a:cubicBezTo>
                      <a:pt x="1047442" y="826108"/>
                      <a:pt x="831109" y="991852"/>
                      <a:pt x="576064" y="991852"/>
                    </a:cubicBezTo>
                    <a:cubicBezTo>
                      <a:pt x="257913" y="991852"/>
                      <a:pt x="0" y="733939"/>
                      <a:pt x="0" y="415788"/>
                    </a:cubicBezTo>
                    <a:cubicBezTo>
                      <a:pt x="0" y="251950"/>
                      <a:pt x="68397" y="104086"/>
                      <a:pt x="178967" y="0"/>
                    </a:cubicBezTo>
                    <a:close/>
                  </a:path>
                </a:pathLst>
              </a:custGeom>
              <a:solidFill>
                <a:srgbClr val="0070C0"/>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33" name="Shape 2617"/>
              <p:cNvSpPr/>
              <p:nvPr/>
            </p:nvSpPr>
            <p:spPr>
              <a:xfrm>
                <a:off x="4366321" y="1717068"/>
                <a:ext cx="449986" cy="368170"/>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bg1"/>
              </a:solidFill>
              <a:ln w="12700">
                <a:solidFill>
                  <a:srgbClr val="FFFFFF"/>
                </a:solidFill>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0070C0"/>
                  </a:solidFill>
                  <a:effectLst>
                    <a:outerShdw blurRad="38100" dist="12700" dir="5400000" rotWithShape="0">
                      <a:srgbClr val="000000">
                        <a:alpha val="50000"/>
                      </a:srgbClr>
                    </a:outerShdw>
                  </a:effectLst>
                  <a:latin typeface="Gill Sans"/>
                  <a:ea typeface="Calibri" charset="0"/>
                  <a:cs typeface="Calibri" charset="0"/>
                  <a:sym typeface="Gill Sans"/>
                </a:endParaRPr>
              </a:p>
            </p:txBody>
          </p:sp>
          <p:sp>
            <p:nvSpPr>
              <p:cNvPr id="34" name="Shape 2855"/>
              <p:cNvSpPr/>
              <p:nvPr/>
            </p:nvSpPr>
            <p:spPr>
              <a:xfrm>
                <a:off x="2927793" y="1741976"/>
                <a:ext cx="340185" cy="374203"/>
              </a:xfrm>
              <a:custGeom>
                <a:avLst/>
                <a:gdLst/>
                <a:ahLst/>
                <a:cxnLst>
                  <a:cxn ang="0">
                    <a:pos x="wd2" y="hd2"/>
                  </a:cxn>
                  <a:cxn ang="5400000">
                    <a:pos x="wd2" y="hd2"/>
                  </a:cxn>
                  <a:cxn ang="10800000">
                    <a:pos x="wd2" y="hd2"/>
                  </a:cxn>
                  <a:cxn ang="16200000">
                    <a:pos x="wd2" y="hd2"/>
                  </a:cxn>
                </a:cxnLst>
                <a:rect l="0" t="0" r="r" b="b"/>
                <a:pathLst>
                  <a:path w="21600" h="21600" extrusionOk="0">
                    <a:moveTo>
                      <a:pt x="18907" y="20616"/>
                    </a:moveTo>
                    <a:cubicBezTo>
                      <a:pt x="18012" y="20616"/>
                      <a:pt x="17287" y="19956"/>
                      <a:pt x="17287" y="19143"/>
                    </a:cubicBezTo>
                    <a:cubicBezTo>
                      <a:pt x="17287" y="18329"/>
                      <a:pt x="18012" y="17669"/>
                      <a:pt x="18907" y="17669"/>
                    </a:cubicBezTo>
                    <a:cubicBezTo>
                      <a:pt x="19802" y="17669"/>
                      <a:pt x="20527" y="18329"/>
                      <a:pt x="20527" y="19143"/>
                    </a:cubicBezTo>
                    <a:cubicBezTo>
                      <a:pt x="20527" y="19956"/>
                      <a:pt x="19802" y="20616"/>
                      <a:pt x="18907" y="20616"/>
                    </a:cubicBezTo>
                    <a:moveTo>
                      <a:pt x="2703" y="12269"/>
                    </a:moveTo>
                    <a:cubicBezTo>
                      <a:pt x="1808" y="12269"/>
                      <a:pt x="1082" y="11609"/>
                      <a:pt x="1082" y="10795"/>
                    </a:cubicBezTo>
                    <a:cubicBezTo>
                      <a:pt x="1082" y="9981"/>
                      <a:pt x="1808" y="9322"/>
                      <a:pt x="2703" y="9322"/>
                    </a:cubicBezTo>
                    <a:cubicBezTo>
                      <a:pt x="3598" y="9322"/>
                      <a:pt x="4323" y="9981"/>
                      <a:pt x="4323" y="10795"/>
                    </a:cubicBezTo>
                    <a:cubicBezTo>
                      <a:pt x="4323" y="11609"/>
                      <a:pt x="3598" y="12269"/>
                      <a:pt x="2703" y="12269"/>
                    </a:cubicBezTo>
                    <a:moveTo>
                      <a:pt x="18907" y="975"/>
                    </a:moveTo>
                    <a:cubicBezTo>
                      <a:pt x="19802" y="975"/>
                      <a:pt x="20527" y="1634"/>
                      <a:pt x="20527" y="2448"/>
                    </a:cubicBezTo>
                    <a:cubicBezTo>
                      <a:pt x="20527" y="3262"/>
                      <a:pt x="19802" y="3921"/>
                      <a:pt x="18907" y="3921"/>
                    </a:cubicBezTo>
                    <a:cubicBezTo>
                      <a:pt x="18012" y="3921"/>
                      <a:pt x="17287" y="3262"/>
                      <a:pt x="17287" y="2448"/>
                    </a:cubicBezTo>
                    <a:cubicBezTo>
                      <a:pt x="17287" y="1634"/>
                      <a:pt x="18012" y="975"/>
                      <a:pt x="18907" y="975"/>
                    </a:cubicBezTo>
                    <a:moveTo>
                      <a:pt x="18902" y="16695"/>
                    </a:moveTo>
                    <a:cubicBezTo>
                      <a:pt x="18092" y="16695"/>
                      <a:pt x="17374" y="17026"/>
                      <a:pt x="16879" y="17540"/>
                    </a:cubicBezTo>
                    <a:lnTo>
                      <a:pt x="5253" y="11551"/>
                    </a:lnTo>
                    <a:cubicBezTo>
                      <a:pt x="5338" y="11314"/>
                      <a:pt x="5396" y="11064"/>
                      <a:pt x="5396" y="10800"/>
                    </a:cubicBezTo>
                    <a:cubicBezTo>
                      <a:pt x="5396" y="10536"/>
                      <a:pt x="5338" y="10286"/>
                      <a:pt x="5253" y="10048"/>
                    </a:cubicBezTo>
                    <a:lnTo>
                      <a:pt x="16879" y="4059"/>
                    </a:lnTo>
                    <a:cubicBezTo>
                      <a:pt x="17373" y="4574"/>
                      <a:pt x="18092" y="4905"/>
                      <a:pt x="18902" y="4905"/>
                    </a:cubicBezTo>
                    <a:cubicBezTo>
                      <a:pt x="20392" y="4905"/>
                      <a:pt x="21600" y="3807"/>
                      <a:pt x="21600" y="2452"/>
                    </a:cubicBezTo>
                    <a:cubicBezTo>
                      <a:pt x="21600" y="1098"/>
                      <a:pt x="20392" y="0"/>
                      <a:pt x="18902" y="0"/>
                    </a:cubicBezTo>
                    <a:cubicBezTo>
                      <a:pt x="17412" y="0"/>
                      <a:pt x="16204" y="1098"/>
                      <a:pt x="16204" y="2452"/>
                    </a:cubicBezTo>
                    <a:cubicBezTo>
                      <a:pt x="16204" y="2716"/>
                      <a:pt x="16262" y="2966"/>
                      <a:pt x="16347" y="3204"/>
                    </a:cubicBezTo>
                    <a:lnTo>
                      <a:pt x="4722" y="9193"/>
                    </a:lnTo>
                    <a:cubicBezTo>
                      <a:pt x="4227" y="8679"/>
                      <a:pt x="3509" y="8347"/>
                      <a:pt x="2698" y="8347"/>
                    </a:cubicBezTo>
                    <a:cubicBezTo>
                      <a:pt x="1208" y="8347"/>
                      <a:pt x="0" y="9445"/>
                      <a:pt x="0" y="10800"/>
                    </a:cubicBezTo>
                    <a:cubicBezTo>
                      <a:pt x="0" y="12155"/>
                      <a:pt x="1208" y="13253"/>
                      <a:pt x="2698" y="13253"/>
                    </a:cubicBezTo>
                    <a:cubicBezTo>
                      <a:pt x="3509" y="13253"/>
                      <a:pt x="4227" y="12921"/>
                      <a:pt x="4722" y="12406"/>
                    </a:cubicBezTo>
                    <a:lnTo>
                      <a:pt x="16347" y="18395"/>
                    </a:lnTo>
                    <a:cubicBezTo>
                      <a:pt x="16262" y="18633"/>
                      <a:pt x="16204" y="18883"/>
                      <a:pt x="16204" y="19147"/>
                    </a:cubicBezTo>
                    <a:cubicBezTo>
                      <a:pt x="16204" y="20502"/>
                      <a:pt x="17412" y="21600"/>
                      <a:pt x="18902" y="21600"/>
                    </a:cubicBezTo>
                    <a:cubicBezTo>
                      <a:pt x="20392" y="21600"/>
                      <a:pt x="21600" y="20502"/>
                      <a:pt x="21600" y="19147"/>
                    </a:cubicBezTo>
                    <a:cubicBezTo>
                      <a:pt x="21600" y="17792"/>
                      <a:pt x="20392" y="16695"/>
                      <a:pt x="18902" y="16695"/>
                    </a:cubicBezTo>
                  </a:path>
                </a:pathLst>
              </a:custGeom>
              <a:solidFill>
                <a:schemeClr val="bg1"/>
              </a:solidFill>
              <a:ln w="12700">
                <a:solidFill>
                  <a:srgbClr val="FFFFFF"/>
                </a:solidFill>
                <a:miter lim="400000"/>
              </a:ln>
            </p:spPr>
            <p:txBody>
              <a:bodyPr lIns="14284" tIns="14284" rIns="14284" bIns="14284" anchor="ctr"/>
              <a:lstStyle/>
              <a:p>
                <a:pPr defTabSz="171399"/>
                <a:endParaRPr sz="1125">
                  <a:solidFill>
                    <a:srgbClr val="0070C0"/>
                  </a:solidFill>
                  <a:effectLst>
                    <a:outerShdw blurRad="38100" dist="12700" dir="5400000" rotWithShape="0">
                      <a:srgbClr val="000000">
                        <a:alpha val="50000"/>
                      </a:srgbClr>
                    </a:outerShdw>
                  </a:effectLst>
                  <a:latin typeface="Gill Sans"/>
                  <a:ea typeface="Calibri" charset="0"/>
                  <a:cs typeface="Calibri" charset="0"/>
                  <a:sym typeface="Gill Sans"/>
                </a:endParaRPr>
              </a:p>
            </p:txBody>
          </p:sp>
          <p:sp>
            <p:nvSpPr>
              <p:cNvPr id="37" name="Freeform 182"/>
              <p:cNvSpPr>
                <a:spLocks noChangeArrowheads="1"/>
              </p:cNvSpPr>
              <p:nvPr/>
            </p:nvSpPr>
            <p:spPr bwMode="auto">
              <a:xfrm>
                <a:off x="1377761" y="1746410"/>
                <a:ext cx="382587" cy="382587"/>
              </a:xfrm>
              <a:custGeom>
                <a:avLst/>
                <a:gdLst>
                  <a:gd name="T0" fmla="*/ 603 w 634"/>
                  <a:gd name="T1" fmla="*/ 14 h 633"/>
                  <a:gd name="T2" fmla="*/ 603 w 634"/>
                  <a:gd name="T3" fmla="*/ 14 h 633"/>
                  <a:gd name="T4" fmla="*/ 0 w 634"/>
                  <a:gd name="T5" fmla="*/ 309 h 633"/>
                  <a:gd name="T6" fmla="*/ 191 w 634"/>
                  <a:gd name="T7" fmla="*/ 427 h 633"/>
                  <a:gd name="T8" fmla="*/ 309 w 634"/>
                  <a:gd name="T9" fmla="*/ 632 h 633"/>
                  <a:gd name="T10" fmla="*/ 618 w 634"/>
                  <a:gd name="T11" fmla="*/ 29 h 633"/>
                  <a:gd name="T12" fmla="*/ 603 w 634"/>
                  <a:gd name="T13" fmla="*/ 14 h 633"/>
                  <a:gd name="T14" fmla="*/ 74 w 634"/>
                  <a:gd name="T15" fmla="*/ 309 h 633"/>
                  <a:gd name="T16" fmla="*/ 74 w 634"/>
                  <a:gd name="T17" fmla="*/ 309 h 633"/>
                  <a:gd name="T18" fmla="*/ 530 w 634"/>
                  <a:gd name="T19" fmla="*/ 88 h 633"/>
                  <a:gd name="T20" fmla="*/ 206 w 634"/>
                  <a:gd name="T21" fmla="*/ 382 h 633"/>
                  <a:gd name="T22" fmla="*/ 74 w 634"/>
                  <a:gd name="T23" fmla="*/ 309 h 633"/>
                  <a:gd name="T24" fmla="*/ 309 w 634"/>
                  <a:gd name="T25" fmla="*/ 559 h 633"/>
                  <a:gd name="T26" fmla="*/ 309 w 634"/>
                  <a:gd name="T27" fmla="*/ 559 h 633"/>
                  <a:gd name="T28" fmla="*/ 236 w 634"/>
                  <a:gd name="T29" fmla="*/ 397 h 633"/>
                  <a:gd name="T30" fmla="*/ 545 w 634"/>
                  <a:gd name="T31" fmla="*/ 102 h 633"/>
                  <a:gd name="T32" fmla="*/ 309 w 634"/>
                  <a:gd name="T33" fmla="*/ 559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solidFill>
                <a:srgbClr val="FFFFFF"/>
              </a:solidFill>
              <a:ln>
                <a:noFill/>
              </a:ln>
              <a:effectLst/>
            </p:spPr>
            <p:txBody>
              <a:bodyPr wrap="none" lIns="91431" tIns="45716" rIns="91431" bIns="45716" anchor="ctr"/>
              <a:lstStyle/>
              <a:p>
                <a:pPr>
                  <a:defRPr/>
                </a:pPr>
                <a:endParaRPr lang="en-US"/>
              </a:p>
            </p:txBody>
          </p:sp>
          <p:grpSp>
            <p:nvGrpSpPr>
              <p:cNvPr id="38" name="Group 173"/>
              <p:cNvGrpSpPr/>
              <p:nvPr/>
            </p:nvGrpSpPr>
            <p:grpSpPr>
              <a:xfrm>
                <a:off x="6012160" y="1746748"/>
                <a:ext cx="399697" cy="327186"/>
                <a:chOff x="4856163" y="3600451"/>
                <a:chExt cx="358775" cy="293688"/>
              </a:xfrm>
              <a:solidFill>
                <a:srgbClr val="FFFFFF"/>
              </a:solidFill>
            </p:grpSpPr>
            <p:sp>
              <p:nvSpPr>
                <p:cNvPr id="39" name="Freeform 148"/>
                <p:cNvSpPr>
                  <a:spLocks noEditPoints="1"/>
                </p:cNvSpPr>
                <p:nvPr/>
              </p:nvSpPr>
              <p:spPr bwMode="auto">
                <a:xfrm>
                  <a:off x="5103813" y="3692526"/>
                  <a:ext cx="68263" cy="90488"/>
                </a:xfrm>
                <a:custGeom>
                  <a:avLst/>
                  <a:gdLst/>
                  <a:ahLst/>
                  <a:cxnLst>
                    <a:cxn ang="0">
                      <a:pos x="11" y="2"/>
                    </a:cxn>
                    <a:cxn ang="0">
                      <a:pos x="7" y="0"/>
                    </a:cxn>
                    <a:cxn ang="0">
                      <a:pos x="4" y="0"/>
                    </a:cxn>
                    <a:cxn ang="0">
                      <a:pos x="0" y="4"/>
                    </a:cxn>
                    <a:cxn ang="0">
                      <a:pos x="0" y="27"/>
                    </a:cxn>
                    <a:cxn ang="0">
                      <a:pos x="4" y="31"/>
                    </a:cxn>
                    <a:cxn ang="0">
                      <a:pos x="19" y="31"/>
                    </a:cxn>
                    <a:cxn ang="0">
                      <a:pos x="23" y="27"/>
                    </a:cxn>
                    <a:cxn ang="0">
                      <a:pos x="23" y="21"/>
                    </a:cxn>
                    <a:cxn ang="0">
                      <a:pos x="22" y="19"/>
                    </a:cxn>
                    <a:cxn ang="0">
                      <a:pos x="11" y="2"/>
                    </a:cxn>
                    <a:cxn ang="0">
                      <a:pos x="19" y="27"/>
                    </a:cxn>
                    <a:cxn ang="0">
                      <a:pos x="4" y="27"/>
                    </a:cxn>
                    <a:cxn ang="0">
                      <a:pos x="4" y="4"/>
                    </a:cxn>
                    <a:cxn ang="0">
                      <a:pos x="7" y="4"/>
                    </a:cxn>
                    <a:cxn ang="0">
                      <a:pos x="19" y="21"/>
                    </a:cxn>
                    <a:cxn ang="0">
                      <a:pos x="19" y="27"/>
                    </a:cxn>
                    <a:cxn ang="0">
                      <a:pos x="19" y="27"/>
                    </a:cxn>
                    <a:cxn ang="0">
                      <a:pos x="19" y="27"/>
                    </a:cxn>
                  </a:cxnLst>
                  <a:rect l="0" t="0" r="r" b="b"/>
                  <a:pathLst>
                    <a:path w="23" h="31">
                      <a:moveTo>
                        <a:pt x="11" y="2"/>
                      </a:moveTo>
                      <a:cubicBezTo>
                        <a:pt x="10" y="1"/>
                        <a:pt x="9" y="0"/>
                        <a:pt x="7" y="0"/>
                      </a:cubicBezTo>
                      <a:cubicBezTo>
                        <a:pt x="4" y="0"/>
                        <a:pt x="4" y="0"/>
                        <a:pt x="4" y="0"/>
                      </a:cubicBezTo>
                      <a:cubicBezTo>
                        <a:pt x="1" y="0"/>
                        <a:pt x="0" y="2"/>
                        <a:pt x="0" y="4"/>
                      </a:cubicBezTo>
                      <a:cubicBezTo>
                        <a:pt x="0" y="27"/>
                        <a:pt x="0" y="27"/>
                        <a:pt x="0" y="27"/>
                      </a:cubicBezTo>
                      <a:cubicBezTo>
                        <a:pt x="0" y="29"/>
                        <a:pt x="1" y="31"/>
                        <a:pt x="4" y="31"/>
                      </a:cubicBezTo>
                      <a:cubicBezTo>
                        <a:pt x="19" y="31"/>
                        <a:pt x="19" y="31"/>
                        <a:pt x="19" y="31"/>
                      </a:cubicBezTo>
                      <a:cubicBezTo>
                        <a:pt x="21" y="31"/>
                        <a:pt x="23" y="29"/>
                        <a:pt x="23" y="27"/>
                      </a:cubicBezTo>
                      <a:cubicBezTo>
                        <a:pt x="23" y="21"/>
                        <a:pt x="23" y="21"/>
                        <a:pt x="23" y="21"/>
                      </a:cubicBezTo>
                      <a:cubicBezTo>
                        <a:pt x="23" y="20"/>
                        <a:pt x="23" y="20"/>
                        <a:pt x="22" y="19"/>
                      </a:cubicBezTo>
                      <a:lnTo>
                        <a:pt x="11" y="2"/>
                      </a:lnTo>
                      <a:close/>
                      <a:moveTo>
                        <a:pt x="19" y="27"/>
                      </a:moveTo>
                      <a:cubicBezTo>
                        <a:pt x="4" y="27"/>
                        <a:pt x="4" y="27"/>
                        <a:pt x="4" y="27"/>
                      </a:cubicBezTo>
                      <a:cubicBezTo>
                        <a:pt x="4" y="4"/>
                        <a:pt x="4" y="4"/>
                        <a:pt x="4" y="4"/>
                      </a:cubicBezTo>
                      <a:cubicBezTo>
                        <a:pt x="7" y="4"/>
                        <a:pt x="7" y="4"/>
                        <a:pt x="7" y="4"/>
                      </a:cubicBezTo>
                      <a:cubicBezTo>
                        <a:pt x="19" y="21"/>
                        <a:pt x="19" y="21"/>
                        <a:pt x="19" y="21"/>
                      </a:cubicBezTo>
                      <a:lnTo>
                        <a:pt x="19" y="27"/>
                      </a:lnTo>
                      <a:close/>
                      <a:moveTo>
                        <a:pt x="19" y="27"/>
                      </a:moveTo>
                      <a:cubicBezTo>
                        <a:pt x="19" y="27"/>
                        <a:pt x="19" y="27"/>
                        <a:pt x="19" y="27"/>
                      </a:cubicBezTo>
                    </a:path>
                  </a:pathLst>
                </a:custGeom>
                <a:grpFill/>
                <a:ln w="9525">
                  <a:noFill/>
                  <a:round/>
                  <a:headEnd/>
                  <a:tailEnd/>
                </a:ln>
              </p:spPr>
              <p:txBody>
                <a:bodyPr/>
                <a:lstStyle/>
                <a:p>
                  <a:pPr>
                    <a:defRPr/>
                  </a:pPr>
                  <a:endParaRPr lang="en-US"/>
                </a:p>
              </p:txBody>
            </p:sp>
            <p:sp>
              <p:nvSpPr>
                <p:cNvPr id="40" name="Freeform 149"/>
                <p:cNvSpPr>
                  <a:spLocks noEditPoints="1"/>
                </p:cNvSpPr>
                <p:nvPr/>
              </p:nvSpPr>
              <p:spPr bwMode="auto">
                <a:xfrm>
                  <a:off x="4856163" y="3600451"/>
                  <a:ext cx="358775" cy="293688"/>
                </a:xfrm>
                <a:custGeom>
                  <a:avLst/>
                  <a:gdLst/>
                  <a:ahLst/>
                  <a:cxnLst>
                    <a:cxn ang="0">
                      <a:pos x="121" y="48"/>
                    </a:cxn>
                    <a:cxn ang="0">
                      <a:pos x="106" y="25"/>
                    </a:cxn>
                    <a:cxn ang="0">
                      <a:pos x="96" y="20"/>
                    </a:cxn>
                    <a:cxn ang="0">
                      <a:pos x="81" y="20"/>
                    </a:cxn>
                    <a:cxn ang="0">
                      <a:pos x="81" y="12"/>
                    </a:cxn>
                    <a:cxn ang="0">
                      <a:pos x="69" y="0"/>
                    </a:cxn>
                    <a:cxn ang="0">
                      <a:pos x="12" y="0"/>
                    </a:cxn>
                    <a:cxn ang="0">
                      <a:pos x="0" y="12"/>
                    </a:cxn>
                    <a:cxn ang="0">
                      <a:pos x="0" y="54"/>
                    </a:cxn>
                    <a:cxn ang="0">
                      <a:pos x="12" y="66"/>
                    </a:cxn>
                    <a:cxn ang="0">
                      <a:pos x="12" y="77"/>
                    </a:cxn>
                    <a:cxn ang="0">
                      <a:pos x="23" y="89"/>
                    </a:cxn>
                    <a:cxn ang="0">
                      <a:pos x="28" y="89"/>
                    </a:cxn>
                    <a:cxn ang="0">
                      <a:pos x="43" y="100"/>
                    </a:cxn>
                    <a:cxn ang="0">
                      <a:pos x="57" y="89"/>
                    </a:cxn>
                    <a:cxn ang="0">
                      <a:pos x="78" y="89"/>
                    </a:cxn>
                    <a:cxn ang="0">
                      <a:pos x="92" y="100"/>
                    </a:cxn>
                    <a:cxn ang="0">
                      <a:pos x="107" y="89"/>
                    </a:cxn>
                    <a:cxn ang="0">
                      <a:pos x="112" y="89"/>
                    </a:cxn>
                    <a:cxn ang="0">
                      <a:pos x="123" y="77"/>
                    </a:cxn>
                    <a:cxn ang="0">
                      <a:pos x="123" y="54"/>
                    </a:cxn>
                    <a:cxn ang="0">
                      <a:pos x="121" y="48"/>
                    </a:cxn>
                    <a:cxn ang="0">
                      <a:pos x="12" y="58"/>
                    </a:cxn>
                    <a:cxn ang="0">
                      <a:pos x="8" y="54"/>
                    </a:cxn>
                    <a:cxn ang="0">
                      <a:pos x="8" y="12"/>
                    </a:cxn>
                    <a:cxn ang="0">
                      <a:pos x="12" y="8"/>
                    </a:cxn>
                    <a:cxn ang="0">
                      <a:pos x="69" y="8"/>
                    </a:cxn>
                    <a:cxn ang="0">
                      <a:pos x="73" y="12"/>
                    </a:cxn>
                    <a:cxn ang="0">
                      <a:pos x="73" y="54"/>
                    </a:cxn>
                    <a:cxn ang="0">
                      <a:pos x="69" y="58"/>
                    </a:cxn>
                    <a:cxn ang="0">
                      <a:pos x="12" y="58"/>
                    </a:cxn>
                    <a:cxn ang="0">
                      <a:pos x="43" y="93"/>
                    </a:cxn>
                    <a:cxn ang="0">
                      <a:pos x="35" y="85"/>
                    </a:cxn>
                    <a:cxn ang="0">
                      <a:pos x="43" y="77"/>
                    </a:cxn>
                    <a:cxn ang="0">
                      <a:pos x="50" y="85"/>
                    </a:cxn>
                    <a:cxn ang="0">
                      <a:pos x="43" y="93"/>
                    </a:cxn>
                    <a:cxn ang="0">
                      <a:pos x="92" y="93"/>
                    </a:cxn>
                    <a:cxn ang="0">
                      <a:pos x="85" y="85"/>
                    </a:cxn>
                    <a:cxn ang="0">
                      <a:pos x="92" y="77"/>
                    </a:cxn>
                    <a:cxn ang="0">
                      <a:pos x="100" y="85"/>
                    </a:cxn>
                    <a:cxn ang="0">
                      <a:pos x="92" y="93"/>
                    </a:cxn>
                    <a:cxn ang="0">
                      <a:pos x="115" y="77"/>
                    </a:cxn>
                    <a:cxn ang="0">
                      <a:pos x="112" y="81"/>
                    </a:cxn>
                    <a:cxn ang="0">
                      <a:pos x="107" y="81"/>
                    </a:cxn>
                    <a:cxn ang="0">
                      <a:pos x="92" y="70"/>
                    </a:cxn>
                    <a:cxn ang="0">
                      <a:pos x="78" y="81"/>
                    </a:cxn>
                    <a:cxn ang="0">
                      <a:pos x="57" y="81"/>
                    </a:cxn>
                    <a:cxn ang="0">
                      <a:pos x="43" y="70"/>
                    </a:cxn>
                    <a:cxn ang="0">
                      <a:pos x="28" y="81"/>
                    </a:cxn>
                    <a:cxn ang="0">
                      <a:pos x="23" y="81"/>
                    </a:cxn>
                    <a:cxn ang="0">
                      <a:pos x="20" y="77"/>
                    </a:cxn>
                    <a:cxn ang="0">
                      <a:pos x="20" y="66"/>
                    </a:cxn>
                    <a:cxn ang="0">
                      <a:pos x="69" y="66"/>
                    </a:cxn>
                    <a:cxn ang="0">
                      <a:pos x="81" y="54"/>
                    </a:cxn>
                    <a:cxn ang="0">
                      <a:pos x="81" y="27"/>
                    </a:cxn>
                    <a:cxn ang="0">
                      <a:pos x="96" y="27"/>
                    </a:cxn>
                    <a:cxn ang="0">
                      <a:pos x="99" y="29"/>
                    </a:cxn>
                    <a:cxn ang="0">
                      <a:pos x="115" y="52"/>
                    </a:cxn>
                    <a:cxn ang="0">
                      <a:pos x="115" y="54"/>
                    </a:cxn>
                    <a:cxn ang="0">
                      <a:pos x="115" y="77"/>
                    </a:cxn>
                    <a:cxn ang="0">
                      <a:pos x="115" y="77"/>
                    </a:cxn>
                    <a:cxn ang="0">
                      <a:pos x="115" y="77"/>
                    </a:cxn>
                  </a:cxnLst>
                  <a:rect l="0" t="0" r="r" b="b"/>
                  <a:pathLst>
                    <a:path w="123" h="100">
                      <a:moveTo>
                        <a:pt x="121" y="48"/>
                      </a:moveTo>
                      <a:cubicBezTo>
                        <a:pt x="106" y="25"/>
                        <a:pt x="106" y="25"/>
                        <a:pt x="106" y="25"/>
                      </a:cubicBezTo>
                      <a:cubicBezTo>
                        <a:pt x="104" y="22"/>
                        <a:pt x="100" y="20"/>
                        <a:pt x="96" y="20"/>
                      </a:cubicBezTo>
                      <a:cubicBezTo>
                        <a:pt x="81" y="20"/>
                        <a:pt x="81" y="20"/>
                        <a:pt x="81" y="20"/>
                      </a:cubicBezTo>
                      <a:cubicBezTo>
                        <a:pt x="81" y="12"/>
                        <a:pt x="81" y="12"/>
                        <a:pt x="81" y="12"/>
                      </a:cubicBezTo>
                      <a:cubicBezTo>
                        <a:pt x="81" y="6"/>
                        <a:pt x="76" y="0"/>
                        <a:pt x="69" y="0"/>
                      </a:cubicBezTo>
                      <a:cubicBezTo>
                        <a:pt x="12" y="0"/>
                        <a:pt x="12" y="0"/>
                        <a:pt x="12" y="0"/>
                      </a:cubicBezTo>
                      <a:cubicBezTo>
                        <a:pt x="6" y="0"/>
                        <a:pt x="0" y="6"/>
                        <a:pt x="0" y="12"/>
                      </a:cubicBezTo>
                      <a:cubicBezTo>
                        <a:pt x="0" y="54"/>
                        <a:pt x="0" y="54"/>
                        <a:pt x="0" y="54"/>
                      </a:cubicBezTo>
                      <a:cubicBezTo>
                        <a:pt x="0" y="61"/>
                        <a:pt x="6" y="66"/>
                        <a:pt x="12" y="66"/>
                      </a:cubicBezTo>
                      <a:cubicBezTo>
                        <a:pt x="12" y="77"/>
                        <a:pt x="12" y="77"/>
                        <a:pt x="12" y="77"/>
                      </a:cubicBezTo>
                      <a:cubicBezTo>
                        <a:pt x="12" y="84"/>
                        <a:pt x="17" y="89"/>
                        <a:pt x="23" y="89"/>
                      </a:cubicBezTo>
                      <a:cubicBezTo>
                        <a:pt x="28" y="89"/>
                        <a:pt x="28" y="89"/>
                        <a:pt x="28" y="89"/>
                      </a:cubicBezTo>
                      <a:cubicBezTo>
                        <a:pt x="30" y="95"/>
                        <a:pt x="35" y="100"/>
                        <a:pt x="43" y="100"/>
                      </a:cubicBezTo>
                      <a:cubicBezTo>
                        <a:pt x="50" y="100"/>
                        <a:pt x="56" y="95"/>
                        <a:pt x="57" y="89"/>
                      </a:cubicBezTo>
                      <a:cubicBezTo>
                        <a:pt x="78" y="89"/>
                        <a:pt x="78" y="89"/>
                        <a:pt x="78" y="89"/>
                      </a:cubicBezTo>
                      <a:cubicBezTo>
                        <a:pt x="79" y="95"/>
                        <a:pt x="85" y="100"/>
                        <a:pt x="92" y="100"/>
                      </a:cubicBezTo>
                      <a:cubicBezTo>
                        <a:pt x="100" y="100"/>
                        <a:pt x="106" y="95"/>
                        <a:pt x="107" y="89"/>
                      </a:cubicBezTo>
                      <a:cubicBezTo>
                        <a:pt x="112" y="89"/>
                        <a:pt x="112" y="89"/>
                        <a:pt x="112" y="89"/>
                      </a:cubicBezTo>
                      <a:cubicBezTo>
                        <a:pt x="118" y="89"/>
                        <a:pt x="123" y="84"/>
                        <a:pt x="123" y="77"/>
                      </a:cubicBezTo>
                      <a:cubicBezTo>
                        <a:pt x="123" y="54"/>
                        <a:pt x="123" y="54"/>
                        <a:pt x="123" y="54"/>
                      </a:cubicBezTo>
                      <a:cubicBezTo>
                        <a:pt x="123" y="52"/>
                        <a:pt x="122" y="50"/>
                        <a:pt x="121" y="48"/>
                      </a:cubicBezTo>
                      <a:close/>
                      <a:moveTo>
                        <a:pt x="12" y="58"/>
                      </a:moveTo>
                      <a:cubicBezTo>
                        <a:pt x="10" y="58"/>
                        <a:pt x="8" y="56"/>
                        <a:pt x="8" y="54"/>
                      </a:cubicBezTo>
                      <a:cubicBezTo>
                        <a:pt x="8" y="12"/>
                        <a:pt x="8" y="12"/>
                        <a:pt x="8" y="12"/>
                      </a:cubicBezTo>
                      <a:cubicBezTo>
                        <a:pt x="8" y="10"/>
                        <a:pt x="10" y="8"/>
                        <a:pt x="12" y="8"/>
                      </a:cubicBezTo>
                      <a:cubicBezTo>
                        <a:pt x="69" y="8"/>
                        <a:pt x="69" y="8"/>
                        <a:pt x="69" y="8"/>
                      </a:cubicBezTo>
                      <a:cubicBezTo>
                        <a:pt x="72" y="8"/>
                        <a:pt x="73" y="10"/>
                        <a:pt x="73" y="12"/>
                      </a:cubicBezTo>
                      <a:cubicBezTo>
                        <a:pt x="73" y="54"/>
                        <a:pt x="73" y="54"/>
                        <a:pt x="73" y="54"/>
                      </a:cubicBezTo>
                      <a:cubicBezTo>
                        <a:pt x="73" y="56"/>
                        <a:pt x="72" y="58"/>
                        <a:pt x="69" y="58"/>
                      </a:cubicBezTo>
                      <a:lnTo>
                        <a:pt x="12" y="58"/>
                      </a:lnTo>
                      <a:close/>
                      <a:moveTo>
                        <a:pt x="43" y="93"/>
                      </a:moveTo>
                      <a:cubicBezTo>
                        <a:pt x="38" y="93"/>
                        <a:pt x="35" y="89"/>
                        <a:pt x="35" y="85"/>
                      </a:cubicBezTo>
                      <a:cubicBezTo>
                        <a:pt x="35" y="81"/>
                        <a:pt x="38" y="77"/>
                        <a:pt x="43" y="77"/>
                      </a:cubicBezTo>
                      <a:cubicBezTo>
                        <a:pt x="47" y="77"/>
                        <a:pt x="50" y="81"/>
                        <a:pt x="50" y="85"/>
                      </a:cubicBezTo>
                      <a:cubicBezTo>
                        <a:pt x="50" y="89"/>
                        <a:pt x="47" y="93"/>
                        <a:pt x="43" y="93"/>
                      </a:cubicBezTo>
                      <a:close/>
                      <a:moveTo>
                        <a:pt x="92" y="93"/>
                      </a:moveTo>
                      <a:cubicBezTo>
                        <a:pt x="88" y="93"/>
                        <a:pt x="85" y="89"/>
                        <a:pt x="85" y="85"/>
                      </a:cubicBezTo>
                      <a:cubicBezTo>
                        <a:pt x="85" y="81"/>
                        <a:pt x="88" y="77"/>
                        <a:pt x="92" y="77"/>
                      </a:cubicBezTo>
                      <a:cubicBezTo>
                        <a:pt x="97" y="77"/>
                        <a:pt x="100" y="81"/>
                        <a:pt x="100" y="85"/>
                      </a:cubicBezTo>
                      <a:cubicBezTo>
                        <a:pt x="100" y="89"/>
                        <a:pt x="97" y="93"/>
                        <a:pt x="92" y="93"/>
                      </a:cubicBezTo>
                      <a:close/>
                      <a:moveTo>
                        <a:pt x="115" y="77"/>
                      </a:moveTo>
                      <a:cubicBezTo>
                        <a:pt x="115" y="79"/>
                        <a:pt x="114" y="81"/>
                        <a:pt x="112" y="81"/>
                      </a:cubicBezTo>
                      <a:cubicBezTo>
                        <a:pt x="107" y="81"/>
                        <a:pt x="107" y="81"/>
                        <a:pt x="107" y="81"/>
                      </a:cubicBezTo>
                      <a:cubicBezTo>
                        <a:pt x="106" y="74"/>
                        <a:pt x="100" y="70"/>
                        <a:pt x="92" y="70"/>
                      </a:cubicBezTo>
                      <a:cubicBezTo>
                        <a:pt x="85" y="70"/>
                        <a:pt x="79" y="74"/>
                        <a:pt x="78" y="81"/>
                      </a:cubicBezTo>
                      <a:cubicBezTo>
                        <a:pt x="57" y="81"/>
                        <a:pt x="57" y="81"/>
                        <a:pt x="57" y="81"/>
                      </a:cubicBezTo>
                      <a:cubicBezTo>
                        <a:pt x="56" y="74"/>
                        <a:pt x="50" y="70"/>
                        <a:pt x="43" y="70"/>
                      </a:cubicBezTo>
                      <a:cubicBezTo>
                        <a:pt x="35" y="70"/>
                        <a:pt x="30" y="74"/>
                        <a:pt x="28" y="81"/>
                      </a:cubicBezTo>
                      <a:cubicBezTo>
                        <a:pt x="23" y="81"/>
                        <a:pt x="23" y="81"/>
                        <a:pt x="23" y="81"/>
                      </a:cubicBezTo>
                      <a:cubicBezTo>
                        <a:pt x="21" y="81"/>
                        <a:pt x="20" y="79"/>
                        <a:pt x="20" y="77"/>
                      </a:cubicBezTo>
                      <a:cubicBezTo>
                        <a:pt x="20" y="66"/>
                        <a:pt x="20" y="66"/>
                        <a:pt x="20" y="66"/>
                      </a:cubicBezTo>
                      <a:cubicBezTo>
                        <a:pt x="69" y="66"/>
                        <a:pt x="69" y="66"/>
                        <a:pt x="69" y="66"/>
                      </a:cubicBezTo>
                      <a:cubicBezTo>
                        <a:pt x="76" y="66"/>
                        <a:pt x="81" y="61"/>
                        <a:pt x="81" y="54"/>
                      </a:cubicBezTo>
                      <a:cubicBezTo>
                        <a:pt x="81" y="27"/>
                        <a:pt x="81" y="27"/>
                        <a:pt x="81" y="27"/>
                      </a:cubicBezTo>
                      <a:cubicBezTo>
                        <a:pt x="96" y="27"/>
                        <a:pt x="96" y="27"/>
                        <a:pt x="96" y="27"/>
                      </a:cubicBezTo>
                      <a:cubicBezTo>
                        <a:pt x="98" y="27"/>
                        <a:pt x="99" y="28"/>
                        <a:pt x="99" y="29"/>
                      </a:cubicBezTo>
                      <a:cubicBezTo>
                        <a:pt x="115" y="52"/>
                        <a:pt x="115" y="52"/>
                        <a:pt x="115" y="52"/>
                      </a:cubicBezTo>
                      <a:cubicBezTo>
                        <a:pt x="115" y="53"/>
                        <a:pt x="115" y="53"/>
                        <a:pt x="115" y="54"/>
                      </a:cubicBezTo>
                      <a:lnTo>
                        <a:pt x="115" y="77"/>
                      </a:lnTo>
                      <a:close/>
                      <a:moveTo>
                        <a:pt x="115" y="77"/>
                      </a:moveTo>
                      <a:cubicBezTo>
                        <a:pt x="115" y="77"/>
                        <a:pt x="115" y="77"/>
                        <a:pt x="115" y="77"/>
                      </a:cubicBezTo>
                    </a:path>
                  </a:pathLst>
                </a:custGeom>
                <a:grpFill/>
                <a:ln w="9525">
                  <a:noFill/>
                  <a:round/>
                  <a:headEnd/>
                  <a:tailEnd/>
                </a:ln>
              </p:spPr>
              <p:txBody>
                <a:bodyPr/>
                <a:lstStyle/>
                <a:p>
                  <a:pPr>
                    <a:defRPr/>
                  </a:pPr>
                  <a:endParaRPr lang="en-US"/>
                </a:p>
              </p:txBody>
            </p:sp>
          </p:grpSp>
          <p:grpSp>
            <p:nvGrpSpPr>
              <p:cNvPr id="41" name="Group 301"/>
              <p:cNvGrpSpPr/>
              <p:nvPr/>
            </p:nvGrpSpPr>
            <p:grpSpPr>
              <a:xfrm>
                <a:off x="7537458" y="1779019"/>
                <a:ext cx="296863" cy="271463"/>
                <a:chOff x="2046288" y="3759200"/>
                <a:chExt cx="296863" cy="271463"/>
              </a:xfrm>
              <a:solidFill>
                <a:srgbClr val="FFFFFF"/>
              </a:solidFill>
            </p:grpSpPr>
            <p:sp>
              <p:nvSpPr>
                <p:cNvPr id="42" name="Rectangle 160"/>
                <p:cNvSpPr>
                  <a:spLocks noChangeArrowheads="1"/>
                </p:cNvSpPr>
                <p:nvPr/>
              </p:nvSpPr>
              <p:spPr bwMode="auto">
                <a:xfrm>
                  <a:off x="2065338" y="3973513"/>
                  <a:ext cx="55563" cy="57150"/>
                </a:xfrm>
                <a:prstGeom prst="rect">
                  <a:avLst/>
                </a:prstGeom>
                <a:grpFill/>
                <a:ln w="9525">
                  <a:noFill/>
                  <a:miter lim="800000"/>
                  <a:headEnd/>
                  <a:tailEnd/>
                </a:ln>
              </p:spPr>
              <p:txBody>
                <a:bodyPr/>
                <a:lstStyle/>
                <a:p>
                  <a:pPr>
                    <a:defRPr/>
                  </a:pPr>
                  <a:endParaRPr lang="en-US"/>
                </a:p>
              </p:txBody>
            </p:sp>
            <p:sp>
              <p:nvSpPr>
                <p:cNvPr id="43" name="Rectangle 161"/>
                <p:cNvSpPr>
                  <a:spLocks noChangeArrowheads="1"/>
                </p:cNvSpPr>
                <p:nvPr/>
              </p:nvSpPr>
              <p:spPr bwMode="auto">
                <a:xfrm>
                  <a:off x="2139950" y="3935413"/>
                  <a:ext cx="55563" cy="95250"/>
                </a:xfrm>
                <a:prstGeom prst="rect">
                  <a:avLst/>
                </a:prstGeom>
                <a:grpFill/>
                <a:ln w="9525">
                  <a:noFill/>
                  <a:miter lim="800000"/>
                  <a:headEnd/>
                  <a:tailEnd/>
                </a:ln>
              </p:spPr>
              <p:txBody>
                <a:bodyPr/>
                <a:lstStyle/>
                <a:p>
                  <a:pPr>
                    <a:defRPr/>
                  </a:pPr>
                  <a:endParaRPr lang="en-US"/>
                </a:p>
              </p:txBody>
            </p:sp>
            <p:sp>
              <p:nvSpPr>
                <p:cNvPr id="44" name="Rectangle 162"/>
                <p:cNvSpPr>
                  <a:spLocks noChangeArrowheads="1"/>
                </p:cNvSpPr>
                <p:nvPr/>
              </p:nvSpPr>
              <p:spPr bwMode="auto">
                <a:xfrm>
                  <a:off x="2212975" y="3898900"/>
                  <a:ext cx="57150" cy="131763"/>
                </a:xfrm>
                <a:prstGeom prst="rect">
                  <a:avLst/>
                </a:prstGeom>
                <a:grpFill/>
                <a:ln w="9525">
                  <a:noFill/>
                  <a:miter lim="800000"/>
                  <a:headEnd/>
                  <a:tailEnd/>
                </a:ln>
              </p:spPr>
              <p:txBody>
                <a:bodyPr/>
                <a:lstStyle/>
                <a:p>
                  <a:pPr>
                    <a:defRPr/>
                  </a:pPr>
                  <a:endParaRPr lang="en-US"/>
                </a:p>
              </p:txBody>
            </p:sp>
            <p:sp>
              <p:nvSpPr>
                <p:cNvPr id="45" name="Rectangle 163"/>
                <p:cNvSpPr>
                  <a:spLocks noChangeArrowheads="1"/>
                </p:cNvSpPr>
                <p:nvPr/>
              </p:nvSpPr>
              <p:spPr bwMode="auto">
                <a:xfrm>
                  <a:off x="2287588" y="3860800"/>
                  <a:ext cx="55563" cy="169863"/>
                </a:xfrm>
                <a:prstGeom prst="rect">
                  <a:avLst/>
                </a:prstGeom>
                <a:grpFill/>
                <a:ln w="9525">
                  <a:noFill/>
                  <a:miter lim="800000"/>
                  <a:headEnd/>
                  <a:tailEnd/>
                </a:ln>
              </p:spPr>
              <p:txBody>
                <a:bodyPr/>
                <a:lstStyle/>
                <a:p>
                  <a:pPr>
                    <a:defRPr/>
                  </a:pPr>
                  <a:endParaRPr lang="en-US"/>
                </a:p>
              </p:txBody>
            </p:sp>
            <p:sp>
              <p:nvSpPr>
                <p:cNvPr id="46" name="Freeform 164"/>
                <p:cNvSpPr>
                  <a:spLocks/>
                </p:cNvSpPr>
                <p:nvPr/>
              </p:nvSpPr>
              <p:spPr bwMode="auto">
                <a:xfrm>
                  <a:off x="2046288" y="3759200"/>
                  <a:ext cx="296863" cy="176213"/>
                </a:xfrm>
                <a:custGeom>
                  <a:avLst/>
                  <a:gdLst/>
                  <a:ahLst/>
                  <a:cxnLst>
                    <a:cxn ang="0">
                      <a:pos x="162" y="25"/>
                    </a:cxn>
                    <a:cxn ang="0">
                      <a:pos x="126" y="25"/>
                    </a:cxn>
                    <a:cxn ang="0">
                      <a:pos x="81" y="59"/>
                    </a:cxn>
                    <a:cxn ang="0">
                      <a:pos x="59" y="48"/>
                    </a:cxn>
                    <a:cxn ang="0">
                      <a:pos x="0" y="96"/>
                    </a:cxn>
                    <a:cxn ang="0">
                      <a:pos x="0" y="111"/>
                    </a:cxn>
                    <a:cxn ang="0">
                      <a:pos x="60" y="62"/>
                    </a:cxn>
                    <a:cxn ang="0">
                      <a:pos x="83" y="74"/>
                    </a:cxn>
                    <a:cxn ang="0">
                      <a:pos x="131" y="37"/>
                    </a:cxn>
                    <a:cxn ang="0">
                      <a:pos x="166" y="37"/>
                    </a:cxn>
                    <a:cxn ang="0">
                      <a:pos x="187" y="16"/>
                    </a:cxn>
                    <a:cxn ang="0">
                      <a:pos x="187" y="0"/>
                    </a:cxn>
                    <a:cxn ang="0">
                      <a:pos x="162" y="25"/>
                    </a:cxn>
                  </a:cxnLst>
                  <a:rect l="0" t="0" r="r" b="b"/>
                  <a:pathLst>
                    <a:path w="187" h="111">
                      <a:moveTo>
                        <a:pt x="162" y="25"/>
                      </a:moveTo>
                      <a:lnTo>
                        <a:pt x="126" y="25"/>
                      </a:lnTo>
                      <a:lnTo>
                        <a:pt x="81" y="59"/>
                      </a:lnTo>
                      <a:lnTo>
                        <a:pt x="59" y="48"/>
                      </a:lnTo>
                      <a:lnTo>
                        <a:pt x="0" y="96"/>
                      </a:lnTo>
                      <a:lnTo>
                        <a:pt x="0" y="111"/>
                      </a:lnTo>
                      <a:lnTo>
                        <a:pt x="60" y="62"/>
                      </a:lnTo>
                      <a:lnTo>
                        <a:pt x="83" y="74"/>
                      </a:lnTo>
                      <a:lnTo>
                        <a:pt x="131" y="37"/>
                      </a:lnTo>
                      <a:lnTo>
                        <a:pt x="166" y="37"/>
                      </a:lnTo>
                      <a:lnTo>
                        <a:pt x="187" y="16"/>
                      </a:lnTo>
                      <a:lnTo>
                        <a:pt x="187" y="0"/>
                      </a:lnTo>
                      <a:lnTo>
                        <a:pt x="162" y="25"/>
                      </a:lnTo>
                      <a:close/>
                    </a:path>
                  </a:pathLst>
                </a:custGeom>
                <a:grpFill/>
                <a:ln w="9525">
                  <a:noFill/>
                  <a:round/>
                  <a:headEnd/>
                  <a:tailEnd/>
                </a:ln>
              </p:spPr>
              <p:txBody>
                <a:bodyPr/>
                <a:lstStyle/>
                <a:p>
                  <a:pPr>
                    <a:defRPr/>
                  </a:pPr>
                  <a:endParaRPr lang="en-US"/>
                </a:p>
              </p:txBody>
            </p:sp>
          </p:grpSp>
        </p:grpSp>
        <p:grpSp>
          <p:nvGrpSpPr>
            <p:cNvPr id="58" name="组合 57"/>
            <p:cNvGrpSpPr/>
            <p:nvPr/>
          </p:nvGrpSpPr>
          <p:grpSpPr>
            <a:xfrm>
              <a:off x="467543" y="3397093"/>
              <a:ext cx="8201450" cy="2947797"/>
              <a:chOff x="467543" y="3435193"/>
              <a:chExt cx="8201450" cy="2947797"/>
            </a:xfrm>
          </p:grpSpPr>
          <p:sp>
            <p:nvSpPr>
              <p:cNvPr id="47" name="Text Box 16"/>
              <p:cNvSpPr txBox="1">
                <a:spLocks noChangeArrowheads="1"/>
              </p:cNvSpPr>
              <p:nvPr/>
            </p:nvSpPr>
            <p:spPr bwMode="auto">
              <a:xfrm>
                <a:off x="543088" y="3589276"/>
                <a:ext cx="1669345" cy="2793714"/>
              </a:xfrm>
              <a:prstGeom prst="rect">
                <a:avLst/>
              </a:prstGeom>
              <a:noFill/>
              <a:ln w="12700">
                <a:noFill/>
                <a:miter lim="800000"/>
                <a:headEnd/>
                <a:tailEnd/>
              </a:ln>
            </p:spPr>
            <p:txBody>
              <a:bodyPr wrap="square">
                <a:spAutoFit/>
              </a:bodyPr>
              <a:lstStyle/>
              <a:p>
                <a:pPr marL="117475" indent="-117475">
                  <a:lnSpc>
                    <a:spcPct val="114000"/>
                  </a:lnSpc>
                  <a:spcAft>
                    <a:spcPts val="600"/>
                  </a:spcAft>
                  <a:buClr>
                    <a:schemeClr val="accent1"/>
                  </a:buClr>
                  <a:buSzPct val="50000"/>
                  <a:buFont typeface="Wingdings" pitchFamily="2" charset="2"/>
                  <a:buChar char="l"/>
                </a:pPr>
                <a:r>
                  <a:rPr lang="en-US" altLang="zh-CN" sz="1400" dirty="0"/>
                  <a:t>Profitable industries that yield high returns will attract new firms. New entrants eventually will decrease profitability for other firms in the industry. </a:t>
                </a:r>
                <a:endParaRPr lang="en-US" altLang="zh-CN" sz="1400" dirty="0">
                  <a:latin typeface="Calibri" pitchFamily="34" charset="0"/>
                  <a:cs typeface="Calibri" pitchFamily="34" charset="0"/>
                </a:endParaRPr>
              </a:p>
            </p:txBody>
          </p:sp>
          <p:sp>
            <p:nvSpPr>
              <p:cNvPr id="48" name="Text Box 16"/>
              <p:cNvSpPr txBox="1">
                <a:spLocks noChangeArrowheads="1"/>
              </p:cNvSpPr>
              <p:nvPr/>
            </p:nvSpPr>
            <p:spPr bwMode="auto">
              <a:xfrm>
                <a:off x="2157228" y="3589276"/>
                <a:ext cx="1669345" cy="1565813"/>
              </a:xfrm>
              <a:prstGeom prst="rect">
                <a:avLst/>
              </a:prstGeom>
              <a:noFill/>
              <a:ln w="12700">
                <a:noFill/>
                <a:miter lim="800000"/>
                <a:headEnd/>
                <a:tailEnd/>
              </a:ln>
            </p:spPr>
            <p:txBody>
              <a:bodyPr wrap="square">
                <a:spAutoFit/>
              </a:bodyPr>
              <a:lstStyle/>
              <a:p>
                <a:pPr marL="117475" indent="-117475">
                  <a:lnSpc>
                    <a:spcPct val="114000"/>
                  </a:lnSpc>
                  <a:spcAft>
                    <a:spcPts val="600"/>
                  </a:spcAft>
                  <a:buClr>
                    <a:schemeClr val="accent1"/>
                  </a:buClr>
                  <a:buSzPct val="50000"/>
                  <a:buFont typeface="Wingdings" pitchFamily="2" charset="2"/>
                  <a:buChar char="l"/>
                </a:pPr>
                <a:r>
                  <a:rPr lang="en-US" altLang="zh-CN" sz="1400" dirty="0"/>
                  <a:t>A substitute product uses a different technology to try to solve the same economic need.</a:t>
                </a:r>
                <a:endParaRPr lang="en-US" altLang="zh-CN" sz="1400" dirty="0">
                  <a:latin typeface="Calibri" pitchFamily="34" charset="0"/>
                  <a:cs typeface="Calibri" pitchFamily="34" charset="0"/>
                </a:endParaRPr>
              </a:p>
            </p:txBody>
          </p:sp>
          <p:sp>
            <p:nvSpPr>
              <p:cNvPr id="49" name="Text Box 16"/>
              <p:cNvSpPr txBox="1">
                <a:spLocks noChangeArrowheads="1"/>
              </p:cNvSpPr>
              <p:nvPr/>
            </p:nvSpPr>
            <p:spPr bwMode="auto">
              <a:xfrm>
                <a:off x="3771368" y="3589276"/>
                <a:ext cx="1669345" cy="2548133"/>
              </a:xfrm>
              <a:prstGeom prst="rect">
                <a:avLst/>
              </a:prstGeom>
              <a:noFill/>
              <a:ln w="12700">
                <a:noFill/>
                <a:miter lim="800000"/>
                <a:headEnd/>
                <a:tailEnd/>
              </a:ln>
            </p:spPr>
            <p:txBody>
              <a:bodyPr wrap="square">
                <a:spAutoFit/>
              </a:bodyPr>
              <a:lstStyle/>
              <a:p>
                <a:pPr marL="117475" indent="-117475">
                  <a:lnSpc>
                    <a:spcPct val="114000"/>
                  </a:lnSpc>
                  <a:spcAft>
                    <a:spcPts val="600"/>
                  </a:spcAft>
                  <a:buClr>
                    <a:schemeClr val="accent1"/>
                  </a:buClr>
                  <a:buSzPct val="50000"/>
                  <a:buFont typeface="Wingdings" pitchFamily="2" charset="2"/>
                  <a:buChar char="l"/>
                </a:pPr>
                <a:r>
                  <a:rPr lang="en-US" altLang="zh-CN" sz="1400" dirty="0"/>
                  <a:t>The market outputs. The ability of customers to put the firm under pressure, which also affects the customer's sensitivity to price changes.</a:t>
                </a:r>
                <a:endParaRPr lang="en-US" altLang="zh-CN" sz="1400" dirty="0">
                  <a:latin typeface="Calibri" pitchFamily="34" charset="0"/>
                  <a:cs typeface="Calibri" pitchFamily="34" charset="0"/>
                </a:endParaRPr>
              </a:p>
            </p:txBody>
          </p:sp>
          <p:sp>
            <p:nvSpPr>
              <p:cNvPr id="50" name="Text Box 16"/>
              <p:cNvSpPr txBox="1">
                <a:spLocks noChangeArrowheads="1"/>
              </p:cNvSpPr>
              <p:nvPr/>
            </p:nvSpPr>
            <p:spPr bwMode="auto">
              <a:xfrm>
                <a:off x="5385508" y="3589276"/>
                <a:ext cx="1669345" cy="2793714"/>
              </a:xfrm>
              <a:prstGeom prst="rect">
                <a:avLst/>
              </a:prstGeom>
              <a:noFill/>
              <a:ln w="12700">
                <a:noFill/>
                <a:miter lim="800000"/>
                <a:headEnd/>
                <a:tailEnd/>
              </a:ln>
            </p:spPr>
            <p:txBody>
              <a:bodyPr wrap="square">
                <a:spAutoFit/>
              </a:bodyPr>
              <a:lstStyle/>
              <a:p>
                <a:pPr marL="117475" indent="-117475">
                  <a:lnSpc>
                    <a:spcPct val="114000"/>
                  </a:lnSpc>
                  <a:spcAft>
                    <a:spcPts val="600"/>
                  </a:spcAft>
                  <a:buClr>
                    <a:schemeClr val="accent1"/>
                  </a:buClr>
                  <a:buSzPct val="50000"/>
                  <a:buFont typeface="Wingdings" pitchFamily="2" charset="2"/>
                  <a:buChar char="l"/>
                </a:pPr>
                <a:r>
                  <a:rPr lang="en-US" altLang="zh-CN" sz="1400" dirty="0"/>
                  <a:t>The market inputs. Suppliers of raw materials, components, labor, and services (such as expertise) to the firm can be a source of power over the firm when there are few substitutes.</a:t>
                </a:r>
                <a:endParaRPr lang="en-US" altLang="zh-CN" sz="1400" dirty="0">
                  <a:latin typeface="Calibri" pitchFamily="34" charset="0"/>
                  <a:cs typeface="Calibri" pitchFamily="34" charset="0"/>
                </a:endParaRPr>
              </a:p>
            </p:txBody>
          </p:sp>
          <p:sp>
            <p:nvSpPr>
              <p:cNvPr id="51" name="Text Box 16"/>
              <p:cNvSpPr txBox="1">
                <a:spLocks noChangeArrowheads="1"/>
              </p:cNvSpPr>
              <p:nvPr/>
            </p:nvSpPr>
            <p:spPr bwMode="auto">
              <a:xfrm>
                <a:off x="6999648" y="3589276"/>
                <a:ext cx="1669345" cy="2302553"/>
              </a:xfrm>
              <a:prstGeom prst="rect">
                <a:avLst/>
              </a:prstGeom>
              <a:noFill/>
              <a:ln w="12700">
                <a:noFill/>
                <a:miter lim="800000"/>
                <a:headEnd/>
                <a:tailEnd/>
              </a:ln>
            </p:spPr>
            <p:txBody>
              <a:bodyPr wrap="square">
                <a:spAutoFit/>
              </a:bodyPr>
              <a:lstStyle/>
              <a:p>
                <a:pPr marL="117475" indent="-117475">
                  <a:lnSpc>
                    <a:spcPct val="114000"/>
                  </a:lnSpc>
                  <a:spcAft>
                    <a:spcPts val="600"/>
                  </a:spcAft>
                  <a:buClr>
                    <a:schemeClr val="accent1"/>
                  </a:buClr>
                  <a:buSzPct val="50000"/>
                  <a:buFont typeface="Wingdings" pitchFamily="2" charset="2"/>
                  <a:buChar char="l"/>
                </a:pPr>
                <a:r>
                  <a:rPr lang="en-US" altLang="zh-CN" sz="1400" dirty="0"/>
                  <a:t>For most industries the intensity of competitive rivalry is the major determinant of the competitiveness of the industry.</a:t>
                </a:r>
                <a:endParaRPr lang="en-US" altLang="zh-CN" sz="1400" dirty="0">
                  <a:latin typeface="Calibri" pitchFamily="34" charset="0"/>
                  <a:cs typeface="Calibri" pitchFamily="34" charset="0"/>
                </a:endParaRPr>
              </a:p>
            </p:txBody>
          </p:sp>
          <p:grpSp>
            <p:nvGrpSpPr>
              <p:cNvPr id="57" name="组合 56"/>
              <p:cNvGrpSpPr/>
              <p:nvPr/>
            </p:nvGrpSpPr>
            <p:grpSpPr>
              <a:xfrm>
                <a:off x="467543" y="3435193"/>
                <a:ext cx="8201449" cy="2947797"/>
                <a:chOff x="417403" y="3435193"/>
                <a:chExt cx="8567018" cy="2947797"/>
              </a:xfrm>
            </p:grpSpPr>
            <p:sp>
              <p:nvSpPr>
                <p:cNvPr id="52" name="圆角矩形 51"/>
                <p:cNvSpPr/>
                <p:nvPr/>
              </p:nvSpPr>
              <p:spPr>
                <a:xfrm>
                  <a:off x="417403" y="3435193"/>
                  <a:ext cx="1711166" cy="2947797"/>
                </a:xfrm>
                <a:prstGeom prst="roundRect">
                  <a:avLst>
                    <a:gd name="adj" fmla="val 22174"/>
                  </a:avLst>
                </a:pr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sp>
              <p:nvSpPr>
                <p:cNvPr id="53" name="圆角矩形 52"/>
                <p:cNvSpPr/>
                <p:nvPr/>
              </p:nvSpPr>
              <p:spPr>
                <a:xfrm>
                  <a:off x="2123155" y="3435193"/>
                  <a:ext cx="1711166" cy="2947797"/>
                </a:xfrm>
                <a:prstGeom prst="roundRect">
                  <a:avLst>
                    <a:gd name="adj" fmla="val 22174"/>
                  </a:avLst>
                </a:pr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sp>
              <p:nvSpPr>
                <p:cNvPr id="54" name="圆角矩形 53"/>
                <p:cNvSpPr/>
                <p:nvPr/>
              </p:nvSpPr>
              <p:spPr>
                <a:xfrm>
                  <a:off x="3844243" y="3435193"/>
                  <a:ext cx="1711166" cy="2947797"/>
                </a:xfrm>
                <a:prstGeom prst="roundRect">
                  <a:avLst>
                    <a:gd name="adj" fmla="val 22174"/>
                  </a:avLst>
                </a:pr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sp>
              <p:nvSpPr>
                <p:cNvPr id="55" name="圆角矩形 54"/>
                <p:cNvSpPr/>
                <p:nvPr/>
              </p:nvSpPr>
              <p:spPr>
                <a:xfrm>
                  <a:off x="5556274" y="3435193"/>
                  <a:ext cx="1711166" cy="2947797"/>
                </a:xfrm>
                <a:prstGeom prst="roundRect">
                  <a:avLst>
                    <a:gd name="adj" fmla="val 22174"/>
                  </a:avLst>
                </a:pr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sp>
              <p:nvSpPr>
                <p:cNvPr id="56" name="圆角矩形 55"/>
                <p:cNvSpPr/>
                <p:nvPr/>
              </p:nvSpPr>
              <p:spPr>
                <a:xfrm>
                  <a:off x="7273255" y="3435193"/>
                  <a:ext cx="1711166" cy="2947797"/>
                </a:xfrm>
                <a:prstGeom prst="roundRect">
                  <a:avLst>
                    <a:gd name="adj" fmla="val 22174"/>
                  </a:avLst>
                </a:prstGeom>
                <a:noFill/>
                <a:ln w="9525">
                  <a:solidFill>
                    <a:schemeClr val="bg1">
                      <a:lumMod val="50000"/>
                    </a:schemeClr>
                  </a:solidFill>
                  <a:prstDash val="sysDash"/>
                  <a:miter lim="800000"/>
                  <a:headEnd/>
                  <a:tailEnd/>
                </a:ln>
              </p:spPr>
              <p:txBody>
                <a:bodyPr wrap="none" anchor="ctr"/>
                <a:lstStyle/>
                <a:p>
                  <a:pPr algn="ctr" defTabSz="914053"/>
                  <a:endParaRPr lang="zh-CN" altLang="en-US" sz="1600" b="1" kern="0">
                    <a:solidFill>
                      <a:sysClr val="windowText" lastClr="000000"/>
                    </a:solidFill>
                  </a:endParaRPr>
                </a:p>
              </p:txBody>
            </p:sp>
          </p:grpSp>
        </p:grpSp>
      </p:grpSp>
    </p:spTree>
    <p:extLst>
      <p:ext uri="{BB962C8B-B14F-4D97-AF65-F5344CB8AC3E}">
        <p14:creationId xmlns:p14="http://schemas.microsoft.com/office/powerpoint/2010/main" val="22621576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44746-2CE5-4F20-B5C1-135B5A702A14}"/>
              </a:ext>
            </a:extLst>
          </p:cNvPr>
          <p:cNvSpPr>
            <a:spLocks noGrp="1"/>
          </p:cNvSpPr>
          <p:nvPr>
            <p:ph type="title"/>
          </p:nvPr>
        </p:nvSpPr>
        <p:spPr>
          <a:xfrm>
            <a:off x="740664" y="219645"/>
            <a:ext cx="10515600" cy="1325563"/>
          </a:xfrm>
        </p:spPr>
        <p:txBody>
          <a:bodyPr>
            <a:normAutofit/>
          </a:bodyPr>
          <a:lstStyle/>
          <a:p>
            <a:r>
              <a:rPr lang="de-CH" sz="4000" dirty="0"/>
              <a:t>Situation 2020-2021: Ladurner  erklärt die Industrie-Analyse nach </a:t>
            </a:r>
            <a:r>
              <a:rPr lang="de-CH" sz="4000" b="1" dirty="0"/>
              <a:t>Porters 5 Forces</a:t>
            </a:r>
            <a:endParaRPr lang="en-US" sz="4000" b="1" dirty="0"/>
          </a:p>
        </p:txBody>
      </p:sp>
      <p:sp>
        <p:nvSpPr>
          <p:cNvPr id="3" name="Content Placeholder 2">
            <a:extLst>
              <a:ext uri="{FF2B5EF4-FFF2-40B4-BE49-F238E27FC236}">
                <a16:creationId xmlns:a16="http://schemas.microsoft.com/office/drawing/2014/main" id="{242CC45B-0192-43E4-A704-FF1B7B873E2A}"/>
              </a:ext>
            </a:extLst>
          </p:cNvPr>
          <p:cNvSpPr>
            <a:spLocks noGrp="1"/>
          </p:cNvSpPr>
          <p:nvPr>
            <p:ph idx="1"/>
          </p:nvPr>
        </p:nvSpPr>
        <p:spPr>
          <a:xfrm>
            <a:off x="838200" y="1545208"/>
            <a:ext cx="10515600" cy="5410328"/>
          </a:xfrm>
        </p:spPr>
        <p:txBody>
          <a:bodyPr>
            <a:normAutofit/>
          </a:bodyPr>
          <a:lstStyle/>
          <a:p>
            <a:pPr marL="0" indent="0">
              <a:buNone/>
            </a:pPr>
            <a:r>
              <a:rPr lang="de-CH" dirty="0"/>
              <a:t>Was sind kritische Einflüsse auf den Gewinn? Fragen:</a:t>
            </a:r>
          </a:p>
          <a:p>
            <a:r>
              <a:rPr lang="de-CH" dirty="0"/>
              <a:t>Handel wird mächtiger?  Konditionen-Forderungen?</a:t>
            </a:r>
          </a:p>
          <a:p>
            <a:r>
              <a:rPr lang="de-CH" dirty="0"/>
              <a:t>Konsumenten haben mehr Auswahl. Warum teurere Schär Produkte kaufen? Wie die Preis-Wertigkeit von Dr. Schär penetrieren?</a:t>
            </a:r>
          </a:p>
          <a:p>
            <a:r>
              <a:rPr lang="de-CH" dirty="0"/>
              <a:t>Konkurrenz schläft nie, auch gibt es jetzt billigere Handelsmarken</a:t>
            </a:r>
          </a:p>
          <a:p>
            <a:r>
              <a:rPr lang="de-CH" dirty="0"/>
              <a:t>Könnten neue Konkurrenten in den Markt einsteigen? Damit Kampf um Regalplätze und  Preise/Konditionen</a:t>
            </a:r>
          </a:p>
          <a:p>
            <a:r>
              <a:rPr lang="de-CH" dirty="0"/>
              <a:t>Lieferketten werden schwieriger, Lieferketten-Nachverfolgung in D, weltweiter Einkauf  teurer?</a:t>
            </a:r>
          </a:p>
          <a:p>
            <a:r>
              <a:rPr lang="de-CH" dirty="0"/>
              <a:t>Medikamente und  Impfungen  (Takeda) statt glutenfreien Produkten?</a:t>
            </a:r>
          </a:p>
          <a:p>
            <a:pPr marL="0" indent="0" algn="ctr">
              <a:buNone/>
            </a:pPr>
            <a:r>
              <a:rPr lang="de-CH" sz="3200" b="1" dirty="0"/>
              <a:t>=&gt; Profitabilität unter Druck?</a:t>
            </a:r>
          </a:p>
        </p:txBody>
      </p:sp>
    </p:spTree>
    <p:extLst>
      <p:ext uri="{BB962C8B-B14F-4D97-AF65-F5344CB8AC3E}">
        <p14:creationId xmlns:p14="http://schemas.microsoft.com/office/powerpoint/2010/main" val="37796112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5F571-FA3E-4C17-8FFC-7CA92609B279}"/>
              </a:ext>
            </a:extLst>
          </p:cNvPr>
          <p:cNvSpPr>
            <a:spLocks noGrp="1"/>
          </p:cNvSpPr>
          <p:nvPr>
            <p:ph type="title"/>
          </p:nvPr>
        </p:nvSpPr>
        <p:spPr/>
        <p:txBody>
          <a:bodyPr>
            <a:normAutofit/>
          </a:bodyPr>
          <a:lstStyle/>
          <a:p>
            <a:r>
              <a:rPr lang="de-CH" dirty="0" err="1"/>
              <a:t>Comparison</a:t>
            </a:r>
            <a:r>
              <a:rPr lang="de-CH" dirty="0"/>
              <a:t> </a:t>
            </a:r>
            <a:r>
              <a:rPr lang="de-CH" dirty="0" err="1"/>
              <a:t>with</a:t>
            </a:r>
            <a:r>
              <a:rPr lang="de-CH" dirty="0"/>
              <a:t> 1980: </a:t>
            </a:r>
            <a:r>
              <a:rPr lang="de-CH" dirty="0" err="1"/>
              <a:t>Why</a:t>
            </a:r>
            <a:r>
              <a:rPr lang="de-CH" dirty="0"/>
              <a:t> </a:t>
            </a:r>
            <a:r>
              <a:rPr lang="de-CH" dirty="0" err="1"/>
              <a:t>were</a:t>
            </a:r>
            <a:r>
              <a:rPr lang="de-CH" dirty="0"/>
              <a:t> </a:t>
            </a:r>
            <a:r>
              <a:rPr lang="de-CH" dirty="0" err="1"/>
              <a:t>the</a:t>
            </a:r>
            <a:r>
              <a:rPr lang="de-CH" dirty="0"/>
              <a:t>  5 Forces all positive </a:t>
            </a:r>
            <a:r>
              <a:rPr lang="de-CH" dirty="0" err="1"/>
              <a:t>when</a:t>
            </a:r>
            <a:r>
              <a:rPr lang="de-CH" dirty="0"/>
              <a:t> Ladurner </a:t>
            </a:r>
            <a:r>
              <a:rPr lang="de-CH" dirty="0" err="1"/>
              <a:t>started</a:t>
            </a:r>
            <a:r>
              <a:rPr lang="de-CH" dirty="0"/>
              <a:t>?</a:t>
            </a:r>
            <a:endParaRPr lang="en-US" dirty="0"/>
          </a:p>
        </p:txBody>
      </p:sp>
      <p:sp>
        <p:nvSpPr>
          <p:cNvPr id="3" name="Content Placeholder 2">
            <a:extLst>
              <a:ext uri="{FF2B5EF4-FFF2-40B4-BE49-F238E27FC236}">
                <a16:creationId xmlns:a16="http://schemas.microsoft.com/office/drawing/2014/main" id="{40ED817B-3D1E-44D1-9419-80F640DC8DAB}"/>
              </a:ext>
            </a:extLst>
          </p:cNvPr>
          <p:cNvSpPr>
            <a:spLocks noGrp="1"/>
          </p:cNvSpPr>
          <p:nvPr>
            <p:ph idx="1"/>
          </p:nvPr>
        </p:nvSpPr>
        <p:spPr>
          <a:xfrm>
            <a:off x="838200" y="1825624"/>
            <a:ext cx="10515600" cy="4916551"/>
          </a:xfrm>
        </p:spPr>
        <p:txBody>
          <a:bodyPr>
            <a:normAutofit/>
          </a:bodyPr>
          <a:lstStyle/>
          <a:p>
            <a:r>
              <a:rPr lang="de-CH" dirty="0"/>
              <a:t> He was </a:t>
            </a:r>
            <a:r>
              <a:rPr lang="de-CH" dirty="0" err="1"/>
              <a:t>the</a:t>
            </a:r>
            <a:r>
              <a:rPr lang="de-CH" dirty="0"/>
              <a:t> </a:t>
            </a:r>
            <a:r>
              <a:rPr lang="de-CH" dirty="0" err="1"/>
              <a:t>first</a:t>
            </a:r>
            <a:r>
              <a:rPr lang="de-CH" dirty="0"/>
              <a:t> and </a:t>
            </a:r>
            <a:r>
              <a:rPr lang="de-CH" dirty="0" err="1"/>
              <a:t>only</a:t>
            </a:r>
            <a:r>
              <a:rPr lang="de-CH" dirty="0"/>
              <a:t>, </a:t>
            </a:r>
            <a:r>
              <a:rPr lang="de-CH" dirty="0" err="1"/>
              <a:t>no</a:t>
            </a:r>
            <a:r>
              <a:rPr lang="de-CH" dirty="0"/>
              <a:t> </a:t>
            </a:r>
            <a:r>
              <a:rPr lang="de-CH" dirty="0" err="1"/>
              <a:t>competition</a:t>
            </a:r>
            <a:endParaRPr lang="de-CH" dirty="0"/>
          </a:p>
          <a:p>
            <a:r>
              <a:rPr lang="de-CH" dirty="0"/>
              <a:t> The </a:t>
            </a:r>
            <a:r>
              <a:rPr lang="de-CH" dirty="0" err="1"/>
              <a:t>customers</a:t>
            </a:r>
            <a:r>
              <a:rPr lang="de-CH" dirty="0"/>
              <a:t> </a:t>
            </a:r>
            <a:r>
              <a:rPr lang="de-CH" dirty="0" err="1"/>
              <a:t>welcomed</a:t>
            </a:r>
            <a:r>
              <a:rPr lang="de-CH" dirty="0"/>
              <a:t> </a:t>
            </a:r>
            <a:r>
              <a:rPr lang="de-CH" dirty="0" err="1"/>
              <a:t>his</a:t>
            </a:r>
            <a:r>
              <a:rPr lang="de-CH" dirty="0"/>
              <a:t> innovative  </a:t>
            </a:r>
            <a:r>
              <a:rPr lang="de-CH" dirty="0" err="1"/>
              <a:t>products</a:t>
            </a:r>
            <a:r>
              <a:rPr lang="de-CH" dirty="0"/>
              <a:t> «</a:t>
            </a:r>
            <a:r>
              <a:rPr lang="de-CH" dirty="0" err="1"/>
              <a:t>with</a:t>
            </a:r>
            <a:r>
              <a:rPr lang="de-CH" dirty="0"/>
              <a:t> open </a:t>
            </a:r>
            <a:r>
              <a:rPr lang="de-CH" dirty="0" err="1"/>
              <a:t>arms</a:t>
            </a:r>
            <a:r>
              <a:rPr lang="de-CH" dirty="0"/>
              <a:t>»: </a:t>
            </a:r>
          </a:p>
          <a:p>
            <a:pPr lvl="1"/>
            <a:r>
              <a:rPr lang="de-CH" dirty="0" err="1"/>
              <a:t>doctors</a:t>
            </a:r>
            <a:r>
              <a:rPr lang="de-CH" dirty="0"/>
              <a:t>  and </a:t>
            </a:r>
            <a:r>
              <a:rPr lang="de-CH" dirty="0" err="1"/>
              <a:t>patients</a:t>
            </a:r>
            <a:r>
              <a:rPr lang="de-CH" dirty="0"/>
              <a:t> </a:t>
            </a:r>
            <a:r>
              <a:rPr lang="de-CH" dirty="0" err="1"/>
              <a:t>loved</a:t>
            </a:r>
            <a:r>
              <a:rPr lang="de-CH" dirty="0"/>
              <a:t> it.</a:t>
            </a:r>
          </a:p>
          <a:p>
            <a:pPr lvl="1"/>
            <a:r>
              <a:rPr lang="de-CH" dirty="0" err="1"/>
              <a:t>the</a:t>
            </a:r>
            <a:r>
              <a:rPr lang="de-CH" dirty="0"/>
              <a:t> </a:t>
            </a:r>
            <a:r>
              <a:rPr lang="de-CH" dirty="0" err="1"/>
              <a:t>pharmacies</a:t>
            </a:r>
            <a:r>
              <a:rPr lang="de-CH" dirty="0"/>
              <a:t> </a:t>
            </a:r>
            <a:r>
              <a:rPr lang="de-CH" dirty="0" err="1"/>
              <a:t>welcomed</a:t>
            </a:r>
            <a:r>
              <a:rPr lang="de-CH" dirty="0"/>
              <a:t>  </a:t>
            </a:r>
            <a:r>
              <a:rPr lang="de-CH" dirty="0" err="1"/>
              <a:t>new</a:t>
            </a:r>
            <a:r>
              <a:rPr lang="de-CH" dirty="0"/>
              <a:t> </a:t>
            </a:r>
            <a:r>
              <a:rPr lang="de-CH" dirty="0" err="1"/>
              <a:t>sales</a:t>
            </a:r>
            <a:r>
              <a:rPr lang="de-CH" dirty="0"/>
              <a:t>  at </a:t>
            </a:r>
            <a:r>
              <a:rPr lang="de-CH" dirty="0" err="1"/>
              <a:t>hight</a:t>
            </a:r>
            <a:r>
              <a:rPr lang="de-CH" dirty="0"/>
              <a:t> </a:t>
            </a:r>
            <a:r>
              <a:rPr lang="de-CH" dirty="0" err="1"/>
              <a:t>prices</a:t>
            </a:r>
            <a:endParaRPr lang="de-CH" dirty="0"/>
          </a:p>
          <a:p>
            <a:pPr lvl="1"/>
            <a:r>
              <a:rPr lang="de-CH" dirty="0"/>
              <a:t>Re-</a:t>
            </a:r>
            <a:r>
              <a:rPr lang="de-CH" dirty="0" err="1"/>
              <a:t>imbursement</a:t>
            </a:r>
            <a:r>
              <a:rPr lang="de-CH" dirty="0"/>
              <a:t> </a:t>
            </a:r>
            <a:r>
              <a:rPr lang="de-CH" dirty="0" err="1"/>
              <a:t>by</a:t>
            </a:r>
            <a:r>
              <a:rPr lang="de-CH" dirty="0"/>
              <a:t> </a:t>
            </a:r>
            <a:r>
              <a:rPr lang="de-CH" dirty="0" err="1"/>
              <a:t>the</a:t>
            </a:r>
            <a:r>
              <a:rPr lang="de-CH" dirty="0"/>
              <a:t> </a:t>
            </a:r>
            <a:r>
              <a:rPr lang="de-CH" dirty="0" err="1"/>
              <a:t>insurances</a:t>
            </a:r>
            <a:r>
              <a:rPr lang="de-CH" dirty="0"/>
              <a:t> </a:t>
            </a:r>
            <a:r>
              <a:rPr lang="de-CH" dirty="0" err="1"/>
              <a:t>made</a:t>
            </a:r>
            <a:r>
              <a:rPr lang="de-CH" dirty="0"/>
              <a:t> </a:t>
            </a:r>
            <a:r>
              <a:rPr lang="de-CH" dirty="0" err="1"/>
              <a:t>for</a:t>
            </a:r>
            <a:r>
              <a:rPr lang="de-CH" dirty="0"/>
              <a:t>  strong </a:t>
            </a:r>
            <a:r>
              <a:rPr lang="de-CH" dirty="0" err="1"/>
              <a:t>demand</a:t>
            </a:r>
            <a:endParaRPr lang="de-CH" dirty="0"/>
          </a:p>
          <a:p>
            <a:r>
              <a:rPr lang="de-CH" dirty="0"/>
              <a:t> Small </a:t>
            </a:r>
            <a:r>
              <a:rPr lang="de-CH" dirty="0" err="1"/>
              <a:t>market</a:t>
            </a:r>
            <a:r>
              <a:rPr lang="de-CH" dirty="0"/>
              <a:t>:</a:t>
            </a:r>
          </a:p>
          <a:p>
            <a:pPr lvl="1"/>
            <a:r>
              <a:rPr lang="de-CH" dirty="0" err="1"/>
              <a:t>No</a:t>
            </a:r>
            <a:r>
              <a:rPr lang="de-CH" dirty="0"/>
              <a:t> </a:t>
            </a:r>
            <a:r>
              <a:rPr lang="de-CH" dirty="0" err="1"/>
              <a:t>threat</a:t>
            </a:r>
            <a:r>
              <a:rPr lang="de-CH" dirty="0"/>
              <a:t> of </a:t>
            </a:r>
            <a:r>
              <a:rPr lang="de-CH" dirty="0" err="1"/>
              <a:t>the</a:t>
            </a:r>
            <a:r>
              <a:rPr lang="de-CH" dirty="0"/>
              <a:t> </a:t>
            </a:r>
            <a:r>
              <a:rPr lang="de-CH" dirty="0" err="1"/>
              <a:t>entry</a:t>
            </a:r>
            <a:r>
              <a:rPr lang="de-CH" dirty="0"/>
              <a:t> </a:t>
            </a:r>
            <a:r>
              <a:rPr lang="de-CH" dirty="0" err="1"/>
              <a:t>by</a:t>
            </a:r>
            <a:r>
              <a:rPr lang="de-CH" dirty="0"/>
              <a:t> </a:t>
            </a:r>
            <a:r>
              <a:rPr lang="de-CH" dirty="0" err="1"/>
              <a:t>major</a:t>
            </a:r>
            <a:r>
              <a:rPr lang="de-CH" dirty="0"/>
              <a:t> </a:t>
            </a:r>
            <a:r>
              <a:rPr lang="de-CH" dirty="0" err="1"/>
              <a:t>firms</a:t>
            </a:r>
            <a:endParaRPr lang="de-CH" dirty="0"/>
          </a:p>
          <a:p>
            <a:pPr lvl="1"/>
            <a:r>
              <a:rPr lang="de-CH" dirty="0" err="1"/>
              <a:t>No</a:t>
            </a:r>
            <a:r>
              <a:rPr lang="de-CH" dirty="0"/>
              <a:t> </a:t>
            </a:r>
            <a:r>
              <a:rPr lang="de-CH" dirty="0" err="1"/>
              <a:t>threat</a:t>
            </a:r>
            <a:r>
              <a:rPr lang="de-CH" dirty="0"/>
              <a:t> of </a:t>
            </a:r>
            <a:r>
              <a:rPr lang="de-CH" dirty="0" err="1"/>
              <a:t>any</a:t>
            </a:r>
            <a:r>
              <a:rPr lang="de-CH" dirty="0"/>
              <a:t> </a:t>
            </a:r>
            <a:r>
              <a:rPr lang="de-CH" dirty="0" err="1"/>
              <a:t>substitutes</a:t>
            </a:r>
            <a:r>
              <a:rPr lang="de-CH" dirty="0"/>
              <a:t> like </a:t>
            </a:r>
            <a:r>
              <a:rPr lang="de-CH" dirty="0" err="1"/>
              <a:t>medications</a:t>
            </a:r>
            <a:r>
              <a:rPr lang="de-CH" dirty="0"/>
              <a:t> </a:t>
            </a:r>
            <a:r>
              <a:rPr lang="de-CH" dirty="0" err="1"/>
              <a:t>or</a:t>
            </a:r>
            <a:r>
              <a:rPr lang="de-CH" dirty="0"/>
              <a:t>  </a:t>
            </a:r>
            <a:r>
              <a:rPr lang="de-CH" dirty="0" err="1"/>
              <a:t>vaccinations</a:t>
            </a:r>
            <a:r>
              <a:rPr lang="de-CH" dirty="0"/>
              <a:t>:</a:t>
            </a:r>
          </a:p>
          <a:p>
            <a:r>
              <a:rPr lang="de-CH" dirty="0"/>
              <a:t>Supply </a:t>
            </a:r>
            <a:r>
              <a:rPr lang="de-CH" dirty="0" err="1"/>
              <a:t>issues</a:t>
            </a:r>
            <a:r>
              <a:rPr lang="de-CH" dirty="0"/>
              <a:t>: </a:t>
            </a:r>
            <a:r>
              <a:rPr lang="de-CH" dirty="0" err="1"/>
              <a:t>manageable</a:t>
            </a:r>
            <a:endParaRPr lang="de-CH" dirty="0"/>
          </a:p>
          <a:p>
            <a:pPr marL="0" indent="0">
              <a:buNone/>
            </a:pPr>
            <a:r>
              <a:rPr lang="de-CH" sz="4000" dirty="0"/>
              <a:t>=&gt; Opportunity to </a:t>
            </a:r>
            <a:r>
              <a:rPr lang="de-CH" sz="4000" dirty="0" err="1"/>
              <a:t>become</a:t>
            </a:r>
            <a:r>
              <a:rPr lang="de-CH" sz="4000" dirty="0"/>
              <a:t> profitable </a:t>
            </a:r>
            <a:r>
              <a:rPr lang="de-CH" sz="4000" dirty="0" err="1"/>
              <a:t>instantly</a:t>
            </a:r>
            <a:endParaRPr lang="en-US" sz="4000" dirty="0"/>
          </a:p>
        </p:txBody>
      </p:sp>
    </p:spTree>
    <p:extLst>
      <p:ext uri="{BB962C8B-B14F-4D97-AF65-F5344CB8AC3E}">
        <p14:creationId xmlns:p14="http://schemas.microsoft.com/office/powerpoint/2010/main" val="26351099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9FEC6-254D-4C3A-880E-0FC07E545066}"/>
              </a:ext>
            </a:extLst>
          </p:cNvPr>
          <p:cNvSpPr>
            <a:spLocks noGrp="1"/>
          </p:cNvSpPr>
          <p:nvPr>
            <p:ph type="title"/>
          </p:nvPr>
        </p:nvSpPr>
        <p:spPr/>
        <p:txBody>
          <a:bodyPr/>
          <a:lstStyle/>
          <a:p>
            <a:r>
              <a:rPr lang="de-CH" dirty="0"/>
              <a:t>Diversifikation in Medical Nutrition: Ladurner erläutert Situation…</a:t>
            </a:r>
            <a:endParaRPr lang="en-US" dirty="0"/>
          </a:p>
        </p:txBody>
      </p:sp>
      <p:sp>
        <p:nvSpPr>
          <p:cNvPr id="3" name="Content Placeholder 2">
            <a:extLst>
              <a:ext uri="{FF2B5EF4-FFF2-40B4-BE49-F238E27FC236}">
                <a16:creationId xmlns:a16="http://schemas.microsoft.com/office/drawing/2014/main" id="{B908BD5D-7A78-42DB-9C73-4DB9691E98D6}"/>
              </a:ext>
            </a:extLst>
          </p:cNvPr>
          <p:cNvSpPr>
            <a:spLocks noGrp="1"/>
          </p:cNvSpPr>
          <p:nvPr>
            <p:ph idx="1"/>
          </p:nvPr>
        </p:nvSpPr>
        <p:spPr/>
        <p:txBody>
          <a:bodyPr/>
          <a:lstStyle/>
          <a:p>
            <a:r>
              <a:rPr lang="de-CH" dirty="0"/>
              <a:t>Beginn 2010, Ziel 2. Bein in Riesen-Markt</a:t>
            </a:r>
          </a:p>
          <a:p>
            <a:r>
              <a:rPr lang="de-CH" dirty="0"/>
              <a:t>Heute nur 5% vom Umsatz,  unbefriedigend, wenngleich profitabel</a:t>
            </a:r>
          </a:p>
          <a:p>
            <a:r>
              <a:rPr lang="de-CH" dirty="0"/>
              <a:t>Problem: Nachahmer-Produkte, müssen gegen dominierende Weltfirmen um Umsatz und Marktanteile kämpfen</a:t>
            </a:r>
          </a:p>
          <a:p>
            <a:r>
              <a:rPr lang="de-CH" dirty="0"/>
              <a:t>Im Juni 2021: Verkauf eines Teils an Nestlé</a:t>
            </a:r>
          </a:p>
          <a:p>
            <a:r>
              <a:rPr lang="de-CH" dirty="0"/>
              <a:t>Unverändertes Ziel: Wachstum, 2. Bein</a:t>
            </a:r>
          </a:p>
          <a:p>
            <a:pPr marL="0" indent="0">
              <a:buNone/>
            </a:pPr>
            <a:r>
              <a:rPr lang="en-US" sz="4000" dirty="0"/>
              <a:t>Es </a:t>
            </a:r>
            <a:r>
              <a:rPr lang="en-US" sz="4000" dirty="0" err="1"/>
              <a:t>ist</a:t>
            </a:r>
            <a:r>
              <a:rPr lang="en-US" sz="4000" dirty="0"/>
              <a:t> </a:t>
            </a:r>
            <a:r>
              <a:rPr lang="en-US" sz="4000" dirty="0" err="1"/>
              <a:t>offen</a:t>
            </a:r>
            <a:r>
              <a:rPr lang="en-US" sz="4000" dirty="0"/>
              <a:t>, </a:t>
            </a:r>
            <a:r>
              <a:rPr lang="en-US" sz="4000" dirty="0" err="1"/>
              <a:t>wie</a:t>
            </a:r>
            <a:r>
              <a:rPr lang="en-US" sz="4000" dirty="0"/>
              <a:t> </a:t>
            </a:r>
            <a:r>
              <a:rPr lang="en-US" sz="4000" dirty="0" err="1"/>
              <a:t>Ziel</a:t>
            </a:r>
            <a:r>
              <a:rPr lang="en-US" sz="4000" dirty="0"/>
              <a:t> </a:t>
            </a:r>
            <a:r>
              <a:rPr lang="en-US" sz="4000" dirty="0" err="1"/>
              <a:t>zu</a:t>
            </a:r>
            <a:r>
              <a:rPr lang="en-US" sz="4000" dirty="0"/>
              <a:t> </a:t>
            </a:r>
            <a:r>
              <a:rPr lang="en-US" sz="4000" dirty="0" err="1"/>
              <a:t>erreichen</a:t>
            </a:r>
            <a:r>
              <a:rPr lang="en-US" sz="4000" dirty="0"/>
              <a:t> </a:t>
            </a:r>
            <a:r>
              <a:rPr lang="en-US" sz="4000" dirty="0" err="1"/>
              <a:t>ist</a:t>
            </a:r>
            <a:r>
              <a:rPr lang="en-US" sz="4000" dirty="0"/>
              <a:t>. </a:t>
            </a:r>
          </a:p>
          <a:p>
            <a:pPr marL="0" indent="0">
              <a:buNone/>
            </a:pPr>
            <a:r>
              <a:rPr lang="en-US" sz="4000" dirty="0"/>
              <a:t>Disruptive Ideen </a:t>
            </a:r>
            <a:r>
              <a:rPr lang="en-US" sz="4000" dirty="0" err="1"/>
              <a:t>gefragt</a:t>
            </a:r>
            <a:r>
              <a:rPr lang="en-US" dirty="0"/>
              <a:t>!</a:t>
            </a:r>
          </a:p>
        </p:txBody>
      </p:sp>
    </p:spTree>
    <p:extLst>
      <p:ext uri="{BB962C8B-B14F-4D97-AF65-F5344CB8AC3E}">
        <p14:creationId xmlns:p14="http://schemas.microsoft.com/office/powerpoint/2010/main" val="2668051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B22FA-3038-4CF2-9CBE-40DDFD120AD0}"/>
              </a:ext>
            </a:extLst>
          </p:cNvPr>
          <p:cNvSpPr>
            <a:spLocks noGrp="1"/>
          </p:cNvSpPr>
          <p:nvPr>
            <p:ph type="title"/>
          </p:nvPr>
        </p:nvSpPr>
        <p:spPr>
          <a:xfrm>
            <a:off x="838200" y="365126"/>
            <a:ext cx="10515600" cy="1168620"/>
          </a:xfrm>
        </p:spPr>
        <p:txBody>
          <a:bodyPr>
            <a:noAutofit/>
          </a:bodyPr>
          <a:lstStyle/>
          <a:p>
            <a:r>
              <a:rPr lang="de-CH" dirty="0"/>
              <a:t>2021 </a:t>
            </a:r>
            <a:r>
              <a:rPr lang="de-CH" dirty="0" err="1"/>
              <a:t>onwards</a:t>
            </a:r>
            <a:r>
              <a:rPr lang="de-CH" dirty="0"/>
              <a:t>: </a:t>
            </a:r>
            <a:r>
              <a:rPr lang="de-CH" dirty="0" err="1"/>
              <a:t>how</a:t>
            </a:r>
            <a:r>
              <a:rPr lang="de-CH" dirty="0"/>
              <a:t> </a:t>
            </a:r>
            <a:r>
              <a:rPr lang="de-CH" dirty="0" err="1"/>
              <a:t>can</a:t>
            </a:r>
            <a:r>
              <a:rPr lang="de-CH" dirty="0"/>
              <a:t> Dr. Schär </a:t>
            </a:r>
            <a:r>
              <a:rPr lang="de-CH" dirty="0" err="1"/>
              <a:t>grow</a:t>
            </a:r>
            <a:r>
              <a:rPr lang="de-CH" dirty="0"/>
              <a:t>? PESTLE?</a:t>
            </a:r>
            <a:endParaRPr lang="en-US" dirty="0"/>
          </a:p>
        </p:txBody>
      </p:sp>
      <p:sp>
        <p:nvSpPr>
          <p:cNvPr id="3" name="Content Placeholder 2">
            <a:extLst>
              <a:ext uri="{FF2B5EF4-FFF2-40B4-BE49-F238E27FC236}">
                <a16:creationId xmlns:a16="http://schemas.microsoft.com/office/drawing/2014/main" id="{B9DFB60C-A4E5-4978-B769-231FB9861ACD}"/>
              </a:ext>
            </a:extLst>
          </p:cNvPr>
          <p:cNvSpPr>
            <a:spLocks noGrp="1"/>
          </p:cNvSpPr>
          <p:nvPr>
            <p:ph idx="1"/>
          </p:nvPr>
        </p:nvSpPr>
        <p:spPr>
          <a:xfrm>
            <a:off x="838200" y="1557400"/>
            <a:ext cx="10515600" cy="5172583"/>
          </a:xfrm>
        </p:spPr>
        <p:txBody>
          <a:bodyPr/>
          <a:lstStyle/>
          <a:p>
            <a:r>
              <a:rPr lang="de-CH" dirty="0"/>
              <a:t>A </a:t>
            </a:r>
            <a:r>
              <a:rPr lang="de-CH" dirty="0" err="1"/>
              <a:t>new</a:t>
            </a:r>
            <a:r>
              <a:rPr lang="de-CH" dirty="0"/>
              <a:t> PESTLE </a:t>
            </a:r>
            <a:r>
              <a:rPr lang="de-CH" dirty="0" err="1"/>
              <a:t>analysis</a:t>
            </a:r>
            <a:r>
              <a:rPr lang="de-CH" dirty="0"/>
              <a:t> </a:t>
            </a:r>
            <a:r>
              <a:rPr lang="de-CH" dirty="0" err="1"/>
              <a:t>is</a:t>
            </a:r>
            <a:r>
              <a:rPr lang="de-CH" dirty="0"/>
              <a:t> in </a:t>
            </a:r>
            <a:r>
              <a:rPr lang="de-CH" dirty="0" err="1"/>
              <a:t>order</a:t>
            </a:r>
            <a:endParaRPr lang="en-US" dirty="0"/>
          </a:p>
        </p:txBody>
      </p:sp>
      <p:grpSp>
        <p:nvGrpSpPr>
          <p:cNvPr id="4" name="组合 26">
            <a:extLst>
              <a:ext uri="{FF2B5EF4-FFF2-40B4-BE49-F238E27FC236}">
                <a16:creationId xmlns:a16="http://schemas.microsoft.com/office/drawing/2014/main" id="{8214490D-9B46-4109-B725-13DF11785890}"/>
              </a:ext>
            </a:extLst>
          </p:cNvPr>
          <p:cNvGrpSpPr/>
          <p:nvPr/>
        </p:nvGrpSpPr>
        <p:grpSpPr>
          <a:xfrm>
            <a:off x="3337736" y="1828800"/>
            <a:ext cx="6976696" cy="4351338"/>
            <a:chOff x="1791777" y="1321025"/>
            <a:chExt cx="5516527" cy="5285238"/>
          </a:xfrm>
        </p:grpSpPr>
        <p:sp>
          <p:nvSpPr>
            <p:cNvPr id="5" name="Freeform 6">
              <a:extLst>
                <a:ext uri="{FF2B5EF4-FFF2-40B4-BE49-F238E27FC236}">
                  <a16:creationId xmlns:a16="http://schemas.microsoft.com/office/drawing/2014/main" id="{F0287CD2-683D-4598-9651-1ABBE594BDB4}"/>
                </a:ext>
              </a:extLst>
            </p:cNvPr>
            <p:cNvSpPr>
              <a:spLocks/>
            </p:cNvSpPr>
            <p:nvPr/>
          </p:nvSpPr>
          <p:spPr bwMode="auto">
            <a:xfrm>
              <a:off x="3732248" y="1321025"/>
              <a:ext cx="1688764" cy="926830"/>
            </a:xfrm>
            <a:custGeom>
              <a:avLst/>
              <a:gdLst>
                <a:gd name="T0" fmla="*/ 0 w 5744"/>
                <a:gd name="T1" fmla="*/ 623 h 3736"/>
                <a:gd name="T2" fmla="*/ 623 w 5744"/>
                <a:gd name="T3" fmla="*/ 0 h 3736"/>
                <a:gd name="T4" fmla="*/ 5122 w 5744"/>
                <a:gd name="T5" fmla="*/ 0 h 3736"/>
                <a:gd name="T6" fmla="*/ 5744 w 5744"/>
                <a:gd name="T7" fmla="*/ 623 h 3736"/>
                <a:gd name="T8" fmla="*/ 5744 w 5744"/>
                <a:gd name="T9" fmla="*/ 3114 h 3736"/>
                <a:gd name="T10" fmla="*/ 5122 w 5744"/>
                <a:gd name="T11" fmla="*/ 3736 h 3736"/>
                <a:gd name="T12" fmla="*/ 623 w 5744"/>
                <a:gd name="T13" fmla="*/ 3736 h 3736"/>
                <a:gd name="T14" fmla="*/ 0 w 5744"/>
                <a:gd name="T15" fmla="*/ 3114 h 3736"/>
                <a:gd name="T16" fmla="*/ 0 w 5744"/>
                <a:gd name="T17" fmla="*/ 623 h 3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44" h="3736">
                  <a:moveTo>
                    <a:pt x="0" y="623"/>
                  </a:moveTo>
                  <a:cubicBezTo>
                    <a:pt x="0" y="279"/>
                    <a:pt x="279" y="0"/>
                    <a:pt x="623" y="0"/>
                  </a:cubicBezTo>
                  <a:lnTo>
                    <a:pt x="5122" y="0"/>
                  </a:lnTo>
                  <a:cubicBezTo>
                    <a:pt x="5466" y="0"/>
                    <a:pt x="5744" y="279"/>
                    <a:pt x="5744" y="623"/>
                  </a:cubicBezTo>
                  <a:lnTo>
                    <a:pt x="5744" y="3114"/>
                  </a:lnTo>
                  <a:cubicBezTo>
                    <a:pt x="5744" y="3458"/>
                    <a:pt x="5466" y="3736"/>
                    <a:pt x="5122" y="3736"/>
                  </a:cubicBezTo>
                  <a:lnTo>
                    <a:pt x="623" y="3736"/>
                  </a:lnTo>
                  <a:cubicBezTo>
                    <a:pt x="279" y="3736"/>
                    <a:pt x="0" y="3458"/>
                    <a:pt x="0" y="3114"/>
                  </a:cubicBezTo>
                  <a:lnTo>
                    <a:pt x="0" y="623"/>
                  </a:lnTo>
                  <a:close/>
                </a:path>
              </a:pathLst>
            </a:custGeom>
            <a:solidFill>
              <a:srgbClr val="73BC44"/>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pPr fontAlgn="base">
                <a:spcBef>
                  <a:spcPct val="0"/>
                </a:spcBef>
                <a:spcAft>
                  <a:spcPct val="0"/>
                </a:spcAft>
              </a:pPr>
              <a:endParaRPr lang="zh-CN" altLang="en-US" b="1" kern="0">
                <a:solidFill>
                  <a:srgbClr val="000000"/>
                </a:solidFill>
                <a:latin typeface="Arial" charset="0"/>
              </a:endParaRPr>
            </a:p>
          </p:txBody>
        </p:sp>
        <p:sp>
          <p:nvSpPr>
            <p:cNvPr id="6" name="Freeform 9">
              <a:extLst>
                <a:ext uri="{FF2B5EF4-FFF2-40B4-BE49-F238E27FC236}">
                  <a16:creationId xmlns:a16="http://schemas.microsoft.com/office/drawing/2014/main" id="{9EC47931-7120-4EDD-BA25-0061BF122F82}"/>
                </a:ext>
              </a:extLst>
            </p:cNvPr>
            <p:cNvSpPr>
              <a:spLocks/>
            </p:cNvSpPr>
            <p:nvPr/>
          </p:nvSpPr>
          <p:spPr bwMode="auto">
            <a:xfrm>
              <a:off x="5621650" y="2409738"/>
              <a:ext cx="1686654" cy="926830"/>
            </a:xfrm>
            <a:custGeom>
              <a:avLst/>
              <a:gdLst>
                <a:gd name="T0" fmla="*/ 0 w 5736"/>
                <a:gd name="T1" fmla="*/ 623 h 3736"/>
                <a:gd name="T2" fmla="*/ 623 w 5736"/>
                <a:gd name="T3" fmla="*/ 0 h 3736"/>
                <a:gd name="T4" fmla="*/ 5114 w 5736"/>
                <a:gd name="T5" fmla="*/ 0 h 3736"/>
                <a:gd name="T6" fmla="*/ 5736 w 5736"/>
                <a:gd name="T7" fmla="*/ 623 h 3736"/>
                <a:gd name="T8" fmla="*/ 5736 w 5736"/>
                <a:gd name="T9" fmla="*/ 3114 h 3736"/>
                <a:gd name="T10" fmla="*/ 5114 w 5736"/>
                <a:gd name="T11" fmla="*/ 3736 h 3736"/>
                <a:gd name="T12" fmla="*/ 623 w 5736"/>
                <a:gd name="T13" fmla="*/ 3736 h 3736"/>
                <a:gd name="T14" fmla="*/ 0 w 5736"/>
                <a:gd name="T15" fmla="*/ 3114 h 3736"/>
                <a:gd name="T16" fmla="*/ 0 w 5736"/>
                <a:gd name="T17" fmla="*/ 623 h 3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36" h="3736">
                  <a:moveTo>
                    <a:pt x="0" y="623"/>
                  </a:moveTo>
                  <a:cubicBezTo>
                    <a:pt x="0" y="279"/>
                    <a:pt x="279" y="0"/>
                    <a:pt x="623" y="0"/>
                  </a:cubicBezTo>
                  <a:lnTo>
                    <a:pt x="5114" y="0"/>
                  </a:lnTo>
                  <a:cubicBezTo>
                    <a:pt x="5458" y="0"/>
                    <a:pt x="5736" y="279"/>
                    <a:pt x="5736" y="623"/>
                  </a:cubicBezTo>
                  <a:lnTo>
                    <a:pt x="5736" y="3114"/>
                  </a:lnTo>
                  <a:cubicBezTo>
                    <a:pt x="5736" y="3458"/>
                    <a:pt x="5458" y="3736"/>
                    <a:pt x="5114" y="3736"/>
                  </a:cubicBezTo>
                  <a:lnTo>
                    <a:pt x="623" y="3736"/>
                  </a:lnTo>
                  <a:cubicBezTo>
                    <a:pt x="279" y="3736"/>
                    <a:pt x="0" y="3458"/>
                    <a:pt x="0" y="3114"/>
                  </a:cubicBezTo>
                  <a:lnTo>
                    <a:pt x="0" y="623"/>
                  </a:lnTo>
                  <a:close/>
                </a:path>
              </a:pathLst>
            </a:custGeom>
            <a:solidFill>
              <a:srgbClr val="C3B996"/>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7" name="Freeform 12">
              <a:extLst>
                <a:ext uri="{FF2B5EF4-FFF2-40B4-BE49-F238E27FC236}">
                  <a16:creationId xmlns:a16="http://schemas.microsoft.com/office/drawing/2014/main" id="{F12BAAE1-5484-4B06-AE85-E5FCECE378B7}"/>
                </a:ext>
              </a:extLst>
            </p:cNvPr>
            <p:cNvSpPr>
              <a:spLocks/>
            </p:cNvSpPr>
            <p:nvPr/>
          </p:nvSpPr>
          <p:spPr bwMode="auto">
            <a:xfrm>
              <a:off x="5621650" y="4590722"/>
              <a:ext cx="1686654" cy="926830"/>
            </a:xfrm>
            <a:custGeom>
              <a:avLst/>
              <a:gdLst>
                <a:gd name="T0" fmla="*/ 0 w 5736"/>
                <a:gd name="T1" fmla="*/ 623 h 3736"/>
                <a:gd name="T2" fmla="*/ 623 w 5736"/>
                <a:gd name="T3" fmla="*/ 0 h 3736"/>
                <a:gd name="T4" fmla="*/ 5114 w 5736"/>
                <a:gd name="T5" fmla="*/ 0 h 3736"/>
                <a:gd name="T6" fmla="*/ 5736 w 5736"/>
                <a:gd name="T7" fmla="*/ 623 h 3736"/>
                <a:gd name="T8" fmla="*/ 5736 w 5736"/>
                <a:gd name="T9" fmla="*/ 3114 h 3736"/>
                <a:gd name="T10" fmla="*/ 5114 w 5736"/>
                <a:gd name="T11" fmla="*/ 3736 h 3736"/>
                <a:gd name="T12" fmla="*/ 623 w 5736"/>
                <a:gd name="T13" fmla="*/ 3736 h 3736"/>
                <a:gd name="T14" fmla="*/ 0 w 5736"/>
                <a:gd name="T15" fmla="*/ 3114 h 3736"/>
                <a:gd name="T16" fmla="*/ 0 w 5736"/>
                <a:gd name="T17" fmla="*/ 623 h 3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36" h="3736">
                  <a:moveTo>
                    <a:pt x="0" y="623"/>
                  </a:moveTo>
                  <a:cubicBezTo>
                    <a:pt x="0" y="279"/>
                    <a:pt x="279" y="0"/>
                    <a:pt x="623" y="0"/>
                  </a:cubicBezTo>
                  <a:lnTo>
                    <a:pt x="5114" y="0"/>
                  </a:lnTo>
                  <a:cubicBezTo>
                    <a:pt x="5458" y="0"/>
                    <a:pt x="5736" y="279"/>
                    <a:pt x="5736" y="623"/>
                  </a:cubicBezTo>
                  <a:lnTo>
                    <a:pt x="5736" y="3114"/>
                  </a:lnTo>
                  <a:cubicBezTo>
                    <a:pt x="5736" y="3458"/>
                    <a:pt x="5458" y="3736"/>
                    <a:pt x="5114" y="3736"/>
                  </a:cubicBezTo>
                  <a:lnTo>
                    <a:pt x="623" y="3736"/>
                  </a:lnTo>
                  <a:cubicBezTo>
                    <a:pt x="279" y="3736"/>
                    <a:pt x="0" y="3458"/>
                    <a:pt x="0" y="3114"/>
                  </a:cubicBezTo>
                  <a:lnTo>
                    <a:pt x="0" y="623"/>
                  </a:lnTo>
                  <a:close/>
                </a:path>
              </a:pathLst>
            </a:custGeom>
            <a:solidFill>
              <a:srgbClr val="4BAFC8"/>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8" name="Freeform 15">
              <a:extLst>
                <a:ext uri="{FF2B5EF4-FFF2-40B4-BE49-F238E27FC236}">
                  <a16:creationId xmlns:a16="http://schemas.microsoft.com/office/drawing/2014/main" id="{CC4546F7-379E-48E3-9CC1-8F80721CD7F2}"/>
                </a:ext>
              </a:extLst>
            </p:cNvPr>
            <p:cNvSpPr>
              <a:spLocks/>
            </p:cNvSpPr>
            <p:nvPr/>
          </p:nvSpPr>
          <p:spPr bwMode="auto">
            <a:xfrm>
              <a:off x="3732248" y="5681213"/>
              <a:ext cx="1688764" cy="925050"/>
            </a:xfrm>
            <a:custGeom>
              <a:avLst/>
              <a:gdLst>
                <a:gd name="T0" fmla="*/ 0 w 5744"/>
                <a:gd name="T1" fmla="*/ 622 h 3728"/>
                <a:gd name="T2" fmla="*/ 622 w 5744"/>
                <a:gd name="T3" fmla="*/ 0 h 3728"/>
                <a:gd name="T4" fmla="*/ 5123 w 5744"/>
                <a:gd name="T5" fmla="*/ 0 h 3728"/>
                <a:gd name="T6" fmla="*/ 5744 w 5744"/>
                <a:gd name="T7" fmla="*/ 622 h 3728"/>
                <a:gd name="T8" fmla="*/ 5744 w 5744"/>
                <a:gd name="T9" fmla="*/ 3107 h 3728"/>
                <a:gd name="T10" fmla="*/ 5123 w 5744"/>
                <a:gd name="T11" fmla="*/ 3728 h 3728"/>
                <a:gd name="T12" fmla="*/ 622 w 5744"/>
                <a:gd name="T13" fmla="*/ 3728 h 3728"/>
                <a:gd name="T14" fmla="*/ 0 w 5744"/>
                <a:gd name="T15" fmla="*/ 3107 h 3728"/>
                <a:gd name="T16" fmla="*/ 0 w 5744"/>
                <a:gd name="T17" fmla="*/ 622 h 3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44" h="3728">
                  <a:moveTo>
                    <a:pt x="0" y="622"/>
                  </a:moveTo>
                  <a:cubicBezTo>
                    <a:pt x="0" y="279"/>
                    <a:pt x="279" y="0"/>
                    <a:pt x="622" y="0"/>
                  </a:cubicBezTo>
                  <a:lnTo>
                    <a:pt x="5123" y="0"/>
                  </a:lnTo>
                  <a:cubicBezTo>
                    <a:pt x="5466" y="0"/>
                    <a:pt x="5744" y="279"/>
                    <a:pt x="5744" y="622"/>
                  </a:cubicBezTo>
                  <a:lnTo>
                    <a:pt x="5744" y="3107"/>
                  </a:lnTo>
                  <a:cubicBezTo>
                    <a:pt x="5744" y="3450"/>
                    <a:pt x="5466" y="3728"/>
                    <a:pt x="5123" y="3728"/>
                  </a:cubicBezTo>
                  <a:lnTo>
                    <a:pt x="622" y="3728"/>
                  </a:lnTo>
                  <a:cubicBezTo>
                    <a:pt x="279" y="3728"/>
                    <a:pt x="0" y="3450"/>
                    <a:pt x="0" y="3107"/>
                  </a:cubicBezTo>
                  <a:lnTo>
                    <a:pt x="0" y="622"/>
                  </a:lnTo>
                  <a:close/>
                </a:path>
              </a:pathLst>
            </a:custGeom>
            <a:solidFill>
              <a:srgbClr val="C3B996"/>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9" name="Freeform 18">
              <a:extLst>
                <a:ext uri="{FF2B5EF4-FFF2-40B4-BE49-F238E27FC236}">
                  <a16:creationId xmlns:a16="http://schemas.microsoft.com/office/drawing/2014/main" id="{8549CE1D-1FCE-4B48-A7EA-F155DFF2622D}"/>
                </a:ext>
              </a:extLst>
            </p:cNvPr>
            <p:cNvSpPr>
              <a:spLocks/>
            </p:cNvSpPr>
            <p:nvPr/>
          </p:nvSpPr>
          <p:spPr bwMode="auto">
            <a:xfrm>
              <a:off x="1846899" y="4590722"/>
              <a:ext cx="1684546" cy="926830"/>
            </a:xfrm>
            <a:custGeom>
              <a:avLst/>
              <a:gdLst>
                <a:gd name="T0" fmla="*/ 0 w 5736"/>
                <a:gd name="T1" fmla="*/ 623 h 3736"/>
                <a:gd name="T2" fmla="*/ 623 w 5736"/>
                <a:gd name="T3" fmla="*/ 0 h 3736"/>
                <a:gd name="T4" fmla="*/ 5114 w 5736"/>
                <a:gd name="T5" fmla="*/ 0 h 3736"/>
                <a:gd name="T6" fmla="*/ 5736 w 5736"/>
                <a:gd name="T7" fmla="*/ 623 h 3736"/>
                <a:gd name="T8" fmla="*/ 5736 w 5736"/>
                <a:gd name="T9" fmla="*/ 3114 h 3736"/>
                <a:gd name="T10" fmla="*/ 5114 w 5736"/>
                <a:gd name="T11" fmla="*/ 3736 h 3736"/>
                <a:gd name="T12" fmla="*/ 623 w 5736"/>
                <a:gd name="T13" fmla="*/ 3736 h 3736"/>
                <a:gd name="T14" fmla="*/ 0 w 5736"/>
                <a:gd name="T15" fmla="*/ 3114 h 3736"/>
                <a:gd name="T16" fmla="*/ 0 w 5736"/>
                <a:gd name="T17" fmla="*/ 623 h 3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36" h="3736">
                  <a:moveTo>
                    <a:pt x="0" y="623"/>
                  </a:moveTo>
                  <a:cubicBezTo>
                    <a:pt x="0" y="279"/>
                    <a:pt x="279" y="0"/>
                    <a:pt x="623" y="0"/>
                  </a:cubicBezTo>
                  <a:lnTo>
                    <a:pt x="5114" y="0"/>
                  </a:lnTo>
                  <a:cubicBezTo>
                    <a:pt x="5458" y="0"/>
                    <a:pt x="5736" y="279"/>
                    <a:pt x="5736" y="623"/>
                  </a:cubicBezTo>
                  <a:lnTo>
                    <a:pt x="5736" y="3114"/>
                  </a:lnTo>
                  <a:cubicBezTo>
                    <a:pt x="5736" y="3458"/>
                    <a:pt x="5458" y="3736"/>
                    <a:pt x="5114" y="3736"/>
                  </a:cubicBezTo>
                  <a:lnTo>
                    <a:pt x="623" y="3736"/>
                  </a:lnTo>
                  <a:cubicBezTo>
                    <a:pt x="279" y="3736"/>
                    <a:pt x="0" y="3458"/>
                    <a:pt x="0" y="3114"/>
                  </a:cubicBezTo>
                  <a:lnTo>
                    <a:pt x="0" y="623"/>
                  </a:lnTo>
                  <a:close/>
                </a:path>
              </a:pathLst>
            </a:custGeom>
            <a:solidFill>
              <a:srgbClr val="73BC44"/>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pPr fontAlgn="base">
                <a:spcBef>
                  <a:spcPct val="0"/>
                </a:spcBef>
                <a:spcAft>
                  <a:spcPct val="0"/>
                </a:spcAft>
              </a:pPr>
              <a:endParaRPr lang="zh-CN" altLang="en-US" b="1" kern="0">
                <a:solidFill>
                  <a:srgbClr val="000000"/>
                </a:solidFill>
                <a:latin typeface="Arial" charset="0"/>
              </a:endParaRPr>
            </a:p>
          </p:txBody>
        </p:sp>
        <p:sp>
          <p:nvSpPr>
            <p:cNvPr id="10" name="Freeform 21">
              <a:extLst>
                <a:ext uri="{FF2B5EF4-FFF2-40B4-BE49-F238E27FC236}">
                  <a16:creationId xmlns:a16="http://schemas.microsoft.com/office/drawing/2014/main" id="{0295BEDC-A5A4-4EA4-AD1B-4FFB1A2CA5E7}"/>
                </a:ext>
              </a:extLst>
            </p:cNvPr>
            <p:cNvSpPr>
              <a:spLocks/>
            </p:cNvSpPr>
            <p:nvPr/>
          </p:nvSpPr>
          <p:spPr bwMode="auto">
            <a:xfrm>
              <a:off x="1846899" y="2409738"/>
              <a:ext cx="1684546" cy="926830"/>
            </a:xfrm>
            <a:custGeom>
              <a:avLst/>
              <a:gdLst>
                <a:gd name="T0" fmla="*/ 0 w 11472"/>
                <a:gd name="T1" fmla="*/ 1246 h 7472"/>
                <a:gd name="T2" fmla="*/ 1246 w 11472"/>
                <a:gd name="T3" fmla="*/ 0 h 7472"/>
                <a:gd name="T4" fmla="*/ 10227 w 11472"/>
                <a:gd name="T5" fmla="*/ 0 h 7472"/>
                <a:gd name="T6" fmla="*/ 11472 w 11472"/>
                <a:gd name="T7" fmla="*/ 1246 h 7472"/>
                <a:gd name="T8" fmla="*/ 11472 w 11472"/>
                <a:gd name="T9" fmla="*/ 6227 h 7472"/>
                <a:gd name="T10" fmla="*/ 10227 w 11472"/>
                <a:gd name="T11" fmla="*/ 7472 h 7472"/>
                <a:gd name="T12" fmla="*/ 1246 w 11472"/>
                <a:gd name="T13" fmla="*/ 7472 h 7472"/>
                <a:gd name="T14" fmla="*/ 0 w 11472"/>
                <a:gd name="T15" fmla="*/ 6227 h 7472"/>
                <a:gd name="T16" fmla="*/ 0 w 11472"/>
                <a:gd name="T17" fmla="*/ 1246 h 7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72" h="7472">
                  <a:moveTo>
                    <a:pt x="0" y="1246"/>
                  </a:moveTo>
                  <a:cubicBezTo>
                    <a:pt x="0" y="558"/>
                    <a:pt x="558" y="0"/>
                    <a:pt x="1246" y="0"/>
                  </a:cubicBezTo>
                  <a:lnTo>
                    <a:pt x="10227" y="0"/>
                  </a:lnTo>
                  <a:cubicBezTo>
                    <a:pt x="10915" y="0"/>
                    <a:pt x="11472" y="558"/>
                    <a:pt x="11472" y="1246"/>
                  </a:cubicBezTo>
                  <a:lnTo>
                    <a:pt x="11472" y="6227"/>
                  </a:lnTo>
                  <a:cubicBezTo>
                    <a:pt x="11472" y="6915"/>
                    <a:pt x="10915" y="7472"/>
                    <a:pt x="10227" y="7472"/>
                  </a:cubicBezTo>
                  <a:lnTo>
                    <a:pt x="1246" y="7472"/>
                  </a:lnTo>
                  <a:cubicBezTo>
                    <a:pt x="558" y="7472"/>
                    <a:pt x="0" y="6915"/>
                    <a:pt x="0" y="6227"/>
                  </a:cubicBezTo>
                  <a:lnTo>
                    <a:pt x="0" y="1246"/>
                  </a:lnTo>
                  <a:close/>
                </a:path>
              </a:pathLst>
            </a:custGeom>
            <a:solidFill>
              <a:srgbClr val="4BAFC8"/>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11" name="Freeform 8">
              <a:extLst>
                <a:ext uri="{FF2B5EF4-FFF2-40B4-BE49-F238E27FC236}">
                  <a16:creationId xmlns:a16="http://schemas.microsoft.com/office/drawing/2014/main" id="{C05D4D01-2FE0-4E14-9260-5778E69A9466}"/>
                </a:ext>
              </a:extLst>
            </p:cNvPr>
            <p:cNvSpPr>
              <a:spLocks noEditPoints="1"/>
            </p:cNvSpPr>
            <p:nvPr/>
          </p:nvSpPr>
          <p:spPr bwMode="auto">
            <a:xfrm>
              <a:off x="5463433" y="1966781"/>
              <a:ext cx="499883" cy="313094"/>
            </a:xfrm>
            <a:custGeom>
              <a:avLst/>
              <a:gdLst>
                <a:gd name="T0" fmla="*/ 21 w 2011"/>
                <a:gd name="T1" fmla="*/ 0 h 1263"/>
                <a:gd name="T2" fmla="*/ 288 w 2011"/>
                <a:gd name="T3" fmla="*/ 125 h 1263"/>
                <a:gd name="T4" fmla="*/ 552 w 2011"/>
                <a:gd name="T5" fmla="*/ 259 h 1263"/>
                <a:gd name="T6" fmla="*/ 811 w 2011"/>
                <a:gd name="T7" fmla="*/ 402 h 1263"/>
                <a:gd name="T8" fmla="*/ 1065 w 2011"/>
                <a:gd name="T9" fmla="*/ 554 h 1263"/>
                <a:gd name="T10" fmla="*/ 1313 w 2011"/>
                <a:gd name="T11" fmla="*/ 714 h 1263"/>
                <a:gd name="T12" fmla="*/ 1557 w 2011"/>
                <a:gd name="T13" fmla="*/ 883 h 1263"/>
                <a:gd name="T14" fmla="*/ 1794 w 2011"/>
                <a:gd name="T15" fmla="*/ 1059 h 1263"/>
                <a:gd name="T16" fmla="*/ 1989 w 2011"/>
                <a:gd name="T17" fmla="*/ 1215 h 1263"/>
                <a:gd name="T18" fmla="*/ 1959 w 2011"/>
                <a:gd name="T19" fmla="*/ 1252 h 1263"/>
                <a:gd name="T20" fmla="*/ 1766 w 2011"/>
                <a:gd name="T21" fmla="*/ 1098 h 1263"/>
                <a:gd name="T22" fmla="*/ 1529 w 2011"/>
                <a:gd name="T23" fmla="*/ 922 h 1263"/>
                <a:gd name="T24" fmla="*/ 1287 w 2011"/>
                <a:gd name="T25" fmla="*/ 755 h 1263"/>
                <a:gd name="T26" fmla="*/ 1040 w 2011"/>
                <a:gd name="T27" fmla="*/ 596 h 1263"/>
                <a:gd name="T28" fmla="*/ 788 w 2011"/>
                <a:gd name="T29" fmla="*/ 444 h 1263"/>
                <a:gd name="T30" fmla="*/ 530 w 2011"/>
                <a:gd name="T31" fmla="*/ 302 h 1263"/>
                <a:gd name="T32" fmla="*/ 268 w 2011"/>
                <a:gd name="T33" fmla="*/ 168 h 1263"/>
                <a:gd name="T34" fmla="*/ 0 w 2011"/>
                <a:gd name="T35" fmla="*/ 43 h 1263"/>
                <a:gd name="T36" fmla="*/ 21 w 2011"/>
                <a:gd name="T37" fmla="*/ 0 h 1263"/>
                <a:gd name="T38" fmla="*/ 1829 w 2011"/>
                <a:gd name="T39" fmla="*/ 793 h 1263"/>
                <a:gd name="T40" fmla="*/ 2011 w 2011"/>
                <a:gd name="T41" fmla="*/ 1263 h 1263"/>
                <a:gd name="T42" fmla="*/ 1512 w 2011"/>
                <a:gd name="T43" fmla="*/ 1190 h 1263"/>
                <a:gd name="T44" fmla="*/ 1492 w 2011"/>
                <a:gd name="T45" fmla="*/ 1163 h 1263"/>
                <a:gd name="T46" fmla="*/ 1519 w 2011"/>
                <a:gd name="T47" fmla="*/ 1142 h 1263"/>
                <a:gd name="T48" fmla="*/ 1977 w 2011"/>
                <a:gd name="T49" fmla="*/ 1210 h 1263"/>
                <a:gd name="T50" fmla="*/ 1951 w 2011"/>
                <a:gd name="T51" fmla="*/ 1242 h 1263"/>
                <a:gd name="T52" fmla="*/ 1785 w 2011"/>
                <a:gd name="T53" fmla="*/ 810 h 1263"/>
                <a:gd name="T54" fmla="*/ 1798 w 2011"/>
                <a:gd name="T55" fmla="*/ 779 h 1263"/>
                <a:gd name="T56" fmla="*/ 1829 w 2011"/>
                <a:gd name="T57" fmla="*/ 793 h 1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11" h="1263">
                  <a:moveTo>
                    <a:pt x="21" y="0"/>
                  </a:moveTo>
                  <a:lnTo>
                    <a:pt x="288" y="125"/>
                  </a:lnTo>
                  <a:lnTo>
                    <a:pt x="552" y="259"/>
                  </a:lnTo>
                  <a:lnTo>
                    <a:pt x="811" y="402"/>
                  </a:lnTo>
                  <a:lnTo>
                    <a:pt x="1065" y="554"/>
                  </a:lnTo>
                  <a:lnTo>
                    <a:pt x="1313" y="714"/>
                  </a:lnTo>
                  <a:lnTo>
                    <a:pt x="1557" y="883"/>
                  </a:lnTo>
                  <a:lnTo>
                    <a:pt x="1794" y="1059"/>
                  </a:lnTo>
                  <a:lnTo>
                    <a:pt x="1989" y="1215"/>
                  </a:lnTo>
                  <a:lnTo>
                    <a:pt x="1959" y="1252"/>
                  </a:lnTo>
                  <a:lnTo>
                    <a:pt x="1766" y="1098"/>
                  </a:lnTo>
                  <a:lnTo>
                    <a:pt x="1529" y="922"/>
                  </a:lnTo>
                  <a:lnTo>
                    <a:pt x="1287" y="755"/>
                  </a:lnTo>
                  <a:lnTo>
                    <a:pt x="1040" y="596"/>
                  </a:lnTo>
                  <a:lnTo>
                    <a:pt x="788" y="444"/>
                  </a:lnTo>
                  <a:lnTo>
                    <a:pt x="530" y="302"/>
                  </a:lnTo>
                  <a:lnTo>
                    <a:pt x="268" y="168"/>
                  </a:lnTo>
                  <a:lnTo>
                    <a:pt x="0" y="43"/>
                  </a:lnTo>
                  <a:lnTo>
                    <a:pt x="21" y="0"/>
                  </a:lnTo>
                  <a:close/>
                  <a:moveTo>
                    <a:pt x="1829" y="793"/>
                  </a:moveTo>
                  <a:lnTo>
                    <a:pt x="2011" y="1263"/>
                  </a:lnTo>
                  <a:lnTo>
                    <a:pt x="1512" y="1190"/>
                  </a:lnTo>
                  <a:cubicBezTo>
                    <a:pt x="1499" y="1188"/>
                    <a:pt x="1490" y="1176"/>
                    <a:pt x="1492" y="1163"/>
                  </a:cubicBezTo>
                  <a:cubicBezTo>
                    <a:pt x="1494" y="1149"/>
                    <a:pt x="1506" y="1140"/>
                    <a:pt x="1519" y="1142"/>
                  </a:cubicBezTo>
                  <a:lnTo>
                    <a:pt x="1977" y="1210"/>
                  </a:lnTo>
                  <a:lnTo>
                    <a:pt x="1951" y="1242"/>
                  </a:lnTo>
                  <a:lnTo>
                    <a:pt x="1785" y="810"/>
                  </a:lnTo>
                  <a:cubicBezTo>
                    <a:pt x="1780" y="798"/>
                    <a:pt x="1786" y="784"/>
                    <a:pt x="1798" y="779"/>
                  </a:cubicBezTo>
                  <a:cubicBezTo>
                    <a:pt x="1811" y="774"/>
                    <a:pt x="1825" y="780"/>
                    <a:pt x="1829" y="793"/>
                  </a:cubicBezTo>
                  <a:close/>
                </a:path>
              </a:pathLst>
            </a:custGeom>
            <a:solidFill>
              <a:srgbClr val="C00000"/>
            </a:solidFill>
            <a:ln w="0" cap="flat">
              <a:solidFill>
                <a:srgbClr val="C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1">
              <a:extLst>
                <a:ext uri="{FF2B5EF4-FFF2-40B4-BE49-F238E27FC236}">
                  <a16:creationId xmlns:a16="http://schemas.microsoft.com/office/drawing/2014/main" id="{8B645BC0-A85B-4B48-A35C-2EAA70E8B1B7}"/>
                </a:ext>
              </a:extLst>
            </p:cNvPr>
            <p:cNvSpPr>
              <a:spLocks noEditPoints="1"/>
            </p:cNvSpPr>
            <p:nvPr/>
          </p:nvSpPr>
          <p:spPr bwMode="auto">
            <a:xfrm>
              <a:off x="6674892" y="3578503"/>
              <a:ext cx="128084" cy="766725"/>
            </a:xfrm>
            <a:custGeom>
              <a:avLst/>
              <a:gdLst>
                <a:gd name="T0" fmla="*/ 208 w 515"/>
                <a:gd name="T1" fmla="*/ 0 h 3095"/>
                <a:gd name="T2" fmla="*/ 240 w 515"/>
                <a:gd name="T3" fmla="*/ 192 h 3095"/>
                <a:gd name="T4" fmla="*/ 268 w 515"/>
                <a:gd name="T5" fmla="*/ 385 h 3095"/>
                <a:gd name="T6" fmla="*/ 291 w 515"/>
                <a:gd name="T7" fmla="*/ 578 h 3095"/>
                <a:gd name="T8" fmla="*/ 310 w 515"/>
                <a:gd name="T9" fmla="*/ 772 h 3095"/>
                <a:gd name="T10" fmla="*/ 325 w 515"/>
                <a:gd name="T11" fmla="*/ 966 h 3095"/>
                <a:gd name="T12" fmla="*/ 336 w 515"/>
                <a:gd name="T13" fmla="*/ 1160 h 3095"/>
                <a:gd name="T14" fmla="*/ 342 w 515"/>
                <a:gd name="T15" fmla="*/ 1354 h 3095"/>
                <a:gd name="T16" fmla="*/ 345 w 515"/>
                <a:gd name="T17" fmla="*/ 1549 h 3095"/>
                <a:gd name="T18" fmla="*/ 342 w 515"/>
                <a:gd name="T19" fmla="*/ 1743 h 3095"/>
                <a:gd name="T20" fmla="*/ 336 w 515"/>
                <a:gd name="T21" fmla="*/ 1937 h 3095"/>
                <a:gd name="T22" fmla="*/ 325 w 515"/>
                <a:gd name="T23" fmla="*/ 2132 h 3095"/>
                <a:gd name="T24" fmla="*/ 310 w 515"/>
                <a:gd name="T25" fmla="*/ 2326 h 3095"/>
                <a:gd name="T26" fmla="*/ 291 w 515"/>
                <a:gd name="T27" fmla="*/ 2519 h 3095"/>
                <a:gd name="T28" fmla="*/ 268 w 515"/>
                <a:gd name="T29" fmla="*/ 2713 h 3095"/>
                <a:gd name="T30" fmla="*/ 240 w 515"/>
                <a:gd name="T31" fmla="*/ 2906 h 3095"/>
                <a:gd name="T32" fmla="*/ 215 w 515"/>
                <a:gd name="T33" fmla="*/ 3052 h 3095"/>
                <a:gd name="T34" fmla="*/ 168 w 515"/>
                <a:gd name="T35" fmla="*/ 3044 h 3095"/>
                <a:gd name="T36" fmla="*/ 192 w 515"/>
                <a:gd name="T37" fmla="*/ 2899 h 3095"/>
                <a:gd name="T38" fmla="*/ 220 w 515"/>
                <a:gd name="T39" fmla="*/ 2707 h 3095"/>
                <a:gd name="T40" fmla="*/ 244 w 515"/>
                <a:gd name="T41" fmla="*/ 2515 h 3095"/>
                <a:gd name="T42" fmla="*/ 263 w 515"/>
                <a:gd name="T43" fmla="*/ 2322 h 3095"/>
                <a:gd name="T44" fmla="*/ 278 w 515"/>
                <a:gd name="T45" fmla="*/ 2129 h 3095"/>
                <a:gd name="T46" fmla="*/ 288 w 515"/>
                <a:gd name="T47" fmla="*/ 1936 h 3095"/>
                <a:gd name="T48" fmla="*/ 294 w 515"/>
                <a:gd name="T49" fmla="*/ 1743 h 3095"/>
                <a:gd name="T50" fmla="*/ 297 w 515"/>
                <a:gd name="T51" fmla="*/ 1549 h 3095"/>
                <a:gd name="T52" fmla="*/ 294 w 515"/>
                <a:gd name="T53" fmla="*/ 1356 h 3095"/>
                <a:gd name="T54" fmla="*/ 289 w 515"/>
                <a:gd name="T55" fmla="*/ 1162 h 3095"/>
                <a:gd name="T56" fmla="*/ 278 w 515"/>
                <a:gd name="T57" fmla="*/ 969 h 3095"/>
                <a:gd name="T58" fmla="*/ 263 w 515"/>
                <a:gd name="T59" fmla="*/ 776 h 3095"/>
                <a:gd name="T60" fmla="*/ 244 w 515"/>
                <a:gd name="T61" fmla="*/ 583 h 3095"/>
                <a:gd name="T62" fmla="*/ 220 w 515"/>
                <a:gd name="T63" fmla="*/ 391 h 3095"/>
                <a:gd name="T64" fmla="*/ 192 w 515"/>
                <a:gd name="T65" fmla="*/ 199 h 3095"/>
                <a:gd name="T66" fmla="*/ 160 w 515"/>
                <a:gd name="T67" fmla="*/ 7 h 3095"/>
                <a:gd name="T68" fmla="*/ 208 w 515"/>
                <a:gd name="T69" fmla="*/ 0 h 3095"/>
                <a:gd name="T70" fmla="*/ 506 w 515"/>
                <a:gd name="T71" fmla="*/ 2707 h 3095"/>
                <a:gd name="T72" fmla="*/ 184 w 515"/>
                <a:gd name="T73" fmla="*/ 3095 h 3095"/>
                <a:gd name="T74" fmla="*/ 5 w 515"/>
                <a:gd name="T75" fmla="*/ 2623 h 3095"/>
                <a:gd name="T76" fmla="*/ 19 w 515"/>
                <a:gd name="T77" fmla="*/ 2592 h 3095"/>
                <a:gd name="T78" fmla="*/ 50 w 515"/>
                <a:gd name="T79" fmla="*/ 2606 h 3095"/>
                <a:gd name="T80" fmla="*/ 214 w 515"/>
                <a:gd name="T81" fmla="*/ 3039 h 3095"/>
                <a:gd name="T82" fmla="*/ 173 w 515"/>
                <a:gd name="T83" fmla="*/ 3032 h 3095"/>
                <a:gd name="T84" fmla="*/ 469 w 515"/>
                <a:gd name="T85" fmla="*/ 2676 h 3095"/>
                <a:gd name="T86" fmla="*/ 503 w 515"/>
                <a:gd name="T87" fmla="*/ 2673 h 3095"/>
                <a:gd name="T88" fmla="*/ 506 w 515"/>
                <a:gd name="T89" fmla="*/ 2707 h 3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5" h="3095">
                  <a:moveTo>
                    <a:pt x="208" y="0"/>
                  </a:moveTo>
                  <a:lnTo>
                    <a:pt x="240" y="192"/>
                  </a:lnTo>
                  <a:lnTo>
                    <a:pt x="268" y="385"/>
                  </a:lnTo>
                  <a:lnTo>
                    <a:pt x="291" y="578"/>
                  </a:lnTo>
                  <a:lnTo>
                    <a:pt x="310" y="772"/>
                  </a:lnTo>
                  <a:lnTo>
                    <a:pt x="325" y="966"/>
                  </a:lnTo>
                  <a:lnTo>
                    <a:pt x="336" y="1160"/>
                  </a:lnTo>
                  <a:lnTo>
                    <a:pt x="342" y="1354"/>
                  </a:lnTo>
                  <a:lnTo>
                    <a:pt x="345" y="1549"/>
                  </a:lnTo>
                  <a:lnTo>
                    <a:pt x="342" y="1743"/>
                  </a:lnTo>
                  <a:lnTo>
                    <a:pt x="336" y="1937"/>
                  </a:lnTo>
                  <a:lnTo>
                    <a:pt x="325" y="2132"/>
                  </a:lnTo>
                  <a:lnTo>
                    <a:pt x="310" y="2326"/>
                  </a:lnTo>
                  <a:lnTo>
                    <a:pt x="291" y="2519"/>
                  </a:lnTo>
                  <a:lnTo>
                    <a:pt x="268" y="2713"/>
                  </a:lnTo>
                  <a:lnTo>
                    <a:pt x="240" y="2906"/>
                  </a:lnTo>
                  <a:lnTo>
                    <a:pt x="215" y="3052"/>
                  </a:lnTo>
                  <a:lnTo>
                    <a:pt x="168" y="3044"/>
                  </a:lnTo>
                  <a:lnTo>
                    <a:pt x="192" y="2899"/>
                  </a:lnTo>
                  <a:lnTo>
                    <a:pt x="220" y="2707"/>
                  </a:lnTo>
                  <a:lnTo>
                    <a:pt x="244" y="2515"/>
                  </a:lnTo>
                  <a:lnTo>
                    <a:pt x="263" y="2322"/>
                  </a:lnTo>
                  <a:lnTo>
                    <a:pt x="278" y="2129"/>
                  </a:lnTo>
                  <a:lnTo>
                    <a:pt x="288" y="1936"/>
                  </a:lnTo>
                  <a:lnTo>
                    <a:pt x="294" y="1743"/>
                  </a:lnTo>
                  <a:lnTo>
                    <a:pt x="297" y="1549"/>
                  </a:lnTo>
                  <a:lnTo>
                    <a:pt x="294" y="1356"/>
                  </a:lnTo>
                  <a:lnTo>
                    <a:pt x="289" y="1162"/>
                  </a:lnTo>
                  <a:lnTo>
                    <a:pt x="278" y="969"/>
                  </a:lnTo>
                  <a:lnTo>
                    <a:pt x="263" y="776"/>
                  </a:lnTo>
                  <a:lnTo>
                    <a:pt x="244" y="583"/>
                  </a:lnTo>
                  <a:lnTo>
                    <a:pt x="220" y="391"/>
                  </a:lnTo>
                  <a:lnTo>
                    <a:pt x="192" y="199"/>
                  </a:lnTo>
                  <a:lnTo>
                    <a:pt x="160" y="7"/>
                  </a:lnTo>
                  <a:lnTo>
                    <a:pt x="208" y="0"/>
                  </a:lnTo>
                  <a:close/>
                  <a:moveTo>
                    <a:pt x="506" y="2707"/>
                  </a:moveTo>
                  <a:lnTo>
                    <a:pt x="184" y="3095"/>
                  </a:lnTo>
                  <a:lnTo>
                    <a:pt x="5" y="2623"/>
                  </a:lnTo>
                  <a:cubicBezTo>
                    <a:pt x="0" y="2611"/>
                    <a:pt x="6" y="2597"/>
                    <a:pt x="19" y="2592"/>
                  </a:cubicBezTo>
                  <a:cubicBezTo>
                    <a:pt x="31" y="2588"/>
                    <a:pt x="45" y="2594"/>
                    <a:pt x="50" y="2606"/>
                  </a:cubicBezTo>
                  <a:lnTo>
                    <a:pt x="214" y="3039"/>
                  </a:lnTo>
                  <a:lnTo>
                    <a:pt x="173" y="3032"/>
                  </a:lnTo>
                  <a:lnTo>
                    <a:pt x="469" y="2676"/>
                  </a:lnTo>
                  <a:cubicBezTo>
                    <a:pt x="478" y="2666"/>
                    <a:pt x="493" y="2664"/>
                    <a:pt x="503" y="2673"/>
                  </a:cubicBezTo>
                  <a:cubicBezTo>
                    <a:pt x="513" y="2681"/>
                    <a:pt x="515" y="2697"/>
                    <a:pt x="506" y="2707"/>
                  </a:cubicBezTo>
                  <a:close/>
                </a:path>
              </a:pathLst>
            </a:custGeom>
            <a:solidFill>
              <a:srgbClr val="4F81BD"/>
            </a:solidFill>
            <a:ln w="0" cap="flat">
              <a:solidFill>
                <a:srgbClr val="C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4">
              <a:extLst>
                <a:ext uri="{FF2B5EF4-FFF2-40B4-BE49-F238E27FC236}">
                  <a16:creationId xmlns:a16="http://schemas.microsoft.com/office/drawing/2014/main" id="{86C696DB-54AE-42BD-AF5D-47174D58DE79}"/>
                </a:ext>
              </a:extLst>
            </p:cNvPr>
            <p:cNvSpPr>
              <a:spLocks noEditPoints="1"/>
            </p:cNvSpPr>
            <p:nvPr/>
          </p:nvSpPr>
          <p:spPr bwMode="auto">
            <a:xfrm>
              <a:off x="5466991" y="5638518"/>
              <a:ext cx="499883" cy="325547"/>
            </a:xfrm>
            <a:custGeom>
              <a:avLst/>
              <a:gdLst>
                <a:gd name="T0" fmla="*/ 2016 w 2016"/>
                <a:gd name="T1" fmla="*/ 38 h 1307"/>
                <a:gd name="T2" fmla="*/ 1785 w 2016"/>
                <a:gd name="T3" fmla="*/ 222 h 1307"/>
                <a:gd name="T4" fmla="*/ 1547 w 2016"/>
                <a:gd name="T5" fmla="*/ 398 h 1307"/>
                <a:gd name="T6" fmla="*/ 1304 w 2016"/>
                <a:gd name="T7" fmla="*/ 567 h 1307"/>
                <a:gd name="T8" fmla="*/ 1055 w 2016"/>
                <a:gd name="T9" fmla="*/ 727 h 1307"/>
                <a:gd name="T10" fmla="*/ 802 w 2016"/>
                <a:gd name="T11" fmla="*/ 879 h 1307"/>
                <a:gd name="T12" fmla="*/ 543 w 2016"/>
                <a:gd name="T13" fmla="*/ 1022 h 1307"/>
                <a:gd name="T14" fmla="*/ 279 w 2016"/>
                <a:gd name="T15" fmla="*/ 1156 h 1307"/>
                <a:gd name="T16" fmla="*/ 54 w 2016"/>
                <a:gd name="T17" fmla="*/ 1262 h 1307"/>
                <a:gd name="T18" fmla="*/ 33 w 2016"/>
                <a:gd name="T19" fmla="*/ 1219 h 1307"/>
                <a:gd name="T20" fmla="*/ 257 w 2016"/>
                <a:gd name="T21" fmla="*/ 1114 h 1307"/>
                <a:gd name="T22" fmla="*/ 519 w 2016"/>
                <a:gd name="T23" fmla="*/ 980 h 1307"/>
                <a:gd name="T24" fmla="*/ 777 w 2016"/>
                <a:gd name="T25" fmla="*/ 837 h 1307"/>
                <a:gd name="T26" fmla="*/ 1029 w 2016"/>
                <a:gd name="T27" fmla="*/ 687 h 1307"/>
                <a:gd name="T28" fmla="*/ 1277 w 2016"/>
                <a:gd name="T29" fmla="*/ 527 h 1307"/>
                <a:gd name="T30" fmla="*/ 1519 w 2016"/>
                <a:gd name="T31" fmla="*/ 360 h 1307"/>
                <a:gd name="T32" fmla="*/ 1755 w 2016"/>
                <a:gd name="T33" fmla="*/ 184 h 1307"/>
                <a:gd name="T34" fmla="*/ 1986 w 2016"/>
                <a:gd name="T35" fmla="*/ 0 h 1307"/>
                <a:gd name="T36" fmla="*/ 2016 w 2016"/>
                <a:gd name="T37" fmla="*/ 38 h 1307"/>
                <a:gd name="T38" fmla="*/ 503 w 2016"/>
                <a:gd name="T39" fmla="*/ 1306 h 1307"/>
                <a:gd name="T40" fmla="*/ 0 w 2016"/>
                <a:gd name="T41" fmla="*/ 1261 h 1307"/>
                <a:gd name="T42" fmla="*/ 287 w 2016"/>
                <a:gd name="T43" fmla="*/ 846 h 1307"/>
                <a:gd name="T44" fmla="*/ 320 w 2016"/>
                <a:gd name="T45" fmla="*/ 839 h 1307"/>
                <a:gd name="T46" fmla="*/ 326 w 2016"/>
                <a:gd name="T47" fmla="*/ 873 h 1307"/>
                <a:gd name="T48" fmla="*/ 63 w 2016"/>
                <a:gd name="T49" fmla="*/ 1254 h 1307"/>
                <a:gd name="T50" fmla="*/ 46 w 2016"/>
                <a:gd name="T51" fmla="*/ 1216 h 1307"/>
                <a:gd name="T52" fmla="*/ 507 w 2016"/>
                <a:gd name="T53" fmla="*/ 1258 h 1307"/>
                <a:gd name="T54" fmla="*/ 529 w 2016"/>
                <a:gd name="T55" fmla="*/ 1284 h 1307"/>
                <a:gd name="T56" fmla="*/ 503 w 2016"/>
                <a:gd name="T57" fmla="*/ 1306 h 1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16" h="1307">
                  <a:moveTo>
                    <a:pt x="2016" y="38"/>
                  </a:moveTo>
                  <a:lnTo>
                    <a:pt x="1785" y="222"/>
                  </a:lnTo>
                  <a:lnTo>
                    <a:pt x="1547" y="398"/>
                  </a:lnTo>
                  <a:lnTo>
                    <a:pt x="1304" y="567"/>
                  </a:lnTo>
                  <a:lnTo>
                    <a:pt x="1055" y="727"/>
                  </a:lnTo>
                  <a:lnTo>
                    <a:pt x="802" y="879"/>
                  </a:lnTo>
                  <a:lnTo>
                    <a:pt x="543" y="1022"/>
                  </a:lnTo>
                  <a:lnTo>
                    <a:pt x="279" y="1156"/>
                  </a:lnTo>
                  <a:lnTo>
                    <a:pt x="54" y="1262"/>
                  </a:lnTo>
                  <a:lnTo>
                    <a:pt x="33" y="1219"/>
                  </a:lnTo>
                  <a:lnTo>
                    <a:pt x="257" y="1114"/>
                  </a:lnTo>
                  <a:lnTo>
                    <a:pt x="519" y="980"/>
                  </a:lnTo>
                  <a:lnTo>
                    <a:pt x="777" y="837"/>
                  </a:lnTo>
                  <a:lnTo>
                    <a:pt x="1029" y="687"/>
                  </a:lnTo>
                  <a:lnTo>
                    <a:pt x="1277" y="527"/>
                  </a:lnTo>
                  <a:lnTo>
                    <a:pt x="1519" y="360"/>
                  </a:lnTo>
                  <a:lnTo>
                    <a:pt x="1755" y="184"/>
                  </a:lnTo>
                  <a:lnTo>
                    <a:pt x="1986" y="0"/>
                  </a:lnTo>
                  <a:lnTo>
                    <a:pt x="2016" y="38"/>
                  </a:lnTo>
                  <a:close/>
                  <a:moveTo>
                    <a:pt x="503" y="1306"/>
                  </a:moveTo>
                  <a:lnTo>
                    <a:pt x="0" y="1261"/>
                  </a:lnTo>
                  <a:lnTo>
                    <a:pt x="287" y="846"/>
                  </a:lnTo>
                  <a:cubicBezTo>
                    <a:pt x="294" y="835"/>
                    <a:pt x="309" y="832"/>
                    <a:pt x="320" y="839"/>
                  </a:cubicBezTo>
                  <a:cubicBezTo>
                    <a:pt x="331" y="847"/>
                    <a:pt x="334" y="862"/>
                    <a:pt x="326" y="873"/>
                  </a:cubicBezTo>
                  <a:lnTo>
                    <a:pt x="63" y="1254"/>
                  </a:lnTo>
                  <a:lnTo>
                    <a:pt x="46" y="1216"/>
                  </a:lnTo>
                  <a:lnTo>
                    <a:pt x="507" y="1258"/>
                  </a:lnTo>
                  <a:cubicBezTo>
                    <a:pt x="520" y="1259"/>
                    <a:pt x="530" y="1271"/>
                    <a:pt x="529" y="1284"/>
                  </a:cubicBezTo>
                  <a:cubicBezTo>
                    <a:pt x="527" y="1297"/>
                    <a:pt x="516" y="1307"/>
                    <a:pt x="503" y="1306"/>
                  </a:cubicBezTo>
                  <a:close/>
                </a:path>
              </a:pathLst>
            </a:custGeom>
            <a:solidFill>
              <a:srgbClr val="4F81BD"/>
            </a:solidFill>
            <a:ln w="0" cap="flat">
              <a:solidFill>
                <a:srgbClr val="C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7">
              <a:extLst>
                <a:ext uri="{FF2B5EF4-FFF2-40B4-BE49-F238E27FC236}">
                  <a16:creationId xmlns:a16="http://schemas.microsoft.com/office/drawing/2014/main" id="{41E6AF24-C5C9-42AA-8615-4954F9AFE7C2}"/>
                </a:ext>
              </a:extLst>
            </p:cNvPr>
            <p:cNvSpPr>
              <a:spLocks noEditPoints="1"/>
            </p:cNvSpPr>
            <p:nvPr/>
          </p:nvSpPr>
          <p:spPr bwMode="auto">
            <a:xfrm>
              <a:off x="3188165" y="5643856"/>
              <a:ext cx="498104" cy="313094"/>
            </a:xfrm>
            <a:custGeom>
              <a:avLst/>
              <a:gdLst>
                <a:gd name="T0" fmla="*/ 1991 w 2011"/>
                <a:gd name="T1" fmla="*/ 1263 h 1263"/>
                <a:gd name="T2" fmla="*/ 1723 w 2011"/>
                <a:gd name="T3" fmla="*/ 1138 h 1263"/>
                <a:gd name="T4" fmla="*/ 1460 w 2011"/>
                <a:gd name="T5" fmla="*/ 1003 h 1263"/>
                <a:gd name="T6" fmla="*/ 1201 w 2011"/>
                <a:gd name="T7" fmla="*/ 860 h 1263"/>
                <a:gd name="T8" fmla="*/ 947 w 2011"/>
                <a:gd name="T9" fmla="*/ 709 h 1263"/>
                <a:gd name="T10" fmla="*/ 698 w 2011"/>
                <a:gd name="T11" fmla="*/ 548 h 1263"/>
                <a:gd name="T12" fmla="*/ 455 w 2011"/>
                <a:gd name="T13" fmla="*/ 380 h 1263"/>
                <a:gd name="T14" fmla="*/ 217 w 2011"/>
                <a:gd name="T15" fmla="*/ 203 h 1263"/>
                <a:gd name="T16" fmla="*/ 23 w 2011"/>
                <a:gd name="T17" fmla="*/ 48 h 1263"/>
                <a:gd name="T18" fmla="*/ 53 w 2011"/>
                <a:gd name="T19" fmla="*/ 11 h 1263"/>
                <a:gd name="T20" fmla="*/ 246 w 2011"/>
                <a:gd name="T21" fmla="*/ 165 h 1263"/>
                <a:gd name="T22" fmla="*/ 482 w 2011"/>
                <a:gd name="T23" fmla="*/ 340 h 1263"/>
                <a:gd name="T24" fmla="*/ 724 w 2011"/>
                <a:gd name="T25" fmla="*/ 508 h 1263"/>
                <a:gd name="T26" fmla="*/ 971 w 2011"/>
                <a:gd name="T27" fmla="*/ 667 h 1263"/>
                <a:gd name="T28" fmla="*/ 1224 w 2011"/>
                <a:gd name="T29" fmla="*/ 818 h 1263"/>
                <a:gd name="T30" fmla="*/ 1481 w 2011"/>
                <a:gd name="T31" fmla="*/ 961 h 1263"/>
                <a:gd name="T32" fmla="*/ 1744 w 2011"/>
                <a:gd name="T33" fmla="*/ 1094 h 1263"/>
                <a:gd name="T34" fmla="*/ 2011 w 2011"/>
                <a:gd name="T35" fmla="*/ 1220 h 1263"/>
                <a:gd name="T36" fmla="*/ 1991 w 2011"/>
                <a:gd name="T37" fmla="*/ 1263 h 1263"/>
                <a:gd name="T38" fmla="*/ 183 w 2011"/>
                <a:gd name="T39" fmla="*/ 470 h 1263"/>
                <a:gd name="T40" fmla="*/ 0 w 2011"/>
                <a:gd name="T41" fmla="*/ 0 h 1263"/>
                <a:gd name="T42" fmla="*/ 499 w 2011"/>
                <a:gd name="T43" fmla="*/ 73 h 1263"/>
                <a:gd name="T44" fmla="*/ 520 w 2011"/>
                <a:gd name="T45" fmla="*/ 100 h 1263"/>
                <a:gd name="T46" fmla="*/ 492 w 2011"/>
                <a:gd name="T47" fmla="*/ 120 h 1263"/>
                <a:gd name="T48" fmla="*/ 34 w 2011"/>
                <a:gd name="T49" fmla="*/ 53 h 1263"/>
                <a:gd name="T50" fmla="*/ 60 w 2011"/>
                <a:gd name="T51" fmla="*/ 21 h 1263"/>
                <a:gd name="T52" fmla="*/ 228 w 2011"/>
                <a:gd name="T53" fmla="*/ 453 h 1263"/>
                <a:gd name="T54" fmla="*/ 214 w 2011"/>
                <a:gd name="T55" fmla="*/ 484 h 1263"/>
                <a:gd name="T56" fmla="*/ 183 w 2011"/>
                <a:gd name="T57" fmla="*/ 470 h 1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11" h="1263">
                  <a:moveTo>
                    <a:pt x="1991" y="1263"/>
                  </a:moveTo>
                  <a:lnTo>
                    <a:pt x="1723" y="1138"/>
                  </a:lnTo>
                  <a:lnTo>
                    <a:pt x="1460" y="1003"/>
                  </a:lnTo>
                  <a:lnTo>
                    <a:pt x="1201" y="860"/>
                  </a:lnTo>
                  <a:lnTo>
                    <a:pt x="947" y="709"/>
                  </a:lnTo>
                  <a:lnTo>
                    <a:pt x="698" y="548"/>
                  </a:lnTo>
                  <a:lnTo>
                    <a:pt x="455" y="380"/>
                  </a:lnTo>
                  <a:lnTo>
                    <a:pt x="217" y="203"/>
                  </a:lnTo>
                  <a:lnTo>
                    <a:pt x="23" y="48"/>
                  </a:lnTo>
                  <a:lnTo>
                    <a:pt x="53" y="11"/>
                  </a:lnTo>
                  <a:lnTo>
                    <a:pt x="246" y="165"/>
                  </a:lnTo>
                  <a:lnTo>
                    <a:pt x="482" y="340"/>
                  </a:lnTo>
                  <a:lnTo>
                    <a:pt x="724" y="508"/>
                  </a:lnTo>
                  <a:lnTo>
                    <a:pt x="971" y="667"/>
                  </a:lnTo>
                  <a:lnTo>
                    <a:pt x="1224" y="818"/>
                  </a:lnTo>
                  <a:lnTo>
                    <a:pt x="1481" y="961"/>
                  </a:lnTo>
                  <a:lnTo>
                    <a:pt x="1744" y="1094"/>
                  </a:lnTo>
                  <a:lnTo>
                    <a:pt x="2011" y="1220"/>
                  </a:lnTo>
                  <a:lnTo>
                    <a:pt x="1991" y="1263"/>
                  </a:lnTo>
                  <a:close/>
                  <a:moveTo>
                    <a:pt x="183" y="470"/>
                  </a:moveTo>
                  <a:lnTo>
                    <a:pt x="0" y="0"/>
                  </a:lnTo>
                  <a:lnTo>
                    <a:pt x="499" y="73"/>
                  </a:lnTo>
                  <a:cubicBezTo>
                    <a:pt x="512" y="74"/>
                    <a:pt x="522" y="87"/>
                    <a:pt x="520" y="100"/>
                  </a:cubicBezTo>
                  <a:cubicBezTo>
                    <a:pt x="518" y="113"/>
                    <a:pt x="506" y="122"/>
                    <a:pt x="492" y="120"/>
                  </a:cubicBezTo>
                  <a:lnTo>
                    <a:pt x="34" y="53"/>
                  </a:lnTo>
                  <a:lnTo>
                    <a:pt x="60" y="21"/>
                  </a:lnTo>
                  <a:lnTo>
                    <a:pt x="228" y="453"/>
                  </a:lnTo>
                  <a:cubicBezTo>
                    <a:pt x="232" y="465"/>
                    <a:pt x="226" y="479"/>
                    <a:pt x="214" y="484"/>
                  </a:cubicBezTo>
                  <a:cubicBezTo>
                    <a:pt x="201" y="488"/>
                    <a:pt x="188" y="482"/>
                    <a:pt x="183" y="470"/>
                  </a:cubicBezTo>
                  <a:close/>
                </a:path>
              </a:pathLst>
            </a:custGeom>
            <a:solidFill>
              <a:srgbClr val="4F81BD"/>
            </a:solidFill>
            <a:ln w="0" cap="flat">
              <a:solidFill>
                <a:srgbClr val="C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20">
              <a:extLst>
                <a:ext uri="{FF2B5EF4-FFF2-40B4-BE49-F238E27FC236}">
                  <a16:creationId xmlns:a16="http://schemas.microsoft.com/office/drawing/2014/main" id="{C77782A5-BE20-4329-AACF-F24837D06786}"/>
                </a:ext>
              </a:extLst>
            </p:cNvPr>
            <p:cNvSpPr>
              <a:spLocks noEditPoints="1"/>
            </p:cNvSpPr>
            <p:nvPr/>
          </p:nvSpPr>
          <p:spPr bwMode="auto">
            <a:xfrm>
              <a:off x="2346726" y="3578503"/>
              <a:ext cx="128084" cy="768503"/>
            </a:xfrm>
            <a:custGeom>
              <a:avLst/>
              <a:gdLst>
                <a:gd name="T0" fmla="*/ 614 w 1029"/>
                <a:gd name="T1" fmla="*/ 6190 h 6190"/>
                <a:gd name="T2" fmla="*/ 550 w 1029"/>
                <a:gd name="T3" fmla="*/ 5806 h 6190"/>
                <a:gd name="T4" fmla="*/ 494 w 1029"/>
                <a:gd name="T5" fmla="*/ 5420 h 6190"/>
                <a:gd name="T6" fmla="*/ 447 w 1029"/>
                <a:gd name="T7" fmla="*/ 5033 h 6190"/>
                <a:gd name="T8" fmla="*/ 409 w 1029"/>
                <a:gd name="T9" fmla="*/ 4646 h 6190"/>
                <a:gd name="T10" fmla="*/ 379 w 1029"/>
                <a:gd name="T11" fmla="*/ 4258 h 6190"/>
                <a:gd name="T12" fmla="*/ 357 w 1029"/>
                <a:gd name="T13" fmla="*/ 3869 h 6190"/>
                <a:gd name="T14" fmla="*/ 344 w 1029"/>
                <a:gd name="T15" fmla="*/ 3480 h 6190"/>
                <a:gd name="T16" fmla="*/ 339 w 1029"/>
                <a:gd name="T17" fmla="*/ 3092 h 6190"/>
                <a:gd name="T18" fmla="*/ 344 w 1029"/>
                <a:gd name="T19" fmla="*/ 2703 h 6190"/>
                <a:gd name="T20" fmla="*/ 356 w 1029"/>
                <a:gd name="T21" fmla="*/ 2314 h 6190"/>
                <a:gd name="T22" fmla="*/ 379 w 1029"/>
                <a:gd name="T23" fmla="*/ 1926 h 6190"/>
                <a:gd name="T24" fmla="*/ 409 w 1029"/>
                <a:gd name="T25" fmla="*/ 1538 h 6190"/>
                <a:gd name="T26" fmla="*/ 447 w 1029"/>
                <a:gd name="T27" fmla="*/ 1150 h 6190"/>
                <a:gd name="T28" fmla="*/ 494 w 1029"/>
                <a:gd name="T29" fmla="*/ 764 h 6190"/>
                <a:gd name="T30" fmla="*/ 550 w 1029"/>
                <a:gd name="T31" fmla="*/ 378 h 6190"/>
                <a:gd name="T32" fmla="*/ 598 w 1029"/>
                <a:gd name="T33" fmla="*/ 86 h 6190"/>
                <a:gd name="T34" fmla="*/ 693 w 1029"/>
                <a:gd name="T35" fmla="*/ 102 h 6190"/>
                <a:gd name="T36" fmla="*/ 645 w 1029"/>
                <a:gd name="T37" fmla="*/ 391 h 6190"/>
                <a:gd name="T38" fmla="*/ 589 w 1029"/>
                <a:gd name="T39" fmla="*/ 775 h 6190"/>
                <a:gd name="T40" fmla="*/ 542 w 1029"/>
                <a:gd name="T41" fmla="*/ 1159 h 6190"/>
                <a:gd name="T42" fmla="*/ 504 w 1029"/>
                <a:gd name="T43" fmla="*/ 1545 h 6190"/>
                <a:gd name="T44" fmla="*/ 474 w 1029"/>
                <a:gd name="T45" fmla="*/ 1931 h 6190"/>
                <a:gd name="T46" fmla="*/ 452 w 1029"/>
                <a:gd name="T47" fmla="*/ 2317 h 6190"/>
                <a:gd name="T48" fmla="*/ 440 w 1029"/>
                <a:gd name="T49" fmla="*/ 2704 h 6190"/>
                <a:gd name="T50" fmla="*/ 435 w 1029"/>
                <a:gd name="T51" fmla="*/ 3091 h 6190"/>
                <a:gd name="T52" fmla="*/ 440 w 1029"/>
                <a:gd name="T53" fmla="*/ 3477 h 6190"/>
                <a:gd name="T54" fmla="*/ 452 w 1029"/>
                <a:gd name="T55" fmla="*/ 3864 h 6190"/>
                <a:gd name="T56" fmla="*/ 474 w 1029"/>
                <a:gd name="T57" fmla="*/ 4251 h 6190"/>
                <a:gd name="T58" fmla="*/ 504 w 1029"/>
                <a:gd name="T59" fmla="*/ 4637 h 6190"/>
                <a:gd name="T60" fmla="*/ 542 w 1029"/>
                <a:gd name="T61" fmla="*/ 5022 h 6190"/>
                <a:gd name="T62" fmla="*/ 589 w 1029"/>
                <a:gd name="T63" fmla="*/ 5407 h 6190"/>
                <a:gd name="T64" fmla="*/ 645 w 1029"/>
                <a:gd name="T65" fmla="*/ 5791 h 6190"/>
                <a:gd name="T66" fmla="*/ 709 w 1029"/>
                <a:gd name="T67" fmla="*/ 6175 h 6190"/>
                <a:gd name="T68" fmla="*/ 614 w 1029"/>
                <a:gd name="T69" fmla="*/ 6190 h 6190"/>
                <a:gd name="T70" fmla="*/ 17 w 1029"/>
                <a:gd name="T71" fmla="*/ 776 h 6190"/>
                <a:gd name="T72" fmla="*/ 662 w 1029"/>
                <a:gd name="T73" fmla="*/ 0 h 6190"/>
                <a:gd name="T74" fmla="*/ 1020 w 1029"/>
                <a:gd name="T75" fmla="*/ 943 h 6190"/>
                <a:gd name="T76" fmla="*/ 992 w 1029"/>
                <a:gd name="T77" fmla="*/ 1005 h 6190"/>
                <a:gd name="T78" fmla="*/ 930 w 1029"/>
                <a:gd name="T79" fmla="*/ 977 h 6190"/>
                <a:gd name="T80" fmla="*/ 601 w 1029"/>
                <a:gd name="T81" fmla="*/ 111 h 6190"/>
                <a:gd name="T82" fmla="*/ 683 w 1029"/>
                <a:gd name="T83" fmla="*/ 125 h 6190"/>
                <a:gd name="T84" fmla="*/ 91 w 1029"/>
                <a:gd name="T85" fmla="*/ 837 h 6190"/>
                <a:gd name="T86" fmla="*/ 23 w 1029"/>
                <a:gd name="T87" fmla="*/ 844 h 6190"/>
                <a:gd name="T88" fmla="*/ 17 w 1029"/>
                <a:gd name="T89" fmla="*/ 776 h 6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9" h="6190">
                  <a:moveTo>
                    <a:pt x="614" y="6190"/>
                  </a:moveTo>
                  <a:lnTo>
                    <a:pt x="550" y="5806"/>
                  </a:lnTo>
                  <a:lnTo>
                    <a:pt x="494" y="5420"/>
                  </a:lnTo>
                  <a:lnTo>
                    <a:pt x="447" y="5033"/>
                  </a:lnTo>
                  <a:lnTo>
                    <a:pt x="409" y="4646"/>
                  </a:lnTo>
                  <a:lnTo>
                    <a:pt x="379" y="4258"/>
                  </a:lnTo>
                  <a:lnTo>
                    <a:pt x="357" y="3869"/>
                  </a:lnTo>
                  <a:lnTo>
                    <a:pt x="344" y="3480"/>
                  </a:lnTo>
                  <a:lnTo>
                    <a:pt x="339" y="3092"/>
                  </a:lnTo>
                  <a:lnTo>
                    <a:pt x="344" y="2703"/>
                  </a:lnTo>
                  <a:lnTo>
                    <a:pt x="356" y="2314"/>
                  </a:lnTo>
                  <a:lnTo>
                    <a:pt x="379" y="1926"/>
                  </a:lnTo>
                  <a:lnTo>
                    <a:pt x="409" y="1538"/>
                  </a:lnTo>
                  <a:lnTo>
                    <a:pt x="447" y="1150"/>
                  </a:lnTo>
                  <a:lnTo>
                    <a:pt x="494" y="764"/>
                  </a:lnTo>
                  <a:lnTo>
                    <a:pt x="550" y="378"/>
                  </a:lnTo>
                  <a:lnTo>
                    <a:pt x="598" y="86"/>
                  </a:lnTo>
                  <a:lnTo>
                    <a:pt x="693" y="102"/>
                  </a:lnTo>
                  <a:lnTo>
                    <a:pt x="645" y="391"/>
                  </a:lnTo>
                  <a:lnTo>
                    <a:pt x="589" y="775"/>
                  </a:lnTo>
                  <a:lnTo>
                    <a:pt x="542" y="1159"/>
                  </a:lnTo>
                  <a:lnTo>
                    <a:pt x="504" y="1545"/>
                  </a:lnTo>
                  <a:lnTo>
                    <a:pt x="474" y="1931"/>
                  </a:lnTo>
                  <a:lnTo>
                    <a:pt x="452" y="2317"/>
                  </a:lnTo>
                  <a:lnTo>
                    <a:pt x="440" y="2704"/>
                  </a:lnTo>
                  <a:lnTo>
                    <a:pt x="435" y="3091"/>
                  </a:lnTo>
                  <a:lnTo>
                    <a:pt x="440" y="3477"/>
                  </a:lnTo>
                  <a:lnTo>
                    <a:pt x="452" y="3864"/>
                  </a:lnTo>
                  <a:lnTo>
                    <a:pt x="474" y="4251"/>
                  </a:lnTo>
                  <a:lnTo>
                    <a:pt x="504" y="4637"/>
                  </a:lnTo>
                  <a:lnTo>
                    <a:pt x="542" y="5022"/>
                  </a:lnTo>
                  <a:lnTo>
                    <a:pt x="589" y="5407"/>
                  </a:lnTo>
                  <a:lnTo>
                    <a:pt x="645" y="5791"/>
                  </a:lnTo>
                  <a:lnTo>
                    <a:pt x="709" y="6175"/>
                  </a:lnTo>
                  <a:lnTo>
                    <a:pt x="614" y="6190"/>
                  </a:lnTo>
                  <a:close/>
                  <a:moveTo>
                    <a:pt x="17" y="776"/>
                  </a:moveTo>
                  <a:lnTo>
                    <a:pt x="662" y="0"/>
                  </a:lnTo>
                  <a:lnTo>
                    <a:pt x="1020" y="943"/>
                  </a:lnTo>
                  <a:cubicBezTo>
                    <a:pt x="1029" y="968"/>
                    <a:pt x="1016" y="996"/>
                    <a:pt x="992" y="1005"/>
                  </a:cubicBezTo>
                  <a:cubicBezTo>
                    <a:pt x="967" y="1014"/>
                    <a:pt x="939" y="1002"/>
                    <a:pt x="930" y="977"/>
                  </a:cubicBezTo>
                  <a:lnTo>
                    <a:pt x="601" y="111"/>
                  </a:lnTo>
                  <a:lnTo>
                    <a:pt x="683" y="125"/>
                  </a:lnTo>
                  <a:lnTo>
                    <a:pt x="91" y="837"/>
                  </a:lnTo>
                  <a:cubicBezTo>
                    <a:pt x="74" y="858"/>
                    <a:pt x="44" y="860"/>
                    <a:pt x="23" y="844"/>
                  </a:cubicBezTo>
                  <a:cubicBezTo>
                    <a:pt x="3" y="827"/>
                    <a:pt x="0" y="796"/>
                    <a:pt x="17" y="776"/>
                  </a:cubicBezTo>
                  <a:close/>
                </a:path>
              </a:pathLst>
            </a:custGeom>
            <a:solidFill>
              <a:srgbClr val="4F81BD"/>
            </a:solidFill>
            <a:ln w="0" cap="flat">
              <a:solidFill>
                <a:srgbClr val="C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23">
              <a:extLst>
                <a:ext uri="{FF2B5EF4-FFF2-40B4-BE49-F238E27FC236}">
                  <a16:creationId xmlns:a16="http://schemas.microsoft.com/office/drawing/2014/main" id="{951580F8-546C-4F6D-B9A1-C5916F44534E}"/>
                </a:ext>
              </a:extLst>
            </p:cNvPr>
            <p:cNvSpPr>
              <a:spLocks noEditPoints="1"/>
            </p:cNvSpPr>
            <p:nvPr/>
          </p:nvSpPr>
          <p:spPr bwMode="auto">
            <a:xfrm>
              <a:off x="3184607" y="1961444"/>
              <a:ext cx="499883" cy="323768"/>
            </a:xfrm>
            <a:custGeom>
              <a:avLst/>
              <a:gdLst>
                <a:gd name="T0" fmla="*/ 0 w 4031"/>
                <a:gd name="T1" fmla="*/ 2540 h 2615"/>
                <a:gd name="T2" fmla="*/ 462 w 4031"/>
                <a:gd name="T3" fmla="*/ 2171 h 2615"/>
                <a:gd name="T4" fmla="*/ 937 w 4031"/>
                <a:gd name="T5" fmla="*/ 1818 h 2615"/>
                <a:gd name="T6" fmla="*/ 1423 w 4031"/>
                <a:gd name="T7" fmla="*/ 1481 h 2615"/>
                <a:gd name="T8" fmla="*/ 1920 w 4031"/>
                <a:gd name="T9" fmla="*/ 1161 h 2615"/>
                <a:gd name="T10" fmla="*/ 2429 w 4031"/>
                <a:gd name="T11" fmla="*/ 857 h 2615"/>
                <a:gd name="T12" fmla="*/ 2946 w 4031"/>
                <a:gd name="T13" fmla="*/ 570 h 2615"/>
                <a:gd name="T14" fmla="*/ 3474 w 4031"/>
                <a:gd name="T15" fmla="*/ 302 h 2615"/>
                <a:gd name="T16" fmla="*/ 3924 w 4031"/>
                <a:gd name="T17" fmla="*/ 91 h 2615"/>
                <a:gd name="T18" fmla="*/ 3965 w 4031"/>
                <a:gd name="T19" fmla="*/ 178 h 2615"/>
                <a:gd name="T20" fmla="*/ 3517 w 4031"/>
                <a:gd name="T21" fmla="*/ 387 h 2615"/>
                <a:gd name="T22" fmla="*/ 2993 w 4031"/>
                <a:gd name="T23" fmla="*/ 654 h 2615"/>
                <a:gd name="T24" fmla="*/ 2478 w 4031"/>
                <a:gd name="T25" fmla="*/ 940 h 2615"/>
                <a:gd name="T26" fmla="*/ 1972 w 4031"/>
                <a:gd name="T27" fmla="*/ 1242 h 2615"/>
                <a:gd name="T28" fmla="*/ 1478 w 4031"/>
                <a:gd name="T29" fmla="*/ 1560 h 2615"/>
                <a:gd name="T30" fmla="*/ 994 w 4031"/>
                <a:gd name="T31" fmla="*/ 1895 h 2615"/>
                <a:gd name="T32" fmla="*/ 521 w 4031"/>
                <a:gd name="T33" fmla="*/ 2246 h 2615"/>
                <a:gd name="T34" fmla="*/ 59 w 4031"/>
                <a:gd name="T35" fmla="*/ 2615 h 2615"/>
                <a:gd name="T36" fmla="*/ 0 w 4031"/>
                <a:gd name="T37" fmla="*/ 2540 h 2615"/>
                <a:gd name="T38" fmla="*/ 3026 w 4031"/>
                <a:gd name="T39" fmla="*/ 3 h 2615"/>
                <a:gd name="T40" fmla="*/ 4031 w 4031"/>
                <a:gd name="T41" fmla="*/ 94 h 2615"/>
                <a:gd name="T42" fmla="*/ 3457 w 4031"/>
                <a:gd name="T43" fmla="*/ 923 h 2615"/>
                <a:gd name="T44" fmla="*/ 3390 w 4031"/>
                <a:gd name="T45" fmla="*/ 936 h 2615"/>
                <a:gd name="T46" fmla="*/ 3378 w 4031"/>
                <a:gd name="T47" fmla="*/ 869 h 2615"/>
                <a:gd name="T48" fmla="*/ 3905 w 4031"/>
                <a:gd name="T49" fmla="*/ 107 h 2615"/>
                <a:gd name="T50" fmla="*/ 3940 w 4031"/>
                <a:gd name="T51" fmla="*/ 183 h 2615"/>
                <a:gd name="T52" fmla="*/ 3018 w 4031"/>
                <a:gd name="T53" fmla="*/ 98 h 2615"/>
                <a:gd name="T54" fmla="*/ 2974 w 4031"/>
                <a:gd name="T55" fmla="*/ 46 h 2615"/>
                <a:gd name="T56" fmla="*/ 3026 w 4031"/>
                <a:gd name="T57" fmla="*/ 3 h 2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31" h="2615">
                  <a:moveTo>
                    <a:pt x="0" y="2540"/>
                  </a:moveTo>
                  <a:lnTo>
                    <a:pt x="462" y="2171"/>
                  </a:lnTo>
                  <a:lnTo>
                    <a:pt x="937" y="1818"/>
                  </a:lnTo>
                  <a:lnTo>
                    <a:pt x="1423" y="1481"/>
                  </a:lnTo>
                  <a:lnTo>
                    <a:pt x="1920" y="1161"/>
                  </a:lnTo>
                  <a:lnTo>
                    <a:pt x="2429" y="857"/>
                  </a:lnTo>
                  <a:lnTo>
                    <a:pt x="2946" y="570"/>
                  </a:lnTo>
                  <a:lnTo>
                    <a:pt x="3474" y="302"/>
                  </a:lnTo>
                  <a:lnTo>
                    <a:pt x="3924" y="91"/>
                  </a:lnTo>
                  <a:lnTo>
                    <a:pt x="3965" y="178"/>
                  </a:lnTo>
                  <a:lnTo>
                    <a:pt x="3517" y="387"/>
                  </a:lnTo>
                  <a:lnTo>
                    <a:pt x="2993" y="654"/>
                  </a:lnTo>
                  <a:lnTo>
                    <a:pt x="2478" y="940"/>
                  </a:lnTo>
                  <a:lnTo>
                    <a:pt x="1972" y="1242"/>
                  </a:lnTo>
                  <a:lnTo>
                    <a:pt x="1478" y="1560"/>
                  </a:lnTo>
                  <a:lnTo>
                    <a:pt x="994" y="1895"/>
                  </a:lnTo>
                  <a:lnTo>
                    <a:pt x="521" y="2246"/>
                  </a:lnTo>
                  <a:lnTo>
                    <a:pt x="59" y="2615"/>
                  </a:lnTo>
                  <a:lnTo>
                    <a:pt x="0" y="2540"/>
                  </a:lnTo>
                  <a:close/>
                  <a:moveTo>
                    <a:pt x="3026" y="3"/>
                  </a:moveTo>
                  <a:lnTo>
                    <a:pt x="4031" y="94"/>
                  </a:lnTo>
                  <a:lnTo>
                    <a:pt x="3457" y="923"/>
                  </a:lnTo>
                  <a:cubicBezTo>
                    <a:pt x="3442" y="945"/>
                    <a:pt x="3412" y="951"/>
                    <a:pt x="3390" y="936"/>
                  </a:cubicBezTo>
                  <a:cubicBezTo>
                    <a:pt x="3368" y="921"/>
                    <a:pt x="3363" y="891"/>
                    <a:pt x="3378" y="869"/>
                  </a:cubicBezTo>
                  <a:lnTo>
                    <a:pt x="3905" y="107"/>
                  </a:lnTo>
                  <a:lnTo>
                    <a:pt x="3940" y="183"/>
                  </a:lnTo>
                  <a:lnTo>
                    <a:pt x="3018" y="98"/>
                  </a:lnTo>
                  <a:cubicBezTo>
                    <a:pt x="2991" y="96"/>
                    <a:pt x="2972" y="73"/>
                    <a:pt x="2974" y="46"/>
                  </a:cubicBezTo>
                  <a:cubicBezTo>
                    <a:pt x="2977" y="20"/>
                    <a:pt x="3000" y="0"/>
                    <a:pt x="3026" y="3"/>
                  </a:cubicBezTo>
                  <a:close/>
                </a:path>
              </a:pathLst>
            </a:custGeom>
            <a:solidFill>
              <a:srgbClr val="4F81BD"/>
            </a:solidFill>
            <a:ln w="0" cap="flat">
              <a:solidFill>
                <a:srgbClr val="C0000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矩形 17">
              <a:extLst>
                <a:ext uri="{FF2B5EF4-FFF2-40B4-BE49-F238E27FC236}">
                  <a16:creationId xmlns:a16="http://schemas.microsoft.com/office/drawing/2014/main" id="{6393E0D3-240F-49A7-ACF9-D89BA54B92F4}"/>
                </a:ext>
              </a:extLst>
            </p:cNvPr>
            <p:cNvSpPr/>
            <p:nvPr/>
          </p:nvSpPr>
          <p:spPr>
            <a:xfrm>
              <a:off x="4003108" y="1553607"/>
              <a:ext cx="1025474" cy="400110"/>
            </a:xfrm>
            <a:prstGeom prst="rect">
              <a:avLst/>
            </a:prstGeom>
          </p:spPr>
          <p:txBody>
            <a:bodyPr wrap="none">
              <a:spAutoFit/>
            </a:bodyPr>
            <a:lstStyle/>
            <a:p>
              <a:r>
                <a:rPr lang="en-US" altLang="zh-CN" sz="2000" b="1" dirty="0"/>
                <a:t>Political</a:t>
              </a:r>
              <a:endParaRPr lang="zh-CN" altLang="en-US" sz="2000" b="1" dirty="0"/>
            </a:p>
          </p:txBody>
        </p:sp>
        <p:sp>
          <p:nvSpPr>
            <p:cNvPr id="18" name="矩形 18">
              <a:extLst>
                <a:ext uri="{FF2B5EF4-FFF2-40B4-BE49-F238E27FC236}">
                  <a16:creationId xmlns:a16="http://schemas.microsoft.com/office/drawing/2014/main" id="{28BA9518-6AB3-4207-9AFA-C606F47088A5}"/>
                </a:ext>
              </a:extLst>
            </p:cNvPr>
            <p:cNvSpPr/>
            <p:nvPr/>
          </p:nvSpPr>
          <p:spPr>
            <a:xfrm>
              <a:off x="5865007" y="2656692"/>
              <a:ext cx="1204561" cy="400110"/>
            </a:xfrm>
            <a:prstGeom prst="rect">
              <a:avLst/>
            </a:prstGeom>
          </p:spPr>
          <p:txBody>
            <a:bodyPr wrap="none">
              <a:spAutoFit/>
            </a:bodyPr>
            <a:lstStyle/>
            <a:p>
              <a:pPr algn="ctr"/>
              <a:r>
                <a:rPr lang="en-US" altLang="zh-CN" sz="2000" b="1" dirty="0"/>
                <a:t>Economic</a:t>
              </a:r>
              <a:endParaRPr lang="zh-CN" altLang="en-US" sz="2000" b="1" dirty="0"/>
            </a:p>
          </p:txBody>
        </p:sp>
        <p:sp>
          <p:nvSpPr>
            <p:cNvPr id="19" name="矩形 19">
              <a:extLst>
                <a:ext uri="{FF2B5EF4-FFF2-40B4-BE49-F238E27FC236}">
                  <a16:creationId xmlns:a16="http://schemas.microsoft.com/office/drawing/2014/main" id="{B680EF2B-85F5-4629-B634-13DD58F34D4B}"/>
                </a:ext>
              </a:extLst>
            </p:cNvPr>
            <p:cNvSpPr/>
            <p:nvPr/>
          </p:nvSpPr>
          <p:spPr>
            <a:xfrm>
              <a:off x="5970614" y="4696694"/>
              <a:ext cx="993349" cy="707886"/>
            </a:xfrm>
            <a:prstGeom prst="rect">
              <a:avLst/>
            </a:prstGeom>
          </p:spPr>
          <p:txBody>
            <a:bodyPr wrap="none">
              <a:spAutoFit/>
            </a:bodyPr>
            <a:lstStyle/>
            <a:p>
              <a:pPr algn="ctr"/>
              <a:r>
                <a:rPr lang="en-US" altLang="zh-CN" sz="2000" b="1" dirty="0"/>
                <a:t>Socio-</a:t>
              </a:r>
              <a:br>
                <a:rPr lang="en-US" altLang="zh-CN" sz="2000" b="1" dirty="0"/>
              </a:br>
              <a:r>
                <a:rPr lang="en-US" altLang="zh-CN" sz="2000" b="1" dirty="0"/>
                <a:t>cultural</a:t>
              </a:r>
              <a:endParaRPr lang="zh-CN" altLang="en-US" sz="2000" b="1" dirty="0"/>
            </a:p>
          </p:txBody>
        </p:sp>
        <p:sp>
          <p:nvSpPr>
            <p:cNvPr id="20" name="矩形 20">
              <a:extLst>
                <a:ext uri="{FF2B5EF4-FFF2-40B4-BE49-F238E27FC236}">
                  <a16:creationId xmlns:a16="http://schemas.microsoft.com/office/drawing/2014/main" id="{E346D268-9D71-4BD6-B313-ED1DAFBA46EE}"/>
                </a:ext>
              </a:extLst>
            </p:cNvPr>
            <p:cNvSpPr/>
            <p:nvPr/>
          </p:nvSpPr>
          <p:spPr>
            <a:xfrm>
              <a:off x="3761491" y="5994977"/>
              <a:ext cx="1619739" cy="400110"/>
            </a:xfrm>
            <a:prstGeom prst="rect">
              <a:avLst/>
            </a:prstGeom>
          </p:spPr>
          <p:txBody>
            <a:bodyPr wrap="none">
              <a:spAutoFit/>
            </a:bodyPr>
            <a:lstStyle/>
            <a:p>
              <a:pPr algn="ctr"/>
              <a:r>
                <a:rPr lang="en-US" altLang="zh-CN" sz="2000" b="1" dirty="0"/>
                <a:t>Technological</a:t>
              </a:r>
            </a:p>
          </p:txBody>
        </p:sp>
        <p:sp>
          <p:nvSpPr>
            <p:cNvPr id="21" name="矩形 21">
              <a:extLst>
                <a:ext uri="{FF2B5EF4-FFF2-40B4-BE49-F238E27FC236}">
                  <a16:creationId xmlns:a16="http://schemas.microsoft.com/office/drawing/2014/main" id="{65CBD432-BDBA-405E-A8B1-B670612E33C1}"/>
                </a:ext>
              </a:extLst>
            </p:cNvPr>
            <p:cNvSpPr/>
            <p:nvPr/>
          </p:nvSpPr>
          <p:spPr>
            <a:xfrm>
              <a:off x="2343022" y="4862863"/>
              <a:ext cx="730136" cy="400110"/>
            </a:xfrm>
            <a:prstGeom prst="rect">
              <a:avLst/>
            </a:prstGeom>
          </p:spPr>
          <p:txBody>
            <a:bodyPr wrap="none">
              <a:spAutoFit/>
            </a:bodyPr>
            <a:lstStyle/>
            <a:p>
              <a:pPr algn="ctr"/>
              <a:r>
                <a:rPr lang="en-US" altLang="zh-CN" sz="2000" b="1" dirty="0"/>
                <a:t>Legal</a:t>
              </a:r>
            </a:p>
          </p:txBody>
        </p:sp>
        <p:sp>
          <p:nvSpPr>
            <p:cNvPr id="22" name="矩形 22">
              <a:extLst>
                <a:ext uri="{FF2B5EF4-FFF2-40B4-BE49-F238E27FC236}">
                  <a16:creationId xmlns:a16="http://schemas.microsoft.com/office/drawing/2014/main" id="{2C7CE94B-F275-4F4C-9CED-EB48781A213A}"/>
                </a:ext>
              </a:extLst>
            </p:cNvPr>
            <p:cNvSpPr/>
            <p:nvPr/>
          </p:nvSpPr>
          <p:spPr>
            <a:xfrm>
              <a:off x="1791777" y="2671206"/>
              <a:ext cx="1745542" cy="400110"/>
            </a:xfrm>
            <a:prstGeom prst="rect">
              <a:avLst/>
            </a:prstGeom>
          </p:spPr>
          <p:txBody>
            <a:bodyPr wrap="none">
              <a:spAutoFit/>
            </a:bodyPr>
            <a:lstStyle/>
            <a:p>
              <a:pPr algn="ctr"/>
              <a:r>
                <a:rPr lang="en-US" altLang="zh-CN" sz="2000" b="1" dirty="0"/>
                <a:t>Environmental</a:t>
              </a:r>
            </a:p>
          </p:txBody>
        </p:sp>
        <p:grpSp>
          <p:nvGrpSpPr>
            <p:cNvPr id="23" name="组合 25">
              <a:extLst>
                <a:ext uri="{FF2B5EF4-FFF2-40B4-BE49-F238E27FC236}">
                  <a16:creationId xmlns:a16="http://schemas.microsoft.com/office/drawing/2014/main" id="{1F362826-0499-4CDF-A1EA-C7F1120BCA37}"/>
                </a:ext>
              </a:extLst>
            </p:cNvPr>
            <p:cNvGrpSpPr/>
            <p:nvPr/>
          </p:nvGrpSpPr>
          <p:grpSpPr>
            <a:xfrm>
              <a:off x="3471729" y="3429697"/>
              <a:ext cx="2088232" cy="1152128"/>
              <a:chOff x="3471729" y="3429697"/>
              <a:chExt cx="2088232" cy="1152128"/>
            </a:xfrm>
          </p:grpSpPr>
          <p:sp>
            <p:nvSpPr>
              <p:cNvPr id="24" name="圆角矩形 23">
                <a:extLst>
                  <a:ext uri="{FF2B5EF4-FFF2-40B4-BE49-F238E27FC236}">
                    <a16:creationId xmlns:a16="http://schemas.microsoft.com/office/drawing/2014/main" id="{1CCA1B63-5AED-4A4D-854C-F3710CFBC622}"/>
                  </a:ext>
                </a:extLst>
              </p:cNvPr>
              <p:cNvSpPr/>
              <p:nvPr/>
            </p:nvSpPr>
            <p:spPr>
              <a:xfrm>
                <a:off x="3471729" y="3429697"/>
                <a:ext cx="2088232" cy="1152128"/>
              </a:xfrm>
              <a:prstGeom prst="roundRect">
                <a:avLst>
                  <a:gd name="adj" fmla="val 50000"/>
                </a:avLst>
              </a:prstGeom>
              <a:solidFill>
                <a:srgbClr val="FFC000"/>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zh-CN" altLang="en-US" kern="0">
                  <a:solidFill>
                    <a:sysClr val="windowText" lastClr="000000"/>
                  </a:solidFill>
                </a:endParaRPr>
              </a:p>
            </p:txBody>
          </p:sp>
          <p:sp>
            <p:nvSpPr>
              <p:cNvPr id="25" name="矩形 24">
                <a:extLst>
                  <a:ext uri="{FF2B5EF4-FFF2-40B4-BE49-F238E27FC236}">
                    <a16:creationId xmlns:a16="http://schemas.microsoft.com/office/drawing/2014/main" id="{5F8273C8-BC34-44FE-81C7-72F6F6A9807D}"/>
                  </a:ext>
                </a:extLst>
              </p:cNvPr>
              <p:cNvSpPr/>
              <p:nvPr/>
            </p:nvSpPr>
            <p:spPr>
              <a:xfrm>
                <a:off x="3983515" y="3579081"/>
                <a:ext cx="1195840" cy="830997"/>
              </a:xfrm>
              <a:prstGeom prst="rect">
                <a:avLst/>
              </a:prstGeom>
            </p:spPr>
            <p:txBody>
              <a:bodyPr wrap="none">
                <a:spAutoFit/>
              </a:bodyPr>
              <a:lstStyle/>
              <a:p>
                <a:pPr algn="ctr"/>
                <a:r>
                  <a:rPr lang="en-US" altLang="zh-CN" sz="2400" b="1" dirty="0"/>
                  <a:t>PESTLE </a:t>
                </a:r>
                <a:br>
                  <a:rPr lang="en-US" altLang="zh-CN" sz="2400" b="1" dirty="0"/>
                </a:br>
                <a:r>
                  <a:rPr lang="en-US" altLang="zh-CN" sz="2400" b="1" dirty="0"/>
                  <a:t>analysis</a:t>
                </a:r>
              </a:p>
            </p:txBody>
          </p:sp>
        </p:grpSp>
      </p:grpSp>
    </p:spTree>
    <p:extLst>
      <p:ext uri="{BB962C8B-B14F-4D97-AF65-F5344CB8AC3E}">
        <p14:creationId xmlns:p14="http://schemas.microsoft.com/office/powerpoint/2010/main" val="14408523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08C44-1611-4C62-92E4-85F4C31850D0}"/>
              </a:ext>
            </a:extLst>
          </p:cNvPr>
          <p:cNvSpPr>
            <a:spLocks noGrp="1"/>
          </p:cNvSpPr>
          <p:nvPr>
            <p:ph type="title"/>
          </p:nvPr>
        </p:nvSpPr>
        <p:spPr>
          <a:xfrm>
            <a:off x="643467" y="321734"/>
            <a:ext cx="10905066" cy="1135737"/>
          </a:xfrm>
        </p:spPr>
        <p:txBody>
          <a:bodyPr>
            <a:normAutofit/>
          </a:bodyPr>
          <a:lstStyle/>
          <a:p>
            <a:r>
              <a:rPr lang="de-CH" sz="3600" dirty="0"/>
              <a:t>PESTLE –  </a:t>
            </a:r>
            <a:r>
              <a:rPr lang="de-CH" sz="3600" dirty="0" err="1"/>
              <a:t>example</a:t>
            </a:r>
            <a:r>
              <a:rPr lang="de-CH" sz="3600" dirty="0"/>
              <a:t>  </a:t>
            </a:r>
            <a:r>
              <a:rPr lang="de-CH" sz="3600" dirty="0" err="1"/>
              <a:t>observations</a:t>
            </a:r>
            <a:r>
              <a:rPr lang="de-CH" sz="3600" dirty="0"/>
              <a:t>/</a:t>
            </a:r>
            <a:r>
              <a:rPr lang="de-CH" sz="3600" dirty="0" err="1"/>
              <a:t>questions</a:t>
            </a:r>
            <a:endParaRPr lang="en-US" sz="3600" dirty="0"/>
          </a:p>
        </p:txBody>
      </p:sp>
      <p:graphicFrame>
        <p:nvGraphicFramePr>
          <p:cNvPr id="5" name="Content Placeholder 2">
            <a:extLst>
              <a:ext uri="{FF2B5EF4-FFF2-40B4-BE49-F238E27FC236}">
                <a16:creationId xmlns:a16="http://schemas.microsoft.com/office/drawing/2014/main" id="{A084654A-B503-4048-AF8E-EE6A35469CFF}"/>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249328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F9925-7B14-4651-BCF9-81FA8E2D7399}"/>
              </a:ext>
            </a:extLst>
          </p:cNvPr>
          <p:cNvSpPr>
            <a:spLocks noGrp="1"/>
          </p:cNvSpPr>
          <p:nvPr>
            <p:ph type="title"/>
          </p:nvPr>
        </p:nvSpPr>
        <p:spPr>
          <a:xfrm>
            <a:off x="630936" y="639520"/>
            <a:ext cx="3429000" cy="1719072"/>
          </a:xfrm>
        </p:spPr>
        <p:txBody>
          <a:bodyPr anchor="b">
            <a:normAutofit fontScale="90000"/>
          </a:bodyPr>
          <a:lstStyle/>
          <a:p>
            <a:r>
              <a:rPr lang="de-CH" sz="4200" dirty="0"/>
              <a:t>Market </a:t>
            </a:r>
            <a:r>
              <a:rPr lang="de-CH" sz="4200" dirty="0" err="1"/>
              <a:t>growth</a:t>
            </a:r>
            <a:r>
              <a:rPr lang="de-CH" sz="4200" dirty="0"/>
              <a:t> </a:t>
            </a:r>
            <a:r>
              <a:rPr lang="de-CH" sz="4200" dirty="0" err="1"/>
              <a:t>projection</a:t>
            </a:r>
            <a:r>
              <a:rPr lang="de-CH" sz="4200" dirty="0"/>
              <a:t> 2020-2025:+  25 %</a:t>
            </a:r>
            <a:endParaRPr lang="en-US" sz="4200" dirty="0"/>
          </a:p>
        </p:txBody>
      </p:sp>
      <p:sp>
        <p:nvSpPr>
          <p:cNvPr id="9" name="Content Placeholder 8">
            <a:extLst>
              <a:ext uri="{FF2B5EF4-FFF2-40B4-BE49-F238E27FC236}">
                <a16:creationId xmlns:a16="http://schemas.microsoft.com/office/drawing/2014/main" id="{2C008E72-E60F-4215-830A-32B8869E85A7}"/>
              </a:ext>
            </a:extLst>
          </p:cNvPr>
          <p:cNvSpPr>
            <a:spLocks noGrp="1"/>
          </p:cNvSpPr>
          <p:nvPr>
            <p:ph idx="1"/>
          </p:nvPr>
        </p:nvSpPr>
        <p:spPr>
          <a:xfrm>
            <a:off x="630936" y="2807208"/>
            <a:ext cx="3429000" cy="3410712"/>
          </a:xfrm>
        </p:spPr>
        <p:txBody>
          <a:bodyPr anchor="t">
            <a:normAutofit/>
          </a:bodyPr>
          <a:lstStyle/>
          <a:p>
            <a:r>
              <a:rPr lang="de-CH" sz="2200" dirty="0"/>
              <a:t>Growth </a:t>
            </a:r>
            <a:r>
              <a:rPr lang="de-CH" sz="2200" dirty="0" err="1"/>
              <a:t>worldwide</a:t>
            </a:r>
            <a:endParaRPr lang="de-CH" sz="2200" dirty="0"/>
          </a:p>
          <a:p>
            <a:r>
              <a:rPr lang="de-CH" sz="2200" dirty="0"/>
              <a:t>Dr. Schär </a:t>
            </a:r>
            <a:r>
              <a:rPr lang="de-CH" sz="2200" dirty="0" err="1"/>
              <a:t>is</a:t>
            </a:r>
            <a:r>
              <a:rPr lang="de-CH" sz="2200" dirty="0"/>
              <a:t> </a:t>
            </a:r>
            <a:r>
              <a:rPr lang="de-CH" sz="2200" dirty="0" err="1"/>
              <a:t>leader</a:t>
            </a:r>
            <a:endParaRPr lang="de-CH" sz="2200" dirty="0"/>
          </a:p>
          <a:p>
            <a:r>
              <a:rPr lang="de-CH" sz="2200" dirty="0" err="1"/>
              <a:t>Has</a:t>
            </a:r>
            <a:r>
              <a:rPr lang="de-CH" sz="2200" dirty="0"/>
              <a:t> </a:t>
            </a:r>
            <a:r>
              <a:rPr lang="de-CH" sz="2200" dirty="0" err="1"/>
              <a:t>products</a:t>
            </a:r>
            <a:r>
              <a:rPr lang="de-CH" sz="2200" dirty="0"/>
              <a:t> in </a:t>
            </a:r>
            <a:r>
              <a:rPr lang="de-CH" sz="2200" dirty="0" err="1"/>
              <a:t>most</a:t>
            </a:r>
            <a:r>
              <a:rPr lang="de-CH" sz="2200" dirty="0"/>
              <a:t> relevant </a:t>
            </a:r>
            <a:r>
              <a:rPr lang="de-CH" sz="2200" dirty="0" err="1"/>
              <a:t>categories</a:t>
            </a:r>
            <a:endParaRPr lang="en-US" sz="2200" dirty="0"/>
          </a:p>
        </p:txBody>
      </p:sp>
      <p:pic>
        <p:nvPicPr>
          <p:cNvPr id="5" name="Content Placeholder 4">
            <a:extLst>
              <a:ext uri="{FF2B5EF4-FFF2-40B4-BE49-F238E27FC236}">
                <a16:creationId xmlns:a16="http://schemas.microsoft.com/office/drawing/2014/main" id="{F26E724D-72B6-44D5-86D6-B4028C78A1D6}"/>
              </a:ext>
            </a:extLst>
          </p:cNvPr>
          <p:cNvPicPr>
            <a:picLocks noChangeAspect="1"/>
          </p:cNvPicPr>
          <p:nvPr/>
        </p:nvPicPr>
        <p:blipFill>
          <a:blip r:embed="rId2"/>
          <a:stretch>
            <a:fillRect/>
          </a:stretch>
        </p:blipFill>
        <p:spPr>
          <a:xfrm>
            <a:off x="4654296" y="1116254"/>
            <a:ext cx="6903720" cy="4625492"/>
          </a:xfrm>
          <a:prstGeom prst="rect">
            <a:avLst/>
          </a:prstGeom>
        </p:spPr>
      </p:pic>
    </p:spTree>
    <p:extLst>
      <p:ext uri="{BB962C8B-B14F-4D97-AF65-F5344CB8AC3E}">
        <p14:creationId xmlns:p14="http://schemas.microsoft.com/office/powerpoint/2010/main" val="29442840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FCC1E-0D16-41E4-9B53-518828D4F8FF}"/>
              </a:ext>
            </a:extLst>
          </p:cNvPr>
          <p:cNvSpPr>
            <a:spLocks noGrp="1"/>
          </p:cNvSpPr>
          <p:nvPr>
            <p:ph type="title"/>
          </p:nvPr>
        </p:nvSpPr>
        <p:spPr>
          <a:xfrm>
            <a:off x="379829" y="524725"/>
            <a:ext cx="5613008" cy="1671243"/>
          </a:xfrm>
        </p:spPr>
        <p:txBody>
          <a:bodyPr anchor="b">
            <a:normAutofit fontScale="90000"/>
          </a:bodyPr>
          <a:lstStyle/>
          <a:p>
            <a:r>
              <a:rPr lang="de-CH" sz="4200" dirty="0"/>
              <a:t> </a:t>
            </a:r>
            <a:br>
              <a:rPr lang="de-CH" sz="4200" dirty="0"/>
            </a:br>
            <a:r>
              <a:rPr lang="de-CH" sz="4200" dirty="0"/>
              <a:t>Schär Portfolio:</a:t>
            </a:r>
            <a:br>
              <a:rPr lang="de-CH" sz="4200" dirty="0"/>
            </a:br>
            <a:r>
              <a:rPr lang="de-CH" sz="4200" dirty="0"/>
              <a:t>Glutenfree  </a:t>
            </a:r>
            <a:r>
              <a:rPr lang="de-CH" sz="4200" dirty="0" err="1"/>
              <a:t>is</a:t>
            </a:r>
            <a:r>
              <a:rPr lang="de-CH" sz="4200" dirty="0"/>
              <a:t> a  </a:t>
            </a:r>
            <a:r>
              <a:rPr lang="de-CH" sz="4200" b="1" dirty="0"/>
              <a:t>Star </a:t>
            </a:r>
            <a:r>
              <a:rPr lang="de-CH" sz="4200" dirty="0"/>
              <a:t>&amp; Medical Nutrition a </a:t>
            </a:r>
            <a:r>
              <a:rPr lang="de-CH" sz="4200" dirty="0" err="1"/>
              <a:t>big</a:t>
            </a:r>
            <a:r>
              <a:rPr lang="de-CH" sz="4200" dirty="0"/>
              <a:t> </a:t>
            </a:r>
            <a:r>
              <a:rPr lang="de-CH" sz="4900" b="1" dirty="0"/>
              <a:t>?</a:t>
            </a:r>
            <a:endParaRPr lang="en-US" sz="4200" b="1" dirty="0"/>
          </a:p>
        </p:txBody>
      </p:sp>
      <p:sp>
        <p:nvSpPr>
          <p:cNvPr id="11" name="Content Placeholder 9">
            <a:extLst>
              <a:ext uri="{FF2B5EF4-FFF2-40B4-BE49-F238E27FC236}">
                <a16:creationId xmlns:a16="http://schemas.microsoft.com/office/drawing/2014/main" id="{6C8DEFB5-3426-4280-8DE2-0075F2731353}"/>
              </a:ext>
            </a:extLst>
          </p:cNvPr>
          <p:cNvSpPr>
            <a:spLocks noGrp="1"/>
          </p:cNvSpPr>
          <p:nvPr>
            <p:ph idx="1"/>
          </p:nvPr>
        </p:nvSpPr>
        <p:spPr>
          <a:xfrm>
            <a:off x="630936" y="2660904"/>
            <a:ext cx="4818888" cy="3547872"/>
          </a:xfrm>
        </p:spPr>
        <p:txBody>
          <a:bodyPr anchor="t">
            <a:normAutofit/>
          </a:bodyPr>
          <a:lstStyle/>
          <a:p>
            <a:r>
              <a:rPr lang="de-CH" sz="2200" b="1" dirty="0"/>
              <a:t>Stars </a:t>
            </a:r>
            <a:r>
              <a:rPr lang="de-CH" sz="2200" dirty="0" err="1"/>
              <a:t>are</a:t>
            </a:r>
            <a:r>
              <a:rPr lang="de-CH" sz="2200" dirty="0"/>
              <a:t> </a:t>
            </a:r>
            <a:r>
              <a:rPr lang="de-CH" sz="2200" dirty="0" err="1"/>
              <a:t>market</a:t>
            </a:r>
            <a:r>
              <a:rPr lang="de-CH" sz="2200" dirty="0"/>
              <a:t> </a:t>
            </a:r>
            <a:r>
              <a:rPr lang="de-CH" sz="2200" dirty="0" err="1"/>
              <a:t>leaders</a:t>
            </a:r>
            <a:r>
              <a:rPr lang="de-CH" sz="2200" dirty="0"/>
              <a:t> in </a:t>
            </a:r>
            <a:r>
              <a:rPr lang="de-CH" sz="2200" dirty="0" err="1"/>
              <a:t>growing</a:t>
            </a:r>
            <a:r>
              <a:rPr lang="de-CH" sz="2200" dirty="0"/>
              <a:t> </a:t>
            </a:r>
            <a:r>
              <a:rPr lang="de-CH" sz="2200" dirty="0" err="1"/>
              <a:t>markets</a:t>
            </a:r>
            <a:r>
              <a:rPr lang="de-CH" sz="2200" dirty="0"/>
              <a:t> , </a:t>
            </a:r>
            <a:r>
              <a:rPr lang="de-CH" sz="2200" dirty="0" err="1"/>
              <a:t>provide</a:t>
            </a:r>
            <a:r>
              <a:rPr lang="de-CH" sz="2200" dirty="0"/>
              <a:t> a </a:t>
            </a:r>
            <a:r>
              <a:rPr lang="de-CH" sz="2200" dirty="0" err="1"/>
              <a:t>lot</a:t>
            </a:r>
            <a:r>
              <a:rPr lang="de-CH" sz="2200" dirty="0"/>
              <a:t> of </a:t>
            </a:r>
            <a:r>
              <a:rPr lang="de-CH" sz="2200" dirty="0" err="1"/>
              <a:t>sales</a:t>
            </a:r>
            <a:r>
              <a:rPr lang="de-CH" sz="2200" dirty="0"/>
              <a:t> and cash. </a:t>
            </a:r>
            <a:r>
              <a:rPr lang="de-CH" sz="2200" dirty="0" err="1"/>
              <a:t>Must</a:t>
            </a:r>
            <a:r>
              <a:rPr lang="de-CH" sz="2200" dirty="0"/>
              <a:t> </a:t>
            </a:r>
            <a:r>
              <a:rPr lang="de-CH" sz="2200" dirty="0" err="1"/>
              <a:t>be</a:t>
            </a:r>
            <a:r>
              <a:rPr lang="de-CH" sz="2200" dirty="0"/>
              <a:t> </a:t>
            </a:r>
            <a:r>
              <a:rPr lang="de-CH" sz="2200" dirty="0" err="1"/>
              <a:t>supported</a:t>
            </a:r>
            <a:r>
              <a:rPr lang="de-CH" sz="2200" dirty="0"/>
              <a:t> </a:t>
            </a:r>
            <a:r>
              <a:rPr lang="de-CH" sz="2200" dirty="0" err="1"/>
              <a:t>for</a:t>
            </a:r>
            <a:r>
              <a:rPr lang="de-CH" sz="2200" dirty="0"/>
              <a:t> </a:t>
            </a:r>
            <a:r>
              <a:rPr lang="de-CH" sz="2200" dirty="0" err="1"/>
              <a:t>that</a:t>
            </a:r>
            <a:r>
              <a:rPr lang="de-CH" sz="2200" dirty="0"/>
              <a:t> </a:t>
            </a:r>
            <a:r>
              <a:rPr lang="de-CH" sz="2200" dirty="0" err="1"/>
              <a:t>reason</a:t>
            </a:r>
            <a:r>
              <a:rPr lang="de-CH" sz="2200" dirty="0"/>
              <a:t>, to </a:t>
            </a:r>
            <a:r>
              <a:rPr lang="de-CH" sz="2200" dirty="0" err="1"/>
              <a:t>finance</a:t>
            </a:r>
            <a:r>
              <a:rPr lang="de-CH" sz="2200" dirty="0"/>
              <a:t>  Question Marks.</a:t>
            </a:r>
          </a:p>
          <a:p>
            <a:r>
              <a:rPr lang="de-CH" sz="2200" b="1" dirty="0"/>
              <a:t>Question </a:t>
            </a:r>
            <a:r>
              <a:rPr lang="de-CH" sz="2200" b="1" dirty="0" err="1"/>
              <a:t>marks</a:t>
            </a:r>
            <a:r>
              <a:rPr lang="de-CH" sz="2200" b="1" dirty="0"/>
              <a:t> </a:t>
            </a:r>
            <a:r>
              <a:rPr lang="de-CH" sz="2200" dirty="0" err="1"/>
              <a:t>are</a:t>
            </a:r>
            <a:r>
              <a:rPr lang="de-CH" sz="2200" dirty="0"/>
              <a:t> </a:t>
            </a:r>
            <a:r>
              <a:rPr lang="de-CH" sz="2200" dirty="0" err="1"/>
              <a:t>new</a:t>
            </a:r>
            <a:r>
              <a:rPr lang="de-CH" sz="2200" dirty="0"/>
              <a:t> </a:t>
            </a:r>
            <a:r>
              <a:rPr lang="de-CH" sz="2200" dirty="0" err="1"/>
              <a:t>products</a:t>
            </a:r>
            <a:r>
              <a:rPr lang="de-CH" sz="2200" dirty="0"/>
              <a:t> in </a:t>
            </a:r>
            <a:r>
              <a:rPr lang="de-CH" sz="2200" dirty="0" err="1"/>
              <a:t>growing</a:t>
            </a:r>
            <a:r>
              <a:rPr lang="de-CH" sz="2200" dirty="0"/>
              <a:t> </a:t>
            </a:r>
            <a:r>
              <a:rPr lang="de-CH" sz="2200" dirty="0" err="1"/>
              <a:t>markets</a:t>
            </a:r>
            <a:r>
              <a:rPr lang="de-CH" sz="2200" dirty="0"/>
              <a:t> </a:t>
            </a:r>
            <a:r>
              <a:rPr lang="de-CH" sz="2200" dirty="0" err="1"/>
              <a:t>that</a:t>
            </a:r>
            <a:r>
              <a:rPr lang="de-CH" sz="2200" dirty="0"/>
              <a:t> </a:t>
            </a:r>
            <a:r>
              <a:rPr lang="de-CH" sz="2200" dirty="0" err="1"/>
              <a:t>need</a:t>
            </a:r>
            <a:r>
              <a:rPr lang="de-CH" sz="2200" dirty="0"/>
              <a:t> support to </a:t>
            </a:r>
            <a:r>
              <a:rPr lang="de-CH" sz="2200" dirty="0" err="1"/>
              <a:t>become</a:t>
            </a:r>
            <a:r>
              <a:rPr lang="de-CH" sz="2200" dirty="0"/>
              <a:t> Stars</a:t>
            </a:r>
          </a:p>
          <a:p>
            <a:r>
              <a:rPr lang="de-CH" sz="2200" b="1" dirty="0"/>
              <a:t>Cash </a:t>
            </a:r>
            <a:r>
              <a:rPr lang="de-CH" sz="2200" b="1" dirty="0" err="1"/>
              <a:t>cows</a:t>
            </a:r>
            <a:r>
              <a:rPr lang="de-CH" sz="2200" b="1" dirty="0"/>
              <a:t>  </a:t>
            </a:r>
            <a:r>
              <a:rPr lang="de-CH" sz="2200" dirty="0" err="1"/>
              <a:t>are</a:t>
            </a:r>
            <a:r>
              <a:rPr lang="de-CH" sz="2200" dirty="0"/>
              <a:t> </a:t>
            </a:r>
            <a:r>
              <a:rPr lang="de-CH" sz="2200" dirty="0" err="1"/>
              <a:t>leaders</a:t>
            </a:r>
            <a:r>
              <a:rPr lang="de-CH" sz="2200" dirty="0"/>
              <a:t> in </a:t>
            </a:r>
            <a:r>
              <a:rPr lang="de-CH" sz="2200" dirty="0" err="1"/>
              <a:t>declining</a:t>
            </a:r>
            <a:r>
              <a:rPr lang="de-CH" sz="2200" dirty="0"/>
              <a:t> </a:t>
            </a:r>
            <a:r>
              <a:rPr lang="de-CH" sz="2200" dirty="0" err="1"/>
              <a:t>markets</a:t>
            </a:r>
            <a:r>
              <a:rPr lang="de-CH" sz="2200" dirty="0"/>
              <a:t> and </a:t>
            </a:r>
            <a:r>
              <a:rPr lang="de-CH" sz="2200" dirty="0" err="1"/>
              <a:t>should</a:t>
            </a:r>
            <a:r>
              <a:rPr lang="de-CH" sz="2200" dirty="0"/>
              <a:t> </a:t>
            </a:r>
            <a:r>
              <a:rPr lang="de-CH" sz="2200" dirty="0" err="1"/>
              <a:t>be</a:t>
            </a:r>
            <a:r>
              <a:rPr lang="de-CH" sz="2200" dirty="0"/>
              <a:t> </a:t>
            </a:r>
            <a:r>
              <a:rPr lang="de-CH" sz="2200" dirty="0" err="1"/>
              <a:t>miked</a:t>
            </a:r>
            <a:r>
              <a:rPr lang="de-CH" sz="2200" dirty="0"/>
              <a:t> </a:t>
            </a:r>
            <a:r>
              <a:rPr lang="de-CH" sz="2200" dirty="0" err="1"/>
              <a:t>for</a:t>
            </a:r>
            <a:r>
              <a:rPr lang="de-CH" sz="2200" dirty="0"/>
              <a:t> cash</a:t>
            </a:r>
          </a:p>
          <a:p>
            <a:r>
              <a:rPr lang="de-CH" sz="2200" b="1" dirty="0"/>
              <a:t>Dogs </a:t>
            </a:r>
            <a:r>
              <a:rPr lang="de-CH" sz="2200" dirty="0" err="1"/>
              <a:t>are</a:t>
            </a:r>
            <a:r>
              <a:rPr lang="de-CH" sz="2200" dirty="0"/>
              <a:t> </a:t>
            </a:r>
            <a:r>
              <a:rPr lang="de-CH" sz="2200" dirty="0" err="1"/>
              <a:t>losers</a:t>
            </a:r>
            <a:r>
              <a:rPr lang="de-CH" sz="2200" dirty="0"/>
              <a:t> in </a:t>
            </a:r>
            <a:r>
              <a:rPr lang="de-CH" sz="2200" dirty="0" err="1"/>
              <a:t>decling</a:t>
            </a:r>
            <a:r>
              <a:rPr lang="de-CH" sz="2200" dirty="0"/>
              <a:t> </a:t>
            </a:r>
            <a:r>
              <a:rPr lang="de-CH" sz="2200" dirty="0" err="1"/>
              <a:t>markets</a:t>
            </a:r>
            <a:endParaRPr lang="en-US" sz="2200" dirty="0"/>
          </a:p>
        </p:txBody>
      </p:sp>
      <p:pic>
        <p:nvPicPr>
          <p:cNvPr id="12" name="Picture 11" descr="Diagram&#10;&#10;Description automatically generated">
            <a:extLst>
              <a:ext uri="{FF2B5EF4-FFF2-40B4-BE49-F238E27FC236}">
                <a16:creationId xmlns:a16="http://schemas.microsoft.com/office/drawing/2014/main" id="{D61E8EFB-369B-41A4-AA1B-3969FE95D0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6173" y="502125"/>
            <a:ext cx="6752492" cy="5706651"/>
          </a:xfrm>
          <a:prstGeom prst="rect">
            <a:avLst/>
          </a:prstGeom>
        </p:spPr>
      </p:pic>
    </p:spTree>
    <p:extLst>
      <p:ext uri="{BB962C8B-B14F-4D97-AF65-F5344CB8AC3E}">
        <p14:creationId xmlns:p14="http://schemas.microsoft.com/office/powerpoint/2010/main" val="10858609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4701" y="274416"/>
            <a:ext cx="6705600" cy="711081"/>
          </a:xfrm>
        </p:spPr>
        <p:txBody>
          <a:bodyPr/>
          <a:lstStyle/>
          <a:p>
            <a:r>
              <a:rPr lang="en-US" dirty="0"/>
              <a:t>2021: how to grow? SWOT Analysis</a:t>
            </a:r>
            <a:endParaRPr lang="es-UY" dirty="0"/>
          </a:p>
        </p:txBody>
      </p:sp>
      <p:sp>
        <p:nvSpPr>
          <p:cNvPr id="86" name="Text Placeholder 85"/>
          <p:cNvSpPr>
            <a:spLocks noGrp="1"/>
          </p:cNvSpPr>
          <p:nvPr>
            <p:ph type="body" sz="quarter" idx="13"/>
          </p:nvPr>
        </p:nvSpPr>
        <p:spPr/>
        <p:txBody>
          <a:bodyPr/>
          <a:lstStyle/>
          <a:p>
            <a:pPr algn="ctr"/>
            <a:r>
              <a:rPr lang="es-UY" sz="2800" b="1" dirty="0" err="1"/>
              <a:t>Discussion</a:t>
            </a:r>
            <a:r>
              <a:rPr lang="es-UY" sz="2800" b="1" dirty="0"/>
              <a:t> </a:t>
            </a:r>
            <a:r>
              <a:rPr lang="es-UY" sz="2800" b="1" dirty="0" err="1"/>
              <a:t>with</a:t>
            </a:r>
            <a:r>
              <a:rPr lang="es-UY" sz="2800" b="1" dirty="0"/>
              <a:t> Ladurner</a:t>
            </a:r>
          </a:p>
        </p:txBody>
      </p:sp>
      <p:sp>
        <p:nvSpPr>
          <p:cNvPr id="29" name="TextBox 28"/>
          <p:cNvSpPr txBox="1"/>
          <p:nvPr/>
        </p:nvSpPr>
        <p:spPr>
          <a:xfrm>
            <a:off x="699023" y="1573533"/>
            <a:ext cx="861657" cy="1861563"/>
          </a:xfrm>
          <a:prstGeom prst="rect">
            <a:avLst/>
          </a:prstGeom>
          <a:noFill/>
        </p:spPr>
        <p:txBody>
          <a:bodyPr wrap="square" rtlCol="0">
            <a:spAutoFit/>
          </a:bodyPr>
          <a:lstStyle/>
          <a:p>
            <a:pPr algn="ctr"/>
            <a:r>
              <a:rPr lang="en-US" sz="11497" b="1">
                <a:solidFill>
                  <a:prstClr val="white">
                    <a:lumMod val="65000"/>
                  </a:prstClr>
                </a:solidFill>
                <a:latin typeface="Arial" pitchFamily="34" charset="0"/>
                <a:cs typeface="Arial" pitchFamily="34" charset="0"/>
              </a:rPr>
              <a:t>S</a:t>
            </a:r>
          </a:p>
        </p:txBody>
      </p:sp>
      <p:sp>
        <p:nvSpPr>
          <p:cNvPr id="30" name="TextBox 29"/>
          <p:cNvSpPr txBox="1"/>
          <p:nvPr/>
        </p:nvSpPr>
        <p:spPr>
          <a:xfrm>
            <a:off x="10859452" y="1590777"/>
            <a:ext cx="861657" cy="1861563"/>
          </a:xfrm>
          <a:prstGeom prst="rect">
            <a:avLst/>
          </a:prstGeom>
          <a:noFill/>
        </p:spPr>
        <p:txBody>
          <a:bodyPr wrap="square" rtlCol="0">
            <a:spAutoFit/>
          </a:bodyPr>
          <a:lstStyle/>
          <a:p>
            <a:pPr algn="ctr"/>
            <a:r>
              <a:rPr lang="en-US" sz="11497" b="1">
                <a:solidFill>
                  <a:prstClr val="white">
                    <a:lumMod val="65000"/>
                  </a:prstClr>
                </a:solidFill>
                <a:latin typeface="Arial" pitchFamily="34" charset="0"/>
                <a:cs typeface="Arial" pitchFamily="34" charset="0"/>
              </a:rPr>
              <a:t>W</a:t>
            </a:r>
          </a:p>
        </p:txBody>
      </p:sp>
      <p:sp>
        <p:nvSpPr>
          <p:cNvPr id="31" name="TextBox 30"/>
          <p:cNvSpPr txBox="1"/>
          <p:nvPr/>
        </p:nvSpPr>
        <p:spPr>
          <a:xfrm>
            <a:off x="10859452" y="3932926"/>
            <a:ext cx="861657" cy="1861563"/>
          </a:xfrm>
          <a:prstGeom prst="rect">
            <a:avLst/>
          </a:prstGeom>
          <a:noFill/>
        </p:spPr>
        <p:txBody>
          <a:bodyPr wrap="square" rtlCol="0">
            <a:spAutoFit/>
          </a:bodyPr>
          <a:lstStyle/>
          <a:p>
            <a:pPr algn="ctr"/>
            <a:r>
              <a:rPr lang="en-US" sz="11497" b="1">
                <a:solidFill>
                  <a:prstClr val="white">
                    <a:lumMod val="65000"/>
                  </a:prstClr>
                </a:solidFill>
                <a:latin typeface="Arial" pitchFamily="34" charset="0"/>
                <a:cs typeface="Arial" pitchFamily="34" charset="0"/>
              </a:rPr>
              <a:t>T</a:t>
            </a:r>
          </a:p>
        </p:txBody>
      </p:sp>
      <p:sp>
        <p:nvSpPr>
          <p:cNvPr id="32" name="TextBox 31"/>
          <p:cNvSpPr txBox="1"/>
          <p:nvPr/>
        </p:nvSpPr>
        <p:spPr>
          <a:xfrm>
            <a:off x="624819" y="3920353"/>
            <a:ext cx="861657" cy="1861563"/>
          </a:xfrm>
          <a:prstGeom prst="rect">
            <a:avLst/>
          </a:prstGeom>
          <a:noFill/>
        </p:spPr>
        <p:txBody>
          <a:bodyPr wrap="square" rtlCol="0">
            <a:spAutoFit/>
          </a:bodyPr>
          <a:lstStyle/>
          <a:p>
            <a:pPr algn="ctr"/>
            <a:r>
              <a:rPr lang="en-US" sz="11497" b="1">
                <a:solidFill>
                  <a:prstClr val="white">
                    <a:lumMod val="65000"/>
                  </a:prstClr>
                </a:solidFill>
                <a:latin typeface="Arial" pitchFamily="34" charset="0"/>
                <a:cs typeface="Arial" pitchFamily="34" charset="0"/>
              </a:rPr>
              <a:t>O</a:t>
            </a:r>
          </a:p>
        </p:txBody>
      </p:sp>
      <p:sp>
        <p:nvSpPr>
          <p:cNvPr id="33" name="Rounded Rectangle 32"/>
          <p:cNvSpPr/>
          <p:nvPr/>
        </p:nvSpPr>
        <p:spPr>
          <a:xfrm>
            <a:off x="1846958" y="1427783"/>
            <a:ext cx="4224536" cy="2384640"/>
          </a:xfrm>
          <a:prstGeom prst="round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a:ln w="0">
            <a:noFill/>
            <a:prstDash val="solid"/>
            <a:round/>
            <a:headEnd/>
            <a:tailEnd/>
          </a:ln>
        </p:spPr>
        <p:txBody>
          <a:bodyPr vert="horz" wrap="square" lIns="914162" tIns="91416" rIns="914162" bIns="91416" numCol="1" anchor="ctr" anchorCtr="1" compatLnSpc="1">
            <a:prstTxWarp prst="textNoShape">
              <a:avLst/>
            </a:prstTxWarp>
          </a:bodyPr>
          <a:lstStyle/>
          <a:p>
            <a:endParaRPr lang="en-US" sz="1799" kern="0">
              <a:solidFill>
                <a:schemeClr val="bg1"/>
              </a:solidFill>
              <a:latin typeface="Arial" pitchFamily="34" charset="0"/>
              <a:cs typeface="Arial" pitchFamily="34" charset="0"/>
            </a:endParaRPr>
          </a:p>
        </p:txBody>
      </p:sp>
      <p:sp>
        <p:nvSpPr>
          <p:cNvPr id="34" name="Rounded Rectangle 33"/>
          <p:cNvSpPr/>
          <p:nvPr/>
        </p:nvSpPr>
        <p:spPr>
          <a:xfrm>
            <a:off x="6167989" y="1421551"/>
            <a:ext cx="4224536" cy="2384640"/>
          </a:xfrm>
          <a:prstGeom prst="roundRect">
            <a:avLst/>
          </a:prstGeom>
          <a:gradFill flip="none" rotWithShape="1">
            <a:gsLst>
              <a:gs pos="0">
                <a:srgbClr val="F79646">
                  <a:lumMod val="75000"/>
                  <a:shade val="30000"/>
                  <a:satMod val="115000"/>
                </a:srgbClr>
              </a:gs>
              <a:gs pos="50000">
                <a:srgbClr val="F79646">
                  <a:lumMod val="75000"/>
                  <a:shade val="67500"/>
                  <a:satMod val="115000"/>
                </a:srgbClr>
              </a:gs>
              <a:gs pos="100000">
                <a:srgbClr val="F79646">
                  <a:lumMod val="75000"/>
                  <a:shade val="100000"/>
                  <a:satMod val="115000"/>
                </a:srgbClr>
              </a:gs>
            </a:gsLst>
            <a:lin ang="0" scaled="1"/>
            <a:tileRect/>
          </a:gradFill>
          <a:ln w="25400" cap="flat" cmpd="sng" algn="ctr">
            <a:noFill/>
            <a:prstDash val="solid"/>
          </a:ln>
          <a:effectLst/>
        </p:spPr>
        <p:txBody>
          <a:bodyPr rtlCol="0" anchor="ctr"/>
          <a:lstStyle/>
          <a:p>
            <a:pPr algn="ctr" defTabSz="914126"/>
            <a:endParaRPr lang="en-US" sz="1799" kern="0">
              <a:solidFill>
                <a:prstClr val="white"/>
              </a:solidFill>
              <a:latin typeface="Arial" pitchFamily="34" charset="0"/>
              <a:cs typeface="Arial" pitchFamily="34" charset="0"/>
            </a:endParaRPr>
          </a:p>
        </p:txBody>
      </p:sp>
      <p:sp>
        <p:nvSpPr>
          <p:cNvPr id="35" name="Rounded Rectangle 34"/>
          <p:cNvSpPr/>
          <p:nvPr/>
        </p:nvSpPr>
        <p:spPr>
          <a:xfrm>
            <a:off x="6167989" y="3926321"/>
            <a:ext cx="4224536" cy="2384640"/>
          </a:xfrm>
          <a:prstGeom prst="round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0" scaled="1"/>
            <a:tileRect/>
          </a:gradFill>
          <a:ln w="25400" cap="flat" cmpd="sng" algn="ctr">
            <a:noFill/>
            <a:prstDash val="solid"/>
          </a:ln>
          <a:effectLst/>
        </p:spPr>
        <p:txBody>
          <a:bodyPr rtlCol="0" anchor="ctr"/>
          <a:lstStyle/>
          <a:p>
            <a:pPr algn="ctr" defTabSz="914126"/>
            <a:endParaRPr lang="en-US" sz="1799" kern="0">
              <a:solidFill>
                <a:prstClr val="white"/>
              </a:solidFill>
              <a:latin typeface="Arial" pitchFamily="34" charset="0"/>
              <a:cs typeface="Arial" pitchFamily="34" charset="0"/>
            </a:endParaRPr>
          </a:p>
        </p:txBody>
      </p:sp>
      <p:sp>
        <p:nvSpPr>
          <p:cNvPr id="36" name="Rounded Rectangle 35"/>
          <p:cNvSpPr/>
          <p:nvPr/>
        </p:nvSpPr>
        <p:spPr>
          <a:xfrm>
            <a:off x="1829589" y="3932926"/>
            <a:ext cx="4224536" cy="2384640"/>
          </a:xfrm>
          <a:prstGeom prst="round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0" scaled="1"/>
            <a:tileRect/>
          </a:gradFill>
          <a:ln w="25400" cap="flat" cmpd="sng" algn="ctr">
            <a:noFill/>
            <a:prstDash val="solid"/>
          </a:ln>
          <a:effectLst/>
        </p:spPr>
        <p:txBody>
          <a:bodyPr rtlCol="0" anchor="ctr"/>
          <a:lstStyle/>
          <a:p>
            <a:pPr algn="ctr" defTabSz="914126"/>
            <a:endParaRPr lang="en-US" sz="1799" kern="0">
              <a:solidFill>
                <a:prstClr val="white"/>
              </a:solidFill>
              <a:latin typeface="Arial" pitchFamily="34" charset="0"/>
              <a:cs typeface="Arial" pitchFamily="34" charset="0"/>
            </a:endParaRPr>
          </a:p>
        </p:txBody>
      </p:sp>
      <p:sp>
        <p:nvSpPr>
          <p:cNvPr id="37" name="Rounded Rectangle 29"/>
          <p:cNvSpPr/>
          <p:nvPr/>
        </p:nvSpPr>
        <p:spPr>
          <a:xfrm>
            <a:off x="1960884" y="2163037"/>
            <a:ext cx="3956857" cy="1542495"/>
          </a:xfrm>
          <a:custGeom>
            <a:avLst/>
            <a:gdLst/>
            <a:ahLst/>
            <a:cxnLst/>
            <a:rect l="l" t="t" r="r" b="b"/>
            <a:pathLst>
              <a:path w="3957888" h="1542897">
                <a:moveTo>
                  <a:pt x="0" y="0"/>
                </a:moveTo>
                <a:lnTo>
                  <a:pt x="3957888" y="0"/>
                </a:lnTo>
                <a:lnTo>
                  <a:pt x="3957888" y="1181487"/>
                </a:lnTo>
                <a:cubicBezTo>
                  <a:pt x="3957888" y="1381088"/>
                  <a:pt x="3796079" y="1542897"/>
                  <a:pt x="3596479" y="1542897"/>
                </a:cubicBezTo>
                <a:lnTo>
                  <a:pt x="361410" y="1542897"/>
                </a:lnTo>
                <a:cubicBezTo>
                  <a:pt x="161809" y="1542897"/>
                  <a:pt x="0" y="1381088"/>
                  <a:pt x="0" y="1181487"/>
                </a:cubicBezTo>
                <a:close/>
              </a:path>
            </a:pathLst>
          </a:custGeom>
          <a:solidFill>
            <a:sysClr val="window" lastClr="FFFFFF"/>
          </a:solidFill>
          <a:ln w="25400" cap="flat" cmpd="sng" algn="ctr">
            <a:noFill/>
            <a:prstDash val="solid"/>
          </a:ln>
          <a:effectLst>
            <a:innerShdw blurRad="203200" dist="50800" dir="13500000">
              <a:prstClr val="black">
                <a:alpha val="50000"/>
              </a:prstClr>
            </a:innerShdw>
          </a:effectLst>
        </p:spPr>
        <p:txBody>
          <a:bodyPr rtlCol="0" anchor="ctr"/>
          <a:lstStyle/>
          <a:p>
            <a:pPr algn="ctr" defTabSz="914126"/>
            <a:endParaRPr lang="en-US" sz="1799" kern="0">
              <a:solidFill>
                <a:prstClr val="white"/>
              </a:solidFill>
              <a:latin typeface="Arial" pitchFamily="34" charset="0"/>
              <a:cs typeface="Arial" pitchFamily="34" charset="0"/>
            </a:endParaRPr>
          </a:p>
        </p:txBody>
      </p:sp>
      <p:sp>
        <p:nvSpPr>
          <p:cNvPr id="38" name="TextBox 37"/>
          <p:cNvSpPr txBox="1"/>
          <p:nvPr/>
        </p:nvSpPr>
        <p:spPr>
          <a:xfrm>
            <a:off x="2424548" y="2211443"/>
            <a:ext cx="2951560" cy="1630575"/>
          </a:xfrm>
          <a:prstGeom prst="rect">
            <a:avLst/>
          </a:prstGeom>
          <a:noFill/>
        </p:spPr>
        <p:txBody>
          <a:bodyPr wrap="square" rtlCol="0" anchor="ctr">
            <a:spAutoFit/>
          </a:bodyPr>
          <a:lstStyle/>
          <a:p>
            <a:pPr marL="285664" indent="-285664">
              <a:buFont typeface="Arial" pitchFamily="34" charset="0"/>
              <a:buChar char="•"/>
            </a:pPr>
            <a:r>
              <a:rPr lang="en-US" sz="1999" dirty="0">
                <a:solidFill>
                  <a:prstClr val="black"/>
                </a:solidFill>
                <a:latin typeface="Arial" pitchFamily="34" charset="0"/>
                <a:cs typeface="Arial" pitchFamily="34" charset="0"/>
              </a:rPr>
              <a:t>World market leader</a:t>
            </a:r>
          </a:p>
          <a:p>
            <a:pPr marL="285664" indent="-285664">
              <a:buFont typeface="Arial" pitchFamily="34" charset="0"/>
              <a:buChar char="•"/>
            </a:pPr>
            <a:r>
              <a:rPr lang="en-US" sz="1999" dirty="0">
                <a:solidFill>
                  <a:prstClr val="black"/>
                </a:solidFill>
                <a:latin typeface="Arial" pitchFamily="34" charset="0"/>
                <a:cs typeface="Arial" pitchFamily="34" charset="0"/>
              </a:rPr>
              <a:t>Strong finances</a:t>
            </a:r>
          </a:p>
          <a:p>
            <a:pPr marL="285664" indent="-285664">
              <a:buFont typeface="Arial" pitchFamily="34" charset="0"/>
              <a:buChar char="•"/>
            </a:pPr>
            <a:r>
              <a:rPr lang="en-US" sz="1999" dirty="0">
                <a:solidFill>
                  <a:prstClr val="black"/>
                </a:solidFill>
                <a:latin typeface="Arial" pitchFamily="34" charset="0"/>
                <a:cs typeface="Arial" pitchFamily="34" charset="0"/>
              </a:rPr>
              <a:t>Growing market  </a:t>
            </a:r>
          </a:p>
          <a:p>
            <a:pPr marL="285664" indent="-285664">
              <a:buFont typeface="Arial" pitchFamily="34" charset="0"/>
              <a:buChar char="•"/>
            </a:pPr>
            <a:r>
              <a:rPr lang="en-US" sz="1999" dirty="0">
                <a:solidFill>
                  <a:prstClr val="black"/>
                </a:solidFill>
                <a:latin typeface="Arial" pitchFamily="34" charset="0"/>
                <a:cs typeface="Arial" pitchFamily="34" charset="0"/>
              </a:rPr>
              <a:t>New CEO</a:t>
            </a:r>
          </a:p>
          <a:p>
            <a:pPr marL="285664" indent="-285664">
              <a:buFont typeface="Arial" pitchFamily="34" charset="0"/>
              <a:buChar char="•"/>
            </a:pPr>
            <a:endParaRPr lang="en-US" sz="1999" dirty="0">
              <a:solidFill>
                <a:prstClr val="black"/>
              </a:solidFill>
              <a:latin typeface="Arial" pitchFamily="34" charset="0"/>
              <a:cs typeface="Arial" pitchFamily="34" charset="0"/>
            </a:endParaRPr>
          </a:p>
        </p:txBody>
      </p:sp>
      <p:sp>
        <p:nvSpPr>
          <p:cNvPr id="39" name="TextBox 38"/>
          <p:cNvSpPr txBox="1"/>
          <p:nvPr/>
        </p:nvSpPr>
        <p:spPr>
          <a:xfrm>
            <a:off x="2252704" y="1599662"/>
            <a:ext cx="3267383" cy="461545"/>
          </a:xfrm>
          <a:prstGeom prst="rect">
            <a:avLst/>
          </a:prstGeom>
          <a:noFill/>
        </p:spPr>
        <p:txBody>
          <a:bodyPr wrap="square" rtlCol="0">
            <a:spAutoFit/>
          </a:bodyPr>
          <a:lstStyle/>
          <a:p>
            <a:pPr algn="ctr"/>
            <a:r>
              <a:rPr lang="en-US" sz="2399" b="1">
                <a:solidFill>
                  <a:prstClr val="white"/>
                </a:solidFill>
                <a:effectLst>
                  <a:outerShdw blurRad="38100" dist="38100" dir="2700000" algn="tl">
                    <a:srgbClr val="000000">
                      <a:alpha val="43137"/>
                    </a:srgbClr>
                  </a:outerShdw>
                </a:effectLst>
                <a:latin typeface="Arial" pitchFamily="34" charset="0"/>
                <a:cs typeface="Arial" pitchFamily="34" charset="0"/>
              </a:rPr>
              <a:t>Strengths</a:t>
            </a:r>
          </a:p>
        </p:txBody>
      </p:sp>
      <p:sp>
        <p:nvSpPr>
          <p:cNvPr id="40" name="Rounded Rectangle 37"/>
          <p:cNvSpPr/>
          <p:nvPr/>
        </p:nvSpPr>
        <p:spPr>
          <a:xfrm>
            <a:off x="6261601" y="2204653"/>
            <a:ext cx="4224535" cy="1562099"/>
          </a:xfrm>
          <a:custGeom>
            <a:avLst/>
            <a:gdLst/>
            <a:ahLst/>
            <a:cxnLst/>
            <a:rect l="l" t="t" r="r" b="b"/>
            <a:pathLst>
              <a:path w="3957889" h="1562506">
                <a:moveTo>
                  <a:pt x="0" y="0"/>
                </a:moveTo>
                <a:lnTo>
                  <a:pt x="3957889" y="0"/>
                </a:lnTo>
                <a:lnTo>
                  <a:pt x="3957889" y="1201096"/>
                </a:lnTo>
                <a:cubicBezTo>
                  <a:pt x="3957888" y="1400697"/>
                  <a:pt x="3796079" y="1562506"/>
                  <a:pt x="3596478" y="1562506"/>
                </a:cubicBezTo>
                <a:lnTo>
                  <a:pt x="361411" y="1562506"/>
                </a:lnTo>
                <a:cubicBezTo>
                  <a:pt x="161809" y="1562506"/>
                  <a:pt x="0" y="1400697"/>
                  <a:pt x="0" y="1201096"/>
                </a:cubicBezTo>
                <a:close/>
              </a:path>
            </a:pathLst>
          </a:custGeom>
          <a:solidFill>
            <a:sysClr val="window" lastClr="FFFFFF"/>
          </a:solidFill>
          <a:ln w="25400" cap="flat" cmpd="sng" algn="ctr">
            <a:noFill/>
            <a:prstDash val="solid"/>
          </a:ln>
          <a:effectLst>
            <a:innerShdw blurRad="203200" dist="50800" dir="13500000">
              <a:prstClr val="black">
                <a:alpha val="50000"/>
              </a:prstClr>
            </a:innerShdw>
          </a:effectLst>
        </p:spPr>
        <p:txBody>
          <a:bodyPr rtlCol="0" anchor="ctr"/>
          <a:lstStyle/>
          <a:p>
            <a:pPr algn="ctr" defTabSz="914126"/>
            <a:endParaRPr lang="en-US" sz="1799" kern="0">
              <a:solidFill>
                <a:prstClr val="white"/>
              </a:solidFill>
              <a:latin typeface="Arial" pitchFamily="34" charset="0"/>
              <a:cs typeface="Arial" pitchFamily="34" charset="0"/>
            </a:endParaRPr>
          </a:p>
        </p:txBody>
      </p:sp>
      <p:sp>
        <p:nvSpPr>
          <p:cNvPr id="41" name="TextBox 40"/>
          <p:cNvSpPr txBox="1"/>
          <p:nvPr/>
        </p:nvSpPr>
        <p:spPr>
          <a:xfrm>
            <a:off x="6839036" y="2424533"/>
            <a:ext cx="3452331" cy="1322926"/>
          </a:xfrm>
          <a:prstGeom prst="rect">
            <a:avLst/>
          </a:prstGeom>
          <a:noFill/>
        </p:spPr>
        <p:txBody>
          <a:bodyPr wrap="square" rtlCol="0" anchor="ctr">
            <a:spAutoFit/>
          </a:bodyPr>
          <a:lstStyle/>
          <a:p>
            <a:pPr marL="285664" indent="-285664">
              <a:buFont typeface="Arial" pitchFamily="34" charset="0"/>
              <a:buChar char="•"/>
            </a:pPr>
            <a:r>
              <a:rPr lang="en-US" sz="1999" dirty="0">
                <a:solidFill>
                  <a:prstClr val="black"/>
                </a:solidFill>
                <a:latin typeface="Arial" pitchFamily="34" charset="0"/>
                <a:cs typeface="Arial" pitchFamily="34" charset="0"/>
              </a:rPr>
              <a:t>Weak Medical Nutrition </a:t>
            </a:r>
          </a:p>
          <a:p>
            <a:pPr marL="285664" indent="-285664">
              <a:buFont typeface="Arial" pitchFamily="34" charset="0"/>
              <a:buChar char="•"/>
            </a:pPr>
            <a:r>
              <a:rPr lang="en-US" sz="1999" dirty="0">
                <a:solidFill>
                  <a:prstClr val="black"/>
                </a:solidFill>
                <a:latin typeface="Arial" pitchFamily="34" charset="0"/>
                <a:cs typeface="Arial" pitchFamily="34" charset="0"/>
              </a:rPr>
              <a:t>Complacent organization</a:t>
            </a:r>
          </a:p>
          <a:p>
            <a:pPr marL="285664" indent="-285664">
              <a:buFont typeface="Arial" pitchFamily="34" charset="0"/>
              <a:buChar char="•"/>
            </a:pPr>
            <a:r>
              <a:rPr lang="en-US" sz="1999" dirty="0">
                <a:solidFill>
                  <a:prstClr val="black"/>
                </a:solidFill>
                <a:latin typeface="Arial" pitchFamily="34" charset="0"/>
                <a:cs typeface="Arial" pitchFamily="34" charset="0"/>
              </a:rPr>
              <a:t>New vision unrealized</a:t>
            </a:r>
          </a:p>
          <a:p>
            <a:pPr marL="285664" indent="-285664">
              <a:buFont typeface="Arial" pitchFamily="34" charset="0"/>
              <a:buChar char="•"/>
            </a:pPr>
            <a:endParaRPr lang="en-US" sz="1999" dirty="0">
              <a:solidFill>
                <a:prstClr val="black"/>
              </a:solidFill>
              <a:latin typeface="Arial" pitchFamily="34" charset="0"/>
              <a:cs typeface="Arial" pitchFamily="34" charset="0"/>
            </a:endParaRPr>
          </a:p>
        </p:txBody>
      </p:sp>
      <p:sp>
        <p:nvSpPr>
          <p:cNvPr id="42" name="TextBox 41"/>
          <p:cNvSpPr txBox="1"/>
          <p:nvPr/>
        </p:nvSpPr>
        <p:spPr>
          <a:xfrm>
            <a:off x="6606340" y="1619266"/>
            <a:ext cx="3267383" cy="461545"/>
          </a:xfrm>
          <a:prstGeom prst="rect">
            <a:avLst/>
          </a:prstGeom>
          <a:noFill/>
        </p:spPr>
        <p:txBody>
          <a:bodyPr wrap="square" rtlCol="0">
            <a:spAutoFit/>
          </a:bodyPr>
          <a:lstStyle/>
          <a:p>
            <a:pPr algn="ctr"/>
            <a:r>
              <a:rPr lang="en-US" sz="2399" b="1">
                <a:solidFill>
                  <a:prstClr val="white"/>
                </a:solidFill>
                <a:effectLst>
                  <a:outerShdw blurRad="38100" dist="38100" dir="2700000" algn="tl">
                    <a:srgbClr val="000000">
                      <a:alpha val="43137"/>
                    </a:srgbClr>
                  </a:outerShdw>
                </a:effectLst>
                <a:latin typeface="Arial" pitchFamily="34" charset="0"/>
                <a:cs typeface="Arial" pitchFamily="34" charset="0"/>
              </a:rPr>
              <a:t>Weaknesses</a:t>
            </a:r>
          </a:p>
        </p:txBody>
      </p:sp>
      <p:sp>
        <p:nvSpPr>
          <p:cNvPr id="43" name="Rounded Rectangle 53"/>
          <p:cNvSpPr/>
          <p:nvPr/>
        </p:nvSpPr>
        <p:spPr>
          <a:xfrm>
            <a:off x="1960884" y="4709954"/>
            <a:ext cx="3956857" cy="1499219"/>
          </a:xfrm>
          <a:custGeom>
            <a:avLst/>
            <a:gdLst/>
            <a:ahLst/>
            <a:cxnLst/>
            <a:rect l="l" t="t" r="r" b="b"/>
            <a:pathLst>
              <a:path w="3957888" h="1499610">
                <a:moveTo>
                  <a:pt x="0" y="0"/>
                </a:moveTo>
                <a:lnTo>
                  <a:pt x="3957888" y="0"/>
                </a:lnTo>
                <a:lnTo>
                  <a:pt x="3957888" y="1138199"/>
                </a:lnTo>
                <a:cubicBezTo>
                  <a:pt x="3957888" y="1337800"/>
                  <a:pt x="3796079" y="1499609"/>
                  <a:pt x="3596479" y="1499610"/>
                </a:cubicBezTo>
                <a:lnTo>
                  <a:pt x="361410" y="1499610"/>
                </a:lnTo>
                <a:cubicBezTo>
                  <a:pt x="161809" y="1499609"/>
                  <a:pt x="0" y="1337800"/>
                  <a:pt x="0" y="1138199"/>
                </a:cubicBezTo>
                <a:close/>
              </a:path>
            </a:pathLst>
          </a:custGeom>
          <a:solidFill>
            <a:sysClr val="window" lastClr="FFFFFF"/>
          </a:solidFill>
          <a:ln w="25400" cap="flat" cmpd="sng" algn="ctr">
            <a:noFill/>
            <a:prstDash val="solid"/>
          </a:ln>
          <a:effectLst>
            <a:innerShdw blurRad="203200" dist="50800" dir="13500000">
              <a:prstClr val="black">
                <a:alpha val="50000"/>
              </a:prstClr>
            </a:innerShdw>
          </a:effectLst>
        </p:spPr>
        <p:txBody>
          <a:bodyPr rtlCol="0" anchor="ctr"/>
          <a:lstStyle/>
          <a:p>
            <a:pPr algn="ctr" defTabSz="914126"/>
            <a:endParaRPr lang="en-US" sz="1799" kern="0">
              <a:solidFill>
                <a:prstClr val="white"/>
              </a:solidFill>
              <a:latin typeface="Arial" pitchFamily="34" charset="0"/>
              <a:cs typeface="Arial" pitchFamily="34" charset="0"/>
            </a:endParaRPr>
          </a:p>
        </p:txBody>
      </p:sp>
      <p:sp>
        <p:nvSpPr>
          <p:cNvPr id="44" name="TextBox 43"/>
          <p:cNvSpPr txBox="1"/>
          <p:nvPr/>
        </p:nvSpPr>
        <p:spPr>
          <a:xfrm>
            <a:off x="2568526" y="4768753"/>
            <a:ext cx="3267383" cy="1322926"/>
          </a:xfrm>
          <a:prstGeom prst="rect">
            <a:avLst/>
          </a:prstGeom>
          <a:noFill/>
        </p:spPr>
        <p:txBody>
          <a:bodyPr wrap="square" rtlCol="0" anchor="ctr">
            <a:spAutoFit/>
          </a:bodyPr>
          <a:lstStyle/>
          <a:p>
            <a:pPr marL="285664" indent="-285664">
              <a:buFont typeface="Arial" pitchFamily="34" charset="0"/>
              <a:buChar char="•"/>
            </a:pPr>
            <a:r>
              <a:rPr lang="en-US" sz="1999" dirty="0">
                <a:solidFill>
                  <a:prstClr val="black"/>
                </a:solidFill>
                <a:latin typeface="Arial" pitchFamily="34" charset="0"/>
                <a:cs typeface="Arial" pitchFamily="34" charset="0"/>
              </a:rPr>
              <a:t>More diagnoses of celiac disease</a:t>
            </a:r>
          </a:p>
          <a:p>
            <a:pPr marL="285664" indent="-285664">
              <a:buFont typeface="Arial" pitchFamily="34" charset="0"/>
              <a:buChar char="•"/>
            </a:pPr>
            <a:r>
              <a:rPr lang="en-US" sz="1999" dirty="0" err="1">
                <a:solidFill>
                  <a:prstClr val="black"/>
                </a:solidFill>
                <a:latin typeface="Arial" pitchFamily="34" charset="0"/>
                <a:cs typeface="Arial" pitchFamily="34" charset="0"/>
              </a:rPr>
              <a:t>Zivilisations-Krankheiten</a:t>
            </a:r>
            <a:r>
              <a:rPr lang="en-US" sz="1999" dirty="0">
                <a:solidFill>
                  <a:prstClr val="black"/>
                </a:solidFill>
                <a:latin typeface="Arial" pitchFamily="34" charset="0"/>
                <a:cs typeface="Arial" pitchFamily="34" charset="0"/>
              </a:rPr>
              <a:t> Life style diseases</a:t>
            </a:r>
          </a:p>
        </p:txBody>
      </p:sp>
      <p:sp>
        <p:nvSpPr>
          <p:cNvPr id="45" name="TextBox 44"/>
          <p:cNvSpPr txBox="1"/>
          <p:nvPr/>
        </p:nvSpPr>
        <p:spPr>
          <a:xfrm>
            <a:off x="2252704" y="4103303"/>
            <a:ext cx="3267383" cy="461545"/>
          </a:xfrm>
          <a:prstGeom prst="rect">
            <a:avLst/>
          </a:prstGeom>
          <a:noFill/>
        </p:spPr>
        <p:txBody>
          <a:bodyPr wrap="square" rtlCol="0">
            <a:spAutoFit/>
          </a:bodyPr>
          <a:lstStyle/>
          <a:p>
            <a:pPr algn="ctr"/>
            <a:r>
              <a:rPr lang="en-US" sz="2399" b="1" dirty="0">
                <a:solidFill>
                  <a:prstClr val="white"/>
                </a:solidFill>
                <a:effectLst>
                  <a:outerShdw blurRad="38100" dist="38100" dir="2700000" algn="tl">
                    <a:srgbClr val="000000">
                      <a:alpha val="43137"/>
                    </a:srgbClr>
                  </a:outerShdw>
                </a:effectLst>
                <a:latin typeface="Arial" pitchFamily="34" charset="0"/>
                <a:cs typeface="Arial" pitchFamily="34" charset="0"/>
              </a:rPr>
              <a:t>Opportunities</a:t>
            </a:r>
          </a:p>
        </p:txBody>
      </p:sp>
      <p:sp>
        <p:nvSpPr>
          <p:cNvPr id="46" name="Rounded Rectangle 56"/>
          <p:cNvSpPr/>
          <p:nvPr/>
        </p:nvSpPr>
        <p:spPr>
          <a:xfrm>
            <a:off x="6301828" y="4772662"/>
            <a:ext cx="3956858" cy="1508743"/>
          </a:xfrm>
          <a:custGeom>
            <a:avLst/>
            <a:gdLst/>
            <a:ahLst/>
            <a:cxnLst/>
            <a:rect l="l" t="t" r="r" b="b"/>
            <a:pathLst>
              <a:path w="3957889" h="1509136">
                <a:moveTo>
                  <a:pt x="0" y="0"/>
                </a:moveTo>
                <a:lnTo>
                  <a:pt x="3957889" y="0"/>
                </a:lnTo>
                <a:lnTo>
                  <a:pt x="3957889" y="1147725"/>
                </a:lnTo>
                <a:cubicBezTo>
                  <a:pt x="3957888" y="1347326"/>
                  <a:pt x="3796079" y="1509135"/>
                  <a:pt x="3596478" y="1509136"/>
                </a:cubicBezTo>
                <a:lnTo>
                  <a:pt x="361411" y="1509136"/>
                </a:lnTo>
                <a:cubicBezTo>
                  <a:pt x="161809" y="1509135"/>
                  <a:pt x="0" y="1347326"/>
                  <a:pt x="0" y="1147725"/>
                </a:cubicBezTo>
                <a:close/>
              </a:path>
            </a:pathLst>
          </a:custGeom>
          <a:solidFill>
            <a:sysClr val="window" lastClr="FFFFFF"/>
          </a:solidFill>
          <a:ln w="25400" cap="flat" cmpd="sng" algn="ctr">
            <a:noFill/>
            <a:prstDash val="solid"/>
          </a:ln>
          <a:effectLst>
            <a:innerShdw blurRad="203200" dist="50800" dir="13500000">
              <a:prstClr val="black">
                <a:alpha val="50000"/>
              </a:prstClr>
            </a:innerShdw>
          </a:effectLst>
        </p:spPr>
        <p:txBody>
          <a:bodyPr rtlCol="0" anchor="ctr"/>
          <a:lstStyle/>
          <a:p>
            <a:pPr algn="ctr" defTabSz="914126"/>
            <a:endParaRPr lang="en-US" sz="1799" kern="0">
              <a:solidFill>
                <a:prstClr val="white"/>
              </a:solidFill>
              <a:latin typeface="Arial" pitchFamily="34" charset="0"/>
              <a:cs typeface="Arial" pitchFamily="34" charset="0"/>
            </a:endParaRPr>
          </a:p>
        </p:txBody>
      </p:sp>
      <p:sp>
        <p:nvSpPr>
          <p:cNvPr id="47" name="TextBox 46"/>
          <p:cNvSpPr txBox="1"/>
          <p:nvPr/>
        </p:nvSpPr>
        <p:spPr>
          <a:xfrm>
            <a:off x="6521052" y="4997413"/>
            <a:ext cx="3639020" cy="1015278"/>
          </a:xfrm>
          <a:prstGeom prst="rect">
            <a:avLst/>
          </a:prstGeom>
          <a:noFill/>
        </p:spPr>
        <p:txBody>
          <a:bodyPr wrap="square" rtlCol="0" anchor="ctr">
            <a:spAutoFit/>
          </a:bodyPr>
          <a:lstStyle/>
          <a:p>
            <a:pPr marL="285664" indent="-285664">
              <a:buFont typeface="Arial" pitchFamily="34" charset="0"/>
              <a:buChar char="•"/>
            </a:pPr>
            <a:r>
              <a:rPr lang="en-US" sz="1999" dirty="0">
                <a:solidFill>
                  <a:prstClr val="black"/>
                </a:solidFill>
                <a:latin typeface="Arial" pitchFamily="34" charset="0"/>
                <a:cs typeface="Arial" pitchFamily="34" charset="0"/>
              </a:rPr>
              <a:t>Medications, vaccinations?</a:t>
            </a:r>
          </a:p>
          <a:p>
            <a:pPr marL="285664" indent="-285664">
              <a:buFont typeface="Arial" pitchFamily="34" charset="0"/>
              <a:buChar char="•"/>
            </a:pPr>
            <a:r>
              <a:rPr lang="en-US" sz="1999" dirty="0">
                <a:solidFill>
                  <a:prstClr val="black"/>
                </a:solidFill>
                <a:latin typeface="Arial" pitchFamily="34" charset="0"/>
                <a:cs typeface="Arial" pitchFamily="34" charset="0"/>
              </a:rPr>
              <a:t>Pressure on prices</a:t>
            </a:r>
          </a:p>
          <a:p>
            <a:pPr marL="285664" indent="-285664">
              <a:buFont typeface="Arial" pitchFamily="34" charset="0"/>
              <a:buChar char="•"/>
            </a:pPr>
            <a:endParaRPr lang="en-US" sz="1999" dirty="0">
              <a:solidFill>
                <a:prstClr val="black"/>
              </a:solidFill>
              <a:latin typeface="Arial" pitchFamily="34" charset="0"/>
              <a:cs typeface="Arial" pitchFamily="34" charset="0"/>
            </a:endParaRPr>
          </a:p>
        </p:txBody>
      </p:sp>
      <p:sp>
        <p:nvSpPr>
          <p:cNvPr id="48" name="TextBox 47"/>
          <p:cNvSpPr txBox="1"/>
          <p:nvPr/>
        </p:nvSpPr>
        <p:spPr>
          <a:xfrm>
            <a:off x="6585339" y="4231601"/>
            <a:ext cx="3267383" cy="461545"/>
          </a:xfrm>
          <a:prstGeom prst="rect">
            <a:avLst/>
          </a:prstGeom>
          <a:noFill/>
        </p:spPr>
        <p:txBody>
          <a:bodyPr wrap="square" rtlCol="0">
            <a:spAutoFit/>
          </a:bodyPr>
          <a:lstStyle/>
          <a:p>
            <a:pPr algn="ctr"/>
            <a:r>
              <a:rPr lang="en-US" sz="2399" b="1" dirty="0">
                <a:solidFill>
                  <a:prstClr val="white"/>
                </a:solidFill>
                <a:effectLst>
                  <a:outerShdw blurRad="38100" dist="38100" dir="2700000" algn="tl">
                    <a:srgbClr val="000000">
                      <a:alpha val="43137"/>
                    </a:srgbClr>
                  </a:outerShdw>
                </a:effectLst>
                <a:latin typeface="Arial" pitchFamily="34" charset="0"/>
                <a:cs typeface="Arial" pitchFamily="34" charset="0"/>
              </a:rPr>
              <a:t>Threats</a:t>
            </a:r>
          </a:p>
        </p:txBody>
      </p:sp>
      <p:grpSp>
        <p:nvGrpSpPr>
          <p:cNvPr id="49" name="Group 48"/>
          <p:cNvGrpSpPr/>
          <p:nvPr/>
        </p:nvGrpSpPr>
        <p:grpSpPr>
          <a:xfrm>
            <a:off x="4878848" y="2555165"/>
            <a:ext cx="2363260" cy="2363260"/>
            <a:chOff x="3389437" y="2730853"/>
            <a:chExt cx="2363876" cy="2363876"/>
          </a:xfrm>
        </p:grpSpPr>
        <p:sp>
          <p:nvSpPr>
            <p:cNvPr id="50" name="Oval 49"/>
            <p:cNvSpPr/>
            <p:nvPr/>
          </p:nvSpPr>
          <p:spPr>
            <a:xfrm>
              <a:off x="3389437" y="2730853"/>
              <a:ext cx="2363876" cy="2363876"/>
            </a:xfrm>
            <a:prstGeom prst="ellipse">
              <a:avLst/>
            </a:prstGeom>
            <a:gradFill>
              <a:gsLst>
                <a:gs pos="9000">
                  <a:sysClr val="windowText" lastClr="000000">
                    <a:lumMod val="85000"/>
                    <a:lumOff val="15000"/>
                  </a:sysClr>
                </a:gs>
                <a:gs pos="43800">
                  <a:srgbClr val="FFFFFF"/>
                </a:gs>
                <a:gs pos="100000">
                  <a:sysClr val="windowText" lastClr="000000"/>
                </a:gs>
                <a:gs pos="60000">
                  <a:sysClr val="window" lastClr="FFFFFF"/>
                </a:gs>
              </a:gsLst>
              <a:lin ang="5400000" scaled="0"/>
            </a:gradFill>
            <a:ln w="25400" cap="flat" cmpd="sng" algn="ctr">
              <a:noFill/>
              <a:prstDash val="solid"/>
            </a:ln>
            <a:effectLst/>
          </p:spPr>
          <p:txBody>
            <a:bodyPr rtlCol="0" anchor="ctr"/>
            <a:lstStyle/>
            <a:p>
              <a:pPr algn="ctr" defTabSz="914126"/>
              <a:endParaRPr lang="en-US" sz="1799" kern="0">
                <a:solidFill>
                  <a:prstClr val="white"/>
                </a:solidFill>
                <a:latin typeface="Arial" pitchFamily="34" charset="0"/>
                <a:cs typeface="Arial" pitchFamily="34" charset="0"/>
              </a:endParaRPr>
            </a:p>
          </p:txBody>
        </p:sp>
        <p:grpSp>
          <p:nvGrpSpPr>
            <p:cNvPr id="51" name="Group 50"/>
            <p:cNvGrpSpPr/>
            <p:nvPr/>
          </p:nvGrpSpPr>
          <p:grpSpPr>
            <a:xfrm>
              <a:off x="3582478" y="2923887"/>
              <a:ext cx="1977794" cy="1977793"/>
              <a:chOff x="6019800" y="3276599"/>
              <a:chExt cx="533400" cy="533400"/>
            </a:xfrm>
            <a:effectLst/>
          </p:grpSpPr>
          <p:sp>
            <p:nvSpPr>
              <p:cNvPr id="53" name="Oval 52"/>
              <p:cNvSpPr/>
              <p:nvPr/>
            </p:nvSpPr>
            <p:spPr>
              <a:xfrm>
                <a:off x="6019800" y="3276599"/>
                <a:ext cx="533400" cy="533400"/>
              </a:xfrm>
              <a:prstGeom prst="ellipse">
                <a:avLst/>
              </a:prstGeom>
              <a:gradFill>
                <a:gsLst>
                  <a:gs pos="35000">
                    <a:srgbClr val="00297A"/>
                  </a:gs>
                  <a:gs pos="70000">
                    <a:srgbClr val="0070C0"/>
                  </a:gs>
                  <a:gs pos="100000">
                    <a:srgbClr val="00B0F0"/>
                  </a:gs>
                </a:gsLst>
                <a:lin ang="5400000" scaled="1"/>
              </a:gradFill>
              <a:ln w="12700" cap="flat" cmpd="sng" algn="ctr">
                <a:solidFill>
                  <a:srgbClr val="002060"/>
                </a:solidFill>
                <a:prstDash val="solid"/>
              </a:ln>
              <a:effectLst/>
            </p:spPr>
            <p:txBody>
              <a:bodyPr rtlCol="0" anchor="ctr"/>
              <a:lstStyle/>
              <a:p>
                <a:pPr algn="ctr" defTabSz="914126">
                  <a:defRPr/>
                </a:pPr>
                <a:endParaRPr lang="en-US" sz="1799" kern="0">
                  <a:solidFill>
                    <a:sysClr val="window" lastClr="FFFFFF"/>
                  </a:solidFill>
                  <a:latin typeface="Arial" pitchFamily="34" charset="0"/>
                  <a:cs typeface="Arial" pitchFamily="34" charset="0"/>
                </a:endParaRPr>
              </a:p>
            </p:txBody>
          </p:sp>
          <p:sp>
            <p:nvSpPr>
              <p:cNvPr id="54" name="Oval 53"/>
              <p:cNvSpPr/>
              <p:nvPr/>
            </p:nvSpPr>
            <p:spPr>
              <a:xfrm>
                <a:off x="6032368" y="3296068"/>
                <a:ext cx="508265" cy="446900"/>
              </a:xfrm>
              <a:prstGeom prst="ellipse">
                <a:avLst/>
              </a:prstGeom>
              <a:gradFill>
                <a:gsLst>
                  <a:gs pos="0">
                    <a:sysClr val="window" lastClr="FFFFFF">
                      <a:lumMod val="100000"/>
                      <a:alpha val="65000"/>
                    </a:sysClr>
                  </a:gs>
                  <a:gs pos="100000">
                    <a:sysClr val="window" lastClr="FFFFFF">
                      <a:alpha val="0"/>
                    </a:sysClr>
                  </a:gs>
                </a:gsLst>
                <a:lin ang="5400000" scaled="1"/>
              </a:gradFill>
              <a:ln w="12700" cap="flat" cmpd="sng" algn="ctr">
                <a:noFill/>
                <a:prstDash val="solid"/>
              </a:ln>
              <a:effectLst/>
            </p:spPr>
            <p:txBody>
              <a:bodyPr rtlCol="0" anchor="ctr"/>
              <a:lstStyle/>
              <a:p>
                <a:pPr algn="ctr" defTabSz="914126">
                  <a:defRPr/>
                </a:pPr>
                <a:endParaRPr lang="en-US" sz="1799" kern="0">
                  <a:solidFill>
                    <a:sysClr val="window" lastClr="FFFFFF"/>
                  </a:solidFill>
                  <a:latin typeface="Arial" pitchFamily="34" charset="0"/>
                  <a:cs typeface="Arial" pitchFamily="34" charset="0"/>
                </a:endParaRPr>
              </a:p>
            </p:txBody>
          </p:sp>
        </p:grpSp>
        <p:sp>
          <p:nvSpPr>
            <p:cNvPr id="52" name="Rectangle 51"/>
            <p:cNvSpPr/>
            <p:nvPr/>
          </p:nvSpPr>
          <p:spPr>
            <a:xfrm>
              <a:off x="3792620" y="3466416"/>
              <a:ext cx="1557516" cy="861774"/>
            </a:xfrm>
            <a:prstGeom prst="rect">
              <a:avLst/>
            </a:prstGeom>
          </p:spPr>
          <p:txBody>
            <a:bodyPr wrap="square" anchor="ctr">
              <a:spAutoFit/>
            </a:bodyPr>
            <a:lstStyle/>
            <a:p>
              <a:pPr algn="ctr" defTabSz="914126"/>
              <a:r>
                <a:rPr lang="en-US" sz="3199" b="1" kern="0">
                  <a:solidFill>
                    <a:prstClr val="white"/>
                  </a:solidFill>
                  <a:effectLst>
                    <a:outerShdw blurRad="101600" dist="38100" dir="2700000" algn="tl" rotWithShape="0">
                      <a:prstClr val="black">
                        <a:alpha val="50000"/>
                      </a:prstClr>
                    </a:outerShdw>
                  </a:effectLst>
                  <a:latin typeface="Arial" pitchFamily="34" charset="0"/>
                  <a:ea typeface="Kozuka Gothic Pr6N B" pitchFamily="34" charset="-128"/>
                  <a:cs typeface="Arial" pitchFamily="34" charset="0"/>
                </a:rPr>
                <a:t>SWOT</a:t>
              </a:r>
            </a:p>
            <a:p>
              <a:pPr algn="ctr" defTabSz="914126"/>
              <a:r>
                <a:rPr lang="en-US" sz="1799" b="1" kern="0">
                  <a:solidFill>
                    <a:prstClr val="white"/>
                  </a:solidFill>
                  <a:effectLst>
                    <a:outerShdw blurRad="101600" dist="38100" dir="2700000" algn="tl" rotWithShape="0">
                      <a:prstClr val="black">
                        <a:alpha val="50000"/>
                      </a:prstClr>
                    </a:outerShdw>
                  </a:effectLst>
                  <a:latin typeface="Arial" pitchFamily="34" charset="0"/>
                  <a:ea typeface="Kozuka Gothic Pr6N B" pitchFamily="34" charset="-128"/>
                  <a:cs typeface="Arial" pitchFamily="34" charset="0"/>
                </a:rPr>
                <a:t>Analysis</a:t>
              </a:r>
              <a:endParaRPr lang="en-US" sz="3199" b="1" kern="0" dirty="0">
                <a:solidFill>
                  <a:prstClr val="white"/>
                </a:solidFill>
                <a:effectLst>
                  <a:outerShdw blurRad="101600" dist="38100" dir="2700000" algn="tl" rotWithShape="0">
                    <a:prstClr val="black">
                      <a:alpha val="50000"/>
                    </a:prstClr>
                  </a:outerShdw>
                </a:effectLst>
                <a:latin typeface="Arial" pitchFamily="34" charset="0"/>
                <a:ea typeface="Kozuka Gothic Pr6N B" pitchFamily="34" charset="-128"/>
                <a:cs typeface="Arial" pitchFamily="34" charset="0"/>
              </a:endParaRPr>
            </a:p>
          </p:txBody>
        </p:sp>
      </p:grpSp>
    </p:spTree>
    <p:extLst>
      <p:ext uri="{BB962C8B-B14F-4D97-AF65-F5344CB8AC3E}">
        <p14:creationId xmlns:p14="http://schemas.microsoft.com/office/powerpoint/2010/main" val="29838328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F65CB-3666-4ACF-95C7-AEBE712DFADE}"/>
              </a:ext>
            </a:extLst>
          </p:cNvPr>
          <p:cNvSpPr>
            <a:spLocks noGrp="1"/>
          </p:cNvSpPr>
          <p:nvPr>
            <p:ph type="title"/>
          </p:nvPr>
        </p:nvSpPr>
        <p:spPr/>
        <p:txBody>
          <a:bodyPr/>
          <a:lstStyle/>
          <a:p>
            <a:r>
              <a:rPr lang="de-CH" dirty="0"/>
              <a:t>Prof. Kraus: </a:t>
            </a:r>
            <a:r>
              <a:rPr lang="de-CH" dirty="0" err="1"/>
              <a:t>Introduction</a:t>
            </a:r>
            <a:r>
              <a:rPr lang="de-CH" dirty="0"/>
              <a:t> of </a:t>
            </a:r>
            <a:r>
              <a:rPr lang="de-CH" dirty="0" err="1"/>
              <a:t>speakers</a:t>
            </a:r>
            <a:endParaRPr lang="en-US" dirty="0"/>
          </a:p>
        </p:txBody>
      </p:sp>
      <p:sp>
        <p:nvSpPr>
          <p:cNvPr id="3" name="Content Placeholder 2">
            <a:extLst>
              <a:ext uri="{FF2B5EF4-FFF2-40B4-BE49-F238E27FC236}">
                <a16:creationId xmlns:a16="http://schemas.microsoft.com/office/drawing/2014/main" id="{8BD03B8D-2CAA-4272-9965-5D446995803E}"/>
              </a:ext>
            </a:extLst>
          </p:cNvPr>
          <p:cNvSpPr>
            <a:spLocks noGrp="1"/>
          </p:cNvSpPr>
          <p:nvPr>
            <p:ph idx="1"/>
          </p:nvPr>
        </p:nvSpPr>
        <p:spPr>
          <a:xfrm>
            <a:off x="838200" y="1825625"/>
            <a:ext cx="10646664" cy="4351338"/>
          </a:xfrm>
        </p:spPr>
        <p:txBody>
          <a:bodyPr>
            <a:normAutofit lnSpcReduction="10000"/>
          </a:bodyPr>
          <a:lstStyle/>
          <a:p>
            <a:r>
              <a:rPr lang="de-CH" b="1" dirty="0"/>
              <a:t>Ulrich Ladurner  and </a:t>
            </a:r>
            <a:r>
              <a:rPr lang="de-CH" b="1" dirty="0" err="1"/>
              <a:t>his</a:t>
            </a:r>
            <a:r>
              <a:rPr lang="de-CH" b="1" dirty="0"/>
              <a:t> </a:t>
            </a:r>
            <a:r>
              <a:rPr lang="de-CH" b="1" dirty="0" err="1"/>
              <a:t>story</a:t>
            </a:r>
            <a:r>
              <a:rPr lang="de-CH" b="1" dirty="0"/>
              <a:t>  will </a:t>
            </a:r>
            <a:r>
              <a:rPr lang="de-CH" b="1" dirty="0" err="1"/>
              <a:t>speak</a:t>
            </a:r>
            <a:r>
              <a:rPr lang="de-CH" b="1" dirty="0"/>
              <a:t> </a:t>
            </a:r>
            <a:r>
              <a:rPr lang="de-CH" b="1" dirty="0" err="1"/>
              <a:t>for</a:t>
            </a:r>
            <a:r>
              <a:rPr lang="de-CH" b="1" dirty="0"/>
              <a:t> </a:t>
            </a:r>
            <a:r>
              <a:rPr lang="de-CH" b="1" dirty="0" err="1"/>
              <a:t>themselves</a:t>
            </a:r>
            <a:endParaRPr lang="de-CH" b="1" dirty="0"/>
          </a:p>
          <a:p>
            <a:r>
              <a:rPr lang="de-CH" b="1" dirty="0"/>
              <a:t>The  case </a:t>
            </a:r>
            <a:r>
              <a:rPr lang="de-CH" b="1" dirty="0" err="1"/>
              <a:t>writers</a:t>
            </a:r>
            <a:r>
              <a:rPr lang="de-CH" b="1" dirty="0"/>
              <a:t>:  </a:t>
            </a:r>
          </a:p>
          <a:p>
            <a:pPr lvl="1"/>
            <a:r>
              <a:rPr lang="de-CH" dirty="0"/>
              <a:t>Prof. Dr. Mike </a:t>
            </a:r>
            <a:r>
              <a:rPr lang="de-CH" u="sng" dirty="0"/>
              <a:t>Domenghino</a:t>
            </a:r>
            <a:r>
              <a:rPr lang="de-CH" dirty="0"/>
              <a:t>,  U. of Applied Sciences  Basel,  PMD, Harvard Business School,  Affiliate Faculty Member of Harvard Professor Michael </a:t>
            </a:r>
            <a:r>
              <a:rPr lang="de-CH" dirty="0" err="1"/>
              <a:t>Porter’s</a:t>
            </a:r>
            <a:r>
              <a:rPr lang="de-CH" dirty="0"/>
              <a:t>  </a:t>
            </a:r>
            <a:r>
              <a:rPr lang="de-CH" dirty="0" err="1"/>
              <a:t>world-wide</a:t>
            </a:r>
            <a:r>
              <a:rPr lang="de-CH" dirty="0"/>
              <a:t> </a:t>
            </a:r>
            <a:r>
              <a:rPr lang="de-CH" dirty="0" err="1"/>
              <a:t>strategy</a:t>
            </a:r>
            <a:r>
              <a:rPr lang="de-CH" dirty="0"/>
              <a:t> </a:t>
            </a:r>
            <a:r>
              <a:rPr lang="de-CH" dirty="0" err="1"/>
              <a:t>course</a:t>
            </a:r>
            <a:r>
              <a:rPr lang="de-CH" dirty="0"/>
              <a:t>; PhD, U. of Fribourg/CH, 25 </a:t>
            </a:r>
            <a:r>
              <a:rPr lang="de-CH" dirty="0" err="1"/>
              <a:t>yrs</a:t>
            </a:r>
            <a:r>
              <a:rPr lang="de-CH" dirty="0"/>
              <a:t>. Of </a:t>
            </a:r>
            <a:r>
              <a:rPr lang="de-CH" dirty="0" err="1"/>
              <a:t>management</a:t>
            </a:r>
            <a:r>
              <a:rPr lang="de-CH" dirty="0"/>
              <a:t> </a:t>
            </a:r>
            <a:r>
              <a:rPr lang="de-CH" dirty="0" err="1"/>
              <a:t>experience</a:t>
            </a:r>
            <a:r>
              <a:rPr lang="de-CH" dirty="0"/>
              <a:t> </a:t>
            </a:r>
            <a:r>
              <a:rPr lang="de-CH" dirty="0" err="1"/>
              <a:t>with</a:t>
            </a:r>
            <a:r>
              <a:rPr lang="de-CH" dirty="0"/>
              <a:t> Novartis, </a:t>
            </a:r>
            <a:r>
              <a:rPr lang="de-CH" dirty="0" err="1"/>
              <a:t>Reckitt</a:t>
            </a:r>
            <a:r>
              <a:rPr lang="de-CH" dirty="0"/>
              <a:t>,  Procter &amp; </a:t>
            </a:r>
            <a:r>
              <a:rPr lang="de-CH" dirty="0" err="1"/>
              <a:t>Gamble</a:t>
            </a:r>
            <a:endParaRPr lang="de-CH" dirty="0"/>
          </a:p>
          <a:p>
            <a:pPr lvl="1"/>
            <a:r>
              <a:rPr lang="de-CH" dirty="0"/>
              <a:t>Dr. Ingo </a:t>
            </a:r>
            <a:r>
              <a:rPr lang="de-CH" u="sng" dirty="0"/>
              <a:t>Pleser</a:t>
            </a:r>
            <a:r>
              <a:rPr lang="de-CH" dirty="0"/>
              <a:t>, </a:t>
            </a:r>
            <a:r>
              <a:rPr lang="de-CH" dirty="0" err="1"/>
              <a:t>owner</a:t>
            </a:r>
            <a:r>
              <a:rPr lang="de-CH" dirty="0"/>
              <a:t>/</a:t>
            </a:r>
            <a:r>
              <a:rPr lang="de-CH" dirty="0" err="1"/>
              <a:t>president</a:t>
            </a:r>
            <a:r>
              <a:rPr lang="de-CH" dirty="0"/>
              <a:t> of  Lucullus  GmbH and Pleser Hefe </a:t>
            </a:r>
            <a:r>
              <a:rPr lang="de-CH" dirty="0" err="1"/>
              <a:t>Gmbh</a:t>
            </a:r>
            <a:r>
              <a:rPr lang="de-CH" dirty="0"/>
              <a:t>.</a:t>
            </a:r>
          </a:p>
          <a:p>
            <a:r>
              <a:rPr lang="en-US" b="1" dirty="0"/>
              <a:t>The  strategic thinker </a:t>
            </a:r>
            <a:r>
              <a:rPr lang="en-US" dirty="0"/>
              <a:t>behind the case study and ‘inventor‘ of modern strategy is Professor </a:t>
            </a:r>
            <a:r>
              <a:rPr lang="en-US" b="1" dirty="0"/>
              <a:t>Michael Porter, Harvard Business School.                   </a:t>
            </a:r>
            <a:r>
              <a:rPr lang="en-US" dirty="0"/>
              <a:t>M. Domenghino was a Porter  student and is an affiliate of his  institute.</a:t>
            </a:r>
            <a:endParaRPr lang="de-CH" dirty="0"/>
          </a:p>
        </p:txBody>
      </p:sp>
    </p:spTree>
    <p:extLst>
      <p:ext uri="{BB962C8B-B14F-4D97-AF65-F5344CB8AC3E}">
        <p14:creationId xmlns:p14="http://schemas.microsoft.com/office/powerpoint/2010/main" val="22356801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C20C0-316F-4AC8-831E-088D9B6890C2}"/>
              </a:ext>
            </a:extLst>
          </p:cNvPr>
          <p:cNvSpPr>
            <a:spLocks noGrp="1"/>
          </p:cNvSpPr>
          <p:nvPr>
            <p:ph type="title"/>
          </p:nvPr>
        </p:nvSpPr>
        <p:spPr/>
        <p:txBody>
          <a:bodyPr/>
          <a:lstStyle/>
          <a:p>
            <a:r>
              <a:rPr lang="de-CH" dirty="0"/>
              <a:t>Brainstorming: Wie weiter?</a:t>
            </a:r>
            <a:endParaRPr lang="en-US" dirty="0"/>
          </a:p>
        </p:txBody>
      </p:sp>
      <p:sp>
        <p:nvSpPr>
          <p:cNvPr id="3" name="Content Placeholder 2">
            <a:extLst>
              <a:ext uri="{FF2B5EF4-FFF2-40B4-BE49-F238E27FC236}">
                <a16:creationId xmlns:a16="http://schemas.microsoft.com/office/drawing/2014/main" id="{58CBFC5C-4D55-463A-8012-1C00FB45482A}"/>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9720385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FB019-E3F9-4615-9B46-0E7AC824FF51}"/>
              </a:ext>
            </a:extLst>
          </p:cNvPr>
          <p:cNvSpPr>
            <a:spLocks noGrp="1"/>
          </p:cNvSpPr>
          <p:nvPr>
            <p:ph type="title"/>
          </p:nvPr>
        </p:nvSpPr>
        <p:spPr/>
        <p:txBody>
          <a:bodyPr/>
          <a:lstStyle/>
          <a:p>
            <a:r>
              <a:rPr lang="de-CH" dirty="0"/>
              <a:t>Fragen an Herrn Ladurner</a:t>
            </a:r>
            <a:endParaRPr lang="en-US" dirty="0"/>
          </a:p>
        </p:txBody>
      </p:sp>
      <p:sp>
        <p:nvSpPr>
          <p:cNvPr id="3" name="Content Placeholder 2">
            <a:extLst>
              <a:ext uri="{FF2B5EF4-FFF2-40B4-BE49-F238E27FC236}">
                <a16:creationId xmlns:a16="http://schemas.microsoft.com/office/drawing/2014/main" id="{6180A5D6-A588-44C5-A48F-0A10E335C0B5}"/>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7625122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5810E-9E0C-46B9-8456-5AD26232DBE7}"/>
              </a:ext>
            </a:extLst>
          </p:cNvPr>
          <p:cNvSpPr>
            <a:spLocks noGrp="1"/>
          </p:cNvSpPr>
          <p:nvPr>
            <p:ph type="title"/>
          </p:nvPr>
        </p:nvSpPr>
        <p:spPr/>
        <p:txBody>
          <a:bodyPr/>
          <a:lstStyle/>
          <a:p>
            <a:r>
              <a:rPr lang="de-CH" dirty="0"/>
              <a:t>Review of </a:t>
            </a:r>
            <a:r>
              <a:rPr lang="de-CH" dirty="0" err="1"/>
              <a:t>learnings</a:t>
            </a:r>
            <a:r>
              <a:rPr lang="de-CH" dirty="0"/>
              <a:t> – </a:t>
            </a:r>
            <a:r>
              <a:rPr lang="de-CH" dirty="0" err="1"/>
              <a:t>take</a:t>
            </a:r>
            <a:r>
              <a:rPr lang="de-CH" dirty="0"/>
              <a:t> </a:t>
            </a:r>
            <a:r>
              <a:rPr lang="de-CH" dirty="0" err="1"/>
              <a:t>aways</a:t>
            </a:r>
            <a:endParaRPr lang="en-US" dirty="0"/>
          </a:p>
        </p:txBody>
      </p:sp>
      <p:sp>
        <p:nvSpPr>
          <p:cNvPr id="7" name="Content Placeholder 6">
            <a:extLst>
              <a:ext uri="{FF2B5EF4-FFF2-40B4-BE49-F238E27FC236}">
                <a16:creationId xmlns:a16="http://schemas.microsoft.com/office/drawing/2014/main" id="{F32A0413-AA6A-4A20-905E-DFCCB35C6F86}"/>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15485777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55BFB-C280-433D-BE1F-AA81C4B20028}"/>
              </a:ext>
            </a:extLst>
          </p:cNvPr>
          <p:cNvSpPr>
            <a:spLocks noGrp="1"/>
          </p:cNvSpPr>
          <p:nvPr>
            <p:ph type="title"/>
          </p:nvPr>
        </p:nvSpPr>
        <p:spPr>
          <a:xfrm>
            <a:off x="838200" y="0"/>
            <a:ext cx="10515600" cy="1325563"/>
          </a:xfrm>
        </p:spPr>
        <p:txBody>
          <a:bodyPr/>
          <a:lstStyle/>
          <a:p>
            <a:r>
              <a:rPr lang="de-CH" dirty="0"/>
              <a:t> Dr. Schär Geschichte im Rückblick</a:t>
            </a:r>
            <a:endParaRPr lang="en-US" dirty="0"/>
          </a:p>
        </p:txBody>
      </p:sp>
      <p:sp>
        <p:nvSpPr>
          <p:cNvPr id="3" name="Content Placeholder 2">
            <a:extLst>
              <a:ext uri="{FF2B5EF4-FFF2-40B4-BE49-F238E27FC236}">
                <a16:creationId xmlns:a16="http://schemas.microsoft.com/office/drawing/2014/main" id="{839D7C15-4620-4B6B-A4C8-C4444B28BD88}"/>
              </a:ext>
            </a:extLst>
          </p:cNvPr>
          <p:cNvSpPr>
            <a:spLocks noGrp="1"/>
          </p:cNvSpPr>
          <p:nvPr>
            <p:ph idx="1"/>
          </p:nvPr>
        </p:nvSpPr>
        <p:spPr>
          <a:xfrm>
            <a:off x="838200" y="1146048"/>
            <a:ext cx="10515600" cy="5401056"/>
          </a:xfrm>
        </p:spPr>
        <p:txBody>
          <a:bodyPr>
            <a:normAutofit/>
          </a:bodyPr>
          <a:lstStyle/>
          <a:p>
            <a:pPr marL="0" indent="0">
              <a:buNone/>
            </a:pPr>
            <a:r>
              <a:rPr lang="de-CH" sz="2800" dirty="0">
                <a:effectLst/>
                <a:latin typeface="Calibri" panose="020F0502020204030204" pitchFamily="34" charset="0"/>
                <a:ea typeface="Times New Roman" panose="02020603050405020304" pitchFamily="18" charset="0"/>
                <a:cs typeface="Arial" panose="020B0604020202020204" pitchFamily="34" charset="0"/>
              </a:rPr>
              <a:t>Der Drogist Ulrich Ladurner übernahm 1981 den mittelständischen Bäckerei-Betrieb Dr. Schär AG. Obwohl Management-Autodidakt und Legastheniker, führte Ladurner seine Firma zur globalen Marktführerschaft in glutenfreien Produkten. Fall A skizziert die Haupt-Etappen: er (a) erkannte die Gesundheits-Probleme und unbefriedigten Ernährungs-Bedürfnisse von Kunden mit Weizen- und Gluten-Unverträglichkeit, (b) kreierte disruptiv einen neuen Nischen-Markt mit glutenfreien und auch schmackhaften Markenartikeln, (c) schuf  aus Südtirol heraus ein Welt-umspannendes Unternehmen mit Euro 400+ Mio. Umsatz/1400 Mitarbeitenden (2020), (d) verhalf damit weltweit mehr Glutenallergie-Patienten zu Gesundheit und Essens-Genuss als jeder Nachahmer und (e) wurde gleichzeitig zu einem der reichsten Südtiroler Unternehmer. </a:t>
            </a:r>
            <a:endParaRPr lang="en-US" sz="2800" dirty="0">
              <a:effectLst/>
              <a:latin typeface="Calibri" panose="020F0502020204030204" pitchFamily="34" charset="0"/>
              <a:ea typeface="Times New Roman" panose="02020603050405020304" pitchFamily="18" charset="0"/>
              <a:cs typeface="Arial" panose="020B0604020202020204" pitchFamily="34" charset="0"/>
            </a:endParaRPr>
          </a:p>
          <a:p>
            <a:pPr marL="0" indent="0">
              <a:buNone/>
            </a:pPr>
            <a:endParaRPr lang="en-US" dirty="0"/>
          </a:p>
        </p:txBody>
      </p:sp>
      <p:sp>
        <p:nvSpPr>
          <p:cNvPr id="5" name="TextBox 4">
            <a:extLst>
              <a:ext uri="{FF2B5EF4-FFF2-40B4-BE49-F238E27FC236}">
                <a16:creationId xmlns:a16="http://schemas.microsoft.com/office/drawing/2014/main" id="{B9CAEAE3-01FA-4B5A-A977-E2DFC20B872A}"/>
              </a:ext>
            </a:extLst>
          </p:cNvPr>
          <p:cNvSpPr txBox="1"/>
          <p:nvPr/>
        </p:nvSpPr>
        <p:spPr>
          <a:xfrm>
            <a:off x="963168" y="2328672"/>
            <a:ext cx="10192512" cy="523220"/>
          </a:xfrm>
          <a:prstGeom prst="rect">
            <a:avLst/>
          </a:prstGeom>
          <a:noFill/>
        </p:spPr>
        <p:txBody>
          <a:bodyPr wrap="square">
            <a:spAutoFit/>
          </a:bodyPr>
          <a:lstStyle/>
          <a:p>
            <a:pPr algn="l"/>
            <a:endParaRPr lang="en-US" sz="2800" dirty="0">
              <a:effectLst/>
              <a:latin typeface="Calibri" panose="020F050202020403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3657659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7CA267-9088-4365-AFD4-76C01988796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0613FD2-D222-4DF0-A718-F8CD0F17D86B}"/>
              </a:ext>
            </a:extLst>
          </p:cNvPr>
          <p:cNvSpPr>
            <a:spLocks noGrp="1"/>
          </p:cNvSpPr>
          <p:nvPr>
            <p:ph idx="1"/>
          </p:nvPr>
        </p:nvSpPr>
        <p:spPr/>
        <p:txBody>
          <a:bodyPr>
            <a:normAutofit lnSpcReduction="10000"/>
          </a:bodyPr>
          <a:lstStyle/>
          <a:p>
            <a:r>
              <a:rPr lang="de-CH" sz="2800" dirty="0">
                <a:effectLst/>
                <a:latin typeface="Calibri" panose="020F0502020204030204" pitchFamily="34" charset="0"/>
                <a:ea typeface="Times New Roman" panose="02020603050405020304" pitchFamily="18" charset="0"/>
                <a:cs typeface="Arial" panose="020B0604020202020204" pitchFamily="34" charset="0"/>
              </a:rPr>
              <a:t>Der Fall A endet in einer Entscheidungs-Situation: Inmitten der Corona-Krise 2020 steht Präsident und Mehrheits-Aktionär U. Ladurner vor dringenden Entscheidungen über seine Nachfolge und die unbefriedigende Diversifikation «Medical Nutrition», zu denen die Studierenden Vorschläge präsentieren sollen. Der Fall B beschreibt (a) die Personal-Entscheidung und vertieft die Schwierigkeiten der Diversifikation mit «me-too-Produkten» in existente Medical Nutrition-Märkte. Die Studierenden sollen neue Szenarien und Empfehlungen zu diesen Fragen entwickeln: (a) ob und wie die Firma in den 2020er Jahren zu ihrem Erfolgs-Rezept von vor 40 Jahren zurückkehren kann und soll, oder (b) welche anderen Möglichkeiten sich anbieten</a:t>
            </a:r>
            <a:endParaRPr lang="en-US" dirty="0"/>
          </a:p>
        </p:txBody>
      </p:sp>
    </p:spTree>
    <p:extLst>
      <p:ext uri="{BB962C8B-B14F-4D97-AF65-F5344CB8AC3E}">
        <p14:creationId xmlns:p14="http://schemas.microsoft.com/office/powerpoint/2010/main" val="10509566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77448-BE5B-4504-ABBC-B218EC71BCEE}"/>
              </a:ext>
            </a:extLst>
          </p:cNvPr>
          <p:cNvSpPr>
            <a:spLocks noGrp="1"/>
          </p:cNvSpPr>
          <p:nvPr>
            <p:ph type="title"/>
          </p:nvPr>
        </p:nvSpPr>
        <p:spPr/>
        <p:txBody>
          <a:bodyPr/>
          <a:lstStyle/>
          <a:p>
            <a:r>
              <a:rPr lang="de-CH" dirty="0"/>
              <a:t>Für Wirtschafts-Informatiker: Themen für Präsentationen im Dezember</a:t>
            </a:r>
            <a:endParaRPr lang="en-US" dirty="0"/>
          </a:p>
        </p:txBody>
      </p:sp>
      <p:sp>
        <p:nvSpPr>
          <p:cNvPr id="3" name="Content Placeholder 2">
            <a:extLst>
              <a:ext uri="{FF2B5EF4-FFF2-40B4-BE49-F238E27FC236}">
                <a16:creationId xmlns:a16="http://schemas.microsoft.com/office/drawing/2014/main" id="{4C51C875-0D43-4C4F-AB3D-8479ADE7A3C9}"/>
              </a:ext>
            </a:extLst>
          </p:cNvPr>
          <p:cNvSpPr>
            <a:spLocks noGrp="1"/>
          </p:cNvSpPr>
          <p:nvPr>
            <p:ph idx="1"/>
          </p:nvPr>
        </p:nvSpPr>
        <p:spPr>
          <a:xfrm>
            <a:off x="838200" y="1776856"/>
            <a:ext cx="10515600" cy="4806823"/>
          </a:xfrm>
        </p:spPr>
        <p:txBody>
          <a:bodyPr>
            <a:normAutofit/>
          </a:bodyPr>
          <a:lstStyle/>
          <a:p>
            <a:pPr marL="0" indent="0">
              <a:spcAft>
                <a:spcPts val="300"/>
              </a:spcAft>
              <a:buNone/>
            </a:pPr>
            <a:r>
              <a:rPr lang="de-CH" sz="2400" b="1" dirty="0">
                <a:effectLst/>
                <a:latin typeface="Calibri" panose="020F0502020204030204" pitchFamily="34" charset="0"/>
                <a:ea typeface="Times New Roman" panose="02020603050405020304" pitchFamily="18" charset="0"/>
                <a:cs typeface="Times New Roman" panose="02020603050405020304" pitchFamily="18" charset="0"/>
              </a:rPr>
              <a:t>Bezüglich der Themen haben die Studierenden die Wahl , entweder</a:t>
            </a:r>
            <a:endParaRPr lang="en-US" sz="2400" b="1"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Symbol" panose="05050102010706020507" pitchFamily="18" charset="2"/>
              <a:buChar char=""/>
            </a:pPr>
            <a:r>
              <a:rPr lang="de-CH" sz="2400" dirty="0">
                <a:effectLst/>
                <a:latin typeface="Calibri" panose="020F0502020204030204" pitchFamily="34" charset="0"/>
                <a:ea typeface="Times New Roman" panose="02020603050405020304" pitchFamily="18" charset="0"/>
                <a:cs typeface="Times New Roman" panose="02020603050405020304" pitchFamily="18" charset="0"/>
              </a:rPr>
              <a:t>ein eigenes Thema zur Genehmigung vorzuschlagen, ich denke dabei an ein Digitalisierungs-Projekt für den eigenen Familien-Betrieb (Hotel oder so?) </a:t>
            </a:r>
          </a:p>
          <a:p>
            <a:pPr marL="0" lvl="0" indent="0">
              <a:spcAft>
                <a:spcPts val="300"/>
              </a:spcAft>
              <a:buNone/>
            </a:pPr>
            <a:r>
              <a:rPr lang="de-CH" sz="2400" dirty="0">
                <a:effectLst/>
                <a:latin typeface="Calibri" panose="020F0502020204030204" pitchFamily="34" charset="0"/>
                <a:ea typeface="Times New Roman" panose="02020603050405020304" pitchFamily="18" charset="0"/>
                <a:cs typeface="Times New Roman" panose="02020603050405020304" pitchFamily="18" charset="0"/>
              </a:rPr>
              <a:t>oder </a:t>
            </a:r>
          </a:p>
          <a:p>
            <a:pPr>
              <a:spcAft>
                <a:spcPts val="300"/>
              </a:spcAft>
            </a:pPr>
            <a:r>
              <a:rPr lang="de-CH" sz="2400" dirty="0">
                <a:effectLst/>
                <a:latin typeface="Calibri" panose="020F0502020204030204" pitchFamily="34" charset="0"/>
                <a:ea typeface="Times New Roman" panose="02020603050405020304" pitchFamily="18" charset="0"/>
                <a:cs typeface="Times New Roman" panose="02020603050405020304" pitchFamily="18" charset="0"/>
              </a:rPr>
              <a:t>etwas ähnlich Gelagertes, aus dem sie Nutzen würden ziehen können,  z. B. für eine spätere Diplomarbeit?</a:t>
            </a:r>
          </a:p>
          <a:p>
            <a:pPr marL="0" lvl="0" indent="0">
              <a:spcAft>
                <a:spcPts val="300"/>
              </a:spcAft>
              <a:buNone/>
            </a:pPr>
            <a:r>
              <a:rPr lang="de-CH" sz="2400" dirty="0">
                <a:effectLst/>
                <a:latin typeface="Calibri" panose="020F0502020204030204" pitchFamily="34" charset="0"/>
                <a:ea typeface="Times New Roman" panose="02020603050405020304" pitchFamily="18" charset="0"/>
                <a:cs typeface="Times New Roman" panose="02020603050405020304" pitchFamily="18" charset="0"/>
              </a:rPr>
              <a:t>oder</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Symbol" panose="05050102010706020507" pitchFamily="18" charset="2"/>
              <a:buChar char=""/>
            </a:pPr>
            <a:r>
              <a:rPr lang="de-CH" sz="2400" dirty="0">
                <a:effectLst/>
                <a:latin typeface="Calibri" panose="020F0502020204030204" pitchFamily="34" charset="0"/>
                <a:ea typeface="Times New Roman" panose="02020603050405020304" pitchFamily="18" charset="0"/>
                <a:cs typeface="Times New Roman" panose="02020603050405020304" pitchFamily="18" charset="0"/>
              </a:rPr>
              <a:t>Aktuelles mit Relevanz für, Dr. Schär oder die Südtiroler Wirtschaft und/oder die Digitalisierung allgemein</a:t>
            </a:r>
          </a:p>
          <a:p>
            <a:pPr marL="0" lvl="0" indent="0">
              <a:spcAft>
                <a:spcPts val="300"/>
              </a:spcAft>
              <a:buNone/>
            </a:pP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marL="485775">
              <a:spcAft>
                <a:spcPts val="300"/>
              </a:spcAft>
            </a:pP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0027097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88C09-CEA4-4010-B390-EC3849F80E64}"/>
              </a:ext>
            </a:extLst>
          </p:cNvPr>
          <p:cNvSpPr>
            <a:spLocks noGrp="1"/>
          </p:cNvSpPr>
          <p:nvPr>
            <p:ph type="title"/>
          </p:nvPr>
        </p:nvSpPr>
        <p:spPr/>
        <p:txBody>
          <a:bodyPr/>
          <a:lstStyle/>
          <a:p>
            <a:r>
              <a:rPr lang="de-CH" dirty="0"/>
              <a:t>Für Wirtschafts-Informatiker: Themen für Präsentationen im Dezember</a:t>
            </a:r>
            <a:endParaRPr lang="en-US" dirty="0"/>
          </a:p>
        </p:txBody>
      </p:sp>
      <p:sp>
        <p:nvSpPr>
          <p:cNvPr id="3" name="Content Placeholder 2">
            <a:extLst>
              <a:ext uri="{FF2B5EF4-FFF2-40B4-BE49-F238E27FC236}">
                <a16:creationId xmlns:a16="http://schemas.microsoft.com/office/drawing/2014/main" id="{7E033034-C151-4181-ABEF-C729CF9B8306}"/>
              </a:ext>
            </a:extLst>
          </p:cNvPr>
          <p:cNvSpPr>
            <a:spLocks noGrp="1"/>
          </p:cNvSpPr>
          <p:nvPr>
            <p:ph idx="1"/>
          </p:nvPr>
        </p:nvSpPr>
        <p:spPr>
          <a:xfrm>
            <a:off x="435864" y="1996313"/>
            <a:ext cx="10515600" cy="4351338"/>
          </a:xfrm>
        </p:spPr>
        <p:txBody>
          <a:bodyPr>
            <a:normAutofit fontScale="40000" lnSpcReduction="20000"/>
          </a:bodyPr>
          <a:lstStyle/>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Digitalisierungs-Strategie Chefsache :  Ausgangspunkt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2"/>
              </a:rPr>
              <a:t>https://www.nzz.ch/sponsored-content/digitalisierung-ist-keine-frage-der-it-sondern-der-business-strategie-ld.1643707?mktcid=smsh&amp;mktcval=E-mail</a:t>
            </a: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https://www.nzz.ch</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Beschleunigung der Entwicklung neuer Produkte mit Digitalisierung am Beispiel des Nestlé Akzelerators und anderer Firmen: Ausgangspunkt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4"/>
              </a:rPr>
              <a:t>https://www.nestle.com/media/pressreleases/allpressreleases/nestle-rd-accelerator-lausanne-inauguration</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Digitalisierungsprogramm des Handels und </a:t>
            </a:r>
            <a:r>
              <a:rPr lang="de-CH" sz="1800" dirty="0" err="1">
                <a:effectLst/>
                <a:latin typeface="Calibri" panose="020F0502020204030204" pitchFamily="34" charset="0"/>
                <a:ea typeface="Times New Roman" panose="02020603050405020304" pitchFamily="18" charset="0"/>
                <a:cs typeface="Times New Roman" panose="02020603050405020304" pitchFamily="18" charset="0"/>
              </a:rPr>
              <a:t>DienstleistungsVerbandes</a:t>
            </a: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 Südtirol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5"/>
              </a:rPr>
              <a:t>https://www.hds-bz.it/de/dienstleistungen/digitalisierung/digitalisierungspakete/51-330527.html</a:t>
            </a: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 und/oder sein </a:t>
            </a:r>
            <a:r>
              <a:rPr lang="de-CH" sz="1800" dirty="0" err="1">
                <a:effectLst/>
                <a:latin typeface="Calibri" panose="020F0502020204030204" pitchFamily="34" charset="0"/>
                <a:ea typeface="Times New Roman" panose="02020603050405020304" pitchFamily="18" charset="0"/>
                <a:cs typeface="Times New Roman" panose="02020603050405020304" pitchFamily="18" charset="0"/>
              </a:rPr>
              <a:t>monni</a:t>
            </a: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6"/>
              </a:rPr>
              <a:t>https://www.hds-bz.it/de/dienstleistungen/monni/31-331802.html</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Tourismus-Unternehmen: Chancen durch Digitalisierung. Best </a:t>
            </a:r>
            <a:r>
              <a:rPr lang="de-CH" sz="1800" dirty="0" err="1">
                <a:effectLst/>
                <a:latin typeface="Calibri" panose="020F0502020204030204" pitchFamily="34" charset="0"/>
                <a:ea typeface="Times New Roman" panose="02020603050405020304" pitchFamily="18" charset="0"/>
                <a:cs typeface="Times New Roman" panose="02020603050405020304" pitchFamily="18" charset="0"/>
              </a:rPr>
              <a:t>practice</a:t>
            </a: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 weltweit ermitteln und Empfehlungen für Hotels </a:t>
            </a:r>
            <a:r>
              <a:rPr lang="de-CH" sz="1800" dirty="0" err="1">
                <a:effectLst/>
                <a:latin typeface="Calibri" panose="020F0502020204030204" pitchFamily="34" charset="0"/>
                <a:ea typeface="Times New Roman" panose="02020603050405020304" pitchFamily="18" charset="0"/>
                <a:cs typeface="Times New Roman" panose="02020603050405020304" pitchFamily="18" charset="0"/>
              </a:rPr>
              <a:t>etc</a:t>
            </a: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 Südtirol . Ausganspunkt: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7"/>
              </a:rPr>
              <a:t>https://www.cihms.com/en/digital-transformation-in-the-hospitality-industry/</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Südtirol  Chancen durch Digitalisierung. Status, Chancen Ausganspunkt Südtirol Tourismus-Unternehmen: Ausganspunkt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8"/>
              </a:rPr>
              <a:t>https://www.provinz.bz.it/informatik-digitalisierung/digitalisierung/downloads/SUEDTIROL_DIGITAL_2020.pdf</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Tourismuskonzept von A. Schuler/Regierung kommt Anfang November 2021. Ausganspunkt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9"/>
              </a:rPr>
              <a:t>https://www.rainews.it/tgr/tagesschau/audio/2021/10/tag-Arnold-Schuler-Tourismus-Suedtirol-Betten-Tourismuskonzept-f6b758e1-e094-422b-8069-131971563407.html</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Digitalisierung Südtirol im internationalen Vergleich Ausganspunkt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10"/>
              </a:rPr>
              <a:t>https://digital-strategy.ec.europa.eu/en/policies/desi-integration-technology-enterprises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Digitalisierung von Südtiroler Gemeinden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11"/>
              </a:rPr>
              <a:t>https://www.suedtirolnews.it/wirtschaft/u-foerderprojekt-ermoeglicht-digitalisierung-der-gemeinde-latsch</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Jungunternehmer und Digitalisierung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12"/>
              </a:rPr>
              <a:t>https://www.suedtirolnews.it/wirtschaft/50-jahre-jungunternehmer</a:t>
            </a: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 Präsidentin Manuela </a:t>
            </a:r>
            <a:r>
              <a:rPr lang="de-CH" sz="1800" dirty="0" err="1">
                <a:effectLst/>
                <a:latin typeface="Calibri" panose="020F0502020204030204" pitchFamily="34" charset="0"/>
                <a:ea typeface="Times New Roman" panose="02020603050405020304" pitchFamily="18" charset="0"/>
                <a:cs typeface="Times New Roman" panose="02020603050405020304" pitchFamily="18" charset="0"/>
              </a:rPr>
              <a:t>Bertagnolli</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Wellness in Südtirol: IDM Programm, Chancen für Dr. Schär, Interview mit IDM Frau </a:t>
            </a:r>
            <a:r>
              <a:rPr lang="de-CH" sz="1800" dirty="0" err="1">
                <a:effectLst/>
                <a:latin typeface="Calibri" panose="020F0502020204030204" pitchFamily="34" charset="0"/>
                <a:ea typeface="Times New Roman" panose="02020603050405020304" pitchFamily="18" charset="0"/>
                <a:cs typeface="Times New Roman" panose="02020603050405020304" pitchFamily="18" charset="0"/>
              </a:rPr>
              <a:t>Irsara</a:t>
            </a: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 (?), </a:t>
            </a:r>
            <a:r>
              <a:rPr lang="de-CH" sz="1800" dirty="0" err="1">
                <a:effectLst/>
                <a:latin typeface="Calibri" panose="020F0502020204030204" pitchFamily="34" charset="0"/>
                <a:ea typeface="Times New Roman" panose="02020603050405020304" pitchFamily="18" charset="0"/>
                <a:cs typeface="Times New Roman" panose="02020603050405020304" pitchFamily="18" charset="0"/>
              </a:rPr>
              <a:t>Leonardelli</a:t>
            </a: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 (?)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13"/>
              </a:rPr>
              <a:t>https://www.suedtirolnews.it/wirtschaft/megatrend-wellness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Agrarprodukte Südtirol, IDM Hr. Wenger und Digitalisierung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14"/>
              </a:rPr>
              <a:t>https://www.sbb.it/home/news-detail/index/2020/04/29/der-restart-aus-der-krise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Covid , Südtirol und Digitalisierung Ausgangspunkt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15"/>
              </a:rPr>
              <a:t>https://webassets.eurac.edu/31538/1622811251-die-effekte-der-covid-19-pandemie-in-sudtirol-die-sicht-der-sudtiroler-unternehmen.pdf</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Dr. Schär Club heute und Optimierungs-Chancen? Vergleich mit WW Weight Watchers – Erfindet sich neu Ausganspunkt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16"/>
              </a:rPr>
              <a:t>www.weightwatchers.com</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Konsumenten-Verhalten und Digitalisierung Ausgangspunkt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17"/>
              </a:rPr>
              <a:t>https://www2.deloitte.com/content/dam/Deloitte/ch/Documents/consumer-business/ch-de-cb-digital-consumer-swiss-retail.pdf</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Bearbeitung von Ärzten mit digitalen Mitteln Ausganspunkt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18"/>
              </a:rPr>
              <a:t>https://www.kakoii.de/pharma-digitalisierung-strategie/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Konsumenten-Treue und Preis- Wertigkeit durch Digitalisierung: Möglichkeiten für Dr. Schär? Ausgangspunkt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19"/>
              </a:rPr>
              <a:t>https://www.umweltbundesamt.de/sites/default/files/medien/1410/publikationen/fachbroschuere_konsum_4.0_barrierefrei_190322.pdf</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Glutenfreie Hotels in Südtirol: Beschreibung der Strategien, Optimierungs-Möglichkeiten? Generalisierung. 'Glutenfreier Urlaub in Südtirol`? Chance für Dr. Schär? Ausganspunkt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20"/>
              </a:rPr>
              <a:t>https://www.suedtirol.ch/themen/glutenfreie-hotels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7716413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6E385-D8E8-4F44-B78A-ABC7FFDCCA27}"/>
              </a:ext>
            </a:extLst>
          </p:cNvPr>
          <p:cNvSpPr>
            <a:spLocks noGrp="1"/>
          </p:cNvSpPr>
          <p:nvPr>
            <p:ph type="title"/>
          </p:nvPr>
        </p:nvSpPr>
        <p:spPr/>
        <p:txBody>
          <a:bodyPr/>
          <a:lstStyle/>
          <a:p>
            <a:r>
              <a:rPr lang="de-CH" dirty="0"/>
              <a:t>Themen zu Digitalisierung allgemein</a:t>
            </a:r>
            <a:endParaRPr lang="en-US" dirty="0"/>
          </a:p>
        </p:txBody>
      </p:sp>
      <p:sp>
        <p:nvSpPr>
          <p:cNvPr id="5" name="Content Placeholder 4">
            <a:extLst>
              <a:ext uri="{FF2B5EF4-FFF2-40B4-BE49-F238E27FC236}">
                <a16:creationId xmlns:a16="http://schemas.microsoft.com/office/drawing/2014/main" id="{F17C23FC-34D2-400A-B9B2-96BFD3CEBD82}"/>
              </a:ext>
            </a:extLst>
          </p:cNvPr>
          <p:cNvSpPr>
            <a:spLocks noGrp="1"/>
          </p:cNvSpPr>
          <p:nvPr>
            <p:ph idx="1"/>
          </p:nvPr>
        </p:nvSpPr>
        <p:spPr>
          <a:xfrm>
            <a:off x="838200" y="1450848"/>
            <a:ext cx="10515600" cy="5042027"/>
          </a:xfrm>
        </p:spPr>
        <p:txBody>
          <a:bodyPr>
            <a:normAutofit fontScale="92500"/>
          </a:bodyPr>
          <a:lstStyle/>
          <a:p>
            <a:pPr marL="342900" lvl="0" indent="-342900">
              <a:spcAft>
                <a:spcPts val="300"/>
              </a:spcAft>
              <a:buFont typeface="+mj-lt"/>
              <a:buAutoNum type="arabicParenR"/>
            </a:pPr>
            <a:r>
              <a:rPr lang="de-CH" sz="2400" dirty="0">
                <a:effectLst/>
                <a:latin typeface="Calibri" panose="020F0502020204030204" pitchFamily="34" charset="0"/>
                <a:ea typeface="Times New Roman" panose="02020603050405020304" pitchFamily="18" charset="0"/>
                <a:cs typeface="Times New Roman" panose="02020603050405020304" pitchFamily="18" charset="0"/>
              </a:rPr>
              <a:t>Digitalisierungs-Strategie Chefsache :  Ausgangspunkt </a:t>
            </a:r>
            <a:r>
              <a:rPr lang="de-CH" sz="24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2"/>
              </a:rPr>
              <a:t>https://www.nzz.ch/sponsored-content/digitalisierung-ist-keine-frage-der-it-sondern-der-business-strategie-ld.1643707?mktcid=smsh&amp;mktcval=E-mail</a:t>
            </a:r>
            <a:r>
              <a:rPr lang="de-CH" sz="2400" dirty="0">
                <a:effectLst/>
                <a:latin typeface="Calibri" panose="020F0502020204030204" pitchFamily="34" charset="0"/>
                <a:ea typeface="Times New Roman" panose="02020603050405020304" pitchFamily="18" charset="0"/>
                <a:cs typeface="Times New Roman" panose="02020603050405020304" pitchFamily="18" charset="0"/>
              </a:rPr>
              <a:t> </a:t>
            </a:r>
            <a:r>
              <a:rPr lang="de-CH" sz="24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https://www.nzz.ch</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2400" dirty="0">
                <a:effectLst/>
                <a:latin typeface="Calibri" panose="020F0502020204030204" pitchFamily="34" charset="0"/>
                <a:ea typeface="Times New Roman" panose="02020603050405020304" pitchFamily="18" charset="0"/>
                <a:cs typeface="Times New Roman" panose="02020603050405020304" pitchFamily="18" charset="0"/>
              </a:rPr>
              <a:t>Beschleunigung der Entwicklung neuer Produkte mit Digitalisierung am Beispiel des Nestlé Akzelerators und anderer Firmen: Ausgangspunkt </a:t>
            </a:r>
            <a:r>
              <a:rPr lang="de-CH" sz="24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4"/>
              </a:rPr>
              <a:t>https://www.nestle.com/media/pressreleases/allpressreleases/nestle-rd-accelerator-lausanne-inauguration</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2400" dirty="0">
                <a:effectLst/>
                <a:latin typeface="Calibri" panose="020F0502020204030204" pitchFamily="34" charset="0"/>
                <a:ea typeface="Times New Roman" panose="02020603050405020304" pitchFamily="18" charset="0"/>
                <a:cs typeface="Times New Roman" panose="02020603050405020304" pitchFamily="18" charset="0"/>
              </a:rPr>
              <a:t>Digitalisierungsprogramm des Handels und </a:t>
            </a:r>
            <a:r>
              <a:rPr lang="de-CH" sz="2400" dirty="0" err="1">
                <a:effectLst/>
                <a:latin typeface="Calibri" panose="020F0502020204030204" pitchFamily="34" charset="0"/>
                <a:ea typeface="Times New Roman" panose="02020603050405020304" pitchFamily="18" charset="0"/>
                <a:cs typeface="Times New Roman" panose="02020603050405020304" pitchFamily="18" charset="0"/>
              </a:rPr>
              <a:t>DienstleistungsVerbandes</a:t>
            </a:r>
            <a:r>
              <a:rPr lang="de-CH" sz="2400" dirty="0">
                <a:effectLst/>
                <a:latin typeface="Calibri" panose="020F0502020204030204" pitchFamily="34" charset="0"/>
                <a:ea typeface="Times New Roman" panose="02020603050405020304" pitchFamily="18" charset="0"/>
                <a:cs typeface="Times New Roman" panose="02020603050405020304" pitchFamily="18" charset="0"/>
              </a:rPr>
              <a:t> Südtirol </a:t>
            </a:r>
            <a:r>
              <a:rPr lang="de-CH" sz="24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5"/>
              </a:rPr>
              <a:t>https://www.hds-bz.it/de/dienstleistungen/digitalisierung/digitalisierungspakete/51-330527.html</a:t>
            </a:r>
            <a:r>
              <a:rPr lang="de-CH" sz="2400" dirty="0">
                <a:effectLst/>
                <a:latin typeface="Calibri" panose="020F0502020204030204" pitchFamily="34" charset="0"/>
                <a:ea typeface="Times New Roman" panose="02020603050405020304" pitchFamily="18" charset="0"/>
                <a:cs typeface="Times New Roman" panose="02020603050405020304" pitchFamily="18" charset="0"/>
              </a:rPr>
              <a:t> und/oder sein </a:t>
            </a:r>
            <a:r>
              <a:rPr lang="de-CH" sz="2400" dirty="0" err="1">
                <a:effectLst/>
                <a:latin typeface="Calibri" panose="020F0502020204030204" pitchFamily="34" charset="0"/>
                <a:ea typeface="Times New Roman" panose="02020603050405020304" pitchFamily="18" charset="0"/>
                <a:cs typeface="Times New Roman" panose="02020603050405020304" pitchFamily="18" charset="0"/>
              </a:rPr>
              <a:t>monni</a:t>
            </a:r>
            <a:r>
              <a:rPr lang="de-CH" sz="2400" dirty="0">
                <a:effectLst/>
                <a:latin typeface="Calibri" panose="020F0502020204030204" pitchFamily="34" charset="0"/>
                <a:ea typeface="Times New Roman" panose="02020603050405020304" pitchFamily="18" charset="0"/>
                <a:cs typeface="Times New Roman" panose="02020603050405020304" pitchFamily="18" charset="0"/>
              </a:rPr>
              <a:t> </a:t>
            </a:r>
            <a:r>
              <a:rPr lang="de-CH" sz="24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6"/>
              </a:rPr>
              <a:t>https://www.hds-bz.it/de/dienstleistungen/monni/31-331802.html</a:t>
            </a:r>
            <a:endParaRPr lang="de-CH" sz="24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r>
              <a:rPr lang="de-CH" sz="2600" dirty="0">
                <a:effectLst/>
                <a:latin typeface="Calibri" panose="020F0502020204030204" pitchFamily="34" charset="0"/>
                <a:ea typeface="Times New Roman" panose="02020603050405020304" pitchFamily="18" charset="0"/>
                <a:cs typeface="Times New Roman" panose="02020603050405020304" pitchFamily="18" charset="0"/>
              </a:rPr>
              <a:t>Tourismus-Unternehmen: Chancen durch Digitalisierung. Best </a:t>
            </a:r>
            <a:r>
              <a:rPr lang="de-CH" sz="2600" dirty="0" err="1">
                <a:effectLst/>
                <a:latin typeface="Calibri" panose="020F0502020204030204" pitchFamily="34" charset="0"/>
                <a:ea typeface="Times New Roman" panose="02020603050405020304" pitchFamily="18" charset="0"/>
                <a:cs typeface="Times New Roman" panose="02020603050405020304" pitchFamily="18" charset="0"/>
              </a:rPr>
              <a:t>practice</a:t>
            </a:r>
            <a:r>
              <a:rPr lang="de-CH" sz="2600" dirty="0">
                <a:effectLst/>
                <a:latin typeface="Calibri" panose="020F0502020204030204" pitchFamily="34" charset="0"/>
                <a:ea typeface="Times New Roman" panose="02020603050405020304" pitchFamily="18" charset="0"/>
                <a:cs typeface="Times New Roman" panose="02020603050405020304" pitchFamily="18" charset="0"/>
              </a:rPr>
              <a:t> weltweit ermitteln und Empfehlungen für Hotels </a:t>
            </a:r>
            <a:r>
              <a:rPr lang="de-CH" sz="2600" dirty="0" err="1">
                <a:effectLst/>
                <a:latin typeface="Calibri" panose="020F0502020204030204" pitchFamily="34" charset="0"/>
                <a:ea typeface="Times New Roman" panose="02020603050405020304" pitchFamily="18" charset="0"/>
                <a:cs typeface="Times New Roman" panose="02020603050405020304" pitchFamily="18" charset="0"/>
              </a:rPr>
              <a:t>etc</a:t>
            </a:r>
            <a:r>
              <a:rPr lang="de-CH" sz="2600" dirty="0">
                <a:effectLst/>
                <a:latin typeface="Calibri" panose="020F0502020204030204" pitchFamily="34" charset="0"/>
                <a:ea typeface="Times New Roman" panose="02020603050405020304" pitchFamily="18" charset="0"/>
                <a:cs typeface="Times New Roman" panose="02020603050405020304" pitchFamily="18" charset="0"/>
              </a:rPr>
              <a:t> Südtirol . Ausganspunkt: </a:t>
            </a:r>
            <a:r>
              <a:rPr lang="de-CH" sz="26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7"/>
              </a:rPr>
              <a:t>https://www.cihms.com/en/digital-transformation-in-the-hospitality-industry/</a:t>
            </a:r>
            <a:endParaRPr lang="de-CH" sz="35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mj-lt"/>
              <a:buAutoNum type="arabicParenR"/>
            </a:pP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4454755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FC39C-F15D-48F7-BC4F-19D2CF94325F}"/>
              </a:ext>
            </a:extLst>
          </p:cNvPr>
          <p:cNvSpPr>
            <a:spLocks noGrp="1"/>
          </p:cNvSpPr>
          <p:nvPr>
            <p:ph type="title"/>
          </p:nvPr>
        </p:nvSpPr>
        <p:spPr>
          <a:xfrm>
            <a:off x="838200" y="267589"/>
            <a:ext cx="10515600" cy="683387"/>
          </a:xfrm>
        </p:spPr>
        <p:txBody>
          <a:bodyPr>
            <a:normAutofit fontScale="90000"/>
          </a:bodyPr>
          <a:lstStyle/>
          <a:p>
            <a:r>
              <a:rPr lang="de-CH" dirty="0"/>
              <a:t> Südtirol und Digitalisierung</a:t>
            </a:r>
            <a:endParaRPr lang="en-US" dirty="0"/>
          </a:p>
        </p:txBody>
      </p:sp>
      <p:sp>
        <p:nvSpPr>
          <p:cNvPr id="3" name="Content Placeholder 2">
            <a:extLst>
              <a:ext uri="{FF2B5EF4-FFF2-40B4-BE49-F238E27FC236}">
                <a16:creationId xmlns:a16="http://schemas.microsoft.com/office/drawing/2014/main" id="{056E19E7-5380-4C92-AA8A-EBF131B26E34}"/>
              </a:ext>
            </a:extLst>
          </p:cNvPr>
          <p:cNvSpPr>
            <a:spLocks noGrp="1"/>
          </p:cNvSpPr>
          <p:nvPr>
            <p:ph idx="1"/>
          </p:nvPr>
        </p:nvSpPr>
        <p:spPr>
          <a:xfrm>
            <a:off x="838200" y="950976"/>
            <a:ext cx="10515600" cy="5754623"/>
          </a:xfrm>
        </p:spPr>
        <p:txBody>
          <a:bodyPr/>
          <a:lstStyle/>
          <a:p>
            <a:pPr marL="0" lvl="0" indent="0">
              <a:spcAft>
                <a:spcPts val="300"/>
              </a:spcAft>
              <a:buNone/>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5) Südtirol  Chancen durch Digitalisierung. Status, Chancen Ausganspunkt Südtirol Tourismus-Unternehmen: Ausganspunkt </a:t>
            </a:r>
            <a:r>
              <a:rPr lang="de-CH" sz="1800" u="sng" dirty="0">
                <a:solidFill>
                  <a:srgbClr val="0563C1"/>
                </a:solidFill>
                <a:latin typeface="Calibri" panose="020F0502020204030204" pitchFamily="34" charset="0"/>
                <a:ea typeface="Times New Roman" panose="02020603050405020304" pitchFamily="18" charset="0"/>
                <a:cs typeface="Times New Roman" panose="02020603050405020304" pitchFamily="18" charset="0"/>
                <a:hlinkClick r:id="rId2"/>
              </a:rPr>
              <a:t>https://www.provinz.bz.it/informatik-digitalisierung/digitalisierung/downloads/SUEDTIROL_DIGITAL_2020.pdf</a:t>
            </a:r>
            <a:endParaRPr lang="de-CH" sz="1800" u="sng" dirty="0">
              <a:solidFill>
                <a:srgbClr val="0563C1"/>
              </a:solidFill>
              <a:latin typeface="Calibri" panose="020F0502020204030204" pitchFamily="34" charset="0"/>
              <a:ea typeface="Times New Roman" panose="02020603050405020304" pitchFamily="18" charset="0"/>
              <a:cs typeface="Times New Roman" panose="02020603050405020304" pitchFamily="18" charset="0"/>
            </a:endParaRPr>
          </a:p>
          <a:p>
            <a:pPr marL="0" lvl="0" indent="0">
              <a:spcAft>
                <a:spcPts val="300"/>
              </a:spcAft>
              <a:buNone/>
            </a:pPr>
            <a:r>
              <a:rPr lang="de-CH" sz="1800" u="sng" dirty="0">
                <a:solidFill>
                  <a:srgbClr val="0563C1"/>
                </a:solidFill>
                <a:latin typeface="Calibri" panose="020F0502020204030204" pitchFamily="34" charset="0"/>
                <a:ea typeface="Times New Roman" panose="02020603050405020304" pitchFamily="18" charset="0"/>
                <a:cs typeface="Times New Roman" panose="02020603050405020304" pitchFamily="18" charset="0"/>
              </a:rPr>
              <a:t>6) </a:t>
            </a:r>
            <a:r>
              <a:rPr lang="de-CH" sz="1800" dirty="0">
                <a:latin typeface="Calibri" panose="020F0502020204030204" pitchFamily="34" charset="0"/>
                <a:ea typeface="Times New Roman" panose="02020603050405020304" pitchFamily="18" charset="0"/>
                <a:cs typeface="Times New Roman" panose="02020603050405020304" pitchFamily="18" charset="0"/>
              </a:rPr>
              <a:t>T</a:t>
            </a: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ourismuskonzept von A. Schuler/Regierung kommt Anfang November 2021. Ausganspunkt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https://www.rainews.it/tgr/tagesschau/audio/2021/10/tag-Arnold-Schuler-Tourismus-Suedtirol-Betten-Tourismuskonzept-f6b758e1-e094-422b-8069-131971563407.html</a:t>
            </a:r>
            <a:endParaRPr lang="en-US" sz="1800" u="sng" dirty="0">
              <a:solidFill>
                <a:srgbClr val="0563C1"/>
              </a:solidFill>
              <a:latin typeface="Calibri" panose="020F0502020204030204" pitchFamily="34" charset="0"/>
              <a:ea typeface="Times New Roman" panose="02020603050405020304" pitchFamily="18" charset="0"/>
              <a:cs typeface="Times New Roman" panose="02020603050405020304" pitchFamily="18" charset="0"/>
            </a:endParaRPr>
          </a:p>
          <a:p>
            <a:pPr marL="0" lvl="0" indent="0">
              <a:spcAft>
                <a:spcPts val="300"/>
              </a:spcAft>
              <a:buNone/>
            </a:pPr>
            <a:r>
              <a:rPr lang="en-US"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rPr>
              <a:t>7) </a:t>
            </a: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Digitalisierung Südtirol im internationalen Vergleich Ausganspunkt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4"/>
              </a:rPr>
              <a:t>https://digital-strategy.ec.europa.eu/en/policies/desi-integration-technology-enterprises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spcAft>
                <a:spcPts val="300"/>
              </a:spcAft>
              <a:buNone/>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8) Digitalisierung von Südtiroler Gemeinden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5"/>
              </a:rPr>
              <a:t>https://www.suedtirolnews.it/wirtschaft/u-foerderprojekt-ermoeglicht-digitalisierung-der-gemeinde-latsch</a:t>
            </a:r>
            <a:endParaRPr lang="en-US" sz="1800" u="sng" dirty="0">
              <a:solidFill>
                <a:srgbClr val="0563C1"/>
              </a:solidFill>
              <a:latin typeface="Calibri" panose="020F0502020204030204" pitchFamily="34" charset="0"/>
              <a:ea typeface="Times New Roman" panose="02020603050405020304" pitchFamily="18" charset="0"/>
              <a:cs typeface="Times New Roman" panose="02020603050405020304" pitchFamily="18" charset="0"/>
            </a:endParaRPr>
          </a:p>
          <a:p>
            <a:pPr marL="0" lvl="0" indent="0">
              <a:spcAft>
                <a:spcPts val="300"/>
              </a:spcAft>
              <a:buNone/>
            </a:pPr>
            <a:r>
              <a:rPr lang="en-US"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rPr>
              <a:t>9) </a:t>
            </a: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Jungunternehmer und Digitalisierung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6"/>
              </a:rPr>
              <a:t>https://www.suedtirolnews.it/wirtschaft/50-jahre-jungunternehmer</a:t>
            </a: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 Präsidentin Manuela </a:t>
            </a:r>
            <a:r>
              <a:rPr lang="de-CH" sz="1800" dirty="0" err="1">
                <a:effectLst/>
                <a:latin typeface="Calibri" panose="020F0502020204030204" pitchFamily="34" charset="0"/>
                <a:ea typeface="Times New Roman" panose="02020603050405020304" pitchFamily="18" charset="0"/>
                <a:cs typeface="Times New Roman" panose="02020603050405020304" pitchFamily="18" charset="0"/>
              </a:rPr>
              <a:t>Bertagnolli</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spcAft>
                <a:spcPts val="300"/>
              </a:spcAft>
              <a:buNone/>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10) Wellness in Südtirol: IDM Programm, Chancen für Dr. Schär, Interview mit IDM Frau </a:t>
            </a:r>
            <a:r>
              <a:rPr lang="de-CH" sz="1800" dirty="0" err="1">
                <a:effectLst/>
                <a:latin typeface="Calibri" panose="020F0502020204030204" pitchFamily="34" charset="0"/>
                <a:ea typeface="Times New Roman" panose="02020603050405020304" pitchFamily="18" charset="0"/>
                <a:cs typeface="Times New Roman" panose="02020603050405020304" pitchFamily="18" charset="0"/>
              </a:rPr>
              <a:t>Irsara</a:t>
            </a: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 (?), </a:t>
            </a:r>
            <a:r>
              <a:rPr lang="de-CH" sz="1800" dirty="0" err="1">
                <a:effectLst/>
                <a:latin typeface="Calibri" panose="020F0502020204030204" pitchFamily="34" charset="0"/>
                <a:ea typeface="Times New Roman" panose="02020603050405020304" pitchFamily="18" charset="0"/>
                <a:cs typeface="Times New Roman" panose="02020603050405020304" pitchFamily="18" charset="0"/>
              </a:rPr>
              <a:t>Leonardelli</a:t>
            </a: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 (?)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7"/>
              </a:rPr>
              <a:t>https://www.suedtirolnews.it/wirtschaft/megatrend-wellness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spcAft>
                <a:spcPts val="300"/>
              </a:spcAft>
              <a:buNone/>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11) Agrarprodukte Südtirol, IDM Hr. Wenger und Digitalisierung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8"/>
              </a:rPr>
              <a:t>https://www.sbb.it/home/news-detail/index/2020/04/29/der-restart-aus-der-krise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spcAft>
                <a:spcPts val="300"/>
              </a:spcAft>
              <a:buNone/>
            </a:pP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12) Covid , Südtirol und Digitalisierung Ausgangspunkt </a:t>
            </a:r>
            <a:r>
              <a:rPr lang="de-CH" sz="18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9"/>
              </a:rPr>
              <a:t>https://webassets.eurac.edu/31538/1622811251-die-effekte-der-covid-19-pandemie-in-sudtirol-die-sicht-der-sudtiroler-unternehmen.pdf</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1956561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A57BA-5456-423A-9832-6244530A7182}"/>
              </a:ext>
            </a:extLst>
          </p:cNvPr>
          <p:cNvSpPr>
            <a:spLocks noGrp="1"/>
          </p:cNvSpPr>
          <p:nvPr>
            <p:ph type="title"/>
          </p:nvPr>
        </p:nvSpPr>
        <p:spPr>
          <a:xfrm>
            <a:off x="838200" y="365125"/>
            <a:ext cx="10515600" cy="866267"/>
          </a:xfrm>
        </p:spPr>
        <p:txBody>
          <a:bodyPr/>
          <a:lstStyle/>
          <a:p>
            <a:r>
              <a:rPr lang="de-CH" dirty="0"/>
              <a:t>Themen zu Dr. Schär</a:t>
            </a:r>
            <a:endParaRPr lang="en-US" dirty="0"/>
          </a:p>
        </p:txBody>
      </p:sp>
      <p:sp>
        <p:nvSpPr>
          <p:cNvPr id="3" name="Content Placeholder 2">
            <a:extLst>
              <a:ext uri="{FF2B5EF4-FFF2-40B4-BE49-F238E27FC236}">
                <a16:creationId xmlns:a16="http://schemas.microsoft.com/office/drawing/2014/main" id="{C028C292-32AB-4A82-9627-8EB9405C2D18}"/>
              </a:ext>
            </a:extLst>
          </p:cNvPr>
          <p:cNvSpPr>
            <a:spLocks noGrp="1"/>
          </p:cNvSpPr>
          <p:nvPr>
            <p:ph idx="1"/>
          </p:nvPr>
        </p:nvSpPr>
        <p:spPr>
          <a:xfrm>
            <a:off x="838200" y="1231392"/>
            <a:ext cx="10515600" cy="5449824"/>
          </a:xfrm>
        </p:spPr>
        <p:txBody>
          <a:bodyPr>
            <a:normAutofit fontScale="70000" lnSpcReduction="20000"/>
          </a:bodyPr>
          <a:lstStyle/>
          <a:p>
            <a:pPr marL="0" lvl="0" indent="0">
              <a:spcAft>
                <a:spcPts val="300"/>
              </a:spcAft>
              <a:buNone/>
            </a:pPr>
            <a:r>
              <a:rPr lang="de-CH" sz="3600" dirty="0">
                <a:effectLst/>
                <a:latin typeface="Calibri" panose="020F0502020204030204" pitchFamily="34" charset="0"/>
                <a:ea typeface="Times New Roman" panose="02020603050405020304" pitchFamily="18" charset="0"/>
                <a:cs typeface="Times New Roman" panose="02020603050405020304" pitchFamily="18" charset="0"/>
              </a:rPr>
              <a:t>13) Dr. Schär Club heute und Optimierungs-Chancen? Vergleich mit WW Weight Watchers – Erfindet sich neu Ausganspunkt </a:t>
            </a:r>
            <a:r>
              <a:rPr lang="de-CH" sz="36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2"/>
              </a:rPr>
              <a:t>www.weightwatchers.com</a:t>
            </a:r>
            <a:endParaRPr lang="en-US" sz="3600" dirty="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spcAft>
                <a:spcPts val="300"/>
              </a:spcAft>
              <a:buNone/>
            </a:pPr>
            <a:r>
              <a:rPr lang="de-CH" sz="3600" dirty="0">
                <a:effectLst/>
                <a:latin typeface="Calibri" panose="020F0502020204030204" pitchFamily="34" charset="0"/>
                <a:ea typeface="Times New Roman" panose="02020603050405020304" pitchFamily="18" charset="0"/>
                <a:cs typeface="Times New Roman" panose="02020603050405020304" pitchFamily="18" charset="0"/>
              </a:rPr>
              <a:t>14)Konsumenten-Verhalten und Digitalisierung Ausgangspunkt </a:t>
            </a:r>
            <a:r>
              <a:rPr lang="de-CH" sz="36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https://www2.deloitte.com/content/dam/Deloitte/ch/Documents/consumer-business/ch-de-cb-digital-consumer-swiss-retail.pdf</a:t>
            </a:r>
            <a:endParaRPr lang="en-US" sz="3600" dirty="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spcAft>
                <a:spcPts val="300"/>
              </a:spcAft>
              <a:buNone/>
            </a:pPr>
            <a:r>
              <a:rPr lang="de-CH" sz="3600" dirty="0">
                <a:effectLst/>
                <a:latin typeface="Calibri" panose="020F0502020204030204" pitchFamily="34" charset="0"/>
                <a:ea typeface="Times New Roman" panose="02020603050405020304" pitchFamily="18" charset="0"/>
                <a:cs typeface="Times New Roman" panose="02020603050405020304" pitchFamily="18" charset="0"/>
              </a:rPr>
              <a:t>15) Bearbeitung von Ärzten mit digitalen Mitteln Ausganspunkt </a:t>
            </a:r>
            <a:r>
              <a:rPr lang="de-CH" sz="36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4"/>
              </a:rPr>
              <a:t>https://www.kakoii.de/pharma-digitalisierung-strategie/</a:t>
            </a:r>
            <a:endParaRPr lang="en-US" sz="3600" dirty="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spcAft>
                <a:spcPts val="300"/>
              </a:spcAft>
              <a:buNone/>
            </a:pPr>
            <a:r>
              <a:rPr lang="de-CH" sz="3600" dirty="0">
                <a:effectLst/>
                <a:latin typeface="Calibri" panose="020F0502020204030204" pitchFamily="34" charset="0"/>
                <a:ea typeface="Times New Roman" panose="02020603050405020304" pitchFamily="18" charset="0"/>
                <a:cs typeface="Times New Roman" panose="02020603050405020304" pitchFamily="18" charset="0"/>
              </a:rPr>
              <a:t>16) Konsumenten-Treue und Preis- Wertigkeit durch Digitalisierung: Möglichkeiten für Dr. Schär? Ausgangspunkt </a:t>
            </a:r>
            <a:r>
              <a:rPr lang="de-CH" sz="36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5"/>
              </a:rPr>
              <a:t>https://www.umweltbundesamt.de/sites/default/files/medien/1410/publikationen/fachbroschuere_konsum_4.0_barrierefrei_190322.pdf</a:t>
            </a:r>
            <a:endParaRPr lang="en-US" sz="3600" dirty="0">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spcAft>
                <a:spcPts val="300"/>
              </a:spcAft>
              <a:buNone/>
            </a:pPr>
            <a:r>
              <a:rPr lang="de-CH" sz="3600" dirty="0">
                <a:effectLst/>
                <a:latin typeface="Calibri" panose="020F0502020204030204" pitchFamily="34" charset="0"/>
                <a:ea typeface="Times New Roman" panose="02020603050405020304" pitchFamily="18" charset="0"/>
                <a:cs typeface="Times New Roman" panose="02020603050405020304" pitchFamily="18" charset="0"/>
              </a:rPr>
              <a:t>17) Glutenfreie Hotels in Südtirol: Beschreibung der Strategien, Optimierungs-Möglichkeiten? Generalisierung. 'Glutenfreier Urlaub in Südtirol`? Chance für Dr. Schär? Ausganspunkt </a:t>
            </a:r>
            <a:r>
              <a:rPr lang="de-CH" sz="36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6"/>
              </a:rPr>
              <a:t>https://www.suedtirol.ch/themen/glutenfreie-hotels</a:t>
            </a:r>
            <a:endParaRPr lang="en-US" sz="36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819556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0752B-7F74-48AC-972C-35ADCEC57EA9}"/>
              </a:ext>
            </a:extLst>
          </p:cNvPr>
          <p:cNvSpPr>
            <a:spLocks noGrp="1"/>
          </p:cNvSpPr>
          <p:nvPr>
            <p:ph type="title"/>
          </p:nvPr>
        </p:nvSpPr>
        <p:spPr>
          <a:xfrm>
            <a:off x="838200" y="317950"/>
            <a:ext cx="10515600" cy="1325563"/>
          </a:xfrm>
        </p:spPr>
        <p:txBody>
          <a:bodyPr>
            <a:normAutofit/>
          </a:bodyPr>
          <a:lstStyle/>
          <a:p>
            <a:r>
              <a:rPr lang="de-CH" dirty="0"/>
              <a:t>Prof. Michael Porter, Harvard Business School, </a:t>
            </a:r>
            <a:endParaRPr lang="en-US" dirty="0"/>
          </a:p>
        </p:txBody>
      </p:sp>
      <p:pic>
        <p:nvPicPr>
          <p:cNvPr id="5" name="Content Placeholder 4">
            <a:extLst>
              <a:ext uri="{FF2B5EF4-FFF2-40B4-BE49-F238E27FC236}">
                <a16:creationId xmlns:a16="http://schemas.microsoft.com/office/drawing/2014/main" id="{4C4E78FA-E9D7-44F6-8326-759AD31CCD59}"/>
              </a:ext>
            </a:extLst>
          </p:cNvPr>
          <p:cNvPicPr>
            <a:picLocks noGrp="1" noChangeAspect="1"/>
          </p:cNvPicPr>
          <p:nvPr>
            <p:ph idx="1"/>
          </p:nvPr>
        </p:nvPicPr>
        <p:blipFill>
          <a:blip r:embed="rId2"/>
          <a:stretch>
            <a:fillRect/>
          </a:stretch>
        </p:blipFill>
        <p:spPr>
          <a:xfrm>
            <a:off x="1999488" y="2002221"/>
            <a:ext cx="9164486" cy="3240339"/>
          </a:xfrm>
        </p:spPr>
      </p:pic>
      <p:pic>
        <p:nvPicPr>
          <p:cNvPr id="7" name="Picture 6">
            <a:extLst>
              <a:ext uri="{FF2B5EF4-FFF2-40B4-BE49-F238E27FC236}">
                <a16:creationId xmlns:a16="http://schemas.microsoft.com/office/drawing/2014/main" id="{486F25BD-2853-482E-93EA-5E2E959E4698}"/>
              </a:ext>
            </a:extLst>
          </p:cNvPr>
          <p:cNvPicPr>
            <a:picLocks noChangeAspect="1"/>
          </p:cNvPicPr>
          <p:nvPr/>
        </p:nvPicPr>
        <p:blipFill>
          <a:blip r:embed="rId3"/>
          <a:stretch>
            <a:fillRect/>
          </a:stretch>
        </p:blipFill>
        <p:spPr>
          <a:xfrm>
            <a:off x="9532" y="2242097"/>
            <a:ext cx="1807076" cy="2015097"/>
          </a:xfrm>
          <a:prstGeom prst="rect">
            <a:avLst/>
          </a:prstGeom>
        </p:spPr>
      </p:pic>
      <p:sp>
        <p:nvSpPr>
          <p:cNvPr id="6" name="TextBox 5">
            <a:extLst>
              <a:ext uri="{FF2B5EF4-FFF2-40B4-BE49-F238E27FC236}">
                <a16:creationId xmlns:a16="http://schemas.microsoft.com/office/drawing/2014/main" id="{304D3E36-15B7-437F-B038-3DB0DC1D5005}"/>
              </a:ext>
            </a:extLst>
          </p:cNvPr>
          <p:cNvSpPr txBox="1"/>
          <p:nvPr/>
        </p:nvSpPr>
        <p:spPr>
          <a:xfrm>
            <a:off x="1633728" y="4855779"/>
            <a:ext cx="9022080" cy="1384995"/>
          </a:xfrm>
          <a:prstGeom prst="rect">
            <a:avLst/>
          </a:prstGeom>
          <a:noFill/>
        </p:spPr>
        <p:txBody>
          <a:bodyPr wrap="square">
            <a:spAutoFit/>
          </a:bodyPr>
          <a:lstStyle/>
          <a:p>
            <a:pPr algn="ctr"/>
            <a:endParaRPr lang="de-CH" sz="2800" b="1" dirty="0"/>
          </a:p>
          <a:p>
            <a:pPr algn="ctr"/>
            <a:r>
              <a:rPr lang="de-CH" sz="2800" b="1" dirty="0"/>
              <a:t>Professor  Porter </a:t>
            </a:r>
            <a:r>
              <a:rPr lang="de-CH" sz="2800" b="1" dirty="0" err="1"/>
              <a:t>mentors</a:t>
            </a:r>
            <a:r>
              <a:rPr lang="de-CH" sz="2800" b="1" dirty="0"/>
              <a:t> </a:t>
            </a:r>
            <a:r>
              <a:rPr lang="de-CH" sz="2800" b="1" dirty="0" err="1"/>
              <a:t>the</a:t>
            </a:r>
            <a:r>
              <a:rPr lang="de-CH" sz="2800" b="1" dirty="0"/>
              <a:t> </a:t>
            </a:r>
            <a:r>
              <a:rPr lang="de-CH" sz="2800" b="1" dirty="0" err="1"/>
              <a:t>project</a:t>
            </a:r>
            <a:r>
              <a:rPr lang="de-CH" sz="2800" b="1" dirty="0"/>
              <a:t> of </a:t>
            </a:r>
            <a:r>
              <a:rPr lang="de-CH" sz="2800" b="1" dirty="0" err="1"/>
              <a:t>his</a:t>
            </a:r>
            <a:r>
              <a:rPr lang="de-CH" sz="2800" b="1" dirty="0"/>
              <a:t> </a:t>
            </a:r>
            <a:r>
              <a:rPr lang="de-CH" sz="2800" b="1" dirty="0" err="1"/>
              <a:t>Affiliates</a:t>
            </a:r>
            <a:r>
              <a:rPr lang="de-CH" sz="2800" b="1" dirty="0"/>
              <a:t>         www.isc.hbs.edu/</a:t>
            </a:r>
            <a:endParaRPr lang="en-US" sz="2800" b="1" dirty="0"/>
          </a:p>
        </p:txBody>
      </p:sp>
    </p:spTree>
    <p:extLst>
      <p:ext uri="{BB962C8B-B14F-4D97-AF65-F5344CB8AC3E}">
        <p14:creationId xmlns:p14="http://schemas.microsoft.com/office/powerpoint/2010/main" val="252617084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D67C5C-14AE-42D4-98CD-AADF42E045EE}"/>
              </a:ext>
            </a:extLst>
          </p:cNvPr>
          <p:cNvSpPr>
            <a:spLocks noGrp="1"/>
          </p:cNvSpPr>
          <p:nvPr>
            <p:ph type="title"/>
          </p:nvPr>
        </p:nvSpPr>
        <p:spPr/>
        <p:txBody>
          <a:bodyPr/>
          <a:lstStyle/>
          <a:p>
            <a:r>
              <a:rPr lang="de-CH" dirty="0"/>
              <a:t> Gruppenbildung und Aufgabe</a:t>
            </a:r>
            <a:endParaRPr lang="en-US" dirty="0"/>
          </a:p>
        </p:txBody>
      </p:sp>
      <p:sp>
        <p:nvSpPr>
          <p:cNvPr id="3" name="Content Placeholder 2">
            <a:extLst>
              <a:ext uri="{FF2B5EF4-FFF2-40B4-BE49-F238E27FC236}">
                <a16:creationId xmlns:a16="http://schemas.microsoft.com/office/drawing/2014/main" id="{F22B7A67-CFAD-466A-B158-89E299901958}"/>
              </a:ext>
            </a:extLst>
          </p:cNvPr>
          <p:cNvSpPr>
            <a:spLocks noGrp="1"/>
          </p:cNvSpPr>
          <p:nvPr>
            <p:ph idx="1"/>
          </p:nvPr>
        </p:nvSpPr>
        <p:spPr/>
        <p:txBody>
          <a:bodyPr>
            <a:normAutofit/>
          </a:bodyPr>
          <a:lstStyle/>
          <a:p>
            <a:r>
              <a:rPr lang="de-CH" dirty="0">
                <a:effectLst/>
                <a:latin typeface="Calibri" panose="020F0502020204030204" pitchFamily="34" charset="0"/>
                <a:ea typeface="Times New Roman" panose="02020603050405020304" pitchFamily="18" charset="0"/>
                <a:cs typeface="Times New Roman" panose="02020603050405020304" pitchFamily="18" charset="0"/>
              </a:rPr>
              <a:t>Die Gruppen sollten sich erfahrungsgemäss am besten aus 3-4 Studierenden zusammensetzen, wobei möglicherweise (i) bereits existierender Arbeitsgruppen sich ein Thema </a:t>
            </a:r>
            <a:r>
              <a:rPr lang="de-CH" dirty="0" err="1">
                <a:effectLst/>
                <a:latin typeface="Calibri" panose="020F0502020204030204" pitchFamily="34" charset="0"/>
                <a:ea typeface="Times New Roman" panose="02020603050405020304" pitchFamily="18" charset="0"/>
                <a:cs typeface="Times New Roman" panose="02020603050405020304" pitchFamily="18" charset="0"/>
              </a:rPr>
              <a:t>suchen</a:t>
            </a:r>
            <a:r>
              <a:rPr lang="de-CH" sz="1800" dirty="0" err="1">
                <a:effectLst/>
                <a:latin typeface="Calibri" panose="020F0502020204030204" pitchFamily="34" charset="0"/>
                <a:ea typeface="Times New Roman" panose="02020603050405020304" pitchFamily="18" charset="0"/>
                <a:cs typeface="Times New Roman" panose="02020603050405020304" pitchFamily="18" charset="0"/>
              </a:rPr>
              <a:t>oder</a:t>
            </a:r>
            <a:r>
              <a:rPr lang="de-CH" sz="1800" dirty="0">
                <a:effectLst/>
                <a:latin typeface="Calibri" panose="020F0502020204030204" pitchFamily="34" charset="0"/>
                <a:ea typeface="Times New Roman" panose="02020603050405020304" pitchFamily="18" charset="0"/>
                <a:cs typeface="Times New Roman" panose="02020603050405020304" pitchFamily="18" charset="0"/>
              </a:rPr>
              <a:t> (</a:t>
            </a:r>
            <a:r>
              <a:rPr lang="de-CH" dirty="0">
                <a:effectLst/>
                <a:latin typeface="Calibri" panose="020F0502020204030204" pitchFamily="34" charset="0"/>
                <a:ea typeface="Times New Roman" panose="02020603050405020304" pitchFamily="18" charset="0"/>
                <a:cs typeface="Times New Roman" panose="02020603050405020304" pitchFamily="18" charset="0"/>
              </a:rPr>
              <a:t>ii) sich Gruppen um ein Thema herum bilden. </a:t>
            </a:r>
          </a:p>
          <a:p>
            <a:r>
              <a:rPr lang="de-CH" dirty="0">
                <a:effectLst/>
                <a:latin typeface="Calibri" panose="020F0502020204030204" pitchFamily="34" charset="0"/>
                <a:ea typeface="Times New Roman" panose="02020603050405020304" pitchFamily="18" charset="0"/>
                <a:cs typeface="Times New Roman" panose="02020603050405020304" pitchFamily="18" charset="0"/>
              </a:rPr>
              <a:t>Aufgabe an die Gruppen: Internet Recherchen und zusätzlich Interviews (persönlich, Telefon, ZOOM) mit Fach-Spezialisten, als möglich und sinnvoll. Quellenverzeichnis  nach  APA?</a:t>
            </a:r>
            <a:endParaRPr lang="en-US"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sz="4000" dirty="0"/>
          </a:p>
        </p:txBody>
      </p:sp>
    </p:spTree>
    <p:extLst>
      <p:ext uri="{BB962C8B-B14F-4D97-AF65-F5344CB8AC3E}">
        <p14:creationId xmlns:p14="http://schemas.microsoft.com/office/powerpoint/2010/main" val="22768526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AB96F-0889-4F9E-87D1-A4022E989D86}"/>
              </a:ext>
            </a:extLst>
          </p:cNvPr>
          <p:cNvSpPr>
            <a:spLocks noGrp="1"/>
          </p:cNvSpPr>
          <p:nvPr>
            <p:ph type="title"/>
          </p:nvPr>
        </p:nvSpPr>
        <p:spPr/>
        <p:txBody>
          <a:bodyPr/>
          <a:lstStyle/>
          <a:p>
            <a:r>
              <a:rPr lang="de-CH" dirty="0"/>
              <a:t> Präsentations-Informationen</a:t>
            </a:r>
            <a:endParaRPr lang="en-US" dirty="0"/>
          </a:p>
        </p:txBody>
      </p:sp>
      <p:sp>
        <p:nvSpPr>
          <p:cNvPr id="3" name="Content Placeholder 2">
            <a:extLst>
              <a:ext uri="{FF2B5EF4-FFF2-40B4-BE49-F238E27FC236}">
                <a16:creationId xmlns:a16="http://schemas.microsoft.com/office/drawing/2014/main" id="{26E4DA79-1299-448D-96E6-430F26219F1E}"/>
              </a:ext>
            </a:extLst>
          </p:cNvPr>
          <p:cNvSpPr>
            <a:spLocks noGrp="1"/>
          </p:cNvSpPr>
          <p:nvPr>
            <p:ph idx="1"/>
          </p:nvPr>
        </p:nvSpPr>
        <p:spPr/>
        <p:txBody>
          <a:bodyPr/>
          <a:lstStyle/>
          <a:p>
            <a:r>
              <a:rPr lang="de-CH" sz="2400" dirty="0">
                <a:effectLst/>
                <a:latin typeface="Calibri" panose="020F0502020204030204" pitchFamily="34" charset="0"/>
                <a:ea typeface="Times New Roman" panose="02020603050405020304" pitchFamily="18" charset="0"/>
                <a:cs typeface="Times New Roman" panose="02020603050405020304" pitchFamily="18" charset="0"/>
              </a:rPr>
              <a:t>Als Schema für den Output  eine PowerPoint Präsentation, 10-15 Minuten, zusätzlich zu den einzelnen Folienblättern (8-10) </a:t>
            </a:r>
          </a:p>
          <a:p>
            <a:r>
              <a:rPr lang="de-CH" sz="2400" dirty="0">
                <a:effectLst/>
                <a:latin typeface="Calibri" panose="020F0502020204030204" pitchFamily="34" charset="0"/>
                <a:ea typeface="Times New Roman" panose="02020603050405020304" pitchFamily="18" charset="0"/>
                <a:cs typeface="Times New Roman" panose="02020603050405020304" pitchFamily="18" charset="0"/>
              </a:rPr>
              <a:t>auch die dazugehörigen »Sprechnotizen« pro Folienblatt. </a:t>
            </a:r>
          </a:p>
          <a:p>
            <a:r>
              <a:rPr lang="de-CH" sz="2400" dirty="0">
                <a:effectLst/>
                <a:latin typeface="Calibri" panose="020F0502020204030204" pitchFamily="34" charset="0"/>
                <a:ea typeface="Times New Roman" panose="02020603050405020304" pitchFamily="18" charset="0"/>
                <a:cs typeface="Times New Roman" panose="02020603050405020304" pitchFamily="18" charset="0"/>
              </a:rPr>
              <a:t>Funktionale Folien, Substanz zählt, »Schnickschnack«- Effekte bringen keine Benotungs-Vorteile. </a:t>
            </a:r>
          </a:p>
          <a:p>
            <a:r>
              <a:rPr lang="de-CH" sz="2400" dirty="0">
                <a:effectLst/>
                <a:latin typeface="Calibri" panose="020F0502020204030204" pitchFamily="34" charset="0"/>
                <a:ea typeface="Times New Roman" panose="02020603050405020304" pitchFamily="18" charset="0"/>
                <a:cs typeface="Times New Roman" panose="02020603050405020304" pitchFamily="18" charset="0"/>
              </a:rPr>
              <a:t>Abzugeben digital an  Professor Kraus am Tag der Präsentation 2- Dez.</a:t>
            </a:r>
          </a:p>
          <a:p>
            <a:r>
              <a:rPr lang="de-CH" sz="2400" dirty="0">
                <a:latin typeface="Calibri" panose="020F0502020204030204" pitchFamily="34" charset="0"/>
                <a:cs typeface="Times New Roman" panose="02020603050405020304" pitchFamily="18" charset="0"/>
              </a:rPr>
              <a:t>Fiktives </a:t>
            </a:r>
            <a:r>
              <a:rPr lang="de-CH" sz="2400" dirty="0" err="1">
                <a:latin typeface="Calibri" panose="020F0502020204030204" pitchFamily="34" charset="0"/>
                <a:cs typeface="Times New Roman" panose="02020603050405020304" pitchFamily="18" charset="0"/>
              </a:rPr>
              <a:t>Präsentations-Szenario:</a:t>
            </a:r>
            <a:r>
              <a:rPr lang="de-CH" sz="2400" dirty="0" err="1">
                <a:effectLst/>
                <a:latin typeface="Calibri" panose="020F0502020204030204" pitchFamily="34" charset="0"/>
                <a:ea typeface="Times New Roman" panose="02020603050405020304" pitchFamily="18" charset="0"/>
                <a:cs typeface="Times New Roman" panose="02020603050405020304" pitchFamily="18" charset="0"/>
              </a:rPr>
              <a:t>die</a:t>
            </a:r>
            <a:r>
              <a:rPr lang="de-CH" sz="2400" dirty="0">
                <a:effectLst/>
                <a:latin typeface="Calibri" panose="020F0502020204030204" pitchFamily="34" charset="0"/>
                <a:ea typeface="Times New Roman" panose="02020603050405020304" pitchFamily="18" charset="0"/>
                <a:cs typeface="Times New Roman" panose="02020603050405020304" pitchFamily="18" charset="0"/>
              </a:rPr>
              <a:t> Studierenden sollen sich vorstellen, sie halten eine Präsentation bei ihrem künftigen Arbeitgeber, zu dem jeweiligen Thema sollen sie ihre Untersuchungs-Ergebnisse vortragen. </a:t>
            </a:r>
          </a:p>
          <a:p>
            <a:r>
              <a:rPr lang="de-CH" sz="2400" dirty="0">
                <a:effectLst/>
                <a:latin typeface="Calibri" panose="020F0502020204030204" pitchFamily="34" charset="0"/>
                <a:ea typeface="Times New Roman" panose="02020603050405020304" pitchFamily="18" charset="0"/>
                <a:cs typeface="Times New Roman" panose="02020603050405020304" pitchFamily="18" charset="0"/>
              </a:rPr>
              <a:t>Anzahl vortragende Studierende: 1 oder 2 Studierende, nicht nur eine Person.</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1474271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B3FBC-5A69-4C6A-A05E-DB28896A23FD}"/>
              </a:ext>
            </a:extLst>
          </p:cNvPr>
          <p:cNvSpPr>
            <a:spLocks noGrp="1"/>
          </p:cNvSpPr>
          <p:nvPr>
            <p:ph type="title"/>
          </p:nvPr>
        </p:nvSpPr>
        <p:spPr>
          <a:xfrm>
            <a:off x="838200" y="365125"/>
            <a:ext cx="10515600" cy="939419"/>
          </a:xfrm>
        </p:spPr>
        <p:txBody>
          <a:bodyPr>
            <a:normAutofit fontScale="90000"/>
          </a:bodyPr>
          <a:lstStyle/>
          <a:p>
            <a:r>
              <a:rPr lang="de-CH" dirty="0">
                <a:ea typeface="Times New Roman" panose="02020603050405020304" pitchFamily="18" charset="0"/>
                <a:cs typeface="Times New Roman" panose="02020603050405020304" pitchFamily="18" charset="0"/>
              </a:rPr>
              <a:t>Untersuchungs- und Vortrags-Schema:</a:t>
            </a:r>
            <a:br>
              <a:rPr lang="en-US" dirty="0">
                <a:ea typeface="Times New Roman" panose="02020603050405020304" pitchFamily="18"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DEE08E86-6595-4800-B97D-883C120D0B45}"/>
              </a:ext>
            </a:extLst>
          </p:cNvPr>
          <p:cNvSpPr>
            <a:spLocks noGrp="1"/>
          </p:cNvSpPr>
          <p:nvPr>
            <p:ph idx="1"/>
          </p:nvPr>
        </p:nvSpPr>
        <p:spPr>
          <a:xfrm>
            <a:off x="704088" y="1253331"/>
            <a:ext cx="10515600" cy="4351338"/>
          </a:xfrm>
        </p:spPr>
        <p:txBody>
          <a:bodyPr/>
          <a:lstStyle/>
          <a:p>
            <a:pPr marL="342900" lvl="0" indent="-342900">
              <a:spcAft>
                <a:spcPts val="300"/>
              </a:spcAft>
              <a:buFont typeface="Symbol" panose="05050102010706020507" pitchFamily="18" charset="2"/>
              <a:buChar char=""/>
            </a:pPr>
            <a:r>
              <a:rPr lang="de-CH" dirty="0">
                <a:effectLst/>
                <a:latin typeface="Calibri" panose="020F0502020204030204" pitchFamily="34" charset="0"/>
                <a:ea typeface="Times New Roman" panose="02020603050405020304" pitchFamily="18" charset="0"/>
                <a:cs typeface="Times New Roman" panose="02020603050405020304" pitchFamily="18" charset="0"/>
              </a:rPr>
              <a:t>Name, Thema inhaltliche Beschreibung des Untersuchungsobjektes/-Themas. Betrachtungsperspektive stets die der Wirtschaftsinformatik.</a:t>
            </a:r>
            <a:endParaRPr lang="en-US"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Symbol" panose="05050102010706020507" pitchFamily="18" charset="2"/>
              <a:buChar char=""/>
            </a:pPr>
            <a:r>
              <a:rPr lang="de-CH" dirty="0">
                <a:effectLst/>
                <a:latin typeface="Calibri" panose="020F0502020204030204" pitchFamily="34" charset="0"/>
                <a:ea typeface="Times New Roman" panose="02020603050405020304" pitchFamily="18" charset="0"/>
                <a:cs typeface="Times New Roman" panose="02020603050405020304" pitchFamily="18" charset="0"/>
              </a:rPr>
              <a:t>Beschreibung/Bewertung der Stärken, Schwächen, Probleme, aus dem persönlichen Fach-Verständnis der Wirtschaftsinformatik-Studierendengruppe</a:t>
            </a:r>
            <a:endParaRPr lang="en-US"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300"/>
              </a:spcAft>
              <a:buFont typeface="Symbol" panose="05050102010706020507" pitchFamily="18" charset="2"/>
              <a:buChar char=""/>
            </a:pPr>
            <a:r>
              <a:rPr lang="de-CH" dirty="0">
                <a:effectLst/>
                <a:latin typeface="Calibri" panose="020F0502020204030204" pitchFamily="34" charset="0"/>
                <a:ea typeface="Times New Roman" panose="02020603050405020304" pitchFamily="18" charset="0"/>
                <a:cs typeface="Times New Roman" panose="02020603050405020304" pitchFamily="18" charset="0"/>
              </a:rPr>
              <a:t>Kommentare und Empfehlungen, eventuell möglicher praktischer Nutzen für die jetzigen Studierenden?</a:t>
            </a:r>
            <a:endParaRPr lang="en-US"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2237363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EF764-9779-4A3A-95BD-5BF17B46D23D}"/>
              </a:ext>
            </a:extLst>
          </p:cNvPr>
          <p:cNvSpPr>
            <a:spLocks noGrp="1"/>
          </p:cNvSpPr>
          <p:nvPr>
            <p:ph type="title"/>
          </p:nvPr>
        </p:nvSpPr>
        <p:spPr/>
        <p:txBody>
          <a:bodyPr/>
          <a:lstStyle/>
          <a:p>
            <a:r>
              <a:rPr lang="de-CH" dirty="0"/>
              <a:t>Bewertungs-Schema von Prof. Kraus</a:t>
            </a:r>
            <a:endParaRPr lang="en-US" dirty="0"/>
          </a:p>
        </p:txBody>
      </p:sp>
      <p:sp>
        <p:nvSpPr>
          <p:cNvPr id="3" name="Content Placeholder 2">
            <a:extLst>
              <a:ext uri="{FF2B5EF4-FFF2-40B4-BE49-F238E27FC236}">
                <a16:creationId xmlns:a16="http://schemas.microsoft.com/office/drawing/2014/main" id="{1F1E500F-FFFD-4C72-AD79-2FCFF6008DEA}"/>
              </a:ext>
            </a:extLst>
          </p:cNvPr>
          <p:cNvSpPr>
            <a:spLocks noGrp="1"/>
          </p:cNvSpPr>
          <p:nvPr>
            <p:ph idx="1"/>
          </p:nvPr>
        </p:nvSpPr>
        <p:spPr/>
        <p:txBody>
          <a:bodyPr>
            <a:normAutofit/>
          </a:bodyPr>
          <a:lstStyle/>
          <a:p>
            <a:pPr marL="0" indent="0">
              <a:buNone/>
            </a:pPr>
            <a:r>
              <a:rPr lang="de-CH" dirty="0" err="1"/>
              <a:t>According</a:t>
            </a:r>
            <a:r>
              <a:rPr lang="de-CH" dirty="0"/>
              <a:t> to Syllabus</a:t>
            </a:r>
          </a:p>
          <a:p>
            <a:r>
              <a:rPr lang="en-US" dirty="0"/>
              <a:t>Basic knowledge of central definitions and terms in connection with important theories, concepts and methods of business administration and the application of basic methods, instruments and tools</a:t>
            </a:r>
          </a:p>
          <a:p>
            <a:r>
              <a:rPr lang="en-US" dirty="0"/>
              <a:t>Ability to work in a team, creativity, skills in critical thinking, ability to summarize, evaluate, and establish relationships between topics.</a:t>
            </a:r>
          </a:p>
          <a:p>
            <a:r>
              <a:rPr lang="en-US" dirty="0"/>
              <a:t>Clarity of  presentation and answers, based on the knowledge provided in readings, textbooks and slides, ability to summarize, evaluate, and establish relationships between topics, ability to critically analyze change management issues</a:t>
            </a:r>
          </a:p>
        </p:txBody>
      </p:sp>
    </p:spTree>
    <p:extLst>
      <p:ext uri="{BB962C8B-B14F-4D97-AF65-F5344CB8AC3E}">
        <p14:creationId xmlns:p14="http://schemas.microsoft.com/office/powerpoint/2010/main" val="41769533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60219-37D5-48EC-8F48-CB4694CE7135}"/>
              </a:ext>
            </a:extLst>
          </p:cNvPr>
          <p:cNvSpPr>
            <a:spLocks noGrp="1"/>
          </p:cNvSpPr>
          <p:nvPr>
            <p:ph type="title"/>
          </p:nvPr>
        </p:nvSpPr>
        <p:spPr/>
        <p:txBody>
          <a:bodyPr/>
          <a:lstStyle/>
          <a:p>
            <a:r>
              <a:rPr lang="de-CH" dirty="0"/>
              <a:t>Q&amp;A - Questions and </a:t>
            </a:r>
            <a:r>
              <a:rPr lang="de-CH" dirty="0" err="1"/>
              <a:t>Answers</a:t>
            </a:r>
            <a:r>
              <a:rPr lang="de-CH" dirty="0"/>
              <a:t> </a:t>
            </a:r>
            <a:r>
              <a:rPr lang="de-CH" dirty="0" err="1"/>
              <a:t>re</a:t>
            </a:r>
            <a:r>
              <a:rPr lang="de-CH" dirty="0"/>
              <a:t> </a:t>
            </a:r>
            <a:r>
              <a:rPr lang="de-CH" dirty="0" err="1"/>
              <a:t>presentations</a:t>
            </a:r>
            <a:endParaRPr lang="en-US" dirty="0"/>
          </a:p>
        </p:txBody>
      </p:sp>
      <p:sp>
        <p:nvSpPr>
          <p:cNvPr id="3" name="Content Placeholder 2">
            <a:extLst>
              <a:ext uri="{FF2B5EF4-FFF2-40B4-BE49-F238E27FC236}">
                <a16:creationId xmlns:a16="http://schemas.microsoft.com/office/drawing/2014/main" id="{730037A7-2B7B-44C9-8C4F-0ED3E945566D}"/>
              </a:ext>
            </a:extLst>
          </p:cNvPr>
          <p:cNvSpPr>
            <a:spLocks noGrp="1"/>
          </p:cNvSpPr>
          <p:nvPr>
            <p:ph idx="1"/>
          </p:nvPr>
        </p:nvSpPr>
        <p:spPr/>
        <p:txBody>
          <a:bodyPr/>
          <a:lstStyle/>
          <a:p>
            <a:r>
              <a:rPr lang="de-CH" dirty="0"/>
              <a:t>Gruppenbildung jetzt!</a:t>
            </a:r>
          </a:p>
          <a:p>
            <a:r>
              <a:rPr lang="de-CH" dirty="0"/>
              <a:t>Themenzuteilung Jetzt!</a:t>
            </a:r>
          </a:p>
          <a:p>
            <a:endParaRPr lang="de-CH" dirty="0"/>
          </a:p>
          <a:p>
            <a:r>
              <a:rPr lang="de-CH" dirty="0"/>
              <a:t>Ende </a:t>
            </a:r>
            <a:r>
              <a:rPr lang="de-CH"/>
              <a:t>der Gastvorlesung</a:t>
            </a:r>
            <a:endParaRPr lang="en-US"/>
          </a:p>
        </p:txBody>
      </p:sp>
    </p:spTree>
    <p:extLst>
      <p:ext uri="{BB962C8B-B14F-4D97-AF65-F5344CB8AC3E}">
        <p14:creationId xmlns:p14="http://schemas.microsoft.com/office/powerpoint/2010/main" val="8261124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0B610-A35F-4000-A592-DCF8569BA16D}"/>
              </a:ext>
            </a:extLst>
          </p:cNvPr>
          <p:cNvSpPr>
            <a:spLocks noGrp="1"/>
          </p:cNvSpPr>
          <p:nvPr>
            <p:ph type="title"/>
          </p:nvPr>
        </p:nvSpPr>
        <p:spPr>
          <a:xfrm>
            <a:off x="838200" y="365125"/>
            <a:ext cx="5751786" cy="1325563"/>
          </a:xfrm>
        </p:spPr>
        <p:txBody>
          <a:bodyPr>
            <a:normAutofit fontScale="90000"/>
          </a:bodyPr>
          <a:lstStyle/>
          <a:p>
            <a:r>
              <a:rPr lang="de-CH" sz="4000" b="1" dirty="0"/>
              <a:t>Prof. Michael Porter, Harvard </a:t>
            </a:r>
            <a:r>
              <a:rPr lang="de-CH" sz="3200" b="1" dirty="0"/>
              <a:t>Business School</a:t>
            </a:r>
            <a:r>
              <a:rPr lang="de-CH" sz="3200" dirty="0"/>
              <a:t>, </a:t>
            </a:r>
            <a:r>
              <a:rPr lang="de-CH" sz="2400" dirty="0" err="1"/>
              <a:t>is</a:t>
            </a:r>
            <a:r>
              <a:rPr lang="de-CH" sz="2400" dirty="0"/>
              <a:t> </a:t>
            </a:r>
            <a:r>
              <a:rPr lang="de-CH" sz="2400" dirty="0" err="1"/>
              <a:t>mentoring</a:t>
            </a:r>
            <a:r>
              <a:rPr lang="de-CH" sz="2400" dirty="0"/>
              <a:t> </a:t>
            </a:r>
            <a:r>
              <a:rPr lang="de-CH" sz="2400" dirty="0" err="1"/>
              <a:t>the</a:t>
            </a:r>
            <a:r>
              <a:rPr lang="de-CH" sz="2400" dirty="0"/>
              <a:t> </a:t>
            </a:r>
            <a:r>
              <a:rPr lang="de-CH" sz="2400" dirty="0" err="1"/>
              <a:t>projects</a:t>
            </a:r>
            <a:r>
              <a:rPr lang="de-CH" sz="2400" dirty="0"/>
              <a:t> of </a:t>
            </a:r>
            <a:r>
              <a:rPr lang="de-CH" sz="2400" dirty="0" err="1"/>
              <a:t>his</a:t>
            </a:r>
            <a:r>
              <a:rPr lang="de-CH" sz="2400" dirty="0"/>
              <a:t> </a:t>
            </a:r>
            <a:r>
              <a:rPr lang="de-CH" sz="2400" dirty="0" err="1"/>
              <a:t>Affiliates</a:t>
            </a:r>
            <a:r>
              <a:rPr lang="de-CH" sz="2400" dirty="0"/>
              <a:t> Faculty Members</a:t>
            </a:r>
            <a:endParaRPr lang="en-US" sz="3200" dirty="0"/>
          </a:p>
        </p:txBody>
      </p:sp>
      <p:sp>
        <p:nvSpPr>
          <p:cNvPr id="9" name="Content Placeholder 8">
            <a:extLst>
              <a:ext uri="{FF2B5EF4-FFF2-40B4-BE49-F238E27FC236}">
                <a16:creationId xmlns:a16="http://schemas.microsoft.com/office/drawing/2014/main" id="{63117158-B052-47E7-AFDB-61307C241F9A}"/>
              </a:ext>
            </a:extLst>
          </p:cNvPr>
          <p:cNvSpPr>
            <a:spLocks noGrp="1"/>
          </p:cNvSpPr>
          <p:nvPr>
            <p:ph idx="1"/>
          </p:nvPr>
        </p:nvSpPr>
        <p:spPr>
          <a:xfrm>
            <a:off x="838200" y="1825625"/>
            <a:ext cx="5393361" cy="4351338"/>
          </a:xfrm>
        </p:spPr>
        <p:txBody>
          <a:bodyPr>
            <a:normAutofit fontScale="92500" lnSpcReduction="20000"/>
          </a:bodyPr>
          <a:lstStyle/>
          <a:p>
            <a:r>
              <a:rPr lang="de-CH" sz="3100" b="1" dirty="0" err="1"/>
              <a:t>Porter’s</a:t>
            </a:r>
            <a:r>
              <a:rPr lang="de-CH" sz="3100" b="1" dirty="0"/>
              <a:t> Mission: </a:t>
            </a:r>
          </a:p>
          <a:p>
            <a:pPr lvl="1"/>
            <a:r>
              <a:rPr lang="de-CH" dirty="0"/>
              <a:t>to </a:t>
            </a:r>
            <a:r>
              <a:rPr lang="de-CH" dirty="0" err="1"/>
              <a:t>make</a:t>
            </a:r>
            <a:r>
              <a:rPr lang="de-CH" dirty="0"/>
              <a:t>  </a:t>
            </a:r>
            <a:r>
              <a:rPr lang="de-CH" dirty="0" err="1"/>
              <a:t>businesses</a:t>
            </a:r>
            <a:r>
              <a:rPr lang="de-CH" dirty="0"/>
              <a:t> and countries </a:t>
            </a:r>
            <a:r>
              <a:rPr lang="de-CH" dirty="0" err="1"/>
              <a:t>more</a:t>
            </a:r>
            <a:r>
              <a:rPr lang="de-CH" dirty="0"/>
              <a:t> </a:t>
            </a:r>
            <a:r>
              <a:rPr lang="de-CH" dirty="0" err="1"/>
              <a:t>productive</a:t>
            </a:r>
            <a:r>
              <a:rPr lang="de-CH" dirty="0"/>
              <a:t>  </a:t>
            </a:r>
            <a:r>
              <a:rPr lang="de-CH" dirty="0" err="1"/>
              <a:t>through</a:t>
            </a:r>
            <a:r>
              <a:rPr lang="de-CH" dirty="0"/>
              <a:t> </a:t>
            </a:r>
            <a:r>
              <a:rPr lang="de-CH" dirty="0" err="1"/>
              <a:t>strategy</a:t>
            </a:r>
            <a:r>
              <a:rPr lang="de-CH" dirty="0"/>
              <a:t> and </a:t>
            </a:r>
            <a:r>
              <a:rPr lang="de-CH" dirty="0" err="1"/>
              <a:t>competition</a:t>
            </a:r>
            <a:r>
              <a:rPr lang="de-CH" dirty="0"/>
              <a:t>. </a:t>
            </a:r>
          </a:p>
          <a:p>
            <a:pPr lvl="1"/>
            <a:r>
              <a:rPr lang="de-CH" dirty="0"/>
              <a:t>to </a:t>
            </a:r>
            <a:r>
              <a:rPr lang="de-CH" dirty="0" err="1"/>
              <a:t>mentor</a:t>
            </a:r>
            <a:r>
              <a:rPr lang="de-CH" dirty="0"/>
              <a:t> </a:t>
            </a:r>
            <a:r>
              <a:rPr lang="de-CH" dirty="0" err="1"/>
              <a:t>his</a:t>
            </a:r>
            <a:r>
              <a:rPr lang="de-CH" dirty="0"/>
              <a:t> «Porter  MOC Network», a </a:t>
            </a:r>
            <a:r>
              <a:rPr lang="de-CH" dirty="0" err="1"/>
              <a:t>school</a:t>
            </a:r>
            <a:r>
              <a:rPr lang="de-CH" dirty="0"/>
              <a:t> of </a:t>
            </a:r>
            <a:r>
              <a:rPr lang="de-CH" dirty="0" err="1"/>
              <a:t>academics</a:t>
            </a:r>
            <a:r>
              <a:rPr lang="de-CH" dirty="0"/>
              <a:t>  &amp; </a:t>
            </a:r>
            <a:r>
              <a:rPr lang="de-CH" dirty="0" err="1"/>
              <a:t>managers</a:t>
            </a:r>
            <a:r>
              <a:rPr lang="de-CH" dirty="0"/>
              <a:t> </a:t>
            </a:r>
            <a:r>
              <a:rPr lang="de-CH" dirty="0" err="1"/>
              <a:t>who</a:t>
            </a:r>
            <a:r>
              <a:rPr lang="de-CH" dirty="0"/>
              <a:t> </a:t>
            </a:r>
            <a:r>
              <a:rPr lang="de-CH" dirty="0" err="1"/>
              <a:t>write</a:t>
            </a:r>
            <a:r>
              <a:rPr lang="de-CH" dirty="0"/>
              <a:t> </a:t>
            </a:r>
            <a:r>
              <a:rPr lang="de-CH" dirty="0" err="1"/>
              <a:t>cases</a:t>
            </a:r>
            <a:r>
              <a:rPr lang="de-CH" dirty="0"/>
              <a:t> and </a:t>
            </a:r>
            <a:r>
              <a:rPr lang="de-CH" dirty="0" err="1"/>
              <a:t>start</a:t>
            </a:r>
            <a:r>
              <a:rPr lang="de-CH" dirty="0"/>
              <a:t>  </a:t>
            </a:r>
            <a:r>
              <a:rPr lang="de-CH" dirty="0" err="1"/>
              <a:t>local</a:t>
            </a:r>
            <a:r>
              <a:rPr lang="de-CH" dirty="0"/>
              <a:t> </a:t>
            </a:r>
            <a:r>
              <a:rPr lang="de-CH" dirty="0" err="1"/>
              <a:t>cluster</a:t>
            </a:r>
            <a:r>
              <a:rPr lang="de-CH" dirty="0"/>
              <a:t> </a:t>
            </a:r>
            <a:r>
              <a:rPr lang="de-CH" dirty="0" err="1"/>
              <a:t>projects</a:t>
            </a:r>
            <a:endParaRPr lang="de-CH" dirty="0"/>
          </a:p>
          <a:p>
            <a:r>
              <a:rPr lang="de-CH" dirty="0"/>
              <a:t>Domenghino &amp; Pleser </a:t>
            </a:r>
            <a:r>
              <a:rPr lang="de-CH" dirty="0" err="1"/>
              <a:t>work</a:t>
            </a:r>
            <a:r>
              <a:rPr lang="de-CH" dirty="0"/>
              <a:t> </a:t>
            </a:r>
            <a:r>
              <a:rPr lang="de-CH" dirty="0" err="1"/>
              <a:t>with</a:t>
            </a:r>
            <a:r>
              <a:rPr lang="de-CH" dirty="0"/>
              <a:t> /</a:t>
            </a:r>
            <a:r>
              <a:rPr lang="de-CH" dirty="0" err="1"/>
              <a:t>for</a:t>
            </a:r>
            <a:r>
              <a:rPr lang="de-CH" dirty="0"/>
              <a:t> Porter</a:t>
            </a:r>
          </a:p>
          <a:p>
            <a:r>
              <a:rPr lang="de-CH" sz="3100" b="1" dirty="0"/>
              <a:t>The Gluten-</a:t>
            </a:r>
            <a:r>
              <a:rPr lang="de-CH" sz="3100" b="1" dirty="0" err="1"/>
              <a:t>free</a:t>
            </a:r>
            <a:r>
              <a:rPr lang="de-CH" sz="3100" b="1" dirty="0"/>
              <a:t> Case Study </a:t>
            </a:r>
            <a:r>
              <a:rPr lang="de-CH" sz="3100" b="1" dirty="0" err="1"/>
              <a:t>about</a:t>
            </a:r>
            <a:r>
              <a:rPr lang="de-CH" sz="3100" b="1" dirty="0"/>
              <a:t> U. Ladurner </a:t>
            </a:r>
            <a:r>
              <a:rPr lang="de-CH" sz="3100" b="1" dirty="0" err="1"/>
              <a:t>owes</a:t>
            </a:r>
            <a:r>
              <a:rPr lang="de-CH" sz="3100" b="1" dirty="0"/>
              <a:t> a </a:t>
            </a:r>
            <a:r>
              <a:rPr lang="de-CH" sz="3100" b="1" dirty="0" err="1"/>
              <a:t>lot</a:t>
            </a:r>
            <a:r>
              <a:rPr lang="de-CH" sz="3100" b="1" dirty="0"/>
              <a:t> to  </a:t>
            </a:r>
            <a:r>
              <a:rPr lang="de-CH" sz="3100" b="1" dirty="0" err="1"/>
              <a:t>Porter’s</a:t>
            </a:r>
            <a:r>
              <a:rPr lang="de-CH" sz="3100" b="1" dirty="0"/>
              <a:t>  </a:t>
            </a:r>
            <a:r>
              <a:rPr lang="de-CH" sz="3100" b="1" dirty="0" err="1"/>
              <a:t>work</a:t>
            </a:r>
            <a:endParaRPr lang="en-US" sz="3100" b="1" dirty="0"/>
          </a:p>
        </p:txBody>
      </p:sp>
      <p:pic>
        <p:nvPicPr>
          <p:cNvPr id="5" name="Content Placeholder 4">
            <a:extLst>
              <a:ext uri="{FF2B5EF4-FFF2-40B4-BE49-F238E27FC236}">
                <a16:creationId xmlns:a16="http://schemas.microsoft.com/office/drawing/2014/main" id="{EC0D5A28-1C48-465B-B013-71EB6FEC9CDA}"/>
              </a:ext>
            </a:extLst>
          </p:cNvPr>
          <p:cNvPicPr>
            <a:picLocks noChangeAspect="1"/>
          </p:cNvPicPr>
          <p:nvPr/>
        </p:nvPicPr>
        <p:blipFill rotWithShape="1">
          <a:blip r:embed="rId2"/>
          <a:srcRect l="7982" r="1054"/>
          <a:stretch/>
        </p:blipFill>
        <p:spPr>
          <a:xfrm>
            <a:off x="6374920" y="758514"/>
            <a:ext cx="5122238" cy="5122238"/>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Tree>
    <p:extLst>
      <p:ext uri="{BB962C8B-B14F-4D97-AF65-F5344CB8AC3E}">
        <p14:creationId xmlns:p14="http://schemas.microsoft.com/office/powerpoint/2010/main" val="35215153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677E1-DDFA-45F1-88BA-E7C0D17DC278}"/>
              </a:ext>
            </a:extLst>
          </p:cNvPr>
          <p:cNvSpPr>
            <a:spLocks noGrp="1"/>
          </p:cNvSpPr>
          <p:nvPr>
            <p:ph type="title"/>
          </p:nvPr>
        </p:nvSpPr>
        <p:spPr>
          <a:xfrm>
            <a:off x="255270" y="-126364"/>
            <a:ext cx="10515600" cy="1806574"/>
          </a:xfrm>
        </p:spPr>
        <p:txBody>
          <a:bodyPr>
            <a:normAutofit/>
          </a:bodyPr>
          <a:lstStyle/>
          <a:p>
            <a:r>
              <a:rPr lang="de-CH" u="sng" dirty="0" err="1"/>
              <a:t>Process</a:t>
            </a:r>
            <a:r>
              <a:rPr lang="de-CH" u="sng" dirty="0"/>
              <a:t> of </a:t>
            </a:r>
            <a:r>
              <a:rPr lang="de-CH" u="sng" dirty="0" err="1"/>
              <a:t>the</a:t>
            </a:r>
            <a:r>
              <a:rPr lang="de-CH" u="sng" dirty="0"/>
              <a:t> </a:t>
            </a:r>
            <a:r>
              <a:rPr lang="de-CH" u="sng" dirty="0" err="1"/>
              <a:t>lecture</a:t>
            </a:r>
            <a:r>
              <a:rPr lang="de-CH" u="sng" dirty="0"/>
              <a:t> </a:t>
            </a:r>
            <a:r>
              <a:rPr lang="de-CH" u="sng" dirty="0" err="1"/>
              <a:t>today</a:t>
            </a:r>
            <a:r>
              <a:rPr lang="de-CH" u="sng" dirty="0"/>
              <a:t>:</a:t>
            </a:r>
            <a:endParaRPr lang="en-US" b="1" dirty="0"/>
          </a:p>
        </p:txBody>
      </p:sp>
      <p:sp>
        <p:nvSpPr>
          <p:cNvPr id="3" name="Content Placeholder 2">
            <a:extLst>
              <a:ext uri="{FF2B5EF4-FFF2-40B4-BE49-F238E27FC236}">
                <a16:creationId xmlns:a16="http://schemas.microsoft.com/office/drawing/2014/main" id="{C76CCE69-76E8-4AC2-9E1C-6889461C298E}"/>
              </a:ext>
            </a:extLst>
          </p:cNvPr>
          <p:cNvSpPr>
            <a:spLocks noGrp="1"/>
          </p:cNvSpPr>
          <p:nvPr>
            <p:ph idx="1"/>
          </p:nvPr>
        </p:nvSpPr>
        <p:spPr>
          <a:xfrm>
            <a:off x="448056" y="1253331"/>
            <a:ext cx="10515600" cy="4351338"/>
          </a:xfrm>
        </p:spPr>
        <p:txBody>
          <a:bodyPr>
            <a:normAutofit/>
          </a:bodyPr>
          <a:lstStyle/>
          <a:p>
            <a:endParaRPr lang="de-CH" dirty="0"/>
          </a:p>
          <a:p>
            <a:r>
              <a:rPr lang="de-CH" dirty="0"/>
              <a:t>U. Ladurner will trace </a:t>
            </a:r>
            <a:r>
              <a:rPr lang="de-CH" dirty="0" err="1"/>
              <a:t>his</a:t>
            </a:r>
            <a:r>
              <a:rPr lang="de-CH" dirty="0"/>
              <a:t> </a:t>
            </a:r>
            <a:r>
              <a:rPr lang="de-CH" dirty="0" err="1"/>
              <a:t>steps</a:t>
            </a:r>
            <a:r>
              <a:rPr lang="de-CH" dirty="0"/>
              <a:t>…      </a:t>
            </a:r>
          </a:p>
          <a:p>
            <a:endParaRPr lang="de-CH" dirty="0"/>
          </a:p>
          <a:p>
            <a:r>
              <a:rPr lang="de-CH" dirty="0"/>
              <a:t>Next: </a:t>
            </a:r>
            <a:r>
              <a:rPr lang="de-CH" dirty="0" err="1"/>
              <a:t>explanation</a:t>
            </a:r>
            <a:r>
              <a:rPr lang="de-CH" dirty="0"/>
              <a:t> of </a:t>
            </a:r>
            <a:r>
              <a:rPr lang="de-CH" dirty="0" err="1"/>
              <a:t>the</a:t>
            </a:r>
            <a:r>
              <a:rPr lang="de-CH" dirty="0"/>
              <a:t> </a:t>
            </a:r>
            <a:r>
              <a:rPr lang="de-CH" dirty="0" err="1"/>
              <a:t>concepts</a:t>
            </a:r>
            <a:r>
              <a:rPr lang="de-CH" dirty="0"/>
              <a:t> </a:t>
            </a:r>
            <a:r>
              <a:rPr lang="de-CH" dirty="0" err="1"/>
              <a:t>by</a:t>
            </a:r>
            <a:r>
              <a:rPr lang="de-CH" dirty="0"/>
              <a:t> M. Domenghino…</a:t>
            </a:r>
          </a:p>
          <a:p>
            <a:endParaRPr lang="de-CH" dirty="0"/>
          </a:p>
          <a:p>
            <a:r>
              <a:rPr lang="de-CH" dirty="0" err="1"/>
              <a:t>then</a:t>
            </a:r>
            <a:r>
              <a:rPr lang="de-CH" dirty="0"/>
              <a:t> </a:t>
            </a:r>
            <a:r>
              <a:rPr lang="de-CH" b="1" dirty="0" err="1"/>
              <a:t>hints</a:t>
            </a:r>
            <a:r>
              <a:rPr lang="de-CH" b="1" dirty="0"/>
              <a:t> </a:t>
            </a:r>
            <a:r>
              <a:rPr lang="de-CH" b="1" dirty="0" err="1"/>
              <a:t>how</a:t>
            </a:r>
            <a:r>
              <a:rPr lang="de-CH" b="1" dirty="0"/>
              <a:t>  </a:t>
            </a:r>
            <a:r>
              <a:rPr lang="de-CH" b="1" dirty="0" err="1"/>
              <a:t>you</a:t>
            </a:r>
            <a:r>
              <a:rPr lang="de-CH" b="1" dirty="0"/>
              <a:t> </a:t>
            </a:r>
            <a:r>
              <a:rPr lang="de-CH" b="1" dirty="0" err="1"/>
              <a:t>can</a:t>
            </a:r>
            <a:r>
              <a:rPr lang="de-CH" b="1" dirty="0"/>
              <a:t> </a:t>
            </a:r>
            <a:r>
              <a:rPr lang="de-CH" b="1" dirty="0" err="1"/>
              <a:t>use</a:t>
            </a:r>
            <a:r>
              <a:rPr lang="de-CH" b="1" dirty="0"/>
              <a:t> </a:t>
            </a:r>
            <a:r>
              <a:rPr lang="de-CH" b="1" dirty="0" err="1"/>
              <a:t>the</a:t>
            </a:r>
            <a:r>
              <a:rPr lang="de-CH" b="1" dirty="0"/>
              <a:t> </a:t>
            </a:r>
            <a:r>
              <a:rPr lang="de-CH" b="1" dirty="0" err="1"/>
              <a:t>concepts</a:t>
            </a:r>
            <a:r>
              <a:rPr lang="de-CH" b="1" dirty="0"/>
              <a:t>. …</a:t>
            </a:r>
          </a:p>
          <a:p>
            <a:endParaRPr lang="de-CH" b="1" dirty="0"/>
          </a:p>
          <a:p>
            <a:r>
              <a:rPr lang="de-CH" dirty="0"/>
              <a:t>in an </a:t>
            </a:r>
            <a:r>
              <a:rPr lang="de-CH" dirty="0" err="1"/>
              <a:t>exercise</a:t>
            </a:r>
            <a:r>
              <a:rPr lang="de-CH" dirty="0"/>
              <a:t> to </a:t>
            </a:r>
            <a:r>
              <a:rPr lang="de-CH" dirty="0" err="1"/>
              <a:t>practice</a:t>
            </a:r>
            <a:r>
              <a:rPr lang="de-CH" dirty="0"/>
              <a:t> </a:t>
            </a:r>
            <a:r>
              <a:rPr lang="de-CH" dirty="0" err="1"/>
              <a:t>your</a:t>
            </a:r>
            <a:r>
              <a:rPr lang="de-CH" dirty="0"/>
              <a:t> </a:t>
            </a:r>
            <a:r>
              <a:rPr lang="de-CH" dirty="0" err="1"/>
              <a:t>strategy</a:t>
            </a:r>
            <a:r>
              <a:rPr lang="de-CH" dirty="0"/>
              <a:t> </a:t>
            </a:r>
            <a:r>
              <a:rPr lang="de-CH" dirty="0" err="1"/>
              <a:t>skills</a:t>
            </a:r>
            <a:endParaRPr lang="de-CH" dirty="0"/>
          </a:p>
          <a:p>
            <a:pPr marL="0" indent="0">
              <a:buNone/>
            </a:pPr>
            <a:endParaRPr lang="de-CH" b="1" dirty="0"/>
          </a:p>
          <a:p>
            <a:pPr marL="0" indent="0">
              <a:buNone/>
            </a:pPr>
            <a:endParaRPr lang="de-CH" b="1" dirty="0"/>
          </a:p>
          <a:p>
            <a:endParaRPr lang="de-CH" b="1" dirty="0"/>
          </a:p>
          <a:p>
            <a:endParaRPr lang="en-US" dirty="0"/>
          </a:p>
        </p:txBody>
      </p:sp>
    </p:spTree>
    <p:extLst>
      <p:ext uri="{BB962C8B-B14F-4D97-AF65-F5344CB8AC3E}">
        <p14:creationId xmlns:p14="http://schemas.microsoft.com/office/powerpoint/2010/main" val="24526545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55BFB-C280-433D-BE1F-AA81C4B20028}"/>
              </a:ext>
            </a:extLst>
          </p:cNvPr>
          <p:cNvSpPr>
            <a:spLocks noGrp="1"/>
          </p:cNvSpPr>
          <p:nvPr>
            <p:ph type="title"/>
          </p:nvPr>
        </p:nvSpPr>
        <p:spPr>
          <a:xfrm>
            <a:off x="838200" y="0"/>
            <a:ext cx="10515600" cy="1325563"/>
          </a:xfrm>
        </p:spPr>
        <p:txBody>
          <a:bodyPr/>
          <a:lstStyle/>
          <a:p>
            <a:r>
              <a:rPr lang="de-CH" dirty="0"/>
              <a:t> Dr. Schär Geschichte in  aller Kürze</a:t>
            </a:r>
            <a:endParaRPr lang="en-US" dirty="0"/>
          </a:p>
        </p:txBody>
      </p:sp>
      <p:sp>
        <p:nvSpPr>
          <p:cNvPr id="3" name="Content Placeholder 2">
            <a:extLst>
              <a:ext uri="{FF2B5EF4-FFF2-40B4-BE49-F238E27FC236}">
                <a16:creationId xmlns:a16="http://schemas.microsoft.com/office/drawing/2014/main" id="{839D7C15-4620-4B6B-A4C8-C4444B28BD88}"/>
              </a:ext>
            </a:extLst>
          </p:cNvPr>
          <p:cNvSpPr>
            <a:spLocks noGrp="1"/>
          </p:cNvSpPr>
          <p:nvPr>
            <p:ph idx="1"/>
          </p:nvPr>
        </p:nvSpPr>
        <p:spPr>
          <a:xfrm>
            <a:off x="838200" y="1146048"/>
            <a:ext cx="10515600" cy="5401056"/>
          </a:xfrm>
        </p:spPr>
        <p:txBody>
          <a:bodyPr>
            <a:normAutofit/>
          </a:bodyPr>
          <a:lstStyle/>
          <a:p>
            <a:pPr marL="0" indent="0">
              <a:buNone/>
            </a:pPr>
            <a:r>
              <a:rPr lang="de-CH" sz="2800" dirty="0">
                <a:effectLst/>
                <a:latin typeface="Calibri" panose="020F0502020204030204" pitchFamily="34" charset="0"/>
                <a:ea typeface="Times New Roman" panose="02020603050405020304" pitchFamily="18" charset="0"/>
                <a:cs typeface="Arial" panose="020B0604020202020204" pitchFamily="34" charset="0"/>
              </a:rPr>
              <a:t>Der Drogist Ulrich Ladurner übernahm 1981 den mittelständischen Bäckerei-Betrieb Dr. Schär AG. Obwohl Management-Autodidakt und Legastheniker, führte Ladurner seine Firma zur globalen Marktführerschaft in glutenfreien Produkten. Fall A skizziert die Haupt-Etappen: er (a) erkannte die Gesundheits-Probleme und unbefriedigten Ernährungs-Bedürfnisse von Kunden mit Weizen- und Gluten-Unverträglichkeit, (b) kreierte disruptiv einen neuen Nischen-Markt mit glutenfreien und auch schmackhaften Markenartikeln, (c) schuf  aus Südtirol heraus ein Welt-umspannendes Unternehmen mit Euro 400+ Mio. Umsatz/1400 Mitarbeitenden (2020), (d) verhalf damit weltweit mehr Glutenallergie-Patienten zu Gesundheit und Essens-Genuss als jeder Nachahmer und (e) wurde gleichzeitig zu einem der reichsten Südtiroler Unternehmer. </a:t>
            </a:r>
            <a:endParaRPr lang="en-US" sz="2800" dirty="0">
              <a:effectLst/>
              <a:latin typeface="Calibri" panose="020F0502020204030204" pitchFamily="34" charset="0"/>
              <a:ea typeface="Times New Roman" panose="02020603050405020304" pitchFamily="18" charset="0"/>
              <a:cs typeface="Arial" panose="020B0604020202020204" pitchFamily="34" charset="0"/>
            </a:endParaRPr>
          </a:p>
          <a:p>
            <a:pPr marL="0" indent="0">
              <a:buNone/>
            </a:pPr>
            <a:endParaRPr lang="en-US" dirty="0"/>
          </a:p>
        </p:txBody>
      </p:sp>
      <p:sp>
        <p:nvSpPr>
          <p:cNvPr id="5" name="TextBox 4">
            <a:extLst>
              <a:ext uri="{FF2B5EF4-FFF2-40B4-BE49-F238E27FC236}">
                <a16:creationId xmlns:a16="http://schemas.microsoft.com/office/drawing/2014/main" id="{B9CAEAE3-01FA-4B5A-A977-E2DFC20B872A}"/>
              </a:ext>
            </a:extLst>
          </p:cNvPr>
          <p:cNvSpPr txBox="1"/>
          <p:nvPr/>
        </p:nvSpPr>
        <p:spPr>
          <a:xfrm>
            <a:off x="963168" y="2328672"/>
            <a:ext cx="10192512" cy="523220"/>
          </a:xfrm>
          <a:prstGeom prst="rect">
            <a:avLst/>
          </a:prstGeom>
          <a:noFill/>
        </p:spPr>
        <p:txBody>
          <a:bodyPr wrap="square">
            <a:spAutoFit/>
          </a:bodyPr>
          <a:lstStyle/>
          <a:p>
            <a:pPr algn="l"/>
            <a:endParaRPr lang="en-US" sz="2800" dirty="0">
              <a:effectLst/>
              <a:latin typeface="Calibri" panose="020F050202020403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126807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1337</Words>
  <Application>Microsoft Office PowerPoint</Application>
  <PresentationFormat>Breitbild</PresentationFormat>
  <Paragraphs>148</Paragraphs>
  <Slides>64</Slides>
  <Notes>2</Notes>
  <HiddenSlides>0</HiddenSlides>
  <MMClips>0</MMClips>
  <ScaleCrop>false</ScaleCrop>
  <HeadingPairs>
    <vt:vector size="4" baseType="variant">
      <vt:variant>
        <vt:lpstr>Design</vt:lpstr>
      </vt:variant>
      <vt:variant>
        <vt:i4>3</vt:i4>
      </vt:variant>
      <vt:variant>
        <vt:lpstr>Folientitel</vt:lpstr>
      </vt:variant>
      <vt:variant>
        <vt:i4>64</vt:i4>
      </vt:variant>
    </vt:vector>
  </HeadingPairs>
  <TitlesOfParts>
    <vt:vector size="67" baseType="lpstr">
      <vt:lpstr>Office Theme</vt:lpstr>
      <vt:lpstr>Office Theme</vt:lpstr>
      <vt:lpstr>Office Theme</vt:lpstr>
      <vt:lpstr>     Ulrich Ladurner’s story</vt:lpstr>
      <vt:lpstr> Recognize them? They did it, at your age…</vt:lpstr>
      <vt:lpstr>…and they did it  as well….  why  can’t you too?</vt:lpstr>
      <vt:lpstr>Prof. Kraus: Introductions, overview of today</vt:lpstr>
      <vt:lpstr>Prof. Kraus: Introduction of speakers</vt:lpstr>
      <vt:lpstr>Prof. Michael Porter, Harvard Business School, </vt:lpstr>
      <vt:lpstr>Prof. Michael Porter, Harvard Business School, is mentoring the projects of his Affiliates Faculty Members</vt:lpstr>
      <vt:lpstr>Process of the lecture today:</vt:lpstr>
      <vt:lpstr> Dr. Schär Geschichte in  aller Kürze</vt:lpstr>
      <vt:lpstr>Wie  alles begann: U. Ladurner berichtet…  Markt-getriebene Innovation gewinnt</vt:lpstr>
      <vt:lpstr>  1. Strategy concept for success:  the value proposition</vt:lpstr>
      <vt:lpstr>How to gain Competitive Advantages?</vt:lpstr>
      <vt:lpstr> Danach: Wie Ladurner seinen disruptiven  Marketing Mix  erfand…</vt:lpstr>
      <vt:lpstr>Great Disruptive  Innovations:  Examples</vt:lpstr>
      <vt:lpstr>More great disruptors already mentioned... What was disruptive?</vt:lpstr>
      <vt:lpstr> 2. Strategy concept for success:  the value chain (marketing mix)</vt:lpstr>
      <vt:lpstr>Marketing mix- 7P’s (1)</vt:lpstr>
      <vt:lpstr>   Value Proposition + ValueChain =  Business Model      must fit together like a puzzle </vt:lpstr>
      <vt:lpstr>The Value Chain must be integrated likes clockwork</vt:lpstr>
      <vt:lpstr>South Tyrol offered Ladurner little help  Michael Porter's Diamond model explains why</vt:lpstr>
      <vt:lpstr>Ladurner succeeded in spite of  South Tyrols’ lack of advantages</vt:lpstr>
      <vt:lpstr>Summary of Ladurner’s beginning success…</vt:lpstr>
      <vt:lpstr>Ladurner berichtet: Nach Erfolg in Italien, jetzt Europa! Let’s go abroad!</vt:lpstr>
      <vt:lpstr>U. Ladurner’s expansion to Europe</vt:lpstr>
      <vt:lpstr>Ladurner’s Strategic Options</vt:lpstr>
      <vt:lpstr>Before entering a market: the PESTLE analysis</vt:lpstr>
      <vt:lpstr>the PESTLE analysis in more detail</vt:lpstr>
      <vt:lpstr> Internationalization: key strategies for going abroad </vt:lpstr>
      <vt:lpstr>HJ Prast  erschliesst Spanien, Frankreich etc</vt:lpstr>
      <vt:lpstr>Danach die die grosse Herausforderung…  Ladurners  berichtet über Deutschland</vt:lpstr>
      <vt:lpstr>Produkte für neue Märkte adapatieren? Adapt products to new markets? </vt:lpstr>
      <vt:lpstr>AAA : Adaptation, or Arbitrage or Aggregation Strategy</vt:lpstr>
      <vt:lpstr>Die Glutenfrei Modewelle und Frage ob Lebensmittelhandel in D: Ladurner berichtet</vt:lpstr>
      <vt:lpstr>Positioning issue: health vs. lifestyle</vt:lpstr>
      <vt:lpstr>Distribution Issue: expand to food stores?</vt:lpstr>
      <vt:lpstr>Diskussion:  Positioning and distribution: pros &amp; cons</vt:lpstr>
      <vt:lpstr>Dr. Schär baut  Fabrik in Deutschland und kauft Konkurrenz: Ladurner berichtet..</vt:lpstr>
      <vt:lpstr>Dr. Schär’s Evolution: from global hub to more multinational and transnational strategy</vt:lpstr>
      <vt:lpstr>Dr. Schär’s strategic evolution</vt:lpstr>
      <vt:lpstr>Situation 2021: Industry analysis  with Porter’s  «Five  Forces» determining profits</vt:lpstr>
      <vt:lpstr>Porter's five forces: explanations</vt:lpstr>
      <vt:lpstr>Situation 2020-2021: Ladurner  erklärt die Industrie-Analyse nach Porters 5 Forces</vt:lpstr>
      <vt:lpstr>Comparison with 1980: Why were the  5 Forces all positive when Ladurner started?</vt:lpstr>
      <vt:lpstr>Diversifikation in Medical Nutrition: Ladurner erläutert Situation…</vt:lpstr>
      <vt:lpstr>2021 onwards: how can Dr. Schär grow? PESTLE?</vt:lpstr>
      <vt:lpstr>PESTLE –  example  observations/questions</vt:lpstr>
      <vt:lpstr>Market growth projection 2020-2025:+  25 %</vt:lpstr>
      <vt:lpstr>  Schär Portfolio: Glutenfree  is a  Star &amp; Medical Nutrition a big ?</vt:lpstr>
      <vt:lpstr>2021: how to grow? SWOT Analysis</vt:lpstr>
      <vt:lpstr>Brainstorming: Wie weiter?</vt:lpstr>
      <vt:lpstr>Fragen an Herrn Ladurner</vt:lpstr>
      <vt:lpstr>Review of learnings – take aways</vt:lpstr>
      <vt:lpstr> Dr. Schär Geschichte im Rückblick</vt:lpstr>
      <vt:lpstr>PowerPoint-Präsentation</vt:lpstr>
      <vt:lpstr>Für Wirtschafts-Informatiker: Themen für Präsentationen im Dezember</vt:lpstr>
      <vt:lpstr>Für Wirtschafts-Informatiker: Themen für Präsentationen im Dezember</vt:lpstr>
      <vt:lpstr>Themen zu Digitalisierung allgemein</vt:lpstr>
      <vt:lpstr> Südtirol und Digitalisierung</vt:lpstr>
      <vt:lpstr>Themen zu Dr. Schär</vt:lpstr>
      <vt:lpstr> Gruppenbildung und Aufgabe</vt:lpstr>
      <vt:lpstr> Präsentations-Informationen</vt:lpstr>
      <vt:lpstr>Untersuchungs- und Vortrags-Schema: </vt:lpstr>
      <vt:lpstr>Bewertungs-Schema von Prof. Kraus</vt:lpstr>
      <vt:lpstr>Q&amp;A - Questions and Answers re presentations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Teil 1 der Präsentation</dc:title>
  <dc:creator>Mike</dc:creator>
  <cp:lastModifiedBy>Mike</cp:lastModifiedBy>
  <cp:revision>8</cp:revision>
  <dcterms:created xsi:type="dcterms:W3CDTF">2021-11-02T00:26:39Z</dcterms:created>
  <dcterms:modified xsi:type="dcterms:W3CDTF">2021-11-02T14:56:01Z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31490243</vt:lpwstr>
  </property>
  <property fmtid="{D5CDD505-2E9C-101B-9397-08002B2CF9AE}" name="NXPowerLiteSettings" pid="3">
    <vt:lpwstr>F7000400038000</vt:lpwstr>
  </property>
  <property fmtid="{D5CDD505-2E9C-101B-9397-08002B2CF9AE}" name="NXPowerLiteVersion" pid="4">
    <vt:lpwstr>S9.1.2</vt:lpwstr>
  </property>
</Properties>
</file>