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4" r:id="rId24"/>
    <p:sldId id="278" r:id="rId25"/>
    <p:sldId id="285" r:id="rId26"/>
    <p:sldId id="286" r:id="rId27"/>
    <p:sldId id="287" r:id="rId28"/>
    <p:sldId id="288" r:id="rId29"/>
    <p:sldId id="279" r:id="rId30"/>
    <p:sldId id="280" r:id="rId31"/>
    <p:sldId id="289" r:id="rId32"/>
    <p:sldId id="281" r:id="rId33"/>
    <p:sldId id="290" r:id="rId34"/>
    <p:sldId id="282" r:id="rId35"/>
    <p:sldId id="283" r:id="rId36"/>
    <p:sldId id="291" r:id="rId37"/>
    <p:sldId id="292" r:id="rId38"/>
    <p:sldId id="293" r:id="rId39"/>
    <p:sldId id="294" r:id="rId40"/>
    <p:sldId id="295" r:id="rId41"/>
    <p:sldId id="296" r:id="rId42"/>
    <p:sldId id="298" r:id="rId43"/>
    <p:sldId id="299" r:id="rId44"/>
    <p:sldId id="333" r:id="rId45"/>
    <p:sldId id="33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E00D9-E89E-44EA-A14D-40C0A4510E73}"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E538992-6D2D-41B5-AFEC-2F4FD06EB85B}">
      <dgm:prSet/>
      <dgm:spPr/>
      <dgm:t>
        <a:bodyPr/>
        <a:lstStyle/>
        <a:p>
          <a:r>
            <a:rPr lang="en-US" dirty="0"/>
            <a:t>You have 6 months starting from the first day of the Teen class to complete your teen driver’s education course. Which include the following.</a:t>
          </a:r>
          <a:br>
            <a:rPr lang="en-US" dirty="0"/>
          </a:br>
          <a:r>
            <a:rPr lang="en-US" dirty="0"/>
            <a:t>1. Phase 1: 16 days (32 hours) of classroom instruction</a:t>
          </a:r>
          <a:br>
            <a:rPr lang="en-US" dirty="0"/>
          </a:br>
          <a:r>
            <a:rPr lang="en-US" dirty="0"/>
            <a:t>2. Phase 2:  7 drive time lessons (14 hours – 7 driving/7 observing).</a:t>
          </a:r>
          <a:br>
            <a:rPr lang="en-US" dirty="0"/>
          </a:br>
          <a:r>
            <a:rPr lang="en-US" dirty="0"/>
            <a:t>3. 30 hour Parent Log.</a:t>
          </a:r>
          <a:br>
            <a:rPr lang="en-US" dirty="0"/>
          </a:br>
          <a:r>
            <a:rPr lang="en-US" dirty="0"/>
            <a:t>4. Any and all fee’s and balances.</a:t>
          </a:r>
        </a:p>
      </dgm:t>
    </dgm:pt>
    <dgm:pt modelId="{D10A652F-A849-4118-A6F4-468C943F99D9}" type="parTrans" cxnId="{66790A48-0851-40E5-8A00-E5024EC2B2D0}">
      <dgm:prSet/>
      <dgm:spPr/>
      <dgm:t>
        <a:bodyPr/>
        <a:lstStyle/>
        <a:p>
          <a:endParaRPr lang="en-US"/>
        </a:p>
      </dgm:t>
    </dgm:pt>
    <dgm:pt modelId="{3451EBEF-CE58-4AB6-B747-7AF76FE85A12}" type="sibTrans" cxnId="{66790A48-0851-40E5-8A00-E5024EC2B2D0}">
      <dgm:prSet/>
      <dgm:spPr/>
      <dgm:t>
        <a:bodyPr/>
        <a:lstStyle/>
        <a:p>
          <a:endParaRPr lang="en-US"/>
        </a:p>
      </dgm:t>
    </dgm:pt>
    <dgm:pt modelId="{36A430BD-6114-4451-A87A-6B024232A618}">
      <dgm:prSet/>
      <dgm:spPr/>
      <dgm:t>
        <a:bodyPr/>
        <a:lstStyle/>
        <a:p>
          <a:r>
            <a:rPr lang="en-US" dirty="0"/>
            <a:t>Example: If the first day of class is January 1</a:t>
          </a:r>
          <a:r>
            <a:rPr lang="en-US" baseline="30000" dirty="0"/>
            <a:t>st</a:t>
          </a:r>
          <a:r>
            <a:rPr lang="en-US" dirty="0"/>
            <a:t> then your contract will expire July 1</a:t>
          </a:r>
          <a:r>
            <a:rPr lang="en-US" baseline="30000" dirty="0"/>
            <a:t>st</a:t>
          </a:r>
          <a:r>
            <a:rPr lang="en-US" dirty="0"/>
            <a:t> of that year.</a:t>
          </a:r>
          <a:br>
            <a:rPr lang="en-US" dirty="0"/>
          </a:br>
          <a:br>
            <a:rPr lang="en-US" dirty="0"/>
          </a:br>
          <a:r>
            <a:rPr lang="en-US" dirty="0"/>
            <a:t>Failure to complete within 6 month time limit requires an extension to the contract in order to legally finish. A fee will be charged for a contract extension.</a:t>
          </a:r>
        </a:p>
      </dgm:t>
    </dgm:pt>
    <dgm:pt modelId="{7210DBB3-C43B-4468-8385-6527659E65D7}" type="parTrans" cxnId="{47BCB01A-C6DC-4273-B62C-EF6C21D7CAA3}">
      <dgm:prSet/>
      <dgm:spPr/>
      <dgm:t>
        <a:bodyPr/>
        <a:lstStyle/>
        <a:p>
          <a:endParaRPr lang="en-US"/>
        </a:p>
      </dgm:t>
    </dgm:pt>
    <dgm:pt modelId="{68950970-C702-4C96-8A75-ED96A44CB7F1}" type="sibTrans" cxnId="{47BCB01A-C6DC-4273-B62C-EF6C21D7CAA3}">
      <dgm:prSet/>
      <dgm:spPr/>
      <dgm:t>
        <a:bodyPr/>
        <a:lstStyle/>
        <a:p>
          <a:endParaRPr lang="en-US"/>
        </a:p>
      </dgm:t>
    </dgm:pt>
    <dgm:pt modelId="{D69B0703-0B9E-433A-A27D-AF50E47D63C8}" type="pres">
      <dgm:prSet presAssocID="{99CE00D9-E89E-44EA-A14D-40C0A4510E73}" presName="linear" presStyleCnt="0">
        <dgm:presLayoutVars>
          <dgm:animLvl val="lvl"/>
          <dgm:resizeHandles val="exact"/>
        </dgm:presLayoutVars>
      </dgm:prSet>
      <dgm:spPr/>
    </dgm:pt>
    <dgm:pt modelId="{DEEE4D3B-9749-46C2-9811-C584DD66D3BC}" type="pres">
      <dgm:prSet presAssocID="{0E538992-6D2D-41B5-AFEC-2F4FD06EB85B}" presName="parentText" presStyleLbl="node1" presStyleIdx="0" presStyleCnt="2">
        <dgm:presLayoutVars>
          <dgm:chMax val="0"/>
          <dgm:bulletEnabled val="1"/>
        </dgm:presLayoutVars>
      </dgm:prSet>
      <dgm:spPr/>
    </dgm:pt>
    <dgm:pt modelId="{64F34C49-82F6-4070-B39B-E64AD3976470}" type="pres">
      <dgm:prSet presAssocID="{3451EBEF-CE58-4AB6-B747-7AF76FE85A12}" presName="spacer" presStyleCnt="0"/>
      <dgm:spPr/>
    </dgm:pt>
    <dgm:pt modelId="{B63C7441-862E-45A8-A3FC-8A10D2EAE994}" type="pres">
      <dgm:prSet presAssocID="{36A430BD-6114-4451-A87A-6B024232A618}" presName="parentText" presStyleLbl="node1" presStyleIdx="1" presStyleCnt="2">
        <dgm:presLayoutVars>
          <dgm:chMax val="0"/>
          <dgm:bulletEnabled val="1"/>
        </dgm:presLayoutVars>
      </dgm:prSet>
      <dgm:spPr/>
    </dgm:pt>
  </dgm:ptLst>
  <dgm:cxnLst>
    <dgm:cxn modelId="{47BCB01A-C6DC-4273-B62C-EF6C21D7CAA3}" srcId="{99CE00D9-E89E-44EA-A14D-40C0A4510E73}" destId="{36A430BD-6114-4451-A87A-6B024232A618}" srcOrd="1" destOrd="0" parTransId="{7210DBB3-C43B-4468-8385-6527659E65D7}" sibTransId="{68950970-C702-4C96-8A75-ED96A44CB7F1}"/>
    <dgm:cxn modelId="{66790A48-0851-40E5-8A00-E5024EC2B2D0}" srcId="{99CE00D9-E89E-44EA-A14D-40C0A4510E73}" destId="{0E538992-6D2D-41B5-AFEC-2F4FD06EB85B}" srcOrd="0" destOrd="0" parTransId="{D10A652F-A849-4118-A6F4-468C943F99D9}" sibTransId="{3451EBEF-CE58-4AB6-B747-7AF76FE85A12}"/>
    <dgm:cxn modelId="{BA8A6469-A4D8-427C-9C8E-A5CF65066526}" type="presOf" srcId="{0E538992-6D2D-41B5-AFEC-2F4FD06EB85B}" destId="{DEEE4D3B-9749-46C2-9811-C584DD66D3BC}" srcOrd="0" destOrd="0" presId="urn:microsoft.com/office/officeart/2005/8/layout/vList2"/>
    <dgm:cxn modelId="{1CC24053-6B8E-4E59-964E-90C17BA4D4A5}" type="presOf" srcId="{36A430BD-6114-4451-A87A-6B024232A618}" destId="{B63C7441-862E-45A8-A3FC-8A10D2EAE994}" srcOrd="0" destOrd="0" presId="urn:microsoft.com/office/officeart/2005/8/layout/vList2"/>
    <dgm:cxn modelId="{561FE8CA-1042-4E42-B086-A60FA7036D0D}" type="presOf" srcId="{99CE00D9-E89E-44EA-A14D-40C0A4510E73}" destId="{D69B0703-0B9E-433A-A27D-AF50E47D63C8}" srcOrd="0" destOrd="0" presId="urn:microsoft.com/office/officeart/2005/8/layout/vList2"/>
    <dgm:cxn modelId="{BADB593B-8F96-45E9-80A8-C4B57DAFBC99}" type="presParOf" srcId="{D69B0703-0B9E-433A-A27D-AF50E47D63C8}" destId="{DEEE4D3B-9749-46C2-9811-C584DD66D3BC}" srcOrd="0" destOrd="0" presId="urn:microsoft.com/office/officeart/2005/8/layout/vList2"/>
    <dgm:cxn modelId="{250E0A6E-D4FF-4995-9AC1-35F2867E6249}" type="presParOf" srcId="{D69B0703-0B9E-433A-A27D-AF50E47D63C8}" destId="{64F34C49-82F6-4070-B39B-E64AD3976470}" srcOrd="1" destOrd="0" presId="urn:microsoft.com/office/officeart/2005/8/layout/vList2"/>
    <dgm:cxn modelId="{8D8F53D3-6840-4256-925E-36136390E77C}" type="presParOf" srcId="{D69B0703-0B9E-433A-A27D-AF50E47D63C8}" destId="{B63C7441-862E-45A8-A3FC-8A10D2EAE99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E4D3B-9749-46C2-9811-C584DD66D3BC}">
      <dsp:nvSpPr>
        <dsp:cNvPr id="0" name=""/>
        <dsp:cNvSpPr/>
      </dsp:nvSpPr>
      <dsp:spPr>
        <a:xfrm>
          <a:off x="0" y="61590"/>
          <a:ext cx="6628804" cy="240084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You have 6 months starting from the first day of the Teen class to complete your teen driver’s education course. Which include the following.</a:t>
          </a:r>
          <a:br>
            <a:rPr lang="en-US" sz="1900" kern="1200" dirty="0"/>
          </a:br>
          <a:r>
            <a:rPr lang="en-US" sz="1900" kern="1200" dirty="0"/>
            <a:t>1. Phase 1: 16 days (32 hours) of classroom instruction</a:t>
          </a:r>
          <a:br>
            <a:rPr lang="en-US" sz="1900" kern="1200" dirty="0"/>
          </a:br>
          <a:r>
            <a:rPr lang="en-US" sz="1900" kern="1200" dirty="0"/>
            <a:t>2. Phase 2:  7 drive time lessons (14 hours – 7 driving/7 observing).</a:t>
          </a:r>
          <a:br>
            <a:rPr lang="en-US" sz="1900" kern="1200" dirty="0"/>
          </a:br>
          <a:r>
            <a:rPr lang="en-US" sz="1900" kern="1200" dirty="0"/>
            <a:t>3. 30 hour Parent Log.</a:t>
          </a:r>
          <a:br>
            <a:rPr lang="en-US" sz="1900" kern="1200" dirty="0"/>
          </a:br>
          <a:r>
            <a:rPr lang="en-US" sz="1900" kern="1200" dirty="0"/>
            <a:t>4. Any and all fee’s and balances.</a:t>
          </a:r>
        </a:p>
      </dsp:txBody>
      <dsp:txXfrm>
        <a:off x="117199" y="178789"/>
        <a:ext cx="6394406" cy="2166442"/>
      </dsp:txXfrm>
    </dsp:sp>
    <dsp:sp modelId="{B63C7441-862E-45A8-A3FC-8A10D2EAE994}">
      <dsp:nvSpPr>
        <dsp:cNvPr id="0" name=""/>
        <dsp:cNvSpPr/>
      </dsp:nvSpPr>
      <dsp:spPr>
        <a:xfrm>
          <a:off x="0" y="2517150"/>
          <a:ext cx="6628804" cy="2400840"/>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Example: If the first day of class is January 1</a:t>
          </a:r>
          <a:r>
            <a:rPr lang="en-US" sz="1900" kern="1200" baseline="30000" dirty="0"/>
            <a:t>st</a:t>
          </a:r>
          <a:r>
            <a:rPr lang="en-US" sz="1900" kern="1200" dirty="0"/>
            <a:t> then your contract will expire July 1</a:t>
          </a:r>
          <a:r>
            <a:rPr lang="en-US" sz="1900" kern="1200" baseline="30000" dirty="0"/>
            <a:t>st</a:t>
          </a:r>
          <a:r>
            <a:rPr lang="en-US" sz="1900" kern="1200" dirty="0"/>
            <a:t> of that year.</a:t>
          </a:r>
          <a:br>
            <a:rPr lang="en-US" sz="1900" kern="1200" dirty="0"/>
          </a:br>
          <a:br>
            <a:rPr lang="en-US" sz="1900" kern="1200" dirty="0"/>
          </a:br>
          <a:r>
            <a:rPr lang="en-US" sz="1900" kern="1200" dirty="0"/>
            <a:t>Failure to complete within 6 month time limit requires an extension to the contract in order to legally finish. A fee will be charged for a contract extension.</a:t>
          </a:r>
        </a:p>
      </dsp:txBody>
      <dsp:txXfrm>
        <a:off x="117199" y="2634349"/>
        <a:ext cx="6394406" cy="21664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348308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200803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6627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385370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2813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334470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181919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353270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162472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4262838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2752358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422148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91243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172153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155000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7AC11D-D933-4D5F-9351-5EDC33D1E9FA}" type="datetimeFigureOut">
              <a:rPr lang="en-US" smtClean="0"/>
              <a:t>6/17/2022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0D06BF-06A4-4B56-87A7-8A85B24D1B41}" type="slidenum">
              <a:rPr lang="en-US" smtClean="0"/>
              <a:t>‹#›</a:t>
            </a:fld>
            <a:endParaRPr lang="en-US" dirty="0"/>
          </a:p>
        </p:txBody>
      </p:sp>
    </p:spTree>
    <p:extLst>
      <p:ext uri="{BB962C8B-B14F-4D97-AF65-F5344CB8AC3E}">
        <p14:creationId xmlns:p14="http://schemas.microsoft.com/office/powerpoint/2010/main" val="803997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7AC11D-D933-4D5F-9351-5EDC33D1E9FA}" type="datetimeFigureOut">
              <a:rPr lang="en-US" smtClean="0"/>
              <a:t>6/17/2022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D0D06BF-06A4-4B56-87A7-8A85B24D1B41}" type="slidenum">
              <a:rPr lang="en-US" smtClean="0"/>
              <a:t>‹#›</a:t>
            </a:fld>
            <a:endParaRPr lang="en-US" dirty="0"/>
          </a:p>
        </p:txBody>
      </p:sp>
    </p:spTree>
    <p:extLst>
      <p:ext uri="{BB962C8B-B14F-4D97-AF65-F5344CB8AC3E}">
        <p14:creationId xmlns:p14="http://schemas.microsoft.com/office/powerpoint/2010/main" val="3014072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commons.wikimedia.org/wiki/File:Annunaki_Marquez's_Colorado_Birth_Certificate.webp" TargetMode="External"/><Relationship Id="rId7" Type="http://schemas.openxmlformats.org/officeDocument/2006/relationships/hyperlink" Target="https://ggwash.org/view/67379/heres-what-your-dc-water-bill-actually-pays-for"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technofaq.org/posts/2018/08/what-to-do-if-your-social-security-card-is-stolen/"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hyperlink" Target="http://theconversation.com/genes-have-a-big-impact-on-exam-results-uk-research-21359" TargetMode="External"/><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creativecommons.org/licenses/by-nd/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hyperlink" Target="https://www.flickr.com/photos/versageek/5805075309"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hyperlink" Target="https://jobsanger.blogspot.com/2009/04/new-texas-drivers-license.html" TargetMode="External"/><Relationship Id="rId5" Type="http://schemas.openxmlformats.org/officeDocument/2006/relationships/hyperlink" Target="https://pngimg.com/download/64591" TargetMode="External"/><Relationship Id="rId10" Type="http://schemas.openxmlformats.org/officeDocument/2006/relationships/image" Target="../media/image27.jpg"/><Relationship Id="rId4" Type="http://schemas.openxmlformats.org/officeDocument/2006/relationships/image" Target="../media/image24.png"/><Relationship Id="rId9" Type="http://schemas.openxmlformats.org/officeDocument/2006/relationships/hyperlink" Target="https://www.flickr.com/photos/enigma63/280070498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pngimg.com/download/1737"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fabiusmaximus.com/2018/02/14/women-hitting-men-grr-pow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pngall.com/school-bus-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pngall.com/pickup-truck-png/download/50438"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pngimg.com/download/39189" TargetMode="Externa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jobsanger.blogspot.com/2009/04/new-texas-drivers-license.html" TargetMode="Externa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www.quoteinspector.com/15-of-our-best-free-auto-insurance-image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en.wikipedia.org/wiki/Vehicle_registration_plates_of_Texas" TargetMode="External"/><Relationship Id="rId5" Type="http://schemas.openxmlformats.org/officeDocument/2006/relationships/image" Target="../media/image48.jpg"/><Relationship Id="rId4" Type="http://schemas.openxmlformats.org/officeDocument/2006/relationships/hyperlink" Target="https://crawfordsautoservice.com/3-standard-maintenance-auto-services-that-are-complete-nonsens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publicdomainpictures.net/view-image.php?image=29515&amp;picture=book-and-glasses"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calaborlawnews.com/lawsuit/california-fmla-labor-law.ph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jobsanger.blogspot.com/2009/04/new-texas-drivers-licens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fanaticcook.com/2016/08/07/alcohol-causes-canc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www.pngall.com/calendar-png/download/1522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pngimg.com/download/3523" TargetMode="External"/><Relationship Id="rId5" Type="http://schemas.openxmlformats.org/officeDocument/2006/relationships/image" Target="../media/image7.png"/><Relationship Id="rId4" Type="http://schemas.openxmlformats.org/officeDocument/2006/relationships/hyperlink" Target="https://www.flickr.com/photos/95051110@N07/2839454071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publicdomainpictures.net/view-image.php?image=37436" TargetMode="External"/><Relationship Id="rId7" Type="http://schemas.openxmlformats.org/officeDocument/2006/relationships/hyperlink" Target="https://www.pngall.com/ipad-png/download/51977"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pngimg.com/download/5905" TargetMode="External"/><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hyperlink" Target="https://www.blogbyben.com/2013/02/my-work-tablet-staples-quad-ruled.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mrjamesdriversed@gmail.com"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pixabay.com/illustrations/contact-us-communication-support-190876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publicdomainpictures.net/view-image.php?image=162448&amp;picture=childrens-textbooks"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FE7C0-9196-82ED-F544-BD315F9D6873}"/>
              </a:ext>
            </a:extLst>
          </p:cNvPr>
          <p:cNvSpPr>
            <a:spLocks noGrp="1"/>
          </p:cNvSpPr>
          <p:nvPr>
            <p:ph type="ctrTitle"/>
          </p:nvPr>
        </p:nvSpPr>
        <p:spPr>
          <a:xfrm>
            <a:off x="1202267" y="558536"/>
            <a:ext cx="7766936" cy="1646302"/>
          </a:xfrm>
        </p:spPr>
        <p:txBody>
          <a:bodyPr/>
          <a:lstStyle/>
          <a:p>
            <a:r>
              <a:rPr lang="en-US" sz="4400" b="1" dirty="0"/>
              <a:t>All Ages Driving School Day 1 Teen Drivers Education</a:t>
            </a:r>
          </a:p>
        </p:txBody>
      </p:sp>
      <p:sp>
        <p:nvSpPr>
          <p:cNvPr id="3" name="Subtitle 2">
            <a:extLst>
              <a:ext uri="{FF2B5EF4-FFF2-40B4-BE49-F238E27FC236}">
                <a16:creationId xmlns:a16="http://schemas.microsoft.com/office/drawing/2014/main" id="{F4C3914A-E574-24AA-877D-0B752F45064B}"/>
              </a:ext>
            </a:extLst>
          </p:cNvPr>
          <p:cNvSpPr>
            <a:spLocks noGrp="1"/>
          </p:cNvSpPr>
          <p:nvPr>
            <p:ph type="subTitle" idx="1"/>
          </p:nvPr>
        </p:nvSpPr>
        <p:spPr>
          <a:xfrm>
            <a:off x="1550902" y="2204838"/>
            <a:ext cx="7766936" cy="1096899"/>
          </a:xfrm>
        </p:spPr>
        <p:txBody>
          <a:bodyPr/>
          <a:lstStyle/>
          <a:p>
            <a:r>
              <a:rPr lang="en-US" b="1" dirty="0"/>
              <a:t>Module #1</a:t>
            </a:r>
          </a:p>
        </p:txBody>
      </p:sp>
      <p:pic>
        <p:nvPicPr>
          <p:cNvPr id="5" name="Picture 4" descr="Graphical user interface, application&#10;&#10;Description automatically generated">
            <a:extLst>
              <a:ext uri="{FF2B5EF4-FFF2-40B4-BE49-F238E27FC236}">
                <a16:creationId xmlns:a16="http://schemas.microsoft.com/office/drawing/2014/main" id="{F43E336E-21F1-1621-E66D-6E4307BA1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26682"/>
            <a:ext cx="2525528" cy="863709"/>
          </a:xfrm>
          <a:prstGeom prst="rect">
            <a:avLst/>
          </a:prstGeom>
        </p:spPr>
      </p:pic>
      <p:sp>
        <p:nvSpPr>
          <p:cNvPr id="6" name="TextBox 5">
            <a:extLst>
              <a:ext uri="{FF2B5EF4-FFF2-40B4-BE49-F238E27FC236}">
                <a16:creationId xmlns:a16="http://schemas.microsoft.com/office/drawing/2014/main" id="{536E87A2-5A3D-3ABC-3DDF-673496441442}"/>
              </a:ext>
            </a:extLst>
          </p:cNvPr>
          <p:cNvSpPr txBox="1"/>
          <p:nvPr/>
        </p:nvSpPr>
        <p:spPr>
          <a:xfrm>
            <a:off x="9908618" y="5560799"/>
            <a:ext cx="2041236" cy="738664"/>
          </a:xfrm>
          <a:prstGeom prst="rect">
            <a:avLst/>
          </a:prstGeom>
          <a:noFill/>
        </p:spPr>
        <p:txBody>
          <a:bodyPr wrap="square" rtlCol="0">
            <a:spAutoFit/>
          </a:bodyPr>
          <a:lstStyle/>
          <a:p>
            <a:r>
              <a:rPr lang="en-US" sz="1400" dirty="0"/>
              <a:t>Created By: Mr. James Roden (Supervising Teacher) TDLR #: 4357</a:t>
            </a:r>
          </a:p>
        </p:txBody>
      </p:sp>
      <p:pic>
        <p:nvPicPr>
          <p:cNvPr id="8" name="Picture 7" descr="A picture containing company name&#10;&#10;Description automatically generated">
            <a:extLst>
              <a:ext uri="{FF2B5EF4-FFF2-40B4-BE49-F238E27FC236}">
                <a16:creationId xmlns:a16="http://schemas.microsoft.com/office/drawing/2014/main" id="{7564FC3F-E191-8349-8E57-E2174253E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053" y="2860458"/>
            <a:ext cx="6370277" cy="3583281"/>
          </a:xfrm>
          <a:prstGeom prst="rect">
            <a:avLst/>
          </a:prstGeom>
        </p:spPr>
      </p:pic>
    </p:spTree>
    <p:extLst>
      <p:ext uri="{BB962C8B-B14F-4D97-AF65-F5344CB8AC3E}">
        <p14:creationId xmlns:p14="http://schemas.microsoft.com/office/powerpoint/2010/main" val="76921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7B93-75BD-C1D8-A836-54CE5EA07D4B}"/>
              </a:ext>
            </a:extLst>
          </p:cNvPr>
          <p:cNvSpPr>
            <a:spLocks noGrp="1"/>
          </p:cNvSpPr>
          <p:nvPr>
            <p:ph type="title"/>
          </p:nvPr>
        </p:nvSpPr>
        <p:spPr/>
        <p:txBody>
          <a:bodyPr/>
          <a:lstStyle/>
          <a:p>
            <a:r>
              <a:rPr lang="en-US" b="1" dirty="0"/>
              <a:t>Documents you need to secure before getting Learner License.</a:t>
            </a:r>
          </a:p>
        </p:txBody>
      </p:sp>
      <p:sp>
        <p:nvSpPr>
          <p:cNvPr id="3" name="Content Placeholder 2">
            <a:extLst>
              <a:ext uri="{FF2B5EF4-FFF2-40B4-BE49-F238E27FC236}">
                <a16:creationId xmlns:a16="http://schemas.microsoft.com/office/drawing/2014/main" id="{37422BF3-1023-D72D-3FAE-E925F5F2ACF0}"/>
              </a:ext>
            </a:extLst>
          </p:cNvPr>
          <p:cNvSpPr>
            <a:spLocks noGrp="1"/>
          </p:cNvSpPr>
          <p:nvPr>
            <p:ph idx="1"/>
          </p:nvPr>
        </p:nvSpPr>
        <p:spPr/>
        <p:txBody>
          <a:bodyPr>
            <a:normAutofit fontScale="85000" lnSpcReduction="20000"/>
          </a:bodyPr>
          <a:lstStyle/>
          <a:p>
            <a:r>
              <a:rPr lang="en-US" dirty="0"/>
              <a:t>1. VOE (Verification of Enrollment) from your high school.</a:t>
            </a:r>
          </a:p>
          <a:p>
            <a:r>
              <a:rPr lang="en-US" dirty="0"/>
              <a:t>2. Original Birth Certificate</a:t>
            </a:r>
          </a:p>
          <a:p>
            <a:r>
              <a:rPr lang="en-US" dirty="0"/>
              <a:t>3. Original Social Security Card</a:t>
            </a:r>
          </a:p>
          <a:p>
            <a:r>
              <a:rPr lang="en-US" dirty="0"/>
              <a:t>4. 2 forms of residency (electric bill, phone bill…etc. Most recent) </a:t>
            </a:r>
          </a:p>
          <a:p>
            <a:r>
              <a:rPr lang="en-US" dirty="0"/>
              <a:t>5. DE-964 Form (receive from instructor after passing Permit Test)</a:t>
            </a:r>
          </a:p>
          <a:p>
            <a:r>
              <a:rPr lang="en-US" dirty="0"/>
              <a:t>6. Go to DPS Scheduler on our resources page of All Ages Website to make appointment with DPS office near you.</a:t>
            </a:r>
          </a:p>
          <a:p>
            <a:r>
              <a:rPr lang="en-US" dirty="0"/>
              <a:t>7. Have parent or guardian accompany you to DPS office.</a:t>
            </a:r>
          </a:p>
          <a:p>
            <a:r>
              <a:rPr lang="en-US" dirty="0"/>
              <a:t>8. You must have Learners License prior to the start of Phase 2</a:t>
            </a:r>
          </a:p>
          <a:p>
            <a:r>
              <a:rPr lang="en-US" dirty="0"/>
              <a:t>9. You must hold that learners license for 6 months before eligible for road test. Sign up with office Manager for Road Test to avoid long wait times for driving test if you haven’t done so already.</a:t>
            </a:r>
          </a:p>
          <a:p>
            <a:r>
              <a:rPr lang="en-US" dirty="0"/>
              <a:t>10. If there is any issue with securing a document, speak with instructor after class to get alternative list of documents you can use to secure learner license.</a:t>
            </a:r>
          </a:p>
        </p:txBody>
      </p:sp>
      <p:pic>
        <p:nvPicPr>
          <p:cNvPr id="5" name="Picture 4" descr="Diagram&#10;&#10;Description automatically generated">
            <a:extLst>
              <a:ext uri="{FF2B5EF4-FFF2-40B4-BE49-F238E27FC236}">
                <a16:creationId xmlns:a16="http://schemas.microsoft.com/office/drawing/2014/main" id="{F7F3FEC2-8481-C871-C7EC-0B49F8DD7D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57177" y="1163061"/>
            <a:ext cx="1542071" cy="1995055"/>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4EE25AAF-2A4A-967E-3DC9-8ADCD660040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402448" y="4840938"/>
            <a:ext cx="2240664" cy="1384730"/>
          </a:xfrm>
          <a:prstGeom prst="rect">
            <a:avLst/>
          </a:prstGeom>
        </p:spPr>
      </p:pic>
      <p:pic>
        <p:nvPicPr>
          <p:cNvPr id="11" name="Picture 10" descr="Text&#10;&#10;Description automatically generated">
            <a:extLst>
              <a:ext uri="{FF2B5EF4-FFF2-40B4-BE49-F238E27FC236}">
                <a16:creationId xmlns:a16="http://schemas.microsoft.com/office/drawing/2014/main" id="{B8C9DEC8-87D4-3522-5BA4-4D3E00838F2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493949" y="2160588"/>
            <a:ext cx="2562032" cy="2232170"/>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FDF5756F-6DDA-94DC-D727-28CE937DCE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9831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riting on a piece of paper&#10;&#10;Description automatically generated">
            <a:extLst>
              <a:ext uri="{FF2B5EF4-FFF2-40B4-BE49-F238E27FC236}">
                <a16:creationId xmlns:a16="http://schemas.microsoft.com/office/drawing/2014/main" id="{5CD0FA04-A2AC-94AB-1375-6A43186FC36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622" r="556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963412F-16F9-D9B6-3505-236E8FF090E6}"/>
              </a:ext>
            </a:extLst>
          </p:cNvPr>
          <p:cNvSpPr>
            <a:spLocks noGrp="1"/>
          </p:cNvSpPr>
          <p:nvPr>
            <p:ph type="title"/>
          </p:nvPr>
        </p:nvSpPr>
        <p:spPr>
          <a:xfrm>
            <a:off x="677333" y="609600"/>
            <a:ext cx="3851123" cy="1320800"/>
          </a:xfrm>
        </p:spPr>
        <p:txBody>
          <a:bodyPr>
            <a:normAutofit/>
          </a:bodyPr>
          <a:lstStyle/>
          <a:p>
            <a:r>
              <a:rPr lang="en-US" b="1" dirty="0"/>
              <a:t>DPS Permit Exam</a:t>
            </a:r>
          </a:p>
        </p:txBody>
      </p:sp>
      <p:sp>
        <p:nvSpPr>
          <p:cNvPr id="3" name="Content Placeholder 2">
            <a:extLst>
              <a:ext uri="{FF2B5EF4-FFF2-40B4-BE49-F238E27FC236}">
                <a16:creationId xmlns:a16="http://schemas.microsoft.com/office/drawing/2014/main" id="{18520A83-9684-0A16-C526-D237956967D5}"/>
              </a:ext>
            </a:extLst>
          </p:cNvPr>
          <p:cNvSpPr>
            <a:spLocks noGrp="1"/>
          </p:cNvSpPr>
          <p:nvPr>
            <p:ph idx="1"/>
          </p:nvPr>
        </p:nvSpPr>
        <p:spPr>
          <a:xfrm>
            <a:off x="677333" y="2160589"/>
            <a:ext cx="4441421" cy="4202504"/>
          </a:xfrm>
        </p:spPr>
        <p:txBody>
          <a:bodyPr>
            <a:normAutofit lnSpcReduction="10000"/>
          </a:bodyPr>
          <a:lstStyle/>
          <a:p>
            <a:pPr>
              <a:lnSpc>
                <a:spcPct val="90000"/>
              </a:lnSpc>
            </a:pPr>
            <a:r>
              <a:rPr lang="en-US" sz="1500" dirty="0"/>
              <a:t>Two Exams</a:t>
            </a:r>
          </a:p>
          <a:p>
            <a:pPr>
              <a:lnSpc>
                <a:spcPct val="90000"/>
              </a:lnSpc>
            </a:pPr>
            <a:r>
              <a:rPr lang="en-US" sz="1500" dirty="0"/>
              <a:t>1</a:t>
            </a:r>
            <a:r>
              <a:rPr lang="en-US" sz="1500" baseline="30000" dirty="0"/>
              <a:t>st</a:t>
            </a:r>
            <a:r>
              <a:rPr lang="en-US" sz="1500" dirty="0"/>
              <a:t> Exam: Road Signs Test (20 questions multiple choice)</a:t>
            </a:r>
          </a:p>
          <a:p>
            <a:pPr>
              <a:lnSpc>
                <a:spcPct val="90000"/>
              </a:lnSpc>
            </a:pPr>
            <a:r>
              <a:rPr lang="en-US" sz="1500" dirty="0"/>
              <a:t>2</a:t>
            </a:r>
            <a:r>
              <a:rPr lang="en-US" sz="1500" baseline="30000" dirty="0"/>
              <a:t>nd</a:t>
            </a:r>
            <a:r>
              <a:rPr lang="en-US" sz="1500" dirty="0"/>
              <a:t> Exam: Road Rules Test (20 questions multiple choice)</a:t>
            </a:r>
          </a:p>
          <a:p>
            <a:pPr>
              <a:lnSpc>
                <a:spcPct val="90000"/>
              </a:lnSpc>
            </a:pPr>
            <a:r>
              <a:rPr lang="en-US" sz="1500" dirty="0"/>
              <a:t>Study Tip: Road Signs Test (Chapter 5 of DPS Handbook)</a:t>
            </a:r>
          </a:p>
          <a:p>
            <a:pPr>
              <a:lnSpc>
                <a:spcPct val="90000"/>
              </a:lnSpc>
            </a:pPr>
            <a:r>
              <a:rPr lang="en-US" sz="1500" dirty="0"/>
              <a:t>Study Tip: Road Rules Test (All Chapters of DPS Handbook)</a:t>
            </a:r>
          </a:p>
          <a:p>
            <a:pPr>
              <a:lnSpc>
                <a:spcPct val="90000"/>
              </a:lnSpc>
            </a:pPr>
            <a:r>
              <a:rPr lang="en-US" sz="1500" dirty="0"/>
              <a:t>Study Tip: Download Mr. James Study Guide on All Ages website on Resource Page.</a:t>
            </a:r>
          </a:p>
          <a:p>
            <a:pPr>
              <a:lnSpc>
                <a:spcPct val="90000"/>
              </a:lnSpc>
            </a:pPr>
            <a:r>
              <a:rPr lang="en-US" sz="1500" dirty="0"/>
              <a:t>Must pass each exam with a 70% or better to receive DE-964 Form.</a:t>
            </a:r>
          </a:p>
          <a:p>
            <a:pPr>
              <a:lnSpc>
                <a:spcPct val="90000"/>
              </a:lnSpc>
            </a:pPr>
            <a:r>
              <a:rPr lang="en-US" sz="1500" dirty="0"/>
              <a:t>If you fail to pass one or both exam’s you must retake the failed exam the next class day.</a:t>
            </a: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6484CE28-0705-E544-D82F-2037381F7558}"/>
              </a:ext>
            </a:extLst>
          </p:cNvPr>
          <p:cNvSpPr txBox="1"/>
          <p:nvPr/>
        </p:nvSpPr>
        <p:spPr>
          <a:xfrm>
            <a:off x="9649316" y="6657945"/>
            <a:ext cx="254268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conversation.com/genes-have-a-big-impact-on-exam-results-uk-research-2135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pic>
        <p:nvPicPr>
          <p:cNvPr id="16" name="Picture 15" descr="Graphical user interface, application&#10;&#10;Description automatically generated">
            <a:extLst>
              <a:ext uri="{FF2B5EF4-FFF2-40B4-BE49-F238E27FC236}">
                <a16:creationId xmlns:a16="http://schemas.microsoft.com/office/drawing/2014/main" id="{F28320A5-545D-F540-A692-04C801EB2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151842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A91-446F-D7CE-BF22-ACABB99E38A8}"/>
              </a:ext>
            </a:extLst>
          </p:cNvPr>
          <p:cNvSpPr>
            <a:spLocks noGrp="1"/>
          </p:cNvSpPr>
          <p:nvPr>
            <p:ph type="title"/>
          </p:nvPr>
        </p:nvSpPr>
        <p:spPr>
          <a:xfrm>
            <a:off x="5536734" y="609600"/>
            <a:ext cx="3737268" cy="1320800"/>
          </a:xfrm>
        </p:spPr>
        <p:txBody>
          <a:bodyPr>
            <a:normAutofit/>
          </a:bodyPr>
          <a:lstStyle/>
          <a:p>
            <a:r>
              <a:rPr lang="en-US" dirty="0"/>
              <a:t>Module #1 Traffic Laws</a:t>
            </a:r>
          </a:p>
        </p:txBody>
      </p:sp>
      <p:sp>
        <p:nvSpPr>
          <p:cNvPr id="3" name="Content Placeholder 2">
            <a:extLst>
              <a:ext uri="{FF2B5EF4-FFF2-40B4-BE49-F238E27FC236}">
                <a16:creationId xmlns:a16="http://schemas.microsoft.com/office/drawing/2014/main" id="{9C5FB749-8A93-751C-08DD-7AA9F659A8BC}"/>
              </a:ext>
            </a:extLst>
          </p:cNvPr>
          <p:cNvSpPr>
            <a:spLocks noGrp="1"/>
          </p:cNvSpPr>
          <p:nvPr>
            <p:ph idx="1"/>
          </p:nvPr>
        </p:nvSpPr>
        <p:spPr>
          <a:xfrm>
            <a:off x="5209563" y="2160589"/>
            <a:ext cx="4064439" cy="3880773"/>
          </a:xfrm>
        </p:spPr>
        <p:txBody>
          <a:bodyPr>
            <a:normAutofit/>
          </a:bodyPr>
          <a:lstStyle/>
          <a:p>
            <a:r>
              <a:rPr lang="en-US" dirty="0"/>
              <a:t>In this module, the student will learn to responsibly perform safe driving practices on public roadways, also known as the Highway Transportation System (HTS) by accepting driving as a privilege with potential consequences; and by applying knowledge and understanding of Texas traffic laws including traffic control devices and right-of-way laws.</a:t>
            </a:r>
          </a:p>
        </p:txBody>
      </p:sp>
      <p:pic>
        <p:nvPicPr>
          <p:cNvPr id="4" name="Content Placeholder 4" descr="Graphical user interface&#10;&#10;Description automatically generated">
            <a:extLst>
              <a:ext uri="{FF2B5EF4-FFF2-40B4-BE49-F238E27FC236}">
                <a16:creationId xmlns:a16="http://schemas.microsoft.com/office/drawing/2014/main" id="{D7FC6C2C-68A6-6C2F-A624-56B0A2F08F35}"/>
              </a:ext>
            </a:extLst>
          </p:cNvPr>
          <p:cNvPicPr>
            <a:picLocks noChangeAspect="1"/>
          </p:cNvPicPr>
          <p:nvPr/>
        </p:nvPicPr>
        <p:blipFill rotWithShape="1">
          <a:blip r:embed="rId2">
            <a:extLst>
              <a:ext uri="{28A0092B-C50C-407E-A947-70E740481C1C}">
                <a14:useLocalDpi xmlns:a14="http://schemas.microsoft.com/office/drawing/2010/main" val="0"/>
              </a:ext>
            </a:extLst>
          </a:blip>
          <a:srcRect r="-2" b="4977"/>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Graphical user interface, application&#10;&#10;Description automatically generated">
            <a:extLst>
              <a:ext uri="{FF2B5EF4-FFF2-40B4-BE49-F238E27FC236}">
                <a16:creationId xmlns:a16="http://schemas.microsoft.com/office/drawing/2014/main" id="{22F15B44-6B12-3500-BA87-D9EDDE681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73149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F6018-8017-E8FB-1A73-4ACAE343532A}"/>
              </a:ext>
            </a:extLst>
          </p:cNvPr>
          <p:cNvSpPr>
            <a:spLocks noGrp="1"/>
          </p:cNvSpPr>
          <p:nvPr>
            <p:ph type="title"/>
          </p:nvPr>
        </p:nvSpPr>
        <p:spPr>
          <a:xfrm>
            <a:off x="1043950" y="1179151"/>
            <a:ext cx="3300646" cy="4463889"/>
          </a:xfrm>
        </p:spPr>
        <p:txBody>
          <a:bodyPr anchor="ctr">
            <a:normAutofit/>
          </a:bodyPr>
          <a:lstStyle/>
          <a:p>
            <a:pPr>
              <a:lnSpc>
                <a:spcPct val="90000"/>
              </a:lnSpc>
            </a:pPr>
            <a:r>
              <a:rPr lang="en-US" sz="2000" b="1"/>
              <a:t>1.1.1. Introduction. The student recognizes the value of legal and responsible reduced-risk driving practices in the Highway Transportation System and accepts driving as a privilege with responsibilities, obligations, and potential consequences. The student is expected to: </a:t>
            </a:r>
            <a:br>
              <a:rPr lang="en-US" sz="2000" b="1"/>
            </a:br>
            <a:endParaRPr lang="en-US" sz="2000" b="1"/>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87F471-D6D4-0111-BF05-B8B9B829E983}"/>
              </a:ext>
            </a:extLst>
          </p:cNvPr>
          <p:cNvSpPr>
            <a:spLocks noGrp="1"/>
          </p:cNvSpPr>
          <p:nvPr>
            <p:ph idx="1"/>
          </p:nvPr>
        </p:nvSpPr>
        <p:spPr>
          <a:xfrm>
            <a:off x="4978918" y="1109145"/>
            <a:ext cx="6341016" cy="4603900"/>
          </a:xfrm>
        </p:spPr>
        <p:txBody>
          <a:bodyPr anchor="ctr">
            <a:normAutofit/>
          </a:bodyPr>
          <a:lstStyle/>
          <a:p>
            <a:pPr>
              <a:lnSpc>
                <a:spcPct val="90000"/>
              </a:lnSpc>
            </a:pPr>
            <a:r>
              <a:rPr lang="en-US" sz="1500" dirty="0"/>
              <a:t>(A) recognize how the Texas Driver Education and Traffic Safety Program provides a new driver with the foundation of knowledge, understanding, skills, and experiences necessary for the new driver to continue the life-long learning process of safe driving on the HTS; </a:t>
            </a:r>
          </a:p>
          <a:p>
            <a:pPr>
              <a:lnSpc>
                <a:spcPct val="90000"/>
              </a:lnSpc>
            </a:pPr>
            <a:r>
              <a:rPr lang="en-US" sz="1500" dirty="0"/>
              <a:t>(B) distinguish between a new and experienced driver; </a:t>
            </a:r>
          </a:p>
          <a:p>
            <a:pPr>
              <a:lnSpc>
                <a:spcPct val="90000"/>
              </a:lnSpc>
            </a:pPr>
            <a:r>
              <a:rPr lang="en-US" sz="1500" dirty="0"/>
              <a:t>(C) know that basic knowledge of traffic laws provides a driver the foundation to make informed, legal, and responsible decisions to reduce risk; </a:t>
            </a:r>
          </a:p>
          <a:p>
            <a:pPr>
              <a:lnSpc>
                <a:spcPct val="90000"/>
              </a:lnSpc>
            </a:pPr>
            <a:r>
              <a:rPr lang="en-US" sz="1500" dirty="0"/>
              <a:t>(D) recognize that driving on public roadways is a privilege with risk, responsibilities, obligations, and potential consequences requiring the knowledge, understanding, and application of legal and responsible safe driving practices; </a:t>
            </a:r>
          </a:p>
          <a:p>
            <a:pPr>
              <a:lnSpc>
                <a:spcPct val="90000"/>
              </a:lnSpc>
            </a:pPr>
            <a:r>
              <a:rPr lang="en-US" sz="1500" dirty="0"/>
              <a:t>(E) describe the importance of developing and sustaining a Driving Plan that that promotes safe driving practices; and </a:t>
            </a:r>
          </a:p>
          <a:p>
            <a:pPr>
              <a:lnSpc>
                <a:spcPct val="90000"/>
              </a:lnSpc>
            </a:pPr>
            <a:r>
              <a:rPr lang="en-US" sz="1500" dirty="0"/>
              <a:t>(F) explain how students can reduce risk by recognizing the value of legal and responsible safe driving practices in the HTS.</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Graphical user interface, application&#10;&#10;Description automatically generated">
            <a:extLst>
              <a:ext uri="{FF2B5EF4-FFF2-40B4-BE49-F238E27FC236}">
                <a16:creationId xmlns:a16="http://schemas.microsoft.com/office/drawing/2014/main" id="{1F1FD39C-948E-D5BD-BC8E-ADE009A77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804419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C854-5189-F142-6D78-635B826F36E7}"/>
              </a:ext>
            </a:extLst>
          </p:cNvPr>
          <p:cNvSpPr>
            <a:spLocks noGrp="1"/>
          </p:cNvSpPr>
          <p:nvPr>
            <p:ph type="title"/>
          </p:nvPr>
        </p:nvSpPr>
        <p:spPr/>
        <p:txBody>
          <a:bodyPr/>
          <a:lstStyle/>
          <a:p>
            <a:r>
              <a:rPr lang="en-US" dirty="0"/>
              <a:t>Chapter 1 DPS Handbook</a:t>
            </a:r>
          </a:p>
        </p:txBody>
      </p:sp>
      <p:pic>
        <p:nvPicPr>
          <p:cNvPr id="10" name="Picture 9" descr="Graphical user interface, application&#10;&#10;Description automatically generated">
            <a:extLst>
              <a:ext uri="{FF2B5EF4-FFF2-40B4-BE49-F238E27FC236}">
                <a16:creationId xmlns:a16="http://schemas.microsoft.com/office/drawing/2014/main" id="{0139A7FC-AE91-7FA6-DD99-2A1F94E91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14" name="Content Placeholder 13" descr="Text&#10;&#10;Description automatically generated">
            <a:extLst>
              <a:ext uri="{FF2B5EF4-FFF2-40B4-BE49-F238E27FC236}">
                <a16:creationId xmlns:a16="http://schemas.microsoft.com/office/drawing/2014/main" id="{E74DF01D-FE00-50D9-67F2-4847B6A6FF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263" y="1606406"/>
            <a:ext cx="9004810" cy="4258685"/>
          </a:xfrm>
        </p:spPr>
      </p:pic>
    </p:spTree>
    <p:extLst>
      <p:ext uri="{BB962C8B-B14F-4D97-AF65-F5344CB8AC3E}">
        <p14:creationId xmlns:p14="http://schemas.microsoft.com/office/powerpoint/2010/main" val="823685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7C4A-4A9D-4173-CDA4-C65547FC27C4}"/>
              </a:ext>
            </a:extLst>
          </p:cNvPr>
          <p:cNvSpPr>
            <a:spLocks noGrp="1"/>
          </p:cNvSpPr>
          <p:nvPr>
            <p:ph type="title"/>
          </p:nvPr>
        </p:nvSpPr>
        <p:spPr/>
        <p:txBody>
          <a:bodyPr/>
          <a:lstStyle/>
          <a:p>
            <a:r>
              <a:rPr lang="en-US" dirty="0"/>
              <a:t>VOE (Verification of Enrollment)</a:t>
            </a:r>
          </a:p>
        </p:txBody>
      </p:sp>
      <p:pic>
        <p:nvPicPr>
          <p:cNvPr id="5" name="Content Placeholder 4">
            <a:extLst>
              <a:ext uri="{FF2B5EF4-FFF2-40B4-BE49-F238E27FC236}">
                <a16:creationId xmlns:a16="http://schemas.microsoft.com/office/drawing/2014/main" id="{55FD774B-42FC-1B76-6449-23E7366046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639" y="1736436"/>
            <a:ext cx="10416215" cy="1057285"/>
          </a:xfrm>
        </p:spPr>
      </p:pic>
      <p:pic>
        <p:nvPicPr>
          <p:cNvPr id="9" name="Picture 8" descr="Text&#10;&#10;Description automatically generated">
            <a:extLst>
              <a:ext uri="{FF2B5EF4-FFF2-40B4-BE49-F238E27FC236}">
                <a16:creationId xmlns:a16="http://schemas.microsoft.com/office/drawing/2014/main" id="{50402A57-FA94-6831-E0CB-4DA3E143E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39" y="3022600"/>
            <a:ext cx="10078857" cy="2400635"/>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2EEEB3A-A1AD-7DDB-7CF3-A92776ACB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332787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FAD0-B7F4-9554-9425-3A59AAEEACB8}"/>
              </a:ext>
            </a:extLst>
          </p:cNvPr>
          <p:cNvSpPr>
            <a:spLocks noGrp="1"/>
          </p:cNvSpPr>
          <p:nvPr>
            <p:ph type="title"/>
          </p:nvPr>
        </p:nvSpPr>
        <p:spPr/>
        <p:txBody>
          <a:bodyPr/>
          <a:lstStyle/>
          <a:p>
            <a:r>
              <a:rPr lang="en-US" dirty="0"/>
              <a:t>Graduated License Program in Texas to reduce accidents and deaths.</a:t>
            </a:r>
          </a:p>
        </p:txBody>
      </p:sp>
      <p:pic>
        <p:nvPicPr>
          <p:cNvPr id="5" name="Content Placeholder 4" descr="Text&#10;&#10;Description automatically generated with low confidence">
            <a:extLst>
              <a:ext uri="{FF2B5EF4-FFF2-40B4-BE49-F238E27FC236}">
                <a16:creationId xmlns:a16="http://schemas.microsoft.com/office/drawing/2014/main" id="{3264BBAD-81D0-EC0B-2EA5-74F5553CFA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863" y="2262909"/>
            <a:ext cx="11344232" cy="2959833"/>
          </a:xfrm>
        </p:spPr>
      </p:pic>
      <p:pic>
        <p:nvPicPr>
          <p:cNvPr id="6" name="Picture 5" descr="Graphical user interface, application&#10;&#10;Description automatically generated">
            <a:extLst>
              <a:ext uri="{FF2B5EF4-FFF2-40B4-BE49-F238E27FC236}">
                <a16:creationId xmlns:a16="http://schemas.microsoft.com/office/drawing/2014/main" id="{AC9DD3B0-1CEF-E974-423E-0E76D28FF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8" name="Picture 7" descr="A picture containing text, weapon&#10;&#10;Description automatically generated">
            <a:extLst>
              <a:ext uri="{FF2B5EF4-FFF2-40B4-BE49-F238E27FC236}">
                <a16:creationId xmlns:a16="http://schemas.microsoft.com/office/drawing/2014/main" id="{48E4E4BC-2304-499F-50C4-C3A1452429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350569" y="4903739"/>
            <a:ext cx="2315903" cy="1954261"/>
          </a:xfrm>
          <a:prstGeom prst="rect">
            <a:avLst/>
          </a:prstGeom>
        </p:spPr>
      </p:pic>
      <p:pic>
        <p:nvPicPr>
          <p:cNvPr id="11" name="Picture 10" descr="A car that has been involved in a accident&#10;&#10;Description automatically generated with medium confidence">
            <a:extLst>
              <a:ext uri="{FF2B5EF4-FFF2-40B4-BE49-F238E27FC236}">
                <a16:creationId xmlns:a16="http://schemas.microsoft.com/office/drawing/2014/main" id="{E178BA8E-A657-D9F5-1856-53AB021B6DE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66472" y="5300090"/>
            <a:ext cx="2239431" cy="1480562"/>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E5F94F69-C35D-AA9D-92DC-08182CB1CBD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416715" y="5390146"/>
            <a:ext cx="2861124" cy="1390506"/>
          </a:xfrm>
          <a:prstGeom prst="rect">
            <a:avLst/>
          </a:prstGeom>
        </p:spPr>
      </p:pic>
      <p:pic>
        <p:nvPicPr>
          <p:cNvPr id="17" name="Picture 16" descr="A close-up of a note&#10;&#10;Description automatically generated with medium confidence">
            <a:extLst>
              <a:ext uri="{FF2B5EF4-FFF2-40B4-BE49-F238E27FC236}">
                <a16:creationId xmlns:a16="http://schemas.microsoft.com/office/drawing/2014/main" id="{E661D4E5-9081-7B43-AC37-81876F45A41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229418" y="1166145"/>
            <a:ext cx="1551266" cy="972073"/>
          </a:xfrm>
          <a:prstGeom prst="rect">
            <a:avLst/>
          </a:prstGeom>
        </p:spPr>
      </p:pic>
    </p:spTree>
    <p:extLst>
      <p:ext uri="{BB962C8B-B14F-4D97-AF65-F5344CB8AC3E}">
        <p14:creationId xmlns:p14="http://schemas.microsoft.com/office/powerpoint/2010/main" val="387474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4519-4B3F-C78B-888D-B6E83BED8E47}"/>
              </a:ext>
            </a:extLst>
          </p:cNvPr>
          <p:cNvSpPr>
            <a:spLocks noGrp="1"/>
          </p:cNvSpPr>
          <p:nvPr>
            <p:ph type="title"/>
          </p:nvPr>
        </p:nvSpPr>
        <p:spPr/>
        <p:txBody>
          <a:bodyPr/>
          <a:lstStyle/>
          <a:p>
            <a:r>
              <a:rPr lang="en-US" dirty="0"/>
              <a:t>Phase 1 and 2 of GDL</a:t>
            </a:r>
          </a:p>
        </p:txBody>
      </p:sp>
      <p:pic>
        <p:nvPicPr>
          <p:cNvPr id="5" name="Content Placeholder 4" descr="A picture containing text&#10;&#10;Description automatically generated">
            <a:extLst>
              <a:ext uri="{FF2B5EF4-FFF2-40B4-BE49-F238E27FC236}">
                <a16:creationId xmlns:a16="http://schemas.microsoft.com/office/drawing/2014/main" id="{6213043A-C85A-BF7F-11BF-0F21A96CB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690" y="1930400"/>
            <a:ext cx="8596312" cy="1999142"/>
          </a:xfrm>
        </p:spPr>
      </p:pic>
      <p:pic>
        <p:nvPicPr>
          <p:cNvPr id="7" name="Picture 6">
            <a:extLst>
              <a:ext uri="{FF2B5EF4-FFF2-40B4-BE49-F238E27FC236}">
                <a16:creationId xmlns:a16="http://schemas.microsoft.com/office/drawing/2014/main" id="{3931FBC0-4632-9359-8940-EFA095878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47" y="4057486"/>
            <a:ext cx="9754961" cy="276264"/>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1EFEB5A2-208B-3A32-76DD-780653E1F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0" y="4322836"/>
            <a:ext cx="10164594" cy="1733792"/>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BDD1529-D502-6916-A948-2C510462D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152923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ACAE-2090-05FB-E6EE-ED5DB5889811}"/>
              </a:ext>
            </a:extLst>
          </p:cNvPr>
          <p:cNvSpPr>
            <a:spLocks noGrp="1"/>
          </p:cNvSpPr>
          <p:nvPr>
            <p:ph type="title"/>
          </p:nvPr>
        </p:nvSpPr>
        <p:spPr/>
        <p:txBody>
          <a:bodyPr/>
          <a:lstStyle/>
          <a:p>
            <a:r>
              <a:rPr lang="en-US"/>
              <a:t>Provisional License</a:t>
            </a:r>
            <a:endParaRPr lang="en-US" dirty="0"/>
          </a:p>
        </p:txBody>
      </p:sp>
      <p:pic>
        <p:nvPicPr>
          <p:cNvPr id="5" name="Content Placeholder 4" descr="A picture containing timeline&#10;&#10;Description automatically generated">
            <a:extLst>
              <a:ext uri="{FF2B5EF4-FFF2-40B4-BE49-F238E27FC236}">
                <a16:creationId xmlns:a16="http://schemas.microsoft.com/office/drawing/2014/main" id="{4C8B9097-B7B6-1768-FD7D-F28F60B4F2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006" y="1795007"/>
            <a:ext cx="10195919" cy="2155003"/>
          </a:xfrm>
        </p:spPr>
      </p:pic>
      <p:pic>
        <p:nvPicPr>
          <p:cNvPr id="7" name="Picture 6" descr="A person's face on a paper&#10;&#10;Description automatically generated with low confidence">
            <a:extLst>
              <a:ext uri="{FF2B5EF4-FFF2-40B4-BE49-F238E27FC236}">
                <a16:creationId xmlns:a16="http://schemas.microsoft.com/office/drawing/2014/main" id="{6D91AC49-99F7-B30C-74C2-0403A607B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332" y="3131860"/>
            <a:ext cx="2420178" cy="3591482"/>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02064D97-CB77-3478-BD3E-273E3B924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347422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AF4F-959F-51DE-7AF4-93C5E386420C}"/>
              </a:ext>
            </a:extLst>
          </p:cNvPr>
          <p:cNvSpPr>
            <a:spLocks noGrp="1"/>
          </p:cNvSpPr>
          <p:nvPr>
            <p:ph type="title"/>
          </p:nvPr>
        </p:nvSpPr>
        <p:spPr/>
        <p:txBody>
          <a:bodyPr/>
          <a:lstStyle/>
          <a:p>
            <a:r>
              <a:rPr lang="en-US" dirty="0"/>
              <a:t>Class C Drivers License </a:t>
            </a:r>
          </a:p>
        </p:txBody>
      </p:sp>
      <p:pic>
        <p:nvPicPr>
          <p:cNvPr id="5" name="Content Placeholder 4" descr="Text&#10;&#10;Description automatically generated with medium confidence">
            <a:extLst>
              <a:ext uri="{FF2B5EF4-FFF2-40B4-BE49-F238E27FC236}">
                <a16:creationId xmlns:a16="http://schemas.microsoft.com/office/drawing/2014/main" id="{8DB4BAC8-7F92-2446-92A4-B17F47FB8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042" y="1458624"/>
            <a:ext cx="8793960" cy="4351048"/>
          </a:xfrm>
        </p:spPr>
      </p:pic>
      <p:pic>
        <p:nvPicPr>
          <p:cNvPr id="6" name="Picture 5" descr="Graphical user interface, application&#10;&#10;Description automatically generated">
            <a:extLst>
              <a:ext uri="{FF2B5EF4-FFF2-40B4-BE49-F238E27FC236}">
                <a16:creationId xmlns:a16="http://schemas.microsoft.com/office/drawing/2014/main" id="{3D6C36F8-D16D-D94C-481B-1F183A592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8" name="Picture 7" descr="A picture containing car, transport, parked, van&#10;&#10;Description automatically generated">
            <a:extLst>
              <a:ext uri="{FF2B5EF4-FFF2-40B4-BE49-F238E27FC236}">
                <a16:creationId xmlns:a16="http://schemas.microsoft.com/office/drawing/2014/main" id="{006E3D67-2047-C0B8-D044-CA1E717AB3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68448" y="2193638"/>
            <a:ext cx="3422738" cy="2239817"/>
          </a:xfrm>
          <a:prstGeom prst="rect">
            <a:avLst/>
          </a:prstGeom>
        </p:spPr>
      </p:pic>
    </p:spTree>
    <p:extLst>
      <p:ext uri="{BB962C8B-B14F-4D97-AF65-F5344CB8AC3E}">
        <p14:creationId xmlns:p14="http://schemas.microsoft.com/office/powerpoint/2010/main" val="159609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F5D5A84-8F47-6BE8-FDBE-16DE1D8F7175}"/>
              </a:ext>
            </a:extLst>
          </p:cNvPr>
          <p:cNvSpPr>
            <a:spLocks noGrp="1"/>
          </p:cNvSpPr>
          <p:nvPr>
            <p:ph type="title"/>
          </p:nvPr>
        </p:nvSpPr>
        <p:spPr>
          <a:xfrm>
            <a:off x="677334" y="609600"/>
            <a:ext cx="3843375" cy="5175624"/>
          </a:xfrm>
        </p:spPr>
        <p:txBody>
          <a:bodyPr anchor="ctr">
            <a:normAutofit/>
          </a:bodyPr>
          <a:lstStyle/>
          <a:p>
            <a:r>
              <a:rPr lang="en-US" dirty="0">
                <a:solidFill>
                  <a:schemeClr val="tx1">
                    <a:lumMod val="85000"/>
                    <a:lumOff val="15000"/>
                  </a:schemeClr>
                </a:solidFill>
              </a:rPr>
              <a:t>Rules of the Class</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9A43A7E5-AC44-DBC4-7A0F-E835C58CF45D}"/>
              </a:ext>
            </a:extLst>
          </p:cNvPr>
          <p:cNvSpPr>
            <a:spLocks noGrp="1"/>
          </p:cNvSpPr>
          <p:nvPr>
            <p:ph idx="1"/>
          </p:nvPr>
        </p:nvSpPr>
        <p:spPr>
          <a:xfrm>
            <a:off x="6116084" y="609601"/>
            <a:ext cx="5511296" cy="5175624"/>
          </a:xfrm>
        </p:spPr>
        <p:txBody>
          <a:bodyPr anchor="ctr">
            <a:normAutofit/>
          </a:bodyPr>
          <a:lstStyle/>
          <a:p>
            <a:pPr>
              <a:lnSpc>
                <a:spcPct val="90000"/>
              </a:lnSpc>
            </a:pPr>
            <a:br>
              <a:rPr lang="en-US" sz="1500" dirty="0">
                <a:solidFill>
                  <a:srgbClr val="FFFFFF"/>
                </a:solidFill>
              </a:rPr>
            </a:br>
            <a:r>
              <a:rPr lang="en-US" sz="1500" dirty="0">
                <a:solidFill>
                  <a:srgbClr val="FFFFFF"/>
                </a:solidFill>
              </a:rPr>
              <a:t>1. </a:t>
            </a:r>
            <a:r>
              <a:rPr lang="en-US" sz="1500" b="1" u="sng" dirty="0">
                <a:solidFill>
                  <a:srgbClr val="FFFFFF"/>
                </a:solidFill>
              </a:rPr>
              <a:t>Be on time</a:t>
            </a:r>
            <a:r>
              <a:rPr lang="en-US" sz="1500" dirty="0">
                <a:solidFill>
                  <a:srgbClr val="FFFFFF"/>
                </a:solidFill>
              </a:rPr>
              <a:t>, if you are more then 10 minutes late you will not be admitted and must make up the class.</a:t>
            </a:r>
          </a:p>
          <a:p>
            <a:pPr>
              <a:lnSpc>
                <a:spcPct val="90000"/>
              </a:lnSpc>
            </a:pPr>
            <a:r>
              <a:rPr lang="en-US" sz="1500" dirty="0">
                <a:solidFill>
                  <a:srgbClr val="FFFFFF"/>
                </a:solidFill>
              </a:rPr>
              <a:t>2. No </a:t>
            </a:r>
            <a:r>
              <a:rPr lang="en-US" sz="1500" b="1" u="sng" dirty="0">
                <a:solidFill>
                  <a:srgbClr val="FFFFFF"/>
                </a:solidFill>
              </a:rPr>
              <a:t>Food</a:t>
            </a:r>
            <a:r>
              <a:rPr lang="en-US" sz="1500" dirty="0">
                <a:solidFill>
                  <a:srgbClr val="FFFFFF"/>
                </a:solidFill>
              </a:rPr>
              <a:t> or </a:t>
            </a:r>
            <a:r>
              <a:rPr lang="en-US" sz="1500" b="1" u="sng" dirty="0">
                <a:solidFill>
                  <a:srgbClr val="FFFFFF"/>
                </a:solidFill>
              </a:rPr>
              <a:t>Drink</a:t>
            </a:r>
            <a:r>
              <a:rPr lang="en-US" sz="1500" dirty="0">
                <a:solidFill>
                  <a:srgbClr val="FFFFFF"/>
                </a:solidFill>
              </a:rPr>
              <a:t> (Water Bottle is allowed with cap)</a:t>
            </a:r>
          </a:p>
          <a:p>
            <a:pPr>
              <a:lnSpc>
                <a:spcPct val="90000"/>
              </a:lnSpc>
            </a:pPr>
            <a:r>
              <a:rPr lang="en-US" sz="1500" dirty="0">
                <a:solidFill>
                  <a:srgbClr val="FFFFFF"/>
                </a:solidFill>
              </a:rPr>
              <a:t>3. No </a:t>
            </a:r>
            <a:r>
              <a:rPr lang="en-US" sz="1500" b="1" u="sng" dirty="0">
                <a:solidFill>
                  <a:srgbClr val="FFFFFF"/>
                </a:solidFill>
              </a:rPr>
              <a:t>cell phone</a:t>
            </a:r>
            <a:r>
              <a:rPr lang="en-US" sz="1500" dirty="0">
                <a:solidFill>
                  <a:srgbClr val="FFFFFF"/>
                </a:solidFill>
              </a:rPr>
              <a:t> use (unless given permission by instructor for lesson)</a:t>
            </a:r>
          </a:p>
          <a:p>
            <a:pPr>
              <a:lnSpc>
                <a:spcPct val="90000"/>
              </a:lnSpc>
            </a:pPr>
            <a:r>
              <a:rPr lang="en-US" sz="1500" dirty="0">
                <a:solidFill>
                  <a:srgbClr val="FFFFFF"/>
                </a:solidFill>
              </a:rPr>
              <a:t>4. Must use </a:t>
            </a:r>
            <a:r>
              <a:rPr lang="en-US" sz="1500" b="1" u="sng" dirty="0">
                <a:solidFill>
                  <a:srgbClr val="FFFFFF"/>
                </a:solidFill>
              </a:rPr>
              <a:t>black pen</a:t>
            </a:r>
            <a:r>
              <a:rPr lang="en-US" sz="1500" dirty="0">
                <a:solidFill>
                  <a:srgbClr val="FFFFFF"/>
                </a:solidFill>
              </a:rPr>
              <a:t> on all official paperwork (In-car Log, Classroom Log)</a:t>
            </a:r>
          </a:p>
          <a:p>
            <a:pPr>
              <a:lnSpc>
                <a:spcPct val="90000"/>
              </a:lnSpc>
            </a:pPr>
            <a:r>
              <a:rPr lang="en-US" sz="1500" dirty="0">
                <a:solidFill>
                  <a:srgbClr val="FFFFFF"/>
                </a:solidFill>
              </a:rPr>
              <a:t>5. Must bring </a:t>
            </a:r>
            <a:r>
              <a:rPr lang="en-US" sz="1500" b="1" u="sng" dirty="0">
                <a:solidFill>
                  <a:srgbClr val="FFFFFF"/>
                </a:solidFill>
              </a:rPr>
              <a:t>pen</a:t>
            </a:r>
            <a:r>
              <a:rPr lang="en-US" sz="1500" dirty="0">
                <a:solidFill>
                  <a:srgbClr val="FFFFFF"/>
                </a:solidFill>
              </a:rPr>
              <a:t> and </a:t>
            </a:r>
            <a:r>
              <a:rPr lang="en-US" sz="1500" b="1" u="sng" dirty="0">
                <a:solidFill>
                  <a:srgbClr val="FFFFFF"/>
                </a:solidFill>
              </a:rPr>
              <a:t>notebook</a:t>
            </a:r>
            <a:r>
              <a:rPr lang="en-US" sz="1500" dirty="0">
                <a:solidFill>
                  <a:srgbClr val="FFFFFF"/>
                </a:solidFill>
              </a:rPr>
              <a:t> to class everyday (laptops and tablets allowed for projects).</a:t>
            </a:r>
          </a:p>
          <a:p>
            <a:pPr>
              <a:lnSpc>
                <a:spcPct val="90000"/>
              </a:lnSpc>
            </a:pPr>
            <a:r>
              <a:rPr lang="en-US" sz="1500" dirty="0">
                <a:solidFill>
                  <a:srgbClr val="FFFFFF"/>
                </a:solidFill>
              </a:rPr>
              <a:t>6. No writing on desk/chairs or </a:t>
            </a:r>
            <a:r>
              <a:rPr lang="en-US" sz="1500" b="1" u="sng" dirty="0">
                <a:solidFill>
                  <a:srgbClr val="FFFFFF"/>
                </a:solidFill>
              </a:rPr>
              <a:t>destroying property </a:t>
            </a:r>
            <a:r>
              <a:rPr lang="en-US" sz="1500" dirty="0">
                <a:solidFill>
                  <a:srgbClr val="FFFFFF"/>
                </a:solidFill>
              </a:rPr>
              <a:t>($50 fee if caught).</a:t>
            </a:r>
          </a:p>
          <a:p>
            <a:pPr>
              <a:lnSpc>
                <a:spcPct val="90000"/>
              </a:lnSpc>
            </a:pPr>
            <a:r>
              <a:rPr lang="en-US" sz="1500" dirty="0">
                <a:solidFill>
                  <a:srgbClr val="FFFFFF"/>
                </a:solidFill>
              </a:rPr>
              <a:t>7. </a:t>
            </a:r>
            <a:r>
              <a:rPr lang="en-US" sz="1500" b="1" u="sng" dirty="0">
                <a:solidFill>
                  <a:srgbClr val="FFFFFF"/>
                </a:solidFill>
              </a:rPr>
              <a:t>Be respectful</a:t>
            </a:r>
            <a:r>
              <a:rPr lang="en-US" sz="1500" b="1" dirty="0">
                <a:solidFill>
                  <a:srgbClr val="FFFFFF"/>
                </a:solidFill>
              </a:rPr>
              <a:t> </a:t>
            </a:r>
            <a:r>
              <a:rPr lang="en-US" sz="1500" dirty="0">
                <a:solidFill>
                  <a:srgbClr val="FFFFFF"/>
                </a:solidFill>
              </a:rPr>
              <a:t>to instructor, other students and to yourself.</a:t>
            </a:r>
          </a:p>
          <a:p>
            <a:pPr>
              <a:lnSpc>
                <a:spcPct val="90000"/>
              </a:lnSpc>
            </a:pPr>
            <a:r>
              <a:rPr lang="en-US" sz="1500" dirty="0">
                <a:solidFill>
                  <a:srgbClr val="FFFFFF"/>
                </a:solidFill>
              </a:rPr>
              <a:t>8. </a:t>
            </a:r>
            <a:r>
              <a:rPr lang="en-US" sz="1500" b="1" u="sng" dirty="0">
                <a:solidFill>
                  <a:srgbClr val="FFFFFF"/>
                </a:solidFill>
              </a:rPr>
              <a:t>Pick up all trash </a:t>
            </a:r>
            <a:r>
              <a:rPr lang="en-US" sz="1500" dirty="0">
                <a:solidFill>
                  <a:srgbClr val="FFFFFF"/>
                </a:solidFill>
              </a:rPr>
              <a:t>on and around your desk/chair/floor, keep things clean.</a:t>
            </a:r>
          </a:p>
          <a:p>
            <a:pPr>
              <a:lnSpc>
                <a:spcPct val="90000"/>
              </a:lnSpc>
            </a:pPr>
            <a:r>
              <a:rPr lang="en-US" sz="1500" dirty="0">
                <a:solidFill>
                  <a:srgbClr val="FFFFFF"/>
                </a:solidFill>
              </a:rPr>
              <a:t>9. Respect restroom and </a:t>
            </a:r>
            <a:r>
              <a:rPr lang="en-US" sz="1500" b="1" u="sng" dirty="0">
                <a:solidFill>
                  <a:srgbClr val="FFFFFF"/>
                </a:solidFill>
              </a:rPr>
              <a:t>wash hands</a:t>
            </a:r>
            <a:r>
              <a:rPr lang="en-US" sz="1500" dirty="0">
                <a:solidFill>
                  <a:srgbClr val="FFFFFF"/>
                </a:solidFill>
              </a:rPr>
              <a:t>.</a:t>
            </a:r>
          </a:p>
          <a:p>
            <a:pPr>
              <a:lnSpc>
                <a:spcPct val="90000"/>
              </a:lnSpc>
            </a:pPr>
            <a:r>
              <a:rPr lang="en-US" sz="1500" dirty="0">
                <a:solidFill>
                  <a:srgbClr val="FFFFFF"/>
                </a:solidFill>
              </a:rPr>
              <a:t>10. </a:t>
            </a:r>
            <a:r>
              <a:rPr lang="en-US" sz="1500" b="1" i="1" dirty="0">
                <a:solidFill>
                  <a:srgbClr val="FFFFFF"/>
                </a:solidFill>
              </a:rPr>
              <a:t>Enjoy the class </a:t>
            </a:r>
            <a:r>
              <a:rPr lang="en-US" sz="1500" b="1" i="1" dirty="0">
                <a:solidFill>
                  <a:srgbClr val="FFFFFF"/>
                </a:solidFill>
                <a:sym typeface="Wingdings" panose="05000000000000000000" pitchFamily="2" charset="2"/>
              </a:rPr>
              <a:t></a:t>
            </a:r>
            <a:endParaRPr lang="en-US" sz="1500" b="1" i="1" dirty="0">
              <a:solidFill>
                <a:srgbClr val="FFFFFF"/>
              </a:solidFill>
            </a:endParaRPr>
          </a:p>
        </p:txBody>
      </p:sp>
      <p:pic>
        <p:nvPicPr>
          <p:cNvPr id="15" name="Picture 14" descr="Graphical user interface, application&#10;&#10;Description automatically generated">
            <a:extLst>
              <a:ext uri="{FF2B5EF4-FFF2-40B4-BE49-F238E27FC236}">
                <a16:creationId xmlns:a16="http://schemas.microsoft.com/office/drawing/2014/main" id="{2BA0B220-3AF6-5798-7CEA-423AE1346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9" y="5666399"/>
            <a:ext cx="2525528" cy="863709"/>
          </a:xfrm>
          <a:prstGeom prst="rect">
            <a:avLst/>
          </a:prstGeom>
        </p:spPr>
      </p:pic>
      <p:pic>
        <p:nvPicPr>
          <p:cNvPr id="5" name="Picture 4" descr="A person writing on a chalkboard&#10;&#10;Description automatically generated">
            <a:extLst>
              <a:ext uri="{FF2B5EF4-FFF2-40B4-BE49-F238E27FC236}">
                <a16:creationId xmlns:a16="http://schemas.microsoft.com/office/drawing/2014/main" id="{97FB25F1-4605-BAA3-1F08-7A0A870ACF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5032" y="300758"/>
            <a:ext cx="3429000" cy="2419350"/>
          </a:xfrm>
          <a:prstGeom prst="rect">
            <a:avLst/>
          </a:prstGeom>
        </p:spPr>
      </p:pic>
    </p:spTree>
    <p:extLst>
      <p:ext uri="{BB962C8B-B14F-4D97-AF65-F5344CB8AC3E}">
        <p14:creationId xmlns:p14="http://schemas.microsoft.com/office/powerpoint/2010/main" val="190109442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0B57-B44E-8209-57BF-A180DFFA8348}"/>
              </a:ext>
            </a:extLst>
          </p:cNvPr>
          <p:cNvSpPr>
            <a:spLocks noGrp="1"/>
          </p:cNvSpPr>
          <p:nvPr>
            <p:ph type="title"/>
          </p:nvPr>
        </p:nvSpPr>
        <p:spPr/>
        <p:txBody>
          <a:bodyPr/>
          <a:lstStyle/>
          <a:p>
            <a:r>
              <a:rPr lang="en-US" dirty="0"/>
              <a:t>Class B Drivers License</a:t>
            </a:r>
          </a:p>
        </p:txBody>
      </p:sp>
      <p:pic>
        <p:nvPicPr>
          <p:cNvPr id="5" name="Content Placeholder 4" descr="Graphical user interface, text&#10;&#10;Description automatically generated">
            <a:extLst>
              <a:ext uri="{FF2B5EF4-FFF2-40B4-BE49-F238E27FC236}">
                <a16:creationId xmlns:a16="http://schemas.microsoft.com/office/drawing/2014/main" id="{A3735761-0BFE-A315-183F-F75A996240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464" y="2041236"/>
            <a:ext cx="10985166" cy="3786909"/>
          </a:xfrm>
        </p:spPr>
      </p:pic>
      <p:pic>
        <p:nvPicPr>
          <p:cNvPr id="7" name="Picture 6" descr="A yellow school bus&#10;&#10;Description automatically generated">
            <a:extLst>
              <a:ext uri="{FF2B5EF4-FFF2-40B4-BE49-F238E27FC236}">
                <a16:creationId xmlns:a16="http://schemas.microsoft.com/office/drawing/2014/main" id="{0930C527-5496-A8F2-9975-7E2A4995BC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0"/>
            <a:ext cx="3719176" cy="27893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F31DABC-D8F0-9A3C-DEE7-F92209CD3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1065914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747B-2AE2-7973-C496-51F37070129F}"/>
              </a:ext>
            </a:extLst>
          </p:cNvPr>
          <p:cNvSpPr>
            <a:spLocks noGrp="1"/>
          </p:cNvSpPr>
          <p:nvPr>
            <p:ph type="title"/>
          </p:nvPr>
        </p:nvSpPr>
        <p:spPr/>
        <p:txBody>
          <a:bodyPr/>
          <a:lstStyle/>
          <a:p>
            <a:r>
              <a:rPr lang="en-US" dirty="0"/>
              <a:t>Class A Drivers License</a:t>
            </a:r>
          </a:p>
        </p:txBody>
      </p:sp>
      <p:pic>
        <p:nvPicPr>
          <p:cNvPr id="5" name="Content Placeholder 4" descr="Text&#10;&#10;Description automatically generated">
            <a:extLst>
              <a:ext uri="{FF2B5EF4-FFF2-40B4-BE49-F238E27FC236}">
                <a16:creationId xmlns:a16="http://schemas.microsoft.com/office/drawing/2014/main" id="{92FBFB8A-91EC-D781-B230-29CCA26D16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499" y="1930400"/>
            <a:ext cx="3839111" cy="476316"/>
          </a:xfrm>
        </p:spPr>
      </p:pic>
      <p:pic>
        <p:nvPicPr>
          <p:cNvPr id="7" name="Picture 6" descr="Text&#10;&#10;Description automatically generated">
            <a:extLst>
              <a:ext uri="{FF2B5EF4-FFF2-40B4-BE49-F238E27FC236}">
                <a16:creationId xmlns:a16="http://schemas.microsoft.com/office/drawing/2014/main" id="{10C23496-DC41-1E6F-EBAC-8E9D2903D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2406716"/>
            <a:ext cx="10155067" cy="3010320"/>
          </a:xfrm>
          <a:prstGeom prst="rect">
            <a:avLst/>
          </a:prstGeom>
        </p:spPr>
      </p:pic>
      <p:pic>
        <p:nvPicPr>
          <p:cNvPr id="9" name="Picture 8" descr="A picture containing truck, outdoor, road, transport&#10;&#10;Description automatically generated">
            <a:extLst>
              <a:ext uri="{FF2B5EF4-FFF2-40B4-BE49-F238E27FC236}">
                <a16:creationId xmlns:a16="http://schemas.microsoft.com/office/drawing/2014/main" id="{E76BDF41-7852-A9C8-EA59-4E81B09D781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22023" y="177254"/>
            <a:ext cx="4257964" cy="232290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8F045F4D-4A68-6F03-97E3-49B59F16F4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513602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3BB0-890B-539C-974C-C3D07977B7C5}"/>
              </a:ext>
            </a:extLst>
          </p:cNvPr>
          <p:cNvSpPr>
            <a:spLocks noGrp="1"/>
          </p:cNvSpPr>
          <p:nvPr>
            <p:ph type="title"/>
          </p:nvPr>
        </p:nvSpPr>
        <p:spPr/>
        <p:txBody>
          <a:bodyPr/>
          <a:lstStyle/>
          <a:p>
            <a:r>
              <a:rPr lang="en-US" dirty="0"/>
              <a:t>Class M Drivers License</a:t>
            </a:r>
          </a:p>
        </p:txBody>
      </p:sp>
      <p:pic>
        <p:nvPicPr>
          <p:cNvPr id="5" name="Content Placeholder 4" descr="Text&#10;&#10;Description automatically generated with medium confidence">
            <a:extLst>
              <a:ext uri="{FF2B5EF4-FFF2-40B4-BE49-F238E27FC236}">
                <a16:creationId xmlns:a16="http://schemas.microsoft.com/office/drawing/2014/main" id="{3FB7BFE7-7B7A-C190-67A1-3CB3F61E3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72" y="1569233"/>
            <a:ext cx="8596312" cy="1572800"/>
          </a:xfrm>
        </p:spPr>
      </p:pic>
      <p:pic>
        <p:nvPicPr>
          <p:cNvPr id="7" name="Picture 6" descr="Graphical user interface, text, application, email&#10;&#10;Description automatically generated">
            <a:extLst>
              <a:ext uri="{FF2B5EF4-FFF2-40B4-BE49-F238E27FC236}">
                <a16:creationId xmlns:a16="http://schemas.microsoft.com/office/drawing/2014/main" id="{EA8C1E7F-8A9F-EF33-2585-634FFB0AC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72" y="3142033"/>
            <a:ext cx="9231305" cy="3250207"/>
          </a:xfrm>
          <a:prstGeom prst="rect">
            <a:avLst/>
          </a:prstGeom>
        </p:spPr>
      </p:pic>
      <p:pic>
        <p:nvPicPr>
          <p:cNvPr id="9" name="Picture 8" descr="A red and white motorcycle&#10;&#10;Description automatically generated with medium confidence">
            <a:extLst>
              <a:ext uri="{FF2B5EF4-FFF2-40B4-BE49-F238E27FC236}">
                <a16:creationId xmlns:a16="http://schemas.microsoft.com/office/drawing/2014/main" id="{A666EFD4-0977-B0F8-43D8-449FDAB2C47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62255" y="203200"/>
            <a:ext cx="2335681" cy="172720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BA52DBBC-8A74-6EAC-8136-A1C0E3B67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1088657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AB0B-C65D-3455-4A2D-C2AE5FCD14AD}"/>
              </a:ext>
            </a:extLst>
          </p:cNvPr>
          <p:cNvSpPr>
            <a:spLocks noGrp="1"/>
          </p:cNvSpPr>
          <p:nvPr>
            <p:ph type="title"/>
          </p:nvPr>
        </p:nvSpPr>
        <p:spPr/>
        <p:txBody>
          <a:bodyPr/>
          <a:lstStyle/>
          <a:p>
            <a:r>
              <a:rPr lang="en-US" dirty="0"/>
              <a:t>Restrictions Commonly found on License</a:t>
            </a:r>
          </a:p>
        </p:txBody>
      </p:sp>
      <p:sp>
        <p:nvSpPr>
          <p:cNvPr id="3" name="Content Placeholder 2">
            <a:extLst>
              <a:ext uri="{FF2B5EF4-FFF2-40B4-BE49-F238E27FC236}">
                <a16:creationId xmlns:a16="http://schemas.microsoft.com/office/drawing/2014/main" id="{0E7FD85B-795A-01DA-351A-DB09A96FE157}"/>
              </a:ext>
            </a:extLst>
          </p:cNvPr>
          <p:cNvSpPr>
            <a:spLocks noGrp="1"/>
          </p:cNvSpPr>
          <p:nvPr>
            <p:ph idx="1"/>
          </p:nvPr>
        </p:nvSpPr>
        <p:spPr/>
        <p:txBody>
          <a:bodyPr/>
          <a:lstStyle/>
          <a:p>
            <a:r>
              <a:rPr lang="en-US" dirty="0"/>
              <a:t>Restrictions:</a:t>
            </a:r>
            <a:br>
              <a:rPr lang="en-US" dirty="0"/>
            </a:br>
            <a:r>
              <a:rPr lang="en-US" dirty="0"/>
              <a:t>A = Must wear corrective lenses (glasses/contacts)</a:t>
            </a:r>
            <a:br>
              <a:rPr lang="en-US" dirty="0"/>
            </a:br>
            <a:br>
              <a:rPr lang="en-US" dirty="0"/>
            </a:br>
            <a:r>
              <a:rPr lang="en-US" dirty="0"/>
              <a:t>B = A licensed driver 21 or older in front seat while driving (Learners License)</a:t>
            </a:r>
            <a:br>
              <a:rPr lang="en-US" dirty="0"/>
            </a:br>
            <a:br>
              <a:rPr lang="en-US" dirty="0"/>
            </a:br>
            <a:r>
              <a:rPr lang="en-US" dirty="0"/>
              <a:t>F = Must hold valid learners license until MM/DD/YY (6 months)</a:t>
            </a:r>
          </a:p>
          <a:p>
            <a:r>
              <a:rPr lang="en-US" dirty="0"/>
              <a:t>For a complete List of Learners license see Appendix E in DPS Handbook. (Page 81).</a:t>
            </a:r>
          </a:p>
        </p:txBody>
      </p:sp>
      <p:pic>
        <p:nvPicPr>
          <p:cNvPr id="4" name="Picture 3" descr="Graphical user interface, application&#10;&#10;Description automatically generated">
            <a:extLst>
              <a:ext uri="{FF2B5EF4-FFF2-40B4-BE49-F238E27FC236}">
                <a16:creationId xmlns:a16="http://schemas.microsoft.com/office/drawing/2014/main" id="{E1E65742-003E-D08B-11D5-6B83DB1AA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1883819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B0B9-5216-157B-DB0B-EB80E809BB61}"/>
              </a:ext>
            </a:extLst>
          </p:cNvPr>
          <p:cNvSpPr>
            <a:spLocks noGrp="1"/>
          </p:cNvSpPr>
          <p:nvPr>
            <p:ph type="title"/>
          </p:nvPr>
        </p:nvSpPr>
        <p:spPr/>
        <p:txBody>
          <a:bodyPr/>
          <a:lstStyle/>
          <a:p>
            <a:r>
              <a:rPr lang="en-US" dirty="0"/>
              <a:t>How to obtain a Drivers License</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C40B82DA-457D-B560-E61E-92CB1C2ABA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200006"/>
            <a:ext cx="9279466" cy="5461579"/>
          </a:xfrm>
        </p:spPr>
      </p:pic>
      <p:pic>
        <p:nvPicPr>
          <p:cNvPr id="6" name="Picture 5" descr="Graphical user interface, application&#10;&#10;Description automatically generated">
            <a:extLst>
              <a:ext uri="{FF2B5EF4-FFF2-40B4-BE49-F238E27FC236}">
                <a16:creationId xmlns:a16="http://schemas.microsoft.com/office/drawing/2014/main" id="{7B3F6494-18F5-5937-7135-B7456E8E1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8" name="Picture 7">
            <a:extLst>
              <a:ext uri="{FF2B5EF4-FFF2-40B4-BE49-F238E27FC236}">
                <a16:creationId xmlns:a16="http://schemas.microsoft.com/office/drawing/2014/main" id="{2E7C2D69-069F-B842-23F3-807A9A1EB1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22400" y="5474860"/>
            <a:ext cx="2146838" cy="1345277"/>
          </a:xfrm>
          <a:prstGeom prst="rect">
            <a:avLst/>
          </a:prstGeom>
        </p:spPr>
      </p:pic>
    </p:spTree>
    <p:extLst>
      <p:ext uri="{BB962C8B-B14F-4D97-AF65-F5344CB8AC3E}">
        <p14:creationId xmlns:p14="http://schemas.microsoft.com/office/powerpoint/2010/main" val="254228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FD1E-A908-1800-BA82-F9F2BF3F1F76}"/>
              </a:ext>
            </a:extLst>
          </p:cNvPr>
          <p:cNvSpPr>
            <a:spLocks noGrp="1"/>
          </p:cNvSpPr>
          <p:nvPr>
            <p:ph type="title"/>
          </p:nvPr>
        </p:nvSpPr>
        <p:spPr/>
        <p:txBody>
          <a:bodyPr/>
          <a:lstStyle/>
          <a:p>
            <a:r>
              <a:rPr lang="en-US" dirty="0"/>
              <a:t>Driving Record and Financial Responsibility</a:t>
            </a:r>
          </a:p>
        </p:txBody>
      </p:sp>
      <p:pic>
        <p:nvPicPr>
          <p:cNvPr id="5" name="Content Placeholder 4" descr="Text&#10;&#10;Description automatically generated with medium confidence">
            <a:extLst>
              <a:ext uri="{FF2B5EF4-FFF2-40B4-BE49-F238E27FC236}">
                <a16:creationId xmlns:a16="http://schemas.microsoft.com/office/drawing/2014/main" id="{849018A2-CF22-030C-5D18-D43C9AB7D1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07" y="2052041"/>
            <a:ext cx="11781586" cy="3009487"/>
          </a:xfrm>
        </p:spPr>
      </p:pic>
      <p:pic>
        <p:nvPicPr>
          <p:cNvPr id="7" name="Picture 6" descr="Graphical user interface, website&#10;&#10;Description automatically generated">
            <a:extLst>
              <a:ext uri="{FF2B5EF4-FFF2-40B4-BE49-F238E27FC236}">
                <a16:creationId xmlns:a16="http://schemas.microsoft.com/office/drawing/2014/main" id="{6E77E8AB-40AB-5BE0-F01E-97F5EFD1C2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07443" y="4913746"/>
            <a:ext cx="2391063" cy="159404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13B927F-9A8E-B2FF-9EA2-F618935BED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07521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BF1E-3A3C-6559-8413-66C3B9C7BD8A}"/>
              </a:ext>
            </a:extLst>
          </p:cNvPr>
          <p:cNvSpPr>
            <a:spLocks noGrp="1"/>
          </p:cNvSpPr>
          <p:nvPr>
            <p:ph type="title"/>
          </p:nvPr>
        </p:nvSpPr>
        <p:spPr/>
        <p:txBody>
          <a:bodyPr/>
          <a:lstStyle/>
          <a:p>
            <a:r>
              <a:rPr lang="en-US" dirty="0"/>
              <a:t>Vehicle Registration</a:t>
            </a:r>
          </a:p>
        </p:txBody>
      </p:sp>
      <p:pic>
        <p:nvPicPr>
          <p:cNvPr id="5" name="Content Placeholder 4">
            <a:extLst>
              <a:ext uri="{FF2B5EF4-FFF2-40B4-BE49-F238E27FC236}">
                <a16:creationId xmlns:a16="http://schemas.microsoft.com/office/drawing/2014/main" id="{FCAB4A47-AAE8-D8E9-E98E-992FB91257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898" y="1647536"/>
            <a:ext cx="10163563" cy="1215736"/>
          </a:xfrm>
        </p:spPr>
      </p:pic>
      <p:pic>
        <p:nvPicPr>
          <p:cNvPr id="7" name="Picture 6" descr="A person working on a car engine&#10;&#10;Description automatically generated with low confidence">
            <a:extLst>
              <a:ext uri="{FF2B5EF4-FFF2-40B4-BE49-F238E27FC236}">
                <a16:creationId xmlns:a16="http://schemas.microsoft.com/office/drawing/2014/main" id="{BBEF6B57-A4BC-AD81-1409-639C383A1C8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2801" y="3429000"/>
            <a:ext cx="3912870" cy="2609850"/>
          </a:xfrm>
          <a:prstGeom prst="rect">
            <a:avLst/>
          </a:prstGeom>
        </p:spPr>
      </p:pic>
      <p:pic>
        <p:nvPicPr>
          <p:cNvPr id="10" name="Picture 9" descr="Text, whiteboard&#10;&#10;Description automatically generated">
            <a:extLst>
              <a:ext uri="{FF2B5EF4-FFF2-40B4-BE49-F238E27FC236}">
                <a16:creationId xmlns:a16="http://schemas.microsoft.com/office/drawing/2014/main" id="{AB34BC62-5704-6B7C-95A1-AE83F1345FC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59127" y="3915063"/>
            <a:ext cx="3001963" cy="1694441"/>
          </a:xfrm>
          <a:prstGeom prst="rect">
            <a:avLst/>
          </a:prstGeom>
        </p:spPr>
      </p:pic>
      <p:pic>
        <p:nvPicPr>
          <p:cNvPr id="13" name="Picture 12" descr="Text, email&#10;&#10;Description automatically generated">
            <a:extLst>
              <a:ext uri="{FF2B5EF4-FFF2-40B4-BE49-F238E27FC236}">
                <a16:creationId xmlns:a16="http://schemas.microsoft.com/office/drawing/2014/main" id="{9329AE2B-E1F3-C6F6-261A-E546A91B1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3701" y="3429000"/>
            <a:ext cx="4137396" cy="2680566"/>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4CE1157E-E799-D011-9E3F-8EB0E466D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40690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C2AF-4205-3379-1432-35AFF761C04D}"/>
              </a:ext>
            </a:extLst>
          </p:cNvPr>
          <p:cNvSpPr>
            <a:spLocks noGrp="1"/>
          </p:cNvSpPr>
          <p:nvPr>
            <p:ph type="title"/>
          </p:nvPr>
        </p:nvSpPr>
        <p:spPr/>
        <p:txBody>
          <a:bodyPr/>
          <a:lstStyle/>
          <a:p>
            <a:r>
              <a:rPr lang="en-US" dirty="0"/>
              <a:t>Examinations</a:t>
            </a:r>
          </a:p>
        </p:txBody>
      </p:sp>
      <p:pic>
        <p:nvPicPr>
          <p:cNvPr id="5" name="Content Placeholder 4" descr="Text&#10;&#10;Description automatically generated">
            <a:extLst>
              <a:ext uri="{FF2B5EF4-FFF2-40B4-BE49-F238E27FC236}">
                <a16:creationId xmlns:a16="http://schemas.microsoft.com/office/drawing/2014/main" id="{C55AB33B-F532-1C9A-1FB5-891B9B17A3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318" y="1270000"/>
            <a:ext cx="9108814" cy="1764721"/>
          </a:xfrm>
        </p:spPr>
      </p:pic>
      <p:pic>
        <p:nvPicPr>
          <p:cNvPr id="7" name="Picture 6" descr="Text&#10;&#10;Description automatically generated">
            <a:extLst>
              <a:ext uri="{FF2B5EF4-FFF2-40B4-BE49-F238E27FC236}">
                <a16:creationId xmlns:a16="http://schemas.microsoft.com/office/drawing/2014/main" id="{FC3F2C40-EDA5-A467-6EB8-5E9EB34EB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63" y="3057758"/>
            <a:ext cx="9764488" cy="2562583"/>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DE623B7-D4C9-9A50-3875-B202DEFC7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10" name="Picture 9">
            <a:extLst>
              <a:ext uri="{FF2B5EF4-FFF2-40B4-BE49-F238E27FC236}">
                <a16:creationId xmlns:a16="http://schemas.microsoft.com/office/drawing/2014/main" id="{9DFB6F48-FEF4-A519-2237-5F2CF6B9A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84" y="5738741"/>
            <a:ext cx="9974067" cy="1019317"/>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9A636BCB-4EE3-12B1-AA2B-378BF3588A2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479296" y="5651661"/>
            <a:ext cx="1528976" cy="1019317"/>
          </a:xfrm>
          <a:prstGeom prst="rect">
            <a:avLst/>
          </a:prstGeom>
        </p:spPr>
      </p:pic>
    </p:spTree>
    <p:extLst>
      <p:ext uri="{BB962C8B-B14F-4D97-AF65-F5344CB8AC3E}">
        <p14:creationId xmlns:p14="http://schemas.microsoft.com/office/powerpoint/2010/main" val="6756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6787-CF95-1BB4-6358-02FF844F194F}"/>
              </a:ext>
            </a:extLst>
          </p:cNvPr>
          <p:cNvSpPr>
            <a:spLocks noGrp="1"/>
          </p:cNvSpPr>
          <p:nvPr>
            <p:ph type="title"/>
          </p:nvPr>
        </p:nvSpPr>
        <p:spPr/>
        <p:txBody>
          <a:bodyPr/>
          <a:lstStyle/>
          <a:p>
            <a:r>
              <a:rPr lang="en-US" dirty="0"/>
              <a:t>Examinations (Continued)</a:t>
            </a:r>
          </a:p>
        </p:txBody>
      </p:sp>
      <p:pic>
        <p:nvPicPr>
          <p:cNvPr id="5" name="Content Placeholder 4" descr="Text&#10;&#10;Description automatically generated with medium confidence">
            <a:extLst>
              <a:ext uri="{FF2B5EF4-FFF2-40B4-BE49-F238E27FC236}">
                <a16:creationId xmlns:a16="http://schemas.microsoft.com/office/drawing/2014/main" id="{0F97CB77-2857-1324-84F6-58284518A0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497986"/>
            <a:ext cx="11290510" cy="3429615"/>
          </a:xfrm>
        </p:spPr>
      </p:pic>
      <p:pic>
        <p:nvPicPr>
          <p:cNvPr id="6" name="Picture 5" descr="Graphical user interface, application&#10;&#10;Description automatically generated">
            <a:extLst>
              <a:ext uri="{FF2B5EF4-FFF2-40B4-BE49-F238E27FC236}">
                <a16:creationId xmlns:a16="http://schemas.microsoft.com/office/drawing/2014/main" id="{5982A327-B600-22DB-1E34-A02D6D34E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
        <p:nvSpPr>
          <p:cNvPr id="7" name="TextBox 6">
            <a:extLst>
              <a:ext uri="{FF2B5EF4-FFF2-40B4-BE49-F238E27FC236}">
                <a16:creationId xmlns:a16="http://schemas.microsoft.com/office/drawing/2014/main" id="{481118D4-F6E6-3CC0-6183-8D8DC18B128D}"/>
              </a:ext>
            </a:extLst>
          </p:cNvPr>
          <p:cNvSpPr txBox="1"/>
          <p:nvPr/>
        </p:nvSpPr>
        <p:spPr>
          <a:xfrm>
            <a:off x="581891" y="5486400"/>
            <a:ext cx="8405091" cy="923330"/>
          </a:xfrm>
          <a:prstGeom prst="rect">
            <a:avLst/>
          </a:prstGeom>
          <a:noFill/>
        </p:spPr>
        <p:txBody>
          <a:bodyPr wrap="square" rtlCol="0">
            <a:spAutoFit/>
          </a:bodyPr>
          <a:lstStyle/>
          <a:p>
            <a:r>
              <a:rPr lang="en-US" dirty="0"/>
              <a:t>*All Ages Driving School is a licensed Third Party Skills Testing Site. Sign Up today for your Road Test, avoid long wait at DPS. Visit our website or speak with office Manager about scheduling your appointment.</a:t>
            </a:r>
          </a:p>
        </p:txBody>
      </p:sp>
    </p:spTree>
    <p:extLst>
      <p:ext uri="{BB962C8B-B14F-4D97-AF65-F5344CB8AC3E}">
        <p14:creationId xmlns:p14="http://schemas.microsoft.com/office/powerpoint/2010/main" val="630558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FD10-0576-B9A5-F633-165FDE72B49E}"/>
              </a:ext>
            </a:extLst>
          </p:cNvPr>
          <p:cNvSpPr>
            <a:spLocks noGrp="1"/>
          </p:cNvSpPr>
          <p:nvPr>
            <p:ph type="title"/>
          </p:nvPr>
        </p:nvSpPr>
        <p:spPr/>
        <p:txBody>
          <a:bodyPr/>
          <a:lstStyle/>
          <a:p>
            <a:r>
              <a:rPr lang="en-US" dirty="0"/>
              <a:t>Driver Education and Impact Video</a:t>
            </a:r>
          </a:p>
        </p:txBody>
      </p:sp>
      <p:pic>
        <p:nvPicPr>
          <p:cNvPr id="5" name="Content Placeholder 4" descr="A screenshot of a computer&#10;&#10;Description automatically generated">
            <a:extLst>
              <a:ext uri="{FF2B5EF4-FFF2-40B4-BE49-F238E27FC236}">
                <a16:creationId xmlns:a16="http://schemas.microsoft.com/office/drawing/2014/main" id="{88193C3E-03A3-8C60-8C36-232A13A3B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598" y="1930400"/>
            <a:ext cx="5087060" cy="2600688"/>
          </a:xfrm>
        </p:spPr>
      </p:pic>
      <p:pic>
        <p:nvPicPr>
          <p:cNvPr id="7" name="Picture 6" descr="Graphical user interface, website&#10;&#10;Description automatically generated">
            <a:extLst>
              <a:ext uri="{FF2B5EF4-FFF2-40B4-BE49-F238E27FC236}">
                <a16:creationId xmlns:a16="http://schemas.microsoft.com/office/drawing/2014/main" id="{876425B7-13B7-CFDC-BE79-A0EBA356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344" y="1930400"/>
            <a:ext cx="4544059" cy="4124901"/>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6E05104A-90A2-78F2-5106-1F9777351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35603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CB93-DCF5-58F1-0C6D-69D38C92A680}"/>
              </a:ext>
            </a:extLst>
          </p:cNvPr>
          <p:cNvSpPr>
            <a:spLocks noGrp="1"/>
          </p:cNvSpPr>
          <p:nvPr>
            <p:ph type="title"/>
          </p:nvPr>
        </p:nvSpPr>
        <p:spPr/>
        <p:txBody>
          <a:bodyPr/>
          <a:lstStyle/>
          <a:p>
            <a:r>
              <a:rPr lang="en-US" dirty="0"/>
              <a:t>Contract Review (Absences)</a:t>
            </a:r>
          </a:p>
        </p:txBody>
      </p:sp>
      <p:sp>
        <p:nvSpPr>
          <p:cNvPr id="3" name="Content Placeholder 2">
            <a:extLst>
              <a:ext uri="{FF2B5EF4-FFF2-40B4-BE49-F238E27FC236}">
                <a16:creationId xmlns:a16="http://schemas.microsoft.com/office/drawing/2014/main" id="{57610342-2E96-EB5E-69AB-D7240CCE6997}"/>
              </a:ext>
            </a:extLst>
          </p:cNvPr>
          <p:cNvSpPr>
            <a:spLocks noGrp="1"/>
          </p:cNvSpPr>
          <p:nvPr>
            <p:ph idx="1"/>
          </p:nvPr>
        </p:nvSpPr>
        <p:spPr/>
        <p:txBody>
          <a:bodyPr/>
          <a:lstStyle/>
          <a:p>
            <a:r>
              <a:rPr lang="en-US" dirty="0"/>
              <a:t>1. Absences:</a:t>
            </a:r>
            <a:br>
              <a:rPr lang="en-US" dirty="0"/>
            </a:br>
            <a:r>
              <a:rPr lang="en-US" dirty="0"/>
              <a:t>    a. All absences must be made up on same instructional day as absence. (For example: If you miss instructional day 13 you must make up that class when another session is on instructional day 13.)</a:t>
            </a:r>
            <a:br>
              <a:rPr lang="en-US" dirty="0"/>
            </a:br>
            <a:r>
              <a:rPr lang="en-US" dirty="0"/>
              <a:t>    b. You can only miss up to 5 instructional days, on the 6</a:t>
            </a:r>
            <a:r>
              <a:rPr lang="en-US" baseline="30000" dirty="0"/>
              <a:t>th</a:t>
            </a:r>
            <a:r>
              <a:rPr lang="en-US" dirty="0"/>
              <a:t> day of missed instruction you will be dropped form the course.</a:t>
            </a:r>
            <a:br>
              <a:rPr lang="en-US" dirty="0"/>
            </a:br>
            <a:r>
              <a:rPr lang="en-US" dirty="0"/>
              <a:t>    c. When making up a class you must check in with the Office Manager and get your in-class log for the instructor to fill out.</a:t>
            </a:r>
            <a:br>
              <a:rPr lang="en-US" dirty="0"/>
            </a:br>
            <a:r>
              <a:rPr lang="en-US" dirty="0"/>
              <a:t>    d. The cost for making up an absence is $10.</a:t>
            </a:r>
            <a:br>
              <a:rPr lang="en-US" dirty="0"/>
            </a:br>
            <a:r>
              <a:rPr lang="en-US" dirty="0"/>
              <a:t>    e. If you must leave class early before dismissal it will count as an absence for that instructional day.</a:t>
            </a:r>
          </a:p>
        </p:txBody>
      </p:sp>
      <p:pic>
        <p:nvPicPr>
          <p:cNvPr id="4" name="Picture 3" descr="Graphical user interface, application&#10;&#10;Description automatically generated">
            <a:extLst>
              <a:ext uri="{FF2B5EF4-FFF2-40B4-BE49-F238E27FC236}">
                <a16:creationId xmlns:a16="http://schemas.microsoft.com/office/drawing/2014/main" id="{BCADE268-CABB-3C01-05BA-BCDBEEED6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6" name="Picture 5" descr="A pen on a piece of paper&#10;&#10;Description automatically generated with medium confidence">
            <a:extLst>
              <a:ext uri="{FF2B5EF4-FFF2-40B4-BE49-F238E27FC236}">
                <a16:creationId xmlns:a16="http://schemas.microsoft.com/office/drawing/2014/main" id="{23B31E27-DC9E-FFB8-E846-1EE16CE3E5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54800" y="376959"/>
            <a:ext cx="2540000" cy="1689100"/>
          </a:xfrm>
          <a:prstGeom prst="rect">
            <a:avLst/>
          </a:prstGeom>
        </p:spPr>
      </p:pic>
    </p:spTree>
    <p:extLst>
      <p:ext uri="{BB962C8B-B14F-4D97-AF65-F5344CB8AC3E}">
        <p14:creationId xmlns:p14="http://schemas.microsoft.com/office/powerpoint/2010/main" val="1299015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1350-4DFC-B659-FB94-CE7A3B348033}"/>
              </a:ext>
            </a:extLst>
          </p:cNvPr>
          <p:cNvSpPr>
            <a:spLocks noGrp="1"/>
          </p:cNvSpPr>
          <p:nvPr>
            <p:ph type="title"/>
          </p:nvPr>
        </p:nvSpPr>
        <p:spPr/>
        <p:txBody>
          <a:bodyPr/>
          <a:lstStyle/>
          <a:p>
            <a:r>
              <a:rPr lang="en-US" dirty="0"/>
              <a:t>Driving without a license and suspension</a:t>
            </a:r>
          </a:p>
        </p:txBody>
      </p:sp>
      <p:pic>
        <p:nvPicPr>
          <p:cNvPr id="5" name="Content Placeholder 4" descr="A picture containing text&#10;&#10;Description automatically generated">
            <a:extLst>
              <a:ext uri="{FF2B5EF4-FFF2-40B4-BE49-F238E27FC236}">
                <a16:creationId xmlns:a16="http://schemas.microsoft.com/office/drawing/2014/main" id="{18AE8940-A8E4-67B4-9166-F570CCCD43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663" y="1653309"/>
            <a:ext cx="8596312" cy="2124931"/>
          </a:xfrm>
        </p:spPr>
      </p:pic>
      <p:pic>
        <p:nvPicPr>
          <p:cNvPr id="7" name="Picture 6" descr="Text&#10;&#10;Description automatically generated with medium confidence">
            <a:extLst>
              <a:ext uri="{FF2B5EF4-FFF2-40B4-BE49-F238E27FC236}">
                <a16:creationId xmlns:a16="http://schemas.microsoft.com/office/drawing/2014/main" id="{9B7D4EFC-94AF-5A54-3B2F-9556786D5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96" y="3928962"/>
            <a:ext cx="9840698" cy="143847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4A76A09-B378-5474-C911-52E93CECC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511353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42B9-88C4-29EC-C5D5-5B972BBD61A8}"/>
              </a:ext>
            </a:extLst>
          </p:cNvPr>
          <p:cNvSpPr>
            <a:spLocks noGrp="1"/>
          </p:cNvSpPr>
          <p:nvPr>
            <p:ph type="title"/>
          </p:nvPr>
        </p:nvSpPr>
        <p:spPr/>
        <p:txBody>
          <a:bodyPr/>
          <a:lstStyle/>
          <a:p>
            <a:r>
              <a:rPr lang="en-US" dirty="0"/>
              <a:t>Replace lost or stolen license</a:t>
            </a:r>
          </a:p>
        </p:txBody>
      </p:sp>
      <p:pic>
        <p:nvPicPr>
          <p:cNvPr id="5" name="Content Placeholder 4" descr="Text&#10;&#10;Description automatically generated">
            <a:extLst>
              <a:ext uri="{FF2B5EF4-FFF2-40B4-BE49-F238E27FC236}">
                <a16:creationId xmlns:a16="http://schemas.microsoft.com/office/drawing/2014/main" id="{68E68DAE-E9DB-F272-388E-2CB873DAB2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463" y="1581162"/>
            <a:ext cx="8596312" cy="3008289"/>
          </a:xfrm>
        </p:spPr>
      </p:pic>
      <p:pic>
        <p:nvPicPr>
          <p:cNvPr id="6" name="Picture 5">
            <a:extLst>
              <a:ext uri="{FF2B5EF4-FFF2-40B4-BE49-F238E27FC236}">
                <a16:creationId xmlns:a16="http://schemas.microsoft.com/office/drawing/2014/main" id="{2FE75F61-0176-079A-CE33-379B5F3626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72071" y="4666701"/>
            <a:ext cx="3162837" cy="198193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09385FF-05F9-CF0B-94AB-4E73CC1AE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052043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472F-1B28-13AE-7C59-C3DAE20AFA13}"/>
              </a:ext>
            </a:extLst>
          </p:cNvPr>
          <p:cNvSpPr>
            <a:spLocks noGrp="1"/>
          </p:cNvSpPr>
          <p:nvPr>
            <p:ph type="title"/>
          </p:nvPr>
        </p:nvSpPr>
        <p:spPr/>
        <p:txBody>
          <a:bodyPr/>
          <a:lstStyle/>
          <a:p>
            <a:r>
              <a:rPr lang="en-US" dirty="0"/>
              <a:t>Driving while license is invalid.</a:t>
            </a:r>
          </a:p>
        </p:txBody>
      </p:sp>
      <p:pic>
        <p:nvPicPr>
          <p:cNvPr id="5" name="Content Placeholder 4" descr="Table&#10;&#10;Description automatically generated with low confidence">
            <a:extLst>
              <a:ext uri="{FF2B5EF4-FFF2-40B4-BE49-F238E27FC236}">
                <a16:creationId xmlns:a16="http://schemas.microsoft.com/office/drawing/2014/main" id="{E8914EB0-277E-6ED3-43DB-2A66001C9A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407" y="1681179"/>
            <a:ext cx="10275547" cy="3246422"/>
          </a:xfrm>
        </p:spPr>
      </p:pic>
      <p:pic>
        <p:nvPicPr>
          <p:cNvPr id="6" name="Picture 5" descr="Graphical user interface, application&#10;&#10;Description automatically generated">
            <a:extLst>
              <a:ext uri="{FF2B5EF4-FFF2-40B4-BE49-F238E27FC236}">
                <a16:creationId xmlns:a16="http://schemas.microsoft.com/office/drawing/2014/main" id="{A96592B3-F7B7-20C1-7D84-050A41224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8" name="Picture 7">
            <a:extLst>
              <a:ext uri="{FF2B5EF4-FFF2-40B4-BE49-F238E27FC236}">
                <a16:creationId xmlns:a16="http://schemas.microsoft.com/office/drawing/2014/main" id="{912009DA-BCC8-D1A8-B557-A18A0543D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43" y="5132284"/>
            <a:ext cx="9878804" cy="866896"/>
          </a:xfrm>
          <a:prstGeom prst="rect">
            <a:avLst/>
          </a:prstGeom>
        </p:spPr>
      </p:pic>
    </p:spTree>
    <p:extLst>
      <p:ext uri="{BB962C8B-B14F-4D97-AF65-F5344CB8AC3E}">
        <p14:creationId xmlns:p14="http://schemas.microsoft.com/office/powerpoint/2010/main" val="92702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FC48-50B0-33FB-8BA8-4B4F49B21916}"/>
              </a:ext>
            </a:extLst>
          </p:cNvPr>
          <p:cNvSpPr>
            <a:spLocks noGrp="1"/>
          </p:cNvSpPr>
          <p:nvPr>
            <p:ph type="title"/>
          </p:nvPr>
        </p:nvSpPr>
        <p:spPr/>
        <p:txBody>
          <a:bodyPr/>
          <a:lstStyle/>
          <a:p>
            <a:r>
              <a:rPr lang="en-US" dirty="0"/>
              <a:t>Renewal Process</a:t>
            </a:r>
          </a:p>
        </p:txBody>
      </p:sp>
      <p:pic>
        <p:nvPicPr>
          <p:cNvPr id="5" name="Content Placeholder 4" descr="Text&#10;&#10;Description automatically generated">
            <a:extLst>
              <a:ext uri="{FF2B5EF4-FFF2-40B4-BE49-F238E27FC236}">
                <a16:creationId xmlns:a16="http://schemas.microsoft.com/office/drawing/2014/main" id="{C05BC739-7B25-A04C-E4C4-D176F9E338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1354483"/>
            <a:ext cx="8596312" cy="1503537"/>
          </a:xfrm>
        </p:spPr>
      </p:pic>
      <p:pic>
        <p:nvPicPr>
          <p:cNvPr id="7" name="Picture 6" descr="Text&#10;&#10;Description automatically generated with medium confidence">
            <a:extLst>
              <a:ext uri="{FF2B5EF4-FFF2-40B4-BE49-F238E27FC236}">
                <a16:creationId xmlns:a16="http://schemas.microsoft.com/office/drawing/2014/main" id="{9168A8BD-3C31-4569-3C67-85B854D56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60" y="2925508"/>
            <a:ext cx="9831172" cy="364858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C78D5757-581C-B4FD-3037-333B3838E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3951651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6BBC-5125-1748-1FE2-F204C056FA47}"/>
              </a:ext>
            </a:extLst>
          </p:cNvPr>
          <p:cNvSpPr>
            <a:spLocks noGrp="1"/>
          </p:cNvSpPr>
          <p:nvPr>
            <p:ph type="title"/>
          </p:nvPr>
        </p:nvSpPr>
        <p:spPr/>
        <p:txBody>
          <a:bodyPr/>
          <a:lstStyle/>
          <a:p>
            <a:r>
              <a:rPr lang="en-US" dirty="0"/>
              <a:t>Penalties for Non-Driving Alcohol related offenses by Minors</a:t>
            </a:r>
          </a:p>
        </p:txBody>
      </p:sp>
      <p:pic>
        <p:nvPicPr>
          <p:cNvPr id="5" name="Content Placeholder 4" descr="Timeline&#10;&#10;Description automatically generated with medium confidence">
            <a:extLst>
              <a:ext uri="{FF2B5EF4-FFF2-40B4-BE49-F238E27FC236}">
                <a16:creationId xmlns:a16="http://schemas.microsoft.com/office/drawing/2014/main" id="{94C36CD1-4054-CB10-08C7-186C512CCC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6373" y="1818842"/>
            <a:ext cx="9481191" cy="4673701"/>
          </a:xfrm>
        </p:spPr>
      </p:pic>
      <p:pic>
        <p:nvPicPr>
          <p:cNvPr id="7" name="Picture 6" descr="Two glasses of beer&#10;&#10;Description automatically generated with low confidence">
            <a:extLst>
              <a:ext uri="{FF2B5EF4-FFF2-40B4-BE49-F238E27FC236}">
                <a16:creationId xmlns:a16="http://schemas.microsoft.com/office/drawing/2014/main" id="{9CD1D9A6-AC33-41CA-5521-5A98C3994A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33951" y="5032477"/>
            <a:ext cx="1767100" cy="146006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893FE905-9AD5-0B44-BDB6-6DCE6904E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3654777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03E1-58E8-A282-C934-D5C8F672702E}"/>
              </a:ext>
            </a:extLst>
          </p:cNvPr>
          <p:cNvSpPr>
            <a:spLocks noGrp="1"/>
          </p:cNvSpPr>
          <p:nvPr>
            <p:ph type="title"/>
          </p:nvPr>
        </p:nvSpPr>
        <p:spPr/>
        <p:txBody>
          <a:bodyPr/>
          <a:lstStyle/>
          <a:p>
            <a:r>
              <a:rPr lang="en-US" dirty="0"/>
              <a:t>Essential Needs License</a:t>
            </a:r>
          </a:p>
        </p:txBody>
      </p:sp>
      <p:pic>
        <p:nvPicPr>
          <p:cNvPr id="5" name="Content Placeholder 4" descr="Graphical user interface, text, application&#10;&#10;Description automatically generated">
            <a:extLst>
              <a:ext uri="{FF2B5EF4-FFF2-40B4-BE49-F238E27FC236}">
                <a16:creationId xmlns:a16="http://schemas.microsoft.com/office/drawing/2014/main" id="{7F5F58C0-7DFD-A9AA-2752-21928B4666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609" y="1535036"/>
            <a:ext cx="11063310" cy="4875000"/>
          </a:xfrm>
        </p:spPr>
      </p:pic>
      <p:pic>
        <p:nvPicPr>
          <p:cNvPr id="6" name="Picture 5" descr="Graphical user interface, application&#10;&#10;Description automatically generated">
            <a:extLst>
              <a:ext uri="{FF2B5EF4-FFF2-40B4-BE49-F238E27FC236}">
                <a16:creationId xmlns:a16="http://schemas.microsoft.com/office/drawing/2014/main" id="{2FDD3662-142C-06AD-DF41-40619FD47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3259728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A992-EF6F-81FA-35E9-DBFFE07E1669}"/>
              </a:ext>
            </a:extLst>
          </p:cNvPr>
          <p:cNvSpPr>
            <a:spLocks noGrp="1"/>
          </p:cNvSpPr>
          <p:nvPr>
            <p:ph type="title"/>
          </p:nvPr>
        </p:nvSpPr>
        <p:spPr/>
        <p:txBody>
          <a:bodyPr/>
          <a:lstStyle/>
          <a:p>
            <a:r>
              <a:rPr lang="en-US" dirty="0"/>
              <a:t>Questions related to Chapter 1 of DPS Handbook.</a:t>
            </a:r>
          </a:p>
        </p:txBody>
      </p:sp>
      <p:sp>
        <p:nvSpPr>
          <p:cNvPr id="3" name="Content Placeholder 2">
            <a:extLst>
              <a:ext uri="{FF2B5EF4-FFF2-40B4-BE49-F238E27FC236}">
                <a16:creationId xmlns:a16="http://schemas.microsoft.com/office/drawing/2014/main" id="{4C92A08E-548D-B2D0-6C2C-1DBE449C49C6}"/>
              </a:ext>
            </a:extLst>
          </p:cNvPr>
          <p:cNvSpPr>
            <a:spLocks noGrp="1"/>
          </p:cNvSpPr>
          <p:nvPr>
            <p:ph idx="1"/>
          </p:nvPr>
        </p:nvSpPr>
        <p:spPr>
          <a:xfrm>
            <a:off x="677334" y="2160589"/>
            <a:ext cx="8596668" cy="434829"/>
          </a:xfrm>
        </p:spPr>
        <p:txBody>
          <a:bodyPr/>
          <a:lstStyle/>
          <a:p>
            <a:r>
              <a:rPr lang="en-US" dirty="0"/>
              <a:t>Questions 1, 2, 3, 5, 30, 40, 41, 75, 79</a:t>
            </a:r>
          </a:p>
        </p:txBody>
      </p:sp>
    </p:spTree>
    <p:extLst>
      <p:ext uri="{BB962C8B-B14F-4D97-AF65-F5344CB8AC3E}">
        <p14:creationId xmlns:p14="http://schemas.microsoft.com/office/powerpoint/2010/main" val="112251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703E-2197-4A15-B2F2-25C0B882E80A}"/>
              </a:ext>
            </a:extLst>
          </p:cNvPr>
          <p:cNvSpPr>
            <a:spLocks noGrp="1"/>
          </p:cNvSpPr>
          <p:nvPr>
            <p:ph type="title"/>
          </p:nvPr>
        </p:nvSpPr>
        <p:spPr/>
        <p:txBody>
          <a:bodyPr>
            <a:normAutofit fontScale="90000"/>
          </a:bodyPr>
          <a:lstStyle/>
          <a:p>
            <a:r>
              <a:rPr lang="en-US" dirty="0">
                <a:solidFill>
                  <a:schemeClr val="accent2"/>
                </a:solidFill>
              </a:rPr>
              <a:t>Question #1: What is the minimum age at which you can get a Class C driver license without either driver education or being a hardship case? (Chpt. 1)</a:t>
            </a:r>
          </a:p>
        </p:txBody>
      </p:sp>
      <p:sp>
        <p:nvSpPr>
          <p:cNvPr id="3" name="Text Placeholder 2">
            <a:extLst>
              <a:ext uri="{FF2B5EF4-FFF2-40B4-BE49-F238E27FC236}">
                <a16:creationId xmlns:a16="http://schemas.microsoft.com/office/drawing/2014/main" id="{7019018B-08D4-47C8-981F-56C2B0E4EB93}"/>
              </a:ext>
            </a:extLst>
          </p:cNvPr>
          <p:cNvSpPr>
            <a:spLocks noGrp="1"/>
          </p:cNvSpPr>
          <p:nvPr>
            <p:ph type="body" sz="quarter" idx="13"/>
          </p:nvPr>
        </p:nvSpPr>
        <p:spPr/>
        <p:txBody>
          <a:bodyPr/>
          <a:lstStyle/>
          <a:p>
            <a:r>
              <a:rPr lang="en-US" dirty="0"/>
              <a:t>Answer on Page 28</a:t>
            </a:r>
          </a:p>
        </p:txBody>
      </p:sp>
      <p:sp>
        <p:nvSpPr>
          <p:cNvPr id="4" name="Text Placeholder 3">
            <a:extLst>
              <a:ext uri="{FF2B5EF4-FFF2-40B4-BE49-F238E27FC236}">
                <a16:creationId xmlns:a16="http://schemas.microsoft.com/office/drawing/2014/main" id="{414DFC53-780C-4C23-AF57-D29785916F0A}"/>
              </a:ext>
            </a:extLst>
          </p:cNvPr>
          <p:cNvSpPr>
            <a:spLocks noGrp="1"/>
          </p:cNvSpPr>
          <p:nvPr>
            <p:ph type="body" idx="1"/>
          </p:nvPr>
        </p:nvSpPr>
        <p:spPr/>
        <p:txBody>
          <a:bodyPr>
            <a:normAutofit/>
          </a:bodyPr>
          <a:lstStyle/>
          <a:p>
            <a:r>
              <a:rPr lang="en-US" sz="2400" b="1" dirty="0">
                <a:solidFill>
                  <a:schemeClr val="tx1"/>
                </a:solidFill>
              </a:rPr>
              <a:t>Age 25 is the minimum age at which you can apply for a drivers license without formal drivers education.</a:t>
            </a:r>
          </a:p>
        </p:txBody>
      </p:sp>
      <p:pic>
        <p:nvPicPr>
          <p:cNvPr id="6" name="Picture 5">
            <a:extLst>
              <a:ext uri="{FF2B5EF4-FFF2-40B4-BE49-F238E27FC236}">
                <a16:creationId xmlns:a16="http://schemas.microsoft.com/office/drawing/2014/main" id="{6E4C7350-9753-4015-83D8-97864076DF39}"/>
              </a:ext>
            </a:extLst>
          </p:cNvPr>
          <p:cNvPicPr>
            <a:picLocks noChangeAspect="1"/>
          </p:cNvPicPr>
          <p:nvPr/>
        </p:nvPicPr>
        <p:blipFill>
          <a:blip r:embed="rId2"/>
          <a:stretch>
            <a:fillRect/>
          </a:stretch>
        </p:blipFill>
        <p:spPr>
          <a:xfrm>
            <a:off x="9186105" y="725870"/>
            <a:ext cx="2935019" cy="999666"/>
          </a:xfrm>
          <a:prstGeom prst="rect">
            <a:avLst/>
          </a:prstGeom>
        </p:spPr>
      </p:pic>
    </p:spTree>
    <p:extLst>
      <p:ext uri="{BB962C8B-B14F-4D97-AF65-F5344CB8AC3E}">
        <p14:creationId xmlns:p14="http://schemas.microsoft.com/office/powerpoint/2010/main" val="994947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AFE9-C13B-489C-A75F-190DAA8B83CC}"/>
              </a:ext>
            </a:extLst>
          </p:cNvPr>
          <p:cNvSpPr>
            <a:spLocks noGrp="1"/>
          </p:cNvSpPr>
          <p:nvPr>
            <p:ph type="title"/>
          </p:nvPr>
        </p:nvSpPr>
        <p:spPr/>
        <p:txBody>
          <a:bodyPr/>
          <a:lstStyle/>
          <a:p>
            <a:r>
              <a:rPr lang="en-US" dirty="0">
                <a:solidFill>
                  <a:schemeClr val="accent2"/>
                </a:solidFill>
              </a:rPr>
              <a:t>Question #2: How much is the maximum fine for a first conviction of driving without a license? (Chpt. 1)</a:t>
            </a:r>
          </a:p>
        </p:txBody>
      </p:sp>
      <p:sp>
        <p:nvSpPr>
          <p:cNvPr id="3" name="Text Placeholder 2">
            <a:extLst>
              <a:ext uri="{FF2B5EF4-FFF2-40B4-BE49-F238E27FC236}">
                <a16:creationId xmlns:a16="http://schemas.microsoft.com/office/drawing/2014/main" id="{4EBF2593-A185-4035-AE1C-756C7A973248}"/>
              </a:ext>
            </a:extLst>
          </p:cNvPr>
          <p:cNvSpPr>
            <a:spLocks noGrp="1"/>
          </p:cNvSpPr>
          <p:nvPr>
            <p:ph type="body" sz="quarter" idx="13"/>
          </p:nvPr>
        </p:nvSpPr>
        <p:spPr/>
        <p:txBody>
          <a:bodyPr/>
          <a:lstStyle/>
          <a:p>
            <a:r>
              <a:rPr lang="en-US" dirty="0"/>
              <a:t>Answer on Page 9 (Table 7)</a:t>
            </a:r>
          </a:p>
        </p:txBody>
      </p:sp>
      <p:sp>
        <p:nvSpPr>
          <p:cNvPr id="4" name="Text Placeholder 3">
            <a:extLst>
              <a:ext uri="{FF2B5EF4-FFF2-40B4-BE49-F238E27FC236}">
                <a16:creationId xmlns:a16="http://schemas.microsoft.com/office/drawing/2014/main" id="{21842BEF-7B46-4639-A186-E1FDF9849DD3}"/>
              </a:ext>
            </a:extLst>
          </p:cNvPr>
          <p:cNvSpPr>
            <a:spLocks noGrp="1"/>
          </p:cNvSpPr>
          <p:nvPr>
            <p:ph type="body" idx="1"/>
          </p:nvPr>
        </p:nvSpPr>
        <p:spPr/>
        <p:txBody>
          <a:bodyPr>
            <a:normAutofit/>
          </a:bodyPr>
          <a:lstStyle/>
          <a:p>
            <a:r>
              <a:rPr lang="en-US" sz="5400" b="1" dirty="0">
                <a:solidFill>
                  <a:schemeClr val="tx1"/>
                </a:solidFill>
              </a:rPr>
              <a:t>$200</a:t>
            </a:r>
          </a:p>
        </p:txBody>
      </p:sp>
      <p:pic>
        <p:nvPicPr>
          <p:cNvPr id="6" name="Picture 5">
            <a:extLst>
              <a:ext uri="{FF2B5EF4-FFF2-40B4-BE49-F238E27FC236}">
                <a16:creationId xmlns:a16="http://schemas.microsoft.com/office/drawing/2014/main" id="{0441CDE3-81B1-4E89-AAAC-015AFF006AE9}"/>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678462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05D-D638-4336-9586-7129F24516E3}"/>
              </a:ext>
            </a:extLst>
          </p:cNvPr>
          <p:cNvSpPr>
            <a:spLocks noGrp="1"/>
          </p:cNvSpPr>
          <p:nvPr>
            <p:ph type="title"/>
          </p:nvPr>
        </p:nvSpPr>
        <p:spPr/>
        <p:txBody>
          <a:bodyPr/>
          <a:lstStyle/>
          <a:p>
            <a:r>
              <a:rPr lang="en-US" dirty="0">
                <a:solidFill>
                  <a:schemeClr val="accent2"/>
                </a:solidFill>
              </a:rPr>
              <a:t>Question #3: What type of restrictions may be placed on your license? (Chpt. 1)</a:t>
            </a:r>
          </a:p>
        </p:txBody>
      </p:sp>
      <p:sp>
        <p:nvSpPr>
          <p:cNvPr id="3" name="Text Placeholder 2">
            <a:extLst>
              <a:ext uri="{FF2B5EF4-FFF2-40B4-BE49-F238E27FC236}">
                <a16:creationId xmlns:a16="http://schemas.microsoft.com/office/drawing/2014/main" id="{19BAD84B-F95A-401D-B02A-395558E1CE6B}"/>
              </a:ext>
            </a:extLst>
          </p:cNvPr>
          <p:cNvSpPr>
            <a:spLocks noGrp="1"/>
          </p:cNvSpPr>
          <p:nvPr>
            <p:ph type="body" sz="quarter" idx="13"/>
          </p:nvPr>
        </p:nvSpPr>
        <p:spPr/>
        <p:txBody>
          <a:bodyPr/>
          <a:lstStyle/>
          <a:p>
            <a:r>
              <a:rPr lang="en-US" dirty="0"/>
              <a:t>Answer on Page 81 (Appendix E)</a:t>
            </a:r>
          </a:p>
        </p:txBody>
      </p:sp>
      <p:sp>
        <p:nvSpPr>
          <p:cNvPr id="4" name="Text Placeholder 3">
            <a:extLst>
              <a:ext uri="{FF2B5EF4-FFF2-40B4-BE49-F238E27FC236}">
                <a16:creationId xmlns:a16="http://schemas.microsoft.com/office/drawing/2014/main" id="{81F16595-F4B6-41A1-A67C-98621D8D6D59}"/>
              </a:ext>
            </a:extLst>
          </p:cNvPr>
          <p:cNvSpPr>
            <a:spLocks noGrp="1"/>
          </p:cNvSpPr>
          <p:nvPr>
            <p:ph type="body" idx="1"/>
          </p:nvPr>
        </p:nvSpPr>
        <p:spPr/>
        <p:txBody>
          <a:bodyPr/>
          <a:lstStyle/>
          <a:p>
            <a:r>
              <a:rPr lang="en-US" b="1" dirty="0">
                <a:solidFill>
                  <a:schemeClr val="tx1"/>
                </a:solidFill>
              </a:rPr>
              <a:t>A = Must wear corrective lenses</a:t>
            </a:r>
          </a:p>
          <a:p>
            <a:r>
              <a:rPr lang="en-US" b="1" dirty="0">
                <a:solidFill>
                  <a:schemeClr val="tx1"/>
                </a:solidFill>
              </a:rPr>
              <a:t>B = Must have a licensed operator in front seat age 21 or older</a:t>
            </a:r>
          </a:p>
          <a:p>
            <a:r>
              <a:rPr lang="en-US" b="1" dirty="0">
                <a:solidFill>
                  <a:schemeClr val="tx1"/>
                </a:solidFill>
              </a:rPr>
              <a:t>F = Must hold valid learners license until (Date, usually 6 months form issued)</a:t>
            </a:r>
          </a:p>
        </p:txBody>
      </p:sp>
      <p:pic>
        <p:nvPicPr>
          <p:cNvPr id="6" name="Picture 5">
            <a:extLst>
              <a:ext uri="{FF2B5EF4-FFF2-40B4-BE49-F238E27FC236}">
                <a16:creationId xmlns:a16="http://schemas.microsoft.com/office/drawing/2014/main" id="{3D7003AD-CB61-4777-952D-DA906E21CC83}"/>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163718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DC544A-EB06-9A10-EFE0-3EFF181C8A23}"/>
              </a:ext>
            </a:extLst>
          </p:cNvPr>
          <p:cNvSpPr>
            <a:spLocks noGrp="1"/>
          </p:cNvSpPr>
          <p:nvPr>
            <p:ph type="title"/>
          </p:nvPr>
        </p:nvSpPr>
        <p:spPr>
          <a:xfrm>
            <a:off x="652481" y="1382486"/>
            <a:ext cx="3547581" cy="4093028"/>
          </a:xfrm>
        </p:spPr>
        <p:txBody>
          <a:bodyPr anchor="ctr">
            <a:normAutofit/>
          </a:bodyPr>
          <a:lstStyle/>
          <a:p>
            <a:r>
              <a:rPr lang="en-US" sz="4400" dirty="0"/>
              <a:t>Contract Review (6 Month Time Limit)</a:t>
            </a:r>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87C41035-FFFF-6334-A0AA-55A5FE90F89D}"/>
              </a:ext>
            </a:extLst>
          </p:cNvPr>
          <p:cNvGraphicFramePr>
            <a:graphicFrameLocks noGrp="1"/>
          </p:cNvGraphicFramePr>
          <p:nvPr>
            <p:ph idx="1"/>
            <p:extLst>
              <p:ext uri="{D42A27DB-BD31-4B8C-83A1-F6EECF244321}">
                <p14:modId xmlns:p14="http://schemas.microsoft.com/office/powerpoint/2010/main" val="329239388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0" descr="Graphical user interface, application&#10;&#10;Description automatically generated">
            <a:extLst>
              <a:ext uri="{FF2B5EF4-FFF2-40B4-BE49-F238E27FC236}">
                <a16:creationId xmlns:a16="http://schemas.microsoft.com/office/drawing/2014/main" id="{858393C1-4567-3EB4-8F02-D1600BCC57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436" y="202070"/>
            <a:ext cx="2525528" cy="863709"/>
          </a:xfrm>
          <a:prstGeom prst="rect">
            <a:avLst/>
          </a:prstGeom>
        </p:spPr>
      </p:pic>
      <p:pic>
        <p:nvPicPr>
          <p:cNvPr id="6" name="Picture 5" descr="Calendar&#10;&#10;Description automatically generated">
            <a:extLst>
              <a:ext uri="{FF2B5EF4-FFF2-40B4-BE49-F238E27FC236}">
                <a16:creationId xmlns:a16="http://schemas.microsoft.com/office/drawing/2014/main" id="{E2B35C90-0E27-C432-8BF1-B2E61CBEBBB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326093" y="4817916"/>
            <a:ext cx="2666604" cy="1999953"/>
          </a:xfrm>
          <a:prstGeom prst="rect">
            <a:avLst/>
          </a:prstGeom>
        </p:spPr>
      </p:pic>
    </p:spTree>
    <p:extLst>
      <p:ext uri="{BB962C8B-B14F-4D97-AF65-F5344CB8AC3E}">
        <p14:creationId xmlns:p14="http://schemas.microsoft.com/office/powerpoint/2010/main" val="1158461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C3BF-0F32-45BF-82AA-A33E722B27D6}"/>
              </a:ext>
            </a:extLst>
          </p:cNvPr>
          <p:cNvSpPr>
            <a:spLocks noGrp="1"/>
          </p:cNvSpPr>
          <p:nvPr>
            <p:ph type="title"/>
          </p:nvPr>
        </p:nvSpPr>
        <p:spPr/>
        <p:txBody>
          <a:bodyPr>
            <a:normAutofit fontScale="90000"/>
          </a:bodyPr>
          <a:lstStyle/>
          <a:p>
            <a:r>
              <a:rPr lang="en-US" dirty="0">
                <a:solidFill>
                  <a:schemeClr val="accent2"/>
                </a:solidFill>
              </a:rPr>
              <a:t>Question #5. What action should you take if you fail to receive the renewal notice card reminding you that your driver license is about to expire? (Chpt. 1)</a:t>
            </a:r>
          </a:p>
        </p:txBody>
      </p:sp>
      <p:sp>
        <p:nvSpPr>
          <p:cNvPr id="3" name="Text Placeholder 2">
            <a:extLst>
              <a:ext uri="{FF2B5EF4-FFF2-40B4-BE49-F238E27FC236}">
                <a16:creationId xmlns:a16="http://schemas.microsoft.com/office/drawing/2014/main" id="{2A862716-EC36-4A22-A167-2590873945BA}"/>
              </a:ext>
            </a:extLst>
          </p:cNvPr>
          <p:cNvSpPr>
            <a:spLocks noGrp="1"/>
          </p:cNvSpPr>
          <p:nvPr>
            <p:ph type="body" sz="quarter" idx="13"/>
          </p:nvPr>
        </p:nvSpPr>
        <p:spPr/>
        <p:txBody>
          <a:bodyPr/>
          <a:lstStyle/>
          <a:p>
            <a:r>
              <a:rPr lang="en-US" dirty="0"/>
              <a:t>Answer on Page 9</a:t>
            </a:r>
          </a:p>
        </p:txBody>
      </p:sp>
      <p:sp>
        <p:nvSpPr>
          <p:cNvPr id="4" name="Text Placeholder 3">
            <a:extLst>
              <a:ext uri="{FF2B5EF4-FFF2-40B4-BE49-F238E27FC236}">
                <a16:creationId xmlns:a16="http://schemas.microsoft.com/office/drawing/2014/main" id="{FED2E121-3018-4AF9-8382-AE59BAE9121B}"/>
              </a:ext>
            </a:extLst>
          </p:cNvPr>
          <p:cNvSpPr>
            <a:spLocks noGrp="1"/>
          </p:cNvSpPr>
          <p:nvPr>
            <p:ph type="body" idx="1"/>
          </p:nvPr>
        </p:nvSpPr>
        <p:spPr/>
        <p:txBody>
          <a:bodyPr/>
          <a:lstStyle/>
          <a:p>
            <a:r>
              <a:rPr lang="en-US" b="1" dirty="0">
                <a:solidFill>
                  <a:schemeClr val="tx1"/>
                </a:solidFill>
              </a:rPr>
              <a:t>It is your responsibility to renew your license regardless if a renewal notice is sent or not. </a:t>
            </a:r>
          </a:p>
        </p:txBody>
      </p:sp>
      <p:pic>
        <p:nvPicPr>
          <p:cNvPr id="6" name="Picture 5">
            <a:extLst>
              <a:ext uri="{FF2B5EF4-FFF2-40B4-BE49-F238E27FC236}">
                <a16:creationId xmlns:a16="http://schemas.microsoft.com/office/drawing/2014/main" id="{5A352F0E-9617-49F6-BA79-1348F95F5A4E}"/>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2751734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27F85-43E4-479B-A85E-650EF3619A91}"/>
              </a:ext>
            </a:extLst>
          </p:cNvPr>
          <p:cNvSpPr>
            <a:spLocks noGrp="1"/>
          </p:cNvSpPr>
          <p:nvPr>
            <p:ph type="title"/>
          </p:nvPr>
        </p:nvSpPr>
        <p:spPr/>
        <p:txBody>
          <a:bodyPr/>
          <a:lstStyle/>
          <a:p>
            <a:r>
              <a:rPr lang="en-US" dirty="0">
                <a:solidFill>
                  <a:schemeClr val="accent2"/>
                </a:solidFill>
              </a:rPr>
              <a:t>Question #30. Under what conditions may your driver license be suspended?(Chpt. 1)</a:t>
            </a:r>
          </a:p>
        </p:txBody>
      </p:sp>
      <p:sp>
        <p:nvSpPr>
          <p:cNvPr id="3" name="Text Placeholder 2">
            <a:extLst>
              <a:ext uri="{FF2B5EF4-FFF2-40B4-BE49-F238E27FC236}">
                <a16:creationId xmlns:a16="http://schemas.microsoft.com/office/drawing/2014/main" id="{6F8EE343-F895-425E-A78F-F7DBE7F340AD}"/>
              </a:ext>
            </a:extLst>
          </p:cNvPr>
          <p:cNvSpPr>
            <a:spLocks noGrp="1"/>
          </p:cNvSpPr>
          <p:nvPr>
            <p:ph type="body" sz="quarter" idx="13"/>
          </p:nvPr>
        </p:nvSpPr>
        <p:spPr/>
        <p:txBody>
          <a:bodyPr/>
          <a:lstStyle/>
          <a:p>
            <a:r>
              <a:rPr lang="en-US" dirty="0"/>
              <a:t>Answer on Page 10</a:t>
            </a:r>
          </a:p>
        </p:txBody>
      </p:sp>
      <p:sp>
        <p:nvSpPr>
          <p:cNvPr id="4" name="Text Placeholder 3">
            <a:extLst>
              <a:ext uri="{FF2B5EF4-FFF2-40B4-BE49-F238E27FC236}">
                <a16:creationId xmlns:a16="http://schemas.microsoft.com/office/drawing/2014/main" id="{48C68EFC-73C3-4709-AC57-C32F309C0676}"/>
              </a:ext>
            </a:extLst>
          </p:cNvPr>
          <p:cNvSpPr>
            <a:spLocks noGrp="1"/>
          </p:cNvSpPr>
          <p:nvPr>
            <p:ph type="body" idx="1"/>
          </p:nvPr>
        </p:nvSpPr>
        <p:spPr/>
        <p:txBody>
          <a:bodyPr/>
          <a:lstStyle/>
          <a:p>
            <a:r>
              <a:rPr lang="en-US" b="1" dirty="0">
                <a:solidFill>
                  <a:schemeClr val="tx1"/>
                </a:solidFill>
              </a:rPr>
              <a:t>A license can be suspended for a number of different violations from continued reckless driving (point system) to mandatory suspension for violations considered a felony or dangerous. For example, DWI, drug offenses, racing on public roads, over taking a school bus.</a:t>
            </a:r>
          </a:p>
        </p:txBody>
      </p:sp>
      <p:pic>
        <p:nvPicPr>
          <p:cNvPr id="5" name="Picture 4">
            <a:extLst>
              <a:ext uri="{FF2B5EF4-FFF2-40B4-BE49-F238E27FC236}">
                <a16:creationId xmlns:a16="http://schemas.microsoft.com/office/drawing/2014/main" id="{F678C04E-C143-4A45-A58E-EF48C96838F5}"/>
              </a:ext>
            </a:extLst>
          </p:cNvPr>
          <p:cNvPicPr>
            <a:picLocks noChangeAspect="1"/>
          </p:cNvPicPr>
          <p:nvPr/>
        </p:nvPicPr>
        <p:blipFill>
          <a:blip r:embed="rId2"/>
          <a:stretch>
            <a:fillRect/>
          </a:stretch>
        </p:blipFill>
        <p:spPr>
          <a:xfrm>
            <a:off x="9025468" y="228600"/>
            <a:ext cx="2979730" cy="1014895"/>
          </a:xfrm>
          <a:prstGeom prst="rect">
            <a:avLst/>
          </a:prstGeom>
        </p:spPr>
      </p:pic>
    </p:spTree>
    <p:extLst>
      <p:ext uri="{BB962C8B-B14F-4D97-AF65-F5344CB8AC3E}">
        <p14:creationId xmlns:p14="http://schemas.microsoft.com/office/powerpoint/2010/main" val="330370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037C-7F50-4762-BB2C-78507B30E2A0}"/>
              </a:ext>
            </a:extLst>
          </p:cNvPr>
          <p:cNvSpPr>
            <a:spLocks noGrp="1"/>
          </p:cNvSpPr>
          <p:nvPr>
            <p:ph type="title"/>
          </p:nvPr>
        </p:nvSpPr>
        <p:spPr/>
        <p:txBody>
          <a:bodyPr/>
          <a:lstStyle/>
          <a:p>
            <a:r>
              <a:rPr lang="en-US" dirty="0">
                <a:solidFill>
                  <a:schemeClr val="accent2"/>
                </a:solidFill>
              </a:rPr>
              <a:t>Question #40. What qualifications must one have to teach a beginner to drive? (Chpt. 1)</a:t>
            </a:r>
          </a:p>
        </p:txBody>
      </p:sp>
      <p:sp>
        <p:nvSpPr>
          <p:cNvPr id="3" name="Text Placeholder 2">
            <a:extLst>
              <a:ext uri="{FF2B5EF4-FFF2-40B4-BE49-F238E27FC236}">
                <a16:creationId xmlns:a16="http://schemas.microsoft.com/office/drawing/2014/main" id="{6B02A814-0E3B-4BFA-864E-8828C17610AC}"/>
              </a:ext>
            </a:extLst>
          </p:cNvPr>
          <p:cNvSpPr>
            <a:spLocks noGrp="1"/>
          </p:cNvSpPr>
          <p:nvPr>
            <p:ph type="body" sz="quarter" idx="13"/>
          </p:nvPr>
        </p:nvSpPr>
        <p:spPr/>
        <p:txBody>
          <a:bodyPr/>
          <a:lstStyle/>
          <a:p>
            <a:r>
              <a:rPr lang="en-US" dirty="0"/>
              <a:t>Answer on Page 1</a:t>
            </a:r>
          </a:p>
        </p:txBody>
      </p:sp>
      <p:sp>
        <p:nvSpPr>
          <p:cNvPr id="4" name="Text Placeholder 3">
            <a:extLst>
              <a:ext uri="{FF2B5EF4-FFF2-40B4-BE49-F238E27FC236}">
                <a16:creationId xmlns:a16="http://schemas.microsoft.com/office/drawing/2014/main" id="{CBFF3FE8-571C-4705-A05D-4F02C47CF016}"/>
              </a:ext>
            </a:extLst>
          </p:cNvPr>
          <p:cNvSpPr>
            <a:spLocks noGrp="1"/>
          </p:cNvSpPr>
          <p:nvPr>
            <p:ph type="body" idx="1"/>
          </p:nvPr>
        </p:nvSpPr>
        <p:spPr/>
        <p:txBody>
          <a:bodyPr/>
          <a:lstStyle/>
          <a:p>
            <a:r>
              <a:rPr lang="en-US" b="1" dirty="0">
                <a:solidFill>
                  <a:schemeClr val="tx1"/>
                </a:solidFill>
              </a:rPr>
              <a:t>The licensed driver must be at least 21 years of age with at least one year of driving experience, must occupy the seat beside the driver, and cannot be intoxicated, asleep, or engaging in any activity that prevents observation and response to the actions of the driver.</a:t>
            </a:r>
          </a:p>
        </p:txBody>
      </p:sp>
      <p:pic>
        <p:nvPicPr>
          <p:cNvPr id="5" name="Picture 4">
            <a:extLst>
              <a:ext uri="{FF2B5EF4-FFF2-40B4-BE49-F238E27FC236}">
                <a16:creationId xmlns:a16="http://schemas.microsoft.com/office/drawing/2014/main" id="{18AB5E4B-3046-469E-8E21-2DCD8BE2E50B}"/>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315565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45FB-5812-466D-AA5D-A9D343D1A745}"/>
              </a:ext>
            </a:extLst>
          </p:cNvPr>
          <p:cNvSpPr>
            <a:spLocks noGrp="1"/>
          </p:cNvSpPr>
          <p:nvPr>
            <p:ph type="title"/>
          </p:nvPr>
        </p:nvSpPr>
        <p:spPr/>
        <p:txBody>
          <a:bodyPr/>
          <a:lstStyle/>
          <a:p>
            <a:r>
              <a:rPr lang="en-US" dirty="0">
                <a:solidFill>
                  <a:schemeClr val="accent2"/>
                </a:solidFill>
              </a:rPr>
              <a:t>Question #41. If the person is under 18, when does his provisional license expire? (Chpt. 1)</a:t>
            </a:r>
          </a:p>
        </p:txBody>
      </p:sp>
      <p:sp>
        <p:nvSpPr>
          <p:cNvPr id="3" name="Text Placeholder 2">
            <a:extLst>
              <a:ext uri="{FF2B5EF4-FFF2-40B4-BE49-F238E27FC236}">
                <a16:creationId xmlns:a16="http://schemas.microsoft.com/office/drawing/2014/main" id="{DB14B934-C5CC-4F09-AFA5-C82FB673EB55}"/>
              </a:ext>
            </a:extLst>
          </p:cNvPr>
          <p:cNvSpPr>
            <a:spLocks noGrp="1"/>
          </p:cNvSpPr>
          <p:nvPr>
            <p:ph type="body" sz="quarter" idx="13"/>
          </p:nvPr>
        </p:nvSpPr>
        <p:spPr/>
        <p:txBody>
          <a:bodyPr/>
          <a:lstStyle/>
          <a:p>
            <a:r>
              <a:rPr lang="en-US" dirty="0"/>
              <a:t>Answer on Page 3</a:t>
            </a:r>
          </a:p>
        </p:txBody>
      </p:sp>
      <p:sp>
        <p:nvSpPr>
          <p:cNvPr id="4" name="Text Placeholder 3">
            <a:extLst>
              <a:ext uri="{FF2B5EF4-FFF2-40B4-BE49-F238E27FC236}">
                <a16:creationId xmlns:a16="http://schemas.microsoft.com/office/drawing/2014/main" id="{2481E383-FE36-48F3-9682-C5211DD2CA75}"/>
              </a:ext>
            </a:extLst>
          </p:cNvPr>
          <p:cNvSpPr>
            <a:spLocks noGrp="1"/>
          </p:cNvSpPr>
          <p:nvPr>
            <p:ph type="body" idx="1"/>
          </p:nvPr>
        </p:nvSpPr>
        <p:spPr/>
        <p:txBody>
          <a:bodyPr/>
          <a:lstStyle/>
          <a:p>
            <a:r>
              <a:rPr lang="en-US" dirty="0"/>
              <a:t>A provisional license holders license will expire on their 18</a:t>
            </a:r>
            <a:r>
              <a:rPr lang="en-US" baseline="30000" dirty="0"/>
              <a:t>th</a:t>
            </a:r>
            <a:r>
              <a:rPr lang="en-US" dirty="0"/>
              <a:t> birthday.</a:t>
            </a:r>
          </a:p>
        </p:txBody>
      </p:sp>
      <p:pic>
        <p:nvPicPr>
          <p:cNvPr id="5" name="Picture 4">
            <a:extLst>
              <a:ext uri="{FF2B5EF4-FFF2-40B4-BE49-F238E27FC236}">
                <a16:creationId xmlns:a16="http://schemas.microsoft.com/office/drawing/2014/main" id="{AC531D2E-8B51-43A5-AF0C-B6733B5BF133}"/>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1651004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317B-23D9-4103-B564-945338860942}"/>
              </a:ext>
            </a:extLst>
          </p:cNvPr>
          <p:cNvSpPr>
            <a:spLocks noGrp="1"/>
          </p:cNvSpPr>
          <p:nvPr>
            <p:ph type="title"/>
          </p:nvPr>
        </p:nvSpPr>
        <p:spPr/>
        <p:txBody>
          <a:bodyPr/>
          <a:lstStyle/>
          <a:p>
            <a:r>
              <a:rPr lang="en-US" dirty="0">
                <a:solidFill>
                  <a:schemeClr val="accent2"/>
                </a:solidFill>
              </a:rPr>
              <a:t>Question #75. What circumstances may lead to possible loss of your license? (Chpt. 1)</a:t>
            </a:r>
          </a:p>
        </p:txBody>
      </p:sp>
      <p:sp>
        <p:nvSpPr>
          <p:cNvPr id="3" name="Text Placeholder 2">
            <a:extLst>
              <a:ext uri="{FF2B5EF4-FFF2-40B4-BE49-F238E27FC236}">
                <a16:creationId xmlns:a16="http://schemas.microsoft.com/office/drawing/2014/main" id="{136F5942-E49F-4E46-8906-D2F00296828E}"/>
              </a:ext>
            </a:extLst>
          </p:cNvPr>
          <p:cNvSpPr>
            <a:spLocks noGrp="1"/>
          </p:cNvSpPr>
          <p:nvPr>
            <p:ph type="body" sz="quarter" idx="13"/>
          </p:nvPr>
        </p:nvSpPr>
        <p:spPr/>
        <p:txBody>
          <a:bodyPr/>
          <a:lstStyle/>
          <a:p>
            <a:r>
              <a:rPr lang="en-US" dirty="0"/>
              <a:t>Answer on Page 12</a:t>
            </a:r>
          </a:p>
        </p:txBody>
      </p:sp>
      <p:sp>
        <p:nvSpPr>
          <p:cNvPr id="4" name="Text Placeholder 3">
            <a:extLst>
              <a:ext uri="{FF2B5EF4-FFF2-40B4-BE49-F238E27FC236}">
                <a16:creationId xmlns:a16="http://schemas.microsoft.com/office/drawing/2014/main" id="{EDB97422-D2FD-4AE8-BA43-F59B4253718D}"/>
              </a:ext>
            </a:extLst>
          </p:cNvPr>
          <p:cNvSpPr>
            <a:spLocks noGrp="1"/>
          </p:cNvSpPr>
          <p:nvPr>
            <p:ph type="body" idx="1"/>
          </p:nvPr>
        </p:nvSpPr>
        <p:spPr/>
        <p:txBody>
          <a:bodyPr/>
          <a:lstStyle/>
          <a:p>
            <a:r>
              <a:rPr lang="en-US" b="1" dirty="0">
                <a:solidFill>
                  <a:schemeClr val="tx1"/>
                </a:solidFill>
              </a:rPr>
              <a:t>A number of circumstances could lead to a possible lose of your license including anything deemed a felony under motor vehicle laws as well getting 6 points on your driving record within a three year period. Diagnosed medical conditions can also cause a loss of your license especially when your vision is effected to the point you can’t pass the eye exam.</a:t>
            </a:r>
          </a:p>
        </p:txBody>
      </p:sp>
      <p:pic>
        <p:nvPicPr>
          <p:cNvPr id="5" name="Picture 4">
            <a:extLst>
              <a:ext uri="{FF2B5EF4-FFF2-40B4-BE49-F238E27FC236}">
                <a16:creationId xmlns:a16="http://schemas.microsoft.com/office/drawing/2014/main" id="{87037302-CAA4-41C9-A8BF-9E2EE4E4E46C}"/>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3155057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7F1A-361C-4536-B32F-688008CFDDCC}"/>
              </a:ext>
            </a:extLst>
          </p:cNvPr>
          <p:cNvSpPr>
            <a:spLocks noGrp="1"/>
          </p:cNvSpPr>
          <p:nvPr>
            <p:ph type="title"/>
          </p:nvPr>
        </p:nvSpPr>
        <p:spPr/>
        <p:txBody>
          <a:bodyPr/>
          <a:lstStyle/>
          <a:p>
            <a:r>
              <a:rPr lang="en-US" dirty="0">
                <a:solidFill>
                  <a:schemeClr val="accent2"/>
                </a:solidFill>
              </a:rPr>
              <a:t>Question #79. What are the different classes of licenses and age requirements for each? (Chpt. 1)</a:t>
            </a:r>
          </a:p>
        </p:txBody>
      </p:sp>
      <p:sp>
        <p:nvSpPr>
          <p:cNvPr id="3" name="Text Placeholder 2">
            <a:extLst>
              <a:ext uri="{FF2B5EF4-FFF2-40B4-BE49-F238E27FC236}">
                <a16:creationId xmlns:a16="http://schemas.microsoft.com/office/drawing/2014/main" id="{F188DE66-6141-4BA6-9940-BFBC8A10558D}"/>
              </a:ext>
            </a:extLst>
          </p:cNvPr>
          <p:cNvSpPr>
            <a:spLocks noGrp="1"/>
          </p:cNvSpPr>
          <p:nvPr>
            <p:ph type="body" sz="quarter" idx="13"/>
          </p:nvPr>
        </p:nvSpPr>
        <p:spPr/>
        <p:txBody>
          <a:bodyPr/>
          <a:lstStyle/>
          <a:p>
            <a:r>
              <a:rPr lang="en-US" dirty="0"/>
              <a:t>Answer on Page 4</a:t>
            </a:r>
          </a:p>
        </p:txBody>
      </p:sp>
      <p:sp>
        <p:nvSpPr>
          <p:cNvPr id="4" name="Text Placeholder 3">
            <a:extLst>
              <a:ext uri="{FF2B5EF4-FFF2-40B4-BE49-F238E27FC236}">
                <a16:creationId xmlns:a16="http://schemas.microsoft.com/office/drawing/2014/main" id="{E79FF8D5-3704-4296-9140-097E01A78F15}"/>
              </a:ext>
            </a:extLst>
          </p:cNvPr>
          <p:cNvSpPr>
            <a:spLocks noGrp="1"/>
          </p:cNvSpPr>
          <p:nvPr>
            <p:ph type="body" idx="1"/>
          </p:nvPr>
        </p:nvSpPr>
        <p:spPr/>
        <p:txBody>
          <a:bodyPr>
            <a:normAutofit lnSpcReduction="10000"/>
          </a:bodyPr>
          <a:lstStyle/>
          <a:p>
            <a:r>
              <a:rPr lang="en-US" b="1" dirty="0">
                <a:solidFill>
                  <a:schemeClr val="tx1"/>
                </a:solidFill>
              </a:rPr>
              <a:t>Class A = 18 years old</a:t>
            </a:r>
          </a:p>
          <a:p>
            <a:r>
              <a:rPr lang="en-US" b="1" dirty="0">
                <a:solidFill>
                  <a:schemeClr val="tx1"/>
                </a:solidFill>
              </a:rPr>
              <a:t>Class B = 18 years old</a:t>
            </a:r>
          </a:p>
          <a:p>
            <a:r>
              <a:rPr lang="en-US" b="1" dirty="0">
                <a:solidFill>
                  <a:schemeClr val="tx1"/>
                </a:solidFill>
              </a:rPr>
              <a:t>Class C = 15 Hardship, 16 provisional, 18 standard</a:t>
            </a:r>
          </a:p>
          <a:p>
            <a:r>
              <a:rPr lang="en-US" b="1" dirty="0">
                <a:solidFill>
                  <a:schemeClr val="tx1"/>
                </a:solidFill>
              </a:rPr>
              <a:t>Class M = 15 Moped, 16 Motorcycle</a:t>
            </a:r>
          </a:p>
        </p:txBody>
      </p:sp>
      <p:pic>
        <p:nvPicPr>
          <p:cNvPr id="5" name="Picture 4">
            <a:extLst>
              <a:ext uri="{FF2B5EF4-FFF2-40B4-BE49-F238E27FC236}">
                <a16:creationId xmlns:a16="http://schemas.microsoft.com/office/drawing/2014/main" id="{B9085E50-79C5-4D97-93D9-CC166AC2D56F}"/>
              </a:ext>
            </a:extLst>
          </p:cNvPr>
          <p:cNvPicPr>
            <a:picLocks noChangeAspect="1"/>
          </p:cNvPicPr>
          <p:nvPr/>
        </p:nvPicPr>
        <p:blipFill>
          <a:blip r:embed="rId2"/>
          <a:stretch>
            <a:fillRect/>
          </a:stretch>
        </p:blipFill>
        <p:spPr>
          <a:xfrm>
            <a:off x="9212270" y="102152"/>
            <a:ext cx="2979730" cy="1014895"/>
          </a:xfrm>
          <a:prstGeom prst="rect">
            <a:avLst/>
          </a:prstGeom>
        </p:spPr>
      </p:pic>
    </p:spTree>
    <p:extLst>
      <p:ext uri="{BB962C8B-B14F-4D97-AF65-F5344CB8AC3E}">
        <p14:creationId xmlns:p14="http://schemas.microsoft.com/office/powerpoint/2010/main" val="330431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5093-FF7B-A856-0443-E4BE5DAFF126}"/>
              </a:ext>
            </a:extLst>
          </p:cNvPr>
          <p:cNvSpPr>
            <a:spLocks noGrp="1"/>
          </p:cNvSpPr>
          <p:nvPr>
            <p:ph type="title"/>
          </p:nvPr>
        </p:nvSpPr>
        <p:spPr/>
        <p:txBody>
          <a:bodyPr/>
          <a:lstStyle/>
          <a:p>
            <a:r>
              <a:rPr lang="en-US" b="1" dirty="0"/>
              <a:t>Contract Review (Fees)</a:t>
            </a:r>
          </a:p>
        </p:txBody>
      </p:sp>
      <p:sp>
        <p:nvSpPr>
          <p:cNvPr id="3" name="Content Placeholder 2">
            <a:extLst>
              <a:ext uri="{FF2B5EF4-FFF2-40B4-BE49-F238E27FC236}">
                <a16:creationId xmlns:a16="http://schemas.microsoft.com/office/drawing/2014/main" id="{70E07F33-0DA6-26D3-939B-BAA45DAEF4B2}"/>
              </a:ext>
            </a:extLst>
          </p:cNvPr>
          <p:cNvSpPr>
            <a:spLocks noGrp="1"/>
          </p:cNvSpPr>
          <p:nvPr>
            <p:ph idx="1"/>
          </p:nvPr>
        </p:nvSpPr>
        <p:spPr>
          <a:xfrm>
            <a:off x="677334" y="2160589"/>
            <a:ext cx="8596668" cy="1958829"/>
          </a:xfrm>
        </p:spPr>
        <p:txBody>
          <a:bodyPr/>
          <a:lstStyle/>
          <a:p>
            <a:r>
              <a:rPr lang="en-US" dirty="0"/>
              <a:t>Classroom Absence: 			</a:t>
            </a:r>
            <a:r>
              <a:rPr lang="en-US" b="1" dirty="0"/>
              <a:t>$10 </a:t>
            </a:r>
            <a:r>
              <a:rPr lang="en-US" dirty="0"/>
              <a:t>fee per absence</a:t>
            </a:r>
          </a:p>
          <a:p>
            <a:r>
              <a:rPr lang="en-US" dirty="0"/>
              <a:t>DE-964 Form Replacement: 		</a:t>
            </a:r>
            <a:r>
              <a:rPr lang="en-US" b="1" dirty="0"/>
              <a:t>$40 </a:t>
            </a:r>
            <a:r>
              <a:rPr lang="en-US" dirty="0"/>
              <a:t>fee per form</a:t>
            </a:r>
          </a:p>
          <a:p>
            <a:r>
              <a:rPr lang="en-US" dirty="0"/>
              <a:t>In-Car No Call/No Show:		</a:t>
            </a:r>
            <a:r>
              <a:rPr lang="en-US" b="1" dirty="0"/>
              <a:t>$35 </a:t>
            </a:r>
            <a:r>
              <a:rPr lang="en-US" dirty="0"/>
              <a:t>fee </a:t>
            </a:r>
            <a:r>
              <a:rPr lang="en-US" sz="1600" dirty="0"/>
              <a:t>(You must with minimum 24-hour notice)</a:t>
            </a:r>
            <a:br>
              <a:rPr lang="en-US" sz="1600" dirty="0"/>
            </a:br>
            <a:r>
              <a:rPr lang="en-US" sz="1600" dirty="0"/>
              <a:t>                                                      </a:t>
            </a:r>
            <a:r>
              <a:rPr lang="en-US" sz="1400" dirty="0"/>
              <a:t>(showing up without your license is same as no show)</a:t>
            </a:r>
          </a:p>
          <a:p>
            <a:r>
              <a:rPr lang="en-US" dirty="0"/>
              <a:t>Writing on Desk/Chair</a:t>
            </a:r>
            <a:r>
              <a:rPr lang="en-US" sz="1400" dirty="0"/>
              <a:t>                    </a:t>
            </a:r>
            <a:r>
              <a:rPr lang="en-US" b="1" dirty="0"/>
              <a:t>$50 </a:t>
            </a:r>
            <a:r>
              <a:rPr lang="en-US" dirty="0"/>
              <a:t>for each offense (cameras in class)</a:t>
            </a:r>
            <a:endParaRPr lang="en-US" sz="1400" dirty="0"/>
          </a:p>
        </p:txBody>
      </p:sp>
      <p:pic>
        <p:nvPicPr>
          <p:cNvPr id="4" name="Picture 3" descr="Graphical user interface, application&#10;&#10;Description automatically generated">
            <a:extLst>
              <a:ext uri="{FF2B5EF4-FFF2-40B4-BE49-F238E27FC236}">
                <a16:creationId xmlns:a16="http://schemas.microsoft.com/office/drawing/2014/main" id="{E5927D15-2FEF-8953-7AA6-885C81F76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421C2D70-71F1-CF00-B1AB-B73055C3EBD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90720" y="4235594"/>
            <a:ext cx="3537028" cy="235917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20F7A8C-7BA4-B423-06A4-FB147F13C69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6000" y="549850"/>
            <a:ext cx="2675080" cy="1643894"/>
          </a:xfrm>
          <a:prstGeom prst="rect">
            <a:avLst/>
          </a:prstGeom>
        </p:spPr>
      </p:pic>
    </p:spTree>
    <p:extLst>
      <p:ext uri="{BB962C8B-B14F-4D97-AF65-F5344CB8AC3E}">
        <p14:creationId xmlns:p14="http://schemas.microsoft.com/office/powerpoint/2010/main" val="29223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2721-6B71-02AC-95B2-59F690298DFF}"/>
              </a:ext>
            </a:extLst>
          </p:cNvPr>
          <p:cNvSpPr>
            <a:spLocks noGrp="1"/>
          </p:cNvSpPr>
          <p:nvPr>
            <p:ph type="title"/>
          </p:nvPr>
        </p:nvSpPr>
        <p:spPr>
          <a:xfrm>
            <a:off x="677328" y="609600"/>
            <a:ext cx="2930518" cy="1320800"/>
          </a:xfrm>
        </p:spPr>
        <p:txBody>
          <a:bodyPr anchor="ctr">
            <a:normAutofit/>
          </a:bodyPr>
          <a:lstStyle/>
          <a:p>
            <a:pPr>
              <a:lnSpc>
                <a:spcPct val="90000"/>
              </a:lnSpc>
            </a:pPr>
            <a:r>
              <a:rPr lang="en-US" sz="2800" b="1" dirty="0"/>
              <a:t>Materials Required and Optional</a:t>
            </a:r>
          </a:p>
        </p:txBody>
      </p:sp>
      <p:sp>
        <p:nvSpPr>
          <p:cNvPr id="3" name="Content Placeholder 2">
            <a:extLst>
              <a:ext uri="{FF2B5EF4-FFF2-40B4-BE49-F238E27FC236}">
                <a16:creationId xmlns:a16="http://schemas.microsoft.com/office/drawing/2014/main" id="{4248FE71-24F6-211D-3A1A-3B6F4A8FA32F}"/>
              </a:ext>
            </a:extLst>
          </p:cNvPr>
          <p:cNvSpPr>
            <a:spLocks noGrp="1"/>
          </p:cNvSpPr>
          <p:nvPr>
            <p:ph idx="1"/>
          </p:nvPr>
        </p:nvSpPr>
        <p:spPr>
          <a:xfrm>
            <a:off x="677328" y="2160589"/>
            <a:ext cx="3922381" cy="3880773"/>
          </a:xfrm>
        </p:spPr>
        <p:txBody>
          <a:bodyPr>
            <a:normAutofit/>
          </a:bodyPr>
          <a:lstStyle/>
          <a:p>
            <a:r>
              <a:rPr lang="en-US" b="1" dirty="0"/>
              <a:t>Required:</a:t>
            </a:r>
            <a:br>
              <a:rPr lang="en-US" dirty="0"/>
            </a:br>
            <a:r>
              <a:rPr lang="en-US" dirty="0"/>
              <a:t>1. Black Pen</a:t>
            </a:r>
            <a:br>
              <a:rPr lang="en-US" dirty="0"/>
            </a:br>
            <a:r>
              <a:rPr lang="en-US" dirty="0"/>
              <a:t>2. Notebook</a:t>
            </a:r>
          </a:p>
          <a:p>
            <a:r>
              <a:rPr lang="en-US" b="1" dirty="0"/>
              <a:t>Optional:</a:t>
            </a:r>
            <a:br>
              <a:rPr lang="en-US" dirty="0"/>
            </a:br>
            <a:r>
              <a:rPr lang="en-US" dirty="0"/>
              <a:t>1. Laptop/Chromebook/Netbook</a:t>
            </a:r>
            <a:br>
              <a:rPr lang="en-US" dirty="0"/>
            </a:br>
            <a:r>
              <a:rPr lang="en-US" dirty="0"/>
              <a:t>2. Tablet (iPad, Fire tablet..</a:t>
            </a:r>
            <a:r>
              <a:rPr lang="en-US" dirty="0" err="1"/>
              <a:t>etc</a:t>
            </a:r>
            <a:r>
              <a:rPr lang="en-US" dirty="0"/>
              <a:t>) </a:t>
            </a:r>
          </a:p>
        </p:txBody>
      </p:sp>
      <p:pic>
        <p:nvPicPr>
          <p:cNvPr id="5" name="Picture 4" descr="A picture containing tool, pen, cosmetic&#10;&#10;Description automatically generated">
            <a:extLst>
              <a:ext uri="{FF2B5EF4-FFF2-40B4-BE49-F238E27FC236}">
                <a16:creationId xmlns:a16="http://schemas.microsoft.com/office/drawing/2014/main" id="{9B8A6A10-5571-AA8A-A7AB-B3C4ED406E4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44641" y="940030"/>
            <a:ext cx="2596281" cy="1940720"/>
          </a:xfrm>
          <a:prstGeom prst="rect">
            <a:avLst/>
          </a:prstGeom>
        </p:spPr>
      </p:pic>
      <p:pic>
        <p:nvPicPr>
          <p:cNvPr id="10" name="Picture 9" descr="A picture containing text, electronics, computer, computer&#10;&#10;Description automatically generated">
            <a:extLst>
              <a:ext uri="{FF2B5EF4-FFF2-40B4-BE49-F238E27FC236}">
                <a16:creationId xmlns:a16="http://schemas.microsoft.com/office/drawing/2014/main" id="{2E1819A7-8BFE-D3A4-9574-8B662A0AA3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77719" y="914067"/>
            <a:ext cx="2596281" cy="1992645"/>
          </a:xfrm>
          <a:prstGeom prst="rect">
            <a:avLst/>
          </a:prstGeom>
        </p:spPr>
      </p:pic>
      <p:pic>
        <p:nvPicPr>
          <p:cNvPr id="13" name="Picture 12" descr="A picture containing text, computer, electronics&#10;&#10;Description automatically generated">
            <a:extLst>
              <a:ext uri="{FF2B5EF4-FFF2-40B4-BE49-F238E27FC236}">
                <a16:creationId xmlns:a16="http://schemas.microsoft.com/office/drawing/2014/main" id="{5DFE77C9-3673-FED3-3C8E-88DB30A3ECB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05654" y="3557236"/>
            <a:ext cx="2204300" cy="2204300"/>
          </a:xfrm>
          <a:prstGeom prst="rect">
            <a:avLst/>
          </a:prstGeom>
        </p:spPr>
      </p:pic>
      <p:pic>
        <p:nvPicPr>
          <p:cNvPr id="16" name="Picture 15" descr="Logo, company name&#10;&#10;Description automatically generated">
            <a:extLst>
              <a:ext uri="{FF2B5EF4-FFF2-40B4-BE49-F238E27FC236}">
                <a16:creationId xmlns:a16="http://schemas.microsoft.com/office/drawing/2014/main" id="{58AD6BF9-2386-6019-7201-759D4B04C2B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77718" y="3716964"/>
            <a:ext cx="2596283" cy="2044572"/>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E7DCABBD-E603-674C-F5E5-624A068B75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48453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1D2E-2DF4-0053-739F-51A2A324AA0B}"/>
              </a:ext>
            </a:extLst>
          </p:cNvPr>
          <p:cNvSpPr>
            <a:spLocks noGrp="1"/>
          </p:cNvSpPr>
          <p:nvPr>
            <p:ph type="title"/>
          </p:nvPr>
        </p:nvSpPr>
        <p:spPr/>
        <p:txBody>
          <a:bodyPr/>
          <a:lstStyle/>
          <a:p>
            <a:r>
              <a:rPr lang="en-US" b="1" dirty="0"/>
              <a:t>Important Contact Information and Business Hours</a:t>
            </a:r>
          </a:p>
        </p:txBody>
      </p:sp>
      <p:sp>
        <p:nvSpPr>
          <p:cNvPr id="5" name="Content Placeholder 4">
            <a:extLst>
              <a:ext uri="{FF2B5EF4-FFF2-40B4-BE49-F238E27FC236}">
                <a16:creationId xmlns:a16="http://schemas.microsoft.com/office/drawing/2014/main" id="{9FEE5175-4337-FB12-F0C7-9B2149C56EC6}"/>
              </a:ext>
            </a:extLst>
          </p:cNvPr>
          <p:cNvSpPr>
            <a:spLocks noGrp="1"/>
          </p:cNvSpPr>
          <p:nvPr>
            <p:ph idx="1"/>
          </p:nvPr>
        </p:nvSpPr>
        <p:spPr/>
        <p:txBody>
          <a:bodyPr/>
          <a:lstStyle/>
          <a:p>
            <a:r>
              <a:rPr lang="en-US" dirty="0"/>
              <a:t>Location: 3809 Shaver St. #140, Pasadena Texas 77054</a:t>
            </a:r>
          </a:p>
          <a:p>
            <a:r>
              <a:rPr lang="en-US" dirty="0"/>
              <a:t>Phone Number: (713) 947-7322</a:t>
            </a:r>
          </a:p>
          <a:p>
            <a:r>
              <a:rPr lang="en-US" dirty="0"/>
              <a:t>Hours: Monday – Friday (2 p.m. – 6 p.m.) Saturday (9:30 a.m. – 2 p.m.) </a:t>
            </a:r>
            <a:br>
              <a:rPr lang="en-US" dirty="0"/>
            </a:br>
            <a:r>
              <a:rPr lang="en-US" dirty="0"/>
              <a:t>                         Sunday Closed</a:t>
            </a:r>
          </a:p>
          <a:p>
            <a:r>
              <a:rPr lang="en-US" dirty="0"/>
              <a:t>Owner: Asif </a:t>
            </a:r>
            <a:r>
              <a:rPr lang="en-US" dirty="0" err="1"/>
              <a:t>Hassni</a:t>
            </a:r>
            <a:r>
              <a:rPr lang="en-US" dirty="0"/>
              <a:t> (phone number and email upon request)</a:t>
            </a:r>
          </a:p>
          <a:p>
            <a:r>
              <a:rPr lang="en-US" dirty="0"/>
              <a:t>Instructor: Mr. James (Supervising Teacher License #4357)</a:t>
            </a:r>
          </a:p>
          <a:p>
            <a:r>
              <a:rPr lang="en-US" dirty="0"/>
              <a:t>Email: </a:t>
            </a:r>
            <a:r>
              <a:rPr lang="en-US" b="1" u="sng" dirty="0">
                <a:hlinkClick r:id="rId2"/>
              </a:rPr>
              <a:t>mrjamesdriversed@gmail.com</a:t>
            </a:r>
            <a:endParaRPr lang="en-US" b="1" u="sng" dirty="0"/>
          </a:p>
          <a:p>
            <a:r>
              <a:rPr lang="en-US" dirty="0"/>
              <a:t>Website: www.allagesdrivingschool.com</a:t>
            </a:r>
          </a:p>
        </p:txBody>
      </p:sp>
      <p:pic>
        <p:nvPicPr>
          <p:cNvPr id="7" name="Picture 6" descr="Icon&#10;&#10;Description automatically generated">
            <a:extLst>
              <a:ext uri="{FF2B5EF4-FFF2-40B4-BE49-F238E27FC236}">
                <a16:creationId xmlns:a16="http://schemas.microsoft.com/office/drawing/2014/main" id="{8409B77F-515D-D240-BA65-E31FDD7C5A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29163" y="5336674"/>
            <a:ext cx="4017819" cy="140937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B9F4EAC-754A-01F9-008B-7B12DF529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48567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F22F-33DE-5DBD-AC01-A72A9CA646CE}"/>
              </a:ext>
            </a:extLst>
          </p:cNvPr>
          <p:cNvSpPr>
            <a:spLocks noGrp="1"/>
          </p:cNvSpPr>
          <p:nvPr>
            <p:ph type="title"/>
          </p:nvPr>
        </p:nvSpPr>
        <p:spPr/>
        <p:txBody>
          <a:bodyPr/>
          <a:lstStyle/>
          <a:p>
            <a:r>
              <a:rPr lang="en-US" b="1" dirty="0"/>
              <a:t>Resources in class</a:t>
            </a:r>
          </a:p>
        </p:txBody>
      </p:sp>
      <p:pic>
        <p:nvPicPr>
          <p:cNvPr id="5" name="Content Placeholder 4" descr="Graphical user interface&#10;&#10;Description automatically generated">
            <a:extLst>
              <a:ext uri="{FF2B5EF4-FFF2-40B4-BE49-F238E27FC236}">
                <a16:creationId xmlns:a16="http://schemas.microsoft.com/office/drawing/2014/main" id="{04B1F06B-D1B9-937C-A7E2-83DCF3316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2178084"/>
            <a:ext cx="2831517" cy="3783356"/>
          </a:xfrm>
        </p:spPr>
      </p:pic>
      <p:pic>
        <p:nvPicPr>
          <p:cNvPr id="7" name="Picture 6" descr="A picture containing logo&#10;&#10;Description automatically generated">
            <a:extLst>
              <a:ext uri="{FF2B5EF4-FFF2-40B4-BE49-F238E27FC236}">
                <a16:creationId xmlns:a16="http://schemas.microsoft.com/office/drawing/2014/main" id="{45C4E5ED-7A4F-505F-F5C7-A5FCDE38B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193" y="2178084"/>
            <a:ext cx="2831516" cy="3783355"/>
          </a:xfrm>
          <a:prstGeom prst="rect">
            <a:avLst/>
          </a:prstGeom>
        </p:spPr>
      </p:pic>
      <p:pic>
        <p:nvPicPr>
          <p:cNvPr id="9" name="Picture 8" descr="A picture containing text, businesscard&#10;&#10;Description automatically generated">
            <a:extLst>
              <a:ext uri="{FF2B5EF4-FFF2-40B4-BE49-F238E27FC236}">
                <a16:creationId xmlns:a16="http://schemas.microsoft.com/office/drawing/2014/main" id="{CDB055FD-B1E3-9A05-48F6-C3A906E15E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73784" y="96116"/>
            <a:ext cx="2762216" cy="1834284"/>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5450DB1D-EA9A-07AD-69D5-078BA4319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
        <p:nvSpPr>
          <p:cNvPr id="11" name="TextBox 10">
            <a:extLst>
              <a:ext uri="{FF2B5EF4-FFF2-40B4-BE49-F238E27FC236}">
                <a16:creationId xmlns:a16="http://schemas.microsoft.com/office/drawing/2014/main" id="{DA31B8DC-323D-CCB5-6755-78FB26AD0C70}"/>
              </a:ext>
            </a:extLst>
          </p:cNvPr>
          <p:cNvSpPr txBox="1"/>
          <p:nvPr/>
        </p:nvSpPr>
        <p:spPr>
          <a:xfrm>
            <a:off x="677334" y="6063734"/>
            <a:ext cx="2831517" cy="369332"/>
          </a:xfrm>
          <a:prstGeom prst="rect">
            <a:avLst/>
          </a:prstGeom>
          <a:noFill/>
        </p:spPr>
        <p:txBody>
          <a:bodyPr wrap="square" rtlCol="0">
            <a:spAutoFit/>
          </a:bodyPr>
          <a:lstStyle/>
          <a:p>
            <a:r>
              <a:rPr lang="en-US" dirty="0"/>
              <a:t>PDF copy on our website</a:t>
            </a:r>
          </a:p>
        </p:txBody>
      </p:sp>
      <p:sp>
        <p:nvSpPr>
          <p:cNvPr id="12" name="TextBox 11">
            <a:extLst>
              <a:ext uri="{FF2B5EF4-FFF2-40B4-BE49-F238E27FC236}">
                <a16:creationId xmlns:a16="http://schemas.microsoft.com/office/drawing/2014/main" id="{EA885CF4-0D8E-5CBB-5C4D-D598BDA1BA91}"/>
              </a:ext>
            </a:extLst>
          </p:cNvPr>
          <p:cNvSpPr txBox="1"/>
          <p:nvPr/>
        </p:nvSpPr>
        <p:spPr>
          <a:xfrm>
            <a:off x="4219479" y="6035964"/>
            <a:ext cx="2831517" cy="369332"/>
          </a:xfrm>
          <a:prstGeom prst="rect">
            <a:avLst/>
          </a:prstGeom>
          <a:noFill/>
        </p:spPr>
        <p:txBody>
          <a:bodyPr wrap="square" rtlCol="0">
            <a:spAutoFit/>
          </a:bodyPr>
          <a:lstStyle/>
          <a:p>
            <a:r>
              <a:rPr lang="en-US" dirty="0"/>
              <a:t>PDF copy on our website</a:t>
            </a:r>
          </a:p>
        </p:txBody>
      </p:sp>
    </p:spTree>
    <p:extLst>
      <p:ext uri="{BB962C8B-B14F-4D97-AF65-F5344CB8AC3E}">
        <p14:creationId xmlns:p14="http://schemas.microsoft.com/office/powerpoint/2010/main" val="1543541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058C-BE21-2B6D-05E7-1A9D8CE43059}"/>
              </a:ext>
            </a:extLst>
          </p:cNvPr>
          <p:cNvSpPr>
            <a:spLocks noGrp="1"/>
          </p:cNvSpPr>
          <p:nvPr>
            <p:ph type="title"/>
          </p:nvPr>
        </p:nvSpPr>
        <p:spPr/>
        <p:txBody>
          <a:bodyPr/>
          <a:lstStyle/>
          <a:p>
            <a:r>
              <a:rPr lang="en-US" b="1" dirty="0"/>
              <a:t>DPS Handbook 84 Questions</a:t>
            </a:r>
          </a:p>
        </p:txBody>
      </p:sp>
      <p:pic>
        <p:nvPicPr>
          <p:cNvPr id="5" name="Content Placeholder 4" descr="Graphical user interface&#10;&#10;Description automatically generated">
            <a:extLst>
              <a:ext uri="{FF2B5EF4-FFF2-40B4-BE49-F238E27FC236}">
                <a16:creationId xmlns:a16="http://schemas.microsoft.com/office/drawing/2014/main" id="{9B241320-A393-2F33-E30A-056942794F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1490" y="1930400"/>
            <a:ext cx="2720224" cy="3634651"/>
          </a:xfrm>
        </p:spPr>
      </p:pic>
      <p:sp>
        <p:nvSpPr>
          <p:cNvPr id="6" name="TextBox 5">
            <a:extLst>
              <a:ext uri="{FF2B5EF4-FFF2-40B4-BE49-F238E27FC236}">
                <a16:creationId xmlns:a16="http://schemas.microsoft.com/office/drawing/2014/main" id="{0FF7D5B5-54D0-E269-BEB9-8FDFEDC8493B}"/>
              </a:ext>
            </a:extLst>
          </p:cNvPr>
          <p:cNvSpPr txBox="1"/>
          <p:nvPr/>
        </p:nvSpPr>
        <p:spPr>
          <a:xfrm>
            <a:off x="677334" y="1625599"/>
            <a:ext cx="7312121" cy="4524315"/>
          </a:xfrm>
          <a:prstGeom prst="rect">
            <a:avLst/>
          </a:prstGeom>
          <a:noFill/>
        </p:spPr>
        <p:txBody>
          <a:bodyPr wrap="square" rtlCol="0">
            <a:spAutoFit/>
          </a:bodyPr>
          <a:lstStyle/>
          <a:p>
            <a:r>
              <a:rPr lang="en-US" dirty="0"/>
              <a:t>DPS Handbook 84 Questions (How to complete)</a:t>
            </a:r>
          </a:p>
          <a:p>
            <a:endParaRPr lang="en-US" dirty="0"/>
          </a:p>
          <a:p>
            <a:r>
              <a:rPr lang="en-US" dirty="0"/>
              <a:t>1.Write each question and answer completely in your notebook </a:t>
            </a:r>
          </a:p>
          <a:p>
            <a:endParaRPr lang="en-US" dirty="0"/>
          </a:p>
          <a:p>
            <a:r>
              <a:rPr lang="en-US" dirty="0"/>
              <a:t>2. Provide the page number of where you found the answer at the end of each answer.</a:t>
            </a:r>
          </a:p>
          <a:p>
            <a:endParaRPr lang="en-US" dirty="0"/>
          </a:p>
          <a:p>
            <a:r>
              <a:rPr lang="en-US" dirty="0"/>
              <a:t>3. Due Date: All 84 questions are to be completed and turned in no later then the last day of Phase 1 class. </a:t>
            </a:r>
          </a:p>
          <a:p>
            <a:endParaRPr lang="en-US" dirty="0"/>
          </a:p>
          <a:p>
            <a:r>
              <a:rPr lang="en-US" dirty="0"/>
              <a:t>Tip: Having all 84 questions completed by the 3</a:t>
            </a:r>
            <a:r>
              <a:rPr lang="en-US" baseline="30000" dirty="0"/>
              <a:t>rd</a:t>
            </a:r>
            <a:r>
              <a:rPr lang="en-US" dirty="0"/>
              <a:t> day of class will help you prepare for the Permit Test (Road Sign/Road Rules Test).</a:t>
            </a:r>
          </a:p>
          <a:p>
            <a:endParaRPr lang="en-US" dirty="0"/>
          </a:p>
          <a:p>
            <a:r>
              <a:rPr lang="en-US" dirty="0"/>
              <a:t>Tip: Go to All Ages YouTube channel for assistance with DPS 84 questions. </a:t>
            </a:r>
          </a:p>
          <a:p>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212A3AD6-8983-44B0-3942-3EB8F1BE0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472" y="177745"/>
            <a:ext cx="2525528" cy="863709"/>
          </a:xfrm>
          <a:prstGeom prst="rect">
            <a:avLst/>
          </a:prstGeom>
        </p:spPr>
      </p:pic>
    </p:spTree>
    <p:extLst>
      <p:ext uri="{BB962C8B-B14F-4D97-AF65-F5344CB8AC3E}">
        <p14:creationId xmlns:p14="http://schemas.microsoft.com/office/powerpoint/2010/main" val="23065143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252</TotalTime>
  <Words>2171</Words>
  <Application>Microsoft Office PowerPoint</Application>
  <PresentationFormat>Widescreen</PresentationFormat>
  <Paragraphs>139</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Trebuchet MS</vt:lpstr>
      <vt:lpstr>Wingdings 3</vt:lpstr>
      <vt:lpstr>Facet</vt:lpstr>
      <vt:lpstr>All Ages Driving School Day 1 Teen Drivers Education</vt:lpstr>
      <vt:lpstr>Rules of the Class</vt:lpstr>
      <vt:lpstr>Contract Review (Absences)</vt:lpstr>
      <vt:lpstr>Contract Review (6 Month Time Limit)</vt:lpstr>
      <vt:lpstr>Contract Review (Fees)</vt:lpstr>
      <vt:lpstr>Materials Required and Optional</vt:lpstr>
      <vt:lpstr>Important Contact Information and Business Hours</vt:lpstr>
      <vt:lpstr>Resources in class</vt:lpstr>
      <vt:lpstr>DPS Handbook 84 Questions</vt:lpstr>
      <vt:lpstr>Documents you need to secure before getting Learner License.</vt:lpstr>
      <vt:lpstr>DPS Permit Exam</vt:lpstr>
      <vt:lpstr>Module #1 Traffic Laws</vt:lpstr>
      <vt:lpstr>1.1.1. Introduction. The student recognizes the value of legal and responsible reduced-risk driving practices in the Highway Transportation System and accepts driving as a privilege with responsibilities, obligations, and potential consequences. The student is expected to:  </vt:lpstr>
      <vt:lpstr>Chapter 1 DPS Handbook</vt:lpstr>
      <vt:lpstr>VOE (Verification of Enrollment)</vt:lpstr>
      <vt:lpstr>Graduated License Program in Texas to reduce accidents and deaths.</vt:lpstr>
      <vt:lpstr>Phase 1 and 2 of GDL</vt:lpstr>
      <vt:lpstr>Provisional License</vt:lpstr>
      <vt:lpstr>Class C Drivers License </vt:lpstr>
      <vt:lpstr>Class B Drivers License</vt:lpstr>
      <vt:lpstr>Class A Drivers License</vt:lpstr>
      <vt:lpstr>Class M Drivers License</vt:lpstr>
      <vt:lpstr>Restrictions Commonly found on License</vt:lpstr>
      <vt:lpstr>How to obtain a Drivers License</vt:lpstr>
      <vt:lpstr>Driving Record and Financial Responsibility</vt:lpstr>
      <vt:lpstr>Vehicle Registration</vt:lpstr>
      <vt:lpstr>Examinations</vt:lpstr>
      <vt:lpstr>Examinations (Continued)</vt:lpstr>
      <vt:lpstr>Driver Education and Impact Video</vt:lpstr>
      <vt:lpstr>Driving without a license and suspension</vt:lpstr>
      <vt:lpstr>Replace lost or stolen license</vt:lpstr>
      <vt:lpstr>Driving while license is invalid.</vt:lpstr>
      <vt:lpstr>Renewal Process</vt:lpstr>
      <vt:lpstr>Penalties for Non-Driving Alcohol related offenses by Minors</vt:lpstr>
      <vt:lpstr>Essential Needs License</vt:lpstr>
      <vt:lpstr>Questions related to Chapter 1 of DPS Handbook.</vt:lpstr>
      <vt:lpstr>Question #1: What is the minimum age at which you can get a Class C driver license without either driver education or being a hardship case? (Chpt. 1)</vt:lpstr>
      <vt:lpstr>Question #2: How much is the maximum fine for a first conviction of driving without a license? (Chpt. 1)</vt:lpstr>
      <vt:lpstr>Question #3: What type of restrictions may be placed on your license? (Chpt. 1)</vt:lpstr>
      <vt:lpstr>Question #5. What action should you take if you fail to receive the renewal notice card reminding you that your driver license is about to expire? (Chpt. 1)</vt:lpstr>
      <vt:lpstr>Question #30. Under what conditions may your driver license be suspended?(Chpt. 1)</vt:lpstr>
      <vt:lpstr>Question #40. What qualifications must one have to teach a beginner to drive? (Chpt. 1)</vt:lpstr>
      <vt:lpstr>Question #41. If the person is under 18, when does his provisional license expire? (Chpt. 1)</vt:lpstr>
      <vt:lpstr>Question #75. What circumstances may lead to possible loss of your license? (Chpt. 1)</vt:lpstr>
      <vt:lpstr>Question #79. What are the different classes of licenses and age requirements for each? (Chpt.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Ages Driving School Day 1 Teen Drivers Education</dc:title>
  <dc:creator>James Roden</dc:creator>
  <cp:lastModifiedBy>James Roden</cp:lastModifiedBy>
  <cp:revision>7</cp:revision>
  <dcterms:created xsi:type="dcterms:W3CDTF">2022-06-17T09:07:14Z</dcterms:created>
  <dcterms:modified xsi:type="dcterms:W3CDTF">2022-06-17T13:21:51Z</dcterms:modified>
</cp:coreProperties>
</file>