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43" r:id="rId3"/>
    <p:sldId id="257" r:id="rId4"/>
    <p:sldId id="258" r:id="rId5"/>
    <p:sldId id="259" r:id="rId6"/>
    <p:sldId id="297"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2/3/2019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JP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4.JP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6.JP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42.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1.JPG"/><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2.JPG"/><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image" Target="../media/image23.JPG"/><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image" Target="../media/image25.JPG"/></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6.JPG"/><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7.JPG"/><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8.JPG"/><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8.JPG"/><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9.JPG"/><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0.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1.JPG"/><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2.JPG"/><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3.JPG"/><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4.JPG"/><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5.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71C3-086F-4EF9-B0A2-5766D0CB1CFA}"/>
              </a:ext>
            </a:extLst>
          </p:cNvPr>
          <p:cNvSpPr>
            <a:spLocks noGrp="1"/>
          </p:cNvSpPr>
          <p:nvPr>
            <p:ph type="ctrTitle"/>
          </p:nvPr>
        </p:nvSpPr>
        <p:spPr>
          <a:xfrm>
            <a:off x="1600199" y="4571999"/>
            <a:ext cx="7673801" cy="1087656"/>
          </a:xfrm>
        </p:spPr>
        <p:txBody>
          <a:bodyPr>
            <a:normAutofit/>
          </a:bodyPr>
          <a:lstStyle/>
          <a:p>
            <a:pPr algn="l"/>
            <a:r>
              <a:rPr lang="en-US" sz="4800" dirty="0">
                <a:solidFill>
                  <a:schemeClr val="accent2"/>
                </a:solidFill>
              </a:rPr>
              <a:t>All Ages Driving School</a:t>
            </a:r>
          </a:p>
        </p:txBody>
      </p:sp>
      <p:sp>
        <p:nvSpPr>
          <p:cNvPr id="3" name="Subtitle 2">
            <a:extLst>
              <a:ext uri="{FF2B5EF4-FFF2-40B4-BE49-F238E27FC236}">
                <a16:creationId xmlns:a16="http://schemas.microsoft.com/office/drawing/2014/main" id="{C1F0C9CE-98ED-44C3-9D2C-08B2995053E4}"/>
              </a:ext>
            </a:extLst>
          </p:cNvPr>
          <p:cNvSpPr>
            <a:spLocks noGrp="1"/>
          </p:cNvSpPr>
          <p:nvPr>
            <p:ph type="subTitle" idx="1"/>
          </p:nvPr>
        </p:nvSpPr>
        <p:spPr>
          <a:xfrm>
            <a:off x="1674795" y="5659655"/>
            <a:ext cx="7599205" cy="611896"/>
          </a:xfrm>
        </p:spPr>
        <p:txBody>
          <a:bodyPr>
            <a:normAutofit/>
          </a:bodyPr>
          <a:lstStyle/>
          <a:p>
            <a:pPr algn="l"/>
            <a:r>
              <a:rPr lang="en-US" b="1" dirty="0">
                <a:solidFill>
                  <a:schemeClr val="tx1"/>
                </a:solidFill>
              </a:rPr>
              <a:t>84 Questions from the DPS handbook presented by Mr. James </a:t>
            </a:r>
          </a:p>
        </p:txBody>
      </p:sp>
      <p:pic>
        <p:nvPicPr>
          <p:cNvPr id="7" name="Picture 6">
            <a:extLst>
              <a:ext uri="{FF2B5EF4-FFF2-40B4-BE49-F238E27FC236}">
                <a16:creationId xmlns:a16="http://schemas.microsoft.com/office/drawing/2014/main" id="{513695BB-1154-4C4F-9820-3E83EFF25ECC}"/>
              </a:ext>
            </a:extLst>
          </p:cNvPr>
          <p:cNvPicPr>
            <a:picLocks noChangeAspect="1"/>
          </p:cNvPicPr>
          <p:nvPr/>
        </p:nvPicPr>
        <p:blipFill>
          <a:blip r:embed="rId2"/>
          <a:stretch>
            <a:fillRect/>
          </a:stretch>
        </p:blipFill>
        <p:spPr>
          <a:xfrm>
            <a:off x="1600201" y="1654830"/>
            <a:ext cx="7625162" cy="2597126"/>
          </a:xfrm>
          <a:prstGeom prst="rect">
            <a:avLst/>
          </a:prstGeom>
        </p:spPr>
      </p:pic>
    </p:spTree>
    <p:extLst>
      <p:ext uri="{BB962C8B-B14F-4D97-AF65-F5344CB8AC3E}">
        <p14:creationId xmlns:p14="http://schemas.microsoft.com/office/powerpoint/2010/main" val="3016983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5886E-D37D-4014-AD2B-5019ADFCFFC4}"/>
              </a:ext>
            </a:extLst>
          </p:cNvPr>
          <p:cNvSpPr>
            <a:spLocks noGrp="1"/>
          </p:cNvSpPr>
          <p:nvPr>
            <p:ph type="title"/>
          </p:nvPr>
        </p:nvSpPr>
        <p:spPr/>
        <p:txBody>
          <a:bodyPr/>
          <a:lstStyle/>
          <a:p>
            <a:r>
              <a:rPr lang="en-US" dirty="0">
                <a:solidFill>
                  <a:schemeClr val="accent2"/>
                </a:solidFill>
              </a:rPr>
              <a:t>7. Describe the “Yield” sign. (Chpt. 5)</a:t>
            </a:r>
          </a:p>
        </p:txBody>
      </p:sp>
      <p:sp>
        <p:nvSpPr>
          <p:cNvPr id="3" name="Text Placeholder 2">
            <a:extLst>
              <a:ext uri="{FF2B5EF4-FFF2-40B4-BE49-F238E27FC236}">
                <a16:creationId xmlns:a16="http://schemas.microsoft.com/office/drawing/2014/main" id="{37B2583D-1510-4294-A8B1-E048CB10004F}"/>
              </a:ext>
            </a:extLst>
          </p:cNvPr>
          <p:cNvSpPr>
            <a:spLocks noGrp="1"/>
          </p:cNvSpPr>
          <p:nvPr>
            <p:ph type="body" sz="quarter" idx="13"/>
          </p:nvPr>
        </p:nvSpPr>
        <p:spPr/>
        <p:txBody>
          <a:bodyPr/>
          <a:lstStyle/>
          <a:p>
            <a:r>
              <a:rPr lang="en-US" dirty="0"/>
              <a:t>Answer on Page 34</a:t>
            </a:r>
          </a:p>
        </p:txBody>
      </p:sp>
      <p:sp>
        <p:nvSpPr>
          <p:cNvPr id="4" name="Text Placeholder 3">
            <a:extLst>
              <a:ext uri="{FF2B5EF4-FFF2-40B4-BE49-F238E27FC236}">
                <a16:creationId xmlns:a16="http://schemas.microsoft.com/office/drawing/2014/main" id="{85A343E1-8FF6-4567-B0D3-B6A78441C5E7}"/>
              </a:ext>
            </a:extLst>
          </p:cNvPr>
          <p:cNvSpPr>
            <a:spLocks noGrp="1"/>
          </p:cNvSpPr>
          <p:nvPr>
            <p:ph type="body" idx="1"/>
          </p:nvPr>
        </p:nvSpPr>
        <p:spPr/>
        <p:txBody>
          <a:bodyPr/>
          <a:lstStyle/>
          <a:p>
            <a:r>
              <a:rPr lang="en-US" b="1" dirty="0">
                <a:solidFill>
                  <a:schemeClr val="tx1"/>
                </a:solidFill>
              </a:rPr>
              <a:t>Red and White upside down triangle with the words “YIELD” in the middle</a:t>
            </a:r>
            <a:r>
              <a:rPr lang="en-US" dirty="0"/>
              <a:t>.</a:t>
            </a:r>
          </a:p>
        </p:txBody>
      </p:sp>
      <p:pic>
        <p:nvPicPr>
          <p:cNvPr id="6" name="Picture 5">
            <a:extLst>
              <a:ext uri="{FF2B5EF4-FFF2-40B4-BE49-F238E27FC236}">
                <a16:creationId xmlns:a16="http://schemas.microsoft.com/office/drawing/2014/main" id="{B1E3C24E-1641-4841-B0F2-B9FE79685CB7}"/>
              </a:ext>
            </a:extLst>
          </p:cNvPr>
          <p:cNvPicPr>
            <a:picLocks noChangeAspect="1"/>
          </p:cNvPicPr>
          <p:nvPr/>
        </p:nvPicPr>
        <p:blipFill>
          <a:blip r:embed="rId2"/>
          <a:stretch>
            <a:fillRect/>
          </a:stretch>
        </p:blipFill>
        <p:spPr>
          <a:xfrm>
            <a:off x="4014525" y="2401818"/>
            <a:ext cx="1673211" cy="1894962"/>
          </a:xfrm>
          <a:prstGeom prst="rect">
            <a:avLst/>
          </a:prstGeom>
        </p:spPr>
      </p:pic>
      <p:pic>
        <p:nvPicPr>
          <p:cNvPr id="8" name="Picture 7">
            <a:extLst>
              <a:ext uri="{FF2B5EF4-FFF2-40B4-BE49-F238E27FC236}">
                <a16:creationId xmlns:a16="http://schemas.microsoft.com/office/drawing/2014/main" id="{07EA3E6B-A50A-4DBF-8BEE-7D8793D08BA2}"/>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4186867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964EB-BC26-497C-9D5E-3C85D81D31B6}"/>
              </a:ext>
            </a:extLst>
          </p:cNvPr>
          <p:cNvSpPr>
            <a:spLocks noGrp="1"/>
          </p:cNvSpPr>
          <p:nvPr>
            <p:ph type="title"/>
          </p:nvPr>
        </p:nvSpPr>
        <p:spPr/>
        <p:txBody>
          <a:bodyPr>
            <a:normAutofit fontScale="90000"/>
          </a:bodyPr>
          <a:lstStyle/>
          <a:p>
            <a:r>
              <a:rPr lang="en-US" dirty="0">
                <a:solidFill>
                  <a:schemeClr val="accent2"/>
                </a:solidFill>
              </a:rPr>
              <a:t>Question #8. What does a “Narrow Bridge” sign look like, and how should the driver react when he sees one? (Chpt. 5)</a:t>
            </a:r>
          </a:p>
        </p:txBody>
      </p:sp>
      <p:sp>
        <p:nvSpPr>
          <p:cNvPr id="3" name="Text Placeholder 2">
            <a:extLst>
              <a:ext uri="{FF2B5EF4-FFF2-40B4-BE49-F238E27FC236}">
                <a16:creationId xmlns:a16="http://schemas.microsoft.com/office/drawing/2014/main" id="{23723048-86F8-4430-801E-DF5D5466C185}"/>
              </a:ext>
            </a:extLst>
          </p:cNvPr>
          <p:cNvSpPr>
            <a:spLocks noGrp="1"/>
          </p:cNvSpPr>
          <p:nvPr>
            <p:ph type="body" sz="quarter" idx="13"/>
          </p:nvPr>
        </p:nvSpPr>
        <p:spPr/>
        <p:txBody>
          <a:bodyPr/>
          <a:lstStyle/>
          <a:p>
            <a:r>
              <a:rPr lang="en-US" dirty="0"/>
              <a:t>Answer on Page 31</a:t>
            </a:r>
          </a:p>
        </p:txBody>
      </p:sp>
      <p:sp>
        <p:nvSpPr>
          <p:cNvPr id="4" name="Text Placeholder 3">
            <a:extLst>
              <a:ext uri="{FF2B5EF4-FFF2-40B4-BE49-F238E27FC236}">
                <a16:creationId xmlns:a16="http://schemas.microsoft.com/office/drawing/2014/main" id="{EEC51837-26EF-46B0-ADE8-D943436F1A68}"/>
              </a:ext>
            </a:extLst>
          </p:cNvPr>
          <p:cNvSpPr>
            <a:spLocks noGrp="1"/>
          </p:cNvSpPr>
          <p:nvPr>
            <p:ph type="body" idx="1"/>
          </p:nvPr>
        </p:nvSpPr>
        <p:spPr>
          <a:xfrm>
            <a:off x="677335" y="4527448"/>
            <a:ext cx="8596668" cy="1513914"/>
          </a:xfrm>
        </p:spPr>
        <p:txBody>
          <a:bodyPr/>
          <a:lstStyle/>
          <a:p>
            <a:r>
              <a:rPr lang="en-US" b="1" dirty="0">
                <a:solidFill>
                  <a:schemeClr val="tx1"/>
                </a:solidFill>
              </a:rPr>
              <a:t>It’s a yellow diamond shaped sign and one should slow down and proceed with caution.</a:t>
            </a:r>
          </a:p>
        </p:txBody>
      </p:sp>
      <p:pic>
        <p:nvPicPr>
          <p:cNvPr id="6" name="Picture 5">
            <a:extLst>
              <a:ext uri="{FF2B5EF4-FFF2-40B4-BE49-F238E27FC236}">
                <a16:creationId xmlns:a16="http://schemas.microsoft.com/office/drawing/2014/main" id="{48D74950-60E1-462D-9CA1-B7F2B3A5B10E}"/>
              </a:ext>
            </a:extLst>
          </p:cNvPr>
          <p:cNvPicPr>
            <a:picLocks noChangeAspect="1"/>
          </p:cNvPicPr>
          <p:nvPr/>
        </p:nvPicPr>
        <p:blipFill>
          <a:blip r:embed="rId2"/>
          <a:stretch>
            <a:fillRect/>
          </a:stretch>
        </p:blipFill>
        <p:spPr>
          <a:xfrm>
            <a:off x="5495095" y="3055879"/>
            <a:ext cx="3959299" cy="1533642"/>
          </a:xfrm>
          <a:prstGeom prst="rect">
            <a:avLst/>
          </a:prstGeom>
        </p:spPr>
      </p:pic>
      <p:pic>
        <p:nvPicPr>
          <p:cNvPr id="8" name="Picture 7">
            <a:extLst>
              <a:ext uri="{FF2B5EF4-FFF2-40B4-BE49-F238E27FC236}">
                <a16:creationId xmlns:a16="http://schemas.microsoft.com/office/drawing/2014/main" id="{BA305C44-32E7-4AC1-ABB8-1510F8E8F73A}"/>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457011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321A9-B038-4498-81C4-EE92BED174C5}"/>
              </a:ext>
            </a:extLst>
          </p:cNvPr>
          <p:cNvSpPr>
            <a:spLocks noGrp="1"/>
          </p:cNvSpPr>
          <p:nvPr>
            <p:ph type="title"/>
          </p:nvPr>
        </p:nvSpPr>
        <p:spPr/>
        <p:txBody>
          <a:bodyPr/>
          <a:lstStyle/>
          <a:p>
            <a:r>
              <a:rPr lang="en-US" dirty="0">
                <a:solidFill>
                  <a:schemeClr val="accent2"/>
                </a:solidFill>
              </a:rPr>
              <a:t>Question #9. What is the shape of a “Keep Right” sign, and how should the driver react when he sees one? (Chpt. 5)</a:t>
            </a:r>
          </a:p>
        </p:txBody>
      </p:sp>
      <p:sp>
        <p:nvSpPr>
          <p:cNvPr id="3" name="Text Placeholder 2">
            <a:extLst>
              <a:ext uri="{FF2B5EF4-FFF2-40B4-BE49-F238E27FC236}">
                <a16:creationId xmlns:a16="http://schemas.microsoft.com/office/drawing/2014/main" id="{9D1DE4E9-2DFB-4FDE-92CF-1329D8B5F795}"/>
              </a:ext>
            </a:extLst>
          </p:cNvPr>
          <p:cNvSpPr>
            <a:spLocks noGrp="1"/>
          </p:cNvSpPr>
          <p:nvPr>
            <p:ph type="body" sz="quarter" idx="13"/>
          </p:nvPr>
        </p:nvSpPr>
        <p:spPr/>
        <p:txBody>
          <a:bodyPr/>
          <a:lstStyle/>
          <a:p>
            <a:r>
              <a:rPr lang="en-US" dirty="0"/>
              <a:t>Answer on Page 30 and 33</a:t>
            </a:r>
          </a:p>
        </p:txBody>
      </p:sp>
      <p:sp>
        <p:nvSpPr>
          <p:cNvPr id="4" name="Text Placeholder 3">
            <a:extLst>
              <a:ext uri="{FF2B5EF4-FFF2-40B4-BE49-F238E27FC236}">
                <a16:creationId xmlns:a16="http://schemas.microsoft.com/office/drawing/2014/main" id="{39D30445-AE03-4B0E-911D-55401FF493F1}"/>
              </a:ext>
            </a:extLst>
          </p:cNvPr>
          <p:cNvSpPr>
            <a:spLocks noGrp="1"/>
          </p:cNvSpPr>
          <p:nvPr>
            <p:ph type="body" idx="1"/>
          </p:nvPr>
        </p:nvSpPr>
        <p:spPr/>
        <p:txBody>
          <a:bodyPr/>
          <a:lstStyle/>
          <a:p>
            <a:endParaRPr lang="en-US" dirty="0"/>
          </a:p>
        </p:txBody>
      </p:sp>
      <p:pic>
        <p:nvPicPr>
          <p:cNvPr id="6" name="Picture 5">
            <a:extLst>
              <a:ext uri="{FF2B5EF4-FFF2-40B4-BE49-F238E27FC236}">
                <a16:creationId xmlns:a16="http://schemas.microsoft.com/office/drawing/2014/main" id="{A2D3D9B7-0834-422C-B541-19FE513D104D}"/>
              </a:ext>
            </a:extLst>
          </p:cNvPr>
          <p:cNvPicPr>
            <a:picLocks noChangeAspect="1"/>
          </p:cNvPicPr>
          <p:nvPr/>
        </p:nvPicPr>
        <p:blipFill>
          <a:blip r:embed="rId2"/>
          <a:stretch>
            <a:fillRect/>
          </a:stretch>
        </p:blipFill>
        <p:spPr>
          <a:xfrm>
            <a:off x="677332" y="4585938"/>
            <a:ext cx="3656754" cy="1303134"/>
          </a:xfrm>
          <a:prstGeom prst="rect">
            <a:avLst/>
          </a:prstGeom>
        </p:spPr>
      </p:pic>
      <p:pic>
        <p:nvPicPr>
          <p:cNvPr id="8" name="Picture 7">
            <a:extLst>
              <a:ext uri="{FF2B5EF4-FFF2-40B4-BE49-F238E27FC236}">
                <a16:creationId xmlns:a16="http://schemas.microsoft.com/office/drawing/2014/main" id="{5F417C9C-7484-4DEE-8D25-F2EF98E678B8}"/>
              </a:ext>
            </a:extLst>
          </p:cNvPr>
          <p:cNvPicPr>
            <a:picLocks noChangeAspect="1"/>
          </p:cNvPicPr>
          <p:nvPr/>
        </p:nvPicPr>
        <p:blipFill>
          <a:blip r:embed="rId3"/>
          <a:stretch>
            <a:fillRect/>
          </a:stretch>
        </p:blipFill>
        <p:spPr>
          <a:xfrm>
            <a:off x="4551375" y="4585938"/>
            <a:ext cx="4474093" cy="1303134"/>
          </a:xfrm>
          <a:prstGeom prst="rect">
            <a:avLst/>
          </a:prstGeom>
        </p:spPr>
      </p:pic>
      <p:pic>
        <p:nvPicPr>
          <p:cNvPr id="10" name="Picture 9">
            <a:extLst>
              <a:ext uri="{FF2B5EF4-FFF2-40B4-BE49-F238E27FC236}">
                <a16:creationId xmlns:a16="http://schemas.microsoft.com/office/drawing/2014/main" id="{8CFE1470-4E9A-4D40-B4D1-9CFD2A1C29DA}"/>
              </a:ext>
            </a:extLst>
          </p:cNvPr>
          <p:cNvPicPr>
            <a:picLocks noChangeAspect="1"/>
          </p:cNvPicPr>
          <p:nvPr/>
        </p:nvPicPr>
        <p:blipFill>
          <a:blip r:embed="rId4"/>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213805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57DE6-99CF-428A-BF58-191D4A47F5FC}"/>
              </a:ext>
            </a:extLst>
          </p:cNvPr>
          <p:cNvSpPr>
            <a:spLocks noGrp="1"/>
          </p:cNvSpPr>
          <p:nvPr>
            <p:ph type="title"/>
          </p:nvPr>
        </p:nvSpPr>
        <p:spPr/>
        <p:txBody>
          <a:bodyPr/>
          <a:lstStyle/>
          <a:p>
            <a:r>
              <a:rPr lang="en-US" dirty="0">
                <a:solidFill>
                  <a:schemeClr val="accent2"/>
                </a:solidFill>
              </a:rPr>
              <a:t>Question#10. Which sign tells you to slow down because you are approaching a double curve? (Chpt. 5)</a:t>
            </a:r>
          </a:p>
        </p:txBody>
      </p:sp>
      <p:sp>
        <p:nvSpPr>
          <p:cNvPr id="3" name="Text Placeholder 2">
            <a:extLst>
              <a:ext uri="{FF2B5EF4-FFF2-40B4-BE49-F238E27FC236}">
                <a16:creationId xmlns:a16="http://schemas.microsoft.com/office/drawing/2014/main" id="{21ED0A23-5F52-4BAA-B5FB-330EB3BE4B2B}"/>
              </a:ext>
            </a:extLst>
          </p:cNvPr>
          <p:cNvSpPr>
            <a:spLocks noGrp="1"/>
          </p:cNvSpPr>
          <p:nvPr>
            <p:ph type="body" sz="quarter" idx="13"/>
          </p:nvPr>
        </p:nvSpPr>
        <p:spPr/>
        <p:txBody>
          <a:bodyPr/>
          <a:lstStyle/>
          <a:p>
            <a:r>
              <a:rPr lang="en-US" dirty="0"/>
              <a:t>Answer on Page 30</a:t>
            </a:r>
          </a:p>
        </p:txBody>
      </p:sp>
      <p:sp>
        <p:nvSpPr>
          <p:cNvPr id="4" name="Text Placeholder 3">
            <a:extLst>
              <a:ext uri="{FF2B5EF4-FFF2-40B4-BE49-F238E27FC236}">
                <a16:creationId xmlns:a16="http://schemas.microsoft.com/office/drawing/2014/main" id="{5E8C4BF9-6585-49EA-AAC8-7CF8BCA0F20A}"/>
              </a:ext>
            </a:extLst>
          </p:cNvPr>
          <p:cNvSpPr>
            <a:spLocks noGrp="1"/>
          </p:cNvSpPr>
          <p:nvPr>
            <p:ph type="body" idx="1"/>
          </p:nvPr>
        </p:nvSpPr>
        <p:spPr/>
        <p:txBody>
          <a:bodyPr/>
          <a:lstStyle/>
          <a:p>
            <a:endParaRPr lang="en-US" dirty="0"/>
          </a:p>
        </p:txBody>
      </p:sp>
      <p:pic>
        <p:nvPicPr>
          <p:cNvPr id="6" name="Picture 5">
            <a:extLst>
              <a:ext uri="{FF2B5EF4-FFF2-40B4-BE49-F238E27FC236}">
                <a16:creationId xmlns:a16="http://schemas.microsoft.com/office/drawing/2014/main" id="{A9A0A4C6-5CBF-4BA9-9ED3-A0DC53BE1951}"/>
              </a:ext>
            </a:extLst>
          </p:cNvPr>
          <p:cNvPicPr>
            <a:picLocks noChangeAspect="1"/>
          </p:cNvPicPr>
          <p:nvPr/>
        </p:nvPicPr>
        <p:blipFill>
          <a:blip r:embed="rId2"/>
          <a:stretch>
            <a:fillRect/>
          </a:stretch>
        </p:blipFill>
        <p:spPr>
          <a:xfrm>
            <a:off x="780919" y="4552359"/>
            <a:ext cx="3975639" cy="1489003"/>
          </a:xfrm>
          <a:prstGeom prst="rect">
            <a:avLst/>
          </a:prstGeom>
        </p:spPr>
      </p:pic>
      <p:pic>
        <p:nvPicPr>
          <p:cNvPr id="8" name="Picture 7">
            <a:extLst>
              <a:ext uri="{FF2B5EF4-FFF2-40B4-BE49-F238E27FC236}">
                <a16:creationId xmlns:a16="http://schemas.microsoft.com/office/drawing/2014/main" id="{734C8759-8CDA-49E4-ACBE-8DA61ABECD89}"/>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692865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C1C4C-E75A-4FBD-958E-5E15ABBD32AC}"/>
              </a:ext>
            </a:extLst>
          </p:cNvPr>
          <p:cNvSpPr>
            <a:spLocks noGrp="1"/>
          </p:cNvSpPr>
          <p:nvPr>
            <p:ph type="title"/>
          </p:nvPr>
        </p:nvSpPr>
        <p:spPr/>
        <p:txBody>
          <a:bodyPr/>
          <a:lstStyle/>
          <a:p>
            <a:r>
              <a:rPr lang="en-US" dirty="0">
                <a:solidFill>
                  <a:schemeClr val="accent2"/>
                </a:solidFill>
              </a:rPr>
              <a:t>Question #11. What does a “Do Not Pass” sign mean? (Chpt. 5)</a:t>
            </a:r>
          </a:p>
        </p:txBody>
      </p:sp>
      <p:sp>
        <p:nvSpPr>
          <p:cNvPr id="3" name="Text Placeholder 2">
            <a:extLst>
              <a:ext uri="{FF2B5EF4-FFF2-40B4-BE49-F238E27FC236}">
                <a16:creationId xmlns:a16="http://schemas.microsoft.com/office/drawing/2014/main" id="{78DBABE6-68DD-44AC-B5AC-9DE296273EBF}"/>
              </a:ext>
            </a:extLst>
          </p:cNvPr>
          <p:cNvSpPr>
            <a:spLocks noGrp="1"/>
          </p:cNvSpPr>
          <p:nvPr>
            <p:ph type="body" sz="quarter" idx="13"/>
          </p:nvPr>
        </p:nvSpPr>
        <p:spPr/>
        <p:txBody>
          <a:bodyPr/>
          <a:lstStyle/>
          <a:p>
            <a:r>
              <a:rPr lang="en-US" dirty="0"/>
              <a:t>Answer on Page 33</a:t>
            </a:r>
          </a:p>
        </p:txBody>
      </p:sp>
      <p:sp>
        <p:nvSpPr>
          <p:cNvPr id="4" name="Text Placeholder 3">
            <a:extLst>
              <a:ext uri="{FF2B5EF4-FFF2-40B4-BE49-F238E27FC236}">
                <a16:creationId xmlns:a16="http://schemas.microsoft.com/office/drawing/2014/main" id="{E475D268-B23B-4059-8368-EF1DF8D1BED5}"/>
              </a:ext>
            </a:extLst>
          </p:cNvPr>
          <p:cNvSpPr>
            <a:spLocks noGrp="1"/>
          </p:cNvSpPr>
          <p:nvPr>
            <p:ph type="body" idx="1"/>
          </p:nvPr>
        </p:nvSpPr>
        <p:spPr/>
        <p:txBody>
          <a:bodyPr/>
          <a:lstStyle/>
          <a:p>
            <a:endParaRPr lang="en-US" dirty="0"/>
          </a:p>
        </p:txBody>
      </p:sp>
      <p:pic>
        <p:nvPicPr>
          <p:cNvPr id="6" name="Picture 5">
            <a:extLst>
              <a:ext uri="{FF2B5EF4-FFF2-40B4-BE49-F238E27FC236}">
                <a16:creationId xmlns:a16="http://schemas.microsoft.com/office/drawing/2014/main" id="{C34125A2-8A6F-493C-ABB4-1A3AFAFBB45D}"/>
              </a:ext>
            </a:extLst>
          </p:cNvPr>
          <p:cNvPicPr>
            <a:picLocks noChangeAspect="1"/>
          </p:cNvPicPr>
          <p:nvPr/>
        </p:nvPicPr>
        <p:blipFill>
          <a:blip r:embed="rId2"/>
          <a:stretch>
            <a:fillRect/>
          </a:stretch>
        </p:blipFill>
        <p:spPr>
          <a:xfrm>
            <a:off x="677332" y="4585788"/>
            <a:ext cx="3909114" cy="1397234"/>
          </a:xfrm>
          <a:prstGeom prst="rect">
            <a:avLst/>
          </a:prstGeom>
        </p:spPr>
      </p:pic>
      <p:pic>
        <p:nvPicPr>
          <p:cNvPr id="8" name="Picture 7">
            <a:extLst>
              <a:ext uri="{FF2B5EF4-FFF2-40B4-BE49-F238E27FC236}">
                <a16:creationId xmlns:a16="http://schemas.microsoft.com/office/drawing/2014/main" id="{F4FD5008-FE5C-4158-B2A5-B05880FC964F}"/>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335307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22368-D172-4C92-8970-455DAB7A441D}"/>
              </a:ext>
            </a:extLst>
          </p:cNvPr>
          <p:cNvSpPr>
            <a:spLocks noGrp="1"/>
          </p:cNvSpPr>
          <p:nvPr>
            <p:ph type="title"/>
          </p:nvPr>
        </p:nvSpPr>
        <p:spPr/>
        <p:txBody>
          <a:bodyPr/>
          <a:lstStyle/>
          <a:p>
            <a:r>
              <a:rPr lang="en-US" dirty="0">
                <a:solidFill>
                  <a:schemeClr val="accent2"/>
                </a:solidFill>
              </a:rPr>
              <a:t>Question #12. Which sign tells you to keep in the right-hand lane when driving slow? (Chpt. 5)</a:t>
            </a:r>
          </a:p>
        </p:txBody>
      </p:sp>
      <p:sp>
        <p:nvSpPr>
          <p:cNvPr id="3" name="Text Placeholder 2">
            <a:extLst>
              <a:ext uri="{FF2B5EF4-FFF2-40B4-BE49-F238E27FC236}">
                <a16:creationId xmlns:a16="http://schemas.microsoft.com/office/drawing/2014/main" id="{20E70550-DB24-499B-8EAF-336896B95E76}"/>
              </a:ext>
            </a:extLst>
          </p:cNvPr>
          <p:cNvSpPr>
            <a:spLocks noGrp="1"/>
          </p:cNvSpPr>
          <p:nvPr>
            <p:ph type="body" sz="quarter" idx="13"/>
          </p:nvPr>
        </p:nvSpPr>
        <p:spPr/>
        <p:txBody>
          <a:bodyPr/>
          <a:lstStyle/>
          <a:p>
            <a:r>
              <a:rPr lang="en-US" dirty="0"/>
              <a:t>Answer on Page 33</a:t>
            </a:r>
          </a:p>
        </p:txBody>
      </p:sp>
      <p:sp>
        <p:nvSpPr>
          <p:cNvPr id="4" name="Text Placeholder 3">
            <a:extLst>
              <a:ext uri="{FF2B5EF4-FFF2-40B4-BE49-F238E27FC236}">
                <a16:creationId xmlns:a16="http://schemas.microsoft.com/office/drawing/2014/main" id="{81F2EE94-B25D-4E86-9731-79AF53F74C64}"/>
              </a:ext>
            </a:extLst>
          </p:cNvPr>
          <p:cNvSpPr>
            <a:spLocks noGrp="1"/>
          </p:cNvSpPr>
          <p:nvPr>
            <p:ph type="body" idx="1"/>
          </p:nvPr>
        </p:nvSpPr>
        <p:spPr/>
        <p:txBody>
          <a:bodyPr/>
          <a:lstStyle/>
          <a:p>
            <a:endParaRPr lang="en-US" dirty="0"/>
          </a:p>
        </p:txBody>
      </p:sp>
      <p:pic>
        <p:nvPicPr>
          <p:cNvPr id="5" name="Picture 4">
            <a:extLst>
              <a:ext uri="{FF2B5EF4-FFF2-40B4-BE49-F238E27FC236}">
                <a16:creationId xmlns:a16="http://schemas.microsoft.com/office/drawing/2014/main" id="{1B652830-D28F-4A36-9380-487C845E1DC5}"/>
              </a:ext>
            </a:extLst>
          </p:cNvPr>
          <p:cNvPicPr>
            <a:picLocks noChangeAspect="1"/>
          </p:cNvPicPr>
          <p:nvPr/>
        </p:nvPicPr>
        <p:blipFill>
          <a:blip r:embed="rId2"/>
          <a:stretch>
            <a:fillRect/>
          </a:stretch>
        </p:blipFill>
        <p:spPr>
          <a:xfrm>
            <a:off x="677330" y="4527447"/>
            <a:ext cx="5197768" cy="1513913"/>
          </a:xfrm>
          <a:prstGeom prst="rect">
            <a:avLst/>
          </a:prstGeom>
        </p:spPr>
      </p:pic>
      <p:pic>
        <p:nvPicPr>
          <p:cNvPr id="7" name="Picture 6">
            <a:extLst>
              <a:ext uri="{FF2B5EF4-FFF2-40B4-BE49-F238E27FC236}">
                <a16:creationId xmlns:a16="http://schemas.microsoft.com/office/drawing/2014/main" id="{4548FC6C-25E8-416C-BFE8-8D7E897C9600}"/>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347086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6576C-E2C2-47D6-A3CA-0D0C6978DA8B}"/>
              </a:ext>
            </a:extLst>
          </p:cNvPr>
          <p:cNvSpPr>
            <a:spLocks noGrp="1"/>
          </p:cNvSpPr>
          <p:nvPr>
            <p:ph type="title"/>
          </p:nvPr>
        </p:nvSpPr>
        <p:spPr/>
        <p:txBody>
          <a:bodyPr>
            <a:normAutofit/>
          </a:bodyPr>
          <a:lstStyle/>
          <a:p>
            <a:r>
              <a:rPr lang="en-US" sz="4000" dirty="0">
                <a:solidFill>
                  <a:schemeClr val="accent2"/>
                </a:solidFill>
              </a:rPr>
              <a:t>Question #13. What does “Yield Right-of-Way” mean? (Chpt. 4, 5)</a:t>
            </a:r>
          </a:p>
        </p:txBody>
      </p:sp>
      <p:sp>
        <p:nvSpPr>
          <p:cNvPr id="3" name="Text Placeholder 2">
            <a:extLst>
              <a:ext uri="{FF2B5EF4-FFF2-40B4-BE49-F238E27FC236}">
                <a16:creationId xmlns:a16="http://schemas.microsoft.com/office/drawing/2014/main" id="{A07952BE-D9EC-4261-BFE6-AF29F3257D90}"/>
              </a:ext>
            </a:extLst>
          </p:cNvPr>
          <p:cNvSpPr>
            <a:spLocks noGrp="1"/>
          </p:cNvSpPr>
          <p:nvPr>
            <p:ph type="body" sz="quarter" idx="13"/>
          </p:nvPr>
        </p:nvSpPr>
        <p:spPr/>
        <p:txBody>
          <a:bodyPr/>
          <a:lstStyle/>
          <a:p>
            <a:r>
              <a:rPr lang="en-US" dirty="0"/>
              <a:t>Answer on Page 23 and 34 </a:t>
            </a:r>
          </a:p>
        </p:txBody>
      </p:sp>
      <p:sp>
        <p:nvSpPr>
          <p:cNvPr id="4" name="Text Placeholder 3">
            <a:extLst>
              <a:ext uri="{FF2B5EF4-FFF2-40B4-BE49-F238E27FC236}">
                <a16:creationId xmlns:a16="http://schemas.microsoft.com/office/drawing/2014/main" id="{1BBE66A0-565C-4F7B-A87B-4723314B8F4D}"/>
              </a:ext>
            </a:extLst>
          </p:cNvPr>
          <p:cNvSpPr>
            <a:spLocks noGrp="1"/>
          </p:cNvSpPr>
          <p:nvPr>
            <p:ph type="body" idx="1"/>
          </p:nvPr>
        </p:nvSpPr>
        <p:spPr/>
        <p:txBody>
          <a:bodyPr/>
          <a:lstStyle/>
          <a:p>
            <a:r>
              <a:rPr lang="en-US" b="1" dirty="0">
                <a:solidFill>
                  <a:schemeClr val="tx1"/>
                </a:solidFill>
              </a:rPr>
              <a:t>Yield Right of Way means you must slow down or stop if necessary and give way to other drivers already occupying a space or road.</a:t>
            </a:r>
          </a:p>
        </p:txBody>
      </p:sp>
      <p:pic>
        <p:nvPicPr>
          <p:cNvPr id="6" name="Picture 5">
            <a:extLst>
              <a:ext uri="{FF2B5EF4-FFF2-40B4-BE49-F238E27FC236}">
                <a16:creationId xmlns:a16="http://schemas.microsoft.com/office/drawing/2014/main" id="{C8F123F8-DBE6-458F-8944-774E89896F84}"/>
              </a:ext>
            </a:extLst>
          </p:cNvPr>
          <p:cNvPicPr>
            <a:picLocks noChangeAspect="1"/>
          </p:cNvPicPr>
          <p:nvPr/>
        </p:nvPicPr>
        <p:blipFill>
          <a:blip r:embed="rId2"/>
          <a:stretch>
            <a:fillRect/>
          </a:stretch>
        </p:blipFill>
        <p:spPr>
          <a:xfrm>
            <a:off x="2448011" y="2817113"/>
            <a:ext cx="4490727" cy="1341386"/>
          </a:xfrm>
          <a:prstGeom prst="rect">
            <a:avLst/>
          </a:prstGeom>
        </p:spPr>
      </p:pic>
      <p:pic>
        <p:nvPicPr>
          <p:cNvPr id="8" name="Picture 7">
            <a:extLst>
              <a:ext uri="{FF2B5EF4-FFF2-40B4-BE49-F238E27FC236}">
                <a16:creationId xmlns:a16="http://schemas.microsoft.com/office/drawing/2014/main" id="{7D0D6A31-D3F0-4182-BBC9-FA7BD934DEE6}"/>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38890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C742D-AB52-41D1-8CB6-750D32D6C291}"/>
              </a:ext>
            </a:extLst>
          </p:cNvPr>
          <p:cNvSpPr>
            <a:spLocks noGrp="1"/>
          </p:cNvSpPr>
          <p:nvPr>
            <p:ph type="title"/>
          </p:nvPr>
        </p:nvSpPr>
        <p:spPr/>
        <p:txBody>
          <a:bodyPr/>
          <a:lstStyle/>
          <a:p>
            <a:r>
              <a:rPr lang="en-US" dirty="0">
                <a:solidFill>
                  <a:schemeClr val="accent2"/>
                </a:solidFill>
              </a:rPr>
              <a:t>Question #14. Describe the equipment required on passenger cars by state law. (Chpt. 2)</a:t>
            </a:r>
          </a:p>
        </p:txBody>
      </p:sp>
      <p:sp>
        <p:nvSpPr>
          <p:cNvPr id="3" name="Text Placeholder 2">
            <a:extLst>
              <a:ext uri="{FF2B5EF4-FFF2-40B4-BE49-F238E27FC236}">
                <a16:creationId xmlns:a16="http://schemas.microsoft.com/office/drawing/2014/main" id="{3DE76BBF-00CB-46DB-9096-402D702A9929}"/>
              </a:ext>
            </a:extLst>
          </p:cNvPr>
          <p:cNvSpPr>
            <a:spLocks noGrp="1"/>
          </p:cNvSpPr>
          <p:nvPr>
            <p:ph type="body" sz="quarter" idx="13"/>
          </p:nvPr>
        </p:nvSpPr>
        <p:spPr/>
        <p:txBody>
          <a:bodyPr/>
          <a:lstStyle/>
          <a:p>
            <a:r>
              <a:rPr lang="en-US" dirty="0"/>
              <a:t>Answer on Page 18 (Table 13)</a:t>
            </a:r>
          </a:p>
        </p:txBody>
      </p:sp>
      <p:sp>
        <p:nvSpPr>
          <p:cNvPr id="4" name="Text Placeholder 3">
            <a:extLst>
              <a:ext uri="{FF2B5EF4-FFF2-40B4-BE49-F238E27FC236}">
                <a16:creationId xmlns:a16="http://schemas.microsoft.com/office/drawing/2014/main" id="{9E0E8736-654F-4AED-9713-D30773C603DA}"/>
              </a:ext>
            </a:extLst>
          </p:cNvPr>
          <p:cNvSpPr>
            <a:spLocks noGrp="1"/>
          </p:cNvSpPr>
          <p:nvPr>
            <p:ph type="body" idx="1"/>
          </p:nvPr>
        </p:nvSpPr>
        <p:spPr/>
        <p:txBody>
          <a:bodyPr/>
          <a:lstStyle/>
          <a:p>
            <a:r>
              <a:rPr lang="en-US" b="1" dirty="0">
                <a:solidFill>
                  <a:schemeClr val="tx1"/>
                </a:solidFill>
              </a:rPr>
              <a:t>Brakes, Lights, Horns, Muffler, Exhaust System, Safety Glass, License Plate, Windshield Wiper, Rearview Mirror, Safety Belts, Tires, Fuel Cap.</a:t>
            </a:r>
          </a:p>
        </p:txBody>
      </p:sp>
      <p:pic>
        <p:nvPicPr>
          <p:cNvPr id="8" name="Picture 7">
            <a:extLst>
              <a:ext uri="{FF2B5EF4-FFF2-40B4-BE49-F238E27FC236}">
                <a16:creationId xmlns:a16="http://schemas.microsoft.com/office/drawing/2014/main" id="{48E9BAEA-22D6-4666-92AC-A477FB803675}"/>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520666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37C3697-875A-40A2-B432-B45B291E7F6B}"/>
              </a:ext>
            </a:extLst>
          </p:cNvPr>
          <p:cNvPicPr>
            <a:picLocks noChangeAspect="1"/>
          </p:cNvPicPr>
          <p:nvPr/>
        </p:nvPicPr>
        <p:blipFill>
          <a:blip r:embed="rId2"/>
          <a:stretch>
            <a:fillRect/>
          </a:stretch>
        </p:blipFill>
        <p:spPr>
          <a:xfrm>
            <a:off x="1819370" y="180723"/>
            <a:ext cx="7505507" cy="6332045"/>
          </a:xfrm>
          <a:prstGeom prst="rect">
            <a:avLst/>
          </a:prstGeom>
        </p:spPr>
      </p:pic>
      <p:pic>
        <p:nvPicPr>
          <p:cNvPr id="4" name="Picture 3">
            <a:extLst>
              <a:ext uri="{FF2B5EF4-FFF2-40B4-BE49-F238E27FC236}">
                <a16:creationId xmlns:a16="http://schemas.microsoft.com/office/drawing/2014/main" id="{018CF279-D623-4CA3-A87B-30D92F350783}"/>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3125780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26640-0E62-4896-9C46-628086C570BE}"/>
              </a:ext>
            </a:extLst>
          </p:cNvPr>
          <p:cNvSpPr>
            <a:spLocks noGrp="1"/>
          </p:cNvSpPr>
          <p:nvPr>
            <p:ph type="title"/>
          </p:nvPr>
        </p:nvSpPr>
        <p:spPr/>
        <p:txBody>
          <a:bodyPr/>
          <a:lstStyle/>
          <a:p>
            <a:r>
              <a:rPr lang="en-US" dirty="0">
                <a:solidFill>
                  <a:schemeClr val="accent2"/>
                </a:solidFill>
              </a:rPr>
              <a:t>Question #15. What is the purpose of an exhaust emission system? (Chpt. 2)</a:t>
            </a:r>
          </a:p>
        </p:txBody>
      </p:sp>
      <p:sp>
        <p:nvSpPr>
          <p:cNvPr id="3" name="Text Placeholder 2">
            <a:extLst>
              <a:ext uri="{FF2B5EF4-FFF2-40B4-BE49-F238E27FC236}">
                <a16:creationId xmlns:a16="http://schemas.microsoft.com/office/drawing/2014/main" id="{B2F7E374-E7BE-4624-A641-8CB9971E29D9}"/>
              </a:ext>
            </a:extLst>
          </p:cNvPr>
          <p:cNvSpPr>
            <a:spLocks noGrp="1"/>
          </p:cNvSpPr>
          <p:nvPr>
            <p:ph type="body" sz="quarter" idx="13"/>
          </p:nvPr>
        </p:nvSpPr>
        <p:spPr/>
        <p:txBody>
          <a:bodyPr/>
          <a:lstStyle/>
          <a:p>
            <a:r>
              <a:rPr lang="en-US" dirty="0"/>
              <a:t>Answer on Page 18</a:t>
            </a:r>
          </a:p>
        </p:txBody>
      </p:sp>
      <p:sp>
        <p:nvSpPr>
          <p:cNvPr id="4" name="Text Placeholder 3">
            <a:extLst>
              <a:ext uri="{FF2B5EF4-FFF2-40B4-BE49-F238E27FC236}">
                <a16:creationId xmlns:a16="http://schemas.microsoft.com/office/drawing/2014/main" id="{33FB1AB2-D1CD-411C-9BAD-7471033272E1}"/>
              </a:ext>
            </a:extLst>
          </p:cNvPr>
          <p:cNvSpPr>
            <a:spLocks noGrp="1"/>
          </p:cNvSpPr>
          <p:nvPr>
            <p:ph type="body" idx="1"/>
          </p:nvPr>
        </p:nvSpPr>
        <p:spPr/>
        <p:txBody>
          <a:bodyPr/>
          <a:lstStyle/>
          <a:p>
            <a:r>
              <a:rPr lang="en-US" b="1" dirty="0">
                <a:solidFill>
                  <a:schemeClr val="tx1"/>
                </a:solidFill>
              </a:rPr>
              <a:t>To reduce pollution</a:t>
            </a:r>
            <a:r>
              <a:rPr lang="en-US" dirty="0"/>
              <a:t>.</a:t>
            </a:r>
          </a:p>
        </p:txBody>
      </p:sp>
      <p:pic>
        <p:nvPicPr>
          <p:cNvPr id="6" name="Picture 5">
            <a:extLst>
              <a:ext uri="{FF2B5EF4-FFF2-40B4-BE49-F238E27FC236}">
                <a16:creationId xmlns:a16="http://schemas.microsoft.com/office/drawing/2014/main" id="{B95C96B4-939E-4088-9315-F35CAE9AEED6}"/>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996582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BC373-88E0-4E6E-891E-69ABD4F5D75F}"/>
              </a:ext>
            </a:extLst>
          </p:cNvPr>
          <p:cNvSpPr>
            <a:spLocks noGrp="1"/>
          </p:cNvSpPr>
          <p:nvPr>
            <p:ph type="title"/>
          </p:nvPr>
        </p:nvSpPr>
        <p:spPr>
          <a:xfrm>
            <a:off x="5536734" y="609600"/>
            <a:ext cx="3737268" cy="734351"/>
          </a:xfrm>
        </p:spPr>
        <p:txBody>
          <a:bodyPr>
            <a:normAutofit/>
          </a:bodyPr>
          <a:lstStyle/>
          <a:p>
            <a:r>
              <a:rPr lang="en-US" sz="3200" b="1" dirty="0"/>
              <a:t>All Ages Checklist</a:t>
            </a:r>
          </a:p>
        </p:txBody>
      </p:sp>
      <p:sp>
        <p:nvSpPr>
          <p:cNvPr id="3" name="Content Placeholder 2">
            <a:extLst>
              <a:ext uri="{FF2B5EF4-FFF2-40B4-BE49-F238E27FC236}">
                <a16:creationId xmlns:a16="http://schemas.microsoft.com/office/drawing/2014/main" id="{F316375D-F315-4D28-B7C0-2A82F181BA86}"/>
              </a:ext>
            </a:extLst>
          </p:cNvPr>
          <p:cNvSpPr>
            <a:spLocks noGrp="1"/>
          </p:cNvSpPr>
          <p:nvPr>
            <p:ph idx="1"/>
          </p:nvPr>
        </p:nvSpPr>
        <p:spPr>
          <a:xfrm>
            <a:off x="5209563" y="2160589"/>
            <a:ext cx="4064439" cy="3880773"/>
          </a:xfrm>
        </p:spPr>
        <p:txBody>
          <a:bodyPr>
            <a:normAutofit/>
          </a:bodyPr>
          <a:lstStyle/>
          <a:p>
            <a:r>
              <a:rPr lang="en-US" dirty="0"/>
              <a:t>1. You will need a pen or pencil </a:t>
            </a:r>
          </a:p>
          <a:p>
            <a:r>
              <a:rPr lang="en-US" dirty="0"/>
              <a:t>2. You will need notebook with paper</a:t>
            </a:r>
          </a:p>
          <a:p>
            <a:r>
              <a:rPr lang="en-US" dirty="0"/>
              <a:t>3. A Texas Drivers Handbook (Revised September 2017) Edition </a:t>
            </a:r>
          </a:p>
          <a:p>
            <a:r>
              <a:rPr lang="en-US" dirty="0"/>
              <a:t>4. A copy of the 84 Questions</a:t>
            </a:r>
          </a:p>
          <a:p>
            <a:r>
              <a:rPr lang="en-US" dirty="0"/>
              <a:t>5 Feel free to pause anytime during this presentation to copy of seek further explanation.</a:t>
            </a:r>
          </a:p>
        </p:txBody>
      </p:sp>
      <p:pic>
        <p:nvPicPr>
          <p:cNvPr id="5" name="Picture 4">
            <a:extLst>
              <a:ext uri="{FF2B5EF4-FFF2-40B4-BE49-F238E27FC236}">
                <a16:creationId xmlns:a16="http://schemas.microsoft.com/office/drawing/2014/main" id="{88D42CFE-E626-4F56-B9DA-A34B24AC93A4}"/>
              </a:ext>
            </a:extLst>
          </p:cNvPr>
          <p:cNvPicPr>
            <a:picLocks noChangeAspect="1"/>
          </p:cNvPicPr>
          <p:nvPr/>
        </p:nvPicPr>
        <p:blipFill rotWithShape="1">
          <a:blip r:embed="rId2"/>
          <a:srcRect b="1164"/>
          <a:stretch/>
        </p:blipFill>
        <p:spPr>
          <a:xfrm>
            <a:off x="20" y="-1"/>
            <a:ext cx="5394940" cy="6858001"/>
          </a:xfrm>
          <a:custGeom>
            <a:avLst/>
            <a:gdLst>
              <a:gd name="connsiteX0" fmla="*/ 842596 w 5394960"/>
              <a:gd name="connsiteY0" fmla="*/ 0 h 6858000"/>
              <a:gd name="connsiteX1" fmla="*/ 5394960 w 5394960"/>
              <a:gd name="connsiteY1" fmla="*/ 0 h 6858000"/>
              <a:gd name="connsiteX2" fmla="*/ 5394960 w 5394960"/>
              <a:gd name="connsiteY2" fmla="*/ 21851 h 6858000"/>
              <a:gd name="connsiteX3" fmla="*/ 4365943 w 5394960"/>
              <a:gd name="connsiteY3" fmla="*/ 6858000 h 6858000"/>
              <a:gd name="connsiteX4" fmla="*/ 0 w 5394960"/>
              <a:gd name="connsiteY4" fmla="*/ 6858000 h 6858000"/>
              <a:gd name="connsiteX5" fmla="*/ 0 w 5394960"/>
              <a:gd name="connsiteY5" fmla="*/ 566615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10" name="Isosceles Triangle 9">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3959303"/>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FACC5-4B68-4B2D-8E63-D4C6793118DB}"/>
              </a:ext>
            </a:extLst>
          </p:cNvPr>
          <p:cNvSpPr>
            <a:spLocks noGrp="1"/>
          </p:cNvSpPr>
          <p:nvPr>
            <p:ph type="title"/>
          </p:nvPr>
        </p:nvSpPr>
        <p:spPr/>
        <p:txBody>
          <a:bodyPr>
            <a:normAutofit fontScale="90000"/>
          </a:bodyPr>
          <a:lstStyle/>
          <a:p>
            <a:r>
              <a:rPr lang="en-US" dirty="0">
                <a:solidFill>
                  <a:schemeClr val="accent2"/>
                </a:solidFill>
              </a:rPr>
              <a:t>Question #16. Describe the types of equipment that Texas state law specifically forbids on passenger cars driven within the state. (Chpt. 2)</a:t>
            </a:r>
          </a:p>
        </p:txBody>
      </p:sp>
      <p:sp>
        <p:nvSpPr>
          <p:cNvPr id="3" name="Text Placeholder 2">
            <a:extLst>
              <a:ext uri="{FF2B5EF4-FFF2-40B4-BE49-F238E27FC236}">
                <a16:creationId xmlns:a16="http://schemas.microsoft.com/office/drawing/2014/main" id="{7563DFAA-F914-45AB-B021-FEDFD15D1CAF}"/>
              </a:ext>
            </a:extLst>
          </p:cNvPr>
          <p:cNvSpPr>
            <a:spLocks noGrp="1"/>
          </p:cNvSpPr>
          <p:nvPr>
            <p:ph type="body" sz="quarter" idx="13"/>
          </p:nvPr>
        </p:nvSpPr>
        <p:spPr/>
        <p:txBody>
          <a:bodyPr/>
          <a:lstStyle/>
          <a:p>
            <a:r>
              <a:rPr lang="en-US" dirty="0"/>
              <a:t>Answer on Page 19</a:t>
            </a:r>
          </a:p>
        </p:txBody>
      </p:sp>
      <p:sp>
        <p:nvSpPr>
          <p:cNvPr id="4" name="Text Placeholder 3">
            <a:extLst>
              <a:ext uri="{FF2B5EF4-FFF2-40B4-BE49-F238E27FC236}">
                <a16:creationId xmlns:a16="http://schemas.microsoft.com/office/drawing/2014/main" id="{3F8B3A93-D6D0-405E-8FC8-BFD18CF6FC2D}"/>
              </a:ext>
            </a:extLst>
          </p:cNvPr>
          <p:cNvSpPr>
            <a:spLocks noGrp="1"/>
          </p:cNvSpPr>
          <p:nvPr>
            <p:ph type="body" idx="1"/>
          </p:nvPr>
        </p:nvSpPr>
        <p:spPr/>
        <p:txBody>
          <a:bodyPr/>
          <a:lstStyle/>
          <a:p>
            <a:endParaRPr lang="en-US" dirty="0"/>
          </a:p>
        </p:txBody>
      </p:sp>
      <p:pic>
        <p:nvPicPr>
          <p:cNvPr id="6" name="Picture 5">
            <a:extLst>
              <a:ext uri="{FF2B5EF4-FFF2-40B4-BE49-F238E27FC236}">
                <a16:creationId xmlns:a16="http://schemas.microsoft.com/office/drawing/2014/main" id="{7AC2AA62-2BD5-4618-81CA-A2AE33C397BC}"/>
              </a:ext>
            </a:extLst>
          </p:cNvPr>
          <p:cNvPicPr>
            <a:picLocks noChangeAspect="1"/>
          </p:cNvPicPr>
          <p:nvPr/>
        </p:nvPicPr>
        <p:blipFill>
          <a:blip r:embed="rId2"/>
          <a:stretch>
            <a:fillRect/>
          </a:stretch>
        </p:blipFill>
        <p:spPr>
          <a:xfrm>
            <a:off x="677331" y="4527448"/>
            <a:ext cx="5418670" cy="1530163"/>
          </a:xfrm>
          <a:prstGeom prst="rect">
            <a:avLst/>
          </a:prstGeom>
        </p:spPr>
      </p:pic>
      <p:pic>
        <p:nvPicPr>
          <p:cNvPr id="7" name="Picture 6">
            <a:extLst>
              <a:ext uri="{FF2B5EF4-FFF2-40B4-BE49-F238E27FC236}">
                <a16:creationId xmlns:a16="http://schemas.microsoft.com/office/drawing/2014/main" id="{4F8B7B6C-4801-42FF-9077-C39FB8E3D8AE}"/>
              </a:ext>
            </a:extLst>
          </p:cNvPr>
          <p:cNvPicPr>
            <a:picLocks noChangeAspect="1"/>
          </p:cNvPicPr>
          <p:nvPr/>
        </p:nvPicPr>
        <p:blipFill>
          <a:blip r:embed="rId3"/>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1103562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28FD5-2FFD-4095-9E5C-450041F4130E}"/>
              </a:ext>
            </a:extLst>
          </p:cNvPr>
          <p:cNvSpPr>
            <a:spLocks noGrp="1"/>
          </p:cNvSpPr>
          <p:nvPr>
            <p:ph type="title"/>
          </p:nvPr>
        </p:nvSpPr>
        <p:spPr/>
        <p:txBody>
          <a:bodyPr>
            <a:normAutofit fontScale="90000"/>
          </a:bodyPr>
          <a:lstStyle/>
          <a:p>
            <a:r>
              <a:rPr lang="en-US" dirty="0">
                <a:solidFill>
                  <a:schemeClr val="accent2"/>
                </a:solidFill>
              </a:rPr>
              <a:t>Question #18.How should you react when a traffic officer tells you to do something that is ordinarily considered to be against the law? (Chpt. 5)</a:t>
            </a:r>
          </a:p>
        </p:txBody>
      </p:sp>
      <p:sp>
        <p:nvSpPr>
          <p:cNvPr id="3" name="Text Placeholder 2">
            <a:extLst>
              <a:ext uri="{FF2B5EF4-FFF2-40B4-BE49-F238E27FC236}">
                <a16:creationId xmlns:a16="http://schemas.microsoft.com/office/drawing/2014/main" id="{ACD4A7FE-E3D0-4A43-8E6A-635247741665}"/>
              </a:ext>
            </a:extLst>
          </p:cNvPr>
          <p:cNvSpPr>
            <a:spLocks noGrp="1"/>
          </p:cNvSpPr>
          <p:nvPr>
            <p:ph type="body" sz="quarter" idx="13"/>
          </p:nvPr>
        </p:nvSpPr>
        <p:spPr/>
        <p:txBody>
          <a:bodyPr/>
          <a:lstStyle/>
          <a:p>
            <a:r>
              <a:rPr lang="en-US" dirty="0"/>
              <a:t>Answer on Page 28</a:t>
            </a:r>
          </a:p>
        </p:txBody>
      </p:sp>
      <p:sp>
        <p:nvSpPr>
          <p:cNvPr id="4" name="Text Placeholder 3">
            <a:extLst>
              <a:ext uri="{FF2B5EF4-FFF2-40B4-BE49-F238E27FC236}">
                <a16:creationId xmlns:a16="http://schemas.microsoft.com/office/drawing/2014/main" id="{AE11431D-C4F2-4F9E-927C-9AFACAACD39A}"/>
              </a:ext>
            </a:extLst>
          </p:cNvPr>
          <p:cNvSpPr>
            <a:spLocks noGrp="1"/>
          </p:cNvSpPr>
          <p:nvPr>
            <p:ph type="body" idx="1"/>
          </p:nvPr>
        </p:nvSpPr>
        <p:spPr/>
        <p:txBody>
          <a:bodyPr/>
          <a:lstStyle/>
          <a:p>
            <a:r>
              <a:rPr lang="en-US" b="1" dirty="0">
                <a:solidFill>
                  <a:schemeClr val="tx1"/>
                </a:solidFill>
              </a:rPr>
              <a:t>Always follow the directions of a Traffic Officer</a:t>
            </a:r>
          </a:p>
        </p:txBody>
      </p:sp>
      <p:pic>
        <p:nvPicPr>
          <p:cNvPr id="5" name="Picture 4">
            <a:extLst>
              <a:ext uri="{FF2B5EF4-FFF2-40B4-BE49-F238E27FC236}">
                <a16:creationId xmlns:a16="http://schemas.microsoft.com/office/drawing/2014/main" id="{33FF565D-4E2B-4932-BF81-C5342ADF4D31}"/>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2590514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E63DC-29FB-46ED-BCE8-07A9C0F69395}"/>
              </a:ext>
            </a:extLst>
          </p:cNvPr>
          <p:cNvSpPr>
            <a:spLocks noGrp="1"/>
          </p:cNvSpPr>
          <p:nvPr>
            <p:ph type="title"/>
          </p:nvPr>
        </p:nvSpPr>
        <p:spPr/>
        <p:txBody>
          <a:bodyPr>
            <a:normAutofit fontScale="90000"/>
          </a:bodyPr>
          <a:lstStyle/>
          <a:p>
            <a:r>
              <a:rPr lang="en-US" dirty="0">
                <a:solidFill>
                  <a:schemeClr val="accent2"/>
                </a:solidFill>
              </a:rPr>
              <a:t>Question #18. Once the brakes have been applied, about how many feet does a car which was going 70 mph travel before it comes to a stop? (Chpt. 8)</a:t>
            </a:r>
          </a:p>
        </p:txBody>
      </p:sp>
      <p:sp>
        <p:nvSpPr>
          <p:cNvPr id="3" name="Text Placeholder 2">
            <a:extLst>
              <a:ext uri="{FF2B5EF4-FFF2-40B4-BE49-F238E27FC236}">
                <a16:creationId xmlns:a16="http://schemas.microsoft.com/office/drawing/2014/main" id="{9B57CA6F-049E-4063-B598-8293E18B80AE}"/>
              </a:ext>
            </a:extLst>
          </p:cNvPr>
          <p:cNvSpPr>
            <a:spLocks noGrp="1"/>
          </p:cNvSpPr>
          <p:nvPr>
            <p:ph type="body" sz="quarter" idx="13"/>
          </p:nvPr>
        </p:nvSpPr>
        <p:spPr/>
        <p:txBody>
          <a:bodyPr/>
          <a:lstStyle/>
          <a:p>
            <a:r>
              <a:rPr lang="en-US" dirty="0"/>
              <a:t>Answer on Page 48</a:t>
            </a:r>
          </a:p>
        </p:txBody>
      </p:sp>
      <p:sp>
        <p:nvSpPr>
          <p:cNvPr id="4" name="Text Placeholder 3">
            <a:extLst>
              <a:ext uri="{FF2B5EF4-FFF2-40B4-BE49-F238E27FC236}">
                <a16:creationId xmlns:a16="http://schemas.microsoft.com/office/drawing/2014/main" id="{48BED4CC-BF0C-464E-B98E-CDF689CA75A0}"/>
              </a:ext>
            </a:extLst>
          </p:cNvPr>
          <p:cNvSpPr>
            <a:spLocks noGrp="1"/>
          </p:cNvSpPr>
          <p:nvPr>
            <p:ph type="body" idx="1"/>
          </p:nvPr>
        </p:nvSpPr>
        <p:spPr/>
        <p:txBody>
          <a:bodyPr/>
          <a:lstStyle/>
          <a:p>
            <a:r>
              <a:rPr lang="en-US" b="1" dirty="0">
                <a:solidFill>
                  <a:schemeClr val="tx1"/>
                </a:solidFill>
              </a:rPr>
              <a:t>233 Feet</a:t>
            </a:r>
          </a:p>
        </p:txBody>
      </p:sp>
      <p:pic>
        <p:nvPicPr>
          <p:cNvPr id="6" name="Picture 5">
            <a:extLst>
              <a:ext uri="{FF2B5EF4-FFF2-40B4-BE49-F238E27FC236}">
                <a16:creationId xmlns:a16="http://schemas.microsoft.com/office/drawing/2014/main" id="{D2132DA4-64A5-458A-905B-008DEA5D878E}"/>
              </a:ext>
            </a:extLst>
          </p:cNvPr>
          <p:cNvPicPr>
            <a:picLocks noChangeAspect="1"/>
          </p:cNvPicPr>
          <p:nvPr/>
        </p:nvPicPr>
        <p:blipFill>
          <a:blip r:embed="rId2"/>
          <a:stretch>
            <a:fillRect/>
          </a:stretch>
        </p:blipFill>
        <p:spPr>
          <a:xfrm>
            <a:off x="677332" y="5041696"/>
            <a:ext cx="8030890" cy="812203"/>
          </a:xfrm>
          <a:prstGeom prst="rect">
            <a:avLst/>
          </a:prstGeom>
        </p:spPr>
      </p:pic>
      <p:pic>
        <p:nvPicPr>
          <p:cNvPr id="7" name="Picture 6">
            <a:extLst>
              <a:ext uri="{FF2B5EF4-FFF2-40B4-BE49-F238E27FC236}">
                <a16:creationId xmlns:a16="http://schemas.microsoft.com/office/drawing/2014/main" id="{59C0DEF4-7688-4181-AAE3-B2DE5EC9560E}"/>
              </a:ext>
            </a:extLst>
          </p:cNvPr>
          <p:cNvPicPr>
            <a:picLocks noChangeAspect="1"/>
          </p:cNvPicPr>
          <p:nvPr/>
        </p:nvPicPr>
        <p:blipFill>
          <a:blip r:embed="rId3"/>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7205422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778D0-EFA1-4F28-AE2F-F0F61750FFB0}"/>
              </a:ext>
            </a:extLst>
          </p:cNvPr>
          <p:cNvSpPr>
            <a:spLocks noGrp="1"/>
          </p:cNvSpPr>
          <p:nvPr>
            <p:ph type="title"/>
          </p:nvPr>
        </p:nvSpPr>
        <p:spPr/>
        <p:txBody>
          <a:bodyPr>
            <a:normAutofit fontScale="90000"/>
          </a:bodyPr>
          <a:lstStyle/>
          <a:p>
            <a:r>
              <a:rPr lang="en-US" dirty="0">
                <a:solidFill>
                  <a:schemeClr val="accent2"/>
                </a:solidFill>
              </a:rPr>
              <a:t>Question #19. When is it necessary to stop before proceeding when you overtake a school bus loading or unloading children? (Chpt. 4)</a:t>
            </a:r>
          </a:p>
        </p:txBody>
      </p:sp>
      <p:sp>
        <p:nvSpPr>
          <p:cNvPr id="3" name="Text Placeholder 2">
            <a:extLst>
              <a:ext uri="{FF2B5EF4-FFF2-40B4-BE49-F238E27FC236}">
                <a16:creationId xmlns:a16="http://schemas.microsoft.com/office/drawing/2014/main" id="{87D9CF9C-2A23-4B6E-AEDD-EEE8208C64CE}"/>
              </a:ext>
            </a:extLst>
          </p:cNvPr>
          <p:cNvSpPr>
            <a:spLocks noGrp="1"/>
          </p:cNvSpPr>
          <p:nvPr>
            <p:ph type="body" sz="quarter" idx="13"/>
          </p:nvPr>
        </p:nvSpPr>
        <p:spPr/>
        <p:txBody>
          <a:bodyPr/>
          <a:lstStyle/>
          <a:p>
            <a:r>
              <a:rPr lang="en-US" dirty="0"/>
              <a:t>Answer on Page 26</a:t>
            </a:r>
          </a:p>
        </p:txBody>
      </p:sp>
      <p:sp>
        <p:nvSpPr>
          <p:cNvPr id="4" name="Text Placeholder 3">
            <a:extLst>
              <a:ext uri="{FF2B5EF4-FFF2-40B4-BE49-F238E27FC236}">
                <a16:creationId xmlns:a16="http://schemas.microsoft.com/office/drawing/2014/main" id="{42DCDCFB-D5E9-4FCB-AC87-BBED78F559CC}"/>
              </a:ext>
            </a:extLst>
          </p:cNvPr>
          <p:cNvSpPr>
            <a:spLocks noGrp="1"/>
          </p:cNvSpPr>
          <p:nvPr>
            <p:ph type="body" idx="1"/>
          </p:nvPr>
        </p:nvSpPr>
        <p:spPr/>
        <p:txBody>
          <a:bodyPr/>
          <a:lstStyle/>
          <a:p>
            <a:r>
              <a:rPr lang="en-US" b="1" dirty="0">
                <a:solidFill>
                  <a:schemeClr val="tx1"/>
                </a:solidFill>
              </a:rPr>
              <a:t>When red lights are flashing and stop sign is showing.</a:t>
            </a:r>
          </a:p>
        </p:txBody>
      </p:sp>
      <p:pic>
        <p:nvPicPr>
          <p:cNvPr id="6" name="Picture 5">
            <a:extLst>
              <a:ext uri="{FF2B5EF4-FFF2-40B4-BE49-F238E27FC236}">
                <a16:creationId xmlns:a16="http://schemas.microsoft.com/office/drawing/2014/main" id="{7124C8FF-0574-4802-982B-2925E2678EBA}"/>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514197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63B68-843E-441F-AE3F-2E84FC467F0B}"/>
              </a:ext>
            </a:extLst>
          </p:cNvPr>
          <p:cNvSpPr>
            <a:spLocks noGrp="1"/>
          </p:cNvSpPr>
          <p:nvPr>
            <p:ph type="title"/>
          </p:nvPr>
        </p:nvSpPr>
        <p:spPr/>
        <p:txBody>
          <a:bodyPr>
            <a:normAutofit fontScale="90000"/>
          </a:bodyPr>
          <a:lstStyle/>
          <a:p>
            <a:r>
              <a:rPr lang="en-US" dirty="0">
                <a:solidFill>
                  <a:schemeClr val="accent2"/>
                </a:solidFill>
              </a:rPr>
              <a:t>Question #20. About how many feet will the average driver going 50 mph travel from the moment he sees danger until he hits the brakes? (Chpt. 8)</a:t>
            </a:r>
          </a:p>
        </p:txBody>
      </p:sp>
      <p:sp>
        <p:nvSpPr>
          <p:cNvPr id="3" name="Text Placeholder 2">
            <a:extLst>
              <a:ext uri="{FF2B5EF4-FFF2-40B4-BE49-F238E27FC236}">
                <a16:creationId xmlns:a16="http://schemas.microsoft.com/office/drawing/2014/main" id="{7BA290D0-A775-41DB-966F-B8EAE227A54D}"/>
              </a:ext>
            </a:extLst>
          </p:cNvPr>
          <p:cNvSpPr>
            <a:spLocks noGrp="1"/>
          </p:cNvSpPr>
          <p:nvPr>
            <p:ph type="body" sz="quarter" idx="13"/>
          </p:nvPr>
        </p:nvSpPr>
        <p:spPr/>
        <p:txBody>
          <a:bodyPr/>
          <a:lstStyle/>
          <a:p>
            <a:r>
              <a:rPr lang="en-US" dirty="0"/>
              <a:t>Answer on Page 48</a:t>
            </a:r>
          </a:p>
        </p:txBody>
      </p:sp>
      <p:pic>
        <p:nvPicPr>
          <p:cNvPr id="5" name="Picture 4">
            <a:extLst>
              <a:ext uri="{FF2B5EF4-FFF2-40B4-BE49-F238E27FC236}">
                <a16:creationId xmlns:a16="http://schemas.microsoft.com/office/drawing/2014/main" id="{58930089-3D46-4A0E-B07E-5078A249847A}"/>
              </a:ext>
            </a:extLst>
          </p:cNvPr>
          <p:cNvPicPr>
            <a:picLocks noChangeAspect="1"/>
          </p:cNvPicPr>
          <p:nvPr/>
        </p:nvPicPr>
        <p:blipFill>
          <a:blip r:embed="rId2"/>
          <a:stretch>
            <a:fillRect/>
          </a:stretch>
        </p:blipFill>
        <p:spPr>
          <a:xfrm>
            <a:off x="931334" y="4989130"/>
            <a:ext cx="4842762" cy="564382"/>
          </a:xfrm>
          <a:prstGeom prst="rect">
            <a:avLst/>
          </a:prstGeom>
        </p:spPr>
      </p:pic>
      <p:sp>
        <p:nvSpPr>
          <p:cNvPr id="4" name="Text Placeholder 3">
            <a:extLst>
              <a:ext uri="{FF2B5EF4-FFF2-40B4-BE49-F238E27FC236}">
                <a16:creationId xmlns:a16="http://schemas.microsoft.com/office/drawing/2014/main" id="{17D41F47-9047-4986-969E-A039F572E3CD}"/>
              </a:ext>
            </a:extLst>
          </p:cNvPr>
          <p:cNvSpPr>
            <a:spLocks noGrp="1"/>
          </p:cNvSpPr>
          <p:nvPr>
            <p:ph type="body" idx="1"/>
          </p:nvPr>
        </p:nvSpPr>
        <p:spPr/>
        <p:txBody>
          <a:bodyPr/>
          <a:lstStyle/>
          <a:p>
            <a:r>
              <a:rPr lang="en-US" b="1" dirty="0">
                <a:solidFill>
                  <a:schemeClr val="tx1"/>
                </a:solidFill>
              </a:rPr>
              <a:t>110 feet</a:t>
            </a:r>
          </a:p>
        </p:txBody>
      </p:sp>
      <p:pic>
        <p:nvPicPr>
          <p:cNvPr id="6" name="Picture 5">
            <a:extLst>
              <a:ext uri="{FF2B5EF4-FFF2-40B4-BE49-F238E27FC236}">
                <a16:creationId xmlns:a16="http://schemas.microsoft.com/office/drawing/2014/main" id="{658D703B-B48C-455A-A89F-81E163A7AE67}"/>
              </a:ext>
            </a:extLst>
          </p:cNvPr>
          <p:cNvPicPr>
            <a:picLocks noChangeAspect="1"/>
          </p:cNvPicPr>
          <p:nvPr/>
        </p:nvPicPr>
        <p:blipFill>
          <a:blip r:embed="rId3"/>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3818037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D2F00-B68A-421B-98B2-23C905D6E7C2}"/>
              </a:ext>
            </a:extLst>
          </p:cNvPr>
          <p:cNvSpPr>
            <a:spLocks noGrp="1"/>
          </p:cNvSpPr>
          <p:nvPr>
            <p:ph type="title"/>
          </p:nvPr>
        </p:nvSpPr>
        <p:spPr/>
        <p:txBody>
          <a:bodyPr/>
          <a:lstStyle/>
          <a:p>
            <a:r>
              <a:rPr lang="en-US" dirty="0">
                <a:solidFill>
                  <a:schemeClr val="accent2"/>
                </a:solidFill>
              </a:rPr>
              <a:t>Question #21. Within how many feet of a crosswalk may you park, when parking near a corner? (Chpt. 7)</a:t>
            </a:r>
          </a:p>
        </p:txBody>
      </p:sp>
      <p:sp>
        <p:nvSpPr>
          <p:cNvPr id="3" name="Text Placeholder 2">
            <a:extLst>
              <a:ext uri="{FF2B5EF4-FFF2-40B4-BE49-F238E27FC236}">
                <a16:creationId xmlns:a16="http://schemas.microsoft.com/office/drawing/2014/main" id="{894E3247-D62B-4743-9FF9-4C3363042DF2}"/>
              </a:ext>
            </a:extLst>
          </p:cNvPr>
          <p:cNvSpPr>
            <a:spLocks noGrp="1"/>
          </p:cNvSpPr>
          <p:nvPr>
            <p:ph type="body" sz="quarter" idx="13"/>
          </p:nvPr>
        </p:nvSpPr>
        <p:spPr/>
        <p:txBody>
          <a:bodyPr/>
          <a:lstStyle/>
          <a:p>
            <a:r>
              <a:rPr lang="en-US" dirty="0"/>
              <a:t>Answer on Page 45</a:t>
            </a:r>
          </a:p>
        </p:txBody>
      </p:sp>
      <p:sp>
        <p:nvSpPr>
          <p:cNvPr id="4" name="Text Placeholder 3">
            <a:extLst>
              <a:ext uri="{FF2B5EF4-FFF2-40B4-BE49-F238E27FC236}">
                <a16:creationId xmlns:a16="http://schemas.microsoft.com/office/drawing/2014/main" id="{A4493207-2E7B-4CCE-9D88-57B9E2AB4D16}"/>
              </a:ext>
            </a:extLst>
          </p:cNvPr>
          <p:cNvSpPr>
            <a:spLocks noGrp="1"/>
          </p:cNvSpPr>
          <p:nvPr>
            <p:ph type="body" idx="1"/>
          </p:nvPr>
        </p:nvSpPr>
        <p:spPr/>
        <p:txBody>
          <a:bodyPr/>
          <a:lstStyle/>
          <a:p>
            <a:r>
              <a:rPr lang="en-US" b="1" dirty="0">
                <a:solidFill>
                  <a:schemeClr val="tx1"/>
                </a:solidFill>
              </a:rPr>
              <a:t>Within 20 feet of a crosswalk at an intersection.</a:t>
            </a:r>
          </a:p>
        </p:txBody>
      </p:sp>
      <p:pic>
        <p:nvPicPr>
          <p:cNvPr id="5" name="Picture 4">
            <a:extLst>
              <a:ext uri="{FF2B5EF4-FFF2-40B4-BE49-F238E27FC236}">
                <a16:creationId xmlns:a16="http://schemas.microsoft.com/office/drawing/2014/main" id="{2454CCDD-997F-4903-950E-BA8696BE2530}"/>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17527866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192CB-D2FF-47F2-A90C-29A52D85FA3E}"/>
              </a:ext>
            </a:extLst>
          </p:cNvPr>
          <p:cNvSpPr>
            <a:spLocks noGrp="1"/>
          </p:cNvSpPr>
          <p:nvPr>
            <p:ph type="title"/>
          </p:nvPr>
        </p:nvSpPr>
        <p:spPr/>
        <p:txBody>
          <a:bodyPr/>
          <a:lstStyle/>
          <a:p>
            <a:r>
              <a:rPr lang="en-US" dirty="0">
                <a:solidFill>
                  <a:schemeClr val="accent2"/>
                </a:solidFill>
              </a:rPr>
              <a:t>Question #22. What is the state speed limit for automobiles in urban districts? (Chpt. 8)</a:t>
            </a:r>
          </a:p>
        </p:txBody>
      </p:sp>
      <p:sp>
        <p:nvSpPr>
          <p:cNvPr id="3" name="Text Placeholder 2">
            <a:extLst>
              <a:ext uri="{FF2B5EF4-FFF2-40B4-BE49-F238E27FC236}">
                <a16:creationId xmlns:a16="http://schemas.microsoft.com/office/drawing/2014/main" id="{52082636-FEBD-427F-9A50-CDDE036C12CB}"/>
              </a:ext>
            </a:extLst>
          </p:cNvPr>
          <p:cNvSpPr>
            <a:spLocks noGrp="1"/>
          </p:cNvSpPr>
          <p:nvPr>
            <p:ph type="body" sz="quarter" idx="13"/>
          </p:nvPr>
        </p:nvSpPr>
        <p:spPr/>
        <p:txBody>
          <a:bodyPr/>
          <a:lstStyle/>
          <a:p>
            <a:r>
              <a:rPr lang="en-US" dirty="0"/>
              <a:t>Answer on Page 49 (Table 24)</a:t>
            </a:r>
          </a:p>
        </p:txBody>
      </p:sp>
      <p:sp>
        <p:nvSpPr>
          <p:cNvPr id="4" name="Text Placeholder 3">
            <a:extLst>
              <a:ext uri="{FF2B5EF4-FFF2-40B4-BE49-F238E27FC236}">
                <a16:creationId xmlns:a16="http://schemas.microsoft.com/office/drawing/2014/main" id="{107E34C6-9D4C-4DBF-BC02-F53C63E4B9F1}"/>
              </a:ext>
            </a:extLst>
          </p:cNvPr>
          <p:cNvSpPr>
            <a:spLocks noGrp="1"/>
          </p:cNvSpPr>
          <p:nvPr>
            <p:ph type="body" idx="1"/>
          </p:nvPr>
        </p:nvSpPr>
        <p:spPr/>
        <p:txBody>
          <a:bodyPr/>
          <a:lstStyle/>
          <a:p>
            <a:r>
              <a:rPr lang="en-US" b="1" dirty="0">
                <a:solidFill>
                  <a:schemeClr val="tx1"/>
                </a:solidFill>
              </a:rPr>
              <a:t>30 MPH (Miles Per Hour)</a:t>
            </a:r>
          </a:p>
        </p:txBody>
      </p:sp>
      <p:pic>
        <p:nvPicPr>
          <p:cNvPr id="5" name="Picture 4">
            <a:extLst>
              <a:ext uri="{FF2B5EF4-FFF2-40B4-BE49-F238E27FC236}">
                <a16:creationId xmlns:a16="http://schemas.microsoft.com/office/drawing/2014/main" id="{1214289E-AD3C-4E06-B9F0-A0C6673ABD4D}"/>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15452065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0C2B2-0194-496A-ACB0-6A3C2392F469}"/>
              </a:ext>
            </a:extLst>
          </p:cNvPr>
          <p:cNvSpPr>
            <a:spLocks noGrp="1"/>
          </p:cNvSpPr>
          <p:nvPr>
            <p:ph type="title"/>
          </p:nvPr>
        </p:nvSpPr>
        <p:spPr/>
        <p:txBody>
          <a:bodyPr>
            <a:normAutofit fontScale="90000"/>
          </a:bodyPr>
          <a:lstStyle/>
          <a:p>
            <a:r>
              <a:rPr lang="en-US" dirty="0">
                <a:solidFill>
                  <a:schemeClr val="accent2"/>
                </a:solidFill>
              </a:rPr>
              <a:t>Question #23. Does a posted speed limit of 55 mph mean that you may drive 55 mph on that highway under all conditions? (Chpt. 8)</a:t>
            </a:r>
          </a:p>
        </p:txBody>
      </p:sp>
      <p:sp>
        <p:nvSpPr>
          <p:cNvPr id="3" name="Text Placeholder 2">
            <a:extLst>
              <a:ext uri="{FF2B5EF4-FFF2-40B4-BE49-F238E27FC236}">
                <a16:creationId xmlns:a16="http://schemas.microsoft.com/office/drawing/2014/main" id="{653EE7C3-F818-48A5-A92F-0D05974B88E7}"/>
              </a:ext>
            </a:extLst>
          </p:cNvPr>
          <p:cNvSpPr>
            <a:spLocks noGrp="1"/>
          </p:cNvSpPr>
          <p:nvPr>
            <p:ph type="body" sz="quarter" idx="13"/>
          </p:nvPr>
        </p:nvSpPr>
        <p:spPr/>
        <p:txBody>
          <a:bodyPr/>
          <a:lstStyle/>
          <a:p>
            <a:r>
              <a:rPr lang="en-US" dirty="0"/>
              <a:t>Answer on Page 48</a:t>
            </a:r>
          </a:p>
        </p:txBody>
      </p:sp>
      <p:sp>
        <p:nvSpPr>
          <p:cNvPr id="4" name="Text Placeholder 3">
            <a:extLst>
              <a:ext uri="{FF2B5EF4-FFF2-40B4-BE49-F238E27FC236}">
                <a16:creationId xmlns:a16="http://schemas.microsoft.com/office/drawing/2014/main" id="{CBDB68BA-E006-477D-A3F2-614029C3CBFA}"/>
              </a:ext>
            </a:extLst>
          </p:cNvPr>
          <p:cNvSpPr>
            <a:spLocks noGrp="1"/>
          </p:cNvSpPr>
          <p:nvPr>
            <p:ph type="body" idx="1"/>
          </p:nvPr>
        </p:nvSpPr>
        <p:spPr/>
        <p:txBody>
          <a:bodyPr/>
          <a:lstStyle/>
          <a:p>
            <a:r>
              <a:rPr lang="en-US" b="1" dirty="0">
                <a:solidFill>
                  <a:schemeClr val="tx1"/>
                </a:solidFill>
              </a:rPr>
              <a:t>Speed Limit sign is for normal driving conditions. However, under adverse conditions (rain, heavy traffic, limited visibility and reduced traction) you must go slower then the posted speed limit.</a:t>
            </a:r>
          </a:p>
        </p:txBody>
      </p:sp>
      <p:pic>
        <p:nvPicPr>
          <p:cNvPr id="5" name="Picture 4">
            <a:extLst>
              <a:ext uri="{FF2B5EF4-FFF2-40B4-BE49-F238E27FC236}">
                <a16:creationId xmlns:a16="http://schemas.microsoft.com/office/drawing/2014/main" id="{F8306EB1-A345-4787-B6B3-6B1579A3DC32}"/>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34840081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6813A-642B-4562-8B15-4E1D99BC5D5E}"/>
              </a:ext>
            </a:extLst>
          </p:cNvPr>
          <p:cNvSpPr>
            <a:spLocks noGrp="1"/>
          </p:cNvSpPr>
          <p:nvPr>
            <p:ph type="title"/>
          </p:nvPr>
        </p:nvSpPr>
        <p:spPr/>
        <p:txBody>
          <a:bodyPr>
            <a:normAutofit/>
          </a:bodyPr>
          <a:lstStyle/>
          <a:p>
            <a:r>
              <a:rPr lang="en-US" sz="3600" dirty="0">
                <a:solidFill>
                  <a:schemeClr val="accent2"/>
                </a:solidFill>
              </a:rPr>
              <a:t>Question #24. You should never drive on the left half of the roadway when you are within how many feet from an intersection, bridge, or railroad crossing? (Chpt. 6)</a:t>
            </a:r>
          </a:p>
        </p:txBody>
      </p:sp>
      <p:sp>
        <p:nvSpPr>
          <p:cNvPr id="3" name="Text Placeholder 2">
            <a:extLst>
              <a:ext uri="{FF2B5EF4-FFF2-40B4-BE49-F238E27FC236}">
                <a16:creationId xmlns:a16="http://schemas.microsoft.com/office/drawing/2014/main" id="{F6C7A801-018C-47ED-80AB-24CA93F95DAE}"/>
              </a:ext>
            </a:extLst>
          </p:cNvPr>
          <p:cNvSpPr>
            <a:spLocks noGrp="1"/>
          </p:cNvSpPr>
          <p:nvPr>
            <p:ph type="body" sz="quarter" idx="13"/>
          </p:nvPr>
        </p:nvSpPr>
        <p:spPr/>
        <p:txBody>
          <a:bodyPr/>
          <a:lstStyle/>
          <a:p>
            <a:r>
              <a:rPr lang="en-US" dirty="0"/>
              <a:t>Answer on Page 41</a:t>
            </a:r>
          </a:p>
        </p:txBody>
      </p:sp>
      <p:sp>
        <p:nvSpPr>
          <p:cNvPr id="4" name="Text Placeholder 3">
            <a:extLst>
              <a:ext uri="{FF2B5EF4-FFF2-40B4-BE49-F238E27FC236}">
                <a16:creationId xmlns:a16="http://schemas.microsoft.com/office/drawing/2014/main" id="{4FF9F25F-BBC7-4856-833C-2421C86C1603}"/>
              </a:ext>
            </a:extLst>
          </p:cNvPr>
          <p:cNvSpPr>
            <a:spLocks noGrp="1"/>
          </p:cNvSpPr>
          <p:nvPr>
            <p:ph type="body" idx="1"/>
          </p:nvPr>
        </p:nvSpPr>
        <p:spPr/>
        <p:txBody>
          <a:bodyPr/>
          <a:lstStyle/>
          <a:p>
            <a:r>
              <a:rPr lang="en-US" b="1" dirty="0">
                <a:solidFill>
                  <a:schemeClr val="tx1"/>
                </a:solidFill>
              </a:rPr>
              <a:t>100 Feet</a:t>
            </a:r>
          </a:p>
        </p:txBody>
      </p:sp>
      <p:pic>
        <p:nvPicPr>
          <p:cNvPr id="5" name="Picture 4">
            <a:extLst>
              <a:ext uri="{FF2B5EF4-FFF2-40B4-BE49-F238E27FC236}">
                <a16:creationId xmlns:a16="http://schemas.microsoft.com/office/drawing/2014/main" id="{ED686198-2E14-477F-AB6B-2C62015F9326}"/>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1858563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3CF3F-43EF-4BD5-B782-4BD1C6A89487}"/>
              </a:ext>
            </a:extLst>
          </p:cNvPr>
          <p:cNvSpPr>
            <a:spLocks noGrp="1"/>
          </p:cNvSpPr>
          <p:nvPr>
            <p:ph type="title"/>
          </p:nvPr>
        </p:nvSpPr>
        <p:spPr/>
        <p:txBody>
          <a:bodyPr>
            <a:normAutofit fontScale="90000"/>
          </a:bodyPr>
          <a:lstStyle/>
          <a:p>
            <a:r>
              <a:rPr lang="en-US" dirty="0">
                <a:solidFill>
                  <a:schemeClr val="accent2"/>
                </a:solidFill>
              </a:rPr>
              <a:t>Question #25. What should you do if you discover you are in the wrong lane to make a turn as you enter an intersection? (Chpt. 6)</a:t>
            </a:r>
          </a:p>
        </p:txBody>
      </p:sp>
      <p:sp>
        <p:nvSpPr>
          <p:cNvPr id="3" name="Text Placeholder 2">
            <a:extLst>
              <a:ext uri="{FF2B5EF4-FFF2-40B4-BE49-F238E27FC236}">
                <a16:creationId xmlns:a16="http://schemas.microsoft.com/office/drawing/2014/main" id="{700D6869-C944-4B8F-A432-280D140F668F}"/>
              </a:ext>
            </a:extLst>
          </p:cNvPr>
          <p:cNvSpPr>
            <a:spLocks noGrp="1"/>
          </p:cNvSpPr>
          <p:nvPr>
            <p:ph type="body" sz="quarter" idx="13"/>
          </p:nvPr>
        </p:nvSpPr>
        <p:spPr/>
        <p:txBody>
          <a:bodyPr/>
          <a:lstStyle/>
          <a:p>
            <a:r>
              <a:rPr lang="en-US" dirty="0"/>
              <a:t>Answer on Page 42</a:t>
            </a:r>
          </a:p>
        </p:txBody>
      </p:sp>
      <p:sp>
        <p:nvSpPr>
          <p:cNvPr id="4" name="Text Placeholder 3">
            <a:extLst>
              <a:ext uri="{FF2B5EF4-FFF2-40B4-BE49-F238E27FC236}">
                <a16:creationId xmlns:a16="http://schemas.microsoft.com/office/drawing/2014/main" id="{21EA6E4D-F386-4EAA-939D-59BDF7D7AB95}"/>
              </a:ext>
            </a:extLst>
          </p:cNvPr>
          <p:cNvSpPr>
            <a:spLocks noGrp="1"/>
          </p:cNvSpPr>
          <p:nvPr>
            <p:ph type="body" idx="1"/>
          </p:nvPr>
        </p:nvSpPr>
        <p:spPr/>
        <p:txBody>
          <a:bodyPr/>
          <a:lstStyle/>
          <a:p>
            <a:r>
              <a:rPr lang="en-US" b="1" dirty="0">
                <a:solidFill>
                  <a:schemeClr val="tx1"/>
                </a:solidFill>
              </a:rPr>
              <a:t>Continue straight and find a safe turn around further up the road or detour.</a:t>
            </a:r>
          </a:p>
        </p:txBody>
      </p:sp>
      <p:pic>
        <p:nvPicPr>
          <p:cNvPr id="5" name="Picture 4">
            <a:extLst>
              <a:ext uri="{FF2B5EF4-FFF2-40B4-BE49-F238E27FC236}">
                <a16:creationId xmlns:a16="http://schemas.microsoft.com/office/drawing/2014/main" id="{C52BA0B4-3607-44B3-814B-E34AAF83AD22}"/>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3694014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D703E-2197-4A15-B2F2-25C0B882E80A}"/>
              </a:ext>
            </a:extLst>
          </p:cNvPr>
          <p:cNvSpPr>
            <a:spLocks noGrp="1"/>
          </p:cNvSpPr>
          <p:nvPr>
            <p:ph type="title"/>
          </p:nvPr>
        </p:nvSpPr>
        <p:spPr/>
        <p:txBody>
          <a:bodyPr>
            <a:normAutofit fontScale="90000"/>
          </a:bodyPr>
          <a:lstStyle/>
          <a:p>
            <a:r>
              <a:rPr lang="en-US" dirty="0">
                <a:solidFill>
                  <a:schemeClr val="accent2"/>
                </a:solidFill>
              </a:rPr>
              <a:t>Question #1: What is the minimum age at which you can get a Class C driver license without either driver education or being a hardship case? (Chpt. 1)</a:t>
            </a:r>
          </a:p>
        </p:txBody>
      </p:sp>
      <p:sp>
        <p:nvSpPr>
          <p:cNvPr id="3" name="Text Placeholder 2">
            <a:extLst>
              <a:ext uri="{FF2B5EF4-FFF2-40B4-BE49-F238E27FC236}">
                <a16:creationId xmlns:a16="http://schemas.microsoft.com/office/drawing/2014/main" id="{7019018B-08D4-47C8-981F-56C2B0E4EB93}"/>
              </a:ext>
            </a:extLst>
          </p:cNvPr>
          <p:cNvSpPr>
            <a:spLocks noGrp="1"/>
          </p:cNvSpPr>
          <p:nvPr>
            <p:ph type="body" sz="quarter" idx="13"/>
          </p:nvPr>
        </p:nvSpPr>
        <p:spPr/>
        <p:txBody>
          <a:bodyPr/>
          <a:lstStyle/>
          <a:p>
            <a:r>
              <a:rPr lang="en-US" dirty="0"/>
              <a:t>Answer on Page 28</a:t>
            </a:r>
          </a:p>
        </p:txBody>
      </p:sp>
      <p:sp>
        <p:nvSpPr>
          <p:cNvPr id="4" name="Text Placeholder 3">
            <a:extLst>
              <a:ext uri="{FF2B5EF4-FFF2-40B4-BE49-F238E27FC236}">
                <a16:creationId xmlns:a16="http://schemas.microsoft.com/office/drawing/2014/main" id="{414DFC53-780C-4C23-AF57-D29785916F0A}"/>
              </a:ext>
            </a:extLst>
          </p:cNvPr>
          <p:cNvSpPr>
            <a:spLocks noGrp="1"/>
          </p:cNvSpPr>
          <p:nvPr>
            <p:ph type="body" idx="1"/>
          </p:nvPr>
        </p:nvSpPr>
        <p:spPr/>
        <p:txBody>
          <a:bodyPr>
            <a:normAutofit/>
          </a:bodyPr>
          <a:lstStyle/>
          <a:p>
            <a:r>
              <a:rPr lang="en-US" sz="2400" b="1" dirty="0">
                <a:solidFill>
                  <a:schemeClr val="tx1"/>
                </a:solidFill>
              </a:rPr>
              <a:t>Age 25 is the minimum age at which you can apply for a drivers license without formal drivers education.</a:t>
            </a:r>
          </a:p>
        </p:txBody>
      </p:sp>
      <p:pic>
        <p:nvPicPr>
          <p:cNvPr id="6" name="Picture 5">
            <a:extLst>
              <a:ext uri="{FF2B5EF4-FFF2-40B4-BE49-F238E27FC236}">
                <a16:creationId xmlns:a16="http://schemas.microsoft.com/office/drawing/2014/main" id="{6E4C7350-9753-4015-83D8-97864076DF39}"/>
              </a:ext>
            </a:extLst>
          </p:cNvPr>
          <p:cNvPicPr>
            <a:picLocks noChangeAspect="1"/>
          </p:cNvPicPr>
          <p:nvPr/>
        </p:nvPicPr>
        <p:blipFill>
          <a:blip r:embed="rId2"/>
          <a:stretch>
            <a:fillRect/>
          </a:stretch>
        </p:blipFill>
        <p:spPr>
          <a:xfrm>
            <a:off x="9338505" y="234803"/>
            <a:ext cx="2935019" cy="999666"/>
          </a:xfrm>
          <a:prstGeom prst="rect">
            <a:avLst/>
          </a:prstGeom>
        </p:spPr>
      </p:pic>
    </p:spTree>
    <p:extLst>
      <p:ext uri="{BB962C8B-B14F-4D97-AF65-F5344CB8AC3E}">
        <p14:creationId xmlns:p14="http://schemas.microsoft.com/office/powerpoint/2010/main" val="9949475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B0641-17EB-4EF1-A7C8-BCE3425DB338}"/>
              </a:ext>
            </a:extLst>
          </p:cNvPr>
          <p:cNvSpPr>
            <a:spLocks noGrp="1"/>
          </p:cNvSpPr>
          <p:nvPr>
            <p:ph type="title"/>
          </p:nvPr>
        </p:nvSpPr>
        <p:spPr/>
        <p:txBody>
          <a:bodyPr>
            <a:normAutofit fontScale="90000"/>
          </a:bodyPr>
          <a:lstStyle/>
          <a:p>
            <a:r>
              <a:rPr lang="en-US" dirty="0">
                <a:solidFill>
                  <a:schemeClr val="accent2"/>
                </a:solidFill>
              </a:rPr>
              <a:t>Question #26. When two cars meet at the intersection of a two-lane road with a four-lane road, which one must yield the right-of-way? (Chpt. 4)</a:t>
            </a:r>
          </a:p>
        </p:txBody>
      </p:sp>
      <p:sp>
        <p:nvSpPr>
          <p:cNvPr id="3" name="Text Placeholder 2">
            <a:extLst>
              <a:ext uri="{FF2B5EF4-FFF2-40B4-BE49-F238E27FC236}">
                <a16:creationId xmlns:a16="http://schemas.microsoft.com/office/drawing/2014/main" id="{67D4811D-3D56-4808-953C-292C8E062035}"/>
              </a:ext>
            </a:extLst>
          </p:cNvPr>
          <p:cNvSpPr>
            <a:spLocks noGrp="1"/>
          </p:cNvSpPr>
          <p:nvPr>
            <p:ph type="body" sz="quarter" idx="13"/>
          </p:nvPr>
        </p:nvSpPr>
        <p:spPr/>
        <p:txBody>
          <a:bodyPr/>
          <a:lstStyle/>
          <a:p>
            <a:r>
              <a:rPr lang="en-US" dirty="0"/>
              <a:t>Answer on Page 23</a:t>
            </a:r>
          </a:p>
        </p:txBody>
      </p:sp>
      <p:sp>
        <p:nvSpPr>
          <p:cNvPr id="4" name="Text Placeholder 3">
            <a:extLst>
              <a:ext uri="{FF2B5EF4-FFF2-40B4-BE49-F238E27FC236}">
                <a16:creationId xmlns:a16="http://schemas.microsoft.com/office/drawing/2014/main" id="{0D454360-4715-4C21-9E8F-4698BAFC9949}"/>
              </a:ext>
            </a:extLst>
          </p:cNvPr>
          <p:cNvSpPr>
            <a:spLocks noGrp="1"/>
          </p:cNvSpPr>
          <p:nvPr>
            <p:ph type="body" idx="1"/>
          </p:nvPr>
        </p:nvSpPr>
        <p:spPr/>
        <p:txBody>
          <a:bodyPr/>
          <a:lstStyle/>
          <a:p>
            <a:r>
              <a:rPr lang="en-US" b="1" dirty="0">
                <a:solidFill>
                  <a:schemeClr val="tx1"/>
                </a:solidFill>
              </a:rPr>
              <a:t>Two-lane road must yield to a four-land road</a:t>
            </a:r>
            <a:r>
              <a:rPr lang="en-US" dirty="0"/>
              <a:t>.</a:t>
            </a:r>
          </a:p>
        </p:txBody>
      </p:sp>
      <p:pic>
        <p:nvPicPr>
          <p:cNvPr id="5" name="Picture 4">
            <a:extLst>
              <a:ext uri="{FF2B5EF4-FFF2-40B4-BE49-F238E27FC236}">
                <a16:creationId xmlns:a16="http://schemas.microsoft.com/office/drawing/2014/main" id="{0BFC3DE1-F384-4A48-963A-260D6F18B994}"/>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42527475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7ADCC-E6D9-4A23-8620-39BD9D035744}"/>
              </a:ext>
            </a:extLst>
          </p:cNvPr>
          <p:cNvSpPr>
            <a:spLocks noGrp="1"/>
          </p:cNvSpPr>
          <p:nvPr>
            <p:ph type="title"/>
          </p:nvPr>
        </p:nvSpPr>
        <p:spPr/>
        <p:txBody>
          <a:bodyPr/>
          <a:lstStyle/>
          <a:p>
            <a:r>
              <a:rPr lang="en-US" dirty="0">
                <a:solidFill>
                  <a:schemeClr val="accent2"/>
                </a:solidFill>
              </a:rPr>
              <a:t>Question #27. If you are driving and hear a siren coming, what should you do? (Chpt. 4)</a:t>
            </a:r>
          </a:p>
        </p:txBody>
      </p:sp>
      <p:sp>
        <p:nvSpPr>
          <p:cNvPr id="3" name="Text Placeholder 2">
            <a:extLst>
              <a:ext uri="{FF2B5EF4-FFF2-40B4-BE49-F238E27FC236}">
                <a16:creationId xmlns:a16="http://schemas.microsoft.com/office/drawing/2014/main" id="{10A4502C-07A0-4957-AC56-498A31845584}"/>
              </a:ext>
            </a:extLst>
          </p:cNvPr>
          <p:cNvSpPr>
            <a:spLocks noGrp="1"/>
          </p:cNvSpPr>
          <p:nvPr>
            <p:ph type="body" sz="quarter" idx="13"/>
          </p:nvPr>
        </p:nvSpPr>
        <p:spPr/>
        <p:txBody>
          <a:bodyPr/>
          <a:lstStyle/>
          <a:p>
            <a:r>
              <a:rPr lang="en-US" dirty="0"/>
              <a:t>Answer on Page 25</a:t>
            </a:r>
          </a:p>
        </p:txBody>
      </p:sp>
      <p:sp>
        <p:nvSpPr>
          <p:cNvPr id="4" name="Text Placeholder 3">
            <a:extLst>
              <a:ext uri="{FF2B5EF4-FFF2-40B4-BE49-F238E27FC236}">
                <a16:creationId xmlns:a16="http://schemas.microsoft.com/office/drawing/2014/main" id="{9805147A-5AAB-44CA-AA25-097A84574FFA}"/>
              </a:ext>
            </a:extLst>
          </p:cNvPr>
          <p:cNvSpPr>
            <a:spLocks noGrp="1"/>
          </p:cNvSpPr>
          <p:nvPr>
            <p:ph type="body" idx="1"/>
          </p:nvPr>
        </p:nvSpPr>
        <p:spPr/>
        <p:txBody>
          <a:bodyPr/>
          <a:lstStyle/>
          <a:p>
            <a:r>
              <a:rPr lang="en-US" b="1" dirty="0">
                <a:solidFill>
                  <a:schemeClr val="tx1"/>
                </a:solidFill>
              </a:rPr>
              <a:t>Simply yield, depending where the emergency vehicles is coming from. For example if it is behind you pull over to the right of the shoulder to let it pass.</a:t>
            </a:r>
          </a:p>
        </p:txBody>
      </p:sp>
      <p:pic>
        <p:nvPicPr>
          <p:cNvPr id="5" name="Picture 4">
            <a:extLst>
              <a:ext uri="{FF2B5EF4-FFF2-40B4-BE49-F238E27FC236}">
                <a16:creationId xmlns:a16="http://schemas.microsoft.com/office/drawing/2014/main" id="{E34D8545-2FA6-49CC-BB09-F61FA5F32CDD}"/>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9687197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8407C-943B-4C75-BDFE-4D2783FC9612}"/>
              </a:ext>
            </a:extLst>
          </p:cNvPr>
          <p:cNvSpPr>
            <a:spLocks noGrp="1"/>
          </p:cNvSpPr>
          <p:nvPr>
            <p:ph type="title"/>
          </p:nvPr>
        </p:nvSpPr>
        <p:spPr/>
        <p:txBody>
          <a:bodyPr/>
          <a:lstStyle/>
          <a:p>
            <a:r>
              <a:rPr lang="en-US" dirty="0">
                <a:solidFill>
                  <a:schemeClr val="accent2"/>
                </a:solidFill>
              </a:rPr>
              <a:t>Question #28. What is the first thing that should be done when a car starts to skid? (Chpt. 9)</a:t>
            </a:r>
          </a:p>
        </p:txBody>
      </p:sp>
      <p:sp>
        <p:nvSpPr>
          <p:cNvPr id="3" name="Text Placeholder 2">
            <a:extLst>
              <a:ext uri="{FF2B5EF4-FFF2-40B4-BE49-F238E27FC236}">
                <a16:creationId xmlns:a16="http://schemas.microsoft.com/office/drawing/2014/main" id="{3FFF8527-F0D5-4DD7-9A92-E676DEF4ACC5}"/>
              </a:ext>
            </a:extLst>
          </p:cNvPr>
          <p:cNvSpPr>
            <a:spLocks noGrp="1"/>
          </p:cNvSpPr>
          <p:nvPr>
            <p:ph type="body" sz="quarter" idx="13"/>
          </p:nvPr>
        </p:nvSpPr>
        <p:spPr/>
        <p:txBody>
          <a:bodyPr/>
          <a:lstStyle/>
          <a:p>
            <a:r>
              <a:rPr lang="en-US" dirty="0"/>
              <a:t>Answer on Page 52</a:t>
            </a:r>
          </a:p>
        </p:txBody>
      </p:sp>
      <p:sp>
        <p:nvSpPr>
          <p:cNvPr id="4" name="Text Placeholder 3">
            <a:extLst>
              <a:ext uri="{FF2B5EF4-FFF2-40B4-BE49-F238E27FC236}">
                <a16:creationId xmlns:a16="http://schemas.microsoft.com/office/drawing/2014/main" id="{DB0793DC-CBE6-4460-A6AE-570870EEF94B}"/>
              </a:ext>
            </a:extLst>
          </p:cNvPr>
          <p:cNvSpPr>
            <a:spLocks noGrp="1"/>
          </p:cNvSpPr>
          <p:nvPr>
            <p:ph type="body" idx="1"/>
          </p:nvPr>
        </p:nvSpPr>
        <p:spPr/>
        <p:txBody>
          <a:bodyPr/>
          <a:lstStyle/>
          <a:p>
            <a:r>
              <a:rPr lang="en-US" dirty="0">
                <a:solidFill>
                  <a:schemeClr val="tx1"/>
                </a:solidFill>
              </a:rPr>
              <a:t>Do not hit the brakes suddenly or hard. Take foot off the gas.</a:t>
            </a:r>
          </a:p>
        </p:txBody>
      </p:sp>
      <p:pic>
        <p:nvPicPr>
          <p:cNvPr id="8" name="Picture 7">
            <a:extLst>
              <a:ext uri="{FF2B5EF4-FFF2-40B4-BE49-F238E27FC236}">
                <a16:creationId xmlns:a16="http://schemas.microsoft.com/office/drawing/2014/main" id="{2F3FB6C3-7C0E-461E-B0BC-5CF2C7535638}"/>
              </a:ext>
            </a:extLst>
          </p:cNvPr>
          <p:cNvPicPr>
            <a:picLocks noChangeAspect="1"/>
          </p:cNvPicPr>
          <p:nvPr/>
        </p:nvPicPr>
        <p:blipFill>
          <a:blip r:embed="rId2"/>
          <a:stretch>
            <a:fillRect/>
          </a:stretch>
        </p:blipFill>
        <p:spPr>
          <a:xfrm>
            <a:off x="2917997" y="5041696"/>
            <a:ext cx="3466829" cy="1166829"/>
          </a:xfrm>
          <a:prstGeom prst="rect">
            <a:avLst/>
          </a:prstGeom>
        </p:spPr>
      </p:pic>
      <p:pic>
        <p:nvPicPr>
          <p:cNvPr id="9" name="Picture 8">
            <a:extLst>
              <a:ext uri="{FF2B5EF4-FFF2-40B4-BE49-F238E27FC236}">
                <a16:creationId xmlns:a16="http://schemas.microsoft.com/office/drawing/2014/main" id="{92B7EF5C-84F0-45F5-B2ED-7ED74AE70BCD}"/>
              </a:ext>
            </a:extLst>
          </p:cNvPr>
          <p:cNvPicPr>
            <a:picLocks noChangeAspect="1"/>
          </p:cNvPicPr>
          <p:nvPr/>
        </p:nvPicPr>
        <p:blipFill>
          <a:blip r:embed="rId3"/>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188901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A42FB-0E77-4C42-8558-217BA2786EAC}"/>
              </a:ext>
            </a:extLst>
          </p:cNvPr>
          <p:cNvSpPr>
            <a:spLocks noGrp="1"/>
          </p:cNvSpPr>
          <p:nvPr>
            <p:ph type="title"/>
          </p:nvPr>
        </p:nvSpPr>
        <p:spPr/>
        <p:txBody>
          <a:bodyPr/>
          <a:lstStyle/>
          <a:p>
            <a:r>
              <a:rPr lang="en-US" dirty="0">
                <a:solidFill>
                  <a:schemeClr val="accent2"/>
                </a:solidFill>
              </a:rPr>
              <a:t>Question #29. At what time of the day should your headlights be turned on? (Chpt. 9)</a:t>
            </a:r>
          </a:p>
        </p:txBody>
      </p:sp>
      <p:sp>
        <p:nvSpPr>
          <p:cNvPr id="3" name="Text Placeholder 2">
            <a:extLst>
              <a:ext uri="{FF2B5EF4-FFF2-40B4-BE49-F238E27FC236}">
                <a16:creationId xmlns:a16="http://schemas.microsoft.com/office/drawing/2014/main" id="{3D97CD47-20CC-4E29-9EFE-50B83447E884}"/>
              </a:ext>
            </a:extLst>
          </p:cNvPr>
          <p:cNvSpPr>
            <a:spLocks noGrp="1"/>
          </p:cNvSpPr>
          <p:nvPr>
            <p:ph type="body" sz="quarter" idx="13"/>
          </p:nvPr>
        </p:nvSpPr>
        <p:spPr/>
        <p:txBody>
          <a:bodyPr/>
          <a:lstStyle/>
          <a:p>
            <a:r>
              <a:rPr lang="en-US" dirty="0"/>
              <a:t>Answer on Page 50</a:t>
            </a:r>
          </a:p>
        </p:txBody>
      </p:sp>
      <p:sp>
        <p:nvSpPr>
          <p:cNvPr id="4" name="Text Placeholder 3">
            <a:extLst>
              <a:ext uri="{FF2B5EF4-FFF2-40B4-BE49-F238E27FC236}">
                <a16:creationId xmlns:a16="http://schemas.microsoft.com/office/drawing/2014/main" id="{30FA1CF8-38E9-4C62-8151-6B830F4F0E69}"/>
              </a:ext>
            </a:extLst>
          </p:cNvPr>
          <p:cNvSpPr>
            <a:spLocks noGrp="1"/>
          </p:cNvSpPr>
          <p:nvPr>
            <p:ph type="body" idx="1"/>
          </p:nvPr>
        </p:nvSpPr>
        <p:spPr/>
        <p:txBody>
          <a:bodyPr/>
          <a:lstStyle/>
          <a:p>
            <a:r>
              <a:rPr lang="en-US" b="1" dirty="0">
                <a:solidFill>
                  <a:schemeClr val="tx1"/>
                </a:solidFill>
              </a:rPr>
              <a:t>You must use your headlights beginning 30 minutes after sunset and ending 30 minutes before sunrise, or anytime when individuals or vehicles cannot be seen clearly for at least 1,000 feet. </a:t>
            </a:r>
          </a:p>
        </p:txBody>
      </p:sp>
      <p:pic>
        <p:nvPicPr>
          <p:cNvPr id="7" name="Picture 6">
            <a:extLst>
              <a:ext uri="{FF2B5EF4-FFF2-40B4-BE49-F238E27FC236}">
                <a16:creationId xmlns:a16="http://schemas.microsoft.com/office/drawing/2014/main" id="{23577DCE-DA8D-48CE-835E-60C75ACBB558}"/>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6797129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27F85-43E4-479B-A85E-650EF3619A91}"/>
              </a:ext>
            </a:extLst>
          </p:cNvPr>
          <p:cNvSpPr>
            <a:spLocks noGrp="1"/>
          </p:cNvSpPr>
          <p:nvPr>
            <p:ph type="title"/>
          </p:nvPr>
        </p:nvSpPr>
        <p:spPr/>
        <p:txBody>
          <a:bodyPr/>
          <a:lstStyle/>
          <a:p>
            <a:r>
              <a:rPr lang="en-US" dirty="0">
                <a:solidFill>
                  <a:schemeClr val="accent2"/>
                </a:solidFill>
              </a:rPr>
              <a:t>Question #30. Under what conditions may your driver license be suspended?(Chpt. 1)</a:t>
            </a:r>
          </a:p>
        </p:txBody>
      </p:sp>
      <p:sp>
        <p:nvSpPr>
          <p:cNvPr id="3" name="Text Placeholder 2">
            <a:extLst>
              <a:ext uri="{FF2B5EF4-FFF2-40B4-BE49-F238E27FC236}">
                <a16:creationId xmlns:a16="http://schemas.microsoft.com/office/drawing/2014/main" id="{6F8EE343-F895-425E-A78F-F7DBE7F340AD}"/>
              </a:ext>
            </a:extLst>
          </p:cNvPr>
          <p:cNvSpPr>
            <a:spLocks noGrp="1"/>
          </p:cNvSpPr>
          <p:nvPr>
            <p:ph type="body" sz="quarter" idx="13"/>
          </p:nvPr>
        </p:nvSpPr>
        <p:spPr/>
        <p:txBody>
          <a:bodyPr/>
          <a:lstStyle/>
          <a:p>
            <a:r>
              <a:rPr lang="en-US" dirty="0"/>
              <a:t>Answer on Page 12</a:t>
            </a:r>
          </a:p>
        </p:txBody>
      </p:sp>
      <p:sp>
        <p:nvSpPr>
          <p:cNvPr id="4" name="Text Placeholder 3">
            <a:extLst>
              <a:ext uri="{FF2B5EF4-FFF2-40B4-BE49-F238E27FC236}">
                <a16:creationId xmlns:a16="http://schemas.microsoft.com/office/drawing/2014/main" id="{48C68EFC-73C3-4709-AC57-C32F309C0676}"/>
              </a:ext>
            </a:extLst>
          </p:cNvPr>
          <p:cNvSpPr>
            <a:spLocks noGrp="1"/>
          </p:cNvSpPr>
          <p:nvPr>
            <p:ph type="body" idx="1"/>
          </p:nvPr>
        </p:nvSpPr>
        <p:spPr/>
        <p:txBody>
          <a:bodyPr/>
          <a:lstStyle/>
          <a:p>
            <a:r>
              <a:rPr lang="en-US" b="1" dirty="0">
                <a:solidFill>
                  <a:schemeClr val="tx1"/>
                </a:solidFill>
              </a:rPr>
              <a:t>A license can be suspended for a number of different violations from continued reckless driving (point system) to mandatory suspension for violations considered a felony or dangerous. For example, DWI, drug offenses, racing on public roads, over taking a school bus.</a:t>
            </a:r>
          </a:p>
        </p:txBody>
      </p:sp>
      <p:pic>
        <p:nvPicPr>
          <p:cNvPr id="5" name="Picture 4">
            <a:extLst>
              <a:ext uri="{FF2B5EF4-FFF2-40B4-BE49-F238E27FC236}">
                <a16:creationId xmlns:a16="http://schemas.microsoft.com/office/drawing/2014/main" id="{F678C04E-C143-4A45-A58E-EF48C96838F5}"/>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33037084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E6760-330E-4FF3-87DC-C9DD67F65C5A}"/>
              </a:ext>
            </a:extLst>
          </p:cNvPr>
          <p:cNvSpPr>
            <a:spLocks noGrp="1"/>
          </p:cNvSpPr>
          <p:nvPr>
            <p:ph type="title"/>
          </p:nvPr>
        </p:nvSpPr>
        <p:spPr/>
        <p:txBody>
          <a:bodyPr/>
          <a:lstStyle/>
          <a:p>
            <a:r>
              <a:rPr lang="en-US" dirty="0">
                <a:solidFill>
                  <a:schemeClr val="accent2"/>
                </a:solidFill>
              </a:rPr>
              <a:t>Question #31. What is carbon monoxide, and how may it be harmful to drivers? (Chpt. 14)</a:t>
            </a:r>
          </a:p>
        </p:txBody>
      </p:sp>
      <p:sp>
        <p:nvSpPr>
          <p:cNvPr id="3" name="Text Placeholder 2">
            <a:extLst>
              <a:ext uri="{FF2B5EF4-FFF2-40B4-BE49-F238E27FC236}">
                <a16:creationId xmlns:a16="http://schemas.microsoft.com/office/drawing/2014/main" id="{E0E8B0AF-CB0B-421F-8EF8-5A51D83225DF}"/>
              </a:ext>
            </a:extLst>
          </p:cNvPr>
          <p:cNvSpPr>
            <a:spLocks noGrp="1"/>
          </p:cNvSpPr>
          <p:nvPr>
            <p:ph type="body" sz="quarter" idx="13"/>
          </p:nvPr>
        </p:nvSpPr>
        <p:spPr/>
        <p:txBody>
          <a:bodyPr/>
          <a:lstStyle/>
          <a:p>
            <a:r>
              <a:rPr lang="en-US" dirty="0"/>
              <a:t>Found on Page 71</a:t>
            </a:r>
          </a:p>
        </p:txBody>
      </p:sp>
      <p:sp>
        <p:nvSpPr>
          <p:cNvPr id="4" name="Text Placeholder 3">
            <a:extLst>
              <a:ext uri="{FF2B5EF4-FFF2-40B4-BE49-F238E27FC236}">
                <a16:creationId xmlns:a16="http://schemas.microsoft.com/office/drawing/2014/main" id="{B4B24FC3-ECB3-481E-9D4F-6A151714EDC2}"/>
              </a:ext>
            </a:extLst>
          </p:cNvPr>
          <p:cNvSpPr>
            <a:spLocks noGrp="1"/>
          </p:cNvSpPr>
          <p:nvPr>
            <p:ph type="body" idx="1"/>
          </p:nvPr>
        </p:nvSpPr>
        <p:spPr/>
        <p:txBody>
          <a:bodyPr/>
          <a:lstStyle/>
          <a:p>
            <a:r>
              <a:rPr lang="en-US" b="1" dirty="0">
                <a:solidFill>
                  <a:schemeClr val="tx1"/>
                </a:solidFill>
              </a:rPr>
              <a:t>Carbon Monoxide is a deadly gas. When exposed to Carbon monoxide make sure to find fresh air and ventilation. Symptoms include dizziness and sleepiness, over exposure leads to death.</a:t>
            </a:r>
          </a:p>
        </p:txBody>
      </p:sp>
      <p:pic>
        <p:nvPicPr>
          <p:cNvPr id="5" name="Picture 4">
            <a:extLst>
              <a:ext uri="{FF2B5EF4-FFF2-40B4-BE49-F238E27FC236}">
                <a16:creationId xmlns:a16="http://schemas.microsoft.com/office/drawing/2014/main" id="{C0B44D37-ADFA-4F80-8C17-5015A747CBFA}"/>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3226665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4C55C-9EAC-4141-B46B-57793619B06D}"/>
              </a:ext>
            </a:extLst>
          </p:cNvPr>
          <p:cNvSpPr>
            <a:spLocks noGrp="1"/>
          </p:cNvSpPr>
          <p:nvPr>
            <p:ph type="title"/>
          </p:nvPr>
        </p:nvSpPr>
        <p:spPr/>
        <p:txBody>
          <a:bodyPr/>
          <a:lstStyle/>
          <a:p>
            <a:r>
              <a:rPr lang="en-US" dirty="0">
                <a:solidFill>
                  <a:schemeClr val="accent2"/>
                </a:solidFill>
              </a:rPr>
              <a:t>Question #32. Describe what you should do if you have a blowout while driving. (Chpt. 9)</a:t>
            </a:r>
          </a:p>
        </p:txBody>
      </p:sp>
      <p:sp>
        <p:nvSpPr>
          <p:cNvPr id="3" name="Text Placeholder 2">
            <a:extLst>
              <a:ext uri="{FF2B5EF4-FFF2-40B4-BE49-F238E27FC236}">
                <a16:creationId xmlns:a16="http://schemas.microsoft.com/office/drawing/2014/main" id="{6AF19F43-3FA0-43BA-A4CE-49A3D1FF00DC}"/>
              </a:ext>
            </a:extLst>
          </p:cNvPr>
          <p:cNvSpPr>
            <a:spLocks noGrp="1"/>
          </p:cNvSpPr>
          <p:nvPr>
            <p:ph type="body" sz="quarter" idx="13"/>
          </p:nvPr>
        </p:nvSpPr>
        <p:spPr/>
        <p:txBody>
          <a:bodyPr/>
          <a:lstStyle/>
          <a:p>
            <a:r>
              <a:rPr lang="en-US" dirty="0"/>
              <a:t>Answer found on Page 52</a:t>
            </a:r>
          </a:p>
        </p:txBody>
      </p:sp>
      <p:sp>
        <p:nvSpPr>
          <p:cNvPr id="4" name="Text Placeholder 3">
            <a:extLst>
              <a:ext uri="{FF2B5EF4-FFF2-40B4-BE49-F238E27FC236}">
                <a16:creationId xmlns:a16="http://schemas.microsoft.com/office/drawing/2014/main" id="{614BB139-C6AC-4FED-95FE-AFFC3E88641A}"/>
              </a:ext>
            </a:extLst>
          </p:cNvPr>
          <p:cNvSpPr>
            <a:spLocks noGrp="1"/>
          </p:cNvSpPr>
          <p:nvPr>
            <p:ph type="body" idx="1"/>
          </p:nvPr>
        </p:nvSpPr>
        <p:spPr/>
        <p:txBody>
          <a:bodyPr/>
          <a:lstStyle/>
          <a:p>
            <a:pPr marL="342900" indent="-342900">
              <a:buAutoNum type="arabicPeriod"/>
            </a:pPr>
            <a:r>
              <a:rPr lang="en-US" b="1" dirty="0">
                <a:solidFill>
                  <a:schemeClr val="tx1"/>
                </a:solidFill>
              </a:rPr>
              <a:t>Do not hit the breaks suddenly or hard</a:t>
            </a:r>
          </a:p>
          <a:p>
            <a:pPr marL="342900" indent="-342900">
              <a:buAutoNum type="arabicPeriod"/>
            </a:pPr>
            <a:r>
              <a:rPr lang="en-US" b="1" dirty="0">
                <a:solidFill>
                  <a:schemeClr val="tx1"/>
                </a:solidFill>
              </a:rPr>
              <a:t>Take foot off gas and break gently</a:t>
            </a:r>
          </a:p>
          <a:p>
            <a:pPr marL="342900" indent="-342900">
              <a:buAutoNum type="arabicPeriod"/>
            </a:pPr>
            <a:r>
              <a:rPr lang="en-US" b="1" dirty="0">
                <a:solidFill>
                  <a:schemeClr val="tx1"/>
                </a:solidFill>
              </a:rPr>
              <a:t>Steer straight ahead to stop.</a:t>
            </a:r>
          </a:p>
        </p:txBody>
      </p:sp>
      <p:pic>
        <p:nvPicPr>
          <p:cNvPr id="5" name="Picture 4">
            <a:extLst>
              <a:ext uri="{FF2B5EF4-FFF2-40B4-BE49-F238E27FC236}">
                <a16:creationId xmlns:a16="http://schemas.microsoft.com/office/drawing/2014/main" id="{35E5E024-92AA-4019-B85F-B412B0DF6F5B}"/>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20651271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B61F9-D824-4FF0-B541-4FCC2F250FAB}"/>
              </a:ext>
            </a:extLst>
          </p:cNvPr>
          <p:cNvSpPr>
            <a:spLocks noGrp="1"/>
          </p:cNvSpPr>
          <p:nvPr>
            <p:ph type="title"/>
          </p:nvPr>
        </p:nvSpPr>
        <p:spPr/>
        <p:txBody>
          <a:bodyPr/>
          <a:lstStyle/>
          <a:p>
            <a:r>
              <a:rPr lang="en-US" dirty="0">
                <a:solidFill>
                  <a:schemeClr val="accent2"/>
                </a:solidFill>
              </a:rPr>
              <a:t>Question #33. What should you do when driving down a steep grade in a car with standard transmission? (Chpt. 9)</a:t>
            </a:r>
          </a:p>
        </p:txBody>
      </p:sp>
      <p:sp>
        <p:nvSpPr>
          <p:cNvPr id="3" name="Text Placeholder 2">
            <a:extLst>
              <a:ext uri="{FF2B5EF4-FFF2-40B4-BE49-F238E27FC236}">
                <a16:creationId xmlns:a16="http://schemas.microsoft.com/office/drawing/2014/main" id="{38D707BF-F14D-442B-9841-778C44387219}"/>
              </a:ext>
            </a:extLst>
          </p:cNvPr>
          <p:cNvSpPr>
            <a:spLocks noGrp="1"/>
          </p:cNvSpPr>
          <p:nvPr>
            <p:ph type="body" sz="quarter" idx="13"/>
          </p:nvPr>
        </p:nvSpPr>
        <p:spPr/>
        <p:txBody>
          <a:bodyPr/>
          <a:lstStyle/>
          <a:p>
            <a:r>
              <a:rPr lang="en-US" dirty="0"/>
              <a:t>Answer on Page 52</a:t>
            </a:r>
          </a:p>
        </p:txBody>
      </p:sp>
      <p:sp>
        <p:nvSpPr>
          <p:cNvPr id="4" name="Text Placeholder 3">
            <a:extLst>
              <a:ext uri="{FF2B5EF4-FFF2-40B4-BE49-F238E27FC236}">
                <a16:creationId xmlns:a16="http://schemas.microsoft.com/office/drawing/2014/main" id="{37370259-1746-474C-A37F-3AA9B8DA1C08}"/>
              </a:ext>
            </a:extLst>
          </p:cNvPr>
          <p:cNvSpPr>
            <a:spLocks noGrp="1"/>
          </p:cNvSpPr>
          <p:nvPr>
            <p:ph type="body" idx="1"/>
          </p:nvPr>
        </p:nvSpPr>
        <p:spPr/>
        <p:txBody>
          <a:bodyPr/>
          <a:lstStyle/>
          <a:p>
            <a:r>
              <a:rPr lang="en-US" b="1" dirty="0">
                <a:solidFill>
                  <a:schemeClr val="tx1"/>
                </a:solidFill>
              </a:rPr>
              <a:t>When driving down a steep hill, you can shift your car into a low gear to help slow your vehicle. Never coast in neutral or for cars with a standard transmission, never coast with your foot on the clutch.</a:t>
            </a:r>
          </a:p>
        </p:txBody>
      </p:sp>
      <p:pic>
        <p:nvPicPr>
          <p:cNvPr id="5" name="Picture 4">
            <a:extLst>
              <a:ext uri="{FF2B5EF4-FFF2-40B4-BE49-F238E27FC236}">
                <a16:creationId xmlns:a16="http://schemas.microsoft.com/office/drawing/2014/main" id="{E4ADEB7D-909C-4D1A-B51A-6796E763A095}"/>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1858838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45822-0A19-4A32-9B0B-D1B7CAA96AD3}"/>
              </a:ext>
            </a:extLst>
          </p:cNvPr>
          <p:cNvSpPr>
            <a:spLocks noGrp="1"/>
          </p:cNvSpPr>
          <p:nvPr>
            <p:ph type="title"/>
          </p:nvPr>
        </p:nvSpPr>
        <p:spPr/>
        <p:txBody>
          <a:bodyPr/>
          <a:lstStyle/>
          <a:p>
            <a:r>
              <a:rPr lang="en-US" dirty="0">
                <a:solidFill>
                  <a:schemeClr val="accent2"/>
                </a:solidFill>
              </a:rPr>
              <a:t>Question #34. What should you do if you damage an unattended vehicle? (Chpt. 11)</a:t>
            </a:r>
          </a:p>
        </p:txBody>
      </p:sp>
      <p:sp>
        <p:nvSpPr>
          <p:cNvPr id="3" name="Text Placeholder 2">
            <a:extLst>
              <a:ext uri="{FF2B5EF4-FFF2-40B4-BE49-F238E27FC236}">
                <a16:creationId xmlns:a16="http://schemas.microsoft.com/office/drawing/2014/main" id="{BB61027D-A708-4F11-A619-DEBE96238B84}"/>
              </a:ext>
            </a:extLst>
          </p:cNvPr>
          <p:cNvSpPr>
            <a:spLocks noGrp="1"/>
          </p:cNvSpPr>
          <p:nvPr>
            <p:ph type="body" sz="quarter" idx="13"/>
          </p:nvPr>
        </p:nvSpPr>
        <p:spPr/>
        <p:txBody>
          <a:bodyPr/>
          <a:lstStyle/>
          <a:p>
            <a:r>
              <a:rPr lang="en-US" dirty="0"/>
              <a:t>Answer on Page 63</a:t>
            </a:r>
          </a:p>
        </p:txBody>
      </p:sp>
      <p:sp>
        <p:nvSpPr>
          <p:cNvPr id="4" name="Text Placeholder 3">
            <a:extLst>
              <a:ext uri="{FF2B5EF4-FFF2-40B4-BE49-F238E27FC236}">
                <a16:creationId xmlns:a16="http://schemas.microsoft.com/office/drawing/2014/main" id="{F868BF35-7F3B-44BA-B7A0-452ECAF05A72}"/>
              </a:ext>
            </a:extLst>
          </p:cNvPr>
          <p:cNvSpPr>
            <a:spLocks noGrp="1"/>
          </p:cNvSpPr>
          <p:nvPr>
            <p:ph type="body" idx="1"/>
          </p:nvPr>
        </p:nvSpPr>
        <p:spPr/>
        <p:txBody>
          <a:bodyPr>
            <a:normAutofit lnSpcReduction="10000"/>
          </a:bodyPr>
          <a:lstStyle/>
          <a:p>
            <a:pPr marL="342900" indent="-342900">
              <a:buAutoNum type="arabicPeriod"/>
            </a:pPr>
            <a:r>
              <a:rPr lang="en-US" b="1" dirty="0">
                <a:solidFill>
                  <a:schemeClr val="tx1"/>
                </a:solidFill>
              </a:rPr>
              <a:t>Locate the operator or owner of the unattended vehicle and give your name and address </a:t>
            </a:r>
          </a:p>
          <a:p>
            <a:pPr marL="342900" indent="-342900">
              <a:buAutoNum type="arabicPeriod"/>
            </a:pPr>
            <a:r>
              <a:rPr lang="en-US" b="1" dirty="0">
                <a:solidFill>
                  <a:schemeClr val="tx1"/>
                </a:solidFill>
              </a:rPr>
              <a:t>Securely attach a written notice in a visible way, to the unattended vehicle providing: • Your name and address • A statement of the circumstances of the collision</a:t>
            </a:r>
          </a:p>
        </p:txBody>
      </p:sp>
      <p:pic>
        <p:nvPicPr>
          <p:cNvPr id="5" name="Picture 4">
            <a:extLst>
              <a:ext uri="{FF2B5EF4-FFF2-40B4-BE49-F238E27FC236}">
                <a16:creationId xmlns:a16="http://schemas.microsoft.com/office/drawing/2014/main" id="{155AB727-B96E-43AF-861C-EF2E87227D7B}"/>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38537710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3F3EA-2025-471B-9F6C-87BD204D6701}"/>
              </a:ext>
            </a:extLst>
          </p:cNvPr>
          <p:cNvSpPr>
            <a:spLocks noGrp="1"/>
          </p:cNvSpPr>
          <p:nvPr>
            <p:ph type="title"/>
          </p:nvPr>
        </p:nvSpPr>
        <p:spPr/>
        <p:txBody>
          <a:bodyPr/>
          <a:lstStyle/>
          <a:p>
            <a:r>
              <a:rPr lang="en-US" dirty="0">
                <a:solidFill>
                  <a:schemeClr val="accent2"/>
                </a:solidFill>
              </a:rPr>
              <a:t>Question #35. When are crash reports required? (Chpt. 11)</a:t>
            </a:r>
          </a:p>
        </p:txBody>
      </p:sp>
      <p:sp>
        <p:nvSpPr>
          <p:cNvPr id="3" name="Text Placeholder 2">
            <a:extLst>
              <a:ext uri="{FF2B5EF4-FFF2-40B4-BE49-F238E27FC236}">
                <a16:creationId xmlns:a16="http://schemas.microsoft.com/office/drawing/2014/main" id="{217DA78E-1033-45A4-A1F0-075DE3D3062B}"/>
              </a:ext>
            </a:extLst>
          </p:cNvPr>
          <p:cNvSpPr>
            <a:spLocks noGrp="1"/>
          </p:cNvSpPr>
          <p:nvPr>
            <p:ph type="body" sz="quarter" idx="13"/>
          </p:nvPr>
        </p:nvSpPr>
        <p:spPr/>
        <p:txBody>
          <a:bodyPr/>
          <a:lstStyle/>
          <a:p>
            <a:r>
              <a:rPr lang="en-US" dirty="0"/>
              <a:t>Answer on Page 62</a:t>
            </a:r>
          </a:p>
        </p:txBody>
      </p:sp>
      <p:sp>
        <p:nvSpPr>
          <p:cNvPr id="4" name="Text Placeholder 3">
            <a:extLst>
              <a:ext uri="{FF2B5EF4-FFF2-40B4-BE49-F238E27FC236}">
                <a16:creationId xmlns:a16="http://schemas.microsoft.com/office/drawing/2014/main" id="{E3D0EE52-F959-475B-AF59-6C69F3941DD9}"/>
              </a:ext>
            </a:extLst>
          </p:cNvPr>
          <p:cNvSpPr>
            <a:spLocks noGrp="1"/>
          </p:cNvSpPr>
          <p:nvPr>
            <p:ph type="body" idx="1"/>
          </p:nvPr>
        </p:nvSpPr>
        <p:spPr/>
        <p:txBody>
          <a:bodyPr>
            <a:normAutofit fontScale="92500" lnSpcReduction="10000"/>
          </a:bodyPr>
          <a:lstStyle/>
          <a:p>
            <a:r>
              <a:rPr lang="en-US" b="1" dirty="0">
                <a:solidFill>
                  <a:schemeClr val="tx1"/>
                </a:solidFill>
              </a:rPr>
              <a:t>If you are involved in a crash that is not investigated by a law enforcement officer and the crash has not resulted in injury or death of a person or damage to property of $1,000 or more, you must make a written report of the crash and file it with the Texas Department of Transportation (TxDOT) no later than the 10th day after the date of the crash. The written report must be on a TxDOT specified form. </a:t>
            </a:r>
          </a:p>
        </p:txBody>
      </p:sp>
      <p:pic>
        <p:nvPicPr>
          <p:cNvPr id="5" name="Picture 4">
            <a:extLst>
              <a:ext uri="{FF2B5EF4-FFF2-40B4-BE49-F238E27FC236}">
                <a16:creationId xmlns:a16="http://schemas.microsoft.com/office/drawing/2014/main" id="{98675769-6118-4F18-BF1B-A3015386687B}"/>
              </a:ext>
            </a:extLst>
          </p:cNvPr>
          <p:cNvPicPr>
            <a:picLocks noChangeAspect="1"/>
          </p:cNvPicPr>
          <p:nvPr/>
        </p:nvPicPr>
        <p:blipFill>
          <a:blip r:embed="rId2"/>
          <a:stretch>
            <a:fillRect/>
          </a:stretch>
        </p:blipFill>
        <p:spPr>
          <a:xfrm>
            <a:off x="9025468" y="228600"/>
            <a:ext cx="2979730" cy="1014895"/>
          </a:xfrm>
          <a:prstGeom prst="rect">
            <a:avLst/>
          </a:prstGeom>
        </p:spPr>
      </p:pic>
    </p:spTree>
    <p:extLst>
      <p:ext uri="{BB962C8B-B14F-4D97-AF65-F5344CB8AC3E}">
        <p14:creationId xmlns:p14="http://schemas.microsoft.com/office/powerpoint/2010/main" val="1530298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9AFE9-C13B-489C-A75F-190DAA8B83CC}"/>
              </a:ext>
            </a:extLst>
          </p:cNvPr>
          <p:cNvSpPr>
            <a:spLocks noGrp="1"/>
          </p:cNvSpPr>
          <p:nvPr>
            <p:ph type="title"/>
          </p:nvPr>
        </p:nvSpPr>
        <p:spPr/>
        <p:txBody>
          <a:bodyPr/>
          <a:lstStyle/>
          <a:p>
            <a:r>
              <a:rPr lang="en-US" dirty="0">
                <a:solidFill>
                  <a:schemeClr val="accent2"/>
                </a:solidFill>
              </a:rPr>
              <a:t>Question #2: How much is the maximum fine for a first conviction of driving without a license? (Chpt. 1)</a:t>
            </a:r>
          </a:p>
        </p:txBody>
      </p:sp>
      <p:sp>
        <p:nvSpPr>
          <p:cNvPr id="3" name="Text Placeholder 2">
            <a:extLst>
              <a:ext uri="{FF2B5EF4-FFF2-40B4-BE49-F238E27FC236}">
                <a16:creationId xmlns:a16="http://schemas.microsoft.com/office/drawing/2014/main" id="{4EBF2593-A185-4035-AE1C-756C7A973248}"/>
              </a:ext>
            </a:extLst>
          </p:cNvPr>
          <p:cNvSpPr>
            <a:spLocks noGrp="1"/>
          </p:cNvSpPr>
          <p:nvPr>
            <p:ph type="body" sz="quarter" idx="13"/>
          </p:nvPr>
        </p:nvSpPr>
        <p:spPr/>
        <p:txBody>
          <a:bodyPr/>
          <a:lstStyle/>
          <a:p>
            <a:r>
              <a:rPr lang="en-US" dirty="0"/>
              <a:t>Answer on Page 9 (Table 7)</a:t>
            </a:r>
          </a:p>
        </p:txBody>
      </p:sp>
      <p:sp>
        <p:nvSpPr>
          <p:cNvPr id="4" name="Text Placeholder 3">
            <a:extLst>
              <a:ext uri="{FF2B5EF4-FFF2-40B4-BE49-F238E27FC236}">
                <a16:creationId xmlns:a16="http://schemas.microsoft.com/office/drawing/2014/main" id="{21842BEF-7B46-4639-A186-E1FDF9849DD3}"/>
              </a:ext>
            </a:extLst>
          </p:cNvPr>
          <p:cNvSpPr>
            <a:spLocks noGrp="1"/>
          </p:cNvSpPr>
          <p:nvPr>
            <p:ph type="body" idx="1"/>
          </p:nvPr>
        </p:nvSpPr>
        <p:spPr/>
        <p:txBody>
          <a:bodyPr>
            <a:normAutofit/>
          </a:bodyPr>
          <a:lstStyle/>
          <a:p>
            <a:r>
              <a:rPr lang="en-US" sz="5400" b="1" dirty="0">
                <a:solidFill>
                  <a:schemeClr val="tx1"/>
                </a:solidFill>
              </a:rPr>
              <a:t>$200</a:t>
            </a:r>
          </a:p>
        </p:txBody>
      </p:sp>
      <p:pic>
        <p:nvPicPr>
          <p:cNvPr id="6" name="Picture 5">
            <a:extLst>
              <a:ext uri="{FF2B5EF4-FFF2-40B4-BE49-F238E27FC236}">
                <a16:creationId xmlns:a16="http://schemas.microsoft.com/office/drawing/2014/main" id="{0441CDE3-81B1-4E89-AAAC-015AFF006AE9}"/>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6784622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9476-23BD-47ED-97E7-F618822D81A3}"/>
              </a:ext>
            </a:extLst>
          </p:cNvPr>
          <p:cNvSpPr>
            <a:spLocks noGrp="1"/>
          </p:cNvSpPr>
          <p:nvPr>
            <p:ph type="title"/>
          </p:nvPr>
        </p:nvSpPr>
        <p:spPr/>
        <p:txBody>
          <a:bodyPr>
            <a:normAutofit fontScale="90000"/>
          </a:bodyPr>
          <a:lstStyle/>
          <a:p>
            <a:r>
              <a:rPr lang="en-US" dirty="0">
                <a:solidFill>
                  <a:schemeClr val="accent2"/>
                </a:solidFill>
              </a:rPr>
              <a:t>Question #36. If you are required to show proof of financial responsibility for the future, how many years must such proof be kept up? (Chpt. 3)</a:t>
            </a:r>
          </a:p>
        </p:txBody>
      </p:sp>
      <p:sp>
        <p:nvSpPr>
          <p:cNvPr id="3" name="Text Placeholder 2">
            <a:extLst>
              <a:ext uri="{FF2B5EF4-FFF2-40B4-BE49-F238E27FC236}">
                <a16:creationId xmlns:a16="http://schemas.microsoft.com/office/drawing/2014/main" id="{C5776257-F8FD-4F4C-8579-BC06BC24405E}"/>
              </a:ext>
            </a:extLst>
          </p:cNvPr>
          <p:cNvSpPr>
            <a:spLocks noGrp="1"/>
          </p:cNvSpPr>
          <p:nvPr>
            <p:ph type="body" sz="quarter" idx="13"/>
          </p:nvPr>
        </p:nvSpPr>
        <p:spPr/>
        <p:txBody>
          <a:bodyPr/>
          <a:lstStyle/>
          <a:p>
            <a:r>
              <a:rPr lang="en-US" dirty="0"/>
              <a:t>Answer on Page 22</a:t>
            </a:r>
          </a:p>
        </p:txBody>
      </p:sp>
      <p:sp>
        <p:nvSpPr>
          <p:cNvPr id="4" name="Text Placeholder 3">
            <a:extLst>
              <a:ext uri="{FF2B5EF4-FFF2-40B4-BE49-F238E27FC236}">
                <a16:creationId xmlns:a16="http://schemas.microsoft.com/office/drawing/2014/main" id="{94C9EAB8-8118-4466-BB2D-CE68D625BC09}"/>
              </a:ext>
            </a:extLst>
          </p:cNvPr>
          <p:cNvSpPr>
            <a:spLocks noGrp="1"/>
          </p:cNvSpPr>
          <p:nvPr>
            <p:ph type="body" idx="1"/>
          </p:nvPr>
        </p:nvSpPr>
        <p:spPr/>
        <p:txBody>
          <a:bodyPr/>
          <a:lstStyle/>
          <a:p>
            <a:r>
              <a:rPr lang="en-US" b="1" dirty="0">
                <a:solidFill>
                  <a:schemeClr val="tx1"/>
                </a:solidFill>
              </a:rPr>
              <a:t>2 years</a:t>
            </a:r>
          </a:p>
        </p:txBody>
      </p:sp>
      <p:pic>
        <p:nvPicPr>
          <p:cNvPr id="5" name="Picture 4">
            <a:extLst>
              <a:ext uri="{FF2B5EF4-FFF2-40B4-BE49-F238E27FC236}">
                <a16:creationId xmlns:a16="http://schemas.microsoft.com/office/drawing/2014/main" id="{3737498F-80CF-4D70-835B-9EBE21328B1F}"/>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4853749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FAB8C-BAC0-4685-80D8-6BA81F645A77}"/>
              </a:ext>
            </a:extLst>
          </p:cNvPr>
          <p:cNvSpPr>
            <a:spLocks noGrp="1"/>
          </p:cNvSpPr>
          <p:nvPr>
            <p:ph type="title"/>
          </p:nvPr>
        </p:nvSpPr>
        <p:spPr/>
        <p:txBody>
          <a:bodyPr/>
          <a:lstStyle/>
          <a:p>
            <a:r>
              <a:rPr lang="en-US" dirty="0">
                <a:solidFill>
                  <a:schemeClr val="accent2"/>
                </a:solidFill>
              </a:rPr>
              <a:t>Question #37. What type of sign warns you to watch right and left for cross traffic? (Chpt. 5)</a:t>
            </a:r>
          </a:p>
        </p:txBody>
      </p:sp>
      <p:sp>
        <p:nvSpPr>
          <p:cNvPr id="3" name="Text Placeholder 2">
            <a:extLst>
              <a:ext uri="{FF2B5EF4-FFF2-40B4-BE49-F238E27FC236}">
                <a16:creationId xmlns:a16="http://schemas.microsoft.com/office/drawing/2014/main" id="{775AC737-3C6C-46C2-82EA-7D0CA99C4C7E}"/>
              </a:ext>
            </a:extLst>
          </p:cNvPr>
          <p:cNvSpPr>
            <a:spLocks noGrp="1"/>
          </p:cNvSpPr>
          <p:nvPr>
            <p:ph type="body" sz="quarter" idx="13"/>
          </p:nvPr>
        </p:nvSpPr>
        <p:spPr/>
        <p:txBody>
          <a:bodyPr/>
          <a:lstStyle/>
          <a:p>
            <a:r>
              <a:rPr lang="en-US" dirty="0"/>
              <a:t>Answer on Page 30 and 31</a:t>
            </a:r>
          </a:p>
        </p:txBody>
      </p:sp>
      <p:sp>
        <p:nvSpPr>
          <p:cNvPr id="4" name="Text Placeholder 3">
            <a:extLst>
              <a:ext uri="{FF2B5EF4-FFF2-40B4-BE49-F238E27FC236}">
                <a16:creationId xmlns:a16="http://schemas.microsoft.com/office/drawing/2014/main" id="{550C8982-4EE7-4C76-B18A-BC2508136452}"/>
              </a:ext>
            </a:extLst>
          </p:cNvPr>
          <p:cNvSpPr>
            <a:spLocks noGrp="1"/>
          </p:cNvSpPr>
          <p:nvPr>
            <p:ph type="body" idx="1"/>
          </p:nvPr>
        </p:nvSpPr>
        <p:spPr/>
        <p:txBody>
          <a:bodyPr/>
          <a:lstStyle/>
          <a:p>
            <a:endParaRPr lang="en-US" dirty="0"/>
          </a:p>
        </p:txBody>
      </p:sp>
      <p:pic>
        <p:nvPicPr>
          <p:cNvPr id="6" name="Picture 5">
            <a:extLst>
              <a:ext uri="{FF2B5EF4-FFF2-40B4-BE49-F238E27FC236}">
                <a16:creationId xmlns:a16="http://schemas.microsoft.com/office/drawing/2014/main" id="{864D6248-A0F6-4DA4-88DB-C824E5CB9C25}"/>
              </a:ext>
            </a:extLst>
          </p:cNvPr>
          <p:cNvPicPr>
            <a:picLocks noChangeAspect="1"/>
          </p:cNvPicPr>
          <p:nvPr/>
        </p:nvPicPr>
        <p:blipFill>
          <a:blip r:embed="rId2"/>
          <a:stretch>
            <a:fillRect/>
          </a:stretch>
        </p:blipFill>
        <p:spPr>
          <a:xfrm>
            <a:off x="776442" y="4527448"/>
            <a:ext cx="4283109" cy="1047667"/>
          </a:xfrm>
          <a:prstGeom prst="rect">
            <a:avLst/>
          </a:prstGeom>
        </p:spPr>
      </p:pic>
      <p:pic>
        <p:nvPicPr>
          <p:cNvPr id="8" name="Picture 7">
            <a:extLst>
              <a:ext uri="{FF2B5EF4-FFF2-40B4-BE49-F238E27FC236}">
                <a16:creationId xmlns:a16="http://schemas.microsoft.com/office/drawing/2014/main" id="{13F7F789-E59C-4226-B629-7DA09ECEDB64}"/>
              </a:ext>
            </a:extLst>
          </p:cNvPr>
          <p:cNvPicPr>
            <a:picLocks noChangeAspect="1"/>
          </p:cNvPicPr>
          <p:nvPr/>
        </p:nvPicPr>
        <p:blipFill>
          <a:blip r:embed="rId3"/>
          <a:stretch>
            <a:fillRect/>
          </a:stretch>
        </p:blipFill>
        <p:spPr>
          <a:xfrm>
            <a:off x="5350210" y="4527448"/>
            <a:ext cx="2895166" cy="1047667"/>
          </a:xfrm>
          <a:prstGeom prst="rect">
            <a:avLst/>
          </a:prstGeom>
        </p:spPr>
      </p:pic>
      <p:pic>
        <p:nvPicPr>
          <p:cNvPr id="9" name="Picture 8">
            <a:extLst>
              <a:ext uri="{FF2B5EF4-FFF2-40B4-BE49-F238E27FC236}">
                <a16:creationId xmlns:a16="http://schemas.microsoft.com/office/drawing/2014/main" id="{5B408012-C0F2-4169-87BA-71F998B1FDFC}"/>
              </a:ext>
            </a:extLst>
          </p:cNvPr>
          <p:cNvPicPr>
            <a:picLocks noChangeAspect="1"/>
          </p:cNvPicPr>
          <p:nvPr/>
        </p:nvPicPr>
        <p:blipFill>
          <a:blip r:embed="rId4"/>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2162165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F7B6C-0A28-444A-A4DB-B31BB34A0E1D}"/>
              </a:ext>
            </a:extLst>
          </p:cNvPr>
          <p:cNvSpPr>
            <a:spLocks noGrp="1"/>
          </p:cNvSpPr>
          <p:nvPr>
            <p:ph type="title"/>
          </p:nvPr>
        </p:nvSpPr>
        <p:spPr/>
        <p:txBody>
          <a:bodyPr/>
          <a:lstStyle/>
          <a:p>
            <a:r>
              <a:rPr lang="en-US" dirty="0">
                <a:solidFill>
                  <a:schemeClr val="accent2"/>
                </a:solidFill>
              </a:rPr>
              <a:t>Questions #38. Describe the emblem that identifies vehicles which travel at speeds of 25 mph or less. (Chpt. 5)</a:t>
            </a:r>
          </a:p>
        </p:txBody>
      </p:sp>
      <p:sp>
        <p:nvSpPr>
          <p:cNvPr id="3" name="Text Placeholder 2">
            <a:extLst>
              <a:ext uri="{FF2B5EF4-FFF2-40B4-BE49-F238E27FC236}">
                <a16:creationId xmlns:a16="http://schemas.microsoft.com/office/drawing/2014/main" id="{DCF0F8E3-7369-45E7-96D1-F1EFC0BD9E2A}"/>
              </a:ext>
            </a:extLst>
          </p:cNvPr>
          <p:cNvSpPr>
            <a:spLocks noGrp="1"/>
          </p:cNvSpPr>
          <p:nvPr>
            <p:ph type="body" sz="quarter" idx="13"/>
          </p:nvPr>
        </p:nvSpPr>
        <p:spPr/>
        <p:txBody>
          <a:bodyPr/>
          <a:lstStyle/>
          <a:p>
            <a:r>
              <a:rPr lang="en-US" dirty="0"/>
              <a:t>Answer on Page 40</a:t>
            </a:r>
          </a:p>
        </p:txBody>
      </p:sp>
      <p:sp>
        <p:nvSpPr>
          <p:cNvPr id="4" name="Text Placeholder 3">
            <a:extLst>
              <a:ext uri="{FF2B5EF4-FFF2-40B4-BE49-F238E27FC236}">
                <a16:creationId xmlns:a16="http://schemas.microsoft.com/office/drawing/2014/main" id="{16DCFDDA-E3B6-437D-A9DD-37C2499721FE}"/>
              </a:ext>
            </a:extLst>
          </p:cNvPr>
          <p:cNvSpPr>
            <a:spLocks noGrp="1"/>
          </p:cNvSpPr>
          <p:nvPr>
            <p:ph type="body" idx="1"/>
          </p:nvPr>
        </p:nvSpPr>
        <p:spPr/>
        <p:txBody>
          <a:bodyPr/>
          <a:lstStyle/>
          <a:p>
            <a:r>
              <a:rPr lang="en-US" b="1" dirty="0">
                <a:solidFill>
                  <a:schemeClr val="tx1"/>
                </a:solidFill>
              </a:rPr>
              <a:t>Orange Triangle</a:t>
            </a:r>
            <a:r>
              <a:rPr lang="en-US" dirty="0"/>
              <a:t>. </a:t>
            </a:r>
          </a:p>
        </p:txBody>
      </p:sp>
      <p:pic>
        <p:nvPicPr>
          <p:cNvPr id="6" name="Picture 5">
            <a:extLst>
              <a:ext uri="{FF2B5EF4-FFF2-40B4-BE49-F238E27FC236}">
                <a16:creationId xmlns:a16="http://schemas.microsoft.com/office/drawing/2014/main" id="{A54F43B9-92E9-4870-9219-B03BDB4BE226}"/>
              </a:ext>
            </a:extLst>
          </p:cNvPr>
          <p:cNvPicPr>
            <a:picLocks noChangeAspect="1"/>
          </p:cNvPicPr>
          <p:nvPr/>
        </p:nvPicPr>
        <p:blipFill>
          <a:blip r:embed="rId2"/>
          <a:stretch>
            <a:fillRect/>
          </a:stretch>
        </p:blipFill>
        <p:spPr>
          <a:xfrm>
            <a:off x="2489259" y="4527448"/>
            <a:ext cx="1257300" cy="1152525"/>
          </a:xfrm>
          <a:prstGeom prst="rect">
            <a:avLst/>
          </a:prstGeom>
        </p:spPr>
      </p:pic>
      <p:pic>
        <p:nvPicPr>
          <p:cNvPr id="8" name="Picture 7">
            <a:extLst>
              <a:ext uri="{FF2B5EF4-FFF2-40B4-BE49-F238E27FC236}">
                <a16:creationId xmlns:a16="http://schemas.microsoft.com/office/drawing/2014/main" id="{881EF328-9DE0-4F90-822E-52BF88BDE175}"/>
              </a:ext>
            </a:extLst>
          </p:cNvPr>
          <p:cNvPicPr>
            <a:picLocks noChangeAspect="1"/>
          </p:cNvPicPr>
          <p:nvPr/>
        </p:nvPicPr>
        <p:blipFill>
          <a:blip r:embed="rId3"/>
          <a:stretch>
            <a:fillRect/>
          </a:stretch>
        </p:blipFill>
        <p:spPr>
          <a:xfrm>
            <a:off x="3746559" y="3889695"/>
            <a:ext cx="3486150" cy="1981200"/>
          </a:xfrm>
          <a:prstGeom prst="rect">
            <a:avLst/>
          </a:prstGeom>
        </p:spPr>
      </p:pic>
      <p:pic>
        <p:nvPicPr>
          <p:cNvPr id="9" name="Picture 8">
            <a:extLst>
              <a:ext uri="{FF2B5EF4-FFF2-40B4-BE49-F238E27FC236}">
                <a16:creationId xmlns:a16="http://schemas.microsoft.com/office/drawing/2014/main" id="{706B4808-A722-4D6F-A3C3-211CDA564EE8}"/>
              </a:ext>
            </a:extLst>
          </p:cNvPr>
          <p:cNvPicPr>
            <a:picLocks noChangeAspect="1"/>
          </p:cNvPicPr>
          <p:nvPr/>
        </p:nvPicPr>
        <p:blipFill>
          <a:blip r:embed="rId4"/>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5482999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AABDF-3AD9-4195-BE1C-3F262BFF8770}"/>
              </a:ext>
            </a:extLst>
          </p:cNvPr>
          <p:cNvSpPr>
            <a:spLocks noGrp="1"/>
          </p:cNvSpPr>
          <p:nvPr>
            <p:ph type="title"/>
          </p:nvPr>
        </p:nvSpPr>
        <p:spPr/>
        <p:txBody>
          <a:bodyPr/>
          <a:lstStyle/>
          <a:p>
            <a:r>
              <a:rPr lang="en-US" dirty="0">
                <a:solidFill>
                  <a:schemeClr val="accent2"/>
                </a:solidFill>
              </a:rPr>
              <a:t>Question #39. In which gear should you drive when going down a steep hill? (Chpt. 9)</a:t>
            </a:r>
          </a:p>
        </p:txBody>
      </p:sp>
      <p:sp>
        <p:nvSpPr>
          <p:cNvPr id="3" name="Text Placeholder 2">
            <a:extLst>
              <a:ext uri="{FF2B5EF4-FFF2-40B4-BE49-F238E27FC236}">
                <a16:creationId xmlns:a16="http://schemas.microsoft.com/office/drawing/2014/main" id="{11795BB1-4BE0-4C0F-AD57-9F6C2337C03F}"/>
              </a:ext>
            </a:extLst>
          </p:cNvPr>
          <p:cNvSpPr>
            <a:spLocks noGrp="1"/>
          </p:cNvSpPr>
          <p:nvPr>
            <p:ph type="body" sz="quarter" idx="13"/>
          </p:nvPr>
        </p:nvSpPr>
        <p:spPr/>
        <p:txBody>
          <a:bodyPr/>
          <a:lstStyle/>
          <a:p>
            <a:r>
              <a:rPr lang="en-US" dirty="0"/>
              <a:t>Answer on Page 52</a:t>
            </a:r>
          </a:p>
        </p:txBody>
      </p:sp>
      <p:sp>
        <p:nvSpPr>
          <p:cNvPr id="4" name="Text Placeholder 3">
            <a:extLst>
              <a:ext uri="{FF2B5EF4-FFF2-40B4-BE49-F238E27FC236}">
                <a16:creationId xmlns:a16="http://schemas.microsoft.com/office/drawing/2014/main" id="{4130F84D-2C07-45FC-BA7C-D09B860B9C48}"/>
              </a:ext>
            </a:extLst>
          </p:cNvPr>
          <p:cNvSpPr>
            <a:spLocks noGrp="1"/>
          </p:cNvSpPr>
          <p:nvPr>
            <p:ph type="body" idx="1"/>
          </p:nvPr>
        </p:nvSpPr>
        <p:spPr/>
        <p:txBody>
          <a:bodyPr/>
          <a:lstStyle/>
          <a:p>
            <a:r>
              <a:rPr lang="en-US" b="1" dirty="0">
                <a:solidFill>
                  <a:schemeClr val="tx1"/>
                </a:solidFill>
              </a:rPr>
              <a:t>When driving down a steep hill, you can shift your car into a </a:t>
            </a:r>
            <a:r>
              <a:rPr lang="en-US" b="1" dirty="0">
                <a:solidFill>
                  <a:schemeClr val="tx1"/>
                </a:solidFill>
                <a:highlight>
                  <a:srgbClr val="FFFF00"/>
                </a:highlight>
              </a:rPr>
              <a:t>low gear </a:t>
            </a:r>
            <a:r>
              <a:rPr lang="en-US" b="1" dirty="0">
                <a:solidFill>
                  <a:schemeClr val="tx1"/>
                </a:solidFill>
              </a:rPr>
              <a:t>to help slow your vehicle. Never coast in neutral or for cars with a standard transmission, never coast with your foot on the clutch.</a:t>
            </a:r>
          </a:p>
        </p:txBody>
      </p:sp>
      <p:pic>
        <p:nvPicPr>
          <p:cNvPr id="5" name="Picture 4">
            <a:extLst>
              <a:ext uri="{FF2B5EF4-FFF2-40B4-BE49-F238E27FC236}">
                <a16:creationId xmlns:a16="http://schemas.microsoft.com/office/drawing/2014/main" id="{FF77AFCB-79DC-443D-ABDE-B6B77055A3DA}"/>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1765158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1037C-7F50-4762-BB2C-78507B30E2A0}"/>
              </a:ext>
            </a:extLst>
          </p:cNvPr>
          <p:cNvSpPr>
            <a:spLocks noGrp="1"/>
          </p:cNvSpPr>
          <p:nvPr>
            <p:ph type="title"/>
          </p:nvPr>
        </p:nvSpPr>
        <p:spPr/>
        <p:txBody>
          <a:bodyPr/>
          <a:lstStyle/>
          <a:p>
            <a:r>
              <a:rPr lang="en-US" dirty="0">
                <a:solidFill>
                  <a:schemeClr val="accent2"/>
                </a:solidFill>
              </a:rPr>
              <a:t>Question #40. What qualifications must one have to teach a beginner to drive? (Chpt. 1)</a:t>
            </a:r>
          </a:p>
        </p:txBody>
      </p:sp>
      <p:sp>
        <p:nvSpPr>
          <p:cNvPr id="3" name="Text Placeholder 2">
            <a:extLst>
              <a:ext uri="{FF2B5EF4-FFF2-40B4-BE49-F238E27FC236}">
                <a16:creationId xmlns:a16="http://schemas.microsoft.com/office/drawing/2014/main" id="{6B02A814-0E3B-4BFA-864E-8828C17610AC}"/>
              </a:ext>
            </a:extLst>
          </p:cNvPr>
          <p:cNvSpPr>
            <a:spLocks noGrp="1"/>
          </p:cNvSpPr>
          <p:nvPr>
            <p:ph type="body" sz="quarter" idx="13"/>
          </p:nvPr>
        </p:nvSpPr>
        <p:spPr/>
        <p:txBody>
          <a:bodyPr/>
          <a:lstStyle/>
          <a:p>
            <a:r>
              <a:rPr lang="en-US" dirty="0"/>
              <a:t>Answer on Page 1</a:t>
            </a:r>
          </a:p>
        </p:txBody>
      </p:sp>
      <p:sp>
        <p:nvSpPr>
          <p:cNvPr id="4" name="Text Placeholder 3">
            <a:extLst>
              <a:ext uri="{FF2B5EF4-FFF2-40B4-BE49-F238E27FC236}">
                <a16:creationId xmlns:a16="http://schemas.microsoft.com/office/drawing/2014/main" id="{CBFF3FE8-571C-4705-A05D-4F02C47CF016}"/>
              </a:ext>
            </a:extLst>
          </p:cNvPr>
          <p:cNvSpPr>
            <a:spLocks noGrp="1"/>
          </p:cNvSpPr>
          <p:nvPr>
            <p:ph type="body" idx="1"/>
          </p:nvPr>
        </p:nvSpPr>
        <p:spPr/>
        <p:txBody>
          <a:bodyPr/>
          <a:lstStyle/>
          <a:p>
            <a:r>
              <a:rPr lang="en-US" b="1" dirty="0">
                <a:solidFill>
                  <a:schemeClr val="tx1"/>
                </a:solidFill>
              </a:rPr>
              <a:t>The licensed driver must be at least 21 years of age with at least one year of driving experience, must occupy the seat beside the driver, and cannot be intoxicated, asleep, or engaging in any activity that prevents observation and response to the actions of the driver.</a:t>
            </a:r>
          </a:p>
        </p:txBody>
      </p:sp>
      <p:pic>
        <p:nvPicPr>
          <p:cNvPr id="5" name="Picture 4">
            <a:extLst>
              <a:ext uri="{FF2B5EF4-FFF2-40B4-BE49-F238E27FC236}">
                <a16:creationId xmlns:a16="http://schemas.microsoft.com/office/drawing/2014/main" id="{18AB5E4B-3046-469E-8E21-2DCD8BE2E50B}"/>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31556568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545FB-5812-466D-AA5D-A9D343D1A745}"/>
              </a:ext>
            </a:extLst>
          </p:cNvPr>
          <p:cNvSpPr>
            <a:spLocks noGrp="1"/>
          </p:cNvSpPr>
          <p:nvPr>
            <p:ph type="title"/>
          </p:nvPr>
        </p:nvSpPr>
        <p:spPr/>
        <p:txBody>
          <a:bodyPr/>
          <a:lstStyle/>
          <a:p>
            <a:r>
              <a:rPr lang="en-US" dirty="0">
                <a:solidFill>
                  <a:schemeClr val="accent2"/>
                </a:solidFill>
              </a:rPr>
              <a:t>Question #41. If the person is under 18, when does his provisional license expire? (Chpt. 1)</a:t>
            </a:r>
          </a:p>
        </p:txBody>
      </p:sp>
      <p:sp>
        <p:nvSpPr>
          <p:cNvPr id="3" name="Text Placeholder 2">
            <a:extLst>
              <a:ext uri="{FF2B5EF4-FFF2-40B4-BE49-F238E27FC236}">
                <a16:creationId xmlns:a16="http://schemas.microsoft.com/office/drawing/2014/main" id="{DB14B934-C5CC-4F09-AFA5-C82FB673EB55}"/>
              </a:ext>
            </a:extLst>
          </p:cNvPr>
          <p:cNvSpPr>
            <a:spLocks noGrp="1"/>
          </p:cNvSpPr>
          <p:nvPr>
            <p:ph type="body" sz="quarter" idx="13"/>
          </p:nvPr>
        </p:nvSpPr>
        <p:spPr/>
        <p:txBody>
          <a:bodyPr/>
          <a:lstStyle/>
          <a:p>
            <a:r>
              <a:rPr lang="en-US" dirty="0"/>
              <a:t>Answer on Page 3</a:t>
            </a:r>
          </a:p>
        </p:txBody>
      </p:sp>
      <p:sp>
        <p:nvSpPr>
          <p:cNvPr id="4" name="Text Placeholder 3">
            <a:extLst>
              <a:ext uri="{FF2B5EF4-FFF2-40B4-BE49-F238E27FC236}">
                <a16:creationId xmlns:a16="http://schemas.microsoft.com/office/drawing/2014/main" id="{2481E383-FE36-48F3-9682-C5211DD2CA75}"/>
              </a:ext>
            </a:extLst>
          </p:cNvPr>
          <p:cNvSpPr>
            <a:spLocks noGrp="1"/>
          </p:cNvSpPr>
          <p:nvPr>
            <p:ph type="body" idx="1"/>
          </p:nvPr>
        </p:nvSpPr>
        <p:spPr/>
        <p:txBody>
          <a:bodyPr/>
          <a:lstStyle/>
          <a:p>
            <a:r>
              <a:rPr lang="en-US" dirty="0"/>
              <a:t>A provisional license holders license will expire on their 18</a:t>
            </a:r>
            <a:r>
              <a:rPr lang="en-US" baseline="30000" dirty="0"/>
              <a:t>th</a:t>
            </a:r>
            <a:r>
              <a:rPr lang="en-US" dirty="0"/>
              <a:t> birthday.</a:t>
            </a:r>
          </a:p>
        </p:txBody>
      </p:sp>
      <p:pic>
        <p:nvPicPr>
          <p:cNvPr id="5" name="Picture 4">
            <a:extLst>
              <a:ext uri="{FF2B5EF4-FFF2-40B4-BE49-F238E27FC236}">
                <a16:creationId xmlns:a16="http://schemas.microsoft.com/office/drawing/2014/main" id="{AC531D2E-8B51-43A5-AF0C-B6733B5BF133}"/>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6510045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76AD6-8E78-47F6-9F44-131B48A29822}"/>
              </a:ext>
            </a:extLst>
          </p:cNvPr>
          <p:cNvSpPr>
            <a:spLocks noGrp="1"/>
          </p:cNvSpPr>
          <p:nvPr>
            <p:ph type="title"/>
          </p:nvPr>
        </p:nvSpPr>
        <p:spPr/>
        <p:txBody>
          <a:bodyPr>
            <a:normAutofit fontScale="90000"/>
          </a:bodyPr>
          <a:lstStyle/>
          <a:p>
            <a:r>
              <a:rPr lang="en-US" dirty="0">
                <a:solidFill>
                  <a:schemeClr val="accent2"/>
                </a:solidFill>
              </a:rPr>
              <a:t>Question #42. When parked parallel, your curb side wheels must be no more than how many inches from the curb? (Chpt. 7)</a:t>
            </a:r>
          </a:p>
        </p:txBody>
      </p:sp>
      <p:sp>
        <p:nvSpPr>
          <p:cNvPr id="3" name="Text Placeholder 2">
            <a:extLst>
              <a:ext uri="{FF2B5EF4-FFF2-40B4-BE49-F238E27FC236}">
                <a16:creationId xmlns:a16="http://schemas.microsoft.com/office/drawing/2014/main" id="{C5E9C424-3070-44AC-A6E8-9E457DC0B403}"/>
              </a:ext>
            </a:extLst>
          </p:cNvPr>
          <p:cNvSpPr>
            <a:spLocks noGrp="1"/>
          </p:cNvSpPr>
          <p:nvPr>
            <p:ph type="body" sz="quarter" idx="13"/>
          </p:nvPr>
        </p:nvSpPr>
        <p:spPr/>
        <p:txBody>
          <a:bodyPr/>
          <a:lstStyle/>
          <a:p>
            <a:r>
              <a:rPr lang="en-US" dirty="0"/>
              <a:t>Answer on Page 47</a:t>
            </a:r>
          </a:p>
        </p:txBody>
      </p:sp>
      <p:sp>
        <p:nvSpPr>
          <p:cNvPr id="4" name="Text Placeholder 3">
            <a:extLst>
              <a:ext uri="{FF2B5EF4-FFF2-40B4-BE49-F238E27FC236}">
                <a16:creationId xmlns:a16="http://schemas.microsoft.com/office/drawing/2014/main" id="{2A143F03-E5BE-4C83-9580-F6E0FFAEC0B5}"/>
              </a:ext>
            </a:extLst>
          </p:cNvPr>
          <p:cNvSpPr>
            <a:spLocks noGrp="1"/>
          </p:cNvSpPr>
          <p:nvPr>
            <p:ph type="body" idx="1"/>
          </p:nvPr>
        </p:nvSpPr>
        <p:spPr/>
        <p:txBody>
          <a:bodyPr/>
          <a:lstStyle/>
          <a:p>
            <a:r>
              <a:rPr lang="en-US" dirty="0"/>
              <a:t>Do not park more than 18 inches from the curb or edge of the road.</a:t>
            </a:r>
          </a:p>
        </p:txBody>
      </p:sp>
      <p:pic>
        <p:nvPicPr>
          <p:cNvPr id="5" name="Picture 4">
            <a:extLst>
              <a:ext uri="{FF2B5EF4-FFF2-40B4-BE49-F238E27FC236}">
                <a16:creationId xmlns:a16="http://schemas.microsoft.com/office/drawing/2014/main" id="{034FB989-F168-4DD2-B0C4-0E05BC79644D}"/>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32162809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93B79-0602-4D91-9C47-727782DEB909}"/>
              </a:ext>
            </a:extLst>
          </p:cNvPr>
          <p:cNvSpPr>
            <a:spLocks noGrp="1"/>
          </p:cNvSpPr>
          <p:nvPr>
            <p:ph type="title"/>
          </p:nvPr>
        </p:nvSpPr>
        <p:spPr/>
        <p:txBody>
          <a:bodyPr/>
          <a:lstStyle/>
          <a:p>
            <a:r>
              <a:rPr lang="en-US" dirty="0">
                <a:solidFill>
                  <a:schemeClr val="accent2"/>
                </a:solidFill>
              </a:rPr>
              <a:t>Question #43. When following another car, what is a good distance at which you should follow behind? (Chpt. 8)</a:t>
            </a:r>
          </a:p>
        </p:txBody>
      </p:sp>
      <p:sp>
        <p:nvSpPr>
          <p:cNvPr id="3" name="Text Placeholder 2">
            <a:extLst>
              <a:ext uri="{FF2B5EF4-FFF2-40B4-BE49-F238E27FC236}">
                <a16:creationId xmlns:a16="http://schemas.microsoft.com/office/drawing/2014/main" id="{D0727E1E-16D9-4851-A866-6F8AF2544537}"/>
              </a:ext>
            </a:extLst>
          </p:cNvPr>
          <p:cNvSpPr>
            <a:spLocks noGrp="1"/>
          </p:cNvSpPr>
          <p:nvPr>
            <p:ph type="body" sz="quarter" idx="13"/>
          </p:nvPr>
        </p:nvSpPr>
        <p:spPr/>
        <p:txBody>
          <a:bodyPr/>
          <a:lstStyle/>
          <a:p>
            <a:r>
              <a:rPr lang="en-US" dirty="0"/>
              <a:t>Answer on Page 48</a:t>
            </a:r>
          </a:p>
        </p:txBody>
      </p:sp>
      <p:sp>
        <p:nvSpPr>
          <p:cNvPr id="4" name="Text Placeholder 3">
            <a:extLst>
              <a:ext uri="{FF2B5EF4-FFF2-40B4-BE49-F238E27FC236}">
                <a16:creationId xmlns:a16="http://schemas.microsoft.com/office/drawing/2014/main" id="{AC23750F-A436-4E60-B67A-7AA9EAD5D1C0}"/>
              </a:ext>
            </a:extLst>
          </p:cNvPr>
          <p:cNvSpPr>
            <a:spLocks noGrp="1"/>
          </p:cNvSpPr>
          <p:nvPr>
            <p:ph type="body" idx="1"/>
          </p:nvPr>
        </p:nvSpPr>
        <p:spPr/>
        <p:txBody>
          <a:bodyPr>
            <a:normAutofit fontScale="85000" lnSpcReduction="10000"/>
          </a:bodyPr>
          <a:lstStyle/>
          <a:p>
            <a:r>
              <a:rPr lang="en-US" dirty="0"/>
              <a:t>You should keep a safe distance between your car and the one in front of you. The faster you drive, the greater the distance you should keep from the car ahead of you. For speeds 30 mph or less, the minimum time between your car and the one in front of you is 2 seconds with good road conditions. For speeds above 30 mph, maintain a 4 second gap between cars during good road conditions. During periods of poor road conditions, allow more time. Using a four-second following interval is the best practice for a beginning or less experienced driver.</a:t>
            </a:r>
          </a:p>
        </p:txBody>
      </p:sp>
      <p:pic>
        <p:nvPicPr>
          <p:cNvPr id="5" name="Picture 4">
            <a:extLst>
              <a:ext uri="{FF2B5EF4-FFF2-40B4-BE49-F238E27FC236}">
                <a16:creationId xmlns:a16="http://schemas.microsoft.com/office/drawing/2014/main" id="{992A7C94-C2BD-43FA-BD25-410FD93FB20C}"/>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5353559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8A234-EEE6-489C-B2CE-7D54E1329729}"/>
              </a:ext>
            </a:extLst>
          </p:cNvPr>
          <p:cNvSpPr>
            <a:spLocks noGrp="1"/>
          </p:cNvSpPr>
          <p:nvPr>
            <p:ph type="title"/>
          </p:nvPr>
        </p:nvSpPr>
        <p:spPr/>
        <p:txBody>
          <a:bodyPr>
            <a:normAutofit fontScale="90000"/>
          </a:bodyPr>
          <a:lstStyle/>
          <a:p>
            <a:r>
              <a:rPr lang="en-US" dirty="0">
                <a:solidFill>
                  <a:schemeClr val="accent2"/>
                </a:solidFill>
              </a:rPr>
              <a:t>Question #44. To what agency and within what time period must a change of address be reported for driver licensing purposes? (Chpt. 1)</a:t>
            </a:r>
          </a:p>
        </p:txBody>
      </p:sp>
      <p:sp>
        <p:nvSpPr>
          <p:cNvPr id="3" name="Text Placeholder 2">
            <a:extLst>
              <a:ext uri="{FF2B5EF4-FFF2-40B4-BE49-F238E27FC236}">
                <a16:creationId xmlns:a16="http://schemas.microsoft.com/office/drawing/2014/main" id="{F01AC613-56E0-48FC-A4B2-B92F0A657B7C}"/>
              </a:ext>
            </a:extLst>
          </p:cNvPr>
          <p:cNvSpPr>
            <a:spLocks noGrp="1"/>
          </p:cNvSpPr>
          <p:nvPr>
            <p:ph type="body" sz="quarter" idx="13"/>
          </p:nvPr>
        </p:nvSpPr>
        <p:spPr/>
        <p:txBody>
          <a:bodyPr/>
          <a:lstStyle/>
          <a:p>
            <a:r>
              <a:rPr lang="en-US" dirty="0"/>
              <a:t>Answer on Page 10</a:t>
            </a:r>
          </a:p>
        </p:txBody>
      </p:sp>
      <p:sp>
        <p:nvSpPr>
          <p:cNvPr id="4" name="Text Placeholder 3">
            <a:extLst>
              <a:ext uri="{FF2B5EF4-FFF2-40B4-BE49-F238E27FC236}">
                <a16:creationId xmlns:a16="http://schemas.microsoft.com/office/drawing/2014/main" id="{907B66CA-CD65-4E5E-AF55-D5BF211196E6}"/>
              </a:ext>
            </a:extLst>
          </p:cNvPr>
          <p:cNvSpPr>
            <a:spLocks noGrp="1"/>
          </p:cNvSpPr>
          <p:nvPr>
            <p:ph type="body" idx="1"/>
          </p:nvPr>
        </p:nvSpPr>
        <p:spPr/>
        <p:txBody>
          <a:bodyPr/>
          <a:lstStyle/>
          <a:p>
            <a:r>
              <a:rPr lang="en-US" b="1" dirty="0">
                <a:solidFill>
                  <a:schemeClr val="tx1"/>
                </a:solidFill>
              </a:rPr>
              <a:t>A change of name or address must be reported to DPS within 30 days. A license expiring in less than 12 months, or in less than 30 days for a provisional license, should be renewed not duplicated.</a:t>
            </a:r>
          </a:p>
        </p:txBody>
      </p:sp>
      <p:pic>
        <p:nvPicPr>
          <p:cNvPr id="5" name="Picture 4">
            <a:extLst>
              <a:ext uri="{FF2B5EF4-FFF2-40B4-BE49-F238E27FC236}">
                <a16:creationId xmlns:a16="http://schemas.microsoft.com/office/drawing/2014/main" id="{46A31FCE-93A8-45C9-9DCC-FEA740584A19}"/>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6401304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92275-2FF6-44F2-9940-1B6FE433C358}"/>
              </a:ext>
            </a:extLst>
          </p:cNvPr>
          <p:cNvSpPr>
            <a:spLocks noGrp="1"/>
          </p:cNvSpPr>
          <p:nvPr>
            <p:ph type="title"/>
          </p:nvPr>
        </p:nvSpPr>
        <p:spPr/>
        <p:txBody>
          <a:bodyPr/>
          <a:lstStyle/>
          <a:p>
            <a:r>
              <a:rPr lang="en-US" dirty="0">
                <a:solidFill>
                  <a:schemeClr val="accent2"/>
                </a:solidFill>
              </a:rPr>
              <a:t>Question #45. What effects does the use of marijuana and amphetamine have on driving? (Chpt. 10)</a:t>
            </a:r>
          </a:p>
        </p:txBody>
      </p:sp>
      <p:sp>
        <p:nvSpPr>
          <p:cNvPr id="3" name="Text Placeholder 2">
            <a:extLst>
              <a:ext uri="{FF2B5EF4-FFF2-40B4-BE49-F238E27FC236}">
                <a16:creationId xmlns:a16="http://schemas.microsoft.com/office/drawing/2014/main" id="{8B2D1B06-2D62-4FDE-9A4E-1A7D374B1523}"/>
              </a:ext>
            </a:extLst>
          </p:cNvPr>
          <p:cNvSpPr>
            <a:spLocks noGrp="1"/>
          </p:cNvSpPr>
          <p:nvPr>
            <p:ph type="body" sz="quarter" idx="13"/>
          </p:nvPr>
        </p:nvSpPr>
        <p:spPr/>
        <p:txBody>
          <a:bodyPr/>
          <a:lstStyle/>
          <a:p>
            <a:r>
              <a:rPr lang="en-US" dirty="0"/>
              <a:t>Answer on Page 58</a:t>
            </a:r>
          </a:p>
        </p:txBody>
      </p:sp>
      <p:sp>
        <p:nvSpPr>
          <p:cNvPr id="4" name="Text Placeholder 3">
            <a:extLst>
              <a:ext uri="{FF2B5EF4-FFF2-40B4-BE49-F238E27FC236}">
                <a16:creationId xmlns:a16="http://schemas.microsoft.com/office/drawing/2014/main" id="{9132123D-4179-45DE-ABDA-ECE96AA687A7}"/>
              </a:ext>
            </a:extLst>
          </p:cNvPr>
          <p:cNvSpPr>
            <a:spLocks noGrp="1"/>
          </p:cNvSpPr>
          <p:nvPr>
            <p:ph type="body" idx="1"/>
          </p:nvPr>
        </p:nvSpPr>
        <p:spPr/>
        <p:txBody>
          <a:bodyPr/>
          <a:lstStyle/>
          <a:p>
            <a:r>
              <a:rPr lang="en-US" b="1" dirty="0">
                <a:solidFill>
                  <a:schemeClr val="tx1"/>
                </a:solidFill>
              </a:rPr>
              <a:t>Marijuana can affect concentration, judgment, and sensory and perceptual skills.</a:t>
            </a:r>
          </a:p>
          <a:p>
            <a:r>
              <a:rPr lang="en-US" b="1" dirty="0">
                <a:solidFill>
                  <a:schemeClr val="tx1"/>
                </a:solidFill>
              </a:rPr>
              <a:t>Amphetamine makes a driver less coordinated, edgy, and is more likely to be involved in a car crash</a:t>
            </a:r>
          </a:p>
        </p:txBody>
      </p:sp>
      <p:pic>
        <p:nvPicPr>
          <p:cNvPr id="5" name="Picture 4">
            <a:extLst>
              <a:ext uri="{FF2B5EF4-FFF2-40B4-BE49-F238E27FC236}">
                <a16:creationId xmlns:a16="http://schemas.microsoft.com/office/drawing/2014/main" id="{C92D5081-DAEE-4CDB-8809-7C145C0DE380}"/>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726250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DC05D-D638-4336-9586-7129F24516E3}"/>
              </a:ext>
            </a:extLst>
          </p:cNvPr>
          <p:cNvSpPr>
            <a:spLocks noGrp="1"/>
          </p:cNvSpPr>
          <p:nvPr>
            <p:ph type="title"/>
          </p:nvPr>
        </p:nvSpPr>
        <p:spPr/>
        <p:txBody>
          <a:bodyPr/>
          <a:lstStyle/>
          <a:p>
            <a:r>
              <a:rPr lang="en-US" dirty="0">
                <a:solidFill>
                  <a:schemeClr val="accent2"/>
                </a:solidFill>
              </a:rPr>
              <a:t>Question #3: What type of restrictions may be placed on your license? (Chpt. 1)</a:t>
            </a:r>
          </a:p>
        </p:txBody>
      </p:sp>
      <p:sp>
        <p:nvSpPr>
          <p:cNvPr id="3" name="Text Placeholder 2">
            <a:extLst>
              <a:ext uri="{FF2B5EF4-FFF2-40B4-BE49-F238E27FC236}">
                <a16:creationId xmlns:a16="http://schemas.microsoft.com/office/drawing/2014/main" id="{19BAD84B-F95A-401D-B02A-395558E1CE6B}"/>
              </a:ext>
            </a:extLst>
          </p:cNvPr>
          <p:cNvSpPr>
            <a:spLocks noGrp="1"/>
          </p:cNvSpPr>
          <p:nvPr>
            <p:ph type="body" sz="quarter" idx="13"/>
          </p:nvPr>
        </p:nvSpPr>
        <p:spPr/>
        <p:txBody>
          <a:bodyPr/>
          <a:lstStyle/>
          <a:p>
            <a:r>
              <a:rPr lang="en-US" dirty="0"/>
              <a:t>Answer on Page 9 (Table 8)</a:t>
            </a:r>
          </a:p>
        </p:txBody>
      </p:sp>
      <p:sp>
        <p:nvSpPr>
          <p:cNvPr id="4" name="Text Placeholder 3">
            <a:extLst>
              <a:ext uri="{FF2B5EF4-FFF2-40B4-BE49-F238E27FC236}">
                <a16:creationId xmlns:a16="http://schemas.microsoft.com/office/drawing/2014/main" id="{81F16595-F4B6-41A1-A67C-98621D8D6D59}"/>
              </a:ext>
            </a:extLst>
          </p:cNvPr>
          <p:cNvSpPr>
            <a:spLocks noGrp="1"/>
          </p:cNvSpPr>
          <p:nvPr>
            <p:ph type="body" idx="1"/>
          </p:nvPr>
        </p:nvSpPr>
        <p:spPr/>
        <p:txBody>
          <a:bodyPr/>
          <a:lstStyle/>
          <a:p>
            <a:r>
              <a:rPr lang="en-US" b="1" dirty="0">
                <a:solidFill>
                  <a:schemeClr val="tx1"/>
                </a:solidFill>
              </a:rPr>
              <a:t>A = Must wear corrective lenses</a:t>
            </a:r>
          </a:p>
          <a:p>
            <a:r>
              <a:rPr lang="en-US" b="1" dirty="0">
                <a:solidFill>
                  <a:schemeClr val="tx1"/>
                </a:solidFill>
              </a:rPr>
              <a:t>B = Must have a licensed operator in front seat age 21 or older</a:t>
            </a:r>
          </a:p>
          <a:p>
            <a:r>
              <a:rPr lang="en-US" b="1" dirty="0">
                <a:solidFill>
                  <a:schemeClr val="tx1"/>
                </a:solidFill>
              </a:rPr>
              <a:t>F = Must hold valid learners license until (Date, usually 6 months form issued)</a:t>
            </a:r>
          </a:p>
        </p:txBody>
      </p:sp>
      <p:pic>
        <p:nvPicPr>
          <p:cNvPr id="6" name="Picture 5">
            <a:extLst>
              <a:ext uri="{FF2B5EF4-FFF2-40B4-BE49-F238E27FC236}">
                <a16:creationId xmlns:a16="http://schemas.microsoft.com/office/drawing/2014/main" id="{3D7003AD-CB61-4777-952D-DA906E21CC83}"/>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6371834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B89BA-4164-468F-8728-DB3C1DF28FBE}"/>
              </a:ext>
            </a:extLst>
          </p:cNvPr>
          <p:cNvSpPr>
            <a:spLocks noGrp="1"/>
          </p:cNvSpPr>
          <p:nvPr>
            <p:ph type="title"/>
          </p:nvPr>
        </p:nvSpPr>
        <p:spPr/>
        <p:txBody>
          <a:bodyPr/>
          <a:lstStyle/>
          <a:p>
            <a:r>
              <a:rPr lang="en-US" dirty="0">
                <a:solidFill>
                  <a:schemeClr val="accent2"/>
                </a:solidFill>
              </a:rPr>
              <a:t>46. What is the penalty for being convicted of driving while intoxicated? (Chpt. 10)</a:t>
            </a:r>
          </a:p>
        </p:txBody>
      </p:sp>
      <p:sp>
        <p:nvSpPr>
          <p:cNvPr id="3" name="Text Placeholder 2">
            <a:extLst>
              <a:ext uri="{FF2B5EF4-FFF2-40B4-BE49-F238E27FC236}">
                <a16:creationId xmlns:a16="http://schemas.microsoft.com/office/drawing/2014/main" id="{8FF17EC1-3F4D-4FFC-A5B3-0BA8FC87C024}"/>
              </a:ext>
            </a:extLst>
          </p:cNvPr>
          <p:cNvSpPr>
            <a:spLocks noGrp="1"/>
          </p:cNvSpPr>
          <p:nvPr>
            <p:ph type="body" sz="quarter" idx="13"/>
          </p:nvPr>
        </p:nvSpPr>
        <p:spPr/>
        <p:txBody>
          <a:bodyPr/>
          <a:lstStyle/>
          <a:p>
            <a:r>
              <a:rPr lang="en-US" dirty="0"/>
              <a:t>Answer on Page 61 (Table 33)</a:t>
            </a:r>
          </a:p>
        </p:txBody>
      </p:sp>
      <p:sp>
        <p:nvSpPr>
          <p:cNvPr id="4" name="Text Placeholder 3">
            <a:extLst>
              <a:ext uri="{FF2B5EF4-FFF2-40B4-BE49-F238E27FC236}">
                <a16:creationId xmlns:a16="http://schemas.microsoft.com/office/drawing/2014/main" id="{22EC21C9-3BDA-4ED0-867B-70EDF8308DDD}"/>
              </a:ext>
            </a:extLst>
          </p:cNvPr>
          <p:cNvSpPr>
            <a:spLocks noGrp="1"/>
          </p:cNvSpPr>
          <p:nvPr>
            <p:ph type="body" idx="1"/>
          </p:nvPr>
        </p:nvSpPr>
        <p:spPr/>
        <p:txBody>
          <a:bodyPr/>
          <a:lstStyle/>
          <a:p>
            <a:endParaRPr lang="en-US" dirty="0"/>
          </a:p>
        </p:txBody>
      </p:sp>
      <p:pic>
        <p:nvPicPr>
          <p:cNvPr id="6" name="Picture 5">
            <a:extLst>
              <a:ext uri="{FF2B5EF4-FFF2-40B4-BE49-F238E27FC236}">
                <a16:creationId xmlns:a16="http://schemas.microsoft.com/office/drawing/2014/main" id="{94EFD7E9-3476-4FDA-9F3D-B614950EBC88}"/>
              </a:ext>
            </a:extLst>
          </p:cNvPr>
          <p:cNvPicPr>
            <a:picLocks noChangeAspect="1"/>
          </p:cNvPicPr>
          <p:nvPr/>
        </p:nvPicPr>
        <p:blipFill>
          <a:blip r:embed="rId2"/>
          <a:stretch>
            <a:fillRect/>
          </a:stretch>
        </p:blipFill>
        <p:spPr>
          <a:xfrm>
            <a:off x="677332" y="4574792"/>
            <a:ext cx="8030440" cy="1878392"/>
          </a:xfrm>
          <a:prstGeom prst="rect">
            <a:avLst/>
          </a:prstGeom>
        </p:spPr>
      </p:pic>
      <p:pic>
        <p:nvPicPr>
          <p:cNvPr id="7" name="Picture 6">
            <a:extLst>
              <a:ext uri="{FF2B5EF4-FFF2-40B4-BE49-F238E27FC236}">
                <a16:creationId xmlns:a16="http://schemas.microsoft.com/office/drawing/2014/main" id="{F39C28DB-916D-4A74-A1AE-0448111998CC}"/>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7647261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A10CF-5C85-4310-A415-9002645689AD}"/>
              </a:ext>
            </a:extLst>
          </p:cNvPr>
          <p:cNvSpPr>
            <a:spLocks noGrp="1"/>
          </p:cNvSpPr>
          <p:nvPr>
            <p:ph type="title"/>
          </p:nvPr>
        </p:nvSpPr>
        <p:spPr/>
        <p:txBody>
          <a:bodyPr/>
          <a:lstStyle/>
          <a:p>
            <a:r>
              <a:rPr lang="en-US" dirty="0">
                <a:solidFill>
                  <a:schemeClr val="accent2"/>
                </a:solidFill>
              </a:rPr>
              <a:t>Question #47. What does a green arrow showing with a red light mean? (Chpt. 5)</a:t>
            </a:r>
          </a:p>
        </p:txBody>
      </p:sp>
      <p:sp>
        <p:nvSpPr>
          <p:cNvPr id="3" name="Text Placeholder 2">
            <a:extLst>
              <a:ext uri="{FF2B5EF4-FFF2-40B4-BE49-F238E27FC236}">
                <a16:creationId xmlns:a16="http://schemas.microsoft.com/office/drawing/2014/main" id="{5A19BE24-4556-41CD-8E3F-E1AF366DAE50}"/>
              </a:ext>
            </a:extLst>
          </p:cNvPr>
          <p:cNvSpPr>
            <a:spLocks noGrp="1"/>
          </p:cNvSpPr>
          <p:nvPr>
            <p:ph type="body" sz="quarter" idx="13"/>
          </p:nvPr>
        </p:nvSpPr>
        <p:spPr/>
        <p:txBody>
          <a:bodyPr/>
          <a:lstStyle/>
          <a:p>
            <a:r>
              <a:rPr lang="en-US" dirty="0"/>
              <a:t>Answer on Page 28</a:t>
            </a:r>
          </a:p>
        </p:txBody>
      </p:sp>
      <p:sp>
        <p:nvSpPr>
          <p:cNvPr id="4" name="Text Placeholder 3">
            <a:extLst>
              <a:ext uri="{FF2B5EF4-FFF2-40B4-BE49-F238E27FC236}">
                <a16:creationId xmlns:a16="http://schemas.microsoft.com/office/drawing/2014/main" id="{EF5234E5-2DA7-4615-BDB7-46B713C6F21B}"/>
              </a:ext>
            </a:extLst>
          </p:cNvPr>
          <p:cNvSpPr>
            <a:spLocks noGrp="1"/>
          </p:cNvSpPr>
          <p:nvPr>
            <p:ph type="body" idx="1"/>
          </p:nvPr>
        </p:nvSpPr>
        <p:spPr/>
        <p:txBody>
          <a:bodyPr/>
          <a:lstStyle/>
          <a:p>
            <a:r>
              <a:rPr lang="en-US" b="1" dirty="0">
                <a:solidFill>
                  <a:schemeClr val="tx1"/>
                </a:solidFill>
              </a:rPr>
              <a:t>A green arrow displayed at the same time as a red light means the driver can proceed carefully in the direction of the arrow after yielding the right-of-way to other vehicles and pedestrians.</a:t>
            </a:r>
          </a:p>
        </p:txBody>
      </p:sp>
      <p:pic>
        <p:nvPicPr>
          <p:cNvPr id="6" name="Picture 5">
            <a:extLst>
              <a:ext uri="{FF2B5EF4-FFF2-40B4-BE49-F238E27FC236}">
                <a16:creationId xmlns:a16="http://schemas.microsoft.com/office/drawing/2014/main" id="{91FAF7C5-EEC9-4C9B-B60B-4440D18083A1}"/>
              </a:ext>
            </a:extLst>
          </p:cNvPr>
          <p:cNvPicPr>
            <a:picLocks noChangeAspect="1"/>
          </p:cNvPicPr>
          <p:nvPr/>
        </p:nvPicPr>
        <p:blipFill>
          <a:blip r:embed="rId2"/>
          <a:stretch>
            <a:fillRect/>
          </a:stretch>
        </p:blipFill>
        <p:spPr>
          <a:xfrm>
            <a:off x="4897422" y="5186929"/>
            <a:ext cx="997241" cy="1523563"/>
          </a:xfrm>
          <a:prstGeom prst="rect">
            <a:avLst/>
          </a:prstGeom>
        </p:spPr>
      </p:pic>
      <p:pic>
        <p:nvPicPr>
          <p:cNvPr id="7" name="Picture 6">
            <a:extLst>
              <a:ext uri="{FF2B5EF4-FFF2-40B4-BE49-F238E27FC236}">
                <a16:creationId xmlns:a16="http://schemas.microsoft.com/office/drawing/2014/main" id="{56936153-551B-48B7-9E91-A9C6A22A3E3A}"/>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42069723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8A58B-C235-4376-A23B-E713EA3DE6B7}"/>
              </a:ext>
            </a:extLst>
          </p:cNvPr>
          <p:cNvSpPr>
            <a:spLocks noGrp="1"/>
          </p:cNvSpPr>
          <p:nvPr>
            <p:ph type="title"/>
          </p:nvPr>
        </p:nvSpPr>
        <p:spPr/>
        <p:txBody>
          <a:bodyPr/>
          <a:lstStyle/>
          <a:p>
            <a:r>
              <a:rPr lang="en-US" dirty="0">
                <a:solidFill>
                  <a:schemeClr val="accent2"/>
                </a:solidFill>
              </a:rPr>
              <a:t>Question #48. How should you react to a flashing red light? (Chpt. 5)</a:t>
            </a:r>
          </a:p>
        </p:txBody>
      </p:sp>
      <p:sp>
        <p:nvSpPr>
          <p:cNvPr id="3" name="Text Placeholder 2">
            <a:extLst>
              <a:ext uri="{FF2B5EF4-FFF2-40B4-BE49-F238E27FC236}">
                <a16:creationId xmlns:a16="http://schemas.microsoft.com/office/drawing/2014/main" id="{34C4F51D-DF82-42A7-8D47-7F96E0AEA8C0}"/>
              </a:ext>
            </a:extLst>
          </p:cNvPr>
          <p:cNvSpPr>
            <a:spLocks noGrp="1"/>
          </p:cNvSpPr>
          <p:nvPr>
            <p:ph type="body" sz="quarter" idx="13"/>
          </p:nvPr>
        </p:nvSpPr>
        <p:spPr/>
        <p:txBody>
          <a:bodyPr/>
          <a:lstStyle/>
          <a:p>
            <a:r>
              <a:rPr lang="en-US" dirty="0"/>
              <a:t>Answer on Page 28</a:t>
            </a:r>
          </a:p>
        </p:txBody>
      </p:sp>
      <p:sp>
        <p:nvSpPr>
          <p:cNvPr id="4" name="Text Placeholder 3">
            <a:extLst>
              <a:ext uri="{FF2B5EF4-FFF2-40B4-BE49-F238E27FC236}">
                <a16:creationId xmlns:a16="http://schemas.microsoft.com/office/drawing/2014/main" id="{3AFE6996-1728-41CE-9BDC-62F15C405593}"/>
              </a:ext>
            </a:extLst>
          </p:cNvPr>
          <p:cNvSpPr>
            <a:spLocks noGrp="1"/>
          </p:cNvSpPr>
          <p:nvPr>
            <p:ph type="body" idx="1"/>
          </p:nvPr>
        </p:nvSpPr>
        <p:spPr/>
        <p:txBody>
          <a:bodyPr/>
          <a:lstStyle/>
          <a:p>
            <a:r>
              <a:rPr lang="en-US" b="1" dirty="0">
                <a:solidFill>
                  <a:schemeClr val="tx1"/>
                </a:solidFill>
              </a:rPr>
              <a:t>Stop completely before entering the crosswalk or intersection, then proceed when you can do so safely. Vehicles on the intersecting road may not have to stop</a:t>
            </a:r>
          </a:p>
        </p:txBody>
      </p:sp>
      <p:pic>
        <p:nvPicPr>
          <p:cNvPr id="5" name="Picture 4">
            <a:extLst>
              <a:ext uri="{FF2B5EF4-FFF2-40B4-BE49-F238E27FC236}">
                <a16:creationId xmlns:a16="http://schemas.microsoft.com/office/drawing/2014/main" id="{7D8343B9-3F81-4ABE-9A4C-C24CF7C1F787}"/>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38442403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A10C9-3915-43E9-B6A9-2A15034E81F1}"/>
              </a:ext>
            </a:extLst>
          </p:cNvPr>
          <p:cNvSpPr>
            <a:spLocks noGrp="1"/>
          </p:cNvSpPr>
          <p:nvPr>
            <p:ph type="title"/>
          </p:nvPr>
        </p:nvSpPr>
        <p:spPr/>
        <p:txBody>
          <a:bodyPr/>
          <a:lstStyle/>
          <a:p>
            <a:r>
              <a:rPr lang="en-US" dirty="0">
                <a:solidFill>
                  <a:schemeClr val="accent2"/>
                </a:solidFill>
              </a:rPr>
              <a:t>Question #49. Which sign tells you to watch out for a train? (Chpt. 5)</a:t>
            </a:r>
          </a:p>
        </p:txBody>
      </p:sp>
      <p:sp>
        <p:nvSpPr>
          <p:cNvPr id="3" name="Text Placeholder 2">
            <a:extLst>
              <a:ext uri="{FF2B5EF4-FFF2-40B4-BE49-F238E27FC236}">
                <a16:creationId xmlns:a16="http://schemas.microsoft.com/office/drawing/2014/main" id="{563AF71F-6BD7-4F13-9D11-89118FBFAEE5}"/>
              </a:ext>
            </a:extLst>
          </p:cNvPr>
          <p:cNvSpPr>
            <a:spLocks noGrp="1"/>
          </p:cNvSpPr>
          <p:nvPr>
            <p:ph type="body" sz="quarter" idx="13"/>
          </p:nvPr>
        </p:nvSpPr>
        <p:spPr/>
        <p:txBody>
          <a:bodyPr/>
          <a:lstStyle/>
          <a:p>
            <a:r>
              <a:rPr lang="en-US" dirty="0"/>
              <a:t>Answer on Page 35</a:t>
            </a:r>
          </a:p>
        </p:txBody>
      </p:sp>
      <p:sp>
        <p:nvSpPr>
          <p:cNvPr id="4" name="Text Placeholder 3">
            <a:extLst>
              <a:ext uri="{FF2B5EF4-FFF2-40B4-BE49-F238E27FC236}">
                <a16:creationId xmlns:a16="http://schemas.microsoft.com/office/drawing/2014/main" id="{E4FF923E-A46D-4084-88EF-B7F0FF09DF89}"/>
              </a:ext>
            </a:extLst>
          </p:cNvPr>
          <p:cNvSpPr>
            <a:spLocks noGrp="1"/>
          </p:cNvSpPr>
          <p:nvPr>
            <p:ph type="body" idx="1"/>
          </p:nvPr>
        </p:nvSpPr>
        <p:spPr/>
        <p:txBody>
          <a:bodyPr/>
          <a:lstStyle/>
          <a:p>
            <a:endParaRPr lang="en-US" dirty="0"/>
          </a:p>
        </p:txBody>
      </p:sp>
      <p:pic>
        <p:nvPicPr>
          <p:cNvPr id="6" name="Picture 5">
            <a:extLst>
              <a:ext uri="{FF2B5EF4-FFF2-40B4-BE49-F238E27FC236}">
                <a16:creationId xmlns:a16="http://schemas.microsoft.com/office/drawing/2014/main" id="{C9B624B7-489A-42A6-83DD-E66B56778F74}"/>
              </a:ext>
            </a:extLst>
          </p:cNvPr>
          <p:cNvPicPr>
            <a:picLocks noChangeAspect="1"/>
          </p:cNvPicPr>
          <p:nvPr/>
        </p:nvPicPr>
        <p:blipFill>
          <a:blip r:embed="rId2"/>
          <a:stretch>
            <a:fillRect/>
          </a:stretch>
        </p:blipFill>
        <p:spPr>
          <a:xfrm>
            <a:off x="778000" y="4754875"/>
            <a:ext cx="1126301" cy="1059059"/>
          </a:xfrm>
          <a:prstGeom prst="rect">
            <a:avLst/>
          </a:prstGeom>
        </p:spPr>
      </p:pic>
      <p:pic>
        <p:nvPicPr>
          <p:cNvPr id="8" name="Picture 7">
            <a:extLst>
              <a:ext uri="{FF2B5EF4-FFF2-40B4-BE49-F238E27FC236}">
                <a16:creationId xmlns:a16="http://schemas.microsoft.com/office/drawing/2014/main" id="{88C409AA-C056-4A04-A3B9-58D24D15BDA9}"/>
              </a:ext>
            </a:extLst>
          </p:cNvPr>
          <p:cNvPicPr>
            <a:picLocks noChangeAspect="1"/>
          </p:cNvPicPr>
          <p:nvPr/>
        </p:nvPicPr>
        <p:blipFill>
          <a:blip r:embed="rId3"/>
          <a:stretch>
            <a:fillRect/>
          </a:stretch>
        </p:blipFill>
        <p:spPr>
          <a:xfrm>
            <a:off x="2077437" y="4712170"/>
            <a:ext cx="1126301" cy="1144467"/>
          </a:xfrm>
          <a:prstGeom prst="rect">
            <a:avLst/>
          </a:prstGeom>
        </p:spPr>
      </p:pic>
      <p:pic>
        <p:nvPicPr>
          <p:cNvPr id="10" name="Picture 9">
            <a:extLst>
              <a:ext uri="{FF2B5EF4-FFF2-40B4-BE49-F238E27FC236}">
                <a16:creationId xmlns:a16="http://schemas.microsoft.com/office/drawing/2014/main" id="{03C86D5A-9AB9-4BA6-9E58-ECA88F8CFF0E}"/>
              </a:ext>
            </a:extLst>
          </p:cNvPr>
          <p:cNvPicPr>
            <a:picLocks noChangeAspect="1"/>
          </p:cNvPicPr>
          <p:nvPr/>
        </p:nvPicPr>
        <p:blipFill>
          <a:blip r:embed="rId4"/>
          <a:stretch>
            <a:fillRect/>
          </a:stretch>
        </p:blipFill>
        <p:spPr>
          <a:xfrm>
            <a:off x="3680232" y="4532662"/>
            <a:ext cx="1772611" cy="1520944"/>
          </a:xfrm>
          <a:prstGeom prst="rect">
            <a:avLst/>
          </a:prstGeom>
        </p:spPr>
      </p:pic>
      <p:pic>
        <p:nvPicPr>
          <p:cNvPr id="11" name="Picture 10">
            <a:extLst>
              <a:ext uri="{FF2B5EF4-FFF2-40B4-BE49-F238E27FC236}">
                <a16:creationId xmlns:a16="http://schemas.microsoft.com/office/drawing/2014/main" id="{053BFE01-B184-4F9E-BA63-324A6588E3F2}"/>
              </a:ext>
            </a:extLst>
          </p:cNvPr>
          <p:cNvPicPr>
            <a:picLocks noChangeAspect="1"/>
          </p:cNvPicPr>
          <p:nvPr/>
        </p:nvPicPr>
        <p:blipFill>
          <a:blip r:embed="rId5"/>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36462309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3AF54-FE12-4481-91C9-7412641BD634}"/>
              </a:ext>
            </a:extLst>
          </p:cNvPr>
          <p:cNvSpPr>
            <a:spLocks noGrp="1"/>
          </p:cNvSpPr>
          <p:nvPr>
            <p:ph type="title"/>
          </p:nvPr>
        </p:nvSpPr>
        <p:spPr/>
        <p:txBody>
          <a:bodyPr/>
          <a:lstStyle/>
          <a:p>
            <a:r>
              <a:rPr lang="en-US" dirty="0">
                <a:solidFill>
                  <a:schemeClr val="accent2"/>
                </a:solidFill>
              </a:rPr>
              <a:t>Question #50. Describe the sign that warns you to slow down for a winding road. (Chpt. 5)</a:t>
            </a:r>
          </a:p>
        </p:txBody>
      </p:sp>
      <p:sp>
        <p:nvSpPr>
          <p:cNvPr id="3" name="Text Placeholder 2">
            <a:extLst>
              <a:ext uri="{FF2B5EF4-FFF2-40B4-BE49-F238E27FC236}">
                <a16:creationId xmlns:a16="http://schemas.microsoft.com/office/drawing/2014/main" id="{7F39DC7B-E034-4566-9AD2-2B67E0E3888B}"/>
              </a:ext>
            </a:extLst>
          </p:cNvPr>
          <p:cNvSpPr>
            <a:spLocks noGrp="1"/>
          </p:cNvSpPr>
          <p:nvPr>
            <p:ph type="body" sz="quarter" idx="13"/>
          </p:nvPr>
        </p:nvSpPr>
        <p:spPr/>
        <p:txBody>
          <a:bodyPr/>
          <a:lstStyle/>
          <a:p>
            <a:r>
              <a:rPr lang="en-US" dirty="0"/>
              <a:t>Answer on Page 30</a:t>
            </a:r>
          </a:p>
        </p:txBody>
      </p:sp>
      <p:sp>
        <p:nvSpPr>
          <p:cNvPr id="4" name="Text Placeholder 3">
            <a:extLst>
              <a:ext uri="{FF2B5EF4-FFF2-40B4-BE49-F238E27FC236}">
                <a16:creationId xmlns:a16="http://schemas.microsoft.com/office/drawing/2014/main" id="{314CDACE-7BDD-4F9C-AC1B-04543EB4AF20}"/>
              </a:ext>
            </a:extLst>
          </p:cNvPr>
          <p:cNvSpPr>
            <a:spLocks noGrp="1"/>
          </p:cNvSpPr>
          <p:nvPr>
            <p:ph type="body" idx="1"/>
          </p:nvPr>
        </p:nvSpPr>
        <p:spPr/>
        <p:txBody>
          <a:bodyPr/>
          <a:lstStyle/>
          <a:p>
            <a:endParaRPr lang="en-US" dirty="0"/>
          </a:p>
        </p:txBody>
      </p:sp>
      <p:pic>
        <p:nvPicPr>
          <p:cNvPr id="6" name="Picture 5">
            <a:extLst>
              <a:ext uri="{FF2B5EF4-FFF2-40B4-BE49-F238E27FC236}">
                <a16:creationId xmlns:a16="http://schemas.microsoft.com/office/drawing/2014/main" id="{936E9B1A-1436-42D0-8BBF-5092FECB3149}"/>
              </a:ext>
            </a:extLst>
          </p:cNvPr>
          <p:cNvPicPr>
            <a:picLocks noChangeAspect="1"/>
          </p:cNvPicPr>
          <p:nvPr/>
        </p:nvPicPr>
        <p:blipFill>
          <a:blip r:embed="rId2"/>
          <a:stretch>
            <a:fillRect/>
          </a:stretch>
        </p:blipFill>
        <p:spPr>
          <a:xfrm>
            <a:off x="677330" y="4527448"/>
            <a:ext cx="3724187" cy="1375084"/>
          </a:xfrm>
          <a:prstGeom prst="rect">
            <a:avLst/>
          </a:prstGeom>
        </p:spPr>
      </p:pic>
      <p:pic>
        <p:nvPicPr>
          <p:cNvPr id="7" name="Picture 6">
            <a:extLst>
              <a:ext uri="{FF2B5EF4-FFF2-40B4-BE49-F238E27FC236}">
                <a16:creationId xmlns:a16="http://schemas.microsoft.com/office/drawing/2014/main" id="{7601FCDD-7AA7-43A3-A887-E61C2330E9FB}"/>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6126492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07E24-E9EE-456E-B829-F24387B470B4}"/>
              </a:ext>
            </a:extLst>
          </p:cNvPr>
          <p:cNvSpPr>
            <a:spLocks noGrp="1"/>
          </p:cNvSpPr>
          <p:nvPr>
            <p:ph type="title"/>
          </p:nvPr>
        </p:nvSpPr>
        <p:spPr/>
        <p:txBody>
          <a:bodyPr/>
          <a:lstStyle/>
          <a:p>
            <a:r>
              <a:rPr lang="en-US" dirty="0">
                <a:solidFill>
                  <a:schemeClr val="accent2"/>
                </a:solidFill>
              </a:rPr>
              <a:t>Question #51. What sign indicates that the road that you are on merges with another? (Chpt. 5)</a:t>
            </a:r>
          </a:p>
        </p:txBody>
      </p:sp>
      <p:sp>
        <p:nvSpPr>
          <p:cNvPr id="3" name="Text Placeholder 2">
            <a:extLst>
              <a:ext uri="{FF2B5EF4-FFF2-40B4-BE49-F238E27FC236}">
                <a16:creationId xmlns:a16="http://schemas.microsoft.com/office/drawing/2014/main" id="{DE5045E8-4B8E-4ADA-96C8-C7EE9725BE26}"/>
              </a:ext>
            </a:extLst>
          </p:cNvPr>
          <p:cNvSpPr>
            <a:spLocks noGrp="1"/>
          </p:cNvSpPr>
          <p:nvPr>
            <p:ph type="body" sz="quarter" idx="13"/>
          </p:nvPr>
        </p:nvSpPr>
        <p:spPr/>
        <p:txBody>
          <a:bodyPr/>
          <a:lstStyle/>
          <a:p>
            <a:r>
              <a:rPr lang="en-US" dirty="0"/>
              <a:t>Answer on Page 31</a:t>
            </a:r>
          </a:p>
        </p:txBody>
      </p:sp>
      <p:sp>
        <p:nvSpPr>
          <p:cNvPr id="4" name="Text Placeholder 3">
            <a:extLst>
              <a:ext uri="{FF2B5EF4-FFF2-40B4-BE49-F238E27FC236}">
                <a16:creationId xmlns:a16="http://schemas.microsoft.com/office/drawing/2014/main" id="{03140775-FA01-4310-9D32-4FC6836A8AC0}"/>
              </a:ext>
            </a:extLst>
          </p:cNvPr>
          <p:cNvSpPr>
            <a:spLocks noGrp="1"/>
          </p:cNvSpPr>
          <p:nvPr>
            <p:ph type="body" idx="1"/>
          </p:nvPr>
        </p:nvSpPr>
        <p:spPr/>
        <p:txBody>
          <a:bodyPr/>
          <a:lstStyle/>
          <a:p>
            <a:endParaRPr lang="en-US" dirty="0"/>
          </a:p>
        </p:txBody>
      </p:sp>
      <p:pic>
        <p:nvPicPr>
          <p:cNvPr id="6" name="Picture 5">
            <a:extLst>
              <a:ext uri="{FF2B5EF4-FFF2-40B4-BE49-F238E27FC236}">
                <a16:creationId xmlns:a16="http://schemas.microsoft.com/office/drawing/2014/main" id="{DCA1891B-7B48-46B0-B5D1-7F4F553FC09E}"/>
              </a:ext>
            </a:extLst>
          </p:cNvPr>
          <p:cNvPicPr>
            <a:picLocks noChangeAspect="1"/>
          </p:cNvPicPr>
          <p:nvPr/>
        </p:nvPicPr>
        <p:blipFill>
          <a:blip r:embed="rId2"/>
          <a:stretch>
            <a:fillRect/>
          </a:stretch>
        </p:blipFill>
        <p:spPr>
          <a:xfrm>
            <a:off x="667569" y="4506495"/>
            <a:ext cx="3955235" cy="1534867"/>
          </a:xfrm>
          <a:prstGeom prst="rect">
            <a:avLst/>
          </a:prstGeom>
        </p:spPr>
      </p:pic>
      <p:pic>
        <p:nvPicPr>
          <p:cNvPr id="7" name="Picture 6">
            <a:extLst>
              <a:ext uri="{FF2B5EF4-FFF2-40B4-BE49-F238E27FC236}">
                <a16:creationId xmlns:a16="http://schemas.microsoft.com/office/drawing/2014/main" id="{78794239-30AA-4C25-9EA5-DAED1BD00E3E}"/>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3751593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C2CEE-557D-43EE-9764-3A2E60A20BDB}"/>
              </a:ext>
            </a:extLst>
          </p:cNvPr>
          <p:cNvSpPr>
            <a:spLocks noGrp="1"/>
          </p:cNvSpPr>
          <p:nvPr>
            <p:ph type="title"/>
          </p:nvPr>
        </p:nvSpPr>
        <p:spPr/>
        <p:txBody>
          <a:bodyPr/>
          <a:lstStyle/>
          <a:p>
            <a:r>
              <a:rPr lang="en-US" dirty="0">
                <a:solidFill>
                  <a:schemeClr val="accent2"/>
                </a:solidFill>
              </a:rPr>
              <a:t>Question #52. What kind of sign warns you that the highest safe speed for the curve ahead is 35 mph? (Chpt. 5)</a:t>
            </a:r>
          </a:p>
        </p:txBody>
      </p:sp>
      <p:sp>
        <p:nvSpPr>
          <p:cNvPr id="3" name="Text Placeholder 2">
            <a:extLst>
              <a:ext uri="{FF2B5EF4-FFF2-40B4-BE49-F238E27FC236}">
                <a16:creationId xmlns:a16="http://schemas.microsoft.com/office/drawing/2014/main" id="{6F0C8C4F-8628-4C04-AF32-AE6DE64B51E7}"/>
              </a:ext>
            </a:extLst>
          </p:cNvPr>
          <p:cNvSpPr>
            <a:spLocks noGrp="1"/>
          </p:cNvSpPr>
          <p:nvPr>
            <p:ph type="body" sz="quarter" idx="13"/>
          </p:nvPr>
        </p:nvSpPr>
        <p:spPr/>
        <p:txBody>
          <a:bodyPr/>
          <a:lstStyle/>
          <a:p>
            <a:r>
              <a:rPr lang="en-US" dirty="0"/>
              <a:t>Answer on Page 33</a:t>
            </a:r>
          </a:p>
        </p:txBody>
      </p:sp>
      <p:sp>
        <p:nvSpPr>
          <p:cNvPr id="4" name="Text Placeholder 3">
            <a:extLst>
              <a:ext uri="{FF2B5EF4-FFF2-40B4-BE49-F238E27FC236}">
                <a16:creationId xmlns:a16="http://schemas.microsoft.com/office/drawing/2014/main" id="{F821BA96-088A-46D0-8331-CB5327E31F05}"/>
              </a:ext>
            </a:extLst>
          </p:cNvPr>
          <p:cNvSpPr>
            <a:spLocks noGrp="1"/>
          </p:cNvSpPr>
          <p:nvPr>
            <p:ph type="body" idx="1"/>
          </p:nvPr>
        </p:nvSpPr>
        <p:spPr/>
        <p:txBody>
          <a:bodyPr/>
          <a:lstStyle/>
          <a:p>
            <a:endParaRPr lang="en-US" dirty="0"/>
          </a:p>
        </p:txBody>
      </p:sp>
      <p:pic>
        <p:nvPicPr>
          <p:cNvPr id="6" name="Picture 5">
            <a:extLst>
              <a:ext uri="{FF2B5EF4-FFF2-40B4-BE49-F238E27FC236}">
                <a16:creationId xmlns:a16="http://schemas.microsoft.com/office/drawing/2014/main" id="{986BE4E8-2E22-4EFF-AB54-F0A0144B0732}"/>
              </a:ext>
            </a:extLst>
          </p:cNvPr>
          <p:cNvPicPr>
            <a:picLocks noChangeAspect="1"/>
          </p:cNvPicPr>
          <p:nvPr/>
        </p:nvPicPr>
        <p:blipFill>
          <a:blip r:embed="rId2"/>
          <a:stretch>
            <a:fillRect/>
          </a:stretch>
        </p:blipFill>
        <p:spPr>
          <a:xfrm>
            <a:off x="677330" y="4527448"/>
            <a:ext cx="4885814" cy="1513914"/>
          </a:xfrm>
          <a:prstGeom prst="rect">
            <a:avLst/>
          </a:prstGeom>
        </p:spPr>
      </p:pic>
      <p:pic>
        <p:nvPicPr>
          <p:cNvPr id="7" name="Picture 6">
            <a:extLst>
              <a:ext uri="{FF2B5EF4-FFF2-40B4-BE49-F238E27FC236}">
                <a16:creationId xmlns:a16="http://schemas.microsoft.com/office/drawing/2014/main" id="{C72AF676-0300-4AE0-A3F3-643F95AE3D28}"/>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30531742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6D58D-985F-4305-87E1-80BC60D4054A}"/>
              </a:ext>
            </a:extLst>
          </p:cNvPr>
          <p:cNvSpPr>
            <a:spLocks noGrp="1"/>
          </p:cNvSpPr>
          <p:nvPr>
            <p:ph type="title"/>
          </p:nvPr>
        </p:nvSpPr>
        <p:spPr/>
        <p:txBody>
          <a:bodyPr/>
          <a:lstStyle/>
          <a:p>
            <a:r>
              <a:rPr lang="en-US" dirty="0">
                <a:solidFill>
                  <a:schemeClr val="accent2"/>
                </a:solidFill>
              </a:rPr>
              <a:t>Question #53. Describe the sign that tells you to watch for cross traffic ahead. (Chpt. 5)</a:t>
            </a:r>
          </a:p>
        </p:txBody>
      </p:sp>
      <p:sp>
        <p:nvSpPr>
          <p:cNvPr id="3" name="Text Placeholder 2">
            <a:extLst>
              <a:ext uri="{FF2B5EF4-FFF2-40B4-BE49-F238E27FC236}">
                <a16:creationId xmlns:a16="http://schemas.microsoft.com/office/drawing/2014/main" id="{5C3F1C37-2422-4899-AE1F-DDD4281D5C9F}"/>
              </a:ext>
            </a:extLst>
          </p:cNvPr>
          <p:cNvSpPr>
            <a:spLocks noGrp="1"/>
          </p:cNvSpPr>
          <p:nvPr>
            <p:ph type="body" sz="quarter" idx="13"/>
          </p:nvPr>
        </p:nvSpPr>
        <p:spPr/>
        <p:txBody>
          <a:bodyPr/>
          <a:lstStyle/>
          <a:p>
            <a:r>
              <a:rPr lang="en-US" dirty="0"/>
              <a:t>Answer on Page 30</a:t>
            </a:r>
          </a:p>
        </p:txBody>
      </p:sp>
      <p:sp>
        <p:nvSpPr>
          <p:cNvPr id="4" name="Text Placeholder 3">
            <a:extLst>
              <a:ext uri="{FF2B5EF4-FFF2-40B4-BE49-F238E27FC236}">
                <a16:creationId xmlns:a16="http://schemas.microsoft.com/office/drawing/2014/main" id="{A1243BE0-2C79-4DE6-B6F5-B1F1F64790F3}"/>
              </a:ext>
            </a:extLst>
          </p:cNvPr>
          <p:cNvSpPr>
            <a:spLocks noGrp="1"/>
          </p:cNvSpPr>
          <p:nvPr>
            <p:ph type="body" idx="1"/>
          </p:nvPr>
        </p:nvSpPr>
        <p:spPr/>
        <p:txBody>
          <a:bodyPr/>
          <a:lstStyle/>
          <a:p>
            <a:endParaRPr lang="en-US" dirty="0"/>
          </a:p>
        </p:txBody>
      </p:sp>
      <p:pic>
        <p:nvPicPr>
          <p:cNvPr id="6" name="Picture 5">
            <a:extLst>
              <a:ext uri="{FF2B5EF4-FFF2-40B4-BE49-F238E27FC236}">
                <a16:creationId xmlns:a16="http://schemas.microsoft.com/office/drawing/2014/main" id="{5D2938DD-0C99-4AF3-99CE-2E090079D631}"/>
              </a:ext>
            </a:extLst>
          </p:cNvPr>
          <p:cNvPicPr>
            <a:picLocks noChangeAspect="1"/>
          </p:cNvPicPr>
          <p:nvPr/>
        </p:nvPicPr>
        <p:blipFill>
          <a:blip r:embed="rId2"/>
          <a:stretch>
            <a:fillRect/>
          </a:stretch>
        </p:blipFill>
        <p:spPr>
          <a:xfrm>
            <a:off x="587386" y="4527448"/>
            <a:ext cx="4183612" cy="1513914"/>
          </a:xfrm>
          <a:prstGeom prst="rect">
            <a:avLst/>
          </a:prstGeom>
        </p:spPr>
      </p:pic>
      <p:pic>
        <p:nvPicPr>
          <p:cNvPr id="7" name="Picture 6">
            <a:extLst>
              <a:ext uri="{FF2B5EF4-FFF2-40B4-BE49-F238E27FC236}">
                <a16:creationId xmlns:a16="http://schemas.microsoft.com/office/drawing/2014/main" id="{256E2540-8E92-44C4-B448-9F02BFD9108C}"/>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68695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D5553-36D8-4CF4-B0DD-79AB1DA6BAB1}"/>
              </a:ext>
            </a:extLst>
          </p:cNvPr>
          <p:cNvSpPr>
            <a:spLocks noGrp="1"/>
          </p:cNvSpPr>
          <p:nvPr>
            <p:ph type="title"/>
          </p:nvPr>
        </p:nvSpPr>
        <p:spPr/>
        <p:txBody>
          <a:bodyPr/>
          <a:lstStyle/>
          <a:p>
            <a:r>
              <a:rPr lang="en-US" dirty="0">
                <a:solidFill>
                  <a:schemeClr val="accent2"/>
                </a:solidFill>
              </a:rPr>
              <a:t>Question #54. What type of sign warns you that you should slow down for a sharp rise in the roadway? (Chpt. 5)</a:t>
            </a:r>
          </a:p>
        </p:txBody>
      </p:sp>
      <p:sp>
        <p:nvSpPr>
          <p:cNvPr id="3" name="Text Placeholder 2">
            <a:extLst>
              <a:ext uri="{FF2B5EF4-FFF2-40B4-BE49-F238E27FC236}">
                <a16:creationId xmlns:a16="http://schemas.microsoft.com/office/drawing/2014/main" id="{D772A532-6C23-4FE0-9DC0-DB5705FEDF09}"/>
              </a:ext>
            </a:extLst>
          </p:cNvPr>
          <p:cNvSpPr>
            <a:spLocks noGrp="1"/>
          </p:cNvSpPr>
          <p:nvPr>
            <p:ph type="body" sz="quarter" idx="13"/>
          </p:nvPr>
        </p:nvSpPr>
        <p:spPr/>
        <p:txBody>
          <a:bodyPr/>
          <a:lstStyle/>
          <a:p>
            <a:r>
              <a:rPr lang="en-US" dirty="0"/>
              <a:t>Answer on Page 32</a:t>
            </a:r>
          </a:p>
        </p:txBody>
      </p:sp>
      <p:sp>
        <p:nvSpPr>
          <p:cNvPr id="4" name="Text Placeholder 3">
            <a:extLst>
              <a:ext uri="{FF2B5EF4-FFF2-40B4-BE49-F238E27FC236}">
                <a16:creationId xmlns:a16="http://schemas.microsoft.com/office/drawing/2014/main" id="{7E7121CD-016C-4A1A-AAEE-530844220EE9}"/>
              </a:ext>
            </a:extLst>
          </p:cNvPr>
          <p:cNvSpPr>
            <a:spLocks noGrp="1"/>
          </p:cNvSpPr>
          <p:nvPr>
            <p:ph type="body" idx="1"/>
          </p:nvPr>
        </p:nvSpPr>
        <p:spPr/>
        <p:txBody>
          <a:bodyPr/>
          <a:lstStyle/>
          <a:p>
            <a:endParaRPr lang="en-US" dirty="0"/>
          </a:p>
        </p:txBody>
      </p:sp>
      <p:pic>
        <p:nvPicPr>
          <p:cNvPr id="6" name="Picture 5">
            <a:extLst>
              <a:ext uri="{FF2B5EF4-FFF2-40B4-BE49-F238E27FC236}">
                <a16:creationId xmlns:a16="http://schemas.microsoft.com/office/drawing/2014/main" id="{22E505EA-5AC6-4C48-9636-935AFE1E0898}"/>
              </a:ext>
            </a:extLst>
          </p:cNvPr>
          <p:cNvPicPr>
            <a:picLocks noChangeAspect="1"/>
          </p:cNvPicPr>
          <p:nvPr/>
        </p:nvPicPr>
        <p:blipFill>
          <a:blip r:embed="rId2"/>
          <a:stretch>
            <a:fillRect/>
          </a:stretch>
        </p:blipFill>
        <p:spPr>
          <a:xfrm>
            <a:off x="677332" y="4552083"/>
            <a:ext cx="3966186" cy="1489279"/>
          </a:xfrm>
          <a:prstGeom prst="rect">
            <a:avLst/>
          </a:prstGeom>
        </p:spPr>
      </p:pic>
      <p:pic>
        <p:nvPicPr>
          <p:cNvPr id="7" name="Picture 6">
            <a:extLst>
              <a:ext uri="{FF2B5EF4-FFF2-40B4-BE49-F238E27FC236}">
                <a16:creationId xmlns:a16="http://schemas.microsoft.com/office/drawing/2014/main" id="{345F80A6-4659-433B-A633-929B1D8F74B3}"/>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39176645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DA34F-8825-4538-9D9F-7C3F65619872}"/>
              </a:ext>
            </a:extLst>
          </p:cNvPr>
          <p:cNvSpPr>
            <a:spLocks noGrp="1"/>
          </p:cNvSpPr>
          <p:nvPr>
            <p:ph type="title"/>
          </p:nvPr>
        </p:nvSpPr>
        <p:spPr/>
        <p:txBody>
          <a:bodyPr>
            <a:normAutofit fontScale="90000"/>
          </a:bodyPr>
          <a:lstStyle/>
          <a:p>
            <a:r>
              <a:rPr lang="en-US" dirty="0">
                <a:solidFill>
                  <a:schemeClr val="accent2"/>
                </a:solidFill>
              </a:rPr>
              <a:t>Question #55. Describe the type of sign that would let you know that you were on a short state highway in a city or urban area. (Chpt. 5)</a:t>
            </a:r>
          </a:p>
        </p:txBody>
      </p:sp>
      <p:sp>
        <p:nvSpPr>
          <p:cNvPr id="3" name="Text Placeholder 2">
            <a:extLst>
              <a:ext uri="{FF2B5EF4-FFF2-40B4-BE49-F238E27FC236}">
                <a16:creationId xmlns:a16="http://schemas.microsoft.com/office/drawing/2014/main" id="{93E86035-CF8A-476E-B439-95EFBD19C343}"/>
              </a:ext>
            </a:extLst>
          </p:cNvPr>
          <p:cNvSpPr>
            <a:spLocks noGrp="1"/>
          </p:cNvSpPr>
          <p:nvPr>
            <p:ph type="body" sz="quarter" idx="13"/>
          </p:nvPr>
        </p:nvSpPr>
        <p:spPr/>
        <p:txBody>
          <a:bodyPr/>
          <a:lstStyle/>
          <a:p>
            <a:r>
              <a:rPr lang="en-US" dirty="0"/>
              <a:t>Answer on Page 35</a:t>
            </a:r>
          </a:p>
        </p:txBody>
      </p:sp>
      <p:sp>
        <p:nvSpPr>
          <p:cNvPr id="4" name="Text Placeholder 3">
            <a:extLst>
              <a:ext uri="{FF2B5EF4-FFF2-40B4-BE49-F238E27FC236}">
                <a16:creationId xmlns:a16="http://schemas.microsoft.com/office/drawing/2014/main" id="{76519E38-7809-402E-9E9D-D8CFE3E8A546}"/>
              </a:ext>
            </a:extLst>
          </p:cNvPr>
          <p:cNvSpPr>
            <a:spLocks noGrp="1"/>
          </p:cNvSpPr>
          <p:nvPr>
            <p:ph type="body" idx="1"/>
          </p:nvPr>
        </p:nvSpPr>
        <p:spPr/>
        <p:txBody>
          <a:bodyPr/>
          <a:lstStyle/>
          <a:p>
            <a:endParaRPr lang="en-US" dirty="0"/>
          </a:p>
        </p:txBody>
      </p:sp>
      <p:pic>
        <p:nvPicPr>
          <p:cNvPr id="6" name="Picture 5">
            <a:extLst>
              <a:ext uri="{FF2B5EF4-FFF2-40B4-BE49-F238E27FC236}">
                <a16:creationId xmlns:a16="http://schemas.microsoft.com/office/drawing/2014/main" id="{4D008588-9C26-42ED-BC21-51134A518241}"/>
              </a:ext>
            </a:extLst>
          </p:cNvPr>
          <p:cNvPicPr>
            <a:picLocks noChangeAspect="1"/>
          </p:cNvPicPr>
          <p:nvPr/>
        </p:nvPicPr>
        <p:blipFill>
          <a:blip r:embed="rId2"/>
          <a:stretch>
            <a:fillRect/>
          </a:stretch>
        </p:blipFill>
        <p:spPr>
          <a:xfrm>
            <a:off x="677330" y="4527448"/>
            <a:ext cx="4476628" cy="1513914"/>
          </a:xfrm>
          <a:prstGeom prst="rect">
            <a:avLst/>
          </a:prstGeom>
        </p:spPr>
      </p:pic>
      <p:pic>
        <p:nvPicPr>
          <p:cNvPr id="7" name="Picture 6">
            <a:extLst>
              <a:ext uri="{FF2B5EF4-FFF2-40B4-BE49-F238E27FC236}">
                <a16:creationId xmlns:a16="http://schemas.microsoft.com/office/drawing/2014/main" id="{A1585ACA-5F87-4C6B-B984-07CD0CBA0FFD}"/>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3836614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E351447-B449-463F-B97F-A9511D5190FE}"/>
              </a:ext>
            </a:extLst>
          </p:cNvPr>
          <p:cNvPicPr>
            <a:picLocks noChangeAspect="1"/>
          </p:cNvPicPr>
          <p:nvPr/>
        </p:nvPicPr>
        <p:blipFill>
          <a:blip r:embed="rId2"/>
          <a:stretch>
            <a:fillRect/>
          </a:stretch>
        </p:blipFill>
        <p:spPr>
          <a:xfrm>
            <a:off x="1106247" y="439913"/>
            <a:ext cx="8091589" cy="5727622"/>
          </a:xfrm>
          <a:prstGeom prst="rect">
            <a:avLst/>
          </a:prstGeom>
        </p:spPr>
      </p:pic>
      <p:pic>
        <p:nvPicPr>
          <p:cNvPr id="4" name="Picture 3">
            <a:extLst>
              <a:ext uri="{FF2B5EF4-FFF2-40B4-BE49-F238E27FC236}">
                <a16:creationId xmlns:a16="http://schemas.microsoft.com/office/drawing/2014/main" id="{2745598A-B8B1-4F9B-8127-1D9A7AB0C926}"/>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8124286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BF018-FE18-4DF0-8B2C-91B0D011704B}"/>
              </a:ext>
            </a:extLst>
          </p:cNvPr>
          <p:cNvSpPr>
            <a:spLocks noGrp="1"/>
          </p:cNvSpPr>
          <p:nvPr>
            <p:ph type="title"/>
          </p:nvPr>
        </p:nvSpPr>
        <p:spPr/>
        <p:txBody>
          <a:bodyPr>
            <a:normAutofit fontScale="90000"/>
          </a:bodyPr>
          <a:lstStyle/>
          <a:p>
            <a:r>
              <a:rPr lang="en-US" dirty="0">
                <a:solidFill>
                  <a:schemeClr val="accent2"/>
                </a:solidFill>
              </a:rPr>
              <a:t>Question #56. What is the maximum number of inches you may lawfully allow an object to extend beyond the left fender of your car? (Chpt. 2)</a:t>
            </a:r>
          </a:p>
        </p:txBody>
      </p:sp>
      <p:sp>
        <p:nvSpPr>
          <p:cNvPr id="3" name="Text Placeholder 2">
            <a:extLst>
              <a:ext uri="{FF2B5EF4-FFF2-40B4-BE49-F238E27FC236}">
                <a16:creationId xmlns:a16="http://schemas.microsoft.com/office/drawing/2014/main" id="{1834614F-0724-4309-86DA-7D505B6CB1BF}"/>
              </a:ext>
            </a:extLst>
          </p:cNvPr>
          <p:cNvSpPr>
            <a:spLocks noGrp="1"/>
          </p:cNvSpPr>
          <p:nvPr>
            <p:ph type="body" sz="quarter" idx="13"/>
          </p:nvPr>
        </p:nvSpPr>
        <p:spPr/>
        <p:txBody>
          <a:bodyPr/>
          <a:lstStyle/>
          <a:p>
            <a:r>
              <a:rPr lang="en-US" dirty="0"/>
              <a:t>Answer on Page 19</a:t>
            </a:r>
          </a:p>
        </p:txBody>
      </p:sp>
      <p:sp>
        <p:nvSpPr>
          <p:cNvPr id="4" name="Text Placeholder 3">
            <a:extLst>
              <a:ext uri="{FF2B5EF4-FFF2-40B4-BE49-F238E27FC236}">
                <a16:creationId xmlns:a16="http://schemas.microsoft.com/office/drawing/2014/main" id="{41AE7825-7F7B-4729-B62A-8476A38585F3}"/>
              </a:ext>
            </a:extLst>
          </p:cNvPr>
          <p:cNvSpPr>
            <a:spLocks noGrp="1"/>
          </p:cNvSpPr>
          <p:nvPr>
            <p:ph type="body" idx="1"/>
          </p:nvPr>
        </p:nvSpPr>
        <p:spPr/>
        <p:txBody>
          <a:bodyPr/>
          <a:lstStyle/>
          <a:p>
            <a:r>
              <a:rPr lang="en-US" b="1" dirty="0">
                <a:solidFill>
                  <a:schemeClr val="tx1"/>
                </a:solidFill>
              </a:rPr>
              <a:t>No more than </a:t>
            </a:r>
            <a:r>
              <a:rPr lang="en-US" b="1" dirty="0">
                <a:solidFill>
                  <a:schemeClr val="tx1"/>
                </a:solidFill>
                <a:highlight>
                  <a:srgbClr val="FFFF00"/>
                </a:highlight>
              </a:rPr>
              <a:t>three inches </a:t>
            </a:r>
            <a:r>
              <a:rPr lang="en-US" b="1" dirty="0">
                <a:solidFill>
                  <a:schemeClr val="tx1"/>
                </a:solidFill>
              </a:rPr>
              <a:t>beyond the left side of the body, running board, or fenders of your car.</a:t>
            </a:r>
          </a:p>
        </p:txBody>
      </p:sp>
      <p:pic>
        <p:nvPicPr>
          <p:cNvPr id="5" name="Picture 4">
            <a:extLst>
              <a:ext uri="{FF2B5EF4-FFF2-40B4-BE49-F238E27FC236}">
                <a16:creationId xmlns:a16="http://schemas.microsoft.com/office/drawing/2014/main" id="{73C74AA7-AFA1-46DF-BD51-BEE58BF8CBD6}"/>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30433692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DF7A-EF94-4C6B-A8DF-411BF728DEE6}"/>
              </a:ext>
            </a:extLst>
          </p:cNvPr>
          <p:cNvSpPr>
            <a:spLocks noGrp="1"/>
          </p:cNvSpPr>
          <p:nvPr>
            <p:ph type="title"/>
          </p:nvPr>
        </p:nvSpPr>
        <p:spPr/>
        <p:txBody>
          <a:bodyPr/>
          <a:lstStyle/>
          <a:p>
            <a:r>
              <a:rPr lang="en-US" dirty="0">
                <a:solidFill>
                  <a:schemeClr val="accent2"/>
                </a:solidFill>
              </a:rPr>
              <a:t>Question #57. Under what conditions must you always stop? (Chpt. 5)</a:t>
            </a:r>
          </a:p>
        </p:txBody>
      </p:sp>
      <p:sp>
        <p:nvSpPr>
          <p:cNvPr id="3" name="Text Placeholder 2">
            <a:extLst>
              <a:ext uri="{FF2B5EF4-FFF2-40B4-BE49-F238E27FC236}">
                <a16:creationId xmlns:a16="http://schemas.microsoft.com/office/drawing/2014/main" id="{18D694EB-A7AD-4C55-8F76-72BFFA8A85A1}"/>
              </a:ext>
            </a:extLst>
          </p:cNvPr>
          <p:cNvSpPr>
            <a:spLocks noGrp="1"/>
          </p:cNvSpPr>
          <p:nvPr>
            <p:ph type="body" sz="quarter" idx="13"/>
          </p:nvPr>
        </p:nvSpPr>
        <p:spPr/>
        <p:txBody>
          <a:bodyPr/>
          <a:lstStyle/>
          <a:p>
            <a:r>
              <a:rPr lang="en-US" dirty="0"/>
              <a:t>Answer on Page 28</a:t>
            </a:r>
          </a:p>
        </p:txBody>
      </p:sp>
      <p:sp>
        <p:nvSpPr>
          <p:cNvPr id="4" name="Text Placeholder 3">
            <a:extLst>
              <a:ext uri="{FF2B5EF4-FFF2-40B4-BE49-F238E27FC236}">
                <a16:creationId xmlns:a16="http://schemas.microsoft.com/office/drawing/2014/main" id="{D4E3D83E-C01E-47B6-945D-1B88D9BF89D0}"/>
              </a:ext>
            </a:extLst>
          </p:cNvPr>
          <p:cNvSpPr>
            <a:spLocks noGrp="1"/>
          </p:cNvSpPr>
          <p:nvPr>
            <p:ph type="body" idx="1"/>
          </p:nvPr>
        </p:nvSpPr>
        <p:spPr/>
        <p:txBody>
          <a:bodyPr/>
          <a:lstStyle/>
          <a:p>
            <a:r>
              <a:rPr lang="en-US" b="1" dirty="0">
                <a:solidFill>
                  <a:schemeClr val="tx1"/>
                </a:solidFill>
              </a:rPr>
              <a:t>Red Light, Flashing Red Light, Stop Sign, Officer instructs you to stop, when yielding to oncoming traffic on a left turn, any and all pedestrians on a crosswalk or road.</a:t>
            </a:r>
          </a:p>
        </p:txBody>
      </p:sp>
      <p:pic>
        <p:nvPicPr>
          <p:cNvPr id="5" name="Picture 4">
            <a:extLst>
              <a:ext uri="{FF2B5EF4-FFF2-40B4-BE49-F238E27FC236}">
                <a16:creationId xmlns:a16="http://schemas.microsoft.com/office/drawing/2014/main" id="{9019FBCA-9D4B-46A7-81BD-AC7CA6C32F2C}"/>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42556783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2DD49-D5B9-4350-AFCE-E5EF608BDF75}"/>
              </a:ext>
            </a:extLst>
          </p:cNvPr>
          <p:cNvSpPr>
            <a:spLocks noGrp="1"/>
          </p:cNvSpPr>
          <p:nvPr>
            <p:ph type="title"/>
          </p:nvPr>
        </p:nvSpPr>
        <p:spPr/>
        <p:txBody>
          <a:bodyPr/>
          <a:lstStyle/>
          <a:p>
            <a:r>
              <a:rPr lang="en-US" dirty="0">
                <a:solidFill>
                  <a:schemeClr val="accent2"/>
                </a:solidFill>
              </a:rPr>
              <a:t>Question #58. What should you do when coming onto a street from a private alley or driveway? (Chpt. 4)</a:t>
            </a:r>
          </a:p>
        </p:txBody>
      </p:sp>
      <p:sp>
        <p:nvSpPr>
          <p:cNvPr id="3" name="Text Placeholder 2">
            <a:extLst>
              <a:ext uri="{FF2B5EF4-FFF2-40B4-BE49-F238E27FC236}">
                <a16:creationId xmlns:a16="http://schemas.microsoft.com/office/drawing/2014/main" id="{D11F98CC-97D0-4A00-89E6-973618080984}"/>
              </a:ext>
            </a:extLst>
          </p:cNvPr>
          <p:cNvSpPr>
            <a:spLocks noGrp="1"/>
          </p:cNvSpPr>
          <p:nvPr>
            <p:ph type="body" sz="quarter" idx="13"/>
          </p:nvPr>
        </p:nvSpPr>
        <p:spPr/>
        <p:txBody>
          <a:bodyPr/>
          <a:lstStyle/>
          <a:p>
            <a:r>
              <a:rPr lang="en-US" dirty="0"/>
              <a:t>Answer on Page 23</a:t>
            </a:r>
          </a:p>
        </p:txBody>
      </p:sp>
      <p:sp>
        <p:nvSpPr>
          <p:cNvPr id="4" name="Text Placeholder 3">
            <a:extLst>
              <a:ext uri="{FF2B5EF4-FFF2-40B4-BE49-F238E27FC236}">
                <a16:creationId xmlns:a16="http://schemas.microsoft.com/office/drawing/2014/main" id="{22F05F6F-72E2-4F8E-97DA-9FA4FFB2F890}"/>
              </a:ext>
            </a:extLst>
          </p:cNvPr>
          <p:cNvSpPr>
            <a:spLocks noGrp="1"/>
          </p:cNvSpPr>
          <p:nvPr>
            <p:ph type="body" idx="1"/>
          </p:nvPr>
        </p:nvSpPr>
        <p:spPr/>
        <p:txBody>
          <a:bodyPr/>
          <a:lstStyle/>
          <a:p>
            <a:r>
              <a:rPr lang="en-US" b="1" dirty="0">
                <a:solidFill>
                  <a:schemeClr val="tx1"/>
                </a:solidFill>
              </a:rPr>
              <a:t>When entering or crossing a road, street, or highway from a private road, alley, building, or driveway, you must stop prior to the sidewalk and yield the right-of-way to all approaching vehicles and pedestrians.</a:t>
            </a:r>
          </a:p>
        </p:txBody>
      </p:sp>
      <p:pic>
        <p:nvPicPr>
          <p:cNvPr id="5" name="Picture 4">
            <a:extLst>
              <a:ext uri="{FF2B5EF4-FFF2-40B4-BE49-F238E27FC236}">
                <a16:creationId xmlns:a16="http://schemas.microsoft.com/office/drawing/2014/main" id="{78EA0AFC-D8FE-4CE5-A9EA-DB1717614D4B}"/>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40390757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8C697-59B8-4C90-905B-4CCCFD1C4C0F}"/>
              </a:ext>
            </a:extLst>
          </p:cNvPr>
          <p:cNvSpPr>
            <a:spLocks noGrp="1"/>
          </p:cNvSpPr>
          <p:nvPr>
            <p:ph type="title"/>
          </p:nvPr>
        </p:nvSpPr>
        <p:spPr/>
        <p:txBody>
          <a:bodyPr>
            <a:normAutofit/>
          </a:bodyPr>
          <a:lstStyle/>
          <a:p>
            <a:r>
              <a:rPr lang="en-US" sz="3600" dirty="0">
                <a:solidFill>
                  <a:schemeClr val="accent2"/>
                </a:solidFill>
              </a:rPr>
              <a:t>Question #59. If a child runs into the road 45 to 50 feet ahead of your car, what is the highest speed from which you can stop with good brakes without hitting him? (Chpt. 8)</a:t>
            </a:r>
          </a:p>
        </p:txBody>
      </p:sp>
      <p:sp>
        <p:nvSpPr>
          <p:cNvPr id="3" name="Text Placeholder 2">
            <a:extLst>
              <a:ext uri="{FF2B5EF4-FFF2-40B4-BE49-F238E27FC236}">
                <a16:creationId xmlns:a16="http://schemas.microsoft.com/office/drawing/2014/main" id="{9375EBC2-2F4C-4A3A-9ABB-A8265A9F8279}"/>
              </a:ext>
            </a:extLst>
          </p:cNvPr>
          <p:cNvSpPr>
            <a:spLocks noGrp="1"/>
          </p:cNvSpPr>
          <p:nvPr>
            <p:ph type="body" sz="quarter" idx="13"/>
          </p:nvPr>
        </p:nvSpPr>
        <p:spPr/>
        <p:txBody>
          <a:bodyPr/>
          <a:lstStyle/>
          <a:p>
            <a:r>
              <a:rPr lang="en-US" dirty="0"/>
              <a:t>Answer on Page 48</a:t>
            </a:r>
          </a:p>
        </p:txBody>
      </p:sp>
      <p:sp>
        <p:nvSpPr>
          <p:cNvPr id="4" name="Text Placeholder 3">
            <a:extLst>
              <a:ext uri="{FF2B5EF4-FFF2-40B4-BE49-F238E27FC236}">
                <a16:creationId xmlns:a16="http://schemas.microsoft.com/office/drawing/2014/main" id="{EF9267C3-C7F9-42E6-85B7-1144C6AB5F6E}"/>
              </a:ext>
            </a:extLst>
          </p:cNvPr>
          <p:cNvSpPr>
            <a:spLocks noGrp="1"/>
          </p:cNvSpPr>
          <p:nvPr>
            <p:ph type="body" idx="1"/>
          </p:nvPr>
        </p:nvSpPr>
        <p:spPr/>
        <p:txBody>
          <a:bodyPr/>
          <a:lstStyle/>
          <a:p>
            <a:r>
              <a:rPr lang="en-US" b="1" dirty="0">
                <a:solidFill>
                  <a:schemeClr val="tx1"/>
                </a:solidFill>
              </a:rPr>
              <a:t>30 MPH (Miles Per Hour) has a braking distance of 43 feet.</a:t>
            </a:r>
          </a:p>
        </p:txBody>
      </p:sp>
      <p:pic>
        <p:nvPicPr>
          <p:cNvPr id="6" name="Picture 5">
            <a:extLst>
              <a:ext uri="{FF2B5EF4-FFF2-40B4-BE49-F238E27FC236}">
                <a16:creationId xmlns:a16="http://schemas.microsoft.com/office/drawing/2014/main" id="{F8BFC025-2475-472E-8FFC-A6521B9A74EB}"/>
              </a:ext>
            </a:extLst>
          </p:cNvPr>
          <p:cNvPicPr>
            <a:picLocks noChangeAspect="1"/>
          </p:cNvPicPr>
          <p:nvPr/>
        </p:nvPicPr>
        <p:blipFill>
          <a:blip r:embed="rId2"/>
          <a:stretch>
            <a:fillRect/>
          </a:stretch>
        </p:blipFill>
        <p:spPr>
          <a:xfrm>
            <a:off x="677332" y="5041696"/>
            <a:ext cx="5229781" cy="713152"/>
          </a:xfrm>
          <a:prstGeom prst="rect">
            <a:avLst/>
          </a:prstGeom>
        </p:spPr>
      </p:pic>
      <p:pic>
        <p:nvPicPr>
          <p:cNvPr id="7" name="Picture 6">
            <a:extLst>
              <a:ext uri="{FF2B5EF4-FFF2-40B4-BE49-F238E27FC236}">
                <a16:creationId xmlns:a16="http://schemas.microsoft.com/office/drawing/2014/main" id="{9357F327-5D55-4399-B0ED-C7EF10927056}"/>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7682721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11966-72D3-4695-862B-F3AE1B3240D4}"/>
              </a:ext>
            </a:extLst>
          </p:cNvPr>
          <p:cNvSpPr>
            <a:spLocks noGrp="1"/>
          </p:cNvSpPr>
          <p:nvPr>
            <p:ph type="title"/>
          </p:nvPr>
        </p:nvSpPr>
        <p:spPr/>
        <p:txBody>
          <a:bodyPr/>
          <a:lstStyle/>
          <a:p>
            <a:r>
              <a:rPr lang="en-US" dirty="0">
                <a:solidFill>
                  <a:schemeClr val="accent2"/>
                </a:solidFill>
              </a:rPr>
              <a:t>Question #60. How close to a fireplug may a vehicle lawfully park? (Chpt. 7)</a:t>
            </a:r>
          </a:p>
        </p:txBody>
      </p:sp>
      <p:sp>
        <p:nvSpPr>
          <p:cNvPr id="3" name="Text Placeholder 2">
            <a:extLst>
              <a:ext uri="{FF2B5EF4-FFF2-40B4-BE49-F238E27FC236}">
                <a16:creationId xmlns:a16="http://schemas.microsoft.com/office/drawing/2014/main" id="{6C0E1048-EA56-4939-BE56-1C1ECCE5892F}"/>
              </a:ext>
            </a:extLst>
          </p:cNvPr>
          <p:cNvSpPr>
            <a:spLocks noGrp="1"/>
          </p:cNvSpPr>
          <p:nvPr>
            <p:ph type="body" sz="quarter" idx="13"/>
          </p:nvPr>
        </p:nvSpPr>
        <p:spPr/>
        <p:txBody>
          <a:bodyPr/>
          <a:lstStyle/>
          <a:p>
            <a:r>
              <a:rPr lang="en-US" dirty="0"/>
              <a:t>Answer on Page 45</a:t>
            </a:r>
          </a:p>
        </p:txBody>
      </p:sp>
      <p:sp>
        <p:nvSpPr>
          <p:cNvPr id="4" name="Text Placeholder 3">
            <a:extLst>
              <a:ext uri="{FF2B5EF4-FFF2-40B4-BE49-F238E27FC236}">
                <a16:creationId xmlns:a16="http://schemas.microsoft.com/office/drawing/2014/main" id="{59717118-251E-4E66-A98A-125EE2845803}"/>
              </a:ext>
            </a:extLst>
          </p:cNvPr>
          <p:cNvSpPr>
            <a:spLocks noGrp="1"/>
          </p:cNvSpPr>
          <p:nvPr>
            <p:ph type="body" idx="1"/>
          </p:nvPr>
        </p:nvSpPr>
        <p:spPr/>
        <p:txBody>
          <a:bodyPr/>
          <a:lstStyle/>
          <a:p>
            <a:r>
              <a:rPr lang="en-US" b="1" dirty="0">
                <a:solidFill>
                  <a:schemeClr val="tx1"/>
                </a:solidFill>
              </a:rPr>
              <a:t>No closer then 15 feet</a:t>
            </a:r>
          </a:p>
        </p:txBody>
      </p:sp>
      <p:pic>
        <p:nvPicPr>
          <p:cNvPr id="6" name="Picture 5">
            <a:extLst>
              <a:ext uri="{FF2B5EF4-FFF2-40B4-BE49-F238E27FC236}">
                <a16:creationId xmlns:a16="http://schemas.microsoft.com/office/drawing/2014/main" id="{E03E33A3-B477-46F1-B533-DE1BC74B0CEB}"/>
              </a:ext>
            </a:extLst>
          </p:cNvPr>
          <p:cNvPicPr>
            <a:picLocks noChangeAspect="1"/>
          </p:cNvPicPr>
          <p:nvPr/>
        </p:nvPicPr>
        <p:blipFill>
          <a:blip r:embed="rId2"/>
          <a:stretch>
            <a:fillRect/>
          </a:stretch>
        </p:blipFill>
        <p:spPr>
          <a:xfrm>
            <a:off x="3617272" y="4013200"/>
            <a:ext cx="889530" cy="1878566"/>
          </a:xfrm>
          <a:prstGeom prst="rect">
            <a:avLst/>
          </a:prstGeom>
        </p:spPr>
      </p:pic>
      <p:pic>
        <p:nvPicPr>
          <p:cNvPr id="7" name="Picture 6">
            <a:extLst>
              <a:ext uri="{FF2B5EF4-FFF2-40B4-BE49-F238E27FC236}">
                <a16:creationId xmlns:a16="http://schemas.microsoft.com/office/drawing/2014/main" id="{DCC393F5-B444-43EB-A7DA-FCDAA20D93AA}"/>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4842079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20CB7-71AB-467F-86DC-21345CF58366}"/>
              </a:ext>
            </a:extLst>
          </p:cNvPr>
          <p:cNvSpPr>
            <a:spLocks noGrp="1"/>
          </p:cNvSpPr>
          <p:nvPr>
            <p:ph type="title"/>
          </p:nvPr>
        </p:nvSpPr>
        <p:spPr/>
        <p:txBody>
          <a:bodyPr/>
          <a:lstStyle/>
          <a:p>
            <a:r>
              <a:rPr lang="en-US" dirty="0">
                <a:solidFill>
                  <a:schemeClr val="accent2"/>
                </a:solidFill>
              </a:rPr>
              <a:t>Question #61. What does a posted speed limit of 55 mph mean? (Chpt. 5)</a:t>
            </a:r>
          </a:p>
        </p:txBody>
      </p:sp>
      <p:sp>
        <p:nvSpPr>
          <p:cNvPr id="3" name="Text Placeholder 2">
            <a:extLst>
              <a:ext uri="{FF2B5EF4-FFF2-40B4-BE49-F238E27FC236}">
                <a16:creationId xmlns:a16="http://schemas.microsoft.com/office/drawing/2014/main" id="{5FB86E9A-219F-4B72-B47B-2868E18758FF}"/>
              </a:ext>
            </a:extLst>
          </p:cNvPr>
          <p:cNvSpPr>
            <a:spLocks noGrp="1"/>
          </p:cNvSpPr>
          <p:nvPr>
            <p:ph type="body" sz="quarter" idx="13"/>
          </p:nvPr>
        </p:nvSpPr>
        <p:spPr/>
        <p:txBody>
          <a:bodyPr/>
          <a:lstStyle/>
          <a:p>
            <a:r>
              <a:rPr lang="en-US" dirty="0"/>
              <a:t>Answer on Page 33</a:t>
            </a:r>
          </a:p>
        </p:txBody>
      </p:sp>
      <p:sp>
        <p:nvSpPr>
          <p:cNvPr id="4" name="Text Placeholder 3">
            <a:extLst>
              <a:ext uri="{FF2B5EF4-FFF2-40B4-BE49-F238E27FC236}">
                <a16:creationId xmlns:a16="http://schemas.microsoft.com/office/drawing/2014/main" id="{F7446C5A-EBA7-4513-B9B8-FA42791DB0BE}"/>
              </a:ext>
            </a:extLst>
          </p:cNvPr>
          <p:cNvSpPr>
            <a:spLocks noGrp="1"/>
          </p:cNvSpPr>
          <p:nvPr>
            <p:ph type="body" idx="1"/>
          </p:nvPr>
        </p:nvSpPr>
        <p:spPr/>
        <p:txBody>
          <a:bodyPr/>
          <a:lstStyle/>
          <a:p>
            <a:endParaRPr lang="en-US" dirty="0"/>
          </a:p>
        </p:txBody>
      </p:sp>
      <p:pic>
        <p:nvPicPr>
          <p:cNvPr id="6" name="Picture 5">
            <a:extLst>
              <a:ext uri="{FF2B5EF4-FFF2-40B4-BE49-F238E27FC236}">
                <a16:creationId xmlns:a16="http://schemas.microsoft.com/office/drawing/2014/main" id="{9C84A56D-33B7-4258-A009-F97D215C48D7}"/>
              </a:ext>
            </a:extLst>
          </p:cNvPr>
          <p:cNvPicPr>
            <a:picLocks noChangeAspect="1"/>
          </p:cNvPicPr>
          <p:nvPr/>
        </p:nvPicPr>
        <p:blipFill>
          <a:blip r:embed="rId2"/>
          <a:stretch>
            <a:fillRect/>
          </a:stretch>
        </p:blipFill>
        <p:spPr>
          <a:xfrm>
            <a:off x="677330" y="4527448"/>
            <a:ext cx="5154112" cy="1513914"/>
          </a:xfrm>
          <a:prstGeom prst="rect">
            <a:avLst/>
          </a:prstGeom>
        </p:spPr>
      </p:pic>
      <p:pic>
        <p:nvPicPr>
          <p:cNvPr id="7" name="Picture 6">
            <a:extLst>
              <a:ext uri="{FF2B5EF4-FFF2-40B4-BE49-F238E27FC236}">
                <a16:creationId xmlns:a16="http://schemas.microsoft.com/office/drawing/2014/main" id="{2D1E8C0B-EEA3-41B3-ADFE-EF1B53D4EA79}"/>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63329006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E2FFF-5178-4C0C-A596-F9D25DFA7B25}"/>
              </a:ext>
            </a:extLst>
          </p:cNvPr>
          <p:cNvSpPr>
            <a:spLocks noGrp="1"/>
          </p:cNvSpPr>
          <p:nvPr>
            <p:ph type="title"/>
          </p:nvPr>
        </p:nvSpPr>
        <p:spPr/>
        <p:txBody>
          <a:bodyPr>
            <a:normAutofit/>
          </a:bodyPr>
          <a:lstStyle/>
          <a:p>
            <a:r>
              <a:rPr lang="en-US" sz="3600" dirty="0">
                <a:solidFill>
                  <a:schemeClr val="accent2"/>
                </a:solidFill>
              </a:rPr>
              <a:t>Question #62. What is the maximum speed limit for passenger cars on a Texas Highway numbered by this state or United States outside an urban district? (Chpt. 8)</a:t>
            </a:r>
          </a:p>
        </p:txBody>
      </p:sp>
      <p:sp>
        <p:nvSpPr>
          <p:cNvPr id="3" name="Text Placeholder 2">
            <a:extLst>
              <a:ext uri="{FF2B5EF4-FFF2-40B4-BE49-F238E27FC236}">
                <a16:creationId xmlns:a16="http://schemas.microsoft.com/office/drawing/2014/main" id="{A1F00C42-4A73-4E98-991D-99500D4F9E4B}"/>
              </a:ext>
            </a:extLst>
          </p:cNvPr>
          <p:cNvSpPr>
            <a:spLocks noGrp="1"/>
          </p:cNvSpPr>
          <p:nvPr>
            <p:ph type="body" sz="quarter" idx="13"/>
          </p:nvPr>
        </p:nvSpPr>
        <p:spPr/>
        <p:txBody>
          <a:bodyPr/>
          <a:lstStyle/>
          <a:p>
            <a:r>
              <a:rPr lang="en-US" dirty="0"/>
              <a:t>Answer on Page 49</a:t>
            </a:r>
          </a:p>
        </p:txBody>
      </p:sp>
      <p:sp>
        <p:nvSpPr>
          <p:cNvPr id="4" name="Text Placeholder 3">
            <a:extLst>
              <a:ext uri="{FF2B5EF4-FFF2-40B4-BE49-F238E27FC236}">
                <a16:creationId xmlns:a16="http://schemas.microsoft.com/office/drawing/2014/main" id="{A8E57209-698D-494D-B397-3E34C327DC9C}"/>
              </a:ext>
            </a:extLst>
          </p:cNvPr>
          <p:cNvSpPr>
            <a:spLocks noGrp="1"/>
          </p:cNvSpPr>
          <p:nvPr>
            <p:ph type="body" idx="1"/>
          </p:nvPr>
        </p:nvSpPr>
        <p:spPr/>
        <p:txBody>
          <a:bodyPr/>
          <a:lstStyle/>
          <a:p>
            <a:r>
              <a:rPr lang="en-US" b="1" dirty="0">
                <a:solidFill>
                  <a:schemeClr val="tx1"/>
                </a:solidFill>
              </a:rPr>
              <a:t>70 MPH (Miles Per Hour)</a:t>
            </a:r>
          </a:p>
        </p:txBody>
      </p:sp>
      <p:pic>
        <p:nvPicPr>
          <p:cNvPr id="5" name="Picture 4">
            <a:extLst>
              <a:ext uri="{FF2B5EF4-FFF2-40B4-BE49-F238E27FC236}">
                <a16:creationId xmlns:a16="http://schemas.microsoft.com/office/drawing/2014/main" id="{68D75DCB-8E9A-419C-8B1C-EAA2797522E0}"/>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2182936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13A54-7E48-465E-8D85-2C2588ADC721}"/>
              </a:ext>
            </a:extLst>
          </p:cNvPr>
          <p:cNvSpPr>
            <a:spLocks noGrp="1"/>
          </p:cNvSpPr>
          <p:nvPr>
            <p:ph type="title"/>
          </p:nvPr>
        </p:nvSpPr>
        <p:spPr/>
        <p:txBody>
          <a:bodyPr/>
          <a:lstStyle/>
          <a:p>
            <a:r>
              <a:rPr lang="en-US" dirty="0">
                <a:solidFill>
                  <a:schemeClr val="accent2"/>
                </a:solidFill>
              </a:rPr>
              <a:t>Question #63. Under what circumstances should you never attempt to pass a car ahead of you? (Chpt. 6)</a:t>
            </a:r>
          </a:p>
        </p:txBody>
      </p:sp>
      <p:sp>
        <p:nvSpPr>
          <p:cNvPr id="3" name="Text Placeholder 2">
            <a:extLst>
              <a:ext uri="{FF2B5EF4-FFF2-40B4-BE49-F238E27FC236}">
                <a16:creationId xmlns:a16="http://schemas.microsoft.com/office/drawing/2014/main" id="{5B8ABCB9-118D-4908-8A33-D0DF6825251D}"/>
              </a:ext>
            </a:extLst>
          </p:cNvPr>
          <p:cNvSpPr>
            <a:spLocks noGrp="1"/>
          </p:cNvSpPr>
          <p:nvPr>
            <p:ph type="body" sz="quarter" idx="13"/>
          </p:nvPr>
        </p:nvSpPr>
        <p:spPr/>
        <p:txBody>
          <a:bodyPr/>
          <a:lstStyle/>
          <a:p>
            <a:r>
              <a:rPr lang="en-US" dirty="0"/>
              <a:t>Answer on Page 41</a:t>
            </a:r>
          </a:p>
        </p:txBody>
      </p:sp>
      <p:sp>
        <p:nvSpPr>
          <p:cNvPr id="4" name="Text Placeholder 3">
            <a:extLst>
              <a:ext uri="{FF2B5EF4-FFF2-40B4-BE49-F238E27FC236}">
                <a16:creationId xmlns:a16="http://schemas.microsoft.com/office/drawing/2014/main" id="{FCF6639B-BFB5-4266-9FEC-02F9951AF089}"/>
              </a:ext>
            </a:extLst>
          </p:cNvPr>
          <p:cNvSpPr>
            <a:spLocks noGrp="1"/>
          </p:cNvSpPr>
          <p:nvPr>
            <p:ph type="body" idx="1"/>
          </p:nvPr>
        </p:nvSpPr>
        <p:spPr/>
        <p:txBody>
          <a:bodyPr>
            <a:normAutofit fontScale="92500" lnSpcReduction="10000"/>
          </a:bodyPr>
          <a:lstStyle/>
          <a:p>
            <a:pPr marL="342900" indent="-342900">
              <a:buAutoNum type="arabicPeriod"/>
            </a:pPr>
            <a:r>
              <a:rPr lang="en-US" sz="1400" b="1" dirty="0">
                <a:solidFill>
                  <a:schemeClr val="tx1"/>
                </a:solidFill>
              </a:rPr>
              <a:t>Pavement markings or signs prohibit driving on the left (a “No Passing Zone” or solid lane lines) </a:t>
            </a:r>
          </a:p>
          <a:p>
            <a:pPr marL="342900" indent="-342900">
              <a:buAutoNum type="arabicPeriod"/>
            </a:pPr>
            <a:r>
              <a:rPr lang="en-US" sz="1400" b="1" dirty="0">
                <a:solidFill>
                  <a:schemeClr val="tx1"/>
                </a:solidFill>
              </a:rPr>
              <a:t>There are two or more traffic lanes in each direction </a:t>
            </a:r>
          </a:p>
          <a:p>
            <a:pPr marL="342900" indent="-342900">
              <a:buAutoNum type="arabicPeriod"/>
            </a:pPr>
            <a:r>
              <a:rPr lang="en-US" sz="1400" b="1" dirty="0">
                <a:solidFill>
                  <a:schemeClr val="tx1"/>
                </a:solidFill>
              </a:rPr>
              <a:t>Within 100 feet of or crossing an intersection or railroad crossing </a:t>
            </a:r>
          </a:p>
          <a:p>
            <a:pPr marL="342900" indent="-342900">
              <a:buAutoNum type="arabicPeriod"/>
            </a:pPr>
            <a:r>
              <a:rPr lang="en-US" sz="1400" b="1" dirty="0">
                <a:solidFill>
                  <a:schemeClr val="tx1"/>
                </a:solidFill>
              </a:rPr>
              <a:t>On a hill, curve, or any other place where vision is limited </a:t>
            </a:r>
          </a:p>
          <a:p>
            <a:pPr marL="342900" indent="-342900">
              <a:buAutoNum type="arabicPeriod"/>
            </a:pPr>
            <a:r>
              <a:rPr lang="en-US" sz="1400" b="1" dirty="0">
                <a:solidFill>
                  <a:schemeClr val="tx1"/>
                </a:solidFill>
              </a:rPr>
              <a:t>Within 100 feet of a bridge, viaduct, or tunnel</a:t>
            </a:r>
          </a:p>
        </p:txBody>
      </p:sp>
      <p:pic>
        <p:nvPicPr>
          <p:cNvPr id="5" name="Picture 4">
            <a:extLst>
              <a:ext uri="{FF2B5EF4-FFF2-40B4-BE49-F238E27FC236}">
                <a16:creationId xmlns:a16="http://schemas.microsoft.com/office/drawing/2014/main" id="{C18E130A-A57E-4538-B00F-6A9521B2A247}"/>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5163795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8DD1D-07F7-49F0-83F9-0811BCDDCB17}"/>
              </a:ext>
            </a:extLst>
          </p:cNvPr>
          <p:cNvSpPr>
            <a:spLocks noGrp="1"/>
          </p:cNvSpPr>
          <p:nvPr>
            <p:ph type="title"/>
          </p:nvPr>
        </p:nvSpPr>
        <p:spPr/>
        <p:txBody>
          <a:bodyPr/>
          <a:lstStyle/>
          <a:p>
            <a:r>
              <a:rPr lang="en-US" dirty="0">
                <a:solidFill>
                  <a:schemeClr val="accent2"/>
                </a:solidFill>
              </a:rPr>
              <a:t>64. Under what conditions are overtaking and passing to the right not permitted? (Chpt. 6)</a:t>
            </a:r>
          </a:p>
        </p:txBody>
      </p:sp>
      <p:sp>
        <p:nvSpPr>
          <p:cNvPr id="3" name="Text Placeholder 2">
            <a:extLst>
              <a:ext uri="{FF2B5EF4-FFF2-40B4-BE49-F238E27FC236}">
                <a16:creationId xmlns:a16="http://schemas.microsoft.com/office/drawing/2014/main" id="{7D1952D4-9FA9-4545-B17C-C76348CD8C36}"/>
              </a:ext>
            </a:extLst>
          </p:cNvPr>
          <p:cNvSpPr>
            <a:spLocks noGrp="1"/>
          </p:cNvSpPr>
          <p:nvPr>
            <p:ph type="body" sz="quarter" idx="13"/>
          </p:nvPr>
        </p:nvSpPr>
        <p:spPr/>
        <p:txBody>
          <a:bodyPr/>
          <a:lstStyle/>
          <a:p>
            <a:r>
              <a:rPr lang="en-US" dirty="0"/>
              <a:t>Answer on Page 42</a:t>
            </a:r>
          </a:p>
        </p:txBody>
      </p:sp>
      <p:sp>
        <p:nvSpPr>
          <p:cNvPr id="4" name="Text Placeholder 3">
            <a:extLst>
              <a:ext uri="{FF2B5EF4-FFF2-40B4-BE49-F238E27FC236}">
                <a16:creationId xmlns:a16="http://schemas.microsoft.com/office/drawing/2014/main" id="{6D04F1BA-3ED3-4A57-AEFA-7BA672497FE0}"/>
              </a:ext>
            </a:extLst>
          </p:cNvPr>
          <p:cNvSpPr>
            <a:spLocks noGrp="1"/>
          </p:cNvSpPr>
          <p:nvPr>
            <p:ph type="body" idx="1"/>
          </p:nvPr>
        </p:nvSpPr>
        <p:spPr/>
        <p:txBody>
          <a:bodyPr/>
          <a:lstStyle/>
          <a:p>
            <a:r>
              <a:rPr lang="en-US" b="1" dirty="0">
                <a:solidFill>
                  <a:schemeClr val="tx1"/>
                </a:solidFill>
              </a:rPr>
              <a:t>When there are parked cars on road, when there is no paved shoulder, when driving on a multilane road and there is no blocked traffic.</a:t>
            </a:r>
          </a:p>
        </p:txBody>
      </p:sp>
      <p:pic>
        <p:nvPicPr>
          <p:cNvPr id="5" name="Picture 4">
            <a:extLst>
              <a:ext uri="{FF2B5EF4-FFF2-40B4-BE49-F238E27FC236}">
                <a16:creationId xmlns:a16="http://schemas.microsoft.com/office/drawing/2014/main" id="{24DAC877-F09C-455F-AADE-4459E1718286}"/>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811594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BBFC2-8B40-4C36-B8AB-2EC01D0BF2CE}"/>
              </a:ext>
            </a:extLst>
          </p:cNvPr>
          <p:cNvSpPr>
            <a:spLocks noGrp="1"/>
          </p:cNvSpPr>
          <p:nvPr>
            <p:ph type="title"/>
          </p:nvPr>
        </p:nvSpPr>
        <p:spPr/>
        <p:txBody>
          <a:bodyPr>
            <a:normAutofit/>
          </a:bodyPr>
          <a:lstStyle/>
          <a:p>
            <a:r>
              <a:rPr lang="en-US" sz="3600" dirty="0">
                <a:solidFill>
                  <a:schemeClr val="accent2"/>
                </a:solidFill>
              </a:rPr>
              <a:t>Question #65. When a driver is waiting to make a left turn, what is the procedure he should take when the light turns green? (Chpt. 5)</a:t>
            </a:r>
          </a:p>
        </p:txBody>
      </p:sp>
      <p:sp>
        <p:nvSpPr>
          <p:cNvPr id="3" name="Text Placeholder 2">
            <a:extLst>
              <a:ext uri="{FF2B5EF4-FFF2-40B4-BE49-F238E27FC236}">
                <a16:creationId xmlns:a16="http://schemas.microsoft.com/office/drawing/2014/main" id="{23CD9DC9-0C45-40F5-A5D0-1770055B0CE3}"/>
              </a:ext>
            </a:extLst>
          </p:cNvPr>
          <p:cNvSpPr>
            <a:spLocks noGrp="1"/>
          </p:cNvSpPr>
          <p:nvPr>
            <p:ph type="body" sz="quarter" idx="13"/>
          </p:nvPr>
        </p:nvSpPr>
        <p:spPr/>
        <p:txBody>
          <a:bodyPr/>
          <a:lstStyle/>
          <a:p>
            <a:r>
              <a:rPr lang="en-US" dirty="0"/>
              <a:t>Answer on Page 28</a:t>
            </a:r>
          </a:p>
        </p:txBody>
      </p:sp>
      <p:sp>
        <p:nvSpPr>
          <p:cNvPr id="4" name="Text Placeholder 3">
            <a:extLst>
              <a:ext uri="{FF2B5EF4-FFF2-40B4-BE49-F238E27FC236}">
                <a16:creationId xmlns:a16="http://schemas.microsoft.com/office/drawing/2014/main" id="{ED68EC3B-1206-41B8-9C29-169E9FE32CAD}"/>
              </a:ext>
            </a:extLst>
          </p:cNvPr>
          <p:cNvSpPr>
            <a:spLocks noGrp="1"/>
          </p:cNvSpPr>
          <p:nvPr>
            <p:ph type="body" idx="1"/>
          </p:nvPr>
        </p:nvSpPr>
        <p:spPr/>
        <p:txBody>
          <a:bodyPr/>
          <a:lstStyle/>
          <a:p>
            <a:r>
              <a:rPr lang="en-US" b="1" dirty="0">
                <a:solidFill>
                  <a:schemeClr val="tx1"/>
                </a:solidFill>
              </a:rPr>
              <a:t>You can turn left on a green light. However, you must yield the right-of-way to all traffic that is approaching from the opposite direction before turning.</a:t>
            </a:r>
          </a:p>
        </p:txBody>
      </p:sp>
      <p:pic>
        <p:nvPicPr>
          <p:cNvPr id="5" name="Picture 4">
            <a:extLst>
              <a:ext uri="{FF2B5EF4-FFF2-40B4-BE49-F238E27FC236}">
                <a16:creationId xmlns:a16="http://schemas.microsoft.com/office/drawing/2014/main" id="{A6A828B5-1F34-4105-A0BA-68D0B1F572DF}"/>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932745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48EEE-5266-4E07-9D83-7199B3BCF9CA}"/>
              </a:ext>
            </a:extLst>
          </p:cNvPr>
          <p:cNvSpPr>
            <a:spLocks noGrp="1"/>
          </p:cNvSpPr>
          <p:nvPr>
            <p:ph type="title"/>
          </p:nvPr>
        </p:nvSpPr>
        <p:spPr/>
        <p:txBody>
          <a:bodyPr/>
          <a:lstStyle/>
          <a:p>
            <a:r>
              <a:rPr lang="en-US" dirty="0">
                <a:solidFill>
                  <a:schemeClr val="accent2"/>
                </a:solidFill>
              </a:rPr>
              <a:t>Question #4. In what direction should you turn your wheels when parking uphill without a curb? (Chpt. 7)</a:t>
            </a:r>
          </a:p>
        </p:txBody>
      </p:sp>
      <p:sp>
        <p:nvSpPr>
          <p:cNvPr id="3" name="Text Placeholder 2">
            <a:extLst>
              <a:ext uri="{FF2B5EF4-FFF2-40B4-BE49-F238E27FC236}">
                <a16:creationId xmlns:a16="http://schemas.microsoft.com/office/drawing/2014/main" id="{7DF3715F-A274-42A9-B926-1FD1676503B4}"/>
              </a:ext>
            </a:extLst>
          </p:cNvPr>
          <p:cNvSpPr>
            <a:spLocks noGrp="1"/>
          </p:cNvSpPr>
          <p:nvPr>
            <p:ph type="body" sz="quarter" idx="13"/>
          </p:nvPr>
        </p:nvSpPr>
        <p:spPr/>
        <p:txBody>
          <a:bodyPr/>
          <a:lstStyle/>
          <a:p>
            <a:r>
              <a:rPr lang="en-US" dirty="0"/>
              <a:t>Answer on Page 47</a:t>
            </a:r>
          </a:p>
        </p:txBody>
      </p:sp>
      <p:sp>
        <p:nvSpPr>
          <p:cNvPr id="4" name="Text Placeholder 3">
            <a:extLst>
              <a:ext uri="{FF2B5EF4-FFF2-40B4-BE49-F238E27FC236}">
                <a16:creationId xmlns:a16="http://schemas.microsoft.com/office/drawing/2014/main" id="{2A43441D-C377-4869-AE31-FD6C18F8AA64}"/>
              </a:ext>
            </a:extLst>
          </p:cNvPr>
          <p:cNvSpPr>
            <a:spLocks noGrp="1"/>
          </p:cNvSpPr>
          <p:nvPr>
            <p:ph type="body" idx="1"/>
          </p:nvPr>
        </p:nvSpPr>
        <p:spPr/>
        <p:txBody>
          <a:bodyPr/>
          <a:lstStyle/>
          <a:p>
            <a:r>
              <a:rPr lang="en-US" b="1" dirty="0">
                <a:solidFill>
                  <a:schemeClr val="tx1"/>
                </a:solidFill>
              </a:rPr>
              <a:t>Turn wheels to the right.</a:t>
            </a:r>
          </a:p>
        </p:txBody>
      </p:sp>
      <p:pic>
        <p:nvPicPr>
          <p:cNvPr id="6" name="Picture 5">
            <a:extLst>
              <a:ext uri="{FF2B5EF4-FFF2-40B4-BE49-F238E27FC236}">
                <a16:creationId xmlns:a16="http://schemas.microsoft.com/office/drawing/2014/main" id="{1974DC98-7447-4300-866B-837497CF574F}"/>
              </a:ext>
            </a:extLst>
          </p:cNvPr>
          <p:cNvPicPr>
            <a:picLocks noChangeAspect="1"/>
          </p:cNvPicPr>
          <p:nvPr/>
        </p:nvPicPr>
        <p:blipFill>
          <a:blip r:embed="rId2"/>
          <a:stretch>
            <a:fillRect/>
          </a:stretch>
        </p:blipFill>
        <p:spPr>
          <a:xfrm>
            <a:off x="5371867" y="3168020"/>
            <a:ext cx="2435735" cy="2962380"/>
          </a:xfrm>
          <a:prstGeom prst="rect">
            <a:avLst/>
          </a:prstGeom>
        </p:spPr>
      </p:pic>
      <p:pic>
        <p:nvPicPr>
          <p:cNvPr id="8" name="Picture 7">
            <a:extLst>
              <a:ext uri="{FF2B5EF4-FFF2-40B4-BE49-F238E27FC236}">
                <a16:creationId xmlns:a16="http://schemas.microsoft.com/office/drawing/2014/main" id="{F9600529-1622-43B2-9D2E-33BA6F02C8C1}"/>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429343150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DF2BE-A52A-4C83-962E-2FD0AB34EFB9}"/>
              </a:ext>
            </a:extLst>
          </p:cNvPr>
          <p:cNvSpPr>
            <a:spLocks noGrp="1"/>
          </p:cNvSpPr>
          <p:nvPr>
            <p:ph type="title"/>
          </p:nvPr>
        </p:nvSpPr>
        <p:spPr/>
        <p:txBody>
          <a:bodyPr/>
          <a:lstStyle/>
          <a:p>
            <a:r>
              <a:rPr lang="en-US" dirty="0">
                <a:solidFill>
                  <a:schemeClr val="accent2"/>
                </a:solidFill>
              </a:rPr>
              <a:t>Question #66. What precautions should a driver take at uncontrolled intersections? (Chpt. 4)</a:t>
            </a:r>
          </a:p>
        </p:txBody>
      </p:sp>
      <p:sp>
        <p:nvSpPr>
          <p:cNvPr id="3" name="Text Placeholder 2">
            <a:extLst>
              <a:ext uri="{FF2B5EF4-FFF2-40B4-BE49-F238E27FC236}">
                <a16:creationId xmlns:a16="http://schemas.microsoft.com/office/drawing/2014/main" id="{5715E6DA-20E6-4CBC-83C4-4286F829E5C6}"/>
              </a:ext>
            </a:extLst>
          </p:cNvPr>
          <p:cNvSpPr>
            <a:spLocks noGrp="1"/>
          </p:cNvSpPr>
          <p:nvPr>
            <p:ph type="body" sz="quarter" idx="13"/>
          </p:nvPr>
        </p:nvSpPr>
        <p:spPr/>
        <p:txBody>
          <a:bodyPr/>
          <a:lstStyle/>
          <a:p>
            <a:r>
              <a:rPr lang="en-US" dirty="0"/>
              <a:t>Answer on Page 23</a:t>
            </a:r>
          </a:p>
        </p:txBody>
      </p:sp>
      <p:sp>
        <p:nvSpPr>
          <p:cNvPr id="4" name="Text Placeholder 3">
            <a:extLst>
              <a:ext uri="{FF2B5EF4-FFF2-40B4-BE49-F238E27FC236}">
                <a16:creationId xmlns:a16="http://schemas.microsoft.com/office/drawing/2014/main" id="{E8C04646-CEBA-4E12-A2D4-A7BDF9518A92}"/>
              </a:ext>
            </a:extLst>
          </p:cNvPr>
          <p:cNvSpPr>
            <a:spLocks noGrp="1"/>
          </p:cNvSpPr>
          <p:nvPr>
            <p:ph type="body" idx="1"/>
          </p:nvPr>
        </p:nvSpPr>
        <p:spPr/>
        <p:txBody>
          <a:bodyPr>
            <a:normAutofit fontScale="85000" lnSpcReduction="10000"/>
          </a:bodyPr>
          <a:lstStyle/>
          <a:p>
            <a:r>
              <a:rPr lang="en-US" b="1" dirty="0">
                <a:solidFill>
                  <a:schemeClr val="tx1"/>
                </a:solidFill>
              </a:rPr>
              <a:t>When approaching this type of intersection, yield the right-of-way to any vehicle that has entered or is approaching the intersection on your right. If the road to your right is clear or if approaching vehicles are far enough from the intersection to make your crossing safe, you may proceed. Since there are not any traffic controls at this intersection, make sure there are no approaching vehicles from the left. You may legally have the right-of-way but be sure the other driver yields to you before you proceed. </a:t>
            </a:r>
          </a:p>
        </p:txBody>
      </p:sp>
      <p:pic>
        <p:nvPicPr>
          <p:cNvPr id="5" name="Picture 4">
            <a:extLst>
              <a:ext uri="{FF2B5EF4-FFF2-40B4-BE49-F238E27FC236}">
                <a16:creationId xmlns:a16="http://schemas.microsoft.com/office/drawing/2014/main" id="{2E4A373E-33E2-4C35-8936-9349D14CB8BA}"/>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0815459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93754-2BED-4D04-8CA1-226779A8AAFE}"/>
              </a:ext>
            </a:extLst>
          </p:cNvPr>
          <p:cNvSpPr>
            <a:spLocks noGrp="1"/>
          </p:cNvSpPr>
          <p:nvPr>
            <p:ph type="title"/>
          </p:nvPr>
        </p:nvSpPr>
        <p:spPr/>
        <p:txBody>
          <a:bodyPr/>
          <a:lstStyle/>
          <a:p>
            <a:r>
              <a:rPr lang="en-US" dirty="0">
                <a:solidFill>
                  <a:schemeClr val="accent2"/>
                </a:solidFill>
              </a:rPr>
              <a:t>Question #67. What regulations should a bicycle rider observe? (Chpt. 13)</a:t>
            </a:r>
          </a:p>
        </p:txBody>
      </p:sp>
      <p:sp>
        <p:nvSpPr>
          <p:cNvPr id="3" name="Text Placeholder 2">
            <a:extLst>
              <a:ext uri="{FF2B5EF4-FFF2-40B4-BE49-F238E27FC236}">
                <a16:creationId xmlns:a16="http://schemas.microsoft.com/office/drawing/2014/main" id="{B00F91F8-B3A1-46BB-875D-41DECE072BF2}"/>
              </a:ext>
            </a:extLst>
          </p:cNvPr>
          <p:cNvSpPr>
            <a:spLocks noGrp="1"/>
          </p:cNvSpPr>
          <p:nvPr>
            <p:ph type="body" sz="quarter" idx="13"/>
          </p:nvPr>
        </p:nvSpPr>
        <p:spPr/>
        <p:txBody>
          <a:bodyPr/>
          <a:lstStyle/>
          <a:p>
            <a:r>
              <a:rPr lang="en-US" dirty="0"/>
              <a:t>Answer on Page 65</a:t>
            </a:r>
          </a:p>
        </p:txBody>
      </p:sp>
      <p:sp>
        <p:nvSpPr>
          <p:cNvPr id="4" name="Text Placeholder 3">
            <a:extLst>
              <a:ext uri="{FF2B5EF4-FFF2-40B4-BE49-F238E27FC236}">
                <a16:creationId xmlns:a16="http://schemas.microsoft.com/office/drawing/2014/main" id="{4575265F-B16E-4C97-B269-C50DD15A9705}"/>
              </a:ext>
            </a:extLst>
          </p:cNvPr>
          <p:cNvSpPr>
            <a:spLocks noGrp="1"/>
          </p:cNvSpPr>
          <p:nvPr>
            <p:ph type="body" idx="1"/>
          </p:nvPr>
        </p:nvSpPr>
        <p:spPr/>
        <p:txBody>
          <a:bodyPr/>
          <a:lstStyle/>
          <a:p>
            <a:r>
              <a:rPr lang="en-US" b="1" dirty="0">
                <a:solidFill>
                  <a:schemeClr val="tx1"/>
                </a:solidFill>
              </a:rPr>
              <a:t>Any person who operates a bicycle is subject to the same penalties for violating a traffic law as a person operating a motor vehicle. All traffic convictions will be placed on the individual’s driver record, regardless if the conviction was for an offense committed on a bicycle or in a motor vehicle.</a:t>
            </a:r>
          </a:p>
        </p:txBody>
      </p:sp>
      <p:pic>
        <p:nvPicPr>
          <p:cNvPr id="5" name="Picture 4">
            <a:extLst>
              <a:ext uri="{FF2B5EF4-FFF2-40B4-BE49-F238E27FC236}">
                <a16:creationId xmlns:a16="http://schemas.microsoft.com/office/drawing/2014/main" id="{10493D7E-769D-49E4-8494-640166CE9243}"/>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5933133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75B95-831A-4A53-8BA1-59761C6980B0}"/>
              </a:ext>
            </a:extLst>
          </p:cNvPr>
          <p:cNvSpPr>
            <a:spLocks noGrp="1"/>
          </p:cNvSpPr>
          <p:nvPr>
            <p:ph type="title"/>
          </p:nvPr>
        </p:nvSpPr>
        <p:spPr/>
        <p:txBody>
          <a:bodyPr/>
          <a:lstStyle/>
          <a:p>
            <a:r>
              <a:rPr lang="en-US" dirty="0">
                <a:solidFill>
                  <a:schemeClr val="accent2"/>
                </a:solidFill>
              </a:rPr>
              <a:t>Question #68. Under what conditions should headlights be used? (Chpt. 9)</a:t>
            </a:r>
          </a:p>
        </p:txBody>
      </p:sp>
      <p:sp>
        <p:nvSpPr>
          <p:cNvPr id="3" name="Text Placeholder 2">
            <a:extLst>
              <a:ext uri="{FF2B5EF4-FFF2-40B4-BE49-F238E27FC236}">
                <a16:creationId xmlns:a16="http://schemas.microsoft.com/office/drawing/2014/main" id="{D78E4875-CDA6-496D-9D30-A3FC11A64E7D}"/>
              </a:ext>
            </a:extLst>
          </p:cNvPr>
          <p:cNvSpPr>
            <a:spLocks noGrp="1"/>
          </p:cNvSpPr>
          <p:nvPr>
            <p:ph type="body" sz="quarter" idx="13"/>
          </p:nvPr>
        </p:nvSpPr>
        <p:spPr/>
        <p:txBody>
          <a:bodyPr/>
          <a:lstStyle/>
          <a:p>
            <a:r>
              <a:rPr lang="en-US" dirty="0"/>
              <a:t>Answer is on Page 50</a:t>
            </a:r>
          </a:p>
        </p:txBody>
      </p:sp>
      <p:sp>
        <p:nvSpPr>
          <p:cNvPr id="4" name="Text Placeholder 3">
            <a:extLst>
              <a:ext uri="{FF2B5EF4-FFF2-40B4-BE49-F238E27FC236}">
                <a16:creationId xmlns:a16="http://schemas.microsoft.com/office/drawing/2014/main" id="{15BDE3B3-5FA9-4648-9257-88DAF7D671F6}"/>
              </a:ext>
            </a:extLst>
          </p:cNvPr>
          <p:cNvSpPr>
            <a:spLocks noGrp="1"/>
          </p:cNvSpPr>
          <p:nvPr>
            <p:ph type="body" idx="1"/>
          </p:nvPr>
        </p:nvSpPr>
        <p:spPr/>
        <p:txBody>
          <a:bodyPr>
            <a:normAutofit/>
          </a:bodyPr>
          <a:lstStyle/>
          <a:p>
            <a:pPr marL="342900" indent="-342900">
              <a:buAutoNum type="arabicPeriod"/>
            </a:pPr>
            <a:r>
              <a:rPr lang="en-US" b="1" dirty="0">
                <a:solidFill>
                  <a:schemeClr val="tx1"/>
                </a:solidFill>
              </a:rPr>
              <a:t>Driving in fog, heavy rain, sleet, snow, or dust</a:t>
            </a:r>
          </a:p>
          <a:p>
            <a:pPr marL="342900" indent="-342900">
              <a:buAutoNum type="arabicPeriod"/>
            </a:pPr>
            <a:r>
              <a:rPr lang="en-US" b="1" dirty="0">
                <a:solidFill>
                  <a:schemeClr val="tx1"/>
                </a:solidFill>
              </a:rPr>
              <a:t>At night or in a tunnel</a:t>
            </a:r>
          </a:p>
          <a:p>
            <a:pPr marL="342900" indent="-342900">
              <a:buAutoNum type="arabicPeriod"/>
            </a:pPr>
            <a:r>
              <a:rPr lang="en-US" b="1" dirty="0">
                <a:solidFill>
                  <a:schemeClr val="tx1"/>
                </a:solidFill>
              </a:rPr>
              <a:t>Anytime visibility is reduced.</a:t>
            </a:r>
          </a:p>
        </p:txBody>
      </p:sp>
      <p:pic>
        <p:nvPicPr>
          <p:cNvPr id="5" name="Picture 4">
            <a:extLst>
              <a:ext uri="{FF2B5EF4-FFF2-40B4-BE49-F238E27FC236}">
                <a16:creationId xmlns:a16="http://schemas.microsoft.com/office/drawing/2014/main" id="{77976F57-894C-400B-960C-82018D03102F}"/>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16275201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23F49-EA18-49D4-8FF9-0106C8C54707}"/>
              </a:ext>
            </a:extLst>
          </p:cNvPr>
          <p:cNvSpPr>
            <a:spLocks noGrp="1"/>
          </p:cNvSpPr>
          <p:nvPr>
            <p:ph type="title"/>
          </p:nvPr>
        </p:nvSpPr>
        <p:spPr/>
        <p:txBody>
          <a:bodyPr/>
          <a:lstStyle/>
          <a:p>
            <a:r>
              <a:rPr lang="en-US" dirty="0">
                <a:solidFill>
                  <a:schemeClr val="accent2"/>
                </a:solidFill>
              </a:rPr>
              <a:t>Question #69. You should dim your lights when you are within how many feet of an approaching car? (Chpt. 9)</a:t>
            </a:r>
          </a:p>
        </p:txBody>
      </p:sp>
      <p:sp>
        <p:nvSpPr>
          <p:cNvPr id="3" name="Text Placeholder 2">
            <a:extLst>
              <a:ext uri="{FF2B5EF4-FFF2-40B4-BE49-F238E27FC236}">
                <a16:creationId xmlns:a16="http://schemas.microsoft.com/office/drawing/2014/main" id="{E119D507-5FC3-406A-ACAF-A32850F8D60C}"/>
              </a:ext>
            </a:extLst>
          </p:cNvPr>
          <p:cNvSpPr>
            <a:spLocks noGrp="1"/>
          </p:cNvSpPr>
          <p:nvPr>
            <p:ph type="body" sz="quarter" idx="13"/>
          </p:nvPr>
        </p:nvSpPr>
        <p:spPr/>
        <p:txBody>
          <a:bodyPr/>
          <a:lstStyle/>
          <a:p>
            <a:r>
              <a:rPr lang="en-US" dirty="0"/>
              <a:t>Answer on page 50 </a:t>
            </a:r>
          </a:p>
        </p:txBody>
      </p:sp>
      <p:sp>
        <p:nvSpPr>
          <p:cNvPr id="4" name="Text Placeholder 3">
            <a:extLst>
              <a:ext uri="{FF2B5EF4-FFF2-40B4-BE49-F238E27FC236}">
                <a16:creationId xmlns:a16="http://schemas.microsoft.com/office/drawing/2014/main" id="{10AC6FDA-4BD9-4354-AE59-6F176798A742}"/>
              </a:ext>
            </a:extLst>
          </p:cNvPr>
          <p:cNvSpPr>
            <a:spLocks noGrp="1"/>
          </p:cNvSpPr>
          <p:nvPr>
            <p:ph type="body" idx="1"/>
          </p:nvPr>
        </p:nvSpPr>
        <p:spPr/>
        <p:txBody>
          <a:bodyPr/>
          <a:lstStyle/>
          <a:p>
            <a:r>
              <a:rPr lang="en-US" b="1" dirty="0">
                <a:solidFill>
                  <a:schemeClr val="tx1"/>
                </a:solidFill>
              </a:rPr>
              <a:t>Within </a:t>
            </a:r>
            <a:r>
              <a:rPr lang="en-US" b="1" dirty="0">
                <a:solidFill>
                  <a:schemeClr val="tx1"/>
                </a:solidFill>
                <a:highlight>
                  <a:srgbClr val="FFFF00"/>
                </a:highlight>
              </a:rPr>
              <a:t>500 feet</a:t>
            </a:r>
            <a:r>
              <a:rPr lang="en-US" b="1" dirty="0">
                <a:solidFill>
                  <a:schemeClr val="tx1"/>
                </a:solidFill>
              </a:rPr>
              <a:t> of an approaching car.</a:t>
            </a:r>
          </a:p>
        </p:txBody>
      </p:sp>
      <p:pic>
        <p:nvPicPr>
          <p:cNvPr id="5" name="Picture 4">
            <a:extLst>
              <a:ext uri="{FF2B5EF4-FFF2-40B4-BE49-F238E27FC236}">
                <a16:creationId xmlns:a16="http://schemas.microsoft.com/office/drawing/2014/main" id="{76F5081E-394E-4D1C-8414-328DD9B01191}"/>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1212434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DC600-7EDA-40F5-B1AA-1C7E3E5A525C}"/>
              </a:ext>
            </a:extLst>
          </p:cNvPr>
          <p:cNvSpPr>
            <a:spLocks noGrp="1"/>
          </p:cNvSpPr>
          <p:nvPr>
            <p:ph type="title"/>
          </p:nvPr>
        </p:nvSpPr>
        <p:spPr/>
        <p:txBody>
          <a:bodyPr/>
          <a:lstStyle/>
          <a:p>
            <a:r>
              <a:rPr lang="en-US" dirty="0">
                <a:solidFill>
                  <a:schemeClr val="accent2"/>
                </a:solidFill>
              </a:rPr>
              <a:t>Question #70. What type of lighting should cars use when parked on the highway at night? (Chpt. 9)</a:t>
            </a:r>
          </a:p>
        </p:txBody>
      </p:sp>
      <p:sp>
        <p:nvSpPr>
          <p:cNvPr id="3" name="Text Placeholder 2">
            <a:extLst>
              <a:ext uri="{FF2B5EF4-FFF2-40B4-BE49-F238E27FC236}">
                <a16:creationId xmlns:a16="http://schemas.microsoft.com/office/drawing/2014/main" id="{C15D55BB-8CA6-4123-A073-6A1A41333364}"/>
              </a:ext>
            </a:extLst>
          </p:cNvPr>
          <p:cNvSpPr>
            <a:spLocks noGrp="1"/>
          </p:cNvSpPr>
          <p:nvPr>
            <p:ph type="body" sz="quarter" idx="13"/>
          </p:nvPr>
        </p:nvSpPr>
        <p:spPr/>
        <p:txBody>
          <a:bodyPr/>
          <a:lstStyle/>
          <a:p>
            <a:r>
              <a:rPr lang="en-US" dirty="0"/>
              <a:t>Answer on Page 50</a:t>
            </a:r>
          </a:p>
        </p:txBody>
      </p:sp>
      <p:sp>
        <p:nvSpPr>
          <p:cNvPr id="4" name="Text Placeholder 3">
            <a:extLst>
              <a:ext uri="{FF2B5EF4-FFF2-40B4-BE49-F238E27FC236}">
                <a16:creationId xmlns:a16="http://schemas.microsoft.com/office/drawing/2014/main" id="{92BBAC3C-2E93-4548-88D7-CA1A99BE9542}"/>
              </a:ext>
            </a:extLst>
          </p:cNvPr>
          <p:cNvSpPr>
            <a:spLocks noGrp="1"/>
          </p:cNvSpPr>
          <p:nvPr>
            <p:ph type="body" idx="1"/>
          </p:nvPr>
        </p:nvSpPr>
        <p:spPr/>
        <p:txBody>
          <a:bodyPr/>
          <a:lstStyle/>
          <a:p>
            <a:r>
              <a:rPr lang="en-US" b="1" dirty="0">
                <a:solidFill>
                  <a:schemeClr val="tx1"/>
                </a:solidFill>
              </a:rPr>
              <a:t>If you must park on an unlighted highway at night, leave your parking lights or low beam headlights on.</a:t>
            </a:r>
          </a:p>
        </p:txBody>
      </p:sp>
      <p:pic>
        <p:nvPicPr>
          <p:cNvPr id="5" name="Picture 4">
            <a:extLst>
              <a:ext uri="{FF2B5EF4-FFF2-40B4-BE49-F238E27FC236}">
                <a16:creationId xmlns:a16="http://schemas.microsoft.com/office/drawing/2014/main" id="{30350B61-2294-4049-A138-8A6F97AB2E1D}"/>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0348285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8AE8A-41CE-420B-9418-7D1B82463E99}"/>
              </a:ext>
            </a:extLst>
          </p:cNvPr>
          <p:cNvSpPr>
            <a:spLocks noGrp="1"/>
          </p:cNvSpPr>
          <p:nvPr>
            <p:ph type="title"/>
          </p:nvPr>
        </p:nvSpPr>
        <p:spPr/>
        <p:txBody>
          <a:bodyPr/>
          <a:lstStyle/>
          <a:p>
            <a:r>
              <a:rPr lang="en-US" dirty="0">
                <a:solidFill>
                  <a:schemeClr val="accent2"/>
                </a:solidFill>
              </a:rPr>
              <a:t>Question #71. Which lights should you use when you are driving in a fog? (Chpt. 9)</a:t>
            </a:r>
          </a:p>
        </p:txBody>
      </p:sp>
      <p:sp>
        <p:nvSpPr>
          <p:cNvPr id="3" name="Text Placeholder 2">
            <a:extLst>
              <a:ext uri="{FF2B5EF4-FFF2-40B4-BE49-F238E27FC236}">
                <a16:creationId xmlns:a16="http://schemas.microsoft.com/office/drawing/2014/main" id="{FCD04065-4AFA-486F-920C-423EB04D0BF1}"/>
              </a:ext>
            </a:extLst>
          </p:cNvPr>
          <p:cNvSpPr>
            <a:spLocks noGrp="1"/>
          </p:cNvSpPr>
          <p:nvPr>
            <p:ph type="body" sz="quarter" idx="13"/>
          </p:nvPr>
        </p:nvSpPr>
        <p:spPr/>
        <p:txBody>
          <a:bodyPr/>
          <a:lstStyle/>
          <a:p>
            <a:r>
              <a:rPr lang="en-US" dirty="0"/>
              <a:t>Answer on Page 50</a:t>
            </a:r>
          </a:p>
        </p:txBody>
      </p:sp>
      <p:sp>
        <p:nvSpPr>
          <p:cNvPr id="4" name="Text Placeholder 3">
            <a:extLst>
              <a:ext uri="{FF2B5EF4-FFF2-40B4-BE49-F238E27FC236}">
                <a16:creationId xmlns:a16="http://schemas.microsoft.com/office/drawing/2014/main" id="{889000A7-7643-47DE-A714-6126D0D2E81B}"/>
              </a:ext>
            </a:extLst>
          </p:cNvPr>
          <p:cNvSpPr>
            <a:spLocks noGrp="1"/>
          </p:cNvSpPr>
          <p:nvPr>
            <p:ph type="body" idx="1"/>
          </p:nvPr>
        </p:nvSpPr>
        <p:spPr/>
        <p:txBody>
          <a:bodyPr/>
          <a:lstStyle/>
          <a:p>
            <a:r>
              <a:rPr lang="en-US" b="1" dirty="0">
                <a:solidFill>
                  <a:schemeClr val="tx1"/>
                </a:solidFill>
              </a:rPr>
              <a:t>Low beam headlights.</a:t>
            </a:r>
          </a:p>
        </p:txBody>
      </p:sp>
      <p:pic>
        <p:nvPicPr>
          <p:cNvPr id="5" name="Picture 4">
            <a:extLst>
              <a:ext uri="{FF2B5EF4-FFF2-40B4-BE49-F238E27FC236}">
                <a16:creationId xmlns:a16="http://schemas.microsoft.com/office/drawing/2014/main" id="{832B5024-3B7D-49AD-AEE6-6F33B7DE355D}"/>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7424771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98984-BC5F-4358-81E9-A2A1735DBA27}"/>
              </a:ext>
            </a:extLst>
          </p:cNvPr>
          <p:cNvSpPr>
            <a:spLocks noGrp="1"/>
          </p:cNvSpPr>
          <p:nvPr>
            <p:ph type="title"/>
          </p:nvPr>
        </p:nvSpPr>
        <p:spPr/>
        <p:txBody>
          <a:bodyPr>
            <a:normAutofit/>
          </a:bodyPr>
          <a:lstStyle/>
          <a:p>
            <a:r>
              <a:rPr lang="en-US" sz="4000" dirty="0">
                <a:solidFill>
                  <a:schemeClr val="accent2"/>
                </a:solidFill>
              </a:rPr>
              <a:t>Question #72. When are you required to show proof of financial responsibility? (Chpt. 3)</a:t>
            </a:r>
          </a:p>
        </p:txBody>
      </p:sp>
      <p:sp>
        <p:nvSpPr>
          <p:cNvPr id="3" name="Text Placeholder 2">
            <a:extLst>
              <a:ext uri="{FF2B5EF4-FFF2-40B4-BE49-F238E27FC236}">
                <a16:creationId xmlns:a16="http://schemas.microsoft.com/office/drawing/2014/main" id="{1A7E3CA4-90EF-4527-B604-1ADD7A3B4A36}"/>
              </a:ext>
            </a:extLst>
          </p:cNvPr>
          <p:cNvSpPr>
            <a:spLocks noGrp="1"/>
          </p:cNvSpPr>
          <p:nvPr>
            <p:ph type="body" sz="quarter" idx="13"/>
          </p:nvPr>
        </p:nvSpPr>
        <p:spPr/>
        <p:txBody>
          <a:bodyPr/>
          <a:lstStyle/>
          <a:p>
            <a:r>
              <a:rPr lang="en-US" dirty="0"/>
              <a:t>Answer on Page 21</a:t>
            </a:r>
          </a:p>
        </p:txBody>
      </p:sp>
      <p:sp>
        <p:nvSpPr>
          <p:cNvPr id="4" name="Text Placeholder 3">
            <a:extLst>
              <a:ext uri="{FF2B5EF4-FFF2-40B4-BE49-F238E27FC236}">
                <a16:creationId xmlns:a16="http://schemas.microsoft.com/office/drawing/2014/main" id="{CD7C3971-88A2-4D51-8BAB-6EA0D1E580DC}"/>
              </a:ext>
            </a:extLst>
          </p:cNvPr>
          <p:cNvSpPr>
            <a:spLocks noGrp="1"/>
          </p:cNvSpPr>
          <p:nvPr>
            <p:ph type="body" idx="1"/>
          </p:nvPr>
        </p:nvSpPr>
        <p:spPr/>
        <p:txBody>
          <a:bodyPr/>
          <a:lstStyle/>
          <a:p>
            <a:r>
              <a:rPr lang="en-US" b="1" dirty="0">
                <a:solidFill>
                  <a:schemeClr val="tx1"/>
                </a:solidFill>
              </a:rPr>
              <a:t>Every owner or operator of a motor vehicle in Texas is required to furnish evidence of financial responsibility to a law enforcement officer upon request or to another person involved in a crash.</a:t>
            </a:r>
          </a:p>
        </p:txBody>
      </p:sp>
      <p:pic>
        <p:nvPicPr>
          <p:cNvPr id="5" name="Picture 4">
            <a:extLst>
              <a:ext uri="{FF2B5EF4-FFF2-40B4-BE49-F238E27FC236}">
                <a16:creationId xmlns:a16="http://schemas.microsoft.com/office/drawing/2014/main" id="{8FE19499-D493-4A48-8B6A-66B175951431}"/>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413760996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242A1-6A66-40E3-BADC-2670D21919F1}"/>
              </a:ext>
            </a:extLst>
          </p:cNvPr>
          <p:cNvSpPr>
            <a:spLocks noGrp="1"/>
          </p:cNvSpPr>
          <p:nvPr>
            <p:ph type="title"/>
          </p:nvPr>
        </p:nvSpPr>
        <p:spPr/>
        <p:txBody>
          <a:bodyPr>
            <a:normAutofit/>
          </a:bodyPr>
          <a:lstStyle/>
          <a:p>
            <a:r>
              <a:rPr lang="en-US" sz="4000" dirty="0">
                <a:solidFill>
                  <a:schemeClr val="accent2"/>
                </a:solidFill>
              </a:rPr>
              <a:t>Question #73. When needed, how may one show proof of financial responsibility? (Chpt. 3)</a:t>
            </a:r>
          </a:p>
        </p:txBody>
      </p:sp>
      <p:sp>
        <p:nvSpPr>
          <p:cNvPr id="3" name="Text Placeholder 2">
            <a:extLst>
              <a:ext uri="{FF2B5EF4-FFF2-40B4-BE49-F238E27FC236}">
                <a16:creationId xmlns:a16="http://schemas.microsoft.com/office/drawing/2014/main" id="{E9552B9B-FDDD-4AE3-A775-ED3A0321B5F1}"/>
              </a:ext>
            </a:extLst>
          </p:cNvPr>
          <p:cNvSpPr>
            <a:spLocks noGrp="1"/>
          </p:cNvSpPr>
          <p:nvPr>
            <p:ph type="body" sz="quarter" idx="13"/>
          </p:nvPr>
        </p:nvSpPr>
        <p:spPr/>
        <p:txBody>
          <a:bodyPr/>
          <a:lstStyle/>
          <a:p>
            <a:r>
              <a:rPr lang="en-US" dirty="0"/>
              <a:t>Answer on Page 21</a:t>
            </a:r>
          </a:p>
        </p:txBody>
      </p:sp>
      <p:sp>
        <p:nvSpPr>
          <p:cNvPr id="4" name="Text Placeholder 3">
            <a:extLst>
              <a:ext uri="{FF2B5EF4-FFF2-40B4-BE49-F238E27FC236}">
                <a16:creationId xmlns:a16="http://schemas.microsoft.com/office/drawing/2014/main" id="{390CBB82-071A-4FD9-9A36-BF8EBA50373B}"/>
              </a:ext>
            </a:extLst>
          </p:cNvPr>
          <p:cNvSpPr>
            <a:spLocks noGrp="1"/>
          </p:cNvSpPr>
          <p:nvPr>
            <p:ph type="body" idx="1"/>
          </p:nvPr>
        </p:nvSpPr>
        <p:spPr/>
        <p:txBody>
          <a:bodyPr/>
          <a:lstStyle/>
          <a:p>
            <a:pPr marL="342900" indent="-342900">
              <a:buAutoNum type="arabicPeriod"/>
            </a:pPr>
            <a:r>
              <a:rPr lang="en-US" b="1" dirty="0">
                <a:solidFill>
                  <a:schemeClr val="tx1"/>
                </a:solidFill>
              </a:rPr>
              <a:t>A physical standard insurance policy issued by an insurance company.</a:t>
            </a:r>
          </a:p>
          <a:p>
            <a:pPr marL="342900" indent="-342900">
              <a:buAutoNum type="arabicPeriod"/>
            </a:pPr>
            <a:r>
              <a:rPr lang="en-US" b="1" dirty="0">
                <a:solidFill>
                  <a:schemeClr val="tx1"/>
                </a:solidFill>
              </a:rPr>
              <a:t>An image displayed on a wireless communication device that includes the information required in a standard insurance form. (Not acceptable for license issuance and examination)</a:t>
            </a:r>
          </a:p>
        </p:txBody>
      </p:sp>
      <p:pic>
        <p:nvPicPr>
          <p:cNvPr id="5" name="Picture 4">
            <a:extLst>
              <a:ext uri="{FF2B5EF4-FFF2-40B4-BE49-F238E27FC236}">
                <a16:creationId xmlns:a16="http://schemas.microsoft.com/office/drawing/2014/main" id="{D0F7FBBA-2D0C-482F-A934-E3A1596996A8}"/>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3863490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84D45-8671-454F-92A1-3574E53AD1FC}"/>
              </a:ext>
            </a:extLst>
          </p:cNvPr>
          <p:cNvSpPr>
            <a:spLocks noGrp="1"/>
          </p:cNvSpPr>
          <p:nvPr>
            <p:ph type="title"/>
          </p:nvPr>
        </p:nvSpPr>
        <p:spPr/>
        <p:txBody>
          <a:bodyPr/>
          <a:lstStyle/>
          <a:p>
            <a:r>
              <a:rPr lang="en-US" dirty="0">
                <a:solidFill>
                  <a:schemeClr val="accent2"/>
                </a:solidFill>
              </a:rPr>
              <a:t>Question #74. What sign warns you that you must slow down? (Chpt. 5)</a:t>
            </a:r>
          </a:p>
        </p:txBody>
      </p:sp>
      <p:sp>
        <p:nvSpPr>
          <p:cNvPr id="3" name="Text Placeholder 2">
            <a:extLst>
              <a:ext uri="{FF2B5EF4-FFF2-40B4-BE49-F238E27FC236}">
                <a16:creationId xmlns:a16="http://schemas.microsoft.com/office/drawing/2014/main" id="{E0E822D1-734E-4C49-A733-87557B2DAA65}"/>
              </a:ext>
            </a:extLst>
          </p:cNvPr>
          <p:cNvSpPr>
            <a:spLocks noGrp="1"/>
          </p:cNvSpPr>
          <p:nvPr>
            <p:ph type="body" sz="quarter" idx="13"/>
          </p:nvPr>
        </p:nvSpPr>
        <p:spPr/>
        <p:txBody>
          <a:bodyPr/>
          <a:lstStyle/>
          <a:p>
            <a:r>
              <a:rPr lang="en-US" dirty="0"/>
              <a:t>Answer on Page 30</a:t>
            </a:r>
          </a:p>
        </p:txBody>
      </p:sp>
      <p:sp>
        <p:nvSpPr>
          <p:cNvPr id="4" name="Text Placeholder 3">
            <a:extLst>
              <a:ext uri="{FF2B5EF4-FFF2-40B4-BE49-F238E27FC236}">
                <a16:creationId xmlns:a16="http://schemas.microsoft.com/office/drawing/2014/main" id="{A1857000-A817-4F24-96A4-E0E1A5D90958}"/>
              </a:ext>
            </a:extLst>
          </p:cNvPr>
          <p:cNvSpPr>
            <a:spLocks noGrp="1"/>
          </p:cNvSpPr>
          <p:nvPr>
            <p:ph type="body" idx="1"/>
          </p:nvPr>
        </p:nvSpPr>
        <p:spPr/>
        <p:txBody>
          <a:bodyPr/>
          <a:lstStyle/>
          <a:p>
            <a:r>
              <a:rPr lang="en-US" b="1" dirty="0">
                <a:solidFill>
                  <a:schemeClr val="tx1"/>
                </a:solidFill>
              </a:rPr>
              <a:t>Many of the diamond shaped signs require you to slow down for safety. For example Speed advisory sign you must slow down to recommended speed limit and wet roads sign you MUST slow down below speed limit to navigate safely.</a:t>
            </a:r>
          </a:p>
        </p:txBody>
      </p:sp>
      <p:pic>
        <p:nvPicPr>
          <p:cNvPr id="5" name="Picture 4">
            <a:extLst>
              <a:ext uri="{FF2B5EF4-FFF2-40B4-BE49-F238E27FC236}">
                <a16:creationId xmlns:a16="http://schemas.microsoft.com/office/drawing/2014/main" id="{75CD7958-3B23-4B40-A02F-74C3F562D3DA}"/>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61384222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F317B-23D9-4103-B564-945338860942}"/>
              </a:ext>
            </a:extLst>
          </p:cNvPr>
          <p:cNvSpPr>
            <a:spLocks noGrp="1"/>
          </p:cNvSpPr>
          <p:nvPr>
            <p:ph type="title"/>
          </p:nvPr>
        </p:nvSpPr>
        <p:spPr/>
        <p:txBody>
          <a:bodyPr/>
          <a:lstStyle/>
          <a:p>
            <a:r>
              <a:rPr lang="en-US" dirty="0">
                <a:solidFill>
                  <a:schemeClr val="accent2"/>
                </a:solidFill>
              </a:rPr>
              <a:t>Question #75. What circumstances may lead to possible loss of your license? (Chpt. 1)</a:t>
            </a:r>
          </a:p>
        </p:txBody>
      </p:sp>
      <p:sp>
        <p:nvSpPr>
          <p:cNvPr id="3" name="Text Placeholder 2">
            <a:extLst>
              <a:ext uri="{FF2B5EF4-FFF2-40B4-BE49-F238E27FC236}">
                <a16:creationId xmlns:a16="http://schemas.microsoft.com/office/drawing/2014/main" id="{136F5942-E49F-4E46-8906-D2F00296828E}"/>
              </a:ext>
            </a:extLst>
          </p:cNvPr>
          <p:cNvSpPr>
            <a:spLocks noGrp="1"/>
          </p:cNvSpPr>
          <p:nvPr>
            <p:ph type="body" sz="quarter" idx="13"/>
          </p:nvPr>
        </p:nvSpPr>
        <p:spPr/>
        <p:txBody>
          <a:bodyPr/>
          <a:lstStyle/>
          <a:p>
            <a:r>
              <a:rPr lang="en-US" dirty="0"/>
              <a:t>Answer on Page 12</a:t>
            </a:r>
          </a:p>
        </p:txBody>
      </p:sp>
      <p:sp>
        <p:nvSpPr>
          <p:cNvPr id="4" name="Text Placeholder 3">
            <a:extLst>
              <a:ext uri="{FF2B5EF4-FFF2-40B4-BE49-F238E27FC236}">
                <a16:creationId xmlns:a16="http://schemas.microsoft.com/office/drawing/2014/main" id="{EDB97422-D2FD-4AE8-BA43-F59B4253718D}"/>
              </a:ext>
            </a:extLst>
          </p:cNvPr>
          <p:cNvSpPr>
            <a:spLocks noGrp="1"/>
          </p:cNvSpPr>
          <p:nvPr>
            <p:ph type="body" idx="1"/>
          </p:nvPr>
        </p:nvSpPr>
        <p:spPr/>
        <p:txBody>
          <a:bodyPr/>
          <a:lstStyle/>
          <a:p>
            <a:r>
              <a:rPr lang="en-US" b="1" dirty="0">
                <a:solidFill>
                  <a:schemeClr val="tx1"/>
                </a:solidFill>
              </a:rPr>
              <a:t>A number of circumstances could lead to a possible lose of your license including anything deemed a felony under motor vehicle laws as well getting 6 points on your driving record within a three year period. Diagnosed medical conditions can also cause a loss of your license especially when your vision is effected to the point you can’t pass the eye exam.</a:t>
            </a:r>
          </a:p>
        </p:txBody>
      </p:sp>
      <p:pic>
        <p:nvPicPr>
          <p:cNvPr id="5" name="Picture 4">
            <a:extLst>
              <a:ext uri="{FF2B5EF4-FFF2-40B4-BE49-F238E27FC236}">
                <a16:creationId xmlns:a16="http://schemas.microsoft.com/office/drawing/2014/main" id="{87037302-CAA4-41C9-A8BF-9E2EE4E4E46C}"/>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3155057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6C3BF-0F32-45BF-82AA-A33E722B27D6}"/>
              </a:ext>
            </a:extLst>
          </p:cNvPr>
          <p:cNvSpPr>
            <a:spLocks noGrp="1"/>
          </p:cNvSpPr>
          <p:nvPr>
            <p:ph type="title"/>
          </p:nvPr>
        </p:nvSpPr>
        <p:spPr/>
        <p:txBody>
          <a:bodyPr>
            <a:normAutofit fontScale="90000"/>
          </a:bodyPr>
          <a:lstStyle/>
          <a:p>
            <a:r>
              <a:rPr lang="en-US" dirty="0">
                <a:solidFill>
                  <a:schemeClr val="accent2"/>
                </a:solidFill>
              </a:rPr>
              <a:t>Question #5. What action should you take if you fail to receive the renewal notice card reminding you that your driver license is about to expire? (Chpt. 1)</a:t>
            </a:r>
          </a:p>
        </p:txBody>
      </p:sp>
      <p:sp>
        <p:nvSpPr>
          <p:cNvPr id="3" name="Text Placeholder 2">
            <a:extLst>
              <a:ext uri="{FF2B5EF4-FFF2-40B4-BE49-F238E27FC236}">
                <a16:creationId xmlns:a16="http://schemas.microsoft.com/office/drawing/2014/main" id="{2A862716-EC36-4A22-A167-2590873945BA}"/>
              </a:ext>
            </a:extLst>
          </p:cNvPr>
          <p:cNvSpPr>
            <a:spLocks noGrp="1"/>
          </p:cNvSpPr>
          <p:nvPr>
            <p:ph type="body" sz="quarter" idx="13"/>
          </p:nvPr>
        </p:nvSpPr>
        <p:spPr/>
        <p:txBody>
          <a:bodyPr/>
          <a:lstStyle/>
          <a:p>
            <a:r>
              <a:rPr lang="en-US" dirty="0"/>
              <a:t>Answer on Page 10</a:t>
            </a:r>
          </a:p>
        </p:txBody>
      </p:sp>
      <p:sp>
        <p:nvSpPr>
          <p:cNvPr id="4" name="Text Placeholder 3">
            <a:extLst>
              <a:ext uri="{FF2B5EF4-FFF2-40B4-BE49-F238E27FC236}">
                <a16:creationId xmlns:a16="http://schemas.microsoft.com/office/drawing/2014/main" id="{FED2E121-3018-4AF9-8382-AE59BAE9121B}"/>
              </a:ext>
            </a:extLst>
          </p:cNvPr>
          <p:cNvSpPr>
            <a:spLocks noGrp="1"/>
          </p:cNvSpPr>
          <p:nvPr>
            <p:ph type="body" idx="1"/>
          </p:nvPr>
        </p:nvSpPr>
        <p:spPr/>
        <p:txBody>
          <a:bodyPr/>
          <a:lstStyle/>
          <a:p>
            <a:r>
              <a:rPr lang="en-US" b="1" dirty="0">
                <a:solidFill>
                  <a:schemeClr val="tx1"/>
                </a:solidFill>
              </a:rPr>
              <a:t>It is your responsibility to renew your license regardless if a renewal notice is sent or not. </a:t>
            </a:r>
          </a:p>
        </p:txBody>
      </p:sp>
      <p:pic>
        <p:nvPicPr>
          <p:cNvPr id="6" name="Picture 5">
            <a:extLst>
              <a:ext uri="{FF2B5EF4-FFF2-40B4-BE49-F238E27FC236}">
                <a16:creationId xmlns:a16="http://schemas.microsoft.com/office/drawing/2014/main" id="{5A352F0E-9617-49F6-BA79-1348F95F5A4E}"/>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75173436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FBDB0-B80A-453C-AA94-7C8B809523D9}"/>
              </a:ext>
            </a:extLst>
          </p:cNvPr>
          <p:cNvSpPr>
            <a:spLocks noGrp="1"/>
          </p:cNvSpPr>
          <p:nvPr>
            <p:ph type="title"/>
          </p:nvPr>
        </p:nvSpPr>
        <p:spPr/>
        <p:txBody>
          <a:bodyPr>
            <a:normAutofit fontScale="90000"/>
          </a:bodyPr>
          <a:lstStyle/>
          <a:p>
            <a:r>
              <a:rPr lang="en-US" dirty="0">
                <a:solidFill>
                  <a:schemeClr val="accent2"/>
                </a:solidFill>
              </a:rPr>
              <a:t>Question #76. In addition to mufflers, what new equipment is required on all cars manufactured in 1968 and after? (Chpt. 2)</a:t>
            </a:r>
          </a:p>
        </p:txBody>
      </p:sp>
      <p:sp>
        <p:nvSpPr>
          <p:cNvPr id="3" name="Text Placeholder 2">
            <a:extLst>
              <a:ext uri="{FF2B5EF4-FFF2-40B4-BE49-F238E27FC236}">
                <a16:creationId xmlns:a16="http://schemas.microsoft.com/office/drawing/2014/main" id="{BF26A334-7EF7-4157-8F84-35A02222EDCC}"/>
              </a:ext>
            </a:extLst>
          </p:cNvPr>
          <p:cNvSpPr>
            <a:spLocks noGrp="1"/>
          </p:cNvSpPr>
          <p:nvPr>
            <p:ph type="body" sz="quarter" idx="13"/>
          </p:nvPr>
        </p:nvSpPr>
        <p:spPr/>
        <p:txBody>
          <a:bodyPr/>
          <a:lstStyle/>
          <a:p>
            <a:r>
              <a:rPr lang="en-US" dirty="0"/>
              <a:t>Answer on Page 18</a:t>
            </a:r>
          </a:p>
        </p:txBody>
      </p:sp>
      <p:sp>
        <p:nvSpPr>
          <p:cNvPr id="4" name="Text Placeholder 3">
            <a:extLst>
              <a:ext uri="{FF2B5EF4-FFF2-40B4-BE49-F238E27FC236}">
                <a16:creationId xmlns:a16="http://schemas.microsoft.com/office/drawing/2014/main" id="{391D057E-5DD2-4B68-BF02-8DB6A2FBAD2F}"/>
              </a:ext>
            </a:extLst>
          </p:cNvPr>
          <p:cNvSpPr>
            <a:spLocks noGrp="1"/>
          </p:cNvSpPr>
          <p:nvPr>
            <p:ph type="body" idx="1"/>
          </p:nvPr>
        </p:nvSpPr>
        <p:spPr/>
        <p:txBody>
          <a:bodyPr/>
          <a:lstStyle/>
          <a:p>
            <a:r>
              <a:rPr lang="en-US" b="1" dirty="0">
                <a:solidFill>
                  <a:schemeClr val="tx1"/>
                </a:solidFill>
              </a:rPr>
              <a:t>All 1968 or later models must be equipped with an exhaust emission system to help reduce air pollution.</a:t>
            </a:r>
          </a:p>
        </p:txBody>
      </p:sp>
      <p:pic>
        <p:nvPicPr>
          <p:cNvPr id="5" name="Picture 4">
            <a:extLst>
              <a:ext uri="{FF2B5EF4-FFF2-40B4-BE49-F238E27FC236}">
                <a16:creationId xmlns:a16="http://schemas.microsoft.com/office/drawing/2014/main" id="{A8F86F39-AA82-43DE-B9B5-380F2692B75A}"/>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41918963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D0292-C410-431D-9EBB-570DEBFE6129}"/>
              </a:ext>
            </a:extLst>
          </p:cNvPr>
          <p:cNvSpPr>
            <a:spLocks noGrp="1"/>
          </p:cNvSpPr>
          <p:nvPr>
            <p:ph type="title"/>
          </p:nvPr>
        </p:nvSpPr>
        <p:spPr/>
        <p:txBody>
          <a:bodyPr/>
          <a:lstStyle/>
          <a:p>
            <a:r>
              <a:rPr lang="en-US" dirty="0">
                <a:solidFill>
                  <a:schemeClr val="accent2"/>
                </a:solidFill>
              </a:rPr>
              <a:t>Question #77. Why are seat belts important? (Chpt. 14)</a:t>
            </a:r>
          </a:p>
        </p:txBody>
      </p:sp>
      <p:sp>
        <p:nvSpPr>
          <p:cNvPr id="3" name="Text Placeholder 2">
            <a:extLst>
              <a:ext uri="{FF2B5EF4-FFF2-40B4-BE49-F238E27FC236}">
                <a16:creationId xmlns:a16="http://schemas.microsoft.com/office/drawing/2014/main" id="{20581E61-CAA9-4580-A40F-5EB3C1D34A89}"/>
              </a:ext>
            </a:extLst>
          </p:cNvPr>
          <p:cNvSpPr>
            <a:spLocks noGrp="1"/>
          </p:cNvSpPr>
          <p:nvPr>
            <p:ph type="body" sz="quarter" idx="13"/>
          </p:nvPr>
        </p:nvSpPr>
        <p:spPr/>
        <p:txBody>
          <a:bodyPr/>
          <a:lstStyle/>
          <a:p>
            <a:r>
              <a:rPr lang="en-US" dirty="0"/>
              <a:t>Answer on Page 67</a:t>
            </a:r>
          </a:p>
        </p:txBody>
      </p:sp>
      <p:sp>
        <p:nvSpPr>
          <p:cNvPr id="4" name="Text Placeholder 3">
            <a:extLst>
              <a:ext uri="{FF2B5EF4-FFF2-40B4-BE49-F238E27FC236}">
                <a16:creationId xmlns:a16="http://schemas.microsoft.com/office/drawing/2014/main" id="{FBD5D9F8-6D92-44B1-9CF5-1634A9BB51EA}"/>
              </a:ext>
            </a:extLst>
          </p:cNvPr>
          <p:cNvSpPr>
            <a:spLocks noGrp="1"/>
          </p:cNvSpPr>
          <p:nvPr>
            <p:ph type="body" idx="1"/>
          </p:nvPr>
        </p:nvSpPr>
        <p:spPr/>
        <p:txBody>
          <a:bodyPr>
            <a:normAutofit fontScale="85000" lnSpcReduction="10000"/>
          </a:bodyPr>
          <a:lstStyle/>
          <a:p>
            <a:r>
              <a:rPr lang="en-US" b="1" dirty="0">
                <a:solidFill>
                  <a:schemeClr val="tx1"/>
                </a:solidFill>
              </a:rPr>
              <a:t>Safety belts help keep you: </a:t>
            </a:r>
          </a:p>
          <a:p>
            <a:pPr marL="342900" indent="-342900">
              <a:buAutoNum type="arabicPeriod"/>
            </a:pPr>
            <a:r>
              <a:rPr lang="en-US" b="1" dirty="0">
                <a:solidFill>
                  <a:schemeClr val="tx1"/>
                </a:solidFill>
              </a:rPr>
              <a:t>From being thrown from your car. Your chances of being killed are five times greater if you are thrown from your car</a:t>
            </a:r>
          </a:p>
          <a:p>
            <a:pPr marL="342900" indent="-342900">
              <a:buAutoNum type="arabicPeriod"/>
            </a:pPr>
            <a:r>
              <a:rPr lang="en-US" b="1" dirty="0">
                <a:solidFill>
                  <a:schemeClr val="tx1"/>
                </a:solidFill>
              </a:rPr>
              <a:t>From hitting the dashboard too hard </a:t>
            </a:r>
          </a:p>
          <a:p>
            <a:r>
              <a:rPr lang="en-US" b="1" dirty="0">
                <a:solidFill>
                  <a:schemeClr val="tx1"/>
                </a:solidFill>
              </a:rPr>
              <a:t>Whatever your reason for not wearing safety belts, it is dangerous and violates state law. </a:t>
            </a:r>
          </a:p>
        </p:txBody>
      </p:sp>
      <p:pic>
        <p:nvPicPr>
          <p:cNvPr id="5" name="Picture 4">
            <a:extLst>
              <a:ext uri="{FF2B5EF4-FFF2-40B4-BE49-F238E27FC236}">
                <a16:creationId xmlns:a16="http://schemas.microsoft.com/office/drawing/2014/main" id="{4A52981C-29EE-4DBC-9290-FBF683DDD494}"/>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97345361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EAAAE-E69C-4BCA-B0E0-14B0A1BC2E0D}"/>
              </a:ext>
            </a:extLst>
          </p:cNvPr>
          <p:cNvSpPr>
            <a:spLocks noGrp="1"/>
          </p:cNvSpPr>
          <p:nvPr>
            <p:ph type="title"/>
          </p:nvPr>
        </p:nvSpPr>
        <p:spPr/>
        <p:txBody>
          <a:bodyPr/>
          <a:lstStyle/>
          <a:p>
            <a:r>
              <a:rPr lang="en-US" dirty="0">
                <a:solidFill>
                  <a:schemeClr val="accent2"/>
                </a:solidFill>
              </a:rPr>
              <a:t>Question #78. What is meant by “defensive driving?” (Chpt. 14)</a:t>
            </a:r>
          </a:p>
        </p:txBody>
      </p:sp>
      <p:sp>
        <p:nvSpPr>
          <p:cNvPr id="3" name="Text Placeholder 2">
            <a:extLst>
              <a:ext uri="{FF2B5EF4-FFF2-40B4-BE49-F238E27FC236}">
                <a16:creationId xmlns:a16="http://schemas.microsoft.com/office/drawing/2014/main" id="{2F328E39-0796-45CB-8AD0-1032CC2C3948}"/>
              </a:ext>
            </a:extLst>
          </p:cNvPr>
          <p:cNvSpPr>
            <a:spLocks noGrp="1"/>
          </p:cNvSpPr>
          <p:nvPr>
            <p:ph type="body" sz="quarter" idx="13"/>
          </p:nvPr>
        </p:nvSpPr>
        <p:spPr/>
        <p:txBody>
          <a:bodyPr/>
          <a:lstStyle/>
          <a:p>
            <a:r>
              <a:rPr lang="en-US" dirty="0"/>
              <a:t>Answer on Page 67</a:t>
            </a:r>
          </a:p>
        </p:txBody>
      </p:sp>
      <p:sp>
        <p:nvSpPr>
          <p:cNvPr id="4" name="Text Placeholder 3">
            <a:extLst>
              <a:ext uri="{FF2B5EF4-FFF2-40B4-BE49-F238E27FC236}">
                <a16:creationId xmlns:a16="http://schemas.microsoft.com/office/drawing/2014/main" id="{4E40D776-FC5B-491B-A1E6-59EC71C79473}"/>
              </a:ext>
            </a:extLst>
          </p:cNvPr>
          <p:cNvSpPr>
            <a:spLocks noGrp="1"/>
          </p:cNvSpPr>
          <p:nvPr>
            <p:ph type="body" idx="1"/>
          </p:nvPr>
        </p:nvSpPr>
        <p:spPr/>
        <p:txBody>
          <a:bodyPr>
            <a:normAutofit fontScale="92500" lnSpcReduction="20000"/>
          </a:bodyPr>
          <a:lstStyle/>
          <a:p>
            <a:pPr marL="342900" indent="-342900">
              <a:buAutoNum type="arabicPeriod"/>
            </a:pPr>
            <a:r>
              <a:rPr lang="en-US" b="1" dirty="0">
                <a:solidFill>
                  <a:schemeClr val="tx1"/>
                </a:solidFill>
              </a:rPr>
              <a:t>Stay alert and keep eyes moving to keep track of what is happening at all times</a:t>
            </a:r>
          </a:p>
          <a:p>
            <a:pPr marL="342900" indent="-342900">
              <a:buAutoNum type="arabicPeriod"/>
            </a:pPr>
            <a:r>
              <a:rPr lang="en-US" b="1" dirty="0">
                <a:solidFill>
                  <a:schemeClr val="tx1"/>
                </a:solidFill>
              </a:rPr>
              <a:t>Look for trouble spots developing all around </a:t>
            </a:r>
          </a:p>
          <a:p>
            <a:pPr marL="342900" indent="-342900">
              <a:buAutoNum type="arabicPeriod"/>
            </a:pPr>
            <a:r>
              <a:rPr lang="en-US" b="1" dirty="0">
                <a:solidFill>
                  <a:schemeClr val="tx1"/>
                </a:solidFill>
              </a:rPr>
              <a:t>Have a plan of action </a:t>
            </a:r>
          </a:p>
          <a:p>
            <a:pPr marL="342900" indent="-342900">
              <a:buAutoNum type="arabicPeriod"/>
            </a:pPr>
            <a:r>
              <a:rPr lang="en-US" b="1" dirty="0">
                <a:solidFill>
                  <a:schemeClr val="tx1"/>
                </a:solidFill>
              </a:rPr>
              <a:t>Know that the law requires drivers to protect each other from their own mistakes</a:t>
            </a:r>
          </a:p>
        </p:txBody>
      </p:sp>
      <p:pic>
        <p:nvPicPr>
          <p:cNvPr id="5" name="Picture 4">
            <a:extLst>
              <a:ext uri="{FF2B5EF4-FFF2-40B4-BE49-F238E27FC236}">
                <a16:creationId xmlns:a16="http://schemas.microsoft.com/office/drawing/2014/main" id="{55BE615D-E5A0-4409-92BF-DA78F3A27119}"/>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362901775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07F1A-361C-4536-B32F-688008CFDDCC}"/>
              </a:ext>
            </a:extLst>
          </p:cNvPr>
          <p:cNvSpPr>
            <a:spLocks noGrp="1"/>
          </p:cNvSpPr>
          <p:nvPr>
            <p:ph type="title"/>
          </p:nvPr>
        </p:nvSpPr>
        <p:spPr/>
        <p:txBody>
          <a:bodyPr/>
          <a:lstStyle/>
          <a:p>
            <a:r>
              <a:rPr lang="en-US" dirty="0">
                <a:solidFill>
                  <a:schemeClr val="accent2"/>
                </a:solidFill>
              </a:rPr>
              <a:t>Question #79. What are the different classes of licenses and age requirements for each? (Chpt. 1)</a:t>
            </a:r>
          </a:p>
        </p:txBody>
      </p:sp>
      <p:sp>
        <p:nvSpPr>
          <p:cNvPr id="3" name="Text Placeholder 2">
            <a:extLst>
              <a:ext uri="{FF2B5EF4-FFF2-40B4-BE49-F238E27FC236}">
                <a16:creationId xmlns:a16="http://schemas.microsoft.com/office/drawing/2014/main" id="{F188DE66-6141-4BA6-9940-BFBC8A10558D}"/>
              </a:ext>
            </a:extLst>
          </p:cNvPr>
          <p:cNvSpPr>
            <a:spLocks noGrp="1"/>
          </p:cNvSpPr>
          <p:nvPr>
            <p:ph type="body" sz="quarter" idx="13"/>
          </p:nvPr>
        </p:nvSpPr>
        <p:spPr/>
        <p:txBody>
          <a:bodyPr/>
          <a:lstStyle/>
          <a:p>
            <a:r>
              <a:rPr lang="en-US" dirty="0"/>
              <a:t>Answer on Page 4</a:t>
            </a:r>
          </a:p>
        </p:txBody>
      </p:sp>
      <p:sp>
        <p:nvSpPr>
          <p:cNvPr id="4" name="Text Placeholder 3">
            <a:extLst>
              <a:ext uri="{FF2B5EF4-FFF2-40B4-BE49-F238E27FC236}">
                <a16:creationId xmlns:a16="http://schemas.microsoft.com/office/drawing/2014/main" id="{E79FF8D5-3704-4296-9140-097E01A78F15}"/>
              </a:ext>
            </a:extLst>
          </p:cNvPr>
          <p:cNvSpPr>
            <a:spLocks noGrp="1"/>
          </p:cNvSpPr>
          <p:nvPr>
            <p:ph type="body" idx="1"/>
          </p:nvPr>
        </p:nvSpPr>
        <p:spPr/>
        <p:txBody>
          <a:bodyPr>
            <a:normAutofit lnSpcReduction="10000"/>
          </a:bodyPr>
          <a:lstStyle/>
          <a:p>
            <a:r>
              <a:rPr lang="en-US" b="1" dirty="0">
                <a:solidFill>
                  <a:schemeClr val="tx1"/>
                </a:solidFill>
              </a:rPr>
              <a:t>Class A = 18 years old</a:t>
            </a:r>
          </a:p>
          <a:p>
            <a:r>
              <a:rPr lang="en-US" b="1" dirty="0">
                <a:solidFill>
                  <a:schemeClr val="tx1"/>
                </a:solidFill>
              </a:rPr>
              <a:t>Class B = 18 years old</a:t>
            </a:r>
          </a:p>
          <a:p>
            <a:r>
              <a:rPr lang="en-US" b="1" dirty="0">
                <a:solidFill>
                  <a:schemeClr val="tx1"/>
                </a:solidFill>
              </a:rPr>
              <a:t>Class C = 15 Hardship, 16 provisional, 18 standard</a:t>
            </a:r>
          </a:p>
          <a:p>
            <a:r>
              <a:rPr lang="en-US" b="1" dirty="0">
                <a:solidFill>
                  <a:schemeClr val="tx1"/>
                </a:solidFill>
              </a:rPr>
              <a:t>Class M = 15 Moped, 16 Motorcycle</a:t>
            </a:r>
          </a:p>
        </p:txBody>
      </p:sp>
      <p:pic>
        <p:nvPicPr>
          <p:cNvPr id="5" name="Picture 4">
            <a:extLst>
              <a:ext uri="{FF2B5EF4-FFF2-40B4-BE49-F238E27FC236}">
                <a16:creationId xmlns:a16="http://schemas.microsoft.com/office/drawing/2014/main" id="{B9085E50-79C5-4D97-93D9-CC166AC2D56F}"/>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33043192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88F9B-9609-4F1A-976E-3D8E6BD88CF9}"/>
              </a:ext>
            </a:extLst>
          </p:cNvPr>
          <p:cNvSpPr>
            <a:spLocks noGrp="1"/>
          </p:cNvSpPr>
          <p:nvPr>
            <p:ph type="title"/>
          </p:nvPr>
        </p:nvSpPr>
        <p:spPr/>
        <p:txBody>
          <a:bodyPr/>
          <a:lstStyle/>
          <a:p>
            <a:r>
              <a:rPr lang="en-US" dirty="0">
                <a:solidFill>
                  <a:schemeClr val="accent2"/>
                </a:solidFill>
              </a:rPr>
              <a:t>Question #80. When is a bicyclist not required to ride to the right of the roadway? (Chpt. 13)</a:t>
            </a:r>
          </a:p>
        </p:txBody>
      </p:sp>
      <p:sp>
        <p:nvSpPr>
          <p:cNvPr id="3" name="Text Placeholder 2">
            <a:extLst>
              <a:ext uri="{FF2B5EF4-FFF2-40B4-BE49-F238E27FC236}">
                <a16:creationId xmlns:a16="http://schemas.microsoft.com/office/drawing/2014/main" id="{620A8C94-245C-4925-B19D-19464A0E454A}"/>
              </a:ext>
            </a:extLst>
          </p:cNvPr>
          <p:cNvSpPr>
            <a:spLocks noGrp="1"/>
          </p:cNvSpPr>
          <p:nvPr>
            <p:ph type="body" sz="quarter" idx="13"/>
          </p:nvPr>
        </p:nvSpPr>
        <p:spPr/>
        <p:txBody>
          <a:bodyPr/>
          <a:lstStyle/>
          <a:p>
            <a:r>
              <a:rPr lang="en-US" dirty="0"/>
              <a:t>Answer on Page 8</a:t>
            </a:r>
          </a:p>
        </p:txBody>
      </p:sp>
      <p:sp>
        <p:nvSpPr>
          <p:cNvPr id="4" name="Text Placeholder 3">
            <a:extLst>
              <a:ext uri="{FF2B5EF4-FFF2-40B4-BE49-F238E27FC236}">
                <a16:creationId xmlns:a16="http://schemas.microsoft.com/office/drawing/2014/main" id="{118FB4A1-4237-45CF-916A-0E84D6F79A2E}"/>
              </a:ext>
            </a:extLst>
          </p:cNvPr>
          <p:cNvSpPr>
            <a:spLocks noGrp="1"/>
          </p:cNvSpPr>
          <p:nvPr>
            <p:ph type="body" idx="1"/>
          </p:nvPr>
        </p:nvSpPr>
        <p:spPr/>
        <p:txBody>
          <a:bodyPr>
            <a:normAutofit fontScale="47500" lnSpcReduction="20000"/>
          </a:bodyPr>
          <a:lstStyle/>
          <a:p>
            <a:r>
              <a:rPr lang="en-US" b="1" dirty="0">
                <a:solidFill>
                  <a:schemeClr val="tx1"/>
                </a:solidFill>
              </a:rPr>
              <a:t>A person operating a bicycle who is moving slower than the other traffic on the road shall ride as near as possible to the right curb or edge of the road unless:</a:t>
            </a:r>
          </a:p>
          <a:p>
            <a:r>
              <a:rPr lang="en-US" b="1" dirty="0">
                <a:solidFill>
                  <a:schemeClr val="tx1"/>
                </a:solidFill>
              </a:rPr>
              <a:t> a. The person is overtaking and passing another vehicle proceeding in the same direction</a:t>
            </a:r>
          </a:p>
          <a:p>
            <a:r>
              <a:rPr lang="en-US" b="1" dirty="0">
                <a:solidFill>
                  <a:schemeClr val="tx1"/>
                </a:solidFill>
              </a:rPr>
              <a:t> b. The person is preparing for a left turn at an intersection or onto a private road or driveway </a:t>
            </a:r>
          </a:p>
          <a:p>
            <a:r>
              <a:rPr lang="en-US" b="1" dirty="0">
                <a:solidFill>
                  <a:schemeClr val="tx1"/>
                </a:solidFill>
              </a:rPr>
              <a:t>c. There are unsafe conditions in the road such as fixed or moving objects, parked or moving vehicles, pedestrians, animals, potholes, or debris, or </a:t>
            </a:r>
          </a:p>
          <a:p>
            <a:r>
              <a:rPr lang="en-US" b="1" dirty="0">
                <a:solidFill>
                  <a:schemeClr val="tx1"/>
                </a:solidFill>
              </a:rPr>
              <a:t>d. The person is operating a bicycle in an outside lane that is: - Less than 14 feet in width and doesn’t have a designated bicycle lane adjacent to that lane; or - The lane is too narrow for a bicycle and a motor vehicle to safely travel side by side.</a:t>
            </a:r>
          </a:p>
        </p:txBody>
      </p:sp>
      <p:pic>
        <p:nvPicPr>
          <p:cNvPr id="5" name="Picture 4">
            <a:extLst>
              <a:ext uri="{FF2B5EF4-FFF2-40B4-BE49-F238E27FC236}">
                <a16:creationId xmlns:a16="http://schemas.microsoft.com/office/drawing/2014/main" id="{DFCAFE77-17F0-49FF-A188-03BBAA27198E}"/>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16838284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E1831-A39B-4D6F-AD4D-CB88E5C28C46}"/>
              </a:ext>
            </a:extLst>
          </p:cNvPr>
          <p:cNvSpPr>
            <a:spLocks noGrp="1"/>
          </p:cNvSpPr>
          <p:nvPr>
            <p:ph type="title"/>
          </p:nvPr>
        </p:nvSpPr>
        <p:spPr/>
        <p:txBody>
          <a:bodyPr>
            <a:normAutofit/>
          </a:bodyPr>
          <a:lstStyle/>
          <a:p>
            <a:r>
              <a:rPr lang="en-US" sz="4000" dirty="0">
                <a:solidFill>
                  <a:schemeClr val="accent2"/>
                </a:solidFill>
              </a:rPr>
              <a:t>Question #81. When are bicyclists allowed to ride two abreast in a traffic lane? (Chpt. 13)</a:t>
            </a:r>
          </a:p>
        </p:txBody>
      </p:sp>
      <p:sp>
        <p:nvSpPr>
          <p:cNvPr id="3" name="Text Placeholder 2">
            <a:extLst>
              <a:ext uri="{FF2B5EF4-FFF2-40B4-BE49-F238E27FC236}">
                <a16:creationId xmlns:a16="http://schemas.microsoft.com/office/drawing/2014/main" id="{2EBAF88A-89BA-4978-9915-2783345A7A31}"/>
              </a:ext>
            </a:extLst>
          </p:cNvPr>
          <p:cNvSpPr>
            <a:spLocks noGrp="1"/>
          </p:cNvSpPr>
          <p:nvPr>
            <p:ph type="body" sz="quarter" idx="13"/>
          </p:nvPr>
        </p:nvSpPr>
        <p:spPr/>
        <p:txBody>
          <a:bodyPr/>
          <a:lstStyle/>
          <a:p>
            <a:r>
              <a:rPr lang="en-US" dirty="0"/>
              <a:t>Answer on Page 65</a:t>
            </a:r>
          </a:p>
        </p:txBody>
      </p:sp>
      <p:sp>
        <p:nvSpPr>
          <p:cNvPr id="4" name="Text Placeholder 3">
            <a:extLst>
              <a:ext uri="{FF2B5EF4-FFF2-40B4-BE49-F238E27FC236}">
                <a16:creationId xmlns:a16="http://schemas.microsoft.com/office/drawing/2014/main" id="{72A39C24-848D-4CF2-BEEC-7EF8277BD07A}"/>
              </a:ext>
            </a:extLst>
          </p:cNvPr>
          <p:cNvSpPr>
            <a:spLocks noGrp="1"/>
          </p:cNvSpPr>
          <p:nvPr>
            <p:ph type="body" idx="1"/>
          </p:nvPr>
        </p:nvSpPr>
        <p:spPr/>
        <p:txBody>
          <a:bodyPr/>
          <a:lstStyle/>
          <a:p>
            <a:r>
              <a:rPr lang="en-US" b="1" dirty="0">
                <a:solidFill>
                  <a:schemeClr val="tx1"/>
                </a:solidFill>
              </a:rPr>
              <a:t>Individuals riding two abreast on a “</a:t>
            </a:r>
            <a:r>
              <a:rPr lang="en-US" b="1" dirty="0" err="1">
                <a:solidFill>
                  <a:schemeClr val="tx1"/>
                </a:solidFill>
              </a:rPr>
              <a:t>laned</a:t>
            </a:r>
            <a:r>
              <a:rPr lang="en-US" b="1" dirty="0">
                <a:solidFill>
                  <a:schemeClr val="tx1"/>
                </a:solidFill>
              </a:rPr>
              <a:t>” road must ride in a single lane and not impede the flow of traffic.</a:t>
            </a:r>
          </a:p>
        </p:txBody>
      </p:sp>
      <p:pic>
        <p:nvPicPr>
          <p:cNvPr id="5" name="Picture 4">
            <a:extLst>
              <a:ext uri="{FF2B5EF4-FFF2-40B4-BE49-F238E27FC236}">
                <a16:creationId xmlns:a16="http://schemas.microsoft.com/office/drawing/2014/main" id="{7443B1AB-7228-4C83-9D79-5FBF01880C2F}"/>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267014430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80465-BBAB-43EE-A6D6-77B7F2249256}"/>
              </a:ext>
            </a:extLst>
          </p:cNvPr>
          <p:cNvSpPr>
            <a:spLocks noGrp="1"/>
          </p:cNvSpPr>
          <p:nvPr>
            <p:ph type="title"/>
          </p:nvPr>
        </p:nvSpPr>
        <p:spPr/>
        <p:txBody>
          <a:bodyPr/>
          <a:lstStyle/>
          <a:p>
            <a:r>
              <a:rPr lang="en-US" dirty="0">
                <a:solidFill>
                  <a:schemeClr val="accent2"/>
                </a:solidFill>
              </a:rPr>
              <a:t>Question #82. What are the three most common motorist caused car-bicycle crashes? (Chpt. 9)</a:t>
            </a:r>
          </a:p>
        </p:txBody>
      </p:sp>
      <p:sp>
        <p:nvSpPr>
          <p:cNvPr id="3" name="Text Placeholder 2">
            <a:extLst>
              <a:ext uri="{FF2B5EF4-FFF2-40B4-BE49-F238E27FC236}">
                <a16:creationId xmlns:a16="http://schemas.microsoft.com/office/drawing/2014/main" id="{783B9BFC-E253-4F60-AC48-84A701728E91}"/>
              </a:ext>
            </a:extLst>
          </p:cNvPr>
          <p:cNvSpPr>
            <a:spLocks noGrp="1"/>
          </p:cNvSpPr>
          <p:nvPr>
            <p:ph type="body" sz="quarter" idx="13"/>
          </p:nvPr>
        </p:nvSpPr>
        <p:spPr/>
        <p:txBody>
          <a:bodyPr/>
          <a:lstStyle/>
          <a:p>
            <a:r>
              <a:rPr lang="en-US" dirty="0"/>
              <a:t>Answer on Page 56</a:t>
            </a:r>
          </a:p>
        </p:txBody>
      </p:sp>
      <p:sp>
        <p:nvSpPr>
          <p:cNvPr id="4" name="Text Placeholder 3">
            <a:extLst>
              <a:ext uri="{FF2B5EF4-FFF2-40B4-BE49-F238E27FC236}">
                <a16:creationId xmlns:a16="http://schemas.microsoft.com/office/drawing/2014/main" id="{9E5D1C8B-DDB9-4D1F-ACE8-959346A4D85E}"/>
              </a:ext>
            </a:extLst>
          </p:cNvPr>
          <p:cNvSpPr>
            <a:spLocks noGrp="1"/>
          </p:cNvSpPr>
          <p:nvPr>
            <p:ph type="body" idx="1"/>
          </p:nvPr>
        </p:nvSpPr>
        <p:spPr/>
        <p:txBody>
          <a:bodyPr>
            <a:normAutofit fontScale="62500" lnSpcReduction="20000"/>
          </a:bodyPr>
          <a:lstStyle/>
          <a:p>
            <a:r>
              <a:rPr lang="en-US" b="1" dirty="0">
                <a:solidFill>
                  <a:schemeClr val="tx1"/>
                </a:solidFill>
              </a:rPr>
              <a:t>The most common car-bicycle crashes caused by a motorist are:</a:t>
            </a:r>
          </a:p>
          <a:p>
            <a:r>
              <a:rPr lang="en-US" b="1" dirty="0">
                <a:solidFill>
                  <a:schemeClr val="tx1"/>
                </a:solidFill>
              </a:rPr>
              <a:t> 1. A motorist turns left in front of oncoming bicycle traffic. Oncoming bicycle traffic is often overlooked or its speed misjudged. </a:t>
            </a:r>
          </a:p>
          <a:p>
            <a:r>
              <a:rPr lang="en-US" b="1" dirty="0">
                <a:solidFill>
                  <a:schemeClr val="tx1"/>
                </a:solidFill>
              </a:rPr>
              <a:t>2. A motorist turns right across the path of the bicycle. The motorist should slow down and merge with the bicycle traffic for a safe right turn.</a:t>
            </a:r>
          </a:p>
          <a:p>
            <a:r>
              <a:rPr lang="en-US" b="1" dirty="0">
                <a:solidFill>
                  <a:schemeClr val="tx1"/>
                </a:solidFill>
              </a:rPr>
              <a:t>3. A motorist pulls away from a stop sign and fails to yield the right-of-way to bicycle cross traffic. At intersections, the right-</a:t>
            </a:r>
            <a:r>
              <a:rPr lang="en-US" b="1" dirty="0" err="1">
                <a:solidFill>
                  <a:schemeClr val="tx1"/>
                </a:solidFill>
              </a:rPr>
              <a:t>ofway</a:t>
            </a:r>
            <a:r>
              <a:rPr lang="en-US" b="1" dirty="0">
                <a:solidFill>
                  <a:schemeClr val="tx1"/>
                </a:solidFill>
              </a:rPr>
              <a:t> rules apply equally to motor vehicles and bicycles.</a:t>
            </a:r>
          </a:p>
        </p:txBody>
      </p:sp>
      <p:pic>
        <p:nvPicPr>
          <p:cNvPr id="5" name="Picture 4">
            <a:extLst>
              <a:ext uri="{FF2B5EF4-FFF2-40B4-BE49-F238E27FC236}">
                <a16:creationId xmlns:a16="http://schemas.microsoft.com/office/drawing/2014/main" id="{1AB53E2A-94AB-4008-9983-F67260B8EC16}"/>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9232211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3ECA8-CBA5-45EE-80CF-D2C57BFF5015}"/>
              </a:ext>
            </a:extLst>
          </p:cNvPr>
          <p:cNvSpPr>
            <a:spLocks noGrp="1"/>
          </p:cNvSpPr>
          <p:nvPr>
            <p:ph type="title"/>
          </p:nvPr>
        </p:nvSpPr>
        <p:spPr/>
        <p:txBody>
          <a:bodyPr>
            <a:normAutofit fontScale="90000"/>
          </a:bodyPr>
          <a:lstStyle/>
          <a:p>
            <a:r>
              <a:rPr lang="en-US" dirty="0">
                <a:solidFill>
                  <a:schemeClr val="accent2"/>
                </a:solidFill>
              </a:rPr>
              <a:t>Question #83. What are the penalties for minors (persons under the age of 21) convicted of Driving Under the Influence of Alcohol? (Chpt. 10)</a:t>
            </a:r>
          </a:p>
        </p:txBody>
      </p:sp>
      <p:sp>
        <p:nvSpPr>
          <p:cNvPr id="3" name="Text Placeholder 2">
            <a:extLst>
              <a:ext uri="{FF2B5EF4-FFF2-40B4-BE49-F238E27FC236}">
                <a16:creationId xmlns:a16="http://schemas.microsoft.com/office/drawing/2014/main" id="{6BDCBA1C-D034-443C-A23A-758065C9EAC8}"/>
              </a:ext>
            </a:extLst>
          </p:cNvPr>
          <p:cNvSpPr>
            <a:spLocks noGrp="1"/>
          </p:cNvSpPr>
          <p:nvPr>
            <p:ph type="body" sz="quarter" idx="13"/>
          </p:nvPr>
        </p:nvSpPr>
        <p:spPr/>
        <p:txBody>
          <a:bodyPr/>
          <a:lstStyle/>
          <a:p>
            <a:r>
              <a:rPr lang="en-US" dirty="0"/>
              <a:t>Answer on Page 60 (Table 31)</a:t>
            </a:r>
          </a:p>
        </p:txBody>
      </p:sp>
      <p:sp>
        <p:nvSpPr>
          <p:cNvPr id="4" name="Text Placeholder 3">
            <a:extLst>
              <a:ext uri="{FF2B5EF4-FFF2-40B4-BE49-F238E27FC236}">
                <a16:creationId xmlns:a16="http://schemas.microsoft.com/office/drawing/2014/main" id="{19C25C09-06C4-43EE-8FDA-201EDD3ACF4C}"/>
              </a:ext>
            </a:extLst>
          </p:cNvPr>
          <p:cNvSpPr>
            <a:spLocks noGrp="1"/>
          </p:cNvSpPr>
          <p:nvPr>
            <p:ph type="body" idx="1"/>
          </p:nvPr>
        </p:nvSpPr>
        <p:spPr/>
        <p:txBody>
          <a:bodyPr/>
          <a:lstStyle/>
          <a:p>
            <a:endParaRPr lang="en-US" dirty="0"/>
          </a:p>
        </p:txBody>
      </p:sp>
      <p:pic>
        <p:nvPicPr>
          <p:cNvPr id="10" name="Picture 9">
            <a:extLst>
              <a:ext uri="{FF2B5EF4-FFF2-40B4-BE49-F238E27FC236}">
                <a16:creationId xmlns:a16="http://schemas.microsoft.com/office/drawing/2014/main" id="{556535C2-D572-4662-A3F8-F3932956DF62}"/>
              </a:ext>
            </a:extLst>
          </p:cNvPr>
          <p:cNvPicPr>
            <a:picLocks noChangeAspect="1"/>
          </p:cNvPicPr>
          <p:nvPr/>
        </p:nvPicPr>
        <p:blipFill>
          <a:blip r:embed="rId2"/>
          <a:stretch>
            <a:fillRect/>
          </a:stretch>
        </p:blipFill>
        <p:spPr>
          <a:xfrm>
            <a:off x="677332" y="4577548"/>
            <a:ext cx="8728845" cy="1110187"/>
          </a:xfrm>
          <a:prstGeom prst="rect">
            <a:avLst/>
          </a:prstGeom>
        </p:spPr>
      </p:pic>
      <p:pic>
        <p:nvPicPr>
          <p:cNvPr id="11" name="Picture 10">
            <a:extLst>
              <a:ext uri="{FF2B5EF4-FFF2-40B4-BE49-F238E27FC236}">
                <a16:creationId xmlns:a16="http://schemas.microsoft.com/office/drawing/2014/main" id="{6AFD89A4-70FA-4E88-B985-592E356B7E4D}"/>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338238346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412E7-8D14-4559-8A87-442DD91FB86D}"/>
              </a:ext>
            </a:extLst>
          </p:cNvPr>
          <p:cNvSpPr>
            <a:spLocks noGrp="1"/>
          </p:cNvSpPr>
          <p:nvPr>
            <p:ph type="title"/>
          </p:nvPr>
        </p:nvSpPr>
        <p:spPr/>
        <p:txBody>
          <a:bodyPr>
            <a:normAutofit fontScale="90000"/>
          </a:bodyPr>
          <a:lstStyle/>
          <a:p>
            <a:r>
              <a:rPr lang="en-US" dirty="0">
                <a:solidFill>
                  <a:schemeClr val="accent2"/>
                </a:solidFill>
              </a:rPr>
              <a:t>Question #84. What are the penalties for minors (persons under the age of 21) convicted of non-driving alcohol-related offenses? (Chpt. 10)</a:t>
            </a:r>
          </a:p>
        </p:txBody>
      </p:sp>
      <p:sp>
        <p:nvSpPr>
          <p:cNvPr id="3" name="Text Placeholder 2">
            <a:extLst>
              <a:ext uri="{FF2B5EF4-FFF2-40B4-BE49-F238E27FC236}">
                <a16:creationId xmlns:a16="http://schemas.microsoft.com/office/drawing/2014/main" id="{60B88BD2-F88C-44AE-8712-88982F837378}"/>
              </a:ext>
            </a:extLst>
          </p:cNvPr>
          <p:cNvSpPr>
            <a:spLocks noGrp="1"/>
          </p:cNvSpPr>
          <p:nvPr>
            <p:ph type="body" sz="quarter" idx="13"/>
          </p:nvPr>
        </p:nvSpPr>
        <p:spPr/>
        <p:txBody>
          <a:bodyPr/>
          <a:lstStyle/>
          <a:p>
            <a:r>
              <a:rPr lang="en-US" dirty="0"/>
              <a:t>Answer on Page 59 (Table 28)</a:t>
            </a:r>
          </a:p>
        </p:txBody>
      </p:sp>
      <p:sp>
        <p:nvSpPr>
          <p:cNvPr id="4" name="Text Placeholder 3">
            <a:extLst>
              <a:ext uri="{FF2B5EF4-FFF2-40B4-BE49-F238E27FC236}">
                <a16:creationId xmlns:a16="http://schemas.microsoft.com/office/drawing/2014/main" id="{EDDFEB19-A21C-4C24-B0B8-2C10587C202C}"/>
              </a:ext>
            </a:extLst>
          </p:cNvPr>
          <p:cNvSpPr>
            <a:spLocks noGrp="1"/>
          </p:cNvSpPr>
          <p:nvPr>
            <p:ph type="body" idx="1"/>
          </p:nvPr>
        </p:nvSpPr>
        <p:spPr/>
        <p:txBody>
          <a:bodyPr/>
          <a:lstStyle/>
          <a:p>
            <a:endParaRPr lang="en-US" dirty="0"/>
          </a:p>
        </p:txBody>
      </p:sp>
      <p:pic>
        <p:nvPicPr>
          <p:cNvPr id="6" name="Picture 5">
            <a:extLst>
              <a:ext uri="{FF2B5EF4-FFF2-40B4-BE49-F238E27FC236}">
                <a16:creationId xmlns:a16="http://schemas.microsoft.com/office/drawing/2014/main" id="{2B8D428E-3E5A-4291-948D-C015C2F6CD22}"/>
              </a:ext>
            </a:extLst>
          </p:cNvPr>
          <p:cNvPicPr>
            <a:picLocks noChangeAspect="1"/>
          </p:cNvPicPr>
          <p:nvPr/>
        </p:nvPicPr>
        <p:blipFill>
          <a:blip r:embed="rId2"/>
          <a:stretch>
            <a:fillRect/>
          </a:stretch>
        </p:blipFill>
        <p:spPr>
          <a:xfrm>
            <a:off x="677333" y="4527448"/>
            <a:ext cx="8596668" cy="1169147"/>
          </a:xfrm>
          <a:prstGeom prst="rect">
            <a:avLst/>
          </a:prstGeom>
        </p:spPr>
      </p:pic>
      <p:pic>
        <p:nvPicPr>
          <p:cNvPr id="7" name="Picture 6">
            <a:extLst>
              <a:ext uri="{FF2B5EF4-FFF2-40B4-BE49-F238E27FC236}">
                <a16:creationId xmlns:a16="http://schemas.microsoft.com/office/drawing/2014/main" id="{42CE92DC-5009-4DF6-948F-F666AE3B57CD}"/>
              </a:ext>
            </a:extLst>
          </p:cNvPr>
          <p:cNvPicPr>
            <a:picLocks noChangeAspect="1"/>
          </p:cNvPicPr>
          <p:nvPr/>
        </p:nvPicPr>
        <p:blipFill>
          <a:blip r:embed="rId3"/>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1135229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2939C-5D48-44E5-8217-618038A33C67}"/>
              </a:ext>
            </a:extLst>
          </p:cNvPr>
          <p:cNvSpPr>
            <a:spLocks noGrp="1"/>
          </p:cNvSpPr>
          <p:nvPr>
            <p:ph type="title"/>
          </p:nvPr>
        </p:nvSpPr>
        <p:spPr/>
        <p:txBody>
          <a:bodyPr/>
          <a:lstStyle/>
          <a:p>
            <a:r>
              <a:rPr lang="en-US" dirty="0">
                <a:solidFill>
                  <a:schemeClr val="accent2"/>
                </a:solidFill>
              </a:rPr>
              <a:t>Question #6. On a one-way street, what color is the broken lane marker? (Chpt. 5)</a:t>
            </a:r>
          </a:p>
        </p:txBody>
      </p:sp>
      <p:sp>
        <p:nvSpPr>
          <p:cNvPr id="3" name="Text Placeholder 2">
            <a:extLst>
              <a:ext uri="{FF2B5EF4-FFF2-40B4-BE49-F238E27FC236}">
                <a16:creationId xmlns:a16="http://schemas.microsoft.com/office/drawing/2014/main" id="{DE079D78-B3E9-44FC-9513-A873CD652366}"/>
              </a:ext>
            </a:extLst>
          </p:cNvPr>
          <p:cNvSpPr>
            <a:spLocks noGrp="1"/>
          </p:cNvSpPr>
          <p:nvPr>
            <p:ph type="body" sz="quarter" idx="13"/>
          </p:nvPr>
        </p:nvSpPr>
        <p:spPr/>
        <p:txBody>
          <a:bodyPr/>
          <a:lstStyle/>
          <a:p>
            <a:r>
              <a:rPr lang="en-US" dirty="0"/>
              <a:t>Answer on Page 36</a:t>
            </a:r>
          </a:p>
        </p:txBody>
      </p:sp>
      <p:sp>
        <p:nvSpPr>
          <p:cNvPr id="4" name="Text Placeholder 3">
            <a:extLst>
              <a:ext uri="{FF2B5EF4-FFF2-40B4-BE49-F238E27FC236}">
                <a16:creationId xmlns:a16="http://schemas.microsoft.com/office/drawing/2014/main" id="{ABAA565A-148F-47D0-98E3-FEABC413780B}"/>
              </a:ext>
            </a:extLst>
          </p:cNvPr>
          <p:cNvSpPr>
            <a:spLocks noGrp="1"/>
          </p:cNvSpPr>
          <p:nvPr>
            <p:ph type="body" idx="1"/>
          </p:nvPr>
        </p:nvSpPr>
        <p:spPr/>
        <p:txBody>
          <a:bodyPr/>
          <a:lstStyle/>
          <a:p>
            <a:r>
              <a:rPr lang="en-US" b="1" dirty="0">
                <a:solidFill>
                  <a:schemeClr val="tx1"/>
                </a:solidFill>
              </a:rPr>
              <a:t>The color of a one way street lane marking is WHITE.</a:t>
            </a:r>
          </a:p>
        </p:txBody>
      </p:sp>
      <p:pic>
        <p:nvPicPr>
          <p:cNvPr id="6" name="Picture 5">
            <a:extLst>
              <a:ext uri="{FF2B5EF4-FFF2-40B4-BE49-F238E27FC236}">
                <a16:creationId xmlns:a16="http://schemas.microsoft.com/office/drawing/2014/main" id="{5E1F43B2-5325-40F3-8C47-375587183DA8}"/>
              </a:ext>
            </a:extLst>
          </p:cNvPr>
          <p:cNvPicPr>
            <a:picLocks noChangeAspect="1"/>
          </p:cNvPicPr>
          <p:nvPr/>
        </p:nvPicPr>
        <p:blipFill>
          <a:blip r:embed="rId2"/>
          <a:stretch>
            <a:fillRect/>
          </a:stretch>
        </p:blipFill>
        <p:spPr>
          <a:xfrm>
            <a:off x="9212270" y="102152"/>
            <a:ext cx="2979730" cy="1014895"/>
          </a:xfrm>
          <a:prstGeom prst="rect">
            <a:avLst/>
          </a:prstGeom>
        </p:spPr>
      </p:pic>
    </p:spTree>
    <p:extLst>
      <p:ext uri="{BB962C8B-B14F-4D97-AF65-F5344CB8AC3E}">
        <p14:creationId xmlns:p14="http://schemas.microsoft.com/office/powerpoint/2010/main" val="8916804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6</TotalTime>
  <Words>4573</Words>
  <Application>Microsoft Office PowerPoint</Application>
  <PresentationFormat>Widescreen</PresentationFormat>
  <Paragraphs>272</Paragraphs>
  <Slides>88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88</vt:i4>
      </vt:variant>
    </vt:vector>
  </HeadingPairs>
  <TitlesOfParts>
    <vt:vector size="92" baseType="lpstr">
      <vt:lpstr>Arial</vt:lpstr>
      <vt:lpstr>Trebuchet MS</vt:lpstr>
      <vt:lpstr>Wingdings 3</vt:lpstr>
      <vt:lpstr>Facet</vt:lpstr>
      <vt:lpstr>All Ages Driving School</vt:lpstr>
      <vt:lpstr>All Ages Checklist</vt:lpstr>
      <vt:lpstr>Question #1: What is the minimum age at which you can get a Class C driver license without either driver education or being a hardship case? (Chpt. 1)</vt:lpstr>
      <vt:lpstr>Question #2: How much is the maximum fine for a first conviction of driving without a license? (Chpt. 1)</vt:lpstr>
      <vt:lpstr>Question #3: What type of restrictions may be placed on your license? (Chpt. 1)</vt:lpstr>
      <vt:lpstr>PowerPoint Presentation</vt:lpstr>
      <vt:lpstr>Question #4. In what direction should you turn your wheels when parking uphill without a curb? (Chpt. 7)</vt:lpstr>
      <vt:lpstr>Question #5. What action should you take if you fail to receive the renewal notice card reminding you that your driver license is about to expire? (Chpt. 1)</vt:lpstr>
      <vt:lpstr>Question #6. On a one-way street, what color is the broken lane marker? (Chpt. 5)</vt:lpstr>
      <vt:lpstr>7. Describe the “Yield” sign. (Chpt. 5)</vt:lpstr>
      <vt:lpstr>Question #8. What does a “Narrow Bridge” sign look like, and how should the driver react when he sees one? (Chpt. 5)</vt:lpstr>
      <vt:lpstr>Question #9. What is the shape of a “Keep Right” sign, and how should the driver react when he sees one? (Chpt. 5)</vt:lpstr>
      <vt:lpstr>Question#10. Which sign tells you to slow down because you are approaching a double curve? (Chpt. 5)</vt:lpstr>
      <vt:lpstr>Question #11. What does a “Do Not Pass” sign mean? (Chpt. 5)</vt:lpstr>
      <vt:lpstr>Question #12. Which sign tells you to keep in the right-hand lane when driving slow? (Chpt. 5)</vt:lpstr>
      <vt:lpstr>Question #13. What does “Yield Right-of-Way” mean? (Chpt. 4, 5)</vt:lpstr>
      <vt:lpstr>Question #14. Describe the equipment required on passenger cars by state law. (Chpt. 2)</vt:lpstr>
      <vt:lpstr>PowerPoint Presentation</vt:lpstr>
      <vt:lpstr>Question #15. What is the purpose of an exhaust emission system? (Chpt. 2)</vt:lpstr>
      <vt:lpstr>Question #16. Describe the types of equipment that Texas state law specifically forbids on passenger cars driven within the state. (Chpt. 2)</vt:lpstr>
      <vt:lpstr>Question #18.How should you react when a traffic officer tells you to do something that is ordinarily considered to be against the law? (Chpt. 5)</vt:lpstr>
      <vt:lpstr>Question #18. Once the brakes have been applied, about how many feet does a car which was going 70 mph travel before it comes to a stop? (Chpt. 8)</vt:lpstr>
      <vt:lpstr>Question #19. When is it necessary to stop before proceeding when you overtake a school bus loading or unloading children? (Chpt. 4)</vt:lpstr>
      <vt:lpstr>Question #20. About how many feet will the average driver going 50 mph travel from the moment he sees danger until he hits the brakes? (Chpt. 8)</vt:lpstr>
      <vt:lpstr>Question #21. Within how many feet of a crosswalk may you park, when parking near a corner? (Chpt. 7)</vt:lpstr>
      <vt:lpstr>Question #22. What is the state speed limit for automobiles in urban districts? (Chpt. 8)</vt:lpstr>
      <vt:lpstr>Question #23. Does a posted speed limit of 55 mph mean that you may drive 55 mph on that highway under all conditions? (Chpt. 8)</vt:lpstr>
      <vt:lpstr>Question #24. You should never drive on the left half of the roadway when you are within how many feet from an intersection, bridge, or railroad crossing? (Chpt. 6)</vt:lpstr>
      <vt:lpstr>Question #25. What should you do if you discover you are in the wrong lane to make a turn as you enter an intersection? (Chpt. 6)</vt:lpstr>
      <vt:lpstr>Question #26. When two cars meet at the intersection of a two-lane road with a four-lane road, which one must yield the right-of-way? (Chpt. 4)</vt:lpstr>
      <vt:lpstr>Question #27. If you are driving and hear a siren coming, what should you do? (Chpt. 4)</vt:lpstr>
      <vt:lpstr>Question #28. What is the first thing that should be done when a car starts to skid? (Chpt. 9)</vt:lpstr>
      <vt:lpstr>Question #29. At what time of the day should your headlights be turned on? (Chpt. 9)</vt:lpstr>
      <vt:lpstr>Question #30. Under what conditions may your driver license be suspended?(Chpt. 1)</vt:lpstr>
      <vt:lpstr>Question #31. What is carbon monoxide, and how may it be harmful to drivers? (Chpt. 14)</vt:lpstr>
      <vt:lpstr>Question #32. Describe what you should do if you have a blowout while driving. (Chpt. 9)</vt:lpstr>
      <vt:lpstr>Question #33. What should you do when driving down a steep grade in a car with standard transmission? (Chpt. 9)</vt:lpstr>
      <vt:lpstr>Question #34. What should you do if you damage an unattended vehicle? (Chpt. 11)</vt:lpstr>
      <vt:lpstr>Question #35. When are crash reports required? (Chpt. 11)</vt:lpstr>
      <vt:lpstr>Question #36. If you are required to show proof of financial responsibility for the future, how many years must such proof be kept up? (Chpt. 3)</vt:lpstr>
      <vt:lpstr>Question #37. What type of sign warns you to watch right and left for cross traffic? (Chpt. 5)</vt:lpstr>
      <vt:lpstr>Questions #38. Describe the emblem that identifies vehicles which travel at speeds of 25 mph or less. (Chpt. 5)</vt:lpstr>
      <vt:lpstr>Question #39. In which gear should you drive when going down a steep hill? (Chpt. 9)</vt:lpstr>
      <vt:lpstr>Question #40. What qualifications must one have to teach a beginner to drive? (Chpt. 1)</vt:lpstr>
      <vt:lpstr>Question #41. If the person is under 18, when does his provisional license expire? (Chpt. 1)</vt:lpstr>
      <vt:lpstr>Question #42. When parked parallel, your curb side wheels must be no more than how many inches from the curb? (Chpt. 7)</vt:lpstr>
      <vt:lpstr>Question #43. When following another car, what is a good distance at which you should follow behind? (Chpt. 8)</vt:lpstr>
      <vt:lpstr>Question #44. To what agency and within what time period must a change of address be reported for driver licensing purposes? (Chpt. 1)</vt:lpstr>
      <vt:lpstr>Question #45. What effects does the use of marijuana and amphetamine have on driving? (Chpt. 10)</vt:lpstr>
      <vt:lpstr>46. What is the penalty for being convicted of driving while intoxicated? (Chpt. 10)</vt:lpstr>
      <vt:lpstr>Question #47. What does a green arrow showing with a red light mean? (Chpt. 5)</vt:lpstr>
      <vt:lpstr>Question #48. How should you react to a flashing red light? (Chpt. 5)</vt:lpstr>
      <vt:lpstr>Question #49. Which sign tells you to watch out for a train? (Chpt. 5)</vt:lpstr>
      <vt:lpstr>Question #50. Describe the sign that warns you to slow down for a winding road. (Chpt. 5)</vt:lpstr>
      <vt:lpstr>Question #51. What sign indicates that the road that you are on merges with another? (Chpt. 5)</vt:lpstr>
      <vt:lpstr>Question #52. What kind of sign warns you that the highest safe speed for the curve ahead is 35 mph? (Chpt. 5)</vt:lpstr>
      <vt:lpstr>Question #53. Describe the sign that tells you to watch for cross traffic ahead. (Chpt. 5)</vt:lpstr>
      <vt:lpstr>Question #54. What type of sign warns you that you should slow down for a sharp rise in the roadway? (Chpt. 5)</vt:lpstr>
      <vt:lpstr>Question #55. Describe the type of sign that would let you know that you were on a short state highway in a city or urban area. (Chpt. 5)</vt:lpstr>
      <vt:lpstr>Question #56. What is the maximum number of inches you may lawfully allow an object to extend beyond the left fender of your car? (Chpt. 2)</vt:lpstr>
      <vt:lpstr>Question #57. Under what conditions must you always stop? (Chpt. 5)</vt:lpstr>
      <vt:lpstr>Question #58. What should you do when coming onto a street from a private alley or driveway? (Chpt. 4)</vt:lpstr>
      <vt:lpstr>Question #59. If a child runs into the road 45 to 50 feet ahead of your car, what is the highest speed from which you can stop with good brakes without hitting him? (Chpt. 8)</vt:lpstr>
      <vt:lpstr>Question #60. How close to a fireplug may a vehicle lawfully park? (Chpt. 7)</vt:lpstr>
      <vt:lpstr>Question #61. What does a posted speed limit of 55 mph mean? (Chpt. 5)</vt:lpstr>
      <vt:lpstr>Question #62. What is the maximum speed limit for passenger cars on a Texas Highway numbered by this state or United States outside an urban district? (Chpt. 8)</vt:lpstr>
      <vt:lpstr>Question #63. Under what circumstances should you never attempt to pass a car ahead of you? (Chpt. 6)</vt:lpstr>
      <vt:lpstr>64. Under what conditions are overtaking and passing to the right not permitted? (Chpt. 6)</vt:lpstr>
      <vt:lpstr>Question #65. When a driver is waiting to make a left turn, what is the procedure he should take when the light turns green? (Chpt. 5)</vt:lpstr>
      <vt:lpstr>Question #66. What precautions should a driver take at uncontrolled intersections? (Chpt. 4)</vt:lpstr>
      <vt:lpstr>Question #67. What regulations should a bicycle rider observe? (Chpt. 13)</vt:lpstr>
      <vt:lpstr>Question #68. Under what conditions should headlights be used? (Chpt. 9)</vt:lpstr>
      <vt:lpstr>Question #69. You should dim your lights when you are within how many feet of an approaching car? (Chpt. 9)</vt:lpstr>
      <vt:lpstr>Question #70. What type of lighting should cars use when parked on the highway at night? (Chpt. 9)</vt:lpstr>
      <vt:lpstr>Question #71. Which lights should you use when you are driving in a fog? (Chpt. 9)</vt:lpstr>
      <vt:lpstr>Question #72. When are you required to show proof of financial responsibility? (Chpt. 3)</vt:lpstr>
      <vt:lpstr>Question #73. When needed, how may one show proof of financial responsibility? (Chpt. 3)</vt:lpstr>
      <vt:lpstr>Question #74. What sign warns you that you must slow down? (Chpt. 5)</vt:lpstr>
      <vt:lpstr>Question #75. What circumstances may lead to possible loss of your license? (Chpt. 1)</vt:lpstr>
      <vt:lpstr>Question #76. In addition to mufflers, what new equipment is required on all cars manufactured in 1968 and after? (Chpt. 2)</vt:lpstr>
      <vt:lpstr>Question #77. Why are seat belts important? (Chpt. 14)</vt:lpstr>
      <vt:lpstr>Question #78. What is meant by “defensive driving?” (Chpt. 14)</vt:lpstr>
      <vt:lpstr>Question #79. What are the different classes of licenses and age requirements for each? (Chpt. 1)</vt:lpstr>
      <vt:lpstr>Question #80. When is a bicyclist not required to ride to the right of the roadway? (Chpt. 13)</vt:lpstr>
      <vt:lpstr>Question #81. When are bicyclists allowed to ride two abreast in a traffic lane? (Chpt. 13)</vt:lpstr>
      <vt:lpstr>Question #82. What are the three most common motorist caused car-bicycle crashes? (Chpt. 9)</vt:lpstr>
      <vt:lpstr>Question #83. What are the penalties for minors (persons under the age of 21) convicted of Driving Under the Influence of Alcohol? (Chpt. 10)</vt:lpstr>
      <vt:lpstr>Question #84. What are the penalties for minors (persons under the age of 21) convicted of non-driving alcohol-related offenses? (Chpt. 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Ages Driving School</dc:title>
  <dc:creator>PaladinRoden</dc:creator>
  <cp:lastModifiedBy>PaladinRoden</cp:lastModifiedBy>
  <cp:revision>2</cp:revision>
  <dcterms:created xsi:type="dcterms:W3CDTF">2019-02-03T14:37:20Z</dcterms:created>
  <dcterms:modified xsi:type="dcterms:W3CDTF">2019-02-03T14:44:10Z</dcterms:modified>
</cp:coreProperties>
</file>