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379731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16679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287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135403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430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182534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48201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391287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150023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A31F2-037F-4820-A588-ADCC00F0B72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411058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CA31F2-037F-4820-A588-ADCC00F0B72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72024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A31F2-037F-4820-A588-ADCC00F0B725}"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38470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A31F2-037F-4820-A588-ADCC00F0B725}"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277158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A31F2-037F-4820-A588-ADCC00F0B725}"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404379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CA31F2-037F-4820-A588-ADCC00F0B72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303003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CA31F2-037F-4820-A588-ADCC00F0B72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04104-482C-465E-95F2-D3328C5F4293}" type="slidenum">
              <a:rPr lang="en-US" smtClean="0"/>
              <a:t>‹#›</a:t>
            </a:fld>
            <a:endParaRPr lang="en-US"/>
          </a:p>
        </p:txBody>
      </p:sp>
    </p:spTree>
    <p:extLst>
      <p:ext uri="{BB962C8B-B14F-4D97-AF65-F5344CB8AC3E}">
        <p14:creationId xmlns:p14="http://schemas.microsoft.com/office/powerpoint/2010/main" val="246753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CA31F2-037F-4820-A588-ADCC00F0B725}" type="datetimeFigureOut">
              <a:rPr lang="en-US" smtClean="0"/>
              <a:t>7/17/2020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404104-482C-465E-95F2-D3328C5F4293}" type="slidenum">
              <a:rPr lang="en-US" smtClean="0"/>
              <a:t>‹#›</a:t>
            </a:fld>
            <a:endParaRPr lang="en-US"/>
          </a:p>
        </p:txBody>
      </p:sp>
    </p:spTree>
    <p:extLst>
      <p:ext uri="{BB962C8B-B14F-4D97-AF65-F5344CB8AC3E}">
        <p14:creationId xmlns:p14="http://schemas.microsoft.com/office/powerpoint/2010/main" val="74362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hoke_valv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n.wikipedia.org/wiki/File:MUTCD_W14-3.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roundreport.com/priorities-for-website-owners-a-steady-growth-for-long-term-success/" TargetMode="External"/><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x.stackexchange.com/questions/56491/why-do-traffic-lights-have-three-separate-light-bulbs-instead-of-having-one"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myedmondsnews.com/2014/07/edmonds-police-announce-crackdown-pedestrian-car-right-way-violations/"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Tread" TargetMode="External"/><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es/photo/1544643"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lickr.com/photos/automobileitalia/30224719963"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stebanlopezgonzalez.com/2014/01/26/isaac-newton/" TargetMode="External"/><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Motorcycle_phillip_island02.jpg" TargetMode="Externa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US_Navy_070728-N-8273J-189_Lt._Timothy_O%27Donnell_leads_the_bicycle_portion_of_the_race_during_the_2007_Armed_Forces_Triathlon_Championships_at_Naval_Base_Ventura_County.jpg" TargetMode="External"/><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File:MUTCD_R5-1a.svg"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drivingtesttips.biz/tailgating.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presurfer.blogspot.com/2011/12/most-expensive-car-crash-in-history.html" TargetMode="Externa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Cloverleaf_interchange"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llinoisreview.typepad.c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Adverse_weather_conditions_-_geograph.org.uk_-_1169145.jpg" TargetMode="External"/><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www.pngall.com/auto-insurance-png" TargetMode="Externa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reefoto.com/preview/41-04-73/Red-Traffic-Light"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ajh0786@yahoo.com" TargetMode="External"/><Relationship Id="rId2" Type="http://schemas.openxmlformats.org/officeDocument/2006/relationships/hyperlink" Target="mailto:mrjamesdriversed@gmail.com" TargetMode="Externa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KtBSFoAYlg?feature=oembed"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650F-64D1-47A1-99BE-38A64B11873D}"/>
              </a:ext>
            </a:extLst>
          </p:cNvPr>
          <p:cNvSpPr>
            <a:spLocks noGrp="1"/>
          </p:cNvSpPr>
          <p:nvPr>
            <p:ph type="ctrTitle"/>
          </p:nvPr>
        </p:nvSpPr>
        <p:spPr>
          <a:xfrm>
            <a:off x="985969" y="4553712"/>
            <a:ext cx="8288032" cy="1096316"/>
          </a:xfrm>
        </p:spPr>
        <p:txBody>
          <a:bodyPr>
            <a:normAutofit/>
          </a:bodyPr>
          <a:lstStyle/>
          <a:p>
            <a:pPr algn="ctr"/>
            <a:r>
              <a:rPr lang="en-US" sz="4800"/>
              <a:t>Final Exam Review</a:t>
            </a:r>
          </a:p>
        </p:txBody>
      </p:sp>
      <p:sp>
        <p:nvSpPr>
          <p:cNvPr id="3" name="Subtitle 2">
            <a:extLst>
              <a:ext uri="{FF2B5EF4-FFF2-40B4-BE49-F238E27FC236}">
                <a16:creationId xmlns:a16="http://schemas.microsoft.com/office/drawing/2014/main" id="{88DF8C93-1B22-48C9-95EA-B174E54913CC}"/>
              </a:ext>
            </a:extLst>
          </p:cNvPr>
          <p:cNvSpPr>
            <a:spLocks noGrp="1"/>
          </p:cNvSpPr>
          <p:nvPr>
            <p:ph type="subTitle" idx="1"/>
          </p:nvPr>
        </p:nvSpPr>
        <p:spPr>
          <a:xfrm>
            <a:off x="985969" y="5650029"/>
            <a:ext cx="8288032" cy="469122"/>
          </a:xfrm>
        </p:spPr>
        <p:txBody>
          <a:bodyPr>
            <a:normAutofit/>
          </a:bodyPr>
          <a:lstStyle/>
          <a:p>
            <a:pPr algn="ctr"/>
            <a:r>
              <a:rPr lang="en-US" dirty="0"/>
              <a:t>All Ages Driving School Teen Course</a:t>
            </a:r>
            <a:endParaRPr lang="en-US"/>
          </a:p>
        </p:txBody>
      </p:sp>
      <p:pic>
        <p:nvPicPr>
          <p:cNvPr id="5" name="Picture 4" descr="A close up of a sign&#10;&#10;Description automatically generated">
            <a:extLst>
              <a:ext uri="{FF2B5EF4-FFF2-40B4-BE49-F238E27FC236}">
                <a16:creationId xmlns:a16="http://schemas.microsoft.com/office/drawing/2014/main" id="{217B4F6A-130E-4564-9E22-B7D7A3C78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1410772"/>
            <a:ext cx="8288033" cy="2822900"/>
          </a:xfrm>
          <a:prstGeom prst="rect">
            <a:avLst/>
          </a:prstGeom>
        </p:spPr>
      </p:pic>
    </p:spTree>
    <p:extLst>
      <p:ext uri="{BB962C8B-B14F-4D97-AF65-F5344CB8AC3E}">
        <p14:creationId xmlns:p14="http://schemas.microsoft.com/office/powerpoint/2010/main" val="96174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099B043-7D4E-47B7-A755-11A15ECC9073}"/>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Choking the Engine</a:t>
            </a:r>
          </a:p>
        </p:txBody>
      </p:sp>
      <p:sp>
        <p:nvSpPr>
          <p:cNvPr id="3" name="Content Placeholder 2">
            <a:extLst>
              <a:ext uri="{FF2B5EF4-FFF2-40B4-BE49-F238E27FC236}">
                <a16:creationId xmlns:a16="http://schemas.microsoft.com/office/drawing/2014/main" id="{F881DF91-C4C8-4C9E-890C-139231D650EA}"/>
              </a:ext>
            </a:extLst>
          </p:cNvPr>
          <p:cNvSpPr>
            <a:spLocks noGrp="1"/>
          </p:cNvSpPr>
          <p:nvPr>
            <p:ph idx="1"/>
          </p:nvPr>
        </p:nvSpPr>
        <p:spPr>
          <a:xfrm>
            <a:off x="673754" y="2160590"/>
            <a:ext cx="3973943" cy="3440110"/>
          </a:xfrm>
        </p:spPr>
        <p:txBody>
          <a:bodyPr>
            <a:normAutofit/>
          </a:bodyPr>
          <a:lstStyle/>
          <a:p>
            <a:pPr>
              <a:lnSpc>
                <a:spcPct val="90000"/>
              </a:lnSpc>
            </a:pPr>
            <a:r>
              <a:rPr lang="en-US" sz="1700">
                <a:solidFill>
                  <a:schemeClr val="bg1"/>
                </a:solidFill>
              </a:rPr>
              <a:t>Choking the Engine refers to controlling the amount of air an engine receives.</a:t>
            </a:r>
          </a:p>
          <a:p>
            <a:pPr>
              <a:lnSpc>
                <a:spcPct val="90000"/>
              </a:lnSpc>
            </a:pPr>
            <a:r>
              <a:rPr lang="en-US" sz="1700">
                <a:solidFill>
                  <a:schemeClr val="bg1"/>
                </a:solidFill>
              </a:rPr>
              <a:t>In an internal combustion </a:t>
            </a:r>
            <a:r>
              <a:rPr lang="en-US" sz="1700" b="1">
                <a:solidFill>
                  <a:schemeClr val="bg1"/>
                </a:solidFill>
              </a:rPr>
              <a:t>engine</a:t>
            </a:r>
            <a:r>
              <a:rPr lang="en-US" sz="1700">
                <a:solidFill>
                  <a:schemeClr val="bg1"/>
                </a:solidFill>
              </a:rPr>
              <a:t>, a </a:t>
            </a:r>
            <a:r>
              <a:rPr lang="en-US" sz="1700" b="1">
                <a:solidFill>
                  <a:schemeClr val="bg1"/>
                </a:solidFill>
              </a:rPr>
              <a:t>choke</a:t>
            </a:r>
            <a:r>
              <a:rPr lang="en-US" sz="1700">
                <a:solidFill>
                  <a:schemeClr val="bg1"/>
                </a:solidFill>
              </a:rPr>
              <a:t> valve modifies the air pressure in the intake manifold, thereby altering the ratio of fuel and air quantity entering the </a:t>
            </a:r>
            <a:r>
              <a:rPr lang="en-US" sz="1700" b="1">
                <a:solidFill>
                  <a:schemeClr val="bg1"/>
                </a:solidFill>
              </a:rPr>
              <a:t>engine</a:t>
            </a:r>
            <a:r>
              <a:rPr lang="en-US" sz="1700">
                <a:solidFill>
                  <a:schemeClr val="bg1"/>
                </a:solidFill>
              </a:rPr>
              <a:t>. </a:t>
            </a:r>
            <a:r>
              <a:rPr lang="en-US" sz="1700" b="1">
                <a:solidFill>
                  <a:schemeClr val="bg1"/>
                </a:solidFill>
              </a:rPr>
              <a:t>Choke</a:t>
            </a:r>
            <a:r>
              <a:rPr lang="en-US" sz="1700">
                <a:solidFill>
                  <a:schemeClr val="bg1"/>
                </a:solidFill>
              </a:rPr>
              <a:t> valves are generally used in naturally aspirated </a:t>
            </a:r>
            <a:r>
              <a:rPr lang="en-US" sz="1700" b="1">
                <a:solidFill>
                  <a:schemeClr val="bg1"/>
                </a:solidFill>
              </a:rPr>
              <a:t>engines</a:t>
            </a:r>
            <a:r>
              <a:rPr lang="en-US" sz="1700">
                <a:solidFill>
                  <a:schemeClr val="bg1"/>
                </a:solidFill>
              </a:rPr>
              <a:t> with carburetors to supply a richer fuel mixture when starting the </a:t>
            </a:r>
            <a:r>
              <a:rPr lang="en-US" sz="1700" b="1">
                <a:solidFill>
                  <a:schemeClr val="bg1"/>
                </a:solidFill>
              </a:rPr>
              <a:t>engine</a:t>
            </a:r>
            <a:endParaRPr lang="en-US" sz="1700">
              <a:solidFill>
                <a:schemeClr val="bg1"/>
              </a:solidFill>
            </a:endParaRPr>
          </a:p>
        </p:txBody>
      </p:sp>
      <p:pic>
        <p:nvPicPr>
          <p:cNvPr id="5" name="Picture 4" descr="A picture containing toy&#10;&#10;Description automatically generated">
            <a:extLst>
              <a:ext uri="{FF2B5EF4-FFF2-40B4-BE49-F238E27FC236}">
                <a16:creationId xmlns:a16="http://schemas.microsoft.com/office/drawing/2014/main" id="{027BECB5-A58D-4B84-AB50-B1D13D0CB7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1" y="1014649"/>
            <a:ext cx="5143500" cy="4816186"/>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400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256F4D8-10EB-46F3-ABD7-2B307F33047B}"/>
              </a:ext>
            </a:extLst>
          </p:cNvPr>
          <p:cNvSpPr>
            <a:spLocks noGrp="1"/>
          </p:cNvSpPr>
          <p:nvPr>
            <p:ph type="title"/>
          </p:nvPr>
        </p:nvSpPr>
        <p:spPr>
          <a:xfrm>
            <a:off x="673754" y="643467"/>
            <a:ext cx="4203045" cy="1375608"/>
          </a:xfrm>
        </p:spPr>
        <p:txBody>
          <a:bodyPr anchor="ctr">
            <a:normAutofit/>
          </a:bodyPr>
          <a:lstStyle/>
          <a:p>
            <a:r>
              <a:rPr lang="en-US" sz="3300">
                <a:solidFill>
                  <a:schemeClr val="bg1"/>
                </a:solidFill>
              </a:rPr>
              <a:t>Turning left from a 3 Lane One Way street</a:t>
            </a:r>
          </a:p>
        </p:txBody>
      </p:sp>
      <p:sp>
        <p:nvSpPr>
          <p:cNvPr id="9" name="Content Placeholder 8">
            <a:extLst>
              <a:ext uri="{FF2B5EF4-FFF2-40B4-BE49-F238E27FC236}">
                <a16:creationId xmlns:a16="http://schemas.microsoft.com/office/drawing/2014/main" id="{729C5D9C-0079-4EBA-B147-171869744EFC}"/>
              </a:ext>
            </a:extLst>
          </p:cNvPr>
          <p:cNvSpPr>
            <a:spLocks noGrp="1"/>
          </p:cNvSpPr>
          <p:nvPr>
            <p:ph idx="1"/>
          </p:nvPr>
        </p:nvSpPr>
        <p:spPr>
          <a:xfrm>
            <a:off x="673754" y="2160590"/>
            <a:ext cx="3973943" cy="3440110"/>
          </a:xfrm>
        </p:spPr>
        <p:txBody>
          <a:bodyPr>
            <a:normAutofit/>
          </a:bodyPr>
          <a:lstStyle/>
          <a:p>
            <a:r>
              <a:rPr lang="en-US" dirty="0">
                <a:solidFill>
                  <a:schemeClr val="bg1"/>
                </a:solidFill>
              </a:rPr>
              <a:t>When turning left on a 3-lane one-way street you want to be in the far-left lane.</a:t>
            </a:r>
          </a:p>
          <a:p>
            <a:pPr marL="0" indent="0">
              <a:buNone/>
            </a:pPr>
            <a:r>
              <a:rPr lang="en-US" b="1" i="1" dirty="0">
                <a:solidFill>
                  <a:schemeClr val="bg1"/>
                </a:solidFill>
              </a:rPr>
              <a:t>Source: Safety Education Textbook Chapter 4 pages 4.4 to 4.5</a:t>
            </a:r>
          </a:p>
        </p:txBody>
      </p:sp>
      <p:pic>
        <p:nvPicPr>
          <p:cNvPr id="5" name="Content Placeholder 4" descr="A circuit board&#10;&#10;Description automatically generated">
            <a:extLst>
              <a:ext uri="{FF2B5EF4-FFF2-40B4-BE49-F238E27FC236}">
                <a16:creationId xmlns:a16="http://schemas.microsoft.com/office/drawing/2014/main" id="{4A2B717B-99D8-4ADA-AC4A-BE7743B8B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38246"/>
            <a:ext cx="5143500" cy="3368992"/>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CAF88D47-A51E-4B4E-B814-E41934EEC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70066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A9E8-2E33-4AB8-8C8F-6F6207103324}"/>
              </a:ext>
            </a:extLst>
          </p:cNvPr>
          <p:cNvSpPr>
            <a:spLocks noGrp="1"/>
          </p:cNvSpPr>
          <p:nvPr>
            <p:ph type="title"/>
          </p:nvPr>
        </p:nvSpPr>
        <p:spPr/>
        <p:txBody>
          <a:bodyPr/>
          <a:lstStyle/>
          <a:p>
            <a:r>
              <a:rPr lang="en-US" dirty="0"/>
              <a:t>Pennant Shaped sign</a:t>
            </a:r>
            <a:br>
              <a:rPr lang="en-US" dirty="0"/>
            </a:br>
            <a:r>
              <a:rPr lang="en-US" sz="1400" b="1" i="1" dirty="0"/>
              <a:t>Source: DPS Handbook Chapter 5</a:t>
            </a:r>
          </a:p>
        </p:txBody>
      </p:sp>
      <p:pic>
        <p:nvPicPr>
          <p:cNvPr id="4" name="Content Placeholder 3">
            <a:extLst>
              <a:ext uri="{FF2B5EF4-FFF2-40B4-BE49-F238E27FC236}">
                <a16:creationId xmlns:a16="http://schemas.microsoft.com/office/drawing/2014/main" id="{32D22C8A-838E-4675-BF72-356F4D6E71DC}"/>
              </a:ext>
            </a:extLst>
          </p:cNvPr>
          <p:cNvPicPr>
            <a:picLocks noGrp="1" noChangeAspect="1"/>
          </p:cNvPicPr>
          <p:nvPr>
            <p:ph idx="1"/>
          </p:nvPr>
        </p:nvPicPr>
        <p:blipFill>
          <a:blip r:embed="rId2"/>
          <a:stretch>
            <a:fillRect/>
          </a:stretch>
        </p:blipFill>
        <p:spPr>
          <a:xfrm>
            <a:off x="818005" y="1814918"/>
            <a:ext cx="8315325" cy="952500"/>
          </a:xfrm>
          <a:prstGeom prst="rect">
            <a:avLst/>
          </a:prstGeom>
        </p:spPr>
      </p:pic>
      <p:pic>
        <p:nvPicPr>
          <p:cNvPr id="6" name="Picture 5" descr="A close up of a sign&#10;&#10;Description automatically generated">
            <a:extLst>
              <a:ext uri="{FF2B5EF4-FFF2-40B4-BE49-F238E27FC236}">
                <a16:creationId xmlns:a16="http://schemas.microsoft.com/office/drawing/2014/main" id="{C2017A67-7EF5-4442-A3CD-785648BC96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5805" y="2987523"/>
            <a:ext cx="3386235" cy="2201392"/>
          </a:xfrm>
          <a:prstGeom prst="rect">
            <a:avLst/>
          </a:prstGeom>
        </p:spPr>
      </p:pic>
      <p:pic>
        <p:nvPicPr>
          <p:cNvPr id="8" name="Picture 7" descr="A close up of a sign&#10;&#10;Description automatically generated">
            <a:extLst>
              <a:ext uri="{FF2B5EF4-FFF2-40B4-BE49-F238E27FC236}">
                <a16:creationId xmlns:a16="http://schemas.microsoft.com/office/drawing/2014/main" id="{78BCB5C9-443E-49F6-B5A9-EF263502E1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
        <p:nvSpPr>
          <p:cNvPr id="9" name="TextBox 8">
            <a:extLst>
              <a:ext uri="{FF2B5EF4-FFF2-40B4-BE49-F238E27FC236}">
                <a16:creationId xmlns:a16="http://schemas.microsoft.com/office/drawing/2014/main" id="{111944D4-4B94-456C-BC7D-2122DCE287EE}"/>
              </a:ext>
            </a:extLst>
          </p:cNvPr>
          <p:cNvSpPr txBox="1"/>
          <p:nvPr/>
        </p:nvSpPr>
        <p:spPr>
          <a:xfrm>
            <a:off x="6096000" y="3135718"/>
            <a:ext cx="2845836" cy="3139321"/>
          </a:xfrm>
          <a:prstGeom prst="rect">
            <a:avLst/>
          </a:prstGeom>
          <a:noFill/>
        </p:spPr>
        <p:txBody>
          <a:bodyPr wrap="square" rtlCol="0">
            <a:spAutoFit/>
          </a:bodyPr>
          <a:lstStyle/>
          <a:p>
            <a:r>
              <a:rPr lang="en-US" dirty="0"/>
              <a:t>Passing is illegal:</a:t>
            </a:r>
          </a:p>
          <a:p>
            <a:pPr marL="342900" indent="-342900">
              <a:buAutoNum type="arabicPeriod"/>
            </a:pPr>
            <a:r>
              <a:rPr lang="en-US" dirty="0">
                <a:highlight>
                  <a:srgbClr val="FFFF00"/>
                </a:highlight>
              </a:rPr>
              <a:t>Within 100 feet of intersection (city)</a:t>
            </a:r>
          </a:p>
          <a:p>
            <a:pPr marL="342900" indent="-342900">
              <a:buAutoNum type="arabicPeriod"/>
            </a:pPr>
            <a:r>
              <a:rPr lang="en-US" dirty="0"/>
              <a:t>100 feet of a railroad track</a:t>
            </a:r>
          </a:p>
          <a:p>
            <a:pPr marL="342900" indent="-342900">
              <a:buAutoNum type="arabicPeriod"/>
            </a:pPr>
            <a:r>
              <a:rPr lang="en-US" dirty="0"/>
              <a:t>100 feet of curve</a:t>
            </a:r>
          </a:p>
          <a:p>
            <a:pPr marL="342900" indent="-342900">
              <a:buAutoNum type="arabicPeriod"/>
            </a:pPr>
            <a:r>
              <a:rPr lang="en-US" dirty="0"/>
              <a:t>100 feet of hill</a:t>
            </a:r>
          </a:p>
          <a:p>
            <a:pPr marL="342900" indent="-342900">
              <a:buAutoNum type="arabicPeriod"/>
            </a:pPr>
            <a:r>
              <a:rPr lang="en-US" dirty="0"/>
              <a:t>100 feet of tunnel</a:t>
            </a:r>
          </a:p>
          <a:p>
            <a:r>
              <a:rPr lang="en-US" dirty="0">
                <a:highlight>
                  <a:srgbClr val="FFFF00"/>
                </a:highlight>
              </a:rPr>
              <a:t>*Sight becomes shorter*</a:t>
            </a:r>
          </a:p>
          <a:p>
            <a:r>
              <a:rPr lang="en-US" dirty="0">
                <a:highlight>
                  <a:srgbClr val="FFFF00"/>
                </a:highlight>
              </a:rPr>
              <a:t>When being passed its illegal to speed up</a:t>
            </a:r>
          </a:p>
        </p:txBody>
      </p:sp>
    </p:spTree>
    <p:extLst>
      <p:ext uri="{BB962C8B-B14F-4D97-AF65-F5344CB8AC3E}">
        <p14:creationId xmlns:p14="http://schemas.microsoft.com/office/powerpoint/2010/main" val="67828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0B14-0833-4A53-A8FB-EC455EEE7AED}"/>
              </a:ext>
            </a:extLst>
          </p:cNvPr>
          <p:cNvSpPr>
            <a:spLocks noGrp="1"/>
          </p:cNvSpPr>
          <p:nvPr>
            <p:ph type="title"/>
          </p:nvPr>
        </p:nvSpPr>
        <p:spPr/>
        <p:txBody>
          <a:bodyPr/>
          <a:lstStyle/>
          <a:p>
            <a:r>
              <a:rPr lang="en-US" dirty="0"/>
              <a:t>Flashing Yellow Light</a:t>
            </a:r>
          </a:p>
        </p:txBody>
      </p:sp>
      <p:sp>
        <p:nvSpPr>
          <p:cNvPr id="3" name="Content Placeholder 2">
            <a:extLst>
              <a:ext uri="{FF2B5EF4-FFF2-40B4-BE49-F238E27FC236}">
                <a16:creationId xmlns:a16="http://schemas.microsoft.com/office/drawing/2014/main" id="{81D1862E-8EDD-4613-972D-5CBEB43BA14C}"/>
              </a:ext>
            </a:extLst>
          </p:cNvPr>
          <p:cNvSpPr>
            <a:spLocks noGrp="1"/>
          </p:cNvSpPr>
          <p:nvPr>
            <p:ph idx="1"/>
          </p:nvPr>
        </p:nvSpPr>
        <p:spPr>
          <a:xfrm>
            <a:off x="677334" y="2160590"/>
            <a:ext cx="8596668" cy="1021150"/>
          </a:xfrm>
        </p:spPr>
        <p:txBody>
          <a:bodyPr/>
          <a:lstStyle/>
          <a:p>
            <a:r>
              <a:rPr lang="en-US" dirty="0"/>
              <a:t>When you approach a flashing yellow light you </a:t>
            </a:r>
            <a:r>
              <a:rPr lang="en-US" b="1" u="sng" dirty="0"/>
              <a:t>MUST SLOW DOWN! </a:t>
            </a:r>
            <a:r>
              <a:rPr lang="en-US" dirty="0"/>
              <a:t>Do not confuse it with a solid yellow light which means CAUTION. </a:t>
            </a:r>
          </a:p>
          <a:p>
            <a:pPr marL="0" indent="0">
              <a:buNone/>
            </a:pPr>
            <a:r>
              <a:rPr lang="en-US" sz="1200" i="1" dirty="0"/>
              <a:t>Source: DPS Handbook Chapter 5</a:t>
            </a:r>
          </a:p>
        </p:txBody>
      </p:sp>
      <p:pic>
        <p:nvPicPr>
          <p:cNvPr id="8" name="Picture 7" descr="A close up of a sign&#10;&#10;Description automatically generated">
            <a:extLst>
              <a:ext uri="{FF2B5EF4-FFF2-40B4-BE49-F238E27FC236}">
                <a16:creationId xmlns:a16="http://schemas.microsoft.com/office/drawing/2014/main" id="{4891B594-F160-48DB-BB95-8E0BEC26D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276" y="3429000"/>
            <a:ext cx="4762500" cy="2981325"/>
          </a:xfrm>
          <a:prstGeom prst="rect">
            <a:avLst/>
          </a:prstGeom>
        </p:spPr>
      </p:pic>
      <p:pic>
        <p:nvPicPr>
          <p:cNvPr id="9" name="Picture 8" descr="A close up of a sign&#10;&#10;Description automatically generated">
            <a:extLst>
              <a:ext uri="{FF2B5EF4-FFF2-40B4-BE49-F238E27FC236}">
                <a16:creationId xmlns:a16="http://schemas.microsoft.com/office/drawing/2014/main" id="{0AA06981-7F64-4CD2-912E-D5E15D86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18586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E447BCA-AFD3-44B0-AA78-066077D37026}"/>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Traffic Officer</a:t>
            </a:r>
          </a:p>
        </p:txBody>
      </p:sp>
      <p:sp>
        <p:nvSpPr>
          <p:cNvPr id="3" name="Content Placeholder 2">
            <a:extLst>
              <a:ext uri="{FF2B5EF4-FFF2-40B4-BE49-F238E27FC236}">
                <a16:creationId xmlns:a16="http://schemas.microsoft.com/office/drawing/2014/main" id="{91CFA45A-4C75-4579-B54E-F76074519FD1}"/>
              </a:ext>
            </a:extLst>
          </p:cNvPr>
          <p:cNvSpPr>
            <a:spLocks noGrp="1"/>
          </p:cNvSpPr>
          <p:nvPr>
            <p:ph idx="1"/>
          </p:nvPr>
        </p:nvSpPr>
        <p:spPr>
          <a:xfrm>
            <a:off x="673754" y="2160590"/>
            <a:ext cx="3973943" cy="2532708"/>
          </a:xfrm>
        </p:spPr>
        <p:txBody>
          <a:bodyPr>
            <a:normAutofit/>
          </a:bodyPr>
          <a:lstStyle/>
          <a:p>
            <a:r>
              <a:rPr lang="en-US" dirty="0">
                <a:solidFill>
                  <a:schemeClr val="bg1"/>
                </a:solidFill>
              </a:rPr>
              <a:t>When a traffic Officer is at an intersection with a traffic control light, the officer is in control. The officer controls the flow of traffic.</a:t>
            </a:r>
          </a:p>
          <a:p>
            <a:r>
              <a:rPr lang="en-US" dirty="0">
                <a:solidFill>
                  <a:schemeClr val="bg1"/>
                </a:solidFill>
              </a:rPr>
              <a:t>Palm facing you means </a:t>
            </a:r>
            <a:r>
              <a:rPr lang="en-US" b="1" dirty="0">
                <a:solidFill>
                  <a:schemeClr val="accent5"/>
                </a:solidFill>
              </a:rPr>
              <a:t>STOP!</a:t>
            </a:r>
          </a:p>
          <a:p>
            <a:pPr marL="0" indent="0">
              <a:buNone/>
            </a:pPr>
            <a:r>
              <a:rPr lang="en-US" sz="1600" i="1" dirty="0">
                <a:solidFill>
                  <a:schemeClr val="bg1"/>
                </a:solidFill>
              </a:rPr>
              <a:t>Source: Traffic Safety Education Textbook Chapter 3 page 3.19</a:t>
            </a:r>
          </a:p>
          <a:p>
            <a:endParaRPr lang="en-US" dirty="0">
              <a:solidFill>
                <a:schemeClr val="bg1"/>
              </a:solidFill>
            </a:endParaRPr>
          </a:p>
        </p:txBody>
      </p:sp>
      <p:pic>
        <p:nvPicPr>
          <p:cNvPr id="4" name="Picture 3">
            <a:extLst>
              <a:ext uri="{FF2B5EF4-FFF2-40B4-BE49-F238E27FC236}">
                <a16:creationId xmlns:a16="http://schemas.microsoft.com/office/drawing/2014/main" id="{1A7E9A6C-5B96-4D68-8861-7E9B8AF2D26C}"/>
              </a:ext>
            </a:extLst>
          </p:cNvPr>
          <p:cNvPicPr>
            <a:picLocks noChangeAspect="1"/>
          </p:cNvPicPr>
          <p:nvPr/>
        </p:nvPicPr>
        <p:blipFill>
          <a:blip r:embed="rId2"/>
          <a:stretch>
            <a:fillRect/>
          </a:stretch>
        </p:blipFill>
        <p:spPr>
          <a:xfrm>
            <a:off x="6096001" y="1443881"/>
            <a:ext cx="5143500" cy="3957723"/>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9" descr="A close up of a sign&#10;&#10;Description automatically generated">
            <a:extLst>
              <a:ext uri="{FF2B5EF4-FFF2-40B4-BE49-F238E27FC236}">
                <a16:creationId xmlns:a16="http://schemas.microsoft.com/office/drawing/2014/main" id="{FD8DDC9F-48B5-43A5-9187-7FF0C64BE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12578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B73F07B-F377-47EA-8FFB-3ADE0D1BC495}"/>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Markings Lanes of Traffic</a:t>
            </a:r>
          </a:p>
        </p:txBody>
      </p:sp>
      <p:sp>
        <p:nvSpPr>
          <p:cNvPr id="3" name="Content Placeholder 2">
            <a:extLst>
              <a:ext uri="{FF2B5EF4-FFF2-40B4-BE49-F238E27FC236}">
                <a16:creationId xmlns:a16="http://schemas.microsoft.com/office/drawing/2014/main" id="{1EF8E17D-69C5-48AF-B595-8731EF51C56B}"/>
              </a:ext>
            </a:extLst>
          </p:cNvPr>
          <p:cNvSpPr>
            <a:spLocks noGrp="1"/>
          </p:cNvSpPr>
          <p:nvPr>
            <p:ph idx="1"/>
          </p:nvPr>
        </p:nvSpPr>
        <p:spPr>
          <a:xfrm>
            <a:off x="673754" y="2160590"/>
            <a:ext cx="3973943" cy="3440110"/>
          </a:xfrm>
        </p:spPr>
        <p:txBody>
          <a:bodyPr>
            <a:normAutofit/>
          </a:bodyPr>
          <a:lstStyle/>
          <a:p>
            <a:pPr>
              <a:lnSpc>
                <a:spcPct val="90000"/>
              </a:lnSpc>
            </a:pPr>
            <a:r>
              <a:rPr lang="en-US" sz="1700">
                <a:solidFill>
                  <a:schemeClr val="bg1"/>
                </a:solidFill>
              </a:rPr>
              <a:t>White = One way (Same direction)</a:t>
            </a:r>
          </a:p>
          <a:p>
            <a:pPr>
              <a:lnSpc>
                <a:spcPct val="90000"/>
              </a:lnSpc>
            </a:pPr>
            <a:r>
              <a:rPr lang="en-US" sz="1700">
                <a:solidFill>
                  <a:schemeClr val="bg1"/>
                </a:solidFill>
              </a:rPr>
              <a:t>Yellow = Two way (Opposing direction)</a:t>
            </a:r>
          </a:p>
          <a:p>
            <a:pPr>
              <a:lnSpc>
                <a:spcPct val="90000"/>
              </a:lnSpc>
            </a:pPr>
            <a:r>
              <a:rPr lang="en-US" sz="1700">
                <a:solidFill>
                  <a:schemeClr val="bg1"/>
                </a:solidFill>
              </a:rPr>
              <a:t>Dashed = Passing is permitted(allowed).</a:t>
            </a:r>
          </a:p>
          <a:p>
            <a:pPr>
              <a:lnSpc>
                <a:spcPct val="90000"/>
              </a:lnSpc>
            </a:pPr>
            <a:r>
              <a:rPr lang="en-US" sz="1700">
                <a:solidFill>
                  <a:schemeClr val="bg1"/>
                </a:solidFill>
              </a:rPr>
              <a:t>Solid = Passing is prohibited (not allowed)</a:t>
            </a:r>
          </a:p>
          <a:p>
            <a:pPr>
              <a:lnSpc>
                <a:spcPct val="90000"/>
              </a:lnSpc>
            </a:pPr>
            <a:r>
              <a:rPr lang="en-US" sz="1700">
                <a:solidFill>
                  <a:schemeClr val="bg1"/>
                </a:solidFill>
              </a:rPr>
              <a:t>Double Solid = Both sides are prohibited from crossing over (passing).</a:t>
            </a:r>
          </a:p>
          <a:p>
            <a:pPr marL="0" indent="0">
              <a:lnSpc>
                <a:spcPct val="90000"/>
              </a:lnSpc>
              <a:buNone/>
            </a:pPr>
            <a:r>
              <a:rPr lang="en-US" sz="1700" i="1">
                <a:solidFill>
                  <a:schemeClr val="bg1"/>
                </a:solidFill>
              </a:rPr>
              <a:t>Source: DPS Handbook Chapter 5</a:t>
            </a:r>
          </a:p>
        </p:txBody>
      </p:sp>
      <p:pic>
        <p:nvPicPr>
          <p:cNvPr id="5" name="Picture 4" descr="A screenshot of a cell phone&#10;&#10;Description automatically generated">
            <a:extLst>
              <a:ext uri="{FF2B5EF4-FFF2-40B4-BE49-F238E27FC236}">
                <a16:creationId xmlns:a16="http://schemas.microsoft.com/office/drawing/2014/main" id="{C3919B02-0635-4027-B0AC-49CFDCD24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68909"/>
            <a:ext cx="5143500" cy="3307666"/>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9AB7212C-1B72-4F8A-9122-8F5BD423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33276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3513-1B8D-4462-AF70-6234D8737E12}"/>
              </a:ext>
            </a:extLst>
          </p:cNvPr>
          <p:cNvSpPr>
            <a:spLocks noGrp="1"/>
          </p:cNvSpPr>
          <p:nvPr>
            <p:ph type="title"/>
          </p:nvPr>
        </p:nvSpPr>
        <p:spPr/>
        <p:txBody>
          <a:bodyPr>
            <a:normAutofit fontScale="90000"/>
          </a:bodyPr>
          <a:lstStyle/>
          <a:p>
            <a:r>
              <a:rPr lang="en-US" dirty="0"/>
              <a:t>Non-Driving related offense of possession or consumption of alcohol by a minor.</a:t>
            </a:r>
            <a:br>
              <a:rPr lang="en-US" dirty="0"/>
            </a:br>
            <a:r>
              <a:rPr lang="en-US" sz="1200" i="1" dirty="0">
                <a:solidFill>
                  <a:schemeClr val="accent5"/>
                </a:solidFill>
              </a:rPr>
              <a:t>Source: DPS Handbook Chapter 10 page 59.</a:t>
            </a:r>
            <a:endParaRPr lang="en-US" i="1" dirty="0">
              <a:solidFill>
                <a:schemeClr val="accent5"/>
              </a:solidFill>
            </a:endParaRPr>
          </a:p>
        </p:txBody>
      </p:sp>
      <p:sp>
        <p:nvSpPr>
          <p:cNvPr id="3" name="Content Placeholder 2">
            <a:extLst>
              <a:ext uri="{FF2B5EF4-FFF2-40B4-BE49-F238E27FC236}">
                <a16:creationId xmlns:a16="http://schemas.microsoft.com/office/drawing/2014/main" id="{650EB8E7-B9CB-4161-BE28-66C3D4C80D6E}"/>
              </a:ext>
            </a:extLst>
          </p:cNvPr>
          <p:cNvSpPr>
            <a:spLocks noGrp="1"/>
          </p:cNvSpPr>
          <p:nvPr>
            <p:ph idx="1"/>
          </p:nvPr>
        </p:nvSpPr>
        <p:spPr>
          <a:xfrm>
            <a:off x="677334" y="2160589"/>
            <a:ext cx="8596668" cy="433321"/>
          </a:xfrm>
        </p:spPr>
        <p:txBody>
          <a:bodyPr>
            <a:noAutofit/>
          </a:bodyPr>
          <a:lstStyle/>
          <a:p>
            <a:r>
              <a:rPr lang="en-US" sz="1400" dirty="0"/>
              <a:t>The Texas Zero Tolerance law established penalties for minors who commit offenses under the non-driving alcohol-related offenses. A minor may not purchase, attempt to purchase, falsely state he/she is 21 years of age or older, or present any document indicating he/she is 21 years of age or older to a person engaged in the selling or serving of alcoholic beverages. A minor may not consume, or possess an alcoholic beverage. Persons who purchase, furnish, or sell alcohol to a minor can be fined of up to $4,000 and/or confined in jail for up to one year. </a:t>
            </a:r>
            <a:r>
              <a:rPr lang="en-US" sz="1400" dirty="0">
                <a:solidFill>
                  <a:schemeClr val="accent5"/>
                </a:solidFill>
              </a:rPr>
              <a:t>MIP stands for “Minor in Possession”</a:t>
            </a:r>
          </a:p>
        </p:txBody>
      </p:sp>
      <p:pic>
        <p:nvPicPr>
          <p:cNvPr id="4" name="Picture 3">
            <a:extLst>
              <a:ext uri="{FF2B5EF4-FFF2-40B4-BE49-F238E27FC236}">
                <a16:creationId xmlns:a16="http://schemas.microsoft.com/office/drawing/2014/main" id="{8695929C-5E81-45EF-9A71-1581D293069D}"/>
              </a:ext>
            </a:extLst>
          </p:cNvPr>
          <p:cNvPicPr>
            <a:picLocks noChangeAspect="1"/>
          </p:cNvPicPr>
          <p:nvPr/>
        </p:nvPicPr>
        <p:blipFill>
          <a:blip r:embed="rId2"/>
          <a:stretch>
            <a:fillRect/>
          </a:stretch>
        </p:blipFill>
        <p:spPr>
          <a:xfrm>
            <a:off x="858418" y="3590053"/>
            <a:ext cx="8826758" cy="2897920"/>
          </a:xfrm>
          <a:prstGeom prst="rect">
            <a:avLst/>
          </a:prstGeom>
        </p:spPr>
      </p:pic>
      <p:pic>
        <p:nvPicPr>
          <p:cNvPr id="5" name="Picture 4" descr="A close up of a sign&#10;&#10;Description automatically generated">
            <a:extLst>
              <a:ext uri="{FF2B5EF4-FFF2-40B4-BE49-F238E27FC236}">
                <a16:creationId xmlns:a16="http://schemas.microsoft.com/office/drawing/2014/main" id="{4FA8417D-450A-4619-B2BA-B104FF185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49936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7DA7EEA-1E77-4D8E-A472-0D3F92CA64B4}"/>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Leaving yourself an “OUT”</a:t>
            </a:r>
          </a:p>
        </p:txBody>
      </p:sp>
      <p:sp>
        <p:nvSpPr>
          <p:cNvPr id="3" name="Content Placeholder 2">
            <a:extLst>
              <a:ext uri="{FF2B5EF4-FFF2-40B4-BE49-F238E27FC236}">
                <a16:creationId xmlns:a16="http://schemas.microsoft.com/office/drawing/2014/main" id="{8FB0FACB-7FB5-4F9F-8576-B4D81BAFA8E5}"/>
              </a:ext>
            </a:extLst>
          </p:cNvPr>
          <p:cNvSpPr>
            <a:spLocks noGrp="1"/>
          </p:cNvSpPr>
          <p:nvPr>
            <p:ph idx="1"/>
          </p:nvPr>
        </p:nvSpPr>
        <p:spPr>
          <a:xfrm>
            <a:off x="673754" y="2160590"/>
            <a:ext cx="3973943" cy="3440110"/>
          </a:xfrm>
        </p:spPr>
        <p:txBody>
          <a:bodyPr>
            <a:normAutofit/>
          </a:bodyPr>
          <a:lstStyle/>
          <a:p>
            <a:pPr>
              <a:lnSpc>
                <a:spcPct val="90000"/>
              </a:lnSpc>
            </a:pPr>
            <a:r>
              <a:rPr lang="en-US" sz="1500" dirty="0">
                <a:solidFill>
                  <a:schemeClr val="bg1"/>
                </a:solidFill>
              </a:rPr>
              <a:t>5 Rules of the Smith System:</a:t>
            </a:r>
            <a:br>
              <a:rPr lang="en-US" sz="1500" dirty="0">
                <a:solidFill>
                  <a:schemeClr val="bg1"/>
                </a:solidFill>
              </a:rPr>
            </a:br>
            <a:r>
              <a:rPr lang="en-US" sz="1500" dirty="0">
                <a:solidFill>
                  <a:schemeClr val="bg1"/>
                </a:solidFill>
              </a:rPr>
              <a:t>1. Aim High</a:t>
            </a:r>
            <a:br>
              <a:rPr lang="en-US" sz="1500" dirty="0">
                <a:solidFill>
                  <a:schemeClr val="bg1"/>
                </a:solidFill>
              </a:rPr>
            </a:br>
            <a:r>
              <a:rPr lang="en-US" sz="1500" dirty="0">
                <a:solidFill>
                  <a:schemeClr val="bg1"/>
                </a:solidFill>
              </a:rPr>
              <a:t>2. The Big Picture</a:t>
            </a:r>
            <a:br>
              <a:rPr lang="en-US" sz="1500" dirty="0">
                <a:solidFill>
                  <a:schemeClr val="bg1"/>
                </a:solidFill>
              </a:rPr>
            </a:br>
            <a:r>
              <a:rPr lang="en-US" sz="1500" dirty="0">
                <a:solidFill>
                  <a:schemeClr val="bg1"/>
                </a:solidFill>
              </a:rPr>
              <a:t>3. Keep your Eyes Moving</a:t>
            </a:r>
            <a:br>
              <a:rPr lang="en-US" sz="1500" dirty="0">
                <a:solidFill>
                  <a:schemeClr val="bg1"/>
                </a:solidFill>
              </a:rPr>
            </a:br>
            <a:r>
              <a:rPr lang="en-US" sz="1500" dirty="0">
                <a:solidFill>
                  <a:schemeClr val="bg1"/>
                </a:solidFill>
              </a:rPr>
              <a:t>4. Leave yourself an OUT</a:t>
            </a:r>
            <a:br>
              <a:rPr lang="en-US" sz="1500" dirty="0">
                <a:solidFill>
                  <a:schemeClr val="bg1"/>
                </a:solidFill>
              </a:rPr>
            </a:br>
            <a:r>
              <a:rPr lang="en-US" sz="1500" dirty="0">
                <a:solidFill>
                  <a:schemeClr val="bg1"/>
                </a:solidFill>
              </a:rPr>
              <a:t>5. Make sure they see you</a:t>
            </a:r>
          </a:p>
          <a:p>
            <a:pPr>
              <a:lnSpc>
                <a:spcPct val="90000"/>
              </a:lnSpc>
            </a:pPr>
            <a:r>
              <a:rPr lang="en-US" sz="1500" dirty="0">
                <a:solidFill>
                  <a:schemeClr val="bg1"/>
                </a:solidFill>
              </a:rPr>
              <a:t>The fourth principle of the Smith System states to </a:t>
            </a:r>
            <a:r>
              <a:rPr lang="en-US" sz="1500" b="1" dirty="0">
                <a:solidFill>
                  <a:schemeClr val="bg1"/>
                </a:solidFill>
              </a:rPr>
              <a:t>leave yourself</a:t>
            </a:r>
            <a:r>
              <a:rPr lang="en-US" sz="1500" dirty="0">
                <a:solidFill>
                  <a:schemeClr val="bg1"/>
                </a:solidFill>
              </a:rPr>
              <a:t> a way </a:t>
            </a:r>
            <a:r>
              <a:rPr lang="en-US" sz="1500" b="1" dirty="0">
                <a:solidFill>
                  <a:schemeClr val="bg1"/>
                </a:solidFill>
              </a:rPr>
              <a:t>out</a:t>
            </a:r>
            <a:r>
              <a:rPr lang="en-US" sz="1500" dirty="0">
                <a:solidFill>
                  <a:schemeClr val="bg1"/>
                </a:solidFill>
              </a:rPr>
              <a:t>. This </a:t>
            </a:r>
            <a:r>
              <a:rPr lang="en-US" sz="1500" b="1" dirty="0">
                <a:solidFill>
                  <a:schemeClr val="bg1"/>
                </a:solidFill>
              </a:rPr>
              <a:t>means</a:t>
            </a:r>
            <a:r>
              <a:rPr lang="en-US" sz="1500" dirty="0">
                <a:solidFill>
                  <a:schemeClr val="bg1"/>
                </a:solidFill>
              </a:rPr>
              <a:t> ensure. that other </a:t>
            </a:r>
            <a:r>
              <a:rPr lang="en-US" sz="1500" b="1" dirty="0">
                <a:solidFill>
                  <a:schemeClr val="bg1"/>
                </a:solidFill>
              </a:rPr>
              <a:t>drivers</a:t>
            </a:r>
            <a:r>
              <a:rPr lang="en-US" sz="1500" dirty="0">
                <a:solidFill>
                  <a:schemeClr val="bg1"/>
                </a:solidFill>
              </a:rPr>
              <a:t> do not box you in while selecting their lanes. Do not tailgate other vehicles too closely, and always anticipate other </a:t>
            </a:r>
            <a:r>
              <a:rPr lang="en-US" sz="1500" b="1" dirty="0">
                <a:solidFill>
                  <a:schemeClr val="bg1"/>
                </a:solidFill>
              </a:rPr>
              <a:t>drivers</a:t>
            </a:r>
            <a:r>
              <a:rPr lang="en-US" sz="1500" dirty="0">
                <a:solidFill>
                  <a:schemeClr val="bg1"/>
                </a:solidFill>
              </a:rPr>
              <a:t> moves.</a:t>
            </a:r>
          </a:p>
          <a:p>
            <a:pPr>
              <a:lnSpc>
                <a:spcPct val="90000"/>
              </a:lnSpc>
            </a:pPr>
            <a:r>
              <a:rPr lang="en-US" sz="1500" dirty="0">
                <a:solidFill>
                  <a:schemeClr val="bg1"/>
                </a:solidFill>
              </a:rPr>
              <a:t>“Out” is the open area you should keep around your car. Its to avoid collisions</a:t>
            </a:r>
          </a:p>
        </p:txBody>
      </p:sp>
      <p:pic>
        <p:nvPicPr>
          <p:cNvPr id="5" name="Picture 4" descr="A screenshot of a cell phone&#10;&#10;Description automatically generated">
            <a:extLst>
              <a:ext uri="{FF2B5EF4-FFF2-40B4-BE49-F238E27FC236}">
                <a16:creationId xmlns:a16="http://schemas.microsoft.com/office/drawing/2014/main" id="{67F95916-3C8F-4DD2-B067-816ABD48D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602290"/>
            <a:ext cx="5143500" cy="3640904"/>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638521AF-CB42-4602-AEE6-858423C0A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41450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F7AEF61-4E3E-4EA3-BDD5-57C3CE45A5F5}"/>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Suspended License</a:t>
            </a:r>
          </a:p>
        </p:txBody>
      </p:sp>
      <p:sp>
        <p:nvSpPr>
          <p:cNvPr id="3" name="Content Placeholder 2">
            <a:extLst>
              <a:ext uri="{FF2B5EF4-FFF2-40B4-BE49-F238E27FC236}">
                <a16:creationId xmlns:a16="http://schemas.microsoft.com/office/drawing/2014/main" id="{CAD792F2-5F07-4780-93AF-D92BB96DC7C6}"/>
              </a:ext>
            </a:extLst>
          </p:cNvPr>
          <p:cNvSpPr>
            <a:spLocks noGrp="1"/>
          </p:cNvSpPr>
          <p:nvPr>
            <p:ph idx="1"/>
          </p:nvPr>
        </p:nvSpPr>
        <p:spPr>
          <a:xfrm>
            <a:off x="673754" y="2160590"/>
            <a:ext cx="3973943" cy="3440110"/>
          </a:xfrm>
        </p:spPr>
        <p:txBody>
          <a:bodyPr>
            <a:normAutofit/>
          </a:bodyPr>
          <a:lstStyle/>
          <a:p>
            <a:r>
              <a:rPr lang="en-US" dirty="0">
                <a:solidFill>
                  <a:schemeClr val="bg1"/>
                </a:solidFill>
              </a:rPr>
              <a:t>Operating a motor vehicle is a privilege. If this privilege is abused, it may result in a driver license suspension or revocation.</a:t>
            </a:r>
          </a:p>
          <a:p>
            <a:r>
              <a:rPr lang="en-US" b="1" u="sng" dirty="0">
                <a:solidFill>
                  <a:schemeClr val="bg1"/>
                </a:solidFill>
              </a:rPr>
              <a:t>Habitual Reckless Driving </a:t>
            </a:r>
            <a:r>
              <a:rPr lang="en-US" dirty="0">
                <a:solidFill>
                  <a:schemeClr val="bg1"/>
                </a:solidFill>
              </a:rPr>
              <a:t>will lead to you getting your license suspended.</a:t>
            </a:r>
          </a:p>
          <a:p>
            <a:pPr marL="0" indent="0">
              <a:buNone/>
            </a:pPr>
            <a:r>
              <a:rPr lang="en-US" i="1" dirty="0">
                <a:solidFill>
                  <a:schemeClr val="bg1"/>
                </a:solidFill>
              </a:rPr>
              <a:t>Source: DPS Handbook Chapter 1 page 11. </a:t>
            </a:r>
          </a:p>
        </p:txBody>
      </p:sp>
      <p:pic>
        <p:nvPicPr>
          <p:cNvPr id="5" name="Picture 4" descr="A close up of a newspaper&#10;&#10;Description automatically generated">
            <a:extLst>
              <a:ext uri="{FF2B5EF4-FFF2-40B4-BE49-F238E27FC236}">
                <a16:creationId xmlns:a16="http://schemas.microsoft.com/office/drawing/2014/main" id="{A88160C0-8E34-44EA-B948-0F9404BBE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11360"/>
            <a:ext cx="5143500" cy="342276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5518DB1F-F34A-4A9F-A979-DA9EEA6FE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77770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A89D-E091-4343-BD50-C40A05520CE9}"/>
              </a:ext>
            </a:extLst>
          </p:cNvPr>
          <p:cNvSpPr>
            <a:spLocks noGrp="1"/>
          </p:cNvSpPr>
          <p:nvPr>
            <p:ph type="title"/>
          </p:nvPr>
        </p:nvSpPr>
        <p:spPr/>
        <p:txBody>
          <a:bodyPr/>
          <a:lstStyle/>
          <a:p>
            <a:r>
              <a:rPr lang="en-US" i="1" u="sng" dirty="0"/>
              <a:t>Maximum</a:t>
            </a:r>
            <a:r>
              <a:rPr lang="en-US" dirty="0"/>
              <a:t> and </a:t>
            </a:r>
            <a:r>
              <a:rPr lang="en-US" i="1" u="sng" dirty="0"/>
              <a:t>Minimum</a:t>
            </a:r>
            <a:r>
              <a:rPr lang="en-US" dirty="0"/>
              <a:t> Stopping distances at Railroad Tracks</a:t>
            </a:r>
          </a:p>
        </p:txBody>
      </p:sp>
      <p:sp>
        <p:nvSpPr>
          <p:cNvPr id="3" name="Content Placeholder 2">
            <a:extLst>
              <a:ext uri="{FF2B5EF4-FFF2-40B4-BE49-F238E27FC236}">
                <a16:creationId xmlns:a16="http://schemas.microsoft.com/office/drawing/2014/main" id="{4ED1CB9B-783A-4B58-99A6-42FD592A6668}"/>
              </a:ext>
            </a:extLst>
          </p:cNvPr>
          <p:cNvSpPr>
            <a:spLocks noGrp="1"/>
          </p:cNvSpPr>
          <p:nvPr>
            <p:ph idx="1"/>
          </p:nvPr>
        </p:nvSpPr>
        <p:spPr>
          <a:xfrm>
            <a:off x="677334" y="2160589"/>
            <a:ext cx="8596668" cy="937174"/>
          </a:xfrm>
        </p:spPr>
        <p:txBody>
          <a:bodyPr>
            <a:normAutofit fontScale="55000" lnSpcReduction="20000"/>
          </a:bodyPr>
          <a:lstStyle/>
          <a:p>
            <a:r>
              <a:rPr lang="en-US" sz="4200" i="1" dirty="0"/>
              <a:t>Maximum</a:t>
            </a:r>
            <a:r>
              <a:rPr lang="en-US" sz="4200" dirty="0"/>
              <a:t> is </a:t>
            </a:r>
            <a:r>
              <a:rPr lang="en-US" sz="4200" b="1" u="sng" dirty="0">
                <a:solidFill>
                  <a:schemeClr val="accent5"/>
                </a:solidFill>
                <a:highlight>
                  <a:srgbClr val="FFFF00"/>
                </a:highlight>
              </a:rPr>
              <a:t>50</a:t>
            </a:r>
            <a:r>
              <a:rPr lang="en-US" sz="4200" dirty="0">
                <a:highlight>
                  <a:srgbClr val="FFFF00"/>
                </a:highlight>
              </a:rPr>
              <a:t> </a:t>
            </a:r>
            <a:r>
              <a:rPr lang="en-US" sz="4200" dirty="0"/>
              <a:t>feet and </a:t>
            </a:r>
            <a:r>
              <a:rPr lang="en-US" sz="4200" i="1" dirty="0"/>
              <a:t>minimum</a:t>
            </a:r>
            <a:r>
              <a:rPr lang="en-US" sz="4200" dirty="0"/>
              <a:t> is </a:t>
            </a:r>
            <a:r>
              <a:rPr lang="en-US" sz="4200" b="1" u="sng" dirty="0">
                <a:solidFill>
                  <a:schemeClr val="accent5"/>
                </a:solidFill>
                <a:highlight>
                  <a:srgbClr val="FFFF00"/>
                </a:highlight>
              </a:rPr>
              <a:t>15</a:t>
            </a:r>
            <a:r>
              <a:rPr lang="en-US" sz="4200" dirty="0">
                <a:solidFill>
                  <a:schemeClr val="accent5"/>
                </a:solidFill>
                <a:highlight>
                  <a:srgbClr val="FFFF00"/>
                </a:highlight>
              </a:rPr>
              <a:t> </a:t>
            </a:r>
            <a:r>
              <a:rPr lang="en-US" sz="4200" dirty="0"/>
              <a:t>feet when stopping at railroad tracks.</a:t>
            </a:r>
          </a:p>
          <a:p>
            <a:r>
              <a:rPr lang="en-US" dirty="0"/>
              <a:t>Source: DPS Handbook page 36</a:t>
            </a:r>
          </a:p>
        </p:txBody>
      </p:sp>
      <p:pic>
        <p:nvPicPr>
          <p:cNvPr id="4" name="Picture 3">
            <a:extLst>
              <a:ext uri="{FF2B5EF4-FFF2-40B4-BE49-F238E27FC236}">
                <a16:creationId xmlns:a16="http://schemas.microsoft.com/office/drawing/2014/main" id="{D6AAE20E-CF76-45B0-9057-3E6BCBBF1BDA}"/>
              </a:ext>
            </a:extLst>
          </p:cNvPr>
          <p:cNvPicPr>
            <a:picLocks noChangeAspect="1"/>
          </p:cNvPicPr>
          <p:nvPr/>
        </p:nvPicPr>
        <p:blipFill>
          <a:blip r:embed="rId2"/>
          <a:stretch>
            <a:fillRect/>
          </a:stretch>
        </p:blipFill>
        <p:spPr>
          <a:xfrm>
            <a:off x="677334" y="3402727"/>
            <a:ext cx="10077450" cy="1943100"/>
          </a:xfrm>
          <a:prstGeom prst="rect">
            <a:avLst/>
          </a:prstGeom>
        </p:spPr>
      </p:pic>
      <p:pic>
        <p:nvPicPr>
          <p:cNvPr id="5" name="Picture 4" descr="A close up of a sign&#10;&#10;Description automatically generated">
            <a:extLst>
              <a:ext uri="{FF2B5EF4-FFF2-40B4-BE49-F238E27FC236}">
                <a16:creationId xmlns:a16="http://schemas.microsoft.com/office/drawing/2014/main" id="{09FF25BF-82A0-454F-94E7-B29241CD5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90578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C9F8-04AD-4215-AEE3-827EE481DEF2}"/>
              </a:ext>
            </a:extLst>
          </p:cNvPr>
          <p:cNvSpPr>
            <a:spLocks noGrp="1"/>
          </p:cNvSpPr>
          <p:nvPr>
            <p:ph type="title"/>
          </p:nvPr>
        </p:nvSpPr>
        <p:spPr/>
        <p:txBody>
          <a:bodyPr/>
          <a:lstStyle/>
          <a:p>
            <a:r>
              <a:rPr lang="en-US" dirty="0"/>
              <a:t>Final Exam What does it look like?</a:t>
            </a:r>
          </a:p>
        </p:txBody>
      </p:sp>
      <p:sp>
        <p:nvSpPr>
          <p:cNvPr id="3" name="Content Placeholder 2">
            <a:extLst>
              <a:ext uri="{FF2B5EF4-FFF2-40B4-BE49-F238E27FC236}">
                <a16:creationId xmlns:a16="http://schemas.microsoft.com/office/drawing/2014/main" id="{5B11C2FA-CF46-449D-ACDC-05E2F6A7D146}"/>
              </a:ext>
            </a:extLst>
          </p:cNvPr>
          <p:cNvSpPr>
            <a:spLocks noGrp="1"/>
          </p:cNvSpPr>
          <p:nvPr>
            <p:ph idx="1"/>
          </p:nvPr>
        </p:nvSpPr>
        <p:spPr/>
        <p:txBody>
          <a:bodyPr/>
          <a:lstStyle/>
          <a:p>
            <a:r>
              <a:rPr lang="en-US" dirty="0"/>
              <a:t>The Final exam is a 120 question exam.</a:t>
            </a:r>
          </a:p>
          <a:p>
            <a:r>
              <a:rPr lang="en-US" dirty="0"/>
              <a:t>It has multiple choice (A, B, C, D)</a:t>
            </a:r>
          </a:p>
          <a:p>
            <a:r>
              <a:rPr lang="en-US" dirty="0"/>
              <a:t>It has True or False</a:t>
            </a:r>
          </a:p>
          <a:p>
            <a:r>
              <a:rPr lang="en-US" dirty="0"/>
              <a:t>It has Fill in the Blank ____________</a:t>
            </a:r>
          </a:p>
          <a:p>
            <a:r>
              <a:rPr lang="en-US" dirty="0"/>
              <a:t>It has Short Answer Essay (define, describe</a:t>
            </a:r>
            <a:r>
              <a:rPr lang="en-US"/>
              <a:t>, articulate)</a:t>
            </a:r>
            <a:endParaRPr lang="en-US" dirty="0"/>
          </a:p>
          <a:p>
            <a:r>
              <a:rPr lang="en-US" dirty="0"/>
              <a:t>It takes about 2 hours to complete. </a:t>
            </a:r>
          </a:p>
        </p:txBody>
      </p:sp>
    </p:spTree>
    <p:extLst>
      <p:ext uri="{BB962C8B-B14F-4D97-AF65-F5344CB8AC3E}">
        <p14:creationId xmlns:p14="http://schemas.microsoft.com/office/powerpoint/2010/main" val="39958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968B-2E69-425B-BFE1-D886CE735181}"/>
              </a:ext>
            </a:extLst>
          </p:cNvPr>
          <p:cNvSpPr>
            <a:spLocks noGrp="1"/>
          </p:cNvSpPr>
          <p:nvPr>
            <p:ph type="title"/>
          </p:nvPr>
        </p:nvSpPr>
        <p:spPr>
          <a:xfrm>
            <a:off x="674333" y="343880"/>
            <a:ext cx="8596668" cy="1065042"/>
          </a:xfrm>
        </p:spPr>
        <p:txBody>
          <a:bodyPr anchor="t">
            <a:normAutofit fontScale="90000"/>
          </a:bodyPr>
          <a:lstStyle/>
          <a:p>
            <a:r>
              <a:rPr lang="en-US" dirty="0"/>
              <a:t>Restrictions on Drivers License Most common for Teens</a:t>
            </a:r>
          </a:p>
        </p:txBody>
      </p:sp>
      <p:sp>
        <p:nvSpPr>
          <p:cNvPr id="3" name="Content Placeholder 2">
            <a:extLst>
              <a:ext uri="{FF2B5EF4-FFF2-40B4-BE49-F238E27FC236}">
                <a16:creationId xmlns:a16="http://schemas.microsoft.com/office/drawing/2014/main" id="{F38F9F66-7FEC-4482-9A95-12DD786F52E3}"/>
              </a:ext>
            </a:extLst>
          </p:cNvPr>
          <p:cNvSpPr>
            <a:spLocks noGrp="1"/>
          </p:cNvSpPr>
          <p:nvPr>
            <p:ph idx="1"/>
          </p:nvPr>
        </p:nvSpPr>
        <p:spPr>
          <a:xfrm>
            <a:off x="6336287" y="2160589"/>
            <a:ext cx="2934714" cy="3880773"/>
          </a:xfrm>
        </p:spPr>
        <p:txBody>
          <a:bodyPr>
            <a:normAutofit/>
          </a:bodyPr>
          <a:lstStyle/>
          <a:p>
            <a:r>
              <a:rPr lang="en-US"/>
              <a:t>A = Must wear corrective lenses</a:t>
            </a:r>
          </a:p>
          <a:p>
            <a:r>
              <a:rPr lang="en-US"/>
              <a:t>B = Licensed operator front seat must be 21 or over</a:t>
            </a:r>
          </a:p>
          <a:p>
            <a:r>
              <a:rPr lang="en-US"/>
              <a:t>F = Must hold valid learners license until MM/DD/YY (6 months)</a:t>
            </a:r>
          </a:p>
          <a:p>
            <a:pPr marL="0" indent="0">
              <a:buNone/>
            </a:pPr>
            <a:r>
              <a:rPr lang="en-US" i="1"/>
              <a:t>Source: DPS Handbook Chapter 1 page 9</a:t>
            </a:r>
          </a:p>
        </p:txBody>
      </p:sp>
      <p:pic>
        <p:nvPicPr>
          <p:cNvPr id="4" name="Picture 3">
            <a:extLst>
              <a:ext uri="{FF2B5EF4-FFF2-40B4-BE49-F238E27FC236}">
                <a16:creationId xmlns:a16="http://schemas.microsoft.com/office/drawing/2014/main" id="{01F3D24B-059E-4810-8BAD-762850DC4AEC}"/>
              </a:ext>
            </a:extLst>
          </p:cNvPr>
          <p:cNvPicPr>
            <a:picLocks noChangeAspect="1"/>
          </p:cNvPicPr>
          <p:nvPr/>
        </p:nvPicPr>
        <p:blipFill rotWithShape="1">
          <a:blip r:embed="rId2"/>
          <a:srcRect r="1863" b="-2"/>
          <a:stretch/>
        </p:blipFill>
        <p:spPr>
          <a:xfrm>
            <a:off x="352767" y="1744824"/>
            <a:ext cx="6002471" cy="4296869"/>
          </a:xfrm>
          <a:prstGeom prst="rect">
            <a:avLst/>
          </a:prstGeom>
        </p:spPr>
      </p:pic>
      <p:pic>
        <p:nvPicPr>
          <p:cNvPr id="10" name="Picture 9" descr="A close up of a sign&#10;&#10;Description automatically generated">
            <a:extLst>
              <a:ext uri="{FF2B5EF4-FFF2-40B4-BE49-F238E27FC236}">
                <a16:creationId xmlns:a16="http://schemas.microsoft.com/office/drawing/2014/main" id="{EE56DAF1-796E-4465-B719-1CDBD3DD5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07904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AF39-13B1-4653-A8D7-00F97C272A0B}"/>
              </a:ext>
            </a:extLst>
          </p:cNvPr>
          <p:cNvSpPr>
            <a:spLocks noGrp="1"/>
          </p:cNvSpPr>
          <p:nvPr>
            <p:ph type="title"/>
          </p:nvPr>
        </p:nvSpPr>
        <p:spPr/>
        <p:txBody>
          <a:bodyPr/>
          <a:lstStyle/>
          <a:p>
            <a:r>
              <a:rPr lang="en-US" dirty="0"/>
              <a:t>How to signal a turn</a:t>
            </a:r>
          </a:p>
        </p:txBody>
      </p:sp>
      <p:sp>
        <p:nvSpPr>
          <p:cNvPr id="3" name="Content Placeholder 2">
            <a:extLst>
              <a:ext uri="{FF2B5EF4-FFF2-40B4-BE49-F238E27FC236}">
                <a16:creationId xmlns:a16="http://schemas.microsoft.com/office/drawing/2014/main" id="{2AA49E84-BE4E-4177-ABEE-7D74C06C138F}"/>
              </a:ext>
            </a:extLst>
          </p:cNvPr>
          <p:cNvSpPr>
            <a:spLocks noGrp="1"/>
          </p:cNvSpPr>
          <p:nvPr>
            <p:ph idx="1"/>
          </p:nvPr>
        </p:nvSpPr>
        <p:spPr>
          <a:xfrm>
            <a:off x="677334" y="1442132"/>
            <a:ext cx="8596668" cy="2056848"/>
          </a:xfrm>
        </p:spPr>
        <p:txBody>
          <a:bodyPr>
            <a:normAutofit fontScale="85000" lnSpcReduction="20000"/>
          </a:bodyPr>
          <a:lstStyle/>
          <a:p>
            <a:r>
              <a:rPr lang="en-US" dirty="0"/>
              <a:t>How to Signal </a:t>
            </a:r>
          </a:p>
          <a:p>
            <a:pPr marL="0" indent="0">
              <a:buNone/>
            </a:pPr>
            <a:r>
              <a:rPr lang="en-US" dirty="0"/>
              <a:t>You may either use turn signal lights or hand and arm signals. If using hand signals, extend your hand and arm well out of the car window as shown below. Always make sure your signals can be easily seen by others, and signal in plenty of time. Hand and arm signals are usually difficult to see during non-daylight hours, so it is important to make sure your signal lights are working properly. When signaling a stop, pump your brakes a few times to attract attention. Signal continuously for at least 100 feet before turning or stopping and be sure to turn off your signal lights once your turn is complete. Your unintended signal still means “turn” to other drivers.</a:t>
            </a:r>
          </a:p>
          <a:p>
            <a:pPr marL="0" indent="0">
              <a:buNone/>
            </a:pPr>
            <a:r>
              <a:rPr lang="en-US" i="1" dirty="0"/>
              <a:t>Source: DPS Handbook Chapter 6 page 41</a:t>
            </a:r>
          </a:p>
        </p:txBody>
      </p:sp>
      <p:pic>
        <p:nvPicPr>
          <p:cNvPr id="4" name="Picture 3">
            <a:extLst>
              <a:ext uri="{FF2B5EF4-FFF2-40B4-BE49-F238E27FC236}">
                <a16:creationId xmlns:a16="http://schemas.microsoft.com/office/drawing/2014/main" id="{15B1BAEA-8B00-4010-A1F6-34D521C5D817}"/>
              </a:ext>
            </a:extLst>
          </p:cNvPr>
          <p:cNvPicPr>
            <a:picLocks noChangeAspect="1"/>
          </p:cNvPicPr>
          <p:nvPr/>
        </p:nvPicPr>
        <p:blipFill>
          <a:blip r:embed="rId2"/>
          <a:stretch>
            <a:fillRect/>
          </a:stretch>
        </p:blipFill>
        <p:spPr>
          <a:xfrm>
            <a:off x="1387302" y="3968068"/>
            <a:ext cx="7886700" cy="1447800"/>
          </a:xfrm>
          <a:prstGeom prst="rect">
            <a:avLst/>
          </a:prstGeom>
        </p:spPr>
      </p:pic>
      <p:pic>
        <p:nvPicPr>
          <p:cNvPr id="5" name="Picture 4" descr="A close up of a sign&#10;&#10;Description automatically generated">
            <a:extLst>
              <a:ext uri="{FF2B5EF4-FFF2-40B4-BE49-F238E27FC236}">
                <a16:creationId xmlns:a16="http://schemas.microsoft.com/office/drawing/2014/main" id="{921F2536-9FD6-4605-B740-0CF1EF81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
        <p:nvSpPr>
          <p:cNvPr id="6" name="TextBox 5">
            <a:extLst>
              <a:ext uri="{FF2B5EF4-FFF2-40B4-BE49-F238E27FC236}">
                <a16:creationId xmlns:a16="http://schemas.microsoft.com/office/drawing/2014/main" id="{D793D7E0-A92C-438D-AB0B-0326ACAE5985}"/>
              </a:ext>
            </a:extLst>
          </p:cNvPr>
          <p:cNvSpPr txBox="1"/>
          <p:nvPr/>
        </p:nvSpPr>
        <p:spPr>
          <a:xfrm>
            <a:off x="1670178" y="5415868"/>
            <a:ext cx="1912777" cy="230832"/>
          </a:xfrm>
          <a:prstGeom prst="rect">
            <a:avLst/>
          </a:prstGeom>
          <a:noFill/>
        </p:spPr>
        <p:txBody>
          <a:bodyPr wrap="square" rtlCol="0">
            <a:spAutoFit/>
          </a:bodyPr>
          <a:lstStyle/>
          <a:p>
            <a:r>
              <a:rPr lang="en-US" sz="900" b="1" dirty="0"/>
              <a:t>Left hand signal will be on test.</a:t>
            </a:r>
          </a:p>
        </p:txBody>
      </p:sp>
    </p:spTree>
    <p:extLst>
      <p:ext uri="{BB962C8B-B14F-4D97-AF65-F5344CB8AC3E}">
        <p14:creationId xmlns:p14="http://schemas.microsoft.com/office/powerpoint/2010/main" val="147722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BB6F9F1-F6C3-4809-9A76-6247BA6FA545}"/>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Uncontrolled Intersection</a:t>
            </a:r>
          </a:p>
        </p:txBody>
      </p:sp>
      <p:sp>
        <p:nvSpPr>
          <p:cNvPr id="3" name="Content Placeholder 2">
            <a:extLst>
              <a:ext uri="{FF2B5EF4-FFF2-40B4-BE49-F238E27FC236}">
                <a16:creationId xmlns:a16="http://schemas.microsoft.com/office/drawing/2014/main" id="{274819BC-55CF-4DDE-85BC-322BCA0426F6}"/>
              </a:ext>
            </a:extLst>
          </p:cNvPr>
          <p:cNvSpPr>
            <a:spLocks noGrp="1"/>
          </p:cNvSpPr>
          <p:nvPr>
            <p:ph idx="1"/>
          </p:nvPr>
        </p:nvSpPr>
        <p:spPr>
          <a:xfrm>
            <a:off x="673754" y="2160590"/>
            <a:ext cx="3973943" cy="3440110"/>
          </a:xfrm>
        </p:spPr>
        <p:txBody>
          <a:bodyPr>
            <a:normAutofit lnSpcReduction="10000"/>
          </a:bodyPr>
          <a:lstStyle/>
          <a:p>
            <a:r>
              <a:rPr lang="en-US" dirty="0">
                <a:solidFill>
                  <a:schemeClr val="bg1"/>
                </a:solidFill>
              </a:rPr>
              <a:t>An uncontrolled intersection is a road intersection where no traffic lights, road markings or signs are used to indicate the right-of-way. They are found in either residential neighborhoods or in rural areas. While the intersection itself is unmarked, warning signs or lights may be present to alert drivers to it.</a:t>
            </a:r>
          </a:p>
          <a:p>
            <a:r>
              <a:rPr lang="en-US" b="1" u="sng" dirty="0">
                <a:solidFill>
                  <a:schemeClr val="bg1"/>
                </a:solidFill>
              </a:rPr>
              <a:t>Test Insight: </a:t>
            </a:r>
            <a:r>
              <a:rPr lang="en-US" dirty="0">
                <a:solidFill>
                  <a:schemeClr val="bg1"/>
                </a:solidFill>
              </a:rPr>
              <a:t>Driver on the left must yield to driver on the right if arrived at same time.</a:t>
            </a:r>
          </a:p>
          <a:p>
            <a:pPr marL="0" indent="0">
              <a:buNone/>
            </a:pPr>
            <a:endParaRPr lang="en-US" dirty="0">
              <a:solidFill>
                <a:schemeClr val="bg1"/>
              </a:solidFill>
            </a:endParaRPr>
          </a:p>
        </p:txBody>
      </p:sp>
      <p:pic>
        <p:nvPicPr>
          <p:cNvPr id="5" name="Picture 4" descr="A screenshot of a video game&#10;&#10;Description automatically generated">
            <a:extLst>
              <a:ext uri="{FF2B5EF4-FFF2-40B4-BE49-F238E27FC236}">
                <a16:creationId xmlns:a16="http://schemas.microsoft.com/office/drawing/2014/main" id="{98820FCE-0207-4311-B511-AA7190E98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69475"/>
            <a:ext cx="5143500" cy="3306535"/>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45B987D0-5D22-4462-AF4E-3A336B67F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75603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C829-70DF-4499-8BEA-339C0172E5F8}"/>
              </a:ext>
            </a:extLst>
          </p:cNvPr>
          <p:cNvSpPr>
            <a:spLocks noGrp="1"/>
          </p:cNvSpPr>
          <p:nvPr>
            <p:ph type="title"/>
          </p:nvPr>
        </p:nvSpPr>
        <p:spPr>
          <a:xfrm>
            <a:off x="5536734" y="609600"/>
            <a:ext cx="3737268" cy="1320800"/>
          </a:xfrm>
        </p:spPr>
        <p:txBody>
          <a:bodyPr>
            <a:normAutofit/>
          </a:bodyPr>
          <a:lstStyle/>
          <a:p>
            <a:pPr>
              <a:lnSpc>
                <a:spcPct val="90000"/>
              </a:lnSpc>
            </a:pPr>
            <a:r>
              <a:rPr lang="en-US" sz="3100"/>
              <a:t>Choosing the proper driving speed</a:t>
            </a:r>
          </a:p>
        </p:txBody>
      </p:sp>
      <p:sp>
        <p:nvSpPr>
          <p:cNvPr id="3" name="Content Placeholder 2">
            <a:extLst>
              <a:ext uri="{FF2B5EF4-FFF2-40B4-BE49-F238E27FC236}">
                <a16:creationId xmlns:a16="http://schemas.microsoft.com/office/drawing/2014/main" id="{E99D9151-C66A-4CEE-BC3E-04CF820B961C}"/>
              </a:ext>
            </a:extLst>
          </p:cNvPr>
          <p:cNvSpPr>
            <a:spLocks noGrp="1"/>
          </p:cNvSpPr>
          <p:nvPr>
            <p:ph idx="1"/>
          </p:nvPr>
        </p:nvSpPr>
        <p:spPr>
          <a:xfrm>
            <a:off x="5209563" y="2160589"/>
            <a:ext cx="4064439" cy="3880773"/>
          </a:xfrm>
        </p:spPr>
        <p:txBody>
          <a:bodyPr>
            <a:normAutofit/>
          </a:bodyPr>
          <a:lstStyle/>
          <a:p>
            <a:pPr>
              <a:lnSpc>
                <a:spcPct val="90000"/>
              </a:lnSpc>
            </a:pPr>
            <a:r>
              <a:rPr lang="en-US" sz="1100" dirty="0"/>
              <a:t>Deciding how fast to depends on a number of factors. </a:t>
            </a:r>
            <a:br>
              <a:rPr lang="en-US" sz="1100" dirty="0"/>
            </a:br>
            <a:r>
              <a:rPr lang="en-US" sz="1100" dirty="0"/>
              <a:t>1. Condition of the </a:t>
            </a:r>
            <a:r>
              <a:rPr lang="en-US" sz="1100" b="1" dirty="0">
                <a:highlight>
                  <a:srgbClr val="FFFF00"/>
                </a:highlight>
              </a:rPr>
              <a:t>weather</a:t>
            </a:r>
            <a:r>
              <a:rPr lang="en-US" sz="1100" dirty="0">
                <a:highlight>
                  <a:srgbClr val="FFFF00"/>
                </a:highlight>
              </a:rPr>
              <a:t> </a:t>
            </a:r>
            <a:r>
              <a:rPr lang="en-US" sz="1100" dirty="0"/>
              <a:t>(slow down in rain, snow, sleet, fog)</a:t>
            </a:r>
            <a:br>
              <a:rPr lang="en-US" sz="1100" dirty="0"/>
            </a:br>
            <a:r>
              <a:rPr lang="en-US" sz="1100" dirty="0"/>
              <a:t>2. </a:t>
            </a:r>
            <a:r>
              <a:rPr lang="en-US" sz="1100" dirty="0">
                <a:highlight>
                  <a:srgbClr val="FFFF00"/>
                </a:highlight>
              </a:rPr>
              <a:t>Traffic</a:t>
            </a:r>
            <a:r>
              <a:rPr lang="en-US" sz="1100" dirty="0"/>
              <a:t> conditions, if heavy traffic slow down, create distance between you and the driver in front of you. Don’t Tailgate (following too closely)</a:t>
            </a:r>
            <a:br>
              <a:rPr lang="en-US" sz="1100" dirty="0"/>
            </a:br>
            <a:r>
              <a:rPr lang="en-US" sz="1100" dirty="0"/>
              <a:t>3.</a:t>
            </a:r>
            <a:r>
              <a:rPr lang="en-US" sz="1100" dirty="0">
                <a:highlight>
                  <a:srgbClr val="FFFF00"/>
                </a:highlight>
              </a:rPr>
              <a:t>Road</a:t>
            </a:r>
            <a:r>
              <a:rPr lang="en-US" sz="1100" dirty="0"/>
              <a:t> conditions: Wet, icy, potholes, bump, deep (slow down)</a:t>
            </a:r>
            <a:br>
              <a:rPr lang="en-US" sz="1100" dirty="0"/>
            </a:br>
            <a:r>
              <a:rPr lang="en-US" sz="1100" dirty="0"/>
              <a:t>4. Condition of the </a:t>
            </a:r>
            <a:r>
              <a:rPr lang="en-US" sz="1100" dirty="0">
                <a:highlight>
                  <a:srgbClr val="FFFF00"/>
                </a:highlight>
              </a:rPr>
              <a:t>car</a:t>
            </a:r>
            <a:r>
              <a:rPr lang="en-US" sz="1100" dirty="0"/>
              <a:t>: Bald tires, worn break pads, cracked windshield (slow down and fix your car ASAP!)</a:t>
            </a:r>
            <a:br>
              <a:rPr lang="en-US" sz="1100" dirty="0"/>
            </a:br>
            <a:r>
              <a:rPr lang="en-US" sz="1100" dirty="0"/>
              <a:t>5.Condition of </a:t>
            </a:r>
            <a:r>
              <a:rPr lang="en-US" sz="1100" dirty="0">
                <a:highlight>
                  <a:srgbClr val="FFFF00"/>
                </a:highlight>
              </a:rPr>
              <a:t>Driver</a:t>
            </a:r>
            <a:r>
              <a:rPr lang="en-US" sz="1100" dirty="0"/>
              <a:t>: sleepy, intoxicated, under the influence of drugs, sick, heart condition, poor vision, anger management issues. SLOW DOWN! Stay Safe</a:t>
            </a:r>
          </a:p>
          <a:p>
            <a:pPr>
              <a:lnSpc>
                <a:spcPct val="90000"/>
              </a:lnSpc>
            </a:pPr>
            <a:r>
              <a:rPr lang="en-US" sz="1100" dirty="0"/>
              <a:t>Speed limit: This is the speed most drivers are going, however conditions must be ideal.</a:t>
            </a:r>
          </a:p>
          <a:p>
            <a:pPr>
              <a:lnSpc>
                <a:spcPct val="90000"/>
              </a:lnSpc>
            </a:pPr>
            <a:r>
              <a:rPr lang="en-US" sz="1100" dirty="0"/>
              <a:t>Speed Minimum: Under ideal conditions this is the slowest you can go on a state or federal highway or interstate. </a:t>
            </a:r>
          </a:p>
          <a:p>
            <a:pPr>
              <a:lnSpc>
                <a:spcPct val="90000"/>
              </a:lnSpc>
            </a:pPr>
            <a:r>
              <a:rPr lang="en-US" sz="1100" dirty="0">
                <a:highlight>
                  <a:srgbClr val="FFFF00"/>
                </a:highlight>
              </a:rPr>
              <a:t>*Highlighted means test question</a:t>
            </a:r>
          </a:p>
        </p:txBody>
      </p:sp>
      <p:pic>
        <p:nvPicPr>
          <p:cNvPr id="5" name="Picture 4" descr="A picture containing clock, sitting, dark, monitor&#10;&#10;Description automatically generated">
            <a:extLst>
              <a:ext uri="{FF2B5EF4-FFF2-40B4-BE49-F238E27FC236}">
                <a16:creationId xmlns:a16="http://schemas.microsoft.com/office/drawing/2014/main" id="{8D246DB6-DC98-4A7C-B986-6991C3717DA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225" r="215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Isosceles Triangle 1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0ED0FC7-55C0-4E7A-BD46-573E640F5D36}"/>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groundreport.com/priorities-for-website-owners-a-steady-growth-for-long-term-succes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pic>
        <p:nvPicPr>
          <p:cNvPr id="9" name="Picture 8" descr="A close up of a sign&#10;&#10;Description automatically generated">
            <a:extLst>
              <a:ext uri="{FF2B5EF4-FFF2-40B4-BE49-F238E27FC236}">
                <a16:creationId xmlns:a16="http://schemas.microsoft.com/office/drawing/2014/main" id="{EF2A91EB-464B-4EEC-95DC-6C9669C4B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19844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5E1FBC-AB5D-404F-976B-5F1E770ED00B}"/>
              </a:ext>
            </a:extLst>
          </p:cNvPr>
          <p:cNvSpPr>
            <a:spLocks noGrp="1"/>
          </p:cNvSpPr>
          <p:nvPr>
            <p:ph type="title"/>
          </p:nvPr>
        </p:nvSpPr>
        <p:spPr>
          <a:xfrm>
            <a:off x="7181723" y="609600"/>
            <a:ext cx="4512989" cy="1143699"/>
          </a:xfrm>
        </p:spPr>
        <p:txBody>
          <a:bodyPr anchor="ctr">
            <a:normAutofit/>
          </a:bodyPr>
          <a:lstStyle/>
          <a:p>
            <a:r>
              <a:rPr lang="en-US" dirty="0">
                <a:solidFill>
                  <a:srgbClr val="FFFFFF"/>
                </a:solidFill>
              </a:rPr>
              <a:t>Signal Lights</a:t>
            </a:r>
          </a:p>
        </p:txBody>
      </p:sp>
      <p:pic>
        <p:nvPicPr>
          <p:cNvPr id="5" name="Picture 4" descr="A close up of a traffic light&#10;&#10;Description automatically generated">
            <a:extLst>
              <a:ext uri="{FF2B5EF4-FFF2-40B4-BE49-F238E27FC236}">
                <a16:creationId xmlns:a16="http://schemas.microsoft.com/office/drawing/2014/main" id="{49CC882A-79B0-4053-B027-73B36DFFCE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51" y="2557466"/>
            <a:ext cx="3856774" cy="1831967"/>
          </a:xfrm>
          <a:prstGeom prst="rect">
            <a:avLst/>
          </a:prstGeom>
        </p:spPr>
      </p:pic>
      <p:sp>
        <p:nvSpPr>
          <p:cNvPr id="3" name="Content Placeholder 2">
            <a:extLst>
              <a:ext uri="{FF2B5EF4-FFF2-40B4-BE49-F238E27FC236}">
                <a16:creationId xmlns:a16="http://schemas.microsoft.com/office/drawing/2014/main" id="{61F481FC-30A6-46E4-B336-8F520CD46EFC}"/>
              </a:ext>
            </a:extLst>
          </p:cNvPr>
          <p:cNvSpPr>
            <a:spLocks noGrp="1"/>
          </p:cNvSpPr>
          <p:nvPr>
            <p:ph idx="1"/>
          </p:nvPr>
        </p:nvSpPr>
        <p:spPr>
          <a:xfrm>
            <a:off x="7181723" y="1897660"/>
            <a:ext cx="4479018" cy="4184357"/>
          </a:xfrm>
        </p:spPr>
        <p:txBody>
          <a:bodyPr anchor="t">
            <a:normAutofit lnSpcReduction="10000"/>
          </a:bodyPr>
          <a:lstStyle/>
          <a:p>
            <a:pPr>
              <a:lnSpc>
                <a:spcPct val="90000"/>
              </a:lnSpc>
            </a:pPr>
            <a:r>
              <a:rPr lang="en-US" sz="1300" dirty="0">
                <a:solidFill>
                  <a:srgbClr val="FFFFFF"/>
                </a:solidFill>
              </a:rPr>
              <a:t>Green: Means Go (Stale Green light is when a light has been green for a while or you did not observe the light go from red to green so you must assume it is about to change yellow soon). Green on left turn must yield to opposing traffic.</a:t>
            </a:r>
          </a:p>
          <a:p>
            <a:pPr>
              <a:lnSpc>
                <a:spcPct val="90000"/>
              </a:lnSpc>
            </a:pPr>
            <a:r>
              <a:rPr lang="en-US" sz="1300" dirty="0">
                <a:solidFill>
                  <a:srgbClr val="FFFFFF"/>
                </a:solidFill>
              </a:rPr>
              <a:t>Yellow: Caution</a:t>
            </a:r>
          </a:p>
          <a:p>
            <a:pPr>
              <a:lnSpc>
                <a:spcPct val="90000"/>
              </a:lnSpc>
            </a:pPr>
            <a:r>
              <a:rPr lang="en-US" sz="1300" dirty="0">
                <a:solidFill>
                  <a:srgbClr val="FFFFFF"/>
                </a:solidFill>
              </a:rPr>
              <a:t>Flashing Yellow: Always Slow Down</a:t>
            </a:r>
          </a:p>
          <a:p>
            <a:pPr>
              <a:lnSpc>
                <a:spcPct val="90000"/>
              </a:lnSpc>
            </a:pPr>
            <a:r>
              <a:rPr lang="en-US" sz="1300" dirty="0">
                <a:solidFill>
                  <a:srgbClr val="FFFFFF"/>
                </a:solidFill>
              </a:rPr>
              <a:t>Red: Must stop at or behind the stop line</a:t>
            </a:r>
          </a:p>
          <a:p>
            <a:pPr>
              <a:lnSpc>
                <a:spcPct val="90000"/>
              </a:lnSpc>
            </a:pPr>
            <a:r>
              <a:rPr lang="en-US" sz="1300" dirty="0">
                <a:solidFill>
                  <a:srgbClr val="FFFFFF"/>
                </a:solidFill>
              </a:rPr>
              <a:t>Flashing Red: Must stop and treat it like a stop sign and properly yield.</a:t>
            </a:r>
          </a:p>
          <a:p>
            <a:pPr>
              <a:lnSpc>
                <a:spcPct val="90000"/>
              </a:lnSpc>
            </a:pPr>
            <a:r>
              <a:rPr lang="en-US" sz="1300" dirty="0">
                <a:solidFill>
                  <a:srgbClr val="FFFFFF"/>
                </a:solidFill>
              </a:rPr>
              <a:t>Green Arrow: Protected left turn</a:t>
            </a:r>
          </a:p>
          <a:p>
            <a:pPr>
              <a:lnSpc>
                <a:spcPct val="90000"/>
              </a:lnSpc>
            </a:pPr>
            <a:r>
              <a:rPr lang="en-US" sz="1300" dirty="0">
                <a:solidFill>
                  <a:srgbClr val="FFFFFF"/>
                </a:solidFill>
              </a:rPr>
              <a:t>Flashing Yellow Arrow: Must yield to opposing traffic prior to turning.</a:t>
            </a:r>
          </a:p>
          <a:p>
            <a:pPr>
              <a:lnSpc>
                <a:spcPct val="90000"/>
              </a:lnSpc>
            </a:pPr>
            <a:r>
              <a:rPr lang="en-US" sz="1300" dirty="0">
                <a:solidFill>
                  <a:srgbClr val="FFFFFF"/>
                </a:solidFill>
              </a:rPr>
              <a:t>A colorblind person can tell which color is red because red is on the right and green is on the left. </a:t>
            </a:r>
            <a:r>
              <a:rPr lang="en-US" sz="1300" dirty="0">
                <a:solidFill>
                  <a:schemeClr val="bg1"/>
                </a:solidFill>
              </a:rPr>
              <a:t>Also, generally the </a:t>
            </a:r>
            <a:r>
              <a:rPr lang="en-US" sz="1300" b="1" dirty="0">
                <a:solidFill>
                  <a:schemeClr val="bg1"/>
                </a:solidFill>
              </a:rPr>
              <a:t>green</a:t>
            </a:r>
            <a:r>
              <a:rPr lang="en-US" sz="1300" dirty="0">
                <a:solidFill>
                  <a:schemeClr val="bg1"/>
                </a:solidFill>
              </a:rPr>
              <a:t> and red colors have a bit of orange and blue in them, so where most colorblind people can still tell the difference.</a:t>
            </a:r>
          </a:p>
        </p:txBody>
      </p:sp>
      <p:pic>
        <p:nvPicPr>
          <p:cNvPr id="18" name="Picture 17" descr="A close up of a sign&#10;&#10;Description automatically generated">
            <a:extLst>
              <a:ext uri="{FF2B5EF4-FFF2-40B4-BE49-F238E27FC236}">
                <a16:creationId xmlns:a16="http://schemas.microsoft.com/office/drawing/2014/main" id="{B13C856E-21FE-494D-95D6-6FEB00482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28600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052-761D-4EA3-A1C9-1AB8CC0BACFD}"/>
              </a:ext>
            </a:extLst>
          </p:cNvPr>
          <p:cNvSpPr>
            <a:spLocks noGrp="1"/>
          </p:cNvSpPr>
          <p:nvPr>
            <p:ph type="title"/>
          </p:nvPr>
        </p:nvSpPr>
        <p:spPr>
          <a:xfrm>
            <a:off x="677334" y="609600"/>
            <a:ext cx="8596668" cy="650033"/>
          </a:xfrm>
        </p:spPr>
        <p:txBody>
          <a:bodyPr/>
          <a:lstStyle/>
          <a:p>
            <a:r>
              <a:rPr lang="en-US" dirty="0"/>
              <a:t>13 Rules of Right of Way (Yield)</a:t>
            </a:r>
          </a:p>
        </p:txBody>
      </p:sp>
      <p:sp>
        <p:nvSpPr>
          <p:cNvPr id="3" name="Content Placeholder 2">
            <a:extLst>
              <a:ext uri="{FF2B5EF4-FFF2-40B4-BE49-F238E27FC236}">
                <a16:creationId xmlns:a16="http://schemas.microsoft.com/office/drawing/2014/main" id="{92FB77A8-60C6-4F74-9EF5-A53B13F44EA8}"/>
              </a:ext>
            </a:extLst>
          </p:cNvPr>
          <p:cNvSpPr>
            <a:spLocks noGrp="1"/>
          </p:cNvSpPr>
          <p:nvPr>
            <p:ph idx="1"/>
          </p:nvPr>
        </p:nvSpPr>
        <p:spPr>
          <a:xfrm>
            <a:off x="677334" y="1488613"/>
            <a:ext cx="8596668" cy="3880773"/>
          </a:xfrm>
        </p:spPr>
        <p:txBody>
          <a:bodyPr>
            <a:normAutofit fontScale="55000" lnSpcReduction="20000"/>
          </a:bodyPr>
          <a:lstStyle/>
          <a:p>
            <a:r>
              <a:rPr lang="en-US" dirty="0"/>
              <a:t>1. AT CONTROLLED INTERSECTIONS YIELD TO SIGNS AND SIGNALS. </a:t>
            </a:r>
          </a:p>
          <a:p>
            <a:r>
              <a:rPr lang="en-US" dirty="0"/>
              <a:t>2. ROADS WITH FEWER LANES YIELD TO ROADS WITH MORE LANES.</a:t>
            </a:r>
          </a:p>
          <a:p>
            <a:r>
              <a:rPr lang="en-US" dirty="0"/>
              <a:t> 3. UNPAVED ROADS YIELD TO PAVED ROADS. </a:t>
            </a:r>
          </a:p>
          <a:p>
            <a:r>
              <a:rPr lang="en-US" dirty="0"/>
              <a:t>4. AT UNCONTROLLED INTERSECTIONS YIELD TO CARS ON YOUR RIGHT. </a:t>
            </a:r>
          </a:p>
          <a:p>
            <a:r>
              <a:rPr lang="en-US" dirty="0"/>
              <a:t>5. WHEN TURNING LEFT YIELD TO ONCOMING TRAFFIC.</a:t>
            </a:r>
          </a:p>
          <a:p>
            <a:r>
              <a:rPr lang="en-US" dirty="0"/>
              <a:t>6. PRIVATE ROADS, ALLEYS AND DRIVEWAYS YIELD TO CARS ON PUBLIC ROADS. </a:t>
            </a:r>
          </a:p>
          <a:p>
            <a:r>
              <a:rPr lang="en-US" dirty="0"/>
              <a:t>7. AT T-INTERSECTIONS YIELD TO THRU TRAFFIC. SPECIAL MERGING SITUATIONS </a:t>
            </a:r>
          </a:p>
          <a:p>
            <a:r>
              <a:rPr lang="en-US" dirty="0"/>
              <a:t>8. ON A FRONTAGE ROAD, YIELD TO CARS ENTERING AND EXITING THE CONTROLLED ACCESS HIGHWAY. </a:t>
            </a:r>
          </a:p>
          <a:p>
            <a:r>
              <a:rPr lang="en-US" dirty="0"/>
              <a:t>9. ON A MULTIPLE-LANE ROADWAY, WHEN TWO CARS ARE ENTERING THE SAME LANE, THE CAR ON THE RIGHT MUST YIELD TO THE CAR ON THE LEFT. OTHER ROADWAY USERS </a:t>
            </a:r>
          </a:p>
          <a:p>
            <a:r>
              <a:rPr lang="en-US" dirty="0"/>
              <a:t>10. YIELD TO TRAINS AND RAILROAD CROSSINGS. </a:t>
            </a:r>
          </a:p>
          <a:p>
            <a:r>
              <a:rPr lang="en-US" dirty="0"/>
              <a:t>11. </a:t>
            </a:r>
            <a:r>
              <a:rPr lang="en-US" dirty="0">
                <a:highlight>
                  <a:srgbClr val="FFFF00"/>
                </a:highlight>
              </a:rPr>
              <a:t>YIELD TO EMERGENCY VEHICLES </a:t>
            </a:r>
            <a:r>
              <a:rPr lang="en-US" dirty="0"/>
              <a:t>BY PULLING TO THE RIGHT AND STOPPING. </a:t>
            </a:r>
            <a:r>
              <a:rPr lang="en-US" dirty="0">
                <a:solidFill>
                  <a:schemeClr val="accent5"/>
                </a:solidFill>
              </a:rPr>
              <a:t>(Test question)</a:t>
            </a:r>
          </a:p>
          <a:p>
            <a:r>
              <a:rPr lang="en-US" dirty="0"/>
              <a:t>12. YIELD TO SCHOOL BUSES WITH FLASHING RED LIGHTS. </a:t>
            </a:r>
          </a:p>
          <a:p>
            <a:r>
              <a:rPr lang="en-US" dirty="0"/>
              <a:t>13. </a:t>
            </a:r>
            <a:r>
              <a:rPr lang="en-US" dirty="0">
                <a:highlight>
                  <a:srgbClr val="FFFF00"/>
                </a:highlight>
              </a:rPr>
              <a:t>YIELD TO PEDESTRIANS….ALWAYS! </a:t>
            </a:r>
            <a:r>
              <a:rPr lang="en-US" dirty="0">
                <a:solidFill>
                  <a:schemeClr val="accent5"/>
                </a:solidFill>
              </a:rPr>
              <a:t>(Test question)</a:t>
            </a:r>
          </a:p>
          <a:p>
            <a:r>
              <a:rPr lang="en-US" b="1" u="sng" dirty="0">
                <a:solidFill>
                  <a:schemeClr val="accent5"/>
                </a:solidFill>
                <a:highlight>
                  <a:srgbClr val="FFFF00"/>
                </a:highlight>
              </a:rPr>
              <a:t>Right of Way is defined</a:t>
            </a:r>
            <a:r>
              <a:rPr lang="en-US" dirty="0">
                <a:solidFill>
                  <a:schemeClr val="accent5"/>
                </a:solidFill>
                <a:highlight>
                  <a:srgbClr val="FFFF00"/>
                </a:highlight>
              </a:rPr>
              <a:t>: </a:t>
            </a:r>
            <a:r>
              <a:rPr lang="en-US" dirty="0">
                <a:highlight>
                  <a:srgbClr val="FFFF00"/>
                </a:highlight>
              </a:rPr>
              <a:t>the legal right of a pedestrian, vehicle, or ship to proceed with precedence over others in a particular situation or place</a:t>
            </a:r>
            <a:r>
              <a:rPr lang="en-US" dirty="0"/>
              <a:t>.</a:t>
            </a:r>
            <a:endParaRPr lang="en-US" dirty="0">
              <a:solidFill>
                <a:schemeClr val="accent5"/>
              </a:solidFill>
            </a:endParaRPr>
          </a:p>
        </p:txBody>
      </p:sp>
      <p:pic>
        <p:nvPicPr>
          <p:cNvPr id="5" name="Picture 4" descr="A sign in front of a tree&#10;&#10;Description automatically generated">
            <a:extLst>
              <a:ext uri="{FF2B5EF4-FFF2-40B4-BE49-F238E27FC236}">
                <a16:creationId xmlns:a16="http://schemas.microsoft.com/office/drawing/2014/main" id="{82C23433-8679-4427-A351-6F0CBE52F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6637" y="5312078"/>
            <a:ext cx="1793043" cy="117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4271A09E-42E4-4DE0-AE3D-6EAE75D91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70808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D68C-D27A-4A29-9601-F4848FF1FE44}"/>
              </a:ext>
            </a:extLst>
          </p:cNvPr>
          <p:cNvSpPr>
            <a:spLocks noGrp="1"/>
          </p:cNvSpPr>
          <p:nvPr>
            <p:ph type="title"/>
          </p:nvPr>
        </p:nvSpPr>
        <p:spPr/>
        <p:txBody>
          <a:bodyPr/>
          <a:lstStyle/>
          <a:p>
            <a:r>
              <a:rPr lang="en-US" dirty="0"/>
              <a:t>Alcohol and Drug effects on driving</a:t>
            </a:r>
          </a:p>
        </p:txBody>
      </p:sp>
      <p:sp>
        <p:nvSpPr>
          <p:cNvPr id="3" name="Content Placeholder 2">
            <a:extLst>
              <a:ext uri="{FF2B5EF4-FFF2-40B4-BE49-F238E27FC236}">
                <a16:creationId xmlns:a16="http://schemas.microsoft.com/office/drawing/2014/main" id="{53107D56-697E-4E3C-AA6A-6639FFA38FA0}"/>
              </a:ext>
            </a:extLst>
          </p:cNvPr>
          <p:cNvSpPr>
            <a:spLocks noGrp="1"/>
          </p:cNvSpPr>
          <p:nvPr>
            <p:ph idx="1"/>
          </p:nvPr>
        </p:nvSpPr>
        <p:spPr>
          <a:xfrm>
            <a:off x="677334" y="1505504"/>
            <a:ext cx="8596668" cy="389664"/>
          </a:xfrm>
        </p:spPr>
        <p:txBody>
          <a:bodyPr>
            <a:normAutofit fontScale="92500"/>
          </a:bodyPr>
          <a:lstStyle/>
          <a:p>
            <a:r>
              <a:rPr lang="en-US" dirty="0"/>
              <a:t>Test tip: Pay attention to </a:t>
            </a:r>
            <a:r>
              <a:rPr lang="en-US" dirty="0">
                <a:highlight>
                  <a:srgbClr val="FFFF00"/>
                </a:highlight>
              </a:rPr>
              <a:t>alcohol</a:t>
            </a:r>
            <a:r>
              <a:rPr lang="en-US" dirty="0"/>
              <a:t> and </a:t>
            </a:r>
            <a:r>
              <a:rPr lang="en-US" dirty="0">
                <a:highlight>
                  <a:srgbClr val="FFFF00"/>
                </a:highlight>
              </a:rPr>
              <a:t>Stimulants</a:t>
            </a:r>
            <a:r>
              <a:rPr lang="en-US" dirty="0"/>
              <a:t>. P.I stands for Public Intoxication</a:t>
            </a:r>
          </a:p>
        </p:txBody>
      </p:sp>
      <p:pic>
        <p:nvPicPr>
          <p:cNvPr id="4" name="Picture 3">
            <a:extLst>
              <a:ext uri="{FF2B5EF4-FFF2-40B4-BE49-F238E27FC236}">
                <a16:creationId xmlns:a16="http://schemas.microsoft.com/office/drawing/2014/main" id="{5F656596-3B8E-4A80-B91D-99F6B6A67C44}"/>
              </a:ext>
            </a:extLst>
          </p:cNvPr>
          <p:cNvPicPr>
            <a:picLocks noChangeAspect="1"/>
          </p:cNvPicPr>
          <p:nvPr/>
        </p:nvPicPr>
        <p:blipFill>
          <a:blip r:embed="rId2"/>
          <a:stretch>
            <a:fillRect/>
          </a:stretch>
        </p:blipFill>
        <p:spPr>
          <a:xfrm>
            <a:off x="677334" y="2158369"/>
            <a:ext cx="9077325" cy="4181475"/>
          </a:xfrm>
          <a:prstGeom prst="rect">
            <a:avLst/>
          </a:prstGeom>
        </p:spPr>
      </p:pic>
      <p:pic>
        <p:nvPicPr>
          <p:cNvPr id="5" name="Picture 4" descr="A close up of a sign&#10;&#10;Description automatically generated">
            <a:extLst>
              <a:ext uri="{FF2B5EF4-FFF2-40B4-BE49-F238E27FC236}">
                <a16:creationId xmlns:a16="http://schemas.microsoft.com/office/drawing/2014/main" id="{5A54A1D9-251B-47BC-AE1B-28FC271CA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232508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5CAB-4E0F-4570-A670-0BB25B48E519}"/>
              </a:ext>
            </a:extLst>
          </p:cNvPr>
          <p:cNvSpPr>
            <a:spLocks noGrp="1"/>
          </p:cNvSpPr>
          <p:nvPr>
            <p:ph type="title"/>
          </p:nvPr>
        </p:nvSpPr>
        <p:spPr>
          <a:xfrm>
            <a:off x="677334" y="609600"/>
            <a:ext cx="8596668" cy="1320800"/>
          </a:xfrm>
        </p:spPr>
        <p:txBody>
          <a:bodyPr>
            <a:normAutofit/>
          </a:bodyPr>
          <a:lstStyle/>
          <a:p>
            <a:r>
              <a:rPr lang="en-US" dirty="0"/>
              <a:t>Blow Out and Flat Tire and Traction</a:t>
            </a:r>
          </a:p>
        </p:txBody>
      </p:sp>
      <p:pic>
        <p:nvPicPr>
          <p:cNvPr id="6" name="Picture 5" descr="A close up of a brick wall&#10;&#10;Description automatically generated">
            <a:extLst>
              <a:ext uri="{FF2B5EF4-FFF2-40B4-BE49-F238E27FC236}">
                <a16:creationId xmlns:a16="http://schemas.microsoft.com/office/drawing/2014/main" id="{C5496F80-B562-43EB-B025-CB5C36D049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1406" y="2159663"/>
            <a:ext cx="2736402" cy="1826549"/>
          </a:xfrm>
          <a:prstGeom prst="rect">
            <a:avLst/>
          </a:prstGeom>
        </p:spPr>
      </p:pic>
      <p:sp>
        <p:nvSpPr>
          <p:cNvPr id="3" name="Content Placeholder 2">
            <a:extLst>
              <a:ext uri="{FF2B5EF4-FFF2-40B4-BE49-F238E27FC236}">
                <a16:creationId xmlns:a16="http://schemas.microsoft.com/office/drawing/2014/main" id="{07C85AC8-8830-4DF2-926B-14ECCC110720}"/>
              </a:ext>
            </a:extLst>
          </p:cNvPr>
          <p:cNvSpPr>
            <a:spLocks noGrp="1"/>
          </p:cNvSpPr>
          <p:nvPr>
            <p:ph idx="1"/>
          </p:nvPr>
        </p:nvSpPr>
        <p:spPr>
          <a:xfrm>
            <a:off x="4863283" y="2160590"/>
            <a:ext cx="4410718" cy="2551370"/>
          </a:xfrm>
        </p:spPr>
        <p:txBody>
          <a:bodyPr>
            <a:normAutofit fontScale="92500" lnSpcReduction="20000"/>
          </a:bodyPr>
          <a:lstStyle/>
          <a:p>
            <a:r>
              <a:rPr lang="en-US" dirty="0"/>
              <a:t>Blow Out: A sudden complete loss of Air Pressure destroying the tire</a:t>
            </a:r>
          </a:p>
          <a:p>
            <a:r>
              <a:rPr lang="en-US" dirty="0"/>
              <a:t>Flat: A leak of air causing the tire to flatten (can possibly be repaired with a patch)</a:t>
            </a:r>
          </a:p>
          <a:p>
            <a:r>
              <a:rPr lang="en-US" dirty="0"/>
              <a:t>Traction: Tires grip on the road. Check your tread to avoid a blow out.</a:t>
            </a:r>
          </a:p>
          <a:p>
            <a:r>
              <a:rPr lang="en-US" dirty="0"/>
              <a:t>Changing Tire: Make sure the </a:t>
            </a:r>
            <a:r>
              <a:rPr lang="en-US" b="1" u="sng" dirty="0">
                <a:highlight>
                  <a:srgbClr val="FFFF00"/>
                </a:highlight>
              </a:rPr>
              <a:t>area is level</a:t>
            </a:r>
            <a:r>
              <a:rPr lang="en-US" dirty="0"/>
              <a:t> when changing a tire.</a:t>
            </a:r>
          </a:p>
        </p:txBody>
      </p:sp>
      <p:pic>
        <p:nvPicPr>
          <p:cNvPr id="4" name="Picture 3">
            <a:extLst>
              <a:ext uri="{FF2B5EF4-FFF2-40B4-BE49-F238E27FC236}">
                <a16:creationId xmlns:a16="http://schemas.microsoft.com/office/drawing/2014/main" id="{6029AFA9-7C8D-4388-BAEC-CB26700C4302}"/>
              </a:ext>
            </a:extLst>
          </p:cNvPr>
          <p:cNvPicPr>
            <a:picLocks noChangeAspect="1"/>
          </p:cNvPicPr>
          <p:nvPr/>
        </p:nvPicPr>
        <p:blipFill>
          <a:blip r:embed="rId4"/>
          <a:stretch>
            <a:fillRect/>
          </a:stretch>
        </p:blipFill>
        <p:spPr>
          <a:xfrm>
            <a:off x="677334" y="4518474"/>
            <a:ext cx="3944549" cy="1219224"/>
          </a:xfrm>
          <a:prstGeom prst="rect">
            <a:avLst/>
          </a:prstGeom>
        </p:spPr>
      </p:pic>
      <p:pic>
        <p:nvPicPr>
          <p:cNvPr id="8" name="Picture 7" descr="A close up of a sign&#10;&#10;Description automatically generated">
            <a:extLst>
              <a:ext uri="{FF2B5EF4-FFF2-40B4-BE49-F238E27FC236}">
                <a16:creationId xmlns:a16="http://schemas.microsoft.com/office/drawing/2014/main" id="{8DD996A6-2962-4971-8733-8C3788168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23746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4038-7978-4AD8-81C1-DDFC3147A499}"/>
              </a:ext>
            </a:extLst>
          </p:cNvPr>
          <p:cNvSpPr>
            <a:spLocks noGrp="1"/>
          </p:cNvSpPr>
          <p:nvPr>
            <p:ph type="title"/>
          </p:nvPr>
        </p:nvSpPr>
        <p:spPr/>
        <p:txBody>
          <a:bodyPr/>
          <a:lstStyle/>
          <a:p>
            <a:r>
              <a:rPr lang="en-US" dirty="0"/>
              <a:t>Headlights</a:t>
            </a:r>
          </a:p>
        </p:txBody>
      </p:sp>
      <p:sp>
        <p:nvSpPr>
          <p:cNvPr id="3" name="Content Placeholder 2">
            <a:extLst>
              <a:ext uri="{FF2B5EF4-FFF2-40B4-BE49-F238E27FC236}">
                <a16:creationId xmlns:a16="http://schemas.microsoft.com/office/drawing/2014/main" id="{8D21E1ED-A5C9-4A1B-A0B2-77964FE39B15}"/>
              </a:ext>
            </a:extLst>
          </p:cNvPr>
          <p:cNvSpPr>
            <a:spLocks noGrp="1"/>
          </p:cNvSpPr>
          <p:nvPr>
            <p:ph idx="1"/>
          </p:nvPr>
        </p:nvSpPr>
        <p:spPr>
          <a:xfrm>
            <a:off x="677334" y="1488614"/>
            <a:ext cx="8596668" cy="3074056"/>
          </a:xfrm>
        </p:spPr>
        <p:txBody>
          <a:bodyPr>
            <a:normAutofit fontScale="77500" lnSpcReduction="20000"/>
          </a:bodyPr>
          <a:lstStyle/>
          <a:p>
            <a:r>
              <a:rPr lang="en-US" u="sng" dirty="0"/>
              <a:t>Must</a:t>
            </a:r>
            <a:r>
              <a:rPr lang="en-US" dirty="0"/>
              <a:t> be turned on 30 minutes after sunset</a:t>
            </a:r>
          </a:p>
          <a:p>
            <a:r>
              <a:rPr lang="en-US" dirty="0"/>
              <a:t>May be turned off 30 minutes before sunrise</a:t>
            </a:r>
          </a:p>
          <a:p>
            <a:r>
              <a:rPr lang="en-US" u="sng" dirty="0"/>
              <a:t>Must</a:t>
            </a:r>
            <a:r>
              <a:rPr lang="en-US" dirty="0"/>
              <a:t> be turned on when visibility is less then 1000 feet (fog, rain, snow, sleet)</a:t>
            </a:r>
          </a:p>
          <a:p>
            <a:r>
              <a:rPr lang="en-US" dirty="0"/>
              <a:t>Low Beam Headlights are to be used in the following cases:</a:t>
            </a:r>
            <a:br>
              <a:rPr lang="en-US" dirty="0"/>
            </a:br>
            <a:r>
              <a:rPr lang="en-US" dirty="0"/>
              <a:t>1. Fog</a:t>
            </a:r>
            <a:br>
              <a:rPr lang="en-US" dirty="0"/>
            </a:br>
            <a:r>
              <a:rPr lang="en-US" dirty="0"/>
              <a:t>2. In the City in well lite areas</a:t>
            </a:r>
            <a:br>
              <a:rPr lang="en-US" dirty="0"/>
            </a:br>
            <a:r>
              <a:rPr lang="en-US" dirty="0"/>
              <a:t>3. Rain </a:t>
            </a:r>
            <a:br>
              <a:rPr lang="en-US" dirty="0"/>
            </a:br>
            <a:r>
              <a:rPr lang="en-US" dirty="0"/>
              <a:t>4. Within 500 feet of an approaching car at night or within 100 feet of a car in front of you (to avoid glare).</a:t>
            </a:r>
          </a:p>
          <a:p>
            <a:r>
              <a:rPr lang="en-US" dirty="0"/>
              <a:t>Daytime Running Lights: It is </a:t>
            </a:r>
            <a:r>
              <a:rPr lang="en-US" u="sng" dirty="0"/>
              <a:t>recommended</a:t>
            </a:r>
            <a:r>
              <a:rPr lang="en-US" dirty="0"/>
              <a:t> that lights be used during the day because it’s a safety feature allowing other cars to see you better. </a:t>
            </a:r>
          </a:p>
          <a:p>
            <a:r>
              <a:rPr lang="en-US" b="1" u="sng" dirty="0">
                <a:highlight>
                  <a:srgbClr val="FFFF00"/>
                </a:highlight>
              </a:rPr>
              <a:t>Over Drive Your Headlights: </a:t>
            </a:r>
            <a:r>
              <a:rPr lang="en-US" dirty="0"/>
              <a:t>When your stopping distance is greater than the lights that illuminate the road ahead. Best way to avoid overdriving your headlights is to slow down and don’t speed.</a:t>
            </a:r>
          </a:p>
        </p:txBody>
      </p:sp>
      <p:pic>
        <p:nvPicPr>
          <p:cNvPr id="5" name="Picture 4" descr="A close up of a car&#10;&#10;Description automatically generated">
            <a:extLst>
              <a:ext uri="{FF2B5EF4-FFF2-40B4-BE49-F238E27FC236}">
                <a16:creationId xmlns:a16="http://schemas.microsoft.com/office/drawing/2014/main" id="{A88215B3-2F3E-4631-9077-D067C4B30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505" y="4637792"/>
            <a:ext cx="3974646" cy="1987323"/>
          </a:xfrm>
          <a:prstGeom prst="rect">
            <a:avLst/>
          </a:prstGeom>
        </p:spPr>
      </p:pic>
      <p:pic>
        <p:nvPicPr>
          <p:cNvPr id="6" name="Picture 5" descr="A close up of a sign&#10;&#10;Description automatically generated">
            <a:extLst>
              <a:ext uri="{FF2B5EF4-FFF2-40B4-BE49-F238E27FC236}">
                <a16:creationId xmlns:a16="http://schemas.microsoft.com/office/drawing/2014/main" id="{D310CE6F-4379-4848-A6FB-FC789552B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422282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17DB-F283-470D-8FE6-E84B15C3D8E3}"/>
              </a:ext>
            </a:extLst>
          </p:cNvPr>
          <p:cNvSpPr>
            <a:spLocks noGrp="1"/>
          </p:cNvSpPr>
          <p:nvPr>
            <p:ph type="title"/>
          </p:nvPr>
        </p:nvSpPr>
        <p:spPr/>
        <p:txBody>
          <a:bodyPr/>
          <a:lstStyle/>
          <a:p>
            <a:r>
              <a:rPr lang="en-US" dirty="0"/>
              <a:t>Passive and Active Restraint</a:t>
            </a:r>
          </a:p>
        </p:txBody>
      </p:sp>
      <p:sp>
        <p:nvSpPr>
          <p:cNvPr id="3" name="Content Placeholder 2">
            <a:extLst>
              <a:ext uri="{FF2B5EF4-FFF2-40B4-BE49-F238E27FC236}">
                <a16:creationId xmlns:a16="http://schemas.microsoft.com/office/drawing/2014/main" id="{6C17D48D-FE9A-4133-A7EE-C990CE75F4A5}"/>
              </a:ext>
            </a:extLst>
          </p:cNvPr>
          <p:cNvSpPr>
            <a:spLocks noGrp="1"/>
          </p:cNvSpPr>
          <p:nvPr>
            <p:ph idx="1"/>
          </p:nvPr>
        </p:nvSpPr>
        <p:spPr>
          <a:xfrm>
            <a:off x="677334" y="1554099"/>
            <a:ext cx="8596668" cy="2224799"/>
          </a:xfrm>
        </p:spPr>
        <p:txBody>
          <a:bodyPr>
            <a:normAutofit fontScale="92500" lnSpcReduction="20000"/>
          </a:bodyPr>
          <a:lstStyle/>
          <a:p>
            <a:r>
              <a:rPr lang="en-US" dirty="0"/>
              <a:t>A </a:t>
            </a:r>
            <a:r>
              <a:rPr lang="en-US" b="1" dirty="0">
                <a:highlight>
                  <a:srgbClr val="FFFF00"/>
                </a:highlight>
              </a:rPr>
              <a:t>passive</a:t>
            </a:r>
            <a:r>
              <a:rPr lang="en-US" dirty="0"/>
              <a:t> safety feature is a system that does not do any work until it is called to action. These features become </a:t>
            </a:r>
            <a:r>
              <a:rPr lang="en-US" b="1" dirty="0"/>
              <a:t>active</a:t>
            </a:r>
            <a:r>
              <a:rPr lang="en-US" dirty="0"/>
              <a:t> during an accident, and work to minimize damage and reduce the risk of injury during the time of impact. These systems are </a:t>
            </a:r>
            <a:r>
              <a:rPr lang="en-US" dirty="0">
                <a:highlight>
                  <a:srgbClr val="FFFF00"/>
                </a:highlight>
              </a:rPr>
              <a:t>air bags</a:t>
            </a:r>
            <a:r>
              <a:rPr lang="en-US" dirty="0"/>
              <a:t>, and the construction of the vehicle.</a:t>
            </a:r>
          </a:p>
          <a:p>
            <a:r>
              <a:rPr lang="en-US" dirty="0"/>
              <a:t>The </a:t>
            </a:r>
            <a:r>
              <a:rPr lang="en-US" b="1" dirty="0">
                <a:highlight>
                  <a:srgbClr val="FFFF00"/>
                </a:highlight>
              </a:rPr>
              <a:t>active restraint</a:t>
            </a:r>
            <a:r>
              <a:rPr lang="en-US" dirty="0">
                <a:highlight>
                  <a:srgbClr val="FFFF00"/>
                </a:highlight>
              </a:rPr>
              <a:t> </a:t>
            </a:r>
            <a:r>
              <a:rPr lang="en-US" dirty="0"/>
              <a:t>system needs an extra effort by human to activate or use them. For example: a </a:t>
            </a:r>
            <a:r>
              <a:rPr lang="en-US" dirty="0">
                <a:highlight>
                  <a:srgbClr val="FFFF00"/>
                </a:highlight>
              </a:rPr>
              <a:t>seat belt must fasten </a:t>
            </a:r>
            <a:r>
              <a:rPr lang="en-US" dirty="0"/>
              <a:t>by the passenger to protect them from any crash.</a:t>
            </a:r>
          </a:p>
          <a:p>
            <a:r>
              <a:rPr lang="en-US" dirty="0"/>
              <a:t>Child Safety Seats: They are required in Texas up to the age of 8…(On test choose 2 years).</a:t>
            </a:r>
          </a:p>
        </p:txBody>
      </p:sp>
      <p:pic>
        <p:nvPicPr>
          <p:cNvPr id="5" name="Picture 4" descr="A picture containing person, sitting, person, holding&#10;&#10;Description automatically generated">
            <a:extLst>
              <a:ext uri="{FF2B5EF4-FFF2-40B4-BE49-F238E27FC236}">
                <a16:creationId xmlns:a16="http://schemas.microsoft.com/office/drawing/2014/main" id="{9F891B8F-9081-4454-808A-082E55E699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575" y="3937519"/>
            <a:ext cx="1831176" cy="1222310"/>
          </a:xfrm>
          <a:prstGeom prst="rect">
            <a:avLst/>
          </a:prstGeom>
        </p:spPr>
      </p:pic>
      <p:pic>
        <p:nvPicPr>
          <p:cNvPr id="7" name="Picture 6" descr="A picture containing indoor, sitting, table, dark&#10;&#10;Description automatically generated">
            <a:extLst>
              <a:ext uri="{FF2B5EF4-FFF2-40B4-BE49-F238E27FC236}">
                <a16:creationId xmlns:a16="http://schemas.microsoft.com/office/drawing/2014/main" id="{FB951A65-82D3-4601-9D15-5BD85E381D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41844" y="3924894"/>
            <a:ext cx="1754156" cy="1334461"/>
          </a:xfrm>
          <a:prstGeom prst="rect">
            <a:avLst/>
          </a:prstGeom>
        </p:spPr>
      </p:pic>
      <p:sp>
        <p:nvSpPr>
          <p:cNvPr id="9" name="TextBox 8">
            <a:extLst>
              <a:ext uri="{FF2B5EF4-FFF2-40B4-BE49-F238E27FC236}">
                <a16:creationId xmlns:a16="http://schemas.microsoft.com/office/drawing/2014/main" id="{DC90F1E6-B227-4335-AAB5-47C648FFFECF}"/>
              </a:ext>
            </a:extLst>
          </p:cNvPr>
          <p:cNvSpPr txBox="1"/>
          <p:nvPr/>
        </p:nvSpPr>
        <p:spPr>
          <a:xfrm>
            <a:off x="985933" y="5200444"/>
            <a:ext cx="2052735" cy="369332"/>
          </a:xfrm>
          <a:prstGeom prst="rect">
            <a:avLst/>
          </a:prstGeom>
          <a:noFill/>
        </p:spPr>
        <p:txBody>
          <a:bodyPr wrap="square" rtlCol="0">
            <a:spAutoFit/>
          </a:bodyPr>
          <a:lstStyle/>
          <a:p>
            <a:r>
              <a:rPr lang="en-US"/>
              <a:t>Active Restraint</a:t>
            </a:r>
            <a:endParaRPr lang="en-US" dirty="0"/>
          </a:p>
        </p:txBody>
      </p:sp>
      <p:sp>
        <p:nvSpPr>
          <p:cNvPr id="10" name="TextBox 9">
            <a:extLst>
              <a:ext uri="{FF2B5EF4-FFF2-40B4-BE49-F238E27FC236}">
                <a16:creationId xmlns:a16="http://schemas.microsoft.com/office/drawing/2014/main" id="{EBFEB11C-4E4A-4A2C-830C-D0562F5C7B52}"/>
              </a:ext>
            </a:extLst>
          </p:cNvPr>
          <p:cNvSpPr txBox="1"/>
          <p:nvPr/>
        </p:nvSpPr>
        <p:spPr>
          <a:xfrm>
            <a:off x="4260647" y="5259355"/>
            <a:ext cx="1916550" cy="369332"/>
          </a:xfrm>
          <a:prstGeom prst="rect">
            <a:avLst/>
          </a:prstGeom>
          <a:noFill/>
        </p:spPr>
        <p:txBody>
          <a:bodyPr wrap="none" rtlCol="0">
            <a:spAutoFit/>
          </a:bodyPr>
          <a:lstStyle/>
          <a:p>
            <a:r>
              <a:rPr lang="en-US"/>
              <a:t>Passive Restraint</a:t>
            </a:r>
            <a:endParaRPr lang="en-US" dirty="0"/>
          </a:p>
        </p:txBody>
      </p:sp>
      <p:pic>
        <p:nvPicPr>
          <p:cNvPr id="11" name="Picture 10" descr="A close up of a sign&#10;&#10;Description automatically generated">
            <a:extLst>
              <a:ext uri="{FF2B5EF4-FFF2-40B4-BE49-F238E27FC236}">
                <a16:creationId xmlns:a16="http://schemas.microsoft.com/office/drawing/2014/main" id="{3476399E-BAF3-4536-87E4-282771217D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96258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5324C1-2149-412E-B035-A02DFBDF8766}"/>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HTS = Highway Transportation System</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73CF94-7EF4-4DA2-B139-484F34700427}"/>
              </a:ext>
            </a:extLst>
          </p:cNvPr>
          <p:cNvSpPr>
            <a:spLocks noGrp="1"/>
          </p:cNvSpPr>
          <p:nvPr>
            <p:ph idx="1"/>
          </p:nvPr>
        </p:nvSpPr>
        <p:spPr>
          <a:xfrm>
            <a:off x="6116084" y="609601"/>
            <a:ext cx="5511296" cy="5175624"/>
          </a:xfrm>
        </p:spPr>
        <p:txBody>
          <a:bodyPr anchor="ctr">
            <a:normAutofit/>
          </a:bodyPr>
          <a:lstStyle/>
          <a:p>
            <a:r>
              <a:rPr lang="en-US" dirty="0">
                <a:solidFill>
                  <a:srgbClr val="FFFFFF"/>
                </a:solidFill>
              </a:rPr>
              <a:t>The purpose of the HTS (Highway Transportation System) is to move people, vehicles and goods in a safe and efficient manner. </a:t>
            </a:r>
            <a:br>
              <a:rPr lang="en-US" dirty="0">
                <a:solidFill>
                  <a:srgbClr val="FFFFFF"/>
                </a:solidFill>
              </a:rPr>
            </a:br>
            <a:br>
              <a:rPr lang="en-US" dirty="0">
                <a:solidFill>
                  <a:srgbClr val="FFFFFF"/>
                </a:solidFill>
              </a:rPr>
            </a:br>
            <a:r>
              <a:rPr lang="en-US" dirty="0">
                <a:solidFill>
                  <a:srgbClr val="FFFFFF"/>
                </a:solidFill>
              </a:rPr>
              <a:t>President </a:t>
            </a:r>
            <a:r>
              <a:rPr lang="en-US" b="1" dirty="0">
                <a:solidFill>
                  <a:srgbClr val="FFFFFF"/>
                </a:solidFill>
              </a:rPr>
              <a:t>Eisenhower</a:t>
            </a:r>
            <a:r>
              <a:rPr lang="en-US" dirty="0">
                <a:solidFill>
                  <a:srgbClr val="FFFFFF"/>
                </a:solidFill>
              </a:rPr>
              <a:t> conceived the Interstate System.</a:t>
            </a:r>
          </a:p>
          <a:p>
            <a:r>
              <a:rPr lang="en-US" dirty="0">
                <a:solidFill>
                  <a:srgbClr val="FFFFFF"/>
                </a:solidFill>
              </a:rPr>
              <a:t>It was authorized for designation by the Federal-Aid Highway Act of 1944, with the initial designations in 1947 and completed in 1955 under the 40,000-mile limitation imposed by the 1944 Act.</a:t>
            </a:r>
          </a:p>
          <a:p>
            <a:r>
              <a:rPr lang="en-US" b="1" i="1" dirty="0">
                <a:solidFill>
                  <a:srgbClr val="002060"/>
                </a:solidFill>
              </a:rPr>
              <a:t>Source: Traffic Safety Education Student Textbook Chapter 1 pages: 1.1 to 1.4</a:t>
            </a:r>
          </a:p>
        </p:txBody>
      </p:sp>
      <p:pic>
        <p:nvPicPr>
          <p:cNvPr id="15" name="Picture 14" descr="A close up of a sign&#10;&#10;Description automatically generated">
            <a:extLst>
              <a:ext uri="{FF2B5EF4-FFF2-40B4-BE49-F238E27FC236}">
                <a16:creationId xmlns:a16="http://schemas.microsoft.com/office/drawing/2014/main" id="{B25C6B12-C204-404E-A346-33BD5D19A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68" y="975193"/>
            <a:ext cx="3152678" cy="1073801"/>
          </a:xfrm>
          <a:prstGeom prst="rect">
            <a:avLst/>
          </a:prstGeom>
        </p:spPr>
      </p:pic>
    </p:spTree>
    <p:extLst>
      <p:ext uri="{BB962C8B-B14F-4D97-AF65-F5344CB8AC3E}">
        <p14:creationId xmlns:p14="http://schemas.microsoft.com/office/powerpoint/2010/main" val="275358617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FE55-D3CC-42DD-A533-A8270A2FDB58}"/>
              </a:ext>
            </a:extLst>
          </p:cNvPr>
          <p:cNvSpPr>
            <a:spLocks noGrp="1"/>
          </p:cNvSpPr>
          <p:nvPr>
            <p:ph type="title"/>
          </p:nvPr>
        </p:nvSpPr>
        <p:spPr>
          <a:xfrm>
            <a:off x="677334" y="609600"/>
            <a:ext cx="8596668" cy="1320800"/>
          </a:xfrm>
        </p:spPr>
        <p:txBody>
          <a:bodyPr anchor="t">
            <a:normAutofit/>
          </a:bodyPr>
          <a:lstStyle/>
          <a:p>
            <a:r>
              <a:rPr lang="en-US" dirty="0"/>
              <a:t>Overcoming Gravity and Inertia</a:t>
            </a:r>
          </a:p>
        </p:txBody>
      </p:sp>
      <p:sp>
        <p:nvSpPr>
          <p:cNvPr id="3" name="Content Placeholder 2">
            <a:extLst>
              <a:ext uri="{FF2B5EF4-FFF2-40B4-BE49-F238E27FC236}">
                <a16:creationId xmlns:a16="http://schemas.microsoft.com/office/drawing/2014/main" id="{A6154089-A4B8-48EE-B931-0374F84264F4}"/>
              </a:ext>
            </a:extLst>
          </p:cNvPr>
          <p:cNvSpPr>
            <a:spLocks noGrp="1"/>
          </p:cNvSpPr>
          <p:nvPr>
            <p:ph idx="1"/>
          </p:nvPr>
        </p:nvSpPr>
        <p:spPr>
          <a:xfrm>
            <a:off x="677334" y="2160590"/>
            <a:ext cx="5220430" cy="3701270"/>
          </a:xfrm>
        </p:spPr>
        <p:txBody>
          <a:bodyPr>
            <a:normAutofit fontScale="85000" lnSpcReduction="10000"/>
          </a:bodyPr>
          <a:lstStyle/>
          <a:p>
            <a:pPr>
              <a:lnSpc>
                <a:spcPct val="90000"/>
              </a:lnSpc>
            </a:pPr>
            <a:r>
              <a:rPr lang="en-US" dirty="0"/>
              <a:t>Gravity: the force that attracts a body toward the center of the earth, or toward any other physical body having mass.</a:t>
            </a:r>
          </a:p>
          <a:p>
            <a:pPr>
              <a:lnSpc>
                <a:spcPct val="90000"/>
              </a:lnSpc>
            </a:pPr>
            <a:r>
              <a:rPr lang="en-US" dirty="0">
                <a:highlight>
                  <a:srgbClr val="FFFF00"/>
                </a:highlight>
              </a:rPr>
              <a:t>Test Tip: When driving uphill you are overcoming the force of gravity</a:t>
            </a:r>
          </a:p>
          <a:p>
            <a:pPr>
              <a:lnSpc>
                <a:spcPct val="90000"/>
              </a:lnSpc>
            </a:pPr>
            <a:r>
              <a:rPr lang="en-US" dirty="0"/>
              <a:t>Inertia: a property of matter by which it continues in its existing state of rest or uniform motion in a straight line, unless that state is changed by an external force. </a:t>
            </a:r>
          </a:p>
          <a:p>
            <a:pPr>
              <a:lnSpc>
                <a:spcPct val="90000"/>
              </a:lnSpc>
            </a:pPr>
            <a:r>
              <a:rPr lang="en-US" dirty="0">
                <a:highlight>
                  <a:srgbClr val="FFFF00"/>
                </a:highlight>
              </a:rPr>
              <a:t>Test Tip: When you approach curves your car has a tendency to want to go straight, the only way to overcome the force of inertia is to SLOW DOWN!</a:t>
            </a:r>
          </a:p>
          <a:p>
            <a:pPr>
              <a:lnSpc>
                <a:spcPct val="90000"/>
              </a:lnSpc>
            </a:pPr>
            <a:r>
              <a:rPr lang="en-US" u="sng" dirty="0">
                <a:highlight>
                  <a:srgbClr val="FFFF00"/>
                </a:highlight>
              </a:rPr>
              <a:t>Covering the Break: </a:t>
            </a:r>
            <a:r>
              <a:rPr lang="en-US" dirty="0">
                <a:highlight>
                  <a:srgbClr val="FFFF00"/>
                </a:highlight>
              </a:rPr>
              <a:t>When your foot rest on or above the break. (Downhill driving, shift into lower gear)</a:t>
            </a:r>
          </a:p>
          <a:p>
            <a:pPr>
              <a:lnSpc>
                <a:spcPct val="90000"/>
              </a:lnSpc>
            </a:pPr>
            <a:r>
              <a:rPr lang="en-US" dirty="0">
                <a:highlight>
                  <a:srgbClr val="FFFF00"/>
                </a:highlight>
              </a:rPr>
              <a:t>If you enter a curve too fast…break GENTLY.</a:t>
            </a:r>
          </a:p>
        </p:txBody>
      </p:sp>
      <p:pic>
        <p:nvPicPr>
          <p:cNvPr id="5" name="Picture 4" descr="A person standing in front of a blackboard&#10;&#10;Description automatically generated">
            <a:extLst>
              <a:ext uri="{FF2B5EF4-FFF2-40B4-BE49-F238E27FC236}">
                <a16:creationId xmlns:a16="http://schemas.microsoft.com/office/drawing/2014/main" id="{439F1202-69A0-4025-85A5-4FFD6B6DB7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7417" y="2159000"/>
            <a:ext cx="3145536" cy="3031412"/>
          </a:xfrm>
          <a:prstGeom prst="rect">
            <a:avLst/>
          </a:prstGeom>
        </p:spPr>
      </p:pic>
      <p:pic>
        <p:nvPicPr>
          <p:cNvPr id="7" name="Picture 6" descr="A close up of a sign&#10;&#10;Description automatically generated">
            <a:extLst>
              <a:ext uri="{FF2B5EF4-FFF2-40B4-BE49-F238E27FC236}">
                <a16:creationId xmlns:a16="http://schemas.microsoft.com/office/drawing/2014/main" id="{3EE70AA8-5759-4B83-A4E2-F0AE87E46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82898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C03-DF42-4A5E-B205-4235F69D0412}"/>
              </a:ext>
            </a:extLst>
          </p:cNvPr>
          <p:cNvSpPr>
            <a:spLocks noGrp="1"/>
          </p:cNvSpPr>
          <p:nvPr>
            <p:ph type="title"/>
          </p:nvPr>
        </p:nvSpPr>
        <p:spPr/>
        <p:txBody>
          <a:bodyPr/>
          <a:lstStyle/>
          <a:p>
            <a:r>
              <a:rPr lang="en-US" dirty="0"/>
              <a:t>Who should you call to schedule a drive time?</a:t>
            </a:r>
          </a:p>
        </p:txBody>
      </p:sp>
      <p:sp>
        <p:nvSpPr>
          <p:cNvPr id="3" name="Content Placeholder 2">
            <a:extLst>
              <a:ext uri="{FF2B5EF4-FFF2-40B4-BE49-F238E27FC236}">
                <a16:creationId xmlns:a16="http://schemas.microsoft.com/office/drawing/2014/main" id="{775007D2-7711-43DC-B3E9-D509BAB469F6}"/>
              </a:ext>
            </a:extLst>
          </p:cNvPr>
          <p:cNvSpPr>
            <a:spLocks noGrp="1"/>
          </p:cNvSpPr>
          <p:nvPr>
            <p:ph idx="1"/>
          </p:nvPr>
        </p:nvSpPr>
        <p:spPr>
          <a:xfrm>
            <a:off x="677334" y="1862011"/>
            <a:ext cx="8596668" cy="395998"/>
          </a:xfrm>
        </p:spPr>
        <p:txBody>
          <a:bodyPr>
            <a:normAutofit fontScale="92500"/>
          </a:bodyPr>
          <a:lstStyle/>
          <a:p>
            <a:r>
              <a:rPr lang="en-US" dirty="0"/>
              <a:t>To schedule a drive time it depends on location: www.allagesdrivingschool.com</a:t>
            </a:r>
          </a:p>
        </p:txBody>
      </p:sp>
      <p:pic>
        <p:nvPicPr>
          <p:cNvPr id="4" name="Picture 3">
            <a:extLst>
              <a:ext uri="{FF2B5EF4-FFF2-40B4-BE49-F238E27FC236}">
                <a16:creationId xmlns:a16="http://schemas.microsoft.com/office/drawing/2014/main" id="{EC62B69A-A20B-4376-9719-E0A0F478D24F}"/>
              </a:ext>
            </a:extLst>
          </p:cNvPr>
          <p:cNvPicPr>
            <a:picLocks noChangeAspect="1"/>
          </p:cNvPicPr>
          <p:nvPr/>
        </p:nvPicPr>
        <p:blipFill>
          <a:blip r:embed="rId2"/>
          <a:stretch>
            <a:fillRect/>
          </a:stretch>
        </p:blipFill>
        <p:spPr>
          <a:xfrm>
            <a:off x="606491" y="2462412"/>
            <a:ext cx="7184570" cy="1959928"/>
          </a:xfrm>
          <a:prstGeom prst="rect">
            <a:avLst/>
          </a:prstGeom>
        </p:spPr>
      </p:pic>
      <p:pic>
        <p:nvPicPr>
          <p:cNvPr id="5" name="Picture 4">
            <a:extLst>
              <a:ext uri="{FF2B5EF4-FFF2-40B4-BE49-F238E27FC236}">
                <a16:creationId xmlns:a16="http://schemas.microsoft.com/office/drawing/2014/main" id="{45C13072-216D-4797-BFBA-2EC5D1549B20}"/>
              </a:ext>
            </a:extLst>
          </p:cNvPr>
          <p:cNvPicPr>
            <a:picLocks noChangeAspect="1"/>
          </p:cNvPicPr>
          <p:nvPr/>
        </p:nvPicPr>
        <p:blipFill>
          <a:blip r:embed="rId3"/>
          <a:stretch>
            <a:fillRect/>
          </a:stretch>
        </p:blipFill>
        <p:spPr>
          <a:xfrm>
            <a:off x="677334" y="4543862"/>
            <a:ext cx="4745434" cy="2013381"/>
          </a:xfrm>
          <a:prstGeom prst="rect">
            <a:avLst/>
          </a:prstGeom>
        </p:spPr>
      </p:pic>
      <p:sp>
        <p:nvSpPr>
          <p:cNvPr id="6" name="TextBox 5">
            <a:extLst>
              <a:ext uri="{FF2B5EF4-FFF2-40B4-BE49-F238E27FC236}">
                <a16:creationId xmlns:a16="http://schemas.microsoft.com/office/drawing/2014/main" id="{2EB932CA-A07A-4B1B-9CFA-219D14621745}"/>
              </a:ext>
            </a:extLst>
          </p:cNvPr>
          <p:cNvSpPr txBox="1"/>
          <p:nvPr/>
        </p:nvSpPr>
        <p:spPr>
          <a:xfrm>
            <a:off x="5868830" y="4811888"/>
            <a:ext cx="2855292" cy="923330"/>
          </a:xfrm>
          <a:prstGeom prst="rect">
            <a:avLst/>
          </a:prstGeom>
          <a:noFill/>
        </p:spPr>
        <p:txBody>
          <a:bodyPr wrap="square" rtlCol="0">
            <a:spAutoFit/>
          </a:bodyPr>
          <a:lstStyle/>
          <a:p>
            <a:r>
              <a:rPr lang="en-US" dirty="0">
                <a:highlight>
                  <a:srgbClr val="FFFF00"/>
                </a:highlight>
              </a:rPr>
              <a:t>Test Tip: Write the correct phone number for your location</a:t>
            </a:r>
          </a:p>
        </p:txBody>
      </p:sp>
      <p:pic>
        <p:nvPicPr>
          <p:cNvPr id="7" name="Picture 6" descr="A close up of a sign&#10;&#10;Description automatically generated">
            <a:extLst>
              <a:ext uri="{FF2B5EF4-FFF2-40B4-BE49-F238E27FC236}">
                <a16:creationId xmlns:a16="http://schemas.microsoft.com/office/drawing/2014/main" id="{8D3F8231-EB22-420E-B119-29435B559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4286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riding a motorcycle on a track&#10;&#10;Description automatically generated">
            <a:extLst>
              <a:ext uri="{FF2B5EF4-FFF2-40B4-BE49-F238E27FC236}">
                <a16:creationId xmlns:a16="http://schemas.microsoft.com/office/drawing/2014/main" id="{DDB8A108-C7A7-4DE6-AE89-D1189C6716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54" r="203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0BEF08E-0681-4467-B7DA-6EE30A72A289}"/>
              </a:ext>
            </a:extLst>
          </p:cNvPr>
          <p:cNvSpPr>
            <a:spLocks noGrp="1"/>
          </p:cNvSpPr>
          <p:nvPr>
            <p:ph type="title"/>
          </p:nvPr>
        </p:nvSpPr>
        <p:spPr>
          <a:xfrm>
            <a:off x="677333" y="609600"/>
            <a:ext cx="3851123" cy="1320800"/>
          </a:xfrm>
        </p:spPr>
        <p:txBody>
          <a:bodyPr>
            <a:normAutofit/>
          </a:bodyPr>
          <a:lstStyle/>
          <a:p>
            <a:r>
              <a:rPr lang="en-US" dirty="0"/>
              <a:t>Motorcyclists</a:t>
            </a:r>
          </a:p>
        </p:txBody>
      </p:sp>
      <p:sp>
        <p:nvSpPr>
          <p:cNvPr id="3" name="Content Placeholder 2">
            <a:extLst>
              <a:ext uri="{FF2B5EF4-FFF2-40B4-BE49-F238E27FC236}">
                <a16:creationId xmlns:a16="http://schemas.microsoft.com/office/drawing/2014/main" id="{A65B0DA5-8B6C-435E-A37A-21D97380FB48}"/>
              </a:ext>
            </a:extLst>
          </p:cNvPr>
          <p:cNvSpPr>
            <a:spLocks noGrp="1"/>
          </p:cNvSpPr>
          <p:nvPr>
            <p:ph idx="1"/>
          </p:nvPr>
        </p:nvSpPr>
        <p:spPr>
          <a:xfrm>
            <a:off x="699839" y="1388933"/>
            <a:ext cx="3851122" cy="3880773"/>
          </a:xfrm>
        </p:spPr>
        <p:txBody>
          <a:bodyPr>
            <a:normAutofit/>
          </a:bodyPr>
          <a:lstStyle/>
          <a:p>
            <a:r>
              <a:rPr lang="en-US" dirty="0"/>
              <a:t>Motorcyclist are hard to see because of their small size.</a:t>
            </a:r>
          </a:p>
          <a:p>
            <a:r>
              <a:rPr lang="en-US" dirty="0"/>
              <a:t>What protects a motorcyclist from head injury is a helmet.</a:t>
            </a:r>
          </a:p>
          <a:p>
            <a:r>
              <a:rPr lang="en-US" dirty="0"/>
              <a:t>The smaller the vehicle the less distance it takes to stop. For example a bicycle can stop more efficiently then a Motorcycle. </a:t>
            </a:r>
          </a:p>
          <a:p>
            <a:r>
              <a:rPr lang="en-US" dirty="0"/>
              <a:t>Motorcyclists should ride staggered with the left motorcyclist ahead of the first.</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1A15263-DDD6-43B9-A552-76CE4117E83B}"/>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Motorcycle_phillip_island02.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6" name="Picture 15" descr="A close up of a sign&#10;&#10;Description automatically generated">
            <a:extLst>
              <a:ext uri="{FF2B5EF4-FFF2-40B4-BE49-F238E27FC236}">
                <a16:creationId xmlns:a16="http://schemas.microsoft.com/office/drawing/2014/main" id="{E3EA40B2-493D-4D30-81E7-6F048E752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112" y="5328800"/>
            <a:ext cx="2317563" cy="789361"/>
          </a:xfrm>
          <a:prstGeom prst="rect">
            <a:avLst/>
          </a:prstGeom>
        </p:spPr>
      </p:pic>
    </p:spTree>
    <p:extLst>
      <p:ext uri="{BB962C8B-B14F-4D97-AF65-F5344CB8AC3E}">
        <p14:creationId xmlns:p14="http://schemas.microsoft.com/office/powerpoint/2010/main" val="198512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elmet and riding a bicycle&#10;&#10;Description automatically generated">
            <a:extLst>
              <a:ext uri="{FF2B5EF4-FFF2-40B4-BE49-F238E27FC236}">
                <a16:creationId xmlns:a16="http://schemas.microsoft.com/office/drawing/2014/main" id="{DCB9F4BC-BD90-43DD-AE96-CBE62D05962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0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3674EA5-3C78-4063-B316-1A34F0972DC2}"/>
              </a:ext>
            </a:extLst>
          </p:cNvPr>
          <p:cNvSpPr>
            <a:spLocks noGrp="1"/>
          </p:cNvSpPr>
          <p:nvPr>
            <p:ph type="title"/>
          </p:nvPr>
        </p:nvSpPr>
        <p:spPr>
          <a:xfrm>
            <a:off x="677333" y="609600"/>
            <a:ext cx="3851123" cy="1320800"/>
          </a:xfrm>
        </p:spPr>
        <p:txBody>
          <a:bodyPr>
            <a:normAutofit/>
          </a:bodyPr>
          <a:lstStyle/>
          <a:p>
            <a:r>
              <a:rPr lang="en-US" dirty="0"/>
              <a:t>Bicyclist</a:t>
            </a:r>
          </a:p>
        </p:txBody>
      </p:sp>
      <p:sp>
        <p:nvSpPr>
          <p:cNvPr id="3" name="Content Placeholder 2">
            <a:extLst>
              <a:ext uri="{FF2B5EF4-FFF2-40B4-BE49-F238E27FC236}">
                <a16:creationId xmlns:a16="http://schemas.microsoft.com/office/drawing/2014/main" id="{ED00D037-75E1-4600-B334-42EF9D77DAD5}"/>
              </a:ext>
            </a:extLst>
          </p:cNvPr>
          <p:cNvSpPr>
            <a:spLocks noGrp="1"/>
          </p:cNvSpPr>
          <p:nvPr>
            <p:ph idx="1"/>
          </p:nvPr>
        </p:nvSpPr>
        <p:spPr>
          <a:xfrm>
            <a:off x="677334" y="1649480"/>
            <a:ext cx="3851122" cy="3880773"/>
          </a:xfrm>
        </p:spPr>
        <p:txBody>
          <a:bodyPr>
            <a:normAutofit/>
          </a:bodyPr>
          <a:lstStyle/>
          <a:p>
            <a:pPr>
              <a:lnSpc>
                <a:spcPct val="90000"/>
              </a:lnSpc>
            </a:pPr>
            <a:r>
              <a:rPr lang="en-US" sz="1500" dirty="0"/>
              <a:t>A bicycle is a vehicle. Any person riding a bicycle has the same rights and responsibilities that apply to a driver operating a vehicle unless these cannot, by their nature, apply to a person operating a bicycle. Any person who operates a bicycle is subject to the same penalties for violating a traffic law as a person operating a motor vehicle. All traffic convictions will be placed on the individual’s driver record, regardless if the conviction was for an offense committed on a bicycle or in a motor vehicle.</a:t>
            </a:r>
          </a:p>
          <a:p>
            <a:pPr>
              <a:lnSpc>
                <a:spcPct val="90000"/>
              </a:lnSpc>
            </a:pPr>
            <a:r>
              <a:rPr lang="en-US" sz="1500" dirty="0">
                <a:highlight>
                  <a:srgbClr val="FFFF00"/>
                </a:highlight>
              </a:rPr>
              <a:t>Bicyclist should ride on the right side of the roadway. Test Tip</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1FC9EA6D-ED16-4BF2-AB5F-19C6BA0F7CC3}"/>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US_Navy_070728-N-8273J-189_Lt._Timothy_O%27Donnell_leads_the_bicycle_portion_of_the_race_during_the_2007_Armed_Forces_Triathlon_Championships_at_Naval_Base_Ventura_County.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6" name="Picture 15" descr="A close up of a sign&#10;&#10;Description automatically generated">
            <a:extLst>
              <a:ext uri="{FF2B5EF4-FFF2-40B4-BE49-F238E27FC236}">
                <a16:creationId xmlns:a16="http://schemas.microsoft.com/office/drawing/2014/main" id="{442E8BDA-2A18-4DD1-A100-A63DA83C7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1560902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CA65433-F4AD-4D24-B221-05065F2DD31C}"/>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Wrong Way Driver</a:t>
            </a:r>
          </a:p>
        </p:txBody>
      </p:sp>
      <p:sp>
        <p:nvSpPr>
          <p:cNvPr id="3" name="Content Placeholder 2">
            <a:extLst>
              <a:ext uri="{FF2B5EF4-FFF2-40B4-BE49-F238E27FC236}">
                <a16:creationId xmlns:a16="http://schemas.microsoft.com/office/drawing/2014/main" id="{6BD2E681-E469-47B9-B8A0-612195FB17D0}"/>
              </a:ext>
            </a:extLst>
          </p:cNvPr>
          <p:cNvSpPr>
            <a:spLocks noGrp="1"/>
          </p:cNvSpPr>
          <p:nvPr>
            <p:ph idx="1"/>
          </p:nvPr>
        </p:nvSpPr>
        <p:spPr>
          <a:xfrm>
            <a:off x="673754" y="2160590"/>
            <a:ext cx="3973943" cy="3440110"/>
          </a:xfrm>
        </p:spPr>
        <p:txBody>
          <a:bodyPr>
            <a:normAutofit/>
          </a:bodyPr>
          <a:lstStyle/>
          <a:p>
            <a:r>
              <a:rPr lang="en-US">
                <a:solidFill>
                  <a:schemeClr val="bg1"/>
                </a:solidFill>
              </a:rPr>
              <a:t>If you encounter a wrong way driver you must do the following:</a:t>
            </a:r>
          </a:p>
          <a:p>
            <a:r>
              <a:rPr lang="en-US">
                <a:solidFill>
                  <a:schemeClr val="bg1"/>
                </a:solidFill>
              </a:rPr>
              <a:t>1. Slow down</a:t>
            </a:r>
          </a:p>
          <a:p>
            <a:r>
              <a:rPr lang="en-US">
                <a:solidFill>
                  <a:schemeClr val="bg1"/>
                </a:solidFill>
              </a:rPr>
              <a:t>2.Steer to the right</a:t>
            </a:r>
          </a:p>
          <a:p>
            <a:r>
              <a:rPr lang="en-US">
                <a:solidFill>
                  <a:schemeClr val="bg1"/>
                </a:solidFill>
              </a:rPr>
              <a:t>3. Sound your horn</a:t>
            </a:r>
          </a:p>
        </p:txBody>
      </p:sp>
      <p:pic>
        <p:nvPicPr>
          <p:cNvPr id="5" name="Picture 4" descr="A stop sign&#10;&#10;Description automatically generated">
            <a:extLst>
              <a:ext uri="{FF2B5EF4-FFF2-40B4-BE49-F238E27FC236}">
                <a16:creationId xmlns:a16="http://schemas.microsoft.com/office/drawing/2014/main" id="{A7DDD7D5-D435-4F6F-8EF8-79C2DFB795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1" y="1873263"/>
            <a:ext cx="5143500" cy="3098958"/>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DEA8FD3E-4033-4A29-BC58-BE4DB34F0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375425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F568-954F-4A0A-81BC-3F6CAFA44D69}"/>
              </a:ext>
            </a:extLst>
          </p:cNvPr>
          <p:cNvSpPr>
            <a:spLocks noGrp="1"/>
          </p:cNvSpPr>
          <p:nvPr>
            <p:ph type="title"/>
          </p:nvPr>
        </p:nvSpPr>
        <p:spPr/>
        <p:txBody>
          <a:bodyPr/>
          <a:lstStyle/>
          <a:p>
            <a:r>
              <a:rPr lang="en-US" dirty="0"/>
              <a:t>SMOG: How to change lanes</a:t>
            </a:r>
          </a:p>
        </p:txBody>
      </p:sp>
      <p:sp>
        <p:nvSpPr>
          <p:cNvPr id="3" name="Content Placeholder 2">
            <a:extLst>
              <a:ext uri="{FF2B5EF4-FFF2-40B4-BE49-F238E27FC236}">
                <a16:creationId xmlns:a16="http://schemas.microsoft.com/office/drawing/2014/main" id="{2EDAFD46-6748-4527-B7DC-D0A846D5B47C}"/>
              </a:ext>
            </a:extLst>
          </p:cNvPr>
          <p:cNvSpPr>
            <a:spLocks noGrp="1"/>
          </p:cNvSpPr>
          <p:nvPr>
            <p:ph idx="1"/>
          </p:nvPr>
        </p:nvSpPr>
        <p:spPr>
          <a:xfrm>
            <a:off x="677334" y="1488614"/>
            <a:ext cx="8596668" cy="3438988"/>
          </a:xfrm>
        </p:spPr>
        <p:txBody>
          <a:bodyPr/>
          <a:lstStyle/>
          <a:p>
            <a:pPr marL="0" indent="0">
              <a:buNone/>
            </a:pPr>
            <a:r>
              <a:rPr lang="en-US" dirty="0"/>
              <a:t>When performing a lane change</a:t>
            </a:r>
          </a:p>
          <a:p>
            <a:r>
              <a:rPr lang="en-US" b="1" u="sng" dirty="0"/>
              <a:t>S</a:t>
            </a:r>
            <a:r>
              <a:rPr lang="en-US" dirty="0"/>
              <a:t>ignal: Turn on your blinking signal light(blinker) for the direction you are changing lanes. This lets everyone around you know what your intentions are.</a:t>
            </a:r>
          </a:p>
          <a:p>
            <a:r>
              <a:rPr lang="en-US" b="1" u="sng" dirty="0"/>
              <a:t>M</a:t>
            </a:r>
            <a:r>
              <a:rPr lang="en-US" dirty="0"/>
              <a:t>irror: Check your mirrors, first your rear-view mirror and then the side mirror of the lane you want to change to.</a:t>
            </a:r>
          </a:p>
          <a:p>
            <a:r>
              <a:rPr lang="en-US" b="1" u="sng" dirty="0"/>
              <a:t>O</a:t>
            </a:r>
            <a:r>
              <a:rPr lang="en-US" dirty="0"/>
              <a:t>ver the Shoulder: Check your </a:t>
            </a:r>
            <a:r>
              <a:rPr lang="en-US" b="1" u="sng" dirty="0"/>
              <a:t>blind spot </a:t>
            </a:r>
            <a:r>
              <a:rPr lang="en-US" dirty="0"/>
              <a:t>by looking over the shoulder, this will allow you to see the area in which your mirrors can not see. </a:t>
            </a:r>
          </a:p>
          <a:p>
            <a:r>
              <a:rPr lang="en-US" b="1" u="sng" dirty="0"/>
              <a:t>G</a:t>
            </a:r>
            <a:r>
              <a:rPr lang="en-US" dirty="0"/>
              <a:t>o: If everything is clear and it is safe to change lanes you simple execute the maneuver. GO! Trust your eyes and execute the maneuver to avoid hazards in front of you.</a:t>
            </a:r>
          </a:p>
        </p:txBody>
      </p:sp>
      <p:pic>
        <p:nvPicPr>
          <p:cNvPr id="4" name="Picture 3" descr="A close up of a sign&#10;&#10;Description automatically generated">
            <a:extLst>
              <a:ext uri="{FF2B5EF4-FFF2-40B4-BE49-F238E27FC236}">
                <a16:creationId xmlns:a16="http://schemas.microsoft.com/office/drawing/2014/main" id="{DCF2A94A-3EAF-456F-A80E-74D90C3B8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44391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2B9843F-49CA-44D3-B64B-FA0B6E0546ED}"/>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Following distance</a:t>
            </a:r>
          </a:p>
        </p:txBody>
      </p:sp>
      <p:sp>
        <p:nvSpPr>
          <p:cNvPr id="3" name="Content Placeholder 2">
            <a:extLst>
              <a:ext uri="{FF2B5EF4-FFF2-40B4-BE49-F238E27FC236}">
                <a16:creationId xmlns:a16="http://schemas.microsoft.com/office/drawing/2014/main" id="{6243E748-3DA9-47AB-A97A-594A20646D7F}"/>
              </a:ext>
            </a:extLst>
          </p:cNvPr>
          <p:cNvSpPr>
            <a:spLocks noGrp="1"/>
          </p:cNvSpPr>
          <p:nvPr>
            <p:ph idx="1"/>
          </p:nvPr>
        </p:nvSpPr>
        <p:spPr>
          <a:xfrm>
            <a:off x="673754" y="2160590"/>
            <a:ext cx="3973943" cy="3440110"/>
          </a:xfrm>
        </p:spPr>
        <p:txBody>
          <a:bodyPr>
            <a:normAutofit lnSpcReduction="10000"/>
          </a:bodyPr>
          <a:lstStyle/>
          <a:p>
            <a:pPr fontAlgn="base">
              <a:lnSpc>
                <a:spcPct val="90000"/>
              </a:lnSpc>
            </a:pPr>
            <a:r>
              <a:rPr lang="en-US" sz="1100" cap="all" dirty="0">
                <a:solidFill>
                  <a:schemeClr val="bg1"/>
                </a:solidFill>
              </a:rPr>
              <a:t>HOW TO DO THE 2 SECOND RULE</a:t>
            </a:r>
          </a:p>
          <a:p>
            <a:pPr fontAlgn="base">
              <a:lnSpc>
                <a:spcPct val="90000"/>
              </a:lnSpc>
            </a:pPr>
            <a:r>
              <a:rPr lang="en-US" sz="1100" dirty="0">
                <a:solidFill>
                  <a:schemeClr val="bg1"/>
                </a:solidFill>
              </a:rPr>
              <a:t>You are driving along a relatively straight road. To estimate the minimum and safe following distance, allow the car in front (the yellow car) to pass a fixed object. This can be any object that is easy to distinguish such as a road marking or lamp post, although in this case in the diagram, it’s a road sign.</a:t>
            </a:r>
          </a:p>
          <a:p>
            <a:pPr fontAlgn="base">
              <a:lnSpc>
                <a:spcPct val="90000"/>
              </a:lnSpc>
            </a:pPr>
            <a:r>
              <a:rPr lang="en-US" sz="1100" dirty="0">
                <a:solidFill>
                  <a:schemeClr val="bg1"/>
                </a:solidFill>
              </a:rPr>
              <a:t>As the rear of the car in front roughly lines up with your chosen reference marker, count to 2 seconds. If before you have reached 2 seconds your vehicle has passed the same reference marker, you will need to increase your following distance and try again. The 2 second rule isn’t just for the car in front however. If a car is driving too close behind you (</a:t>
            </a:r>
            <a:r>
              <a:rPr lang="en-US" sz="1100" dirty="0">
                <a:solidFill>
                  <a:schemeClr val="bg1"/>
                </a:solidFill>
                <a:hlinkClick r:id="rId2" tooltip="Tailgating"/>
              </a:rPr>
              <a:t>tailgating</a:t>
            </a:r>
            <a:r>
              <a:rPr lang="en-US" sz="1100" dirty="0">
                <a:solidFill>
                  <a:schemeClr val="bg1"/>
                </a:solidFill>
              </a:rPr>
              <a:t>), you will also need to take their thinking distance into account by leaving a sufficient and safe distance between yourself and the car in-front.</a:t>
            </a:r>
          </a:p>
          <a:p>
            <a:pPr fontAlgn="base">
              <a:lnSpc>
                <a:spcPct val="90000"/>
              </a:lnSpc>
            </a:pPr>
            <a:r>
              <a:rPr lang="en-US" sz="1100" dirty="0">
                <a:solidFill>
                  <a:schemeClr val="bg1"/>
                </a:solidFill>
              </a:rPr>
              <a:t>Teens are encouraged to use 4 seconds under ideal conditions 6 seconds under adverse conditions.</a:t>
            </a:r>
          </a:p>
          <a:p>
            <a:pPr fontAlgn="base">
              <a:lnSpc>
                <a:spcPct val="90000"/>
              </a:lnSpc>
            </a:pPr>
            <a:r>
              <a:rPr lang="en-US" sz="1100" dirty="0">
                <a:solidFill>
                  <a:schemeClr val="bg1"/>
                </a:solidFill>
              </a:rPr>
              <a:t>Major Cause of Freeway collisions is following to closely.</a:t>
            </a:r>
          </a:p>
          <a:p>
            <a:pPr>
              <a:lnSpc>
                <a:spcPct val="90000"/>
              </a:lnSpc>
            </a:pPr>
            <a:endParaRPr lang="en-US" sz="1100" b="1" u="sng" dirty="0">
              <a:solidFill>
                <a:schemeClr val="bg1"/>
              </a:solidFill>
            </a:endParaRPr>
          </a:p>
        </p:txBody>
      </p:sp>
      <p:pic>
        <p:nvPicPr>
          <p:cNvPr id="5" name="Picture 4" descr="A picture containing train, cake, grass, sitting&#10;&#10;Description automatically generated">
            <a:extLst>
              <a:ext uri="{FF2B5EF4-FFF2-40B4-BE49-F238E27FC236}">
                <a16:creationId xmlns:a16="http://schemas.microsoft.com/office/drawing/2014/main" id="{91BFDD59-11FE-43F0-8618-8677C11F6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275331"/>
            <a:ext cx="5143500" cy="4294822"/>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F06106DD-3E61-4483-A2F0-FDA433947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344176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0744-ACDD-4011-829B-06B522C9D900}"/>
              </a:ext>
            </a:extLst>
          </p:cNvPr>
          <p:cNvSpPr>
            <a:spLocks noGrp="1"/>
          </p:cNvSpPr>
          <p:nvPr>
            <p:ph type="title"/>
          </p:nvPr>
        </p:nvSpPr>
        <p:spPr>
          <a:xfrm>
            <a:off x="5536734" y="609600"/>
            <a:ext cx="3737268" cy="1320800"/>
          </a:xfrm>
        </p:spPr>
        <p:txBody>
          <a:bodyPr>
            <a:normAutofit/>
          </a:bodyPr>
          <a:lstStyle/>
          <a:p>
            <a:r>
              <a:rPr lang="en-US" sz="3300"/>
              <a:t>Causes of collisions (crashes)</a:t>
            </a:r>
          </a:p>
        </p:txBody>
      </p:sp>
      <p:sp>
        <p:nvSpPr>
          <p:cNvPr id="3" name="Content Placeholder 2">
            <a:extLst>
              <a:ext uri="{FF2B5EF4-FFF2-40B4-BE49-F238E27FC236}">
                <a16:creationId xmlns:a16="http://schemas.microsoft.com/office/drawing/2014/main" id="{070F5166-849F-418B-BA57-FBE367DB9F01}"/>
              </a:ext>
            </a:extLst>
          </p:cNvPr>
          <p:cNvSpPr>
            <a:spLocks noGrp="1"/>
          </p:cNvSpPr>
          <p:nvPr>
            <p:ph idx="1"/>
          </p:nvPr>
        </p:nvSpPr>
        <p:spPr>
          <a:xfrm>
            <a:off x="5209563" y="2160589"/>
            <a:ext cx="4064439" cy="3880773"/>
          </a:xfrm>
        </p:spPr>
        <p:txBody>
          <a:bodyPr>
            <a:normAutofit fontScale="92500" lnSpcReduction="20000"/>
          </a:bodyPr>
          <a:lstStyle/>
          <a:p>
            <a:pPr>
              <a:lnSpc>
                <a:spcPct val="90000"/>
              </a:lnSpc>
            </a:pPr>
            <a:r>
              <a:rPr lang="en-US" sz="1400" dirty="0"/>
              <a:t>1. Distracted driving: Texting, talking, music, other passengers, eating, reading.</a:t>
            </a:r>
          </a:p>
          <a:p>
            <a:pPr>
              <a:lnSpc>
                <a:spcPct val="90000"/>
              </a:lnSpc>
            </a:pPr>
            <a:r>
              <a:rPr lang="en-US" sz="1400" dirty="0"/>
              <a:t>2. Driving While Intoxicated (DWI) and Drugs (DUI): Texas legal limit is .08 for teen its called DUIA (Driving Under the Influence of Alcohol by a minor)</a:t>
            </a:r>
          </a:p>
          <a:p>
            <a:pPr>
              <a:lnSpc>
                <a:spcPct val="90000"/>
              </a:lnSpc>
            </a:pPr>
            <a:r>
              <a:rPr lang="en-US" sz="1400" dirty="0"/>
              <a:t>3. Speeding: Faster you go the deadlier the crash *The single most important factor*</a:t>
            </a:r>
          </a:p>
          <a:p>
            <a:pPr>
              <a:lnSpc>
                <a:spcPct val="90000"/>
              </a:lnSpc>
            </a:pPr>
            <a:r>
              <a:rPr lang="en-US" sz="1400" dirty="0"/>
              <a:t>4. Reckless driving. Drivers that are speeding well over the limit, changing lanes too quickly, or driving aggressively.</a:t>
            </a:r>
          </a:p>
          <a:p>
            <a:pPr>
              <a:lnSpc>
                <a:spcPct val="90000"/>
              </a:lnSpc>
            </a:pPr>
            <a:r>
              <a:rPr lang="en-US" sz="1400" dirty="0"/>
              <a:t>5. Tailgating: Following to closely, you need a safe distance between you and the car in front of you. The more space you have the less likely you will be involved in an accident with that vehicle. </a:t>
            </a:r>
          </a:p>
          <a:p>
            <a:pPr>
              <a:lnSpc>
                <a:spcPct val="90000"/>
              </a:lnSpc>
            </a:pPr>
            <a:r>
              <a:rPr lang="en-US" sz="1400" dirty="0"/>
              <a:t>Most dangerous type of collision is </a:t>
            </a:r>
            <a:r>
              <a:rPr lang="en-US" sz="1400" b="1" u="sng" dirty="0"/>
              <a:t>Head On Collision.</a:t>
            </a:r>
          </a:p>
          <a:p>
            <a:pPr>
              <a:lnSpc>
                <a:spcPct val="90000"/>
              </a:lnSpc>
            </a:pPr>
            <a:r>
              <a:rPr lang="en-US" sz="1400" dirty="0"/>
              <a:t>If you can’t avoid being hit from behind release your foot from the break.</a:t>
            </a:r>
          </a:p>
        </p:txBody>
      </p:sp>
      <p:pic>
        <p:nvPicPr>
          <p:cNvPr id="5" name="Picture 4" descr="A picture containing outdoor, road, truck, riding&#10;&#10;Description automatically generated">
            <a:extLst>
              <a:ext uri="{FF2B5EF4-FFF2-40B4-BE49-F238E27FC236}">
                <a16:creationId xmlns:a16="http://schemas.microsoft.com/office/drawing/2014/main" id="{E508DF2F-AD76-4F51-B541-F7584707FF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216" r="234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7C291098-750F-4791-854D-A08188B05856}"/>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resurfer.blogspot.com/2011/12/most-expensive-car-crash-in-histor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8" name="Picture 7" descr="A close up of a sign&#10;&#10;Description automatically generated">
            <a:extLst>
              <a:ext uri="{FF2B5EF4-FFF2-40B4-BE49-F238E27FC236}">
                <a16:creationId xmlns:a16="http://schemas.microsoft.com/office/drawing/2014/main" id="{3EBF21DF-16AC-40ED-90DB-95C789E49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213816367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C0E437-AC78-4B92-99F6-80A290542B86}"/>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Interchanges &amp; Feeder road</a:t>
            </a:r>
          </a:p>
        </p:txBody>
      </p:sp>
      <p:sp>
        <p:nvSpPr>
          <p:cNvPr id="3" name="Content Placeholder 2">
            <a:extLst>
              <a:ext uri="{FF2B5EF4-FFF2-40B4-BE49-F238E27FC236}">
                <a16:creationId xmlns:a16="http://schemas.microsoft.com/office/drawing/2014/main" id="{F92E9CAC-9DD3-4CC8-BF71-FCC3021DB626}"/>
              </a:ext>
            </a:extLst>
          </p:cNvPr>
          <p:cNvSpPr>
            <a:spLocks noGrp="1"/>
          </p:cNvSpPr>
          <p:nvPr>
            <p:ph idx="1"/>
          </p:nvPr>
        </p:nvSpPr>
        <p:spPr>
          <a:xfrm>
            <a:off x="673754" y="2160590"/>
            <a:ext cx="3973943" cy="3440110"/>
          </a:xfrm>
        </p:spPr>
        <p:txBody>
          <a:bodyPr>
            <a:normAutofit fontScale="70000" lnSpcReduction="20000"/>
          </a:bodyPr>
          <a:lstStyle/>
          <a:p>
            <a:pPr>
              <a:lnSpc>
                <a:spcPct val="90000"/>
              </a:lnSpc>
            </a:pPr>
            <a:r>
              <a:rPr lang="en-US" dirty="0">
                <a:solidFill>
                  <a:schemeClr val="bg1"/>
                </a:solidFill>
              </a:rPr>
              <a:t>An interchange were designed to allow cars to move from one freeway/highway/interstate to another without having to get off or stop. For example when traveling north on I-45 and want to get on I-10 west you simply use the I-45/I-10 interchange.</a:t>
            </a:r>
          </a:p>
          <a:p>
            <a:pPr>
              <a:lnSpc>
                <a:spcPct val="90000"/>
              </a:lnSpc>
            </a:pPr>
            <a:r>
              <a:rPr lang="en-US" dirty="0">
                <a:solidFill>
                  <a:schemeClr val="bg1"/>
                </a:solidFill>
              </a:rPr>
              <a:t>There are several types of interchange. The most common is Diamond and Cloverleaf interchanges.</a:t>
            </a:r>
          </a:p>
          <a:p>
            <a:pPr>
              <a:lnSpc>
                <a:spcPct val="90000"/>
              </a:lnSpc>
            </a:pPr>
            <a:r>
              <a:rPr lang="en-US" dirty="0">
                <a:solidFill>
                  <a:schemeClr val="bg1"/>
                </a:solidFill>
              </a:rPr>
              <a:t>Feeder Road: Runs parallel to the freeway/interstate. Its purpose is to feed traffic on and off the freeway. Sometimes referred to as Frontage Road.</a:t>
            </a:r>
          </a:p>
          <a:p>
            <a:pPr>
              <a:lnSpc>
                <a:spcPct val="90000"/>
              </a:lnSpc>
            </a:pPr>
            <a:r>
              <a:rPr lang="en-US" dirty="0">
                <a:solidFill>
                  <a:schemeClr val="bg1"/>
                </a:solidFill>
              </a:rPr>
              <a:t>Acceleration lanes allow cars to enter a freeway, and exit lanes allow  cars to exit the freeway onto the feeder road.</a:t>
            </a:r>
          </a:p>
          <a:p>
            <a:pPr>
              <a:lnSpc>
                <a:spcPct val="90000"/>
              </a:lnSpc>
            </a:pPr>
            <a:r>
              <a:rPr lang="en-US" dirty="0">
                <a:solidFill>
                  <a:schemeClr val="bg1"/>
                </a:solidFill>
              </a:rPr>
              <a:t>While on the freeway if you are constantly being passed on the right you should change lanes to the right.</a:t>
            </a:r>
          </a:p>
        </p:txBody>
      </p:sp>
      <p:pic>
        <p:nvPicPr>
          <p:cNvPr id="5" name="Picture 4" descr="A picture containing road, old, table, bus&#10;&#10;Description automatically generated">
            <a:extLst>
              <a:ext uri="{FF2B5EF4-FFF2-40B4-BE49-F238E27FC236}">
                <a16:creationId xmlns:a16="http://schemas.microsoft.com/office/drawing/2014/main" id="{38F97647-DBC3-4A93-BFB1-94DE709722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1" y="1493930"/>
            <a:ext cx="5143500" cy="3857625"/>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descr="A close up of a sign&#10;&#10;Description automatically generated">
            <a:extLst>
              <a:ext uri="{FF2B5EF4-FFF2-40B4-BE49-F238E27FC236}">
                <a16:creationId xmlns:a16="http://schemas.microsoft.com/office/drawing/2014/main" id="{1462680C-34F1-4717-907B-441439313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90819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4D90-6831-42AA-B527-FC3DF1ECAE6E}"/>
              </a:ext>
            </a:extLst>
          </p:cNvPr>
          <p:cNvSpPr>
            <a:spLocks noGrp="1"/>
          </p:cNvSpPr>
          <p:nvPr>
            <p:ph type="title"/>
          </p:nvPr>
        </p:nvSpPr>
        <p:spPr>
          <a:xfrm>
            <a:off x="5536734" y="609600"/>
            <a:ext cx="3737268" cy="1320800"/>
          </a:xfrm>
        </p:spPr>
        <p:txBody>
          <a:bodyPr>
            <a:normAutofit/>
          </a:bodyPr>
          <a:lstStyle/>
          <a:p>
            <a:pPr>
              <a:lnSpc>
                <a:spcPct val="90000"/>
              </a:lnSpc>
            </a:pPr>
            <a:r>
              <a:rPr lang="en-US" sz="2800" dirty="0"/>
              <a:t>No Show Policy at All Ages Driving School</a:t>
            </a:r>
          </a:p>
        </p:txBody>
      </p:sp>
      <p:sp>
        <p:nvSpPr>
          <p:cNvPr id="3" name="Content Placeholder 2">
            <a:extLst>
              <a:ext uri="{FF2B5EF4-FFF2-40B4-BE49-F238E27FC236}">
                <a16:creationId xmlns:a16="http://schemas.microsoft.com/office/drawing/2014/main" id="{4CF596AC-2703-49E7-B9B6-40AE507099D5}"/>
              </a:ext>
            </a:extLst>
          </p:cNvPr>
          <p:cNvSpPr>
            <a:spLocks noGrp="1"/>
          </p:cNvSpPr>
          <p:nvPr>
            <p:ph idx="1"/>
          </p:nvPr>
        </p:nvSpPr>
        <p:spPr>
          <a:xfrm>
            <a:off x="5209563" y="2160589"/>
            <a:ext cx="4064439" cy="3880773"/>
          </a:xfrm>
        </p:spPr>
        <p:txBody>
          <a:bodyPr>
            <a:normAutofit/>
          </a:bodyPr>
          <a:lstStyle/>
          <a:p>
            <a:pPr>
              <a:lnSpc>
                <a:spcPct val="90000"/>
              </a:lnSpc>
            </a:pPr>
            <a:r>
              <a:rPr lang="en-US" sz="1400" dirty="0"/>
              <a:t>When you are scheduled for a drive time it is recommended to show up at least 5 minutes prior to your scheduled drive time.</a:t>
            </a:r>
          </a:p>
          <a:p>
            <a:pPr>
              <a:lnSpc>
                <a:spcPct val="90000"/>
              </a:lnSpc>
            </a:pPr>
            <a:r>
              <a:rPr lang="en-US" sz="1400" dirty="0"/>
              <a:t>Canceling Drive Time: You must give no less then 24 hour notice when canceling a drive time.</a:t>
            </a:r>
          </a:p>
          <a:p>
            <a:pPr>
              <a:lnSpc>
                <a:spcPct val="90000"/>
              </a:lnSpc>
            </a:pPr>
            <a:r>
              <a:rPr lang="en-US" sz="1400" dirty="0"/>
              <a:t>If you fail to report or fail to cancel with at least 24 hour notice you will incur a </a:t>
            </a:r>
            <a:r>
              <a:rPr lang="en-US" sz="1400" dirty="0">
                <a:highlight>
                  <a:srgbClr val="FFFF00"/>
                </a:highlight>
              </a:rPr>
              <a:t>$35 no-show fee. </a:t>
            </a:r>
          </a:p>
          <a:p>
            <a:pPr>
              <a:lnSpc>
                <a:spcPct val="90000"/>
              </a:lnSpc>
            </a:pPr>
            <a:r>
              <a:rPr lang="en-US" sz="1400" dirty="0"/>
              <a:t>If you owe a balance such as a no-show fee you will not be able to schedule a drive time until the fee/balance is clear</a:t>
            </a:r>
          </a:p>
          <a:p>
            <a:pPr>
              <a:lnSpc>
                <a:spcPct val="90000"/>
              </a:lnSpc>
            </a:pPr>
            <a:r>
              <a:rPr lang="en-US" sz="1400" dirty="0"/>
              <a:t>If you show up to your drive time without your drivers permit, it will be considered a no-show because it is illegal to drive without a license on your person.  </a:t>
            </a:r>
          </a:p>
        </p:txBody>
      </p:sp>
      <p:pic>
        <p:nvPicPr>
          <p:cNvPr id="5" name="Picture 4" descr="A picture containing drawing&#10;&#10;Description automatically generated">
            <a:extLst>
              <a:ext uri="{FF2B5EF4-FFF2-40B4-BE49-F238E27FC236}">
                <a16:creationId xmlns:a16="http://schemas.microsoft.com/office/drawing/2014/main" id="{4A3BA37C-79BD-4954-B587-30CD2BAE4AAE}"/>
              </a:ext>
            </a:extLst>
          </p:cNvPr>
          <p:cNvPicPr>
            <a:picLocks noChangeAspect="1"/>
          </p:cNvPicPr>
          <p:nvPr/>
        </p:nvPicPr>
        <p:blipFill rotWithShape="1">
          <a:blip r:embed="rId2">
            <a:extLst>
              <a:ext uri="{28A0092B-C50C-407E-A947-70E740481C1C}">
                <a14:useLocalDpi xmlns:a14="http://schemas.microsoft.com/office/drawing/2010/main" val="0"/>
              </a:ext>
            </a:extLst>
          </a:blip>
          <a:srcRect l="9909" r="562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close up of a sign&#10;&#10;Description automatically generated">
            <a:extLst>
              <a:ext uri="{FF2B5EF4-FFF2-40B4-BE49-F238E27FC236}">
                <a16:creationId xmlns:a16="http://schemas.microsoft.com/office/drawing/2014/main" id="{2EE7F5DF-71D7-4AF5-8C8F-FB64F7F0F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206675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8CAB-C576-417A-8C79-C8479E656477}"/>
              </a:ext>
            </a:extLst>
          </p:cNvPr>
          <p:cNvSpPr>
            <a:spLocks noGrp="1"/>
          </p:cNvSpPr>
          <p:nvPr>
            <p:ph type="title"/>
          </p:nvPr>
        </p:nvSpPr>
        <p:spPr>
          <a:xfrm>
            <a:off x="5536734" y="609600"/>
            <a:ext cx="3737268" cy="1320800"/>
          </a:xfrm>
        </p:spPr>
        <p:txBody>
          <a:bodyPr>
            <a:normAutofit/>
          </a:bodyPr>
          <a:lstStyle/>
          <a:p>
            <a:pPr>
              <a:lnSpc>
                <a:spcPct val="90000"/>
              </a:lnSpc>
            </a:pPr>
            <a:r>
              <a:rPr lang="en-US" sz="2800"/>
              <a:t>Regulation of the Highway Transportation System</a:t>
            </a:r>
          </a:p>
        </p:txBody>
      </p:sp>
      <p:sp>
        <p:nvSpPr>
          <p:cNvPr id="3" name="Content Placeholder 2">
            <a:extLst>
              <a:ext uri="{FF2B5EF4-FFF2-40B4-BE49-F238E27FC236}">
                <a16:creationId xmlns:a16="http://schemas.microsoft.com/office/drawing/2014/main" id="{1A53645F-7889-4428-A09B-E2A0B9F0573A}"/>
              </a:ext>
            </a:extLst>
          </p:cNvPr>
          <p:cNvSpPr>
            <a:spLocks noGrp="1"/>
          </p:cNvSpPr>
          <p:nvPr>
            <p:ph idx="1"/>
          </p:nvPr>
        </p:nvSpPr>
        <p:spPr>
          <a:xfrm>
            <a:off x="5209563" y="2160589"/>
            <a:ext cx="4064439" cy="3880773"/>
          </a:xfrm>
        </p:spPr>
        <p:txBody>
          <a:bodyPr>
            <a:normAutofit/>
          </a:bodyPr>
          <a:lstStyle/>
          <a:p>
            <a:r>
              <a:rPr lang="en-US" dirty="0"/>
              <a:t>Regulation of the HTS is done by a group of laws known as </a:t>
            </a:r>
            <a:r>
              <a:rPr lang="en-US" b="1" i="1" u="sng" dirty="0"/>
              <a:t>traffic laws.</a:t>
            </a:r>
          </a:p>
          <a:p>
            <a:r>
              <a:rPr lang="en-US" b="1" i="1" dirty="0">
                <a:solidFill>
                  <a:srgbClr val="002060"/>
                </a:solidFill>
              </a:rPr>
              <a:t>Source: Traffic Safety Education Student Textbook Chapter 1 pages: 1.1 to 1.4</a:t>
            </a:r>
          </a:p>
          <a:p>
            <a:endParaRPr lang="en-US" b="1" i="1" u="sng" dirty="0"/>
          </a:p>
        </p:txBody>
      </p:sp>
      <p:pic>
        <p:nvPicPr>
          <p:cNvPr id="5" name="Picture 4" descr="A person wearing a hat&#10;&#10;Description automatically generated">
            <a:extLst>
              <a:ext uri="{FF2B5EF4-FFF2-40B4-BE49-F238E27FC236}">
                <a16:creationId xmlns:a16="http://schemas.microsoft.com/office/drawing/2014/main" id="{07736608-53C1-42C1-A780-B7EE0045888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434" r="23283"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6F8276C-F89A-421B-8CBE-DADE27579AA3}"/>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illinoisreview.typepad.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8" name="Picture 7" descr="A close up of a sign&#10;&#10;Description automatically generated">
            <a:extLst>
              <a:ext uri="{FF2B5EF4-FFF2-40B4-BE49-F238E27FC236}">
                <a16:creationId xmlns:a16="http://schemas.microsoft.com/office/drawing/2014/main" id="{7D90E595-9C79-4690-93F5-070491F88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186877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1F6-7A21-4EF5-9ABC-47C87F7524AE}"/>
              </a:ext>
            </a:extLst>
          </p:cNvPr>
          <p:cNvSpPr>
            <a:spLocks noGrp="1"/>
          </p:cNvSpPr>
          <p:nvPr>
            <p:ph type="title"/>
          </p:nvPr>
        </p:nvSpPr>
        <p:spPr/>
        <p:txBody>
          <a:bodyPr/>
          <a:lstStyle/>
          <a:p>
            <a:r>
              <a:rPr lang="en-US" dirty="0"/>
              <a:t>Wolf Pack</a:t>
            </a:r>
          </a:p>
        </p:txBody>
      </p:sp>
      <p:sp>
        <p:nvSpPr>
          <p:cNvPr id="3" name="Content Placeholder 2">
            <a:extLst>
              <a:ext uri="{FF2B5EF4-FFF2-40B4-BE49-F238E27FC236}">
                <a16:creationId xmlns:a16="http://schemas.microsoft.com/office/drawing/2014/main" id="{4354FBB4-C9D8-487C-AA8C-971B9483127C}"/>
              </a:ext>
            </a:extLst>
          </p:cNvPr>
          <p:cNvSpPr>
            <a:spLocks noGrp="1"/>
          </p:cNvSpPr>
          <p:nvPr>
            <p:ph idx="1"/>
          </p:nvPr>
        </p:nvSpPr>
        <p:spPr>
          <a:xfrm>
            <a:off x="677334" y="1270000"/>
            <a:ext cx="8596668" cy="456776"/>
          </a:xfrm>
        </p:spPr>
        <p:txBody>
          <a:bodyPr/>
          <a:lstStyle/>
          <a:p>
            <a:r>
              <a:rPr lang="en-US" dirty="0"/>
              <a:t>A wolf pack is a group of vehicles (6-9) in close proximity on the road.</a:t>
            </a:r>
          </a:p>
        </p:txBody>
      </p:sp>
      <p:pic>
        <p:nvPicPr>
          <p:cNvPr id="5" name="Picture 4" descr="A close up of a road&#10;&#10;Description automatically generated">
            <a:extLst>
              <a:ext uri="{FF2B5EF4-FFF2-40B4-BE49-F238E27FC236}">
                <a16:creationId xmlns:a16="http://schemas.microsoft.com/office/drawing/2014/main" id="{BF74C77D-A7A1-460F-9448-CCAABDB22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453" y="1712954"/>
            <a:ext cx="6761584" cy="4645245"/>
          </a:xfrm>
          <a:prstGeom prst="rect">
            <a:avLst/>
          </a:prstGeom>
        </p:spPr>
      </p:pic>
      <p:pic>
        <p:nvPicPr>
          <p:cNvPr id="6" name="Picture 5" descr="A close up of a sign&#10;&#10;Description automatically generated">
            <a:extLst>
              <a:ext uri="{FF2B5EF4-FFF2-40B4-BE49-F238E27FC236}">
                <a16:creationId xmlns:a16="http://schemas.microsoft.com/office/drawing/2014/main" id="{D2246418-672D-42E9-A9CD-DD6E4130B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415596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now, building, train, road&#10;&#10;Description automatically generated">
            <a:extLst>
              <a:ext uri="{FF2B5EF4-FFF2-40B4-BE49-F238E27FC236}">
                <a16:creationId xmlns:a16="http://schemas.microsoft.com/office/drawing/2014/main" id="{65E4B550-3AA2-46F7-BEEB-25A2649DB48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740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2DAC153-EE66-4CC4-B836-20D11C2DCB9F}"/>
              </a:ext>
            </a:extLst>
          </p:cNvPr>
          <p:cNvSpPr>
            <a:spLocks noGrp="1"/>
          </p:cNvSpPr>
          <p:nvPr>
            <p:ph type="title"/>
          </p:nvPr>
        </p:nvSpPr>
        <p:spPr>
          <a:xfrm>
            <a:off x="677333" y="609600"/>
            <a:ext cx="3851123" cy="631971"/>
          </a:xfrm>
        </p:spPr>
        <p:txBody>
          <a:bodyPr>
            <a:normAutofit fontScale="90000"/>
          </a:bodyPr>
          <a:lstStyle/>
          <a:p>
            <a:r>
              <a:rPr lang="en-US" dirty="0"/>
              <a:t>Adverse Conditions</a:t>
            </a:r>
          </a:p>
        </p:txBody>
      </p:sp>
      <p:sp>
        <p:nvSpPr>
          <p:cNvPr id="3" name="Content Placeholder 2">
            <a:extLst>
              <a:ext uri="{FF2B5EF4-FFF2-40B4-BE49-F238E27FC236}">
                <a16:creationId xmlns:a16="http://schemas.microsoft.com/office/drawing/2014/main" id="{F67368F8-18AD-4B1B-BBE2-310FD10BEA55}"/>
              </a:ext>
            </a:extLst>
          </p:cNvPr>
          <p:cNvSpPr>
            <a:spLocks noGrp="1"/>
          </p:cNvSpPr>
          <p:nvPr>
            <p:ph idx="1"/>
          </p:nvPr>
        </p:nvSpPr>
        <p:spPr>
          <a:xfrm>
            <a:off x="677332" y="1484379"/>
            <a:ext cx="4089401" cy="4404693"/>
          </a:xfrm>
        </p:spPr>
        <p:txBody>
          <a:bodyPr>
            <a:normAutofit fontScale="92500" lnSpcReduction="20000"/>
          </a:bodyPr>
          <a:lstStyle/>
          <a:p>
            <a:pPr>
              <a:lnSpc>
                <a:spcPct val="90000"/>
              </a:lnSpc>
            </a:pPr>
            <a:r>
              <a:rPr lang="en-US" sz="1100" dirty="0"/>
              <a:t>Adverse Conditions effect vision and traction. We usually don’t have much control over adverse conditions, and many are acts of God.</a:t>
            </a:r>
          </a:p>
          <a:p>
            <a:pPr>
              <a:lnSpc>
                <a:spcPct val="90000"/>
              </a:lnSpc>
            </a:pPr>
            <a:r>
              <a:rPr lang="en-US" sz="1100" dirty="0"/>
              <a:t>1. Rain (affects traction, wet roads and vision, use low beam headlights)</a:t>
            </a:r>
          </a:p>
          <a:p>
            <a:pPr>
              <a:lnSpc>
                <a:spcPct val="90000"/>
              </a:lnSpc>
            </a:pPr>
            <a:r>
              <a:rPr lang="en-US" sz="1100" dirty="0"/>
              <a:t>2. Snow (affects traction, icy roads and vision, use low beam headlights and </a:t>
            </a:r>
            <a:r>
              <a:rPr lang="en-US" sz="1100" u="sng" dirty="0"/>
              <a:t>tire chains </a:t>
            </a:r>
            <a:r>
              <a:rPr lang="en-US" sz="1100" dirty="0"/>
              <a:t>to improve traction)</a:t>
            </a:r>
          </a:p>
          <a:p>
            <a:pPr>
              <a:lnSpc>
                <a:spcPct val="90000"/>
              </a:lnSpc>
            </a:pPr>
            <a:r>
              <a:rPr lang="en-US" sz="1100" dirty="0"/>
              <a:t>3. Fog (affects vision, use low beam headlights, if fog is to heavy get off roadway)</a:t>
            </a:r>
          </a:p>
          <a:p>
            <a:pPr>
              <a:lnSpc>
                <a:spcPct val="90000"/>
              </a:lnSpc>
            </a:pPr>
            <a:r>
              <a:rPr lang="en-US" sz="1100" dirty="0"/>
              <a:t>4. Smoke (usually caused by fire and or pollution, affects vision)</a:t>
            </a:r>
          </a:p>
          <a:p>
            <a:pPr>
              <a:lnSpc>
                <a:spcPct val="90000"/>
              </a:lnSpc>
            </a:pPr>
            <a:r>
              <a:rPr lang="en-US" sz="1100" dirty="0"/>
              <a:t>5.Glare (Driving with sun in your eyes or high beam headlights from another car, affects vision)</a:t>
            </a:r>
          </a:p>
          <a:p>
            <a:pPr>
              <a:lnSpc>
                <a:spcPct val="90000"/>
              </a:lnSpc>
            </a:pPr>
            <a:r>
              <a:rPr lang="en-US" sz="1100" dirty="0"/>
              <a:t>6. Night (When the sun goes down visibility is reduced, reduce speed)</a:t>
            </a:r>
          </a:p>
          <a:p>
            <a:pPr>
              <a:lnSpc>
                <a:spcPct val="90000"/>
              </a:lnSpc>
            </a:pPr>
            <a:r>
              <a:rPr lang="en-US" sz="1100" dirty="0"/>
              <a:t>7. Water on Road: Affects traction. Avoid </a:t>
            </a:r>
            <a:r>
              <a:rPr lang="en-US" sz="1100" b="1" u="sng" dirty="0">
                <a:highlight>
                  <a:srgbClr val="FFFF00"/>
                </a:highlight>
              </a:rPr>
              <a:t>Hydroplaning</a:t>
            </a:r>
            <a:r>
              <a:rPr lang="en-US" sz="1100" dirty="0"/>
              <a:t> by driving in the tracks of the car in front of you. Check your breaks by pumping them after going through deep water. If water is too deep turn around don’t drown. If car is sinking, escape through the window or door.</a:t>
            </a:r>
          </a:p>
          <a:p>
            <a:pPr>
              <a:lnSpc>
                <a:spcPct val="90000"/>
              </a:lnSpc>
            </a:pPr>
            <a:r>
              <a:rPr lang="en-US" sz="1100" dirty="0"/>
              <a:t>Best way to address adverse condition is to SLOW DOWN! Use 6 second Rule!</a:t>
            </a:r>
          </a:p>
          <a:p>
            <a:pPr>
              <a:lnSpc>
                <a:spcPct val="90000"/>
              </a:lnSpc>
            </a:pPr>
            <a:r>
              <a:rPr lang="en-US" sz="1100" dirty="0">
                <a:highlight>
                  <a:srgbClr val="FFFF00"/>
                </a:highlight>
              </a:rPr>
              <a:t>Test Tip: Ruff areas built in roadway to warn drivers of imminent danger are called….”</a:t>
            </a:r>
            <a:r>
              <a:rPr lang="en-US" sz="1100" b="1" u="sng" dirty="0">
                <a:highlight>
                  <a:srgbClr val="FFFF00"/>
                </a:highlight>
              </a:rPr>
              <a:t>Rumble Strips</a:t>
            </a:r>
            <a:r>
              <a:rPr lang="en-US" sz="1100" dirty="0">
                <a:highlight>
                  <a:srgbClr val="FFFF00"/>
                </a:highlight>
              </a:rPr>
              <a:t>”</a:t>
            </a:r>
          </a:p>
          <a:p>
            <a:pPr>
              <a:lnSpc>
                <a:spcPct val="90000"/>
              </a:lnSpc>
            </a:pPr>
            <a:r>
              <a:rPr lang="en-US" sz="1100" dirty="0">
                <a:highlight>
                  <a:srgbClr val="FFFF00"/>
                </a:highlight>
              </a:rPr>
              <a:t>When making long road trips stop every 100 miles or every 2 hours. Stretch your legs </a:t>
            </a:r>
            <a:r>
              <a:rPr lang="en-US" sz="1100" dirty="0">
                <a:highlight>
                  <a:srgbClr val="FFFF00"/>
                </a:highlight>
                <a:sym typeface="Wingdings" panose="05000000000000000000" pitchFamily="2" charset="2"/>
              </a:rPr>
              <a:t></a:t>
            </a:r>
            <a:endParaRPr lang="en-US" sz="1100" dirty="0">
              <a:highlight>
                <a:srgbClr val="FFFF00"/>
              </a:highlight>
            </a:endParaRP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FE23752-71B9-477D-AD32-DDE3FA27D68F}"/>
              </a:ext>
            </a:extLst>
          </p:cNvPr>
          <p:cNvSpPr txBox="1"/>
          <p:nvPr/>
        </p:nvSpPr>
        <p:spPr>
          <a:xfrm>
            <a:off x="9665346" y="6657945"/>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Adverse_weather_conditions_-_geograph.org.uk_-_1169145.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16" name="Picture 15" descr="A close up of a sign&#10;&#10;Description automatically generated">
            <a:extLst>
              <a:ext uri="{FF2B5EF4-FFF2-40B4-BE49-F238E27FC236}">
                <a16:creationId xmlns:a16="http://schemas.microsoft.com/office/drawing/2014/main" id="{810B45F3-10CE-4D2A-9FBC-BB1FF193C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1261" y="214919"/>
            <a:ext cx="2317563" cy="789361"/>
          </a:xfrm>
          <a:prstGeom prst="rect">
            <a:avLst/>
          </a:prstGeom>
        </p:spPr>
      </p:pic>
    </p:spTree>
    <p:extLst>
      <p:ext uri="{BB962C8B-B14F-4D97-AF65-F5344CB8AC3E}">
        <p14:creationId xmlns:p14="http://schemas.microsoft.com/office/powerpoint/2010/main" val="3900606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6A21213-9D74-4C84-A624-6075FB1F6EE1}"/>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When involved in an Accident</a:t>
            </a:r>
          </a:p>
        </p:txBody>
      </p:sp>
      <p:sp>
        <p:nvSpPr>
          <p:cNvPr id="3" name="Content Placeholder 2">
            <a:extLst>
              <a:ext uri="{FF2B5EF4-FFF2-40B4-BE49-F238E27FC236}">
                <a16:creationId xmlns:a16="http://schemas.microsoft.com/office/drawing/2014/main" id="{67A7A6F6-1F83-4CB9-88D7-6E44A181CDEE}"/>
              </a:ext>
            </a:extLst>
          </p:cNvPr>
          <p:cNvSpPr>
            <a:spLocks noGrp="1"/>
          </p:cNvSpPr>
          <p:nvPr>
            <p:ph idx="1"/>
          </p:nvPr>
        </p:nvSpPr>
        <p:spPr>
          <a:xfrm>
            <a:off x="673754" y="2160590"/>
            <a:ext cx="3973943" cy="3440110"/>
          </a:xfrm>
        </p:spPr>
        <p:txBody>
          <a:bodyPr>
            <a:normAutofit/>
          </a:bodyPr>
          <a:lstStyle/>
          <a:p>
            <a:r>
              <a:rPr lang="en-US">
                <a:solidFill>
                  <a:schemeClr val="bg1"/>
                </a:solidFill>
              </a:rPr>
              <a:t>If anyone is hurt Call 9-1-1. If no one is injured and damage is less $1,000 no crash report is required</a:t>
            </a:r>
          </a:p>
          <a:p>
            <a:r>
              <a:rPr lang="en-US">
                <a:solidFill>
                  <a:schemeClr val="bg1"/>
                </a:solidFill>
              </a:rPr>
              <a:t>If hitting a parked car: Attempt to find the owner, if the owner can’t be found leave a visible note giving contact information and brief explanation of what happened. </a:t>
            </a:r>
          </a:p>
        </p:txBody>
      </p:sp>
      <p:pic>
        <p:nvPicPr>
          <p:cNvPr id="5" name="Picture 4" descr="A screenshot of a cell phone&#10;&#10;Description automatically generated">
            <a:extLst>
              <a:ext uri="{FF2B5EF4-FFF2-40B4-BE49-F238E27FC236}">
                <a16:creationId xmlns:a16="http://schemas.microsoft.com/office/drawing/2014/main" id="{3CBF0A12-A17A-4CF8-AA31-AF0835F36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608" y="1329988"/>
            <a:ext cx="6285088" cy="4745241"/>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1" name="Picture 10" descr="A close up of a sign&#10;&#10;Description automatically generated">
            <a:extLst>
              <a:ext uri="{FF2B5EF4-FFF2-40B4-BE49-F238E27FC236}">
                <a16:creationId xmlns:a16="http://schemas.microsoft.com/office/drawing/2014/main" id="{FCCB7ED7-3268-45BA-B508-1FE8D143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spTree>
    <p:extLst>
      <p:ext uri="{BB962C8B-B14F-4D97-AF65-F5344CB8AC3E}">
        <p14:creationId xmlns:p14="http://schemas.microsoft.com/office/powerpoint/2010/main" val="3769441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5DBF-5500-4381-B42A-8A0E01BF38C8}"/>
              </a:ext>
            </a:extLst>
          </p:cNvPr>
          <p:cNvSpPr>
            <a:spLocks noGrp="1"/>
          </p:cNvSpPr>
          <p:nvPr>
            <p:ph type="title"/>
          </p:nvPr>
        </p:nvSpPr>
        <p:spPr>
          <a:xfrm>
            <a:off x="677334" y="609600"/>
            <a:ext cx="8596668" cy="732639"/>
          </a:xfrm>
        </p:spPr>
        <p:txBody>
          <a:bodyPr/>
          <a:lstStyle/>
          <a:p>
            <a:r>
              <a:rPr lang="en-US" dirty="0"/>
              <a:t>Insurance Liability Texas</a:t>
            </a:r>
          </a:p>
        </p:txBody>
      </p:sp>
      <p:pic>
        <p:nvPicPr>
          <p:cNvPr id="4" name="Picture 3">
            <a:extLst>
              <a:ext uri="{FF2B5EF4-FFF2-40B4-BE49-F238E27FC236}">
                <a16:creationId xmlns:a16="http://schemas.microsoft.com/office/drawing/2014/main" id="{C0F4BA5F-CA6F-43C0-905B-A95E87B78BBD}"/>
              </a:ext>
            </a:extLst>
          </p:cNvPr>
          <p:cNvPicPr>
            <a:picLocks noChangeAspect="1"/>
          </p:cNvPicPr>
          <p:nvPr/>
        </p:nvPicPr>
        <p:blipFill>
          <a:blip r:embed="rId2"/>
          <a:stretch>
            <a:fillRect/>
          </a:stretch>
        </p:blipFill>
        <p:spPr>
          <a:xfrm>
            <a:off x="488833" y="1566773"/>
            <a:ext cx="10115550" cy="3448050"/>
          </a:xfrm>
          <a:prstGeom prst="rect">
            <a:avLst/>
          </a:prstGeom>
        </p:spPr>
      </p:pic>
      <p:pic>
        <p:nvPicPr>
          <p:cNvPr id="5" name="Picture 4" descr="A close up of a sign&#10;&#10;Description automatically generated">
            <a:extLst>
              <a:ext uri="{FF2B5EF4-FFF2-40B4-BE49-F238E27FC236}">
                <a16:creationId xmlns:a16="http://schemas.microsoft.com/office/drawing/2014/main" id="{7558D39E-BE3F-438E-BC85-E616C7ADB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pic>
        <p:nvPicPr>
          <p:cNvPr id="7" name="Picture 6" descr="A picture containing sitting, table, food&#10;&#10;Description automatically generated">
            <a:extLst>
              <a:ext uri="{FF2B5EF4-FFF2-40B4-BE49-F238E27FC236}">
                <a16:creationId xmlns:a16="http://schemas.microsoft.com/office/drawing/2014/main" id="{4460EDA2-2B41-4A60-A935-F5412C2B9D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86833" y="5085308"/>
            <a:ext cx="2281918" cy="1254710"/>
          </a:xfrm>
          <a:prstGeom prst="rect">
            <a:avLst/>
          </a:prstGeom>
        </p:spPr>
      </p:pic>
    </p:spTree>
    <p:extLst>
      <p:ext uri="{BB962C8B-B14F-4D97-AF65-F5344CB8AC3E}">
        <p14:creationId xmlns:p14="http://schemas.microsoft.com/office/powerpoint/2010/main" val="3098489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D091-177C-4E9F-9004-7B954B2908F8}"/>
              </a:ext>
            </a:extLst>
          </p:cNvPr>
          <p:cNvSpPr>
            <a:spLocks noGrp="1"/>
          </p:cNvSpPr>
          <p:nvPr>
            <p:ph type="title"/>
          </p:nvPr>
        </p:nvSpPr>
        <p:spPr/>
        <p:txBody>
          <a:bodyPr/>
          <a:lstStyle/>
          <a:p>
            <a:r>
              <a:rPr lang="en-US" dirty="0"/>
              <a:t>Defensive Driving</a:t>
            </a:r>
          </a:p>
        </p:txBody>
      </p:sp>
      <p:pic>
        <p:nvPicPr>
          <p:cNvPr id="4" name="Picture 3">
            <a:extLst>
              <a:ext uri="{FF2B5EF4-FFF2-40B4-BE49-F238E27FC236}">
                <a16:creationId xmlns:a16="http://schemas.microsoft.com/office/drawing/2014/main" id="{15766524-8E6A-4191-8681-44B5B7A84AF2}"/>
              </a:ext>
            </a:extLst>
          </p:cNvPr>
          <p:cNvPicPr>
            <a:picLocks noChangeAspect="1"/>
          </p:cNvPicPr>
          <p:nvPr/>
        </p:nvPicPr>
        <p:blipFill>
          <a:blip r:embed="rId2"/>
          <a:stretch>
            <a:fillRect/>
          </a:stretch>
        </p:blipFill>
        <p:spPr>
          <a:xfrm>
            <a:off x="565366" y="1930400"/>
            <a:ext cx="8162925" cy="2381250"/>
          </a:xfrm>
          <a:prstGeom prst="rect">
            <a:avLst/>
          </a:prstGeom>
        </p:spPr>
      </p:pic>
      <p:pic>
        <p:nvPicPr>
          <p:cNvPr id="5" name="Picture 4" descr="A close up of a sign&#10;&#10;Description automatically generated">
            <a:extLst>
              <a:ext uri="{FF2B5EF4-FFF2-40B4-BE49-F238E27FC236}">
                <a16:creationId xmlns:a16="http://schemas.microsoft.com/office/drawing/2014/main" id="{7590F705-55E6-4E85-ACCD-61041A17B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spTree>
    <p:extLst>
      <p:ext uri="{BB962C8B-B14F-4D97-AF65-F5344CB8AC3E}">
        <p14:creationId xmlns:p14="http://schemas.microsoft.com/office/powerpoint/2010/main" val="2596990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C17E-77E8-4214-923D-9393B9E01534}"/>
              </a:ext>
            </a:extLst>
          </p:cNvPr>
          <p:cNvSpPr>
            <a:spLocks noGrp="1"/>
          </p:cNvSpPr>
          <p:nvPr>
            <p:ph type="title"/>
          </p:nvPr>
        </p:nvSpPr>
        <p:spPr/>
        <p:txBody>
          <a:bodyPr/>
          <a:lstStyle/>
          <a:p>
            <a:r>
              <a:rPr lang="en-US" dirty="0"/>
              <a:t>Right Turn on Red</a:t>
            </a:r>
          </a:p>
        </p:txBody>
      </p:sp>
      <p:pic>
        <p:nvPicPr>
          <p:cNvPr id="4" name="Picture 3">
            <a:extLst>
              <a:ext uri="{FF2B5EF4-FFF2-40B4-BE49-F238E27FC236}">
                <a16:creationId xmlns:a16="http://schemas.microsoft.com/office/drawing/2014/main" id="{2A9121CE-8938-4363-98A7-9CC57A2A062B}"/>
              </a:ext>
            </a:extLst>
          </p:cNvPr>
          <p:cNvPicPr>
            <a:picLocks noChangeAspect="1"/>
          </p:cNvPicPr>
          <p:nvPr/>
        </p:nvPicPr>
        <p:blipFill>
          <a:blip r:embed="rId2"/>
          <a:stretch>
            <a:fillRect/>
          </a:stretch>
        </p:blipFill>
        <p:spPr>
          <a:xfrm>
            <a:off x="744699" y="1769414"/>
            <a:ext cx="6255517" cy="1888186"/>
          </a:xfrm>
          <a:prstGeom prst="rect">
            <a:avLst/>
          </a:prstGeom>
        </p:spPr>
      </p:pic>
      <p:pic>
        <p:nvPicPr>
          <p:cNvPr id="6" name="Picture 5" descr="A close up of a traffic light&#10;&#10;Description automatically generated">
            <a:extLst>
              <a:ext uri="{FF2B5EF4-FFF2-40B4-BE49-F238E27FC236}">
                <a16:creationId xmlns:a16="http://schemas.microsoft.com/office/drawing/2014/main" id="{ED649CAF-C664-4BFB-8E76-6D198C0572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63842" y="1562394"/>
            <a:ext cx="2549326" cy="3823989"/>
          </a:xfrm>
          <a:prstGeom prst="rect">
            <a:avLst/>
          </a:prstGeom>
        </p:spPr>
      </p:pic>
      <p:pic>
        <p:nvPicPr>
          <p:cNvPr id="8" name="Picture 7" descr="A close up of a sign&#10;&#10;Description automatically generated">
            <a:extLst>
              <a:ext uri="{FF2B5EF4-FFF2-40B4-BE49-F238E27FC236}">
                <a16:creationId xmlns:a16="http://schemas.microsoft.com/office/drawing/2014/main" id="{0CA56EC8-2299-4319-844A-FF30A69412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spTree>
    <p:extLst>
      <p:ext uri="{BB962C8B-B14F-4D97-AF65-F5344CB8AC3E}">
        <p14:creationId xmlns:p14="http://schemas.microsoft.com/office/powerpoint/2010/main" val="3425300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676C-BB5B-41E7-8B5C-512A4FDAD713}"/>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7CE60603-41F0-4FD5-864C-C4A90EBBA3F5}"/>
              </a:ext>
            </a:extLst>
          </p:cNvPr>
          <p:cNvSpPr>
            <a:spLocks noGrp="1"/>
          </p:cNvSpPr>
          <p:nvPr>
            <p:ph idx="1"/>
          </p:nvPr>
        </p:nvSpPr>
        <p:spPr>
          <a:xfrm>
            <a:off x="677334" y="1395479"/>
            <a:ext cx="8596668" cy="3880773"/>
          </a:xfrm>
        </p:spPr>
        <p:txBody>
          <a:bodyPr>
            <a:normAutofit fontScale="92500" lnSpcReduction="20000"/>
          </a:bodyPr>
          <a:lstStyle/>
          <a:p>
            <a:r>
              <a:rPr lang="en-US" dirty="0"/>
              <a:t>What happens after I finish Phase 1? You start Phase 2 where you begin your 7 drive times. </a:t>
            </a:r>
          </a:p>
          <a:p>
            <a:r>
              <a:rPr lang="en-US" dirty="0"/>
              <a:t>How do I schedule a Drive Time? We encourage you to call your local All Ages Driving School to Schedule a drive time that best fits your schedule.</a:t>
            </a:r>
          </a:p>
          <a:p>
            <a:r>
              <a:rPr lang="en-US" dirty="0"/>
              <a:t>What if I don’t have my permit yet? You can not start Phase 2 without a permit. When you get your permit you will need to bring it to your All Ages Location so we can make a copy and begin scheduling drive times.</a:t>
            </a:r>
          </a:p>
          <a:p>
            <a:r>
              <a:rPr lang="en-US" dirty="0"/>
              <a:t>How long will Phase 2 take? Each Drive Time lesson we encourage students to practice between each lesson. If you lack progress you may need additional practice that can be provided by the school (for a fee) or by your parents. You have six months from the date of the first class of Phase 1 to finish the entire Drive Education Course (Phase 1 &amp; 2), if you fail to finish within that time frame you may have to apply for an extension (fee) or start the program over(Full Price). Avoid this situation by making sure you get your permit ASAP, make up any Phase 1 classes you may have missed, practice your driving skills between lessons and make sure you call to schedule your Drive Times.</a:t>
            </a:r>
          </a:p>
        </p:txBody>
      </p:sp>
      <p:pic>
        <p:nvPicPr>
          <p:cNvPr id="4" name="Picture 3" descr="A close up of a sign&#10;&#10;Description automatically generated">
            <a:extLst>
              <a:ext uri="{FF2B5EF4-FFF2-40B4-BE49-F238E27FC236}">
                <a16:creationId xmlns:a16="http://schemas.microsoft.com/office/drawing/2014/main" id="{6A853117-D408-4E36-A221-3319D9AED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spTree>
    <p:extLst>
      <p:ext uri="{BB962C8B-B14F-4D97-AF65-F5344CB8AC3E}">
        <p14:creationId xmlns:p14="http://schemas.microsoft.com/office/powerpoint/2010/main" val="2501796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0CBD-7C81-4A36-8960-F34DFD4B331D}"/>
              </a:ext>
            </a:extLst>
          </p:cNvPr>
          <p:cNvSpPr>
            <a:spLocks noGrp="1"/>
          </p:cNvSpPr>
          <p:nvPr>
            <p:ph type="title"/>
          </p:nvPr>
        </p:nvSpPr>
        <p:spPr/>
        <p:txBody>
          <a:bodyPr/>
          <a:lstStyle/>
          <a:p>
            <a:r>
              <a:rPr lang="en-US" dirty="0"/>
              <a:t>If you have any questions, please use the following contacts</a:t>
            </a:r>
          </a:p>
        </p:txBody>
      </p:sp>
      <p:sp>
        <p:nvSpPr>
          <p:cNvPr id="3" name="Content Placeholder 2">
            <a:extLst>
              <a:ext uri="{FF2B5EF4-FFF2-40B4-BE49-F238E27FC236}">
                <a16:creationId xmlns:a16="http://schemas.microsoft.com/office/drawing/2014/main" id="{A4B5765E-EB6C-466A-943F-1CCDB9445594}"/>
              </a:ext>
            </a:extLst>
          </p:cNvPr>
          <p:cNvSpPr>
            <a:spLocks noGrp="1"/>
          </p:cNvSpPr>
          <p:nvPr>
            <p:ph idx="1"/>
          </p:nvPr>
        </p:nvSpPr>
        <p:spPr/>
        <p:txBody>
          <a:bodyPr/>
          <a:lstStyle/>
          <a:p>
            <a:r>
              <a:rPr lang="en-US" dirty="0"/>
              <a:t>Mr. James (Distant Learning and Pasadena Instructor): </a:t>
            </a:r>
            <a:r>
              <a:rPr lang="en-US" dirty="0">
                <a:solidFill>
                  <a:schemeClr val="accent5"/>
                </a:solidFill>
                <a:hlinkClick r:id="rId2">
                  <a:extLst>
                    <a:ext uri="{A12FA001-AC4F-418D-AE19-62706E023703}">
                      <ahyp:hlinkClr xmlns:ahyp="http://schemas.microsoft.com/office/drawing/2018/hyperlinkcolor" val="tx"/>
                    </a:ext>
                  </a:extLst>
                </a:hlinkClick>
              </a:rPr>
              <a:t>mrjamesdriversed@gmail.com</a:t>
            </a:r>
            <a:endParaRPr lang="en-US" dirty="0">
              <a:solidFill>
                <a:schemeClr val="accent5"/>
              </a:solidFill>
            </a:endParaRPr>
          </a:p>
          <a:p>
            <a:r>
              <a:rPr lang="en-US" dirty="0"/>
              <a:t>Mr. Asif (Owner and operator of All Ages Driving Schools)</a:t>
            </a:r>
            <a:br>
              <a:rPr lang="en-US" dirty="0"/>
            </a:br>
            <a:r>
              <a:rPr lang="en-US" dirty="0">
                <a:solidFill>
                  <a:schemeClr val="accent5"/>
                </a:solidFill>
                <a:hlinkClick r:id="rId3">
                  <a:extLst>
                    <a:ext uri="{A12FA001-AC4F-418D-AE19-62706E023703}">
                      <ahyp:hlinkClr xmlns:ahyp="http://schemas.microsoft.com/office/drawing/2018/hyperlinkcolor" val="tx"/>
                    </a:ext>
                  </a:extLst>
                </a:hlinkClick>
              </a:rPr>
              <a:t>ajh0786@yahoo.com</a:t>
            </a:r>
            <a:endParaRPr lang="en-US" dirty="0">
              <a:solidFill>
                <a:schemeClr val="accent5"/>
              </a:solidFill>
            </a:endParaRPr>
          </a:p>
          <a:p>
            <a:r>
              <a:rPr lang="en-US" dirty="0"/>
              <a:t>Or contact any of our Driving School Locations:</a:t>
            </a:r>
          </a:p>
          <a:p>
            <a:r>
              <a:rPr lang="en-US" b="1" dirty="0"/>
              <a:t>Katy: (281) 665-7662  </a:t>
            </a:r>
          </a:p>
          <a:p>
            <a:r>
              <a:rPr lang="en-US" b="1" dirty="0"/>
              <a:t>Kirkwood: (832) 327-7233</a:t>
            </a:r>
          </a:p>
          <a:p>
            <a:r>
              <a:rPr lang="en-US" b="1" dirty="0"/>
              <a:t>Sugarland: (281) 232-7787</a:t>
            </a:r>
            <a:r>
              <a:rPr lang="en-US" dirty="0"/>
              <a:t> </a:t>
            </a:r>
          </a:p>
          <a:p>
            <a:r>
              <a:rPr lang="en-US" b="1" dirty="0"/>
              <a:t>Pasadena: (713) 947-7322</a:t>
            </a:r>
          </a:p>
          <a:p>
            <a:r>
              <a:rPr lang="en-US" b="1" dirty="0"/>
              <a:t>Cypress: (281) 859-3100</a:t>
            </a:r>
          </a:p>
          <a:p>
            <a:endParaRPr lang="en-US" dirty="0"/>
          </a:p>
        </p:txBody>
      </p:sp>
      <p:pic>
        <p:nvPicPr>
          <p:cNvPr id="4" name="Picture 3" descr="A close up of a sign&#10;&#10;Description automatically generated">
            <a:extLst>
              <a:ext uri="{FF2B5EF4-FFF2-40B4-BE49-F238E27FC236}">
                <a16:creationId xmlns:a16="http://schemas.microsoft.com/office/drawing/2014/main" id="{2C762E71-C162-4E61-B623-E575F3756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499" y="223316"/>
            <a:ext cx="2317563" cy="789361"/>
          </a:xfrm>
          <a:prstGeom prst="rect">
            <a:avLst/>
          </a:prstGeom>
        </p:spPr>
      </p:pic>
      <p:pic>
        <p:nvPicPr>
          <p:cNvPr id="6" name="Picture 5" descr="A close up of a logo&#10;&#10;Description automatically generated">
            <a:extLst>
              <a:ext uri="{FF2B5EF4-FFF2-40B4-BE49-F238E27FC236}">
                <a16:creationId xmlns:a16="http://schemas.microsoft.com/office/drawing/2014/main" id="{253EB5D3-177C-4F34-BE06-C4BF400D4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625" y="4028823"/>
            <a:ext cx="3293177" cy="2219577"/>
          </a:xfrm>
          <a:prstGeom prst="rect">
            <a:avLst/>
          </a:prstGeom>
        </p:spPr>
      </p:pic>
    </p:spTree>
    <p:extLst>
      <p:ext uri="{BB962C8B-B14F-4D97-AF65-F5344CB8AC3E}">
        <p14:creationId xmlns:p14="http://schemas.microsoft.com/office/powerpoint/2010/main" val="175914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9BE1B2A-DFE6-4D93-8AD1-1A0C4CD4B891}"/>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How to get out of a </a:t>
            </a:r>
            <a:r>
              <a:rPr lang="en-US" b="1" i="1">
                <a:solidFill>
                  <a:schemeClr val="bg1"/>
                </a:solidFill>
              </a:rPr>
              <a:t>skid</a:t>
            </a:r>
          </a:p>
        </p:txBody>
      </p:sp>
      <p:sp>
        <p:nvSpPr>
          <p:cNvPr id="10" name="Content Placeholder 9">
            <a:extLst>
              <a:ext uri="{FF2B5EF4-FFF2-40B4-BE49-F238E27FC236}">
                <a16:creationId xmlns:a16="http://schemas.microsoft.com/office/drawing/2014/main" id="{E9B85F57-E73C-4DAE-9487-F0DF65CF9D0C}"/>
              </a:ext>
            </a:extLst>
          </p:cNvPr>
          <p:cNvSpPr>
            <a:spLocks noGrp="1"/>
          </p:cNvSpPr>
          <p:nvPr>
            <p:ph idx="1"/>
          </p:nvPr>
        </p:nvSpPr>
        <p:spPr>
          <a:xfrm>
            <a:off x="673754" y="2160590"/>
            <a:ext cx="3973943" cy="3440110"/>
          </a:xfrm>
        </p:spPr>
        <p:txBody>
          <a:bodyPr>
            <a:normAutofit/>
          </a:bodyPr>
          <a:lstStyle/>
          <a:p>
            <a:r>
              <a:rPr lang="en-US" dirty="0">
                <a:solidFill>
                  <a:schemeClr val="bg1"/>
                </a:solidFill>
              </a:rPr>
              <a:t>1. Take your foot off the gas </a:t>
            </a:r>
          </a:p>
          <a:p>
            <a:r>
              <a:rPr lang="en-US" dirty="0">
                <a:solidFill>
                  <a:schemeClr val="bg1"/>
                </a:solidFill>
              </a:rPr>
              <a:t>2. Slightly steer in the direction you want to go.</a:t>
            </a:r>
          </a:p>
          <a:p>
            <a:endParaRPr lang="en-US" dirty="0">
              <a:solidFill>
                <a:schemeClr val="bg1"/>
              </a:solidFill>
            </a:endParaRPr>
          </a:p>
          <a:p>
            <a:pPr marL="0" indent="0">
              <a:buNone/>
            </a:pPr>
            <a:r>
              <a:rPr lang="en-US" i="1" dirty="0">
                <a:solidFill>
                  <a:schemeClr val="bg1"/>
                </a:solidFill>
              </a:rPr>
              <a:t>Source: Traffic Safety Education Student Textbook Ch. 21 pages 21.9 to 21.10</a:t>
            </a:r>
          </a:p>
        </p:txBody>
      </p:sp>
      <p:pic>
        <p:nvPicPr>
          <p:cNvPr id="5" name="Content Placeholder 4" descr="A close up of a map&#10;&#10;Description automatically generated">
            <a:extLst>
              <a:ext uri="{FF2B5EF4-FFF2-40B4-BE49-F238E27FC236}">
                <a16:creationId xmlns:a16="http://schemas.microsoft.com/office/drawing/2014/main" id="{88D0D324-F786-4E06-B53A-E6AE533D7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354" y="1149889"/>
            <a:ext cx="4900269" cy="4900269"/>
          </a:xfrm>
          <a:prstGeom prst="rect">
            <a:avLst/>
          </a:prstGeo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A close up of a sign&#10;&#10;Description automatically generated">
            <a:extLst>
              <a:ext uri="{FF2B5EF4-FFF2-40B4-BE49-F238E27FC236}">
                <a16:creationId xmlns:a16="http://schemas.microsoft.com/office/drawing/2014/main" id="{AA2AFFA2-9699-4BB3-925C-CB80A610F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387590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EC32-D98D-480B-8DB5-AF878A743F7E}"/>
              </a:ext>
            </a:extLst>
          </p:cNvPr>
          <p:cNvSpPr>
            <a:spLocks noGrp="1"/>
          </p:cNvSpPr>
          <p:nvPr>
            <p:ph type="title"/>
          </p:nvPr>
        </p:nvSpPr>
        <p:spPr/>
        <p:txBody>
          <a:bodyPr/>
          <a:lstStyle/>
          <a:p>
            <a:r>
              <a:rPr lang="en-US" dirty="0"/>
              <a:t>Your attitude will determine how safe of a driver you will become.</a:t>
            </a:r>
          </a:p>
        </p:txBody>
      </p:sp>
      <p:sp>
        <p:nvSpPr>
          <p:cNvPr id="3" name="Content Placeholder 2">
            <a:extLst>
              <a:ext uri="{FF2B5EF4-FFF2-40B4-BE49-F238E27FC236}">
                <a16:creationId xmlns:a16="http://schemas.microsoft.com/office/drawing/2014/main" id="{0F7EF123-A20A-4299-ACEC-99E1075FEDF0}"/>
              </a:ext>
            </a:extLst>
          </p:cNvPr>
          <p:cNvSpPr>
            <a:spLocks noGrp="1"/>
          </p:cNvSpPr>
          <p:nvPr>
            <p:ph idx="1"/>
          </p:nvPr>
        </p:nvSpPr>
        <p:spPr/>
        <p:txBody>
          <a:bodyPr/>
          <a:lstStyle/>
          <a:p>
            <a:r>
              <a:rPr lang="en-US" dirty="0"/>
              <a:t>Use Defensive Driving strategies to stay safe for yourself and others.</a:t>
            </a:r>
          </a:p>
          <a:p>
            <a:r>
              <a:rPr lang="en-US" dirty="0"/>
              <a:t>Use positive strategies to control anger and anxiety while driving.</a:t>
            </a:r>
          </a:p>
          <a:p>
            <a:r>
              <a:rPr lang="en-US" dirty="0"/>
              <a:t>Respect the laws that regulate the HTS </a:t>
            </a:r>
          </a:p>
          <a:p>
            <a:r>
              <a:rPr lang="en-US" dirty="0"/>
              <a:t>Avoid using alcohol and drugs, especially when driving.</a:t>
            </a:r>
          </a:p>
          <a:p>
            <a:r>
              <a:rPr lang="en-US" dirty="0"/>
              <a:t>Keep distractions to a minimum, don’t text and drive, keep your hands free of electronic devices and focus on the task of driving.</a:t>
            </a:r>
          </a:p>
          <a:p>
            <a:endParaRPr lang="en-US" dirty="0"/>
          </a:p>
          <a:p>
            <a:pPr marL="0" indent="0">
              <a:buNone/>
            </a:pPr>
            <a:r>
              <a:rPr lang="en-US" i="1" dirty="0">
                <a:solidFill>
                  <a:srgbClr val="002060"/>
                </a:solidFill>
              </a:rPr>
              <a:t>Source: Traffic Safety Education Student Textbook Ch. 13, 14, 18 and 19</a:t>
            </a:r>
            <a:endParaRPr lang="en-US" dirty="0"/>
          </a:p>
        </p:txBody>
      </p:sp>
      <p:pic>
        <p:nvPicPr>
          <p:cNvPr id="4" name="Picture 3" descr="A close up of a sign&#10;&#10;Description automatically generated">
            <a:extLst>
              <a:ext uri="{FF2B5EF4-FFF2-40B4-BE49-F238E27FC236}">
                <a16:creationId xmlns:a16="http://schemas.microsoft.com/office/drawing/2014/main" id="{A4EDE3D1-7FEB-4246-B8D9-002380414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20957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51E3-2E9E-49BE-B4E9-2AFC782BC8ED}"/>
              </a:ext>
            </a:extLst>
          </p:cNvPr>
          <p:cNvSpPr>
            <a:spLocks noGrp="1"/>
          </p:cNvSpPr>
          <p:nvPr>
            <p:ph type="title"/>
          </p:nvPr>
        </p:nvSpPr>
        <p:spPr>
          <a:xfrm>
            <a:off x="5536734" y="609600"/>
            <a:ext cx="3737268" cy="1320800"/>
          </a:xfrm>
        </p:spPr>
        <p:txBody>
          <a:bodyPr>
            <a:normAutofit/>
          </a:bodyPr>
          <a:lstStyle/>
          <a:p>
            <a:r>
              <a:rPr lang="en-US" dirty="0"/>
              <a:t>SIPDE</a:t>
            </a:r>
          </a:p>
        </p:txBody>
      </p:sp>
      <p:sp>
        <p:nvSpPr>
          <p:cNvPr id="3" name="Content Placeholder 2">
            <a:extLst>
              <a:ext uri="{FF2B5EF4-FFF2-40B4-BE49-F238E27FC236}">
                <a16:creationId xmlns:a16="http://schemas.microsoft.com/office/drawing/2014/main" id="{716C2B97-9EC4-4A93-82DC-5D0BBD585146}"/>
              </a:ext>
            </a:extLst>
          </p:cNvPr>
          <p:cNvSpPr>
            <a:spLocks noGrp="1"/>
          </p:cNvSpPr>
          <p:nvPr>
            <p:ph idx="1"/>
          </p:nvPr>
        </p:nvSpPr>
        <p:spPr>
          <a:xfrm>
            <a:off x="5209563" y="2160589"/>
            <a:ext cx="4064439" cy="3880773"/>
          </a:xfrm>
        </p:spPr>
        <p:txBody>
          <a:bodyPr>
            <a:normAutofit/>
          </a:bodyPr>
          <a:lstStyle/>
          <a:p>
            <a:r>
              <a:rPr lang="en-US" dirty="0"/>
              <a:t>S = Search</a:t>
            </a:r>
          </a:p>
          <a:p>
            <a:r>
              <a:rPr lang="en-US" dirty="0"/>
              <a:t>I = Identify</a:t>
            </a:r>
          </a:p>
          <a:p>
            <a:r>
              <a:rPr lang="en-US" dirty="0"/>
              <a:t>P = Predict</a:t>
            </a:r>
          </a:p>
          <a:p>
            <a:r>
              <a:rPr lang="en-US" dirty="0"/>
              <a:t>D = Decide</a:t>
            </a:r>
          </a:p>
          <a:p>
            <a:r>
              <a:rPr lang="en-US" dirty="0"/>
              <a:t>E = Execute</a:t>
            </a:r>
          </a:p>
          <a:p>
            <a:pPr marL="0" indent="0">
              <a:buNone/>
            </a:pPr>
            <a:endParaRPr lang="en-US" dirty="0"/>
          </a:p>
          <a:p>
            <a:pPr marL="0" indent="0">
              <a:buNone/>
            </a:pPr>
            <a:r>
              <a:rPr lang="en-US" i="1" dirty="0">
                <a:solidFill>
                  <a:schemeClr val="tx1"/>
                </a:solidFill>
              </a:rPr>
              <a:t>Source: Traffic Safety Education Student Textbook Chapter 11</a:t>
            </a:r>
          </a:p>
          <a:p>
            <a:pPr marL="0" indent="0">
              <a:buNone/>
            </a:pPr>
            <a:endParaRPr lang="en-US" dirty="0"/>
          </a:p>
        </p:txBody>
      </p:sp>
      <p:pic>
        <p:nvPicPr>
          <p:cNvPr id="5" name="Picture 4" descr="A picture containing sitting, orange, food&#10;&#10;Description automatically generated">
            <a:extLst>
              <a:ext uri="{FF2B5EF4-FFF2-40B4-BE49-F238E27FC236}">
                <a16:creationId xmlns:a16="http://schemas.microsoft.com/office/drawing/2014/main" id="{70478515-E36A-4F0B-A919-112468B6C7F5}"/>
              </a:ext>
            </a:extLst>
          </p:cNvPr>
          <p:cNvPicPr>
            <a:picLocks noChangeAspect="1"/>
          </p:cNvPicPr>
          <p:nvPr/>
        </p:nvPicPr>
        <p:blipFill rotWithShape="1">
          <a:blip r:embed="rId2">
            <a:extLst>
              <a:ext uri="{28A0092B-C50C-407E-A947-70E740481C1C}">
                <a14:useLocalDpi xmlns:a14="http://schemas.microsoft.com/office/drawing/2010/main" val="0"/>
              </a:ext>
            </a:extLst>
          </a:blip>
          <a:srcRect t="11525" r="-1" b="552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close up of a sign&#10;&#10;Description automatically generated">
            <a:extLst>
              <a:ext uri="{FF2B5EF4-FFF2-40B4-BE49-F238E27FC236}">
                <a16:creationId xmlns:a16="http://schemas.microsoft.com/office/drawing/2014/main" id="{CACCF574-0FF8-4B6E-8DA3-8DD8FC56E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94392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4C88-6E4B-48E4-9849-8A2E0A2174AB}"/>
              </a:ext>
            </a:extLst>
          </p:cNvPr>
          <p:cNvSpPr>
            <a:spLocks noGrp="1"/>
          </p:cNvSpPr>
          <p:nvPr>
            <p:ph type="title"/>
          </p:nvPr>
        </p:nvSpPr>
        <p:spPr/>
        <p:txBody>
          <a:bodyPr/>
          <a:lstStyle/>
          <a:p>
            <a:r>
              <a:rPr lang="en-US" dirty="0"/>
              <a:t>Cruise Control</a:t>
            </a:r>
          </a:p>
        </p:txBody>
      </p:sp>
      <p:sp>
        <p:nvSpPr>
          <p:cNvPr id="3" name="Content Placeholder 2">
            <a:extLst>
              <a:ext uri="{FF2B5EF4-FFF2-40B4-BE49-F238E27FC236}">
                <a16:creationId xmlns:a16="http://schemas.microsoft.com/office/drawing/2014/main" id="{61333775-E0FC-4A2B-8BCE-D8DCDBBC245F}"/>
              </a:ext>
            </a:extLst>
          </p:cNvPr>
          <p:cNvSpPr>
            <a:spLocks noGrp="1"/>
          </p:cNvSpPr>
          <p:nvPr>
            <p:ph idx="1"/>
          </p:nvPr>
        </p:nvSpPr>
        <p:spPr>
          <a:xfrm>
            <a:off x="677334" y="1665638"/>
            <a:ext cx="8596668" cy="3880773"/>
          </a:xfrm>
        </p:spPr>
        <p:txBody>
          <a:bodyPr>
            <a:normAutofit/>
          </a:bodyPr>
          <a:lstStyle/>
          <a:p>
            <a:r>
              <a:rPr lang="en-US" sz="1700" dirty="0"/>
              <a:t>It allows you to maintain speed while taking your foot off the </a:t>
            </a:r>
            <a:r>
              <a:rPr lang="en-US" sz="1700" b="1" i="1" u="sng" dirty="0"/>
              <a:t>accelerator/gas. </a:t>
            </a:r>
            <a:r>
              <a:rPr lang="en-US" sz="1700" b="1" i="1" dirty="0"/>
              <a:t>Source: Traffic Safety Education Textbook Chapter 9 page 9.14</a:t>
            </a:r>
          </a:p>
        </p:txBody>
      </p:sp>
      <p:pic>
        <p:nvPicPr>
          <p:cNvPr id="4" name="Online Media 3" title="How To Use Cruise Control  |  Learn to drive: Car knowledge">
            <a:hlinkClick r:id="" action="ppaction://media"/>
            <a:extLst>
              <a:ext uri="{FF2B5EF4-FFF2-40B4-BE49-F238E27FC236}">
                <a16:creationId xmlns:a16="http://schemas.microsoft.com/office/drawing/2014/main" id="{CB2C304E-E1BB-4B15-98DA-29563D9776AC}"/>
              </a:ext>
            </a:extLst>
          </p:cNvPr>
          <p:cNvPicPr>
            <a:picLocks noRot="1" noChangeAspect="1"/>
          </p:cNvPicPr>
          <p:nvPr>
            <a:videoFile r:link="rId1"/>
          </p:nvPr>
        </p:nvPicPr>
        <p:blipFill>
          <a:blip r:embed="rId3"/>
          <a:stretch>
            <a:fillRect/>
          </a:stretch>
        </p:blipFill>
        <p:spPr>
          <a:xfrm>
            <a:off x="2338873" y="2492229"/>
            <a:ext cx="6096000" cy="3429000"/>
          </a:xfrm>
          <a:prstGeom prst="rect">
            <a:avLst/>
          </a:prstGeom>
        </p:spPr>
      </p:pic>
      <p:pic>
        <p:nvPicPr>
          <p:cNvPr id="6" name="Picture 5" descr="A close up of a sign&#10;&#10;Description automatically generated">
            <a:extLst>
              <a:ext uri="{FF2B5EF4-FFF2-40B4-BE49-F238E27FC236}">
                <a16:creationId xmlns:a16="http://schemas.microsoft.com/office/drawing/2014/main" id="{A089E9EB-E40E-4096-B66A-6D53649DD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65258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5D93A13-6DA6-4DC7-A539-F29DFD9ADEFA}"/>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Breaking Chart (Know it!)</a:t>
            </a:r>
          </a:p>
        </p:txBody>
      </p:sp>
      <p:sp>
        <p:nvSpPr>
          <p:cNvPr id="8" name="Content Placeholder 7">
            <a:extLst>
              <a:ext uri="{FF2B5EF4-FFF2-40B4-BE49-F238E27FC236}">
                <a16:creationId xmlns:a16="http://schemas.microsoft.com/office/drawing/2014/main" id="{47705ADE-8818-44E2-A02F-BAC949D7483A}"/>
              </a:ext>
            </a:extLst>
          </p:cNvPr>
          <p:cNvSpPr>
            <a:spLocks noGrp="1"/>
          </p:cNvSpPr>
          <p:nvPr>
            <p:ph idx="1"/>
          </p:nvPr>
        </p:nvSpPr>
        <p:spPr>
          <a:xfrm>
            <a:off x="673754" y="2160590"/>
            <a:ext cx="3973943" cy="3440110"/>
          </a:xfrm>
        </p:spPr>
        <p:txBody>
          <a:bodyPr>
            <a:normAutofit fontScale="77500" lnSpcReduction="20000"/>
          </a:bodyPr>
          <a:lstStyle/>
          <a:p>
            <a:r>
              <a:rPr lang="en-US" dirty="0">
                <a:solidFill>
                  <a:schemeClr val="bg1"/>
                </a:solidFill>
              </a:rPr>
              <a:t>For each speed there is a bar, inside the bar are two numbers</a:t>
            </a:r>
          </a:p>
          <a:p>
            <a:r>
              <a:rPr lang="en-US" dirty="0">
                <a:solidFill>
                  <a:schemeClr val="bg1"/>
                </a:solidFill>
              </a:rPr>
              <a:t>First number: Refers to reaction time, the distance you travel when you first see the hazard to the moment you apply the break.</a:t>
            </a:r>
          </a:p>
          <a:p>
            <a:r>
              <a:rPr lang="en-US" dirty="0">
                <a:solidFill>
                  <a:schemeClr val="bg1"/>
                </a:solidFill>
              </a:rPr>
              <a:t>Second number: Braking distance, how far you travel the moment you apply the brakes until you come to a complete stop. </a:t>
            </a:r>
          </a:p>
          <a:p>
            <a:r>
              <a:rPr lang="en-US" dirty="0">
                <a:solidFill>
                  <a:schemeClr val="bg1"/>
                </a:solidFill>
              </a:rPr>
              <a:t>Final Number to the far right of the graph is the total distance when combining the two numbers inside the bar graph. </a:t>
            </a:r>
          </a:p>
          <a:p>
            <a:r>
              <a:rPr lang="en-US" b="1" i="1" dirty="0">
                <a:solidFill>
                  <a:schemeClr val="bg1"/>
                </a:solidFill>
              </a:rPr>
              <a:t>Source: DPS Handbook Chapter 8 pg. 48</a:t>
            </a:r>
          </a:p>
        </p:txBody>
      </p:sp>
      <p:pic>
        <p:nvPicPr>
          <p:cNvPr id="4" name="Content Placeholder 3">
            <a:extLst>
              <a:ext uri="{FF2B5EF4-FFF2-40B4-BE49-F238E27FC236}">
                <a16:creationId xmlns:a16="http://schemas.microsoft.com/office/drawing/2014/main" id="{50DB9F14-7724-486B-9EE8-163C993B5BE1}"/>
              </a:ext>
            </a:extLst>
          </p:cNvPr>
          <p:cNvPicPr>
            <a:picLocks noChangeAspect="1"/>
          </p:cNvPicPr>
          <p:nvPr/>
        </p:nvPicPr>
        <p:blipFill>
          <a:blip r:embed="rId2"/>
          <a:stretch>
            <a:fillRect/>
          </a:stretch>
        </p:blipFill>
        <p:spPr>
          <a:xfrm>
            <a:off x="6096001" y="1680382"/>
            <a:ext cx="5143500" cy="3484720"/>
          </a:xfrm>
          <a:prstGeom prst="rect">
            <a:avLst/>
          </a:prstGeom>
        </p:spPr>
      </p:pic>
      <p:sp>
        <p:nvSpPr>
          <p:cNvPr id="17"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9" descr="A close up of a sign&#10;&#10;Description automatically generated">
            <a:extLst>
              <a:ext uri="{FF2B5EF4-FFF2-40B4-BE49-F238E27FC236}">
                <a16:creationId xmlns:a16="http://schemas.microsoft.com/office/drawing/2014/main" id="{32BC7AA7-32F0-4366-9F0E-AE4646FDB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190" y="214919"/>
            <a:ext cx="2317563" cy="789361"/>
          </a:xfrm>
          <a:prstGeom prst="rect">
            <a:avLst/>
          </a:prstGeom>
        </p:spPr>
      </p:pic>
    </p:spTree>
    <p:extLst>
      <p:ext uri="{BB962C8B-B14F-4D97-AF65-F5344CB8AC3E}">
        <p14:creationId xmlns:p14="http://schemas.microsoft.com/office/powerpoint/2010/main" val="25830990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42</TotalTime>
  <Words>4220</Words>
  <Application>Microsoft Office PowerPoint</Application>
  <PresentationFormat>Widescreen</PresentationFormat>
  <Paragraphs>244</Paragraphs>
  <Slides>47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Trebuchet MS</vt:lpstr>
      <vt:lpstr>Wingdings 3</vt:lpstr>
      <vt:lpstr>Facet</vt:lpstr>
      <vt:lpstr>Final Exam Review</vt:lpstr>
      <vt:lpstr>Final Exam What does it look like?</vt:lpstr>
      <vt:lpstr>HTS = Highway Transportation System</vt:lpstr>
      <vt:lpstr>Regulation of the Highway Transportation System</vt:lpstr>
      <vt:lpstr>How to get out of a skid</vt:lpstr>
      <vt:lpstr>Your attitude will determine how safe of a driver you will become.</vt:lpstr>
      <vt:lpstr>SIPDE</vt:lpstr>
      <vt:lpstr>Cruise Control</vt:lpstr>
      <vt:lpstr>Breaking Chart (Know it!)</vt:lpstr>
      <vt:lpstr>Choking the Engine</vt:lpstr>
      <vt:lpstr>Turning left from a 3 Lane One Way street</vt:lpstr>
      <vt:lpstr>Pennant Shaped sign Source: DPS Handbook Chapter 5</vt:lpstr>
      <vt:lpstr>Flashing Yellow Light</vt:lpstr>
      <vt:lpstr>Traffic Officer</vt:lpstr>
      <vt:lpstr>Markings Lanes of Traffic</vt:lpstr>
      <vt:lpstr>Non-Driving related offense of possession or consumption of alcohol by a minor. Source: DPS Handbook Chapter 10 page 59.</vt:lpstr>
      <vt:lpstr>Leaving yourself an “OUT”</vt:lpstr>
      <vt:lpstr>Suspended License</vt:lpstr>
      <vt:lpstr>Maximum and Minimum Stopping distances at Railroad Tracks</vt:lpstr>
      <vt:lpstr>Restrictions on Drivers License Most common for Teens</vt:lpstr>
      <vt:lpstr>How to signal a turn</vt:lpstr>
      <vt:lpstr>Uncontrolled Intersection</vt:lpstr>
      <vt:lpstr>Choosing the proper driving speed</vt:lpstr>
      <vt:lpstr>Signal Lights</vt:lpstr>
      <vt:lpstr>13 Rules of Right of Way (Yield)</vt:lpstr>
      <vt:lpstr>Alcohol and Drug effects on driving</vt:lpstr>
      <vt:lpstr>Blow Out and Flat Tire and Traction</vt:lpstr>
      <vt:lpstr>Headlights</vt:lpstr>
      <vt:lpstr>Passive and Active Restraint</vt:lpstr>
      <vt:lpstr>Overcoming Gravity and Inertia</vt:lpstr>
      <vt:lpstr>Who should you call to schedule a drive time?</vt:lpstr>
      <vt:lpstr>Motorcyclists</vt:lpstr>
      <vt:lpstr>Bicyclist</vt:lpstr>
      <vt:lpstr>Wrong Way Driver</vt:lpstr>
      <vt:lpstr>SMOG: How to change lanes</vt:lpstr>
      <vt:lpstr>Following distance</vt:lpstr>
      <vt:lpstr>Causes of collisions (crashes)</vt:lpstr>
      <vt:lpstr>Interchanges &amp; Feeder road</vt:lpstr>
      <vt:lpstr>No Show Policy at All Ages Driving School</vt:lpstr>
      <vt:lpstr>Wolf Pack</vt:lpstr>
      <vt:lpstr>Adverse Conditions</vt:lpstr>
      <vt:lpstr>When involved in an Accident</vt:lpstr>
      <vt:lpstr>Insurance Liability Texas</vt:lpstr>
      <vt:lpstr>Defensive Driving</vt:lpstr>
      <vt:lpstr>Right Turn on Red</vt:lpstr>
      <vt:lpstr>What Now?</vt:lpstr>
      <vt:lpstr>If you have any questions, please use the following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 Review</dc:title>
  <dc:creator>James Roden</dc:creator>
  <cp:lastModifiedBy>James Roden</cp:lastModifiedBy>
  <cp:revision>7</cp:revision>
  <dcterms:created xsi:type="dcterms:W3CDTF">2020-07-17T21:34:11Z</dcterms:created>
  <dcterms:modified xsi:type="dcterms:W3CDTF">2020-07-17T22:19:33Z</dcterms:modified>
</cp:coreProperties>
</file>