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58" r:id="rId7"/>
    <p:sldId id="259" r:id="rId8"/>
    <p:sldId id="257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2318A53-3B27-4644-BA52-5E12D21C9E05}">
          <p14:sldIdLst>
            <p14:sldId id="256"/>
            <p14:sldId id="261"/>
            <p14:sldId id="262"/>
          </p14:sldIdLst>
        </p14:section>
        <p14:section name="Untitled Section" id="{2AB3799C-43B6-4478-92FA-0CBFD93DD3BD}">
          <p14:sldIdLst>
            <p14:sldId id="263"/>
            <p14:sldId id="264"/>
            <p14:sldId id="258"/>
            <p14:sldId id="259"/>
            <p14:sldId id="257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38" d="100"/>
          <a:sy n="38" d="100"/>
        </p:scale>
        <p:origin x="72" y="1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934B0E-2760-40AB-AA7E-24D5702F852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96CC97F1-B0AE-4769-9AF2-C081D92111E3}">
      <dgm:prSet phldrT="[Text]" custT="1"/>
      <dgm:spPr/>
      <dgm:t>
        <a:bodyPr/>
        <a:lstStyle/>
        <a:p>
          <a:pPr>
            <a:lnSpc>
              <a:spcPct val="90000"/>
            </a:lnSpc>
          </a:pPr>
          <a:endParaRPr lang="en-US" sz="2100" dirty="0"/>
        </a:p>
        <a:p>
          <a:pPr>
            <a:lnSpc>
              <a:spcPct val="90000"/>
            </a:lnSpc>
          </a:pPr>
          <a:endParaRPr lang="en-US" sz="2100" dirty="0">
            <a:solidFill>
              <a:schemeClr val="bg1"/>
            </a:solidFill>
            <a:latin typeface="+mn-lt"/>
          </a:endParaRPr>
        </a:p>
        <a:p>
          <a:pPr>
            <a:lnSpc>
              <a:spcPct val="100000"/>
            </a:lnSpc>
          </a:pPr>
          <a:r>
            <a: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Ensure </a:t>
          </a:r>
        </a:p>
        <a:p>
          <a:pPr>
            <a:lnSpc>
              <a:spcPct val="100000"/>
            </a:lnSpc>
          </a:pPr>
          <a:r>
            <a: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all </a:t>
          </a:r>
        </a:p>
        <a:p>
          <a:pPr>
            <a:lnSpc>
              <a:spcPct val="100000"/>
            </a:lnSpc>
          </a:pPr>
          <a:r>
            <a: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parties have </a:t>
          </a:r>
        </a:p>
        <a:p>
          <a:pPr>
            <a:lnSpc>
              <a:spcPct val="100000"/>
            </a:lnSpc>
          </a:pPr>
          <a:r>
            <a: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the</a:t>
          </a:r>
        </a:p>
        <a:p>
          <a:pPr>
            <a:lnSpc>
              <a:spcPct val="100000"/>
            </a:lnSpc>
          </a:pPr>
          <a:r>
            <a: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resources needed.</a:t>
          </a:r>
        </a:p>
      </dgm:t>
    </dgm:pt>
    <dgm:pt modelId="{F1CF88E3-2903-486E-95A8-0CDB50D5BA89}" type="parTrans" cxnId="{89BE36DA-B6DD-4EE3-AF7F-FD2C312F263B}">
      <dgm:prSet/>
      <dgm:spPr/>
      <dgm:t>
        <a:bodyPr/>
        <a:lstStyle/>
        <a:p>
          <a:endParaRPr lang="en-US"/>
        </a:p>
      </dgm:t>
    </dgm:pt>
    <dgm:pt modelId="{7DD6F38A-1CF5-4946-A6D0-362750BE33BC}" type="sibTrans" cxnId="{89BE36DA-B6DD-4EE3-AF7F-FD2C312F263B}">
      <dgm:prSet/>
      <dgm:spPr/>
      <dgm:t>
        <a:bodyPr/>
        <a:lstStyle/>
        <a:p>
          <a:endParaRPr lang="en-US"/>
        </a:p>
      </dgm:t>
    </dgm:pt>
    <dgm:pt modelId="{D45DF2DE-CB95-4FE6-9240-AD0764C58962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Acquire a deep understanding</a:t>
          </a:r>
        </a:p>
        <a:p>
          <a:pPr>
            <a:lnSpc>
              <a:spcPct val="150000"/>
            </a:lnSpc>
          </a:pPr>
          <a:r>
            <a: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of the needs, cultures, and backgrounds of students and families</a:t>
          </a:r>
          <a:r>
            <a:rPr lang="en-US" sz="2000" dirty="0">
              <a:solidFill>
                <a:schemeClr val="bg1"/>
              </a:solidFill>
              <a:latin typeface="Arial Black" panose="020B0A04020102020204" pitchFamily="34" charset="0"/>
            </a:rPr>
            <a:t>.</a:t>
          </a:r>
        </a:p>
      </dgm:t>
    </dgm:pt>
    <dgm:pt modelId="{6A4E700F-2324-45E0-B2EB-5922B2D35E68}" type="parTrans" cxnId="{07C31E62-887D-4CC7-93BA-D985DFBDB598}">
      <dgm:prSet/>
      <dgm:spPr/>
      <dgm:t>
        <a:bodyPr/>
        <a:lstStyle/>
        <a:p>
          <a:endParaRPr lang="en-US"/>
        </a:p>
      </dgm:t>
    </dgm:pt>
    <dgm:pt modelId="{A01463C0-1052-4998-AACE-11E58131C1DE}" type="sibTrans" cxnId="{07C31E62-887D-4CC7-93BA-D985DFBDB598}">
      <dgm:prSet/>
      <dgm:spPr/>
      <dgm:t>
        <a:bodyPr/>
        <a:lstStyle/>
        <a:p>
          <a:endParaRPr lang="en-US"/>
        </a:p>
      </dgm:t>
    </dgm:pt>
    <dgm:pt modelId="{6E6E644C-E0FE-496F-A99E-5C0E07E54D38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Use multiple avenues to communicate </a:t>
          </a:r>
        </a:p>
        <a:p>
          <a:pPr>
            <a:lnSpc>
              <a:spcPct val="150000"/>
            </a:lnSpc>
          </a:pPr>
          <a:r>
            <a: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how the academic goals of the school fit the aspirations caregivers have for their children.</a:t>
          </a:r>
          <a:endParaRPr lang="en-US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6D006B-4E17-4C9D-BBFB-C9AF52F1A7C6}" type="parTrans" cxnId="{CE1FCDD3-D9F2-4AD4-8D0C-3F63E8163AD6}">
      <dgm:prSet/>
      <dgm:spPr/>
      <dgm:t>
        <a:bodyPr/>
        <a:lstStyle/>
        <a:p>
          <a:endParaRPr lang="en-US"/>
        </a:p>
      </dgm:t>
    </dgm:pt>
    <dgm:pt modelId="{DE1E1B24-072A-44F3-9257-773AE8FE300D}" type="sibTrans" cxnId="{CE1FCDD3-D9F2-4AD4-8D0C-3F63E8163AD6}">
      <dgm:prSet/>
      <dgm:spPr/>
      <dgm:t>
        <a:bodyPr/>
        <a:lstStyle/>
        <a:p>
          <a:endParaRPr lang="en-US"/>
        </a:p>
      </dgm:t>
    </dgm:pt>
    <dgm:pt modelId="{C8716B2E-3423-40EB-9933-C7911D012B2F}" type="pres">
      <dgm:prSet presAssocID="{F2934B0E-2760-40AB-AA7E-24D5702F8529}" presName="Name0" presStyleCnt="0">
        <dgm:presLayoutVars>
          <dgm:dir/>
          <dgm:animLvl val="lvl"/>
          <dgm:resizeHandles val="exact"/>
        </dgm:presLayoutVars>
      </dgm:prSet>
      <dgm:spPr/>
    </dgm:pt>
    <dgm:pt modelId="{D7E6601B-8F38-4262-978B-733CF3EECDC7}" type="pres">
      <dgm:prSet presAssocID="{96CC97F1-B0AE-4769-9AF2-C081D92111E3}" presName="Name8" presStyleCnt="0"/>
      <dgm:spPr/>
    </dgm:pt>
    <dgm:pt modelId="{7C5FD364-3FA4-4606-BAB1-B1C007925B98}" type="pres">
      <dgm:prSet presAssocID="{96CC97F1-B0AE-4769-9AF2-C081D92111E3}" presName="level" presStyleLbl="node1" presStyleIdx="0" presStyleCnt="3" custScaleX="98720" custScaleY="112562">
        <dgm:presLayoutVars>
          <dgm:chMax val="1"/>
          <dgm:bulletEnabled val="1"/>
        </dgm:presLayoutVars>
      </dgm:prSet>
      <dgm:spPr/>
    </dgm:pt>
    <dgm:pt modelId="{A0B07C6E-5B6C-4434-837E-1D77EBBBE456}" type="pres">
      <dgm:prSet presAssocID="{96CC97F1-B0AE-4769-9AF2-C081D92111E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62EF02C-1FB1-46FD-915A-90EF6B9D66F5}" type="pres">
      <dgm:prSet presAssocID="{D45DF2DE-CB95-4FE6-9240-AD0764C58962}" presName="Name8" presStyleCnt="0"/>
      <dgm:spPr/>
    </dgm:pt>
    <dgm:pt modelId="{D2BC37D8-386B-4745-8E92-B7A97B2EBD2B}" type="pres">
      <dgm:prSet presAssocID="{D45DF2DE-CB95-4FE6-9240-AD0764C58962}" presName="level" presStyleLbl="node1" presStyleIdx="1" presStyleCnt="3" custScaleX="99694" custScaleY="82971">
        <dgm:presLayoutVars>
          <dgm:chMax val="1"/>
          <dgm:bulletEnabled val="1"/>
        </dgm:presLayoutVars>
      </dgm:prSet>
      <dgm:spPr/>
    </dgm:pt>
    <dgm:pt modelId="{D38588F2-193B-4477-B7DB-49F15F3F23B9}" type="pres">
      <dgm:prSet presAssocID="{D45DF2DE-CB95-4FE6-9240-AD0764C5896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56EA3E1-0C51-49A3-9F21-1E3334402038}" type="pres">
      <dgm:prSet presAssocID="{6E6E644C-E0FE-496F-A99E-5C0E07E54D38}" presName="Name8" presStyleCnt="0"/>
      <dgm:spPr/>
    </dgm:pt>
    <dgm:pt modelId="{70E81734-172D-4844-8CE1-773A08EFDD82}" type="pres">
      <dgm:prSet presAssocID="{6E6E644C-E0FE-496F-A99E-5C0E07E54D38}" presName="level" presStyleLbl="node1" presStyleIdx="2" presStyleCnt="3" custScaleY="75402">
        <dgm:presLayoutVars>
          <dgm:chMax val="1"/>
          <dgm:bulletEnabled val="1"/>
        </dgm:presLayoutVars>
      </dgm:prSet>
      <dgm:spPr/>
    </dgm:pt>
    <dgm:pt modelId="{1B53E48E-235B-4788-845E-68EFE628479A}" type="pres">
      <dgm:prSet presAssocID="{6E6E644C-E0FE-496F-A99E-5C0E07E54D3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AB94108-E2B1-4D4D-A970-4C3FFA585959}" type="presOf" srcId="{D45DF2DE-CB95-4FE6-9240-AD0764C58962}" destId="{D38588F2-193B-4477-B7DB-49F15F3F23B9}" srcOrd="1" destOrd="0" presId="urn:microsoft.com/office/officeart/2005/8/layout/pyramid1"/>
    <dgm:cxn modelId="{5B04ED25-C100-4184-9002-5219E26C9AAD}" type="presOf" srcId="{6E6E644C-E0FE-496F-A99E-5C0E07E54D38}" destId="{70E81734-172D-4844-8CE1-773A08EFDD82}" srcOrd="0" destOrd="0" presId="urn:microsoft.com/office/officeart/2005/8/layout/pyramid1"/>
    <dgm:cxn modelId="{07C31E62-887D-4CC7-93BA-D985DFBDB598}" srcId="{F2934B0E-2760-40AB-AA7E-24D5702F8529}" destId="{D45DF2DE-CB95-4FE6-9240-AD0764C58962}" srcOrd="1" destOrd="0" parTransId="{6A4E700F-2324-45E0-B2EB-5922B2D35E68}" sibTransId="{A01463C0-1052-4998-AACE-11E58131C1DE}"/>
    <dgm:cxn modelId="{61A40945-9C82-44EF-82D0-8DC3CB65E981}" type="presOf" srcId="{96CC97F1-B0AE-4769-9AF2-C081D92111E3}" destId="{A0B07C6E-5B6C-4434-837E-1D77EBBBE456}" srcOrd="1" destOrd="0" presId="urn:microsoft.com/office/officeart/2005/8/layout/pyramid1"/>
    <dgm:cxn modelId="{969031A0-2932-464E-A50D-23312F4C4242}" type="presOf" srcId="{D45DF2DE-CB95-4FE6-9240-AD0764C58962}" destId="{D2BC37D8-386B-4745-8E92-B7A97B2EBD2B}" srcOrd="0" destOrd="0" presId="urn:microsoft.com/office/officeart/2005/8/layout/pyramid1"/>
    <dgm:cxn modelId="{CE1FCDD3-D9F2-4AD4-8D0C-3F63E8163AD6}" srcId="{F2934B0E-2760-40AB-AA7E-24D5702F8529}" destId="{6E6E644C-E0FE-496F-A99E-5C0E07E54D38}" srcOrd="2" destOrd="0" parTransId="{8B6D006B-4E17-4C9D-BBFB-C9AF52F1A7C6}" sibTransId="{DE1E1B24-072A-44F3-9257-773AE8FE300D}"/>
    <dgm:cxn modelId="{845C6BD6-1101-4F55-8D97-1B835C3CF2D0}" type="presOf" srcId="{96CC97F1-B0AE-4769-9AF2-C081D92111E3}" destId="{7C5FD364-3FA4-4606-BAB1-B1C007925B98}" srcOrd="0" destOrd="0" presId="urn:microsoft.com/office/officeart/2005/8/layout/pyramid1"/>
    <dgm:cxn modelId="{89BE36DA-B6DD-4EE3-AF7F-FD2C312F263B}" srcId="{F2934B0E-2760-40AB-AA7E-24D5702F8529}" destId="{96CC97F1-B0AE-4769-9AF2-C081D92111E3}" srcOrd="0" destOrd="0" parTransId="{F1CF88E3-2903-486E-95A8-0CDB50D5BA89}" sibTransId="{7DD6F38A-1CF5-4946-A6D0-362750BE33BC}"/>
    <dgm:cxn modelId="{553626F5-01CF-4551-8F0D-09B0B4262E83}" type="presOf" srcId="{6E6E644C-E0FE-496F-A99E-5C0E07E54D38}" destId="{1B53E48E-235B-4788-845E-68EFE628479A}" srcOrd="1" destOrd="0" presId="urn:microsoft.com/office/officeart/2005/8/layout/pyramid1"/>
    <dgm:cxn modelId="{EEBE4FFD-B590-47FE-B9B1-430B239CE526}" type="presOf" srcId="{F2934B0E-2760-40AB-AA7E-24D5702F8529}" destId="{C8716B2E-3423-40EB-9933-C7911D012B2F}" srcOrd="0" destOrd="0" presId="urn:microsoft.com/office/officeart/2005/8/layout/pyramid1"/>
    <dgm:cxn modelId="{0EC93B38-01C0-4D7F-8D51-364050EE1555}" type="presParOf" srcId="{C8716B2E-3423-40EB-9933-C7911D012B2F}" destId="{D7E6601B-8F38-4262-978B-733CF3EECDC7}" srcOrd="0" destOrd="0" presId="urn:microsoft.com/office/officeart/2005/8/layout/pyramid1"/>
    <dgm:cxn modelId="{71C9AA9E-C8AC-46BD-96FA-D413DF81273F}" type="presParOf" srcId="{D7E6601B-8F38-4262-978B-733CF3EECDC7}" destId="{7C5FD364-3FA4-4606-BAB1-B1C007925B98}" srcOrd="0" destOrd="0" presId="urn:microsoft.com/office/officeart/2005/8/layout/pyramid1"/>
    <dgm:cxn modelId="{E247E19B-A30E-407B-8295-B231C9C6C313}" type="presParOf" srcId="{D7E6601B-8F38-4262-978B-733CF3EECDC7}" destId="{A0B07C6E-5B6C-4434-837E-1D77EBBBE456}" srcOrd="1" destOrd="0" presId="urn:microsoft.com/office/officeart/2005/8/layout/pyramid1"/>
    <dgm:cxn modelId="{A2487A18-71D5-4D69-A3B5-D2B0F7126C92}" type="presParOf" srcId="{C8716B2E-3423-40EB-9933-C7911D012B2F}" destId="{062EF02C-1FB1-46FD-915A-90EF6B9D66F5}" srcOrd="1" destOrd="0" presId="urn:microsoft.com/office/officeart/2005/8/layout/pyramid1"/>
    <dgm:cxn modelId="{056DDFF7-39C3-4596-B5E9-0BC370B04091}" type="presParOf" srcId="{062EF02C-1FB1-46FD-915A-90EF6B9D66F5}" destId="{D2BC37D8-386B-4745-8E92-B7A97B2EBD2B}" srcOrd="0" destOrd="0" presId="urn:microsoft.com/office/officeart/2005/8/layout/pyramid1"/>
    <dgm:cxn modelId="{4F102AC9-B2EE-4E4E-AE90-88ED035211D8}" type="presParOf" srcId="{062EF02C-1FB1-46FD-915A-90EF6B9D66F5}" destId="{D38588F2-193B-4477-B7DB-49F15F3F23B9}" srcOrd="1" destOrd="0" presId="urn:microsoft.com/office/officeart/2005/8/layout/pyramid1"/>
    <dgm:cxn modelId="{3F2220C7-10B8-4161-B68C-076D4D6F3792}" type="presParOf" srcId="{C8716B2E-3423-40EB-9933-C7911D012B2F}" destId="{256EA3E1-0C51-49A3-9F21-1E3334402038}" srcOrd="2" destOrd="0" presId="urn:microsoft.com/office/officeart/2005/8/layout/pyramid1"/>
    <dgm:cxn modelId="{5B915057-5971-4E1C-A1E5-942C82CB32E2}" type="presParOf" srcId="{256EA3E1-0C51-49A3-9F21-1E3334402038}" destId="{70E81734-172D-4844-8CE1-773A08EFDD82}" srcOrd="0" destOrd="0" presId="urn:microsoft.com/office/officeart/2005/8/layout/pyramid1"/>
    <dgm:cxn modelId="{975B47C8-4985-49DA-993C-09FCBACC8A75}" type="presParOf" srcId="{256EA3E1-0C51-49A3-9F21-1E3334402038}" destId="{1B53E48E-235B-4788-845E-68EFE628479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FD364-3FA4-4606-BAB1-B1C007925B98}">
      <dsp:nvSpPr>
        <dsp:cNvPr id="0" name=""/>
        <dsp:cNvSpPr/>
      </dsp:nvSpPr>
      <dsp:spPr>
        <a:xfrm>
          <a:off x="2359736" y="0"/>
          <a:ext cx="3281527" cy="2849208"/>
        </a:xfrm>
        <a:prstGeom prst="trapezoid">
          <a:avLst>
            <a:gd name="adj" fmla="val 5833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>
            <a:solidFill>
              <a:schemeClr val="bg1"/>
            </a:solidFill>
            <a:latin typeface="+mn-lt"/>
          </a:endParaRPr>
        </a:p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Ensure </a:t>
          </a:r>
        </a:p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all </a:t>
          </a:r>
        </a:p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parties have </a:t>
          </a:r>
        </a:p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the</a:t>
          </a:r>
        </a:p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resources needed.</a:t>
          </a:r>
        </a:p>
      </dsp:txBody>
      <dsp:txXfrm>
        <a:off x="2359736" y="0"/>
        <a:ext cx="3281527" cy="2849208"/>
      </dsp:txXfrm>
    </dsp:sp>
    <dsp:sp modelId="{D2BC37D8-386B-4745-8E92-B7A97B2EBD2B}">
      <dsp:nvSpPr>
        <dsp:cNvPr id="0" name=""/>
        <dsp:cNvSpPr/>
      </dsp:nvSpPr>
      <dsp:spPr>
        <a:xfrm>
          <a:off x="1122185" y="2849208"/>
          <a:ext cx="5756629" cy="2100190"/>
        </a:xfrm>
        <a:prstGeom prst="trapezoid">
          <a:avLst>
            <a:gd name="adj" fmla="val 5833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Acquire a deep understanding</a:t>
          </a:r>
        </a:p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of the needs, cultures, and backgrounds of students and families</a:t>
          </a:r>
          <a:r>
            <a:rPr lang="en-US" sz="2000" kern="1200" dirty="0">
              <a:solidFill>
                <a:schemeClr val="bg1"/>
              </a:solidFill>
              <a:latin typeface="Arial Black" panose="020B0A04020102020204" pitchFamily="34" charset="0"/>
            </a:rPr>
            <a:t>.</a:t>
          </a:r>
        </a:p>
      </dsp:txBody>
      <dsp:txXfrm>
        <a:off x="2129595" y="2849208"/>
        <a:ext cx="3741808" cy="2100190"/>
      </dsp:txXfrm>
    </dsp:sp>
    <dsp:sp modelId="{70E81734-172D-4844-8CE1-773A08EFDD82}">
      <dsp:nvSpPr>
        <dsp:cNvPr id="0" name=""/>
        <dsp:cNvSpPr/>
      </dsp:nvSpPr>
      <dsp:spPr>
        <a:xfrm>
          <a:off x="0" y="4949398"/>
          <a:ext cx="8001000" cy="1908601"/>
        </a:xfrm>
        <a:prstGeom prst="trapezoid">
          <a:avLst>
            <a:gd name="adj" fmla="val 5833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Use multiple avenues to communicate </a:t>
          </a:r>
        </a:p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how the academic goals of the school fit the aspirations caregivers have for their children.</a:t>
          </a:r>
          <a:endParaRPr lang="en-US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00174" y="4949398"/>
        <a:ext cx="5200650" cy="1908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6" y="2"/>
            <a:ext cx="11683811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1" y="4282259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" y="2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799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3" y="3505211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2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59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7" y="3832648"/>
            <a:ext cx="907187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7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2" y="685801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685802"/>
            <a:ext cx="10396903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1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3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5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3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723856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10394707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3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3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3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10396883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7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9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1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7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1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2"/>
            <a:ext cx="2264647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2" y="685802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3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5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9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7" y="2063396"/>
            <a:ext cx="4856159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3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2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70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4" y="685802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3" y="2709054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6345303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1" y="2"/>
            <a:ext cx="3598147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2" y="2709054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2"/>
            <a:ext cx="12005351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10396883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2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7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8784C-888B-4665-B973-38354438AB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Family Engagement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8C3FE3-6673-45F5-8C8E-8DC912F154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Home-school-connection for success</a:t>
            </a:r>
          </a:p>
        </p:txBody>
      </p:sp>
    </p:spTree>
    <p:extLst>
      <p:ext uri="{BB962C8B-B14F-4D97-AF65-F5344CB8AC3E}">
        <p14:creationId xmlns:p14="http://schemas.microsoft.com/office/powerpoint/2010/main" val="2830456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15EF8-FB51-4BD6-8316-2BAA1D84D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 pitchFamily="18" charset="0"/>
              </a:rPr>
              <a:t>College and Career Readiness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4DC130-B67D-4B4E-98E0-E10AC0C41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dirty="0"/>
              <a:t>The new standards will get students ready for success in college and the workforce.</a:t>
            </a:r>
          </a:p>
          <a:p>
            <a:endParaRPr lang="en-US" dirty="0"/>
          </a:p>
        </p:txBody>
      </p:sp>
      <p:pic>
        <p:nvPicPr>
          <p:cNvPr id="6" name="Picture 4" descr="http://www.iwu.edu/ccenter/students/images/ResumePhoto.jpg">
            <a:extLst>
              <a:ext uri="{FF2B5EF4-FFF2-40B4-BE49-F238E27FC236}">
                <a16:creationId xmlns:a16="http://schemas.microsoft.com/office/drawing/2014/main" id="{D6329260-382B-4E28-8FE3-BAC22E149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595" y="522278"/>
            <a:ext cx="3329572" cy="387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blog.ebayclassifieds.com/wp-content/uploads/2011/06/Grad.jpg">
            <a:extLst>
              <a:ext uri="{FF2B5EF4-FFF2-40B4-BE49-F238E27FC236}">
                <a16:creationId xmlns:a16="http://schemas.microsoft.com/office/drawing/2014/main" id="{47CAFEF0-3AA8-4CD1-B10B-B6669DAAC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86" y="824445"/>
            <a:ext cx="3654425" cy="274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BD89BF3-3063-4D1C-A018-E4F2C532CC20}"/>
              </a:ext>
            </a:extLst>
          </p:cNvPr>
          <p:cNvSpPr/>
          <p:nvPr/>
        </p:nvSpPr>
        <p:spPr>
          <a:xfrm>
            <a:off x="8276057" y="4098589"/>
            <a:ext cx="36432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…but what does that mean?</a:t>
            </a:r>
          </a:p>
        </p:txBody>
      </p:sp>
    </p:spTree>
    <p:extLst>
      <p:ext uri="{BB962C8B-B14F-4D97-AF65-F5344CB8AC3E}">
        <p14:creationId xmlns:p14="http://schemas.microsoft.com/office/powerpoint/2010/main" val="246108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57BE5-2E06-49F8-9042-79F25E047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 pitchFamily="18" charset="0"/>
              </a:rPr>
              <a:t>College Readiness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19213-6D86-4B47-9EE2-43387DAA73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College readiness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477E02-0188-4C2F-BAB1-9B8F0286AAB1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pPr algn="l" fontAlgn="base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</a:pPr>
            <a:r>
              <a:rPr lang="en-US" sz="2700" kern="0" cap="none" dirty="0">
                <a:solidFill>
                  <a:srgbClr val="3D7FA9"/>
                </a:solidFill>
                <a:latin typeface="Arial"/>
              </a:rPr>
              <a:t>means that graduates have the skills they need to do well in college.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0DD7CF-23D6-4F80-958D-6E57120472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800" dirty="0">
                <a:latin typeface="Arial Rounded MT Bold" panose="020F0704030504030204" pitchFamily="34" charset="0"/>
              </a:rPr>
              <a:t>College readiness in </a:t>
            </a:r>
            <a:r>
              <a:rPr lang="en-US" dirty="0"/>
              <a:t>Reading means.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3AA143-7AC4-4730-AEEB-BEBE48C26EF6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235117" y="2630906"/>
            <a:ext cx="3309633" cy="2743681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using a wider range of evidence to support an analysis,</a:t>
            </a:r>
          </a:p>
          <a:p>
            <a:pPr algn="l"/>
            <a:r>
              <a:rPr lang="en-US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Connecting complex ideas,</a:t>
            </a:r>
          </a:p>
          <a:p>
            <a:pPr algn="l"/>
            <a:r>
              <a:rPr lang="en-US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Evaluating arguments and claims,</a:t>
            </a:r>
          </a:p>
          <a:p>
            <a:pPr algn="l"/>
            <a:r>
              <a:rPr lang="en-US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Analyzing us foundational documents.</a:t>
            </a:r>
          </a:p>
          <a:p>
            <a:pPr algn="l"/>
            <a:endParaRPr lang="en-US" sz="11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171446" indent="-171446" algn="l">
              <a:buFont typeface="Wingdings" panose="05000000000000000000" pitchFamily="2" charset="2"/>
              <a:buChar char="§"/>
            </a:pPr>
            <a:endParaRPr lang="en-US" sz="11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171446" indent="-171446" algn="l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DA03A87-CAE4-4434-BF4F-078BB88F78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>
                <a:latin typeface="Arial Rounded MT Bold" panose="020F0704030504030204" pitchFamily="34" charset="0"/>
              </a:rPr>
              <a:t>College readiness in</a:t>
            </a:r>
          </a:p>
          <a:p>
            <a:r>
              <a:rPr lang="en-US" dirty="0"/>
              <a:t>Writing means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3059E86-B46E-4695-9B4D-AC3DBA27090F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Making well-reasoned  arguments,</a:t>
            </a:r>
          </a:p>
          <a:p>
            <a:pPr algn="l"/>
            <a:r>
              <a:rPr lang="en-US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Writing a literary analysis, report, or summary that develops a central idea,</a:t>
            </a:r>
          </a:p>
          <a:p>
            <a:pPr algn="l"/>
            <a:r>
              <a:rPr lang="en-US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Conducting several research projects using complex materials.</a:t>
            </a:r>
          </a:p>
          <a:p>
            <a:pPr algn="l"/>
            <a:endParaRPr lang="en-US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929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60105-FEA7-4E3A-8AA6-DA4795C54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2"/>
            <a:ext cx="10820399" cy="645695"/>
          </a:xfrm>
        </p:spPr>
        <p:txBody>
          <a:bodyPr/>
          <a:lstStyle/>
          <a:p>
            <a:r>
              <a:rPr lang="en-US" dirty="0"/>
              <a:t>Planning for College and Career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C85938-AEC5-472A-A912-EEE17FCF8B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1491917"/>
            <a:ext cx="9982201" cy="4121484"/>
          </a:xfrm>
        </p:spPr>
        <p:txBody>
          <a:bodyPr>
            <a:normAutofit fontScale="62500" lnSpcReduction="20000"/>
          </a:bodyPr>
          <a:lstStyle/>
          <a:p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</a:t>
            </a:r>
            <a:r>
              <a:rPr lang="en-US" sz="28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beginning of high school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 down with your child’s advisor to discuss, </a:t>
            </a:r>
          </a:p>
          <a:p>
            <a:r>
              <a:rPr lang="en-US" sz="28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your </a:t>
            </a:r>
            <a:r>
              <a:rPr lang="en-US" sz="28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child’s goals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his or her </a:t>
            </a:r>
            <a:r>
              <a:rPr lang="en-US" sz="28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plans </a:t>
            </a:r>
            <a:r>
              <a:rPr lang="en-US" sz="28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after high school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8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Create a plan 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together to help your child </a:t>
            </a:r>
          </a:p>
          <a:p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 these goals,</a:t>
            </a:r>
          </a:p>
          <a:p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8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review it every year</a:t>
            </a:r>
          </a:p>
          <a:p>
            <a:r>
              <a:rPr lang="en-US" sz="28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sure he or she is on track.</a:t>
            </a:r>
          </a:p>
          <a:p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EVHS Grad Plan </a:t>
            </a:r>
          </a:p>
          <a:p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assist in making the best course decisions each year.</a:t>
            </a:r>
          </a:p>
          <a:p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679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6E6F8-AABC-4089-946C-BC324A2B0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plan should include: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C8695-615D-436C-A5F2-2A7210D7D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3" y="1837766"/>
            <a:ext cx="3310128" cy="8018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Course sequence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56F22F-537D-424F-8689-72754B9F6E45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600" dirty="0">
                <a:latin typeface="Arial Rounded MT Bold" panose="020F0704030504030204" pitchFamily="34" charset="0"/>
              </a:rPr>
              <a:t>Choose an appropriate course sequence to meet  the goals in your plan.  If you want to be a chemist, choose advanced math and science courses.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005506-9F70-4FEB-B99E-DF00D43922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21561" y="1837765"/>
            <a:ext cx="3310128" cy="840544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Extracurricular activities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B718A22-AD4E-4603-A9EC-1CE681B4CC02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234621" y="2639657"/>
            <a:ext cx="3310128" cy="2380579"/>
          </a:xfrm>
        </p:spPr>
        <p:txBody>
          <a:bodyPr>
            <a:noAutofit/>
          </a:bodyPr>
          <a:lstStyle/>
          <a:p>
            <a:pPr algn="l"/>
            <a:r>
              <a:rPr lang="en-US" sz="1600" dirty="0">
                <a:latin typeface="Arial Rounded MT Bold" panose="020F0704030504030204" pitchFamily="34" charset="0"/>
              </a:rPr>
              <a:t>Choose the most appropriate extracurricular activities to participate in.  If your goal is to  be a journalist, sign up for the school newspaper and yearbook.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F7DD9E-929D-449F-8464-832EBE36E9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70380" y="1837766"/>
            <a:ext cx="3310128" cy="801892"/>
          </a:xfrm>
          <a:solidFill>
            <a:schemeClr val="lt1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Student financing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7999E25-34E1-4EB6-AB5F-16A66473615D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en-US" sz="1600" dirty="0">
                <a:latin typeface="Arial Rounded MT Bold" panose="020F0704030504030204" pitchFamily="34" charset="0"/>
              </a:rPr>
              <a:t>It is never too soon to start financial planning.  There are lots of ways to get help, such as scholarships, grants, work study programs, and student loans.  Start by  Filling out a </a:t>
            </a:r>
            <a:r>
              <a:rPr lang="en-US" sz="1600" dirty="0" err="1">
                <a:latin typeface="Arial Rounded MT Bold" panose="020F0704030504030204" pitchFamily="34" charset="0"/>
              </a:rPr>
              <a:t>FAFSa</a:t>
            </a:r>
            <a:r>
              <a:rPr lang="en-US" sz="1600" dirty="0">
                <a:latin typeface="Arial Rounded MT Bold" panose="020F0704030504030204" pitchFamily="34" charset="0"/>
              </a:rPr>
              <a:t> form during his/her senior year.</a:t>
            </a:r>
          </a:p>
          <a:p>
            <a:pPr algn="l"/>
            <a:r>
              <a:rPr lang="en-US" sz="1600" dirty="0">
                <a:latin typeface="Arial Rounded MT Bold" panose="020F0704030504030204" pitchFamily="34" charset="0"/>
              </a:rPr>
              <a:t>Visit www.fafsa.ed.gov</a:t>
            </a:r>
          </a:p>
        </p:txBody>
      </p:sp>
    </p:spTree>
    <p:extLst>
      <p:ext uri="{BB962C8B-B14F-4D97-AF65-F5344CB8AC3E}">
        <p14:creationId xmlns:p14="http://schemas.microsoft.com/office/powerpoint/2010/main" val="1363345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3C8D9-98A1-4111-9427-5431C16253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68816" y="1867047"/>
            <a:ext cx="5222107" cy="276652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evhs</a:t>
            </a:r>
            <a:br>
              <a:rPr lang="en-US" dirty="0"/>
            </a:br>
            <a:r>
              <a:rPr lang="en-US" dirty="0"/>
              <a:t>Family engagement foundations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9FF7565-D6B6-41AE-9ED1-B6AB904098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217150"/>
              </p:ext>
            </p:extLst>
          </p:nvPr>
        </p:nvGraphicFramePr>
        <p:xfrm>
          <a:off x="4191001" y="0"/>
          <a:ext cx="8001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EE8610B-40A3-487E-9213-89DB84977E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423465">
            <a:off x="384176" y="951240"/>
            <a:ext cx="2076451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92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7004-0D38-4F2C-BE50-7BAFA4D59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What parents can do to help their students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4FDCF-0AB5-449E-AFF3-E6FF4EAEFA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Math standards shift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8C8EBE-99BC-4FA1-BE52-ABA5AE1C66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5561" y="2861734"/>
            <a:ext cx="5088712" cy="27374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Read as much non-fiction as fiction</a:t>
            </a:r>
          </a:p>
          <a:p>
            <a:r>
              <a:rPr lang="en-US" dirty="0"/>
              <a:t>Learn about the world by reading</a:t>
            </a:r>
          </a:p>
          <a:p>
            <a:r>
              <a:rPr lang="en-US" dirty="0"/>
              <a:t>Read more challenging material</a:t>
            </a:r>
          </a:p>
          <a:p>
            <a:r>
              <a:rPr lang="en-US" dirty="0"/>
              <a:t>Talk about reading using </a:t>
            </a:r>
            <a:r>
              <a:rPr lang="en-US" i="1" dirty="0"/>
              <a:t>“evidence”</a:t>
            </a:r>
          </a:p>
          <a:p>
            <a:r>
              <a:rPr lang="en-US" dirty="0"/>
              <a:t>write about texts using </a:t>
            </a:r>
            <a:r>
              <a:rPr lang="en-US" i="1" dirty="0"/>
              <a:t>“evidence”</a:t>
            </a:r>
          </a:p>
          <a:p>
            <a:r>
              <a:rPr lang="en-US" dirty="0"/>
              <a:t>Learn new vocabulary words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E7772-7908-4FC5-97D7-3546744390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Language arts standards shift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C25472-6522-4EF6-939A-EC1C543977F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7729" y="2974007"/>
            <a:ext cx="5088713" cy="251285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Build skills</a:t>
            </a:r>
          </a:p>
          <a:p>
            <a:r>
              <a:rPr lang="en-US" dirty="0"/>
              <a:t>Learn the basics well</a:t>
            </a:r>
          </a:p>
          <a:p>
            <a:r>
              <a:rPr lang="en-US" dirty="0"/>
              <a:t>Use math facts easily</a:t>
            </a:r>
          </a:p>
          <a:p>
            <a:r>
              <a:rPr lang="en-US" dirty="0"/>
              <a:t>Think and solve problems</a:t>
            </a:r>
          </a:p>
          <a:p>
            <a:r>
              <a:rPr lang="en-US" dirty="0"/>
              <a:t>Know concepts forward and backward</a:t>
            </a:r>
          </a:p>
          <a:p>
            <a:r>
              <a:rPr lang="en-US" dirty="0"/>
              <a:t>Use math in the real world</a:t>
            </a:r>
          </a:p>
        </p:txBody>
      </p:sp>
    </p:spTree>
    <p:extLst>
      <p:ext uri="{BB962C8B-B14F-4D97-AF65-F5344CB8AC3E}">
        <p14:creationId xmlns:p14="http://schemas.microsoft.com/office/powerpoint/2010/main" val="2933355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2E448-DF8D-4E10-A534-88F5FEF93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9A71D-F6DC-41D8-A26F-17E891AA841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Academically</a:t>
            </a:r>
          </a:p>
          <a:p>
            <a:r>
              <a:rPr lang="en-US" sz="1800" dirty="0"/>
              <a:t>Higher graduation rates</a:t>
            </a:r>
          </a:p>
          <a:p>
            <a:r>
              <a:rPr lang="en-US" sz="1800" dirty="0"/>
              <a:t>Deeper engagement in learning</a:t>
            </a:r>
          </a:p>
          <a:p>
            <a:r>
              <a:rPr lang="en-US" sz="1800" dirty="0"/>
              <a:t>Higher rates of homework completion</a:t>
            </a:r>
          </a:p>
          <a:p>
            <a:r>
              <a:rPr lang="en-US" sz="1800" dirty="0"/>
              <a:t>More successful transitions from one grade to the next</a:t>
            </a:r>
          </a:p>
          <a:p>
            <a:r>
              <a:rPr lang="en-US" sz="1800" dirty="0"/>
              <a:t>Greater likelihood of plans for a future beyond graduation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56807-3B83-4403-90FE-33C0DC0DD75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Socially/emotionally</a:t>
            </a:r>
          </a:p>
          <a:p>
            <a:r>
              <a:rPr lang="en-US" sz="1600" dirty="0"/>
              <a:t>Increased sense of self</a:t>
            </a:r>
          </a:p>
          <a:p>
            <a:r>
              <a:rPr lang="en-US" sz="1600" dirty="0"/>
              <a:t>Student ownership of success</a:t>
            </a:r>
          </a:p>
          <a:p>
            <a:r>
              <a:rPr lang="en-US" sz="1600" dirty="0"/>
              <a:t>Strengthened student-teacher relationships</a:t>
            </a:r>
          </a:p>
          <a:p>
            <a:r>
              <a:rPr lang="en-US" sz="1600" dirty="0"/>
              <a:t>Strengthened student-parent relationships</a:t>
            </a:r>
          </a:p>
          <a:p>
            <a:r>
              <a:rPr lang="en-US" sz="1600" dirty="0"/>
              <a:t>Better peer relationships</a:t>
            </a:r>
          </a:p>
        </p:txBody>
      </p:sp>
    </p:spTree>
    <p:extLst>
      <p:ext uri="{BB962C8B-B14F-4D97-AF65-F5344CB8AC3E}">
        <p14:creationId xmlns:p14="http://schemas.microsoft.com/office/powerpoint/2010/main" val="3575074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86DA4-D4E1-4F20-B258-96B1C4AFA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59" y="685800"/>
            <a:ext cx="10202242" cy="4470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East valley high school</a:t>
            </a:r>
            <a:br>
              <a:rPr lang="en-US" dirty="0"/>
            </a:br>
            <a:r>
              <a:rPr lang="en-US" dirty="0"/>
              <a:t>is committed to helping</a:t>
            </a:r>
            <a:br>
              <a:rPr lang="en-US" dirty="0"/>
            </a:br>
            <a:r>
              <a:rPr lang="en-US" dirty="0"/>
              <a:t>every student succeed!</a:t>
            </a:r>
          </a:p>
        </p:txBody>
      </p:sp>
    </p:spTree>
    <p:extLst>
      <p:ext uri="{BB962C8B-B14F-4D97-AF65-F5344CB8AC3E}">
        <p14:creationId xmlns:p14="http://schemas.microsoft.com/office/powerpoint/2010/main" val="13484996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419</TotalTime>
  <Words>493</Words>
  <Application>Microsoft Office PowerPoint</Application>
  <PresentationFormat>Widescreen</PresentationFormat>
  <Paragraphs>79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Arial Rounded MT Bold</vt:lpstr>
      <vt:lpstr>Impact</vt:lpstr>
      <vt:lpstr>Rockwell</vt:lpstr>
      <vt:lpstr>Wingdings</vt:lpstr>
      <vt:lpstr>Main Event</vt:lpstr>
      <vt:lpstr>Family Engagement</vt:lpstr>
      <vt:lpstr>College and Career Readiness</vt:lpstr>
      <vt:lpstr>College Readiness</vt:lpstr>
      <vt:lpstr>Planning for College and Career</vt:lpstr>
      <vt:lpstr>This plan should include:</vt:lpstr>
      <vt:lpstr>evhs Family engagement foundations</vt:lpstr>
      <vt:lpstr>What parents can do to help their students</vt:lpstr>
      <vt:lpstr>Impact on students</vt:lpstr>
      <vt:lpstr>East valley high school is committed to helping every student succeed!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Engagement</dc:title>
  <dc:creator>Sheri Skousen</dc:creator>
  <cp:lastModifiedBy>Sheri Skousen</cp:lastModifiedBy>
  <cp:revision>24</cp:revision>
  <dcterms:created xsi:type="dcterms:W3CDTF">2018-02-22T17:44:43Z</dcterms:created>
  <dcterms:modified xsi:type="dcterms:W3CDTF">2018-04-23T19:32:05Z</dcterms:modified>
</cp:coreProperties>
</file>