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Garamond" panose="02020404030301010803" pitchFamily="18" charset="0"/>
      <p:regular r:id="rId25"/>
      <p:bold r:id="rId26"/>
      <p:italic r:id="rId27"/>
    </p:embeddedFont>
    <p:embeddedFont>
      <p:font typeface="Merriweather" panose="020B0604020202020204" charset="0"/>
      <p:regular r:id="rId28"/>
      <p:bold r:id="rId29"/>
      <p:italic r:id="rId30"/>
      <p:boldItalic r:id="rId31"/>
    </p:embeddedFont>
    <p:embeddedFont>
      <p:font typeface="Microsoft Himalaya" panose="01010100010101010101" pitchFamily="2" charset="0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ydiQYjS8VQa46MEa9wrc5CVR8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2" autoAdjust="0"/>
  </p:normalViewPr>
  <p:slideViewPr>
    <p:cSldViewPr snapToGrid="0">
      <p:cViewPr varScale="1">
        <p:scale>
          <a:sx n="78" d="100"/>
          <a:sy n="78" d="100"/>
        </p:scale>
        <p:origin x="94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AB16E8-54A4-4DCD-A217-8BB41BA0763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E63228D-D3B2-46F3-8249-6D27AD07480E}">
      <dgm:prSet custT="1"/>
      <dgm:spPr/>
      <dgm:t>
        <a:bodyPr/>
        <a:lstStyle/>
        <a:p>
          <a:pPr>
            <a:defRPr b="1"/>
          </a:pPr>
          <a:r>
            <a:rPr lang="en-US" sz="24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rPr>
            <a:t>What you hope to get out of this club</a:t>
          </a:r>
          <a:endParaRPr lang="en-US" sz="2400" dirty="0">
            <a:latin typeface="Microsoft Himalaya" panose="01010100010101010101" pitchFamily="2" charset="0"/>
            <a:ea typeface="Microsoft Himalaya" panose="01010100010101010101" pitchFamily="2" charset="0"/>
            <a:cs typeface="Microsoft Himalaya" panose="01010100010101010101" pitchFamily="2" charset="0"/>
          </a:endParaRPr>
        </a:p>
      </dgm:t>
    </dgm:pt>
    <dgm:pt modelId="{F4FBF9A8-BC9D-42FA-A1EB-C2ECC0585EC0}" type="parTrans" cxnId="{7D382C2E-B3F3-4363-92C0-E372C8CAE7EC}">
      <dgm:prSet/>
      <dgm:spPr/>
      <dgm:t>
        <a:bodyPr/>
        <a:lstStyle/>
        <a:p>
          <a:endParaRPr lang="en-US"/>
        </a:p>
      </dgm:t>
    </dgm:pt>
    <dgm:pt modelId="{D9E3C629-4722-4A62-9F99-2A7229A54B4D}" type="sibTrans" cxnId="{7D382C2E-B3F3-4363-92C0-E372C8CAE7EC}">
      <dgm:prSet/>
      <dgm:spPr/>
      <dgm:t>
        <a:bodyPr/>
        <a:lstStyle/>
        <a:p>
          <a:endParaRPr lang="en-US"/>
        </a:p>
      </dgm:t>
    </dgm:pt>
    <dgm:pt modelId="{7AEE007D-82F5-493B-96BF-EA1900D4B0FB}">
      <dgm:prSet custT="1"/>
      <dgm:spPr/>
      <dgm:t>
        <a:bodyPr/>
        <a:lstStyle/>
        <a:p>
          <a:pPr>
            <a:defRPr b="1"/>
          </a:pPr>
          <a:r>
            <a:rPr lang="en-US" sz="24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rPr>
            <a:t>What you want to learn about related to the field? </a:t>
          </a:r>
          <a:endParaRPr lang="en-US" sz="2400" dirty="0">
            <a:latin typeface="Microsoft Himalaya" panose="01010100010101010101" pitchFamily="2" charset="0"/>
            <a:ea typeface="Microsoft Himalaya" panose="01010100010101010101" pitchFamily="2" charset="0"/>
            <a:cs typeface="Microsoft Himalaya" panose="01010100010101010101" pitchFamily="2" charset="0"/>
          </a:endParaRPr>
        </a:p>
      </dgm:t>
    </dgm:pt>
    <dgm:pt modelId="{2ADE8B0F-72CB-4F06-843F-35724E2C8E19}" type="parTrans" cxnId="{AAD321BF-04FD-4EF3-9C91-D68A1359C443}">
      <dgm:prSet/>
      <dgm:spPr/>
      <dgm:t>
        <a:bodyPr/>
        <a:lstStyle/>
        <a:p>
          <a:endParaRPr lang="en-US"/>
        </a:p>
      </dgm:t>
    </dgm:pt>
    <dgm:pt modelId="{7AC3554A-B4F2-4AE6-8877-57E61696E621}" type="sibTrans" cxnId="{AAD321BF-04FD-4EF3-9C91-D68A1359C443}">
      <dgm:prSet/>
      <dgm:spPr/>
      <dgm:t>
        <a:bodyPr/>
        <a:lstStyle/>
        <a:p>
          <a:endParaRPr lang="en-US"/>
        </a:p>
      </dgm:t>
    </dgm:pt>
    <dgm:pt modelId="{87357080-E61A-4011-AA41-7FA427BC7BE6}">
      <dgm:prSet/>
      <dgm:spPr/>
      <dgm:t>
        <a:bodyPr/>
        <a:lstStyle/>
        <a:p>
          <a:endParaRPr lang="en-US" dirty="0"/>
        </a:p>
      </dgm:t>
    </dgm:pt>
    <dgm:pt modelId="{96884597-CD11-4488-ACF8-0222990B3383}" type="parTrans" cxnId="{E5CD4E6F-4EE5-49B2-9AA0-6259E4B19455}">
      <dgm:prSet/>
      <dgm:spPr/>
      <dgm:t>
        <a:bodyPr/>
        <a:lstStyle/>
        <a:p>
          <a:endParaRPr lang="en-US"/>
        </a:p>
      </dgm:t>
    </dgm:pt>
    <dgm:pt modelId="{2CDA2AAA-EF9D-4672-A5B5-3E568305E74F}" type="sibTrans" cxnId="{E5CD4E6F-4EE5-49B2-9AA0-6259E4B19455}">
      <dgm:prSet/>
      <dgm:spPr/>
      <dgm:t>
        <a:bodyPr/>
        <a:lstStyle/>
        <a:p>
          <a:endParaRPr lang="en-US"/>
        </a:p>
      </dgm:t>
    </dgm:pt>
    <dgm:pt modelId="{E17028F0-762E-478E-AAD7-CDAAD9F8B074}" type="pres">
      <dgm:prSet presAssocID="{B6AB16E8-54A4-4DCD-A217-8BB41BA07639}" presName="root" presStyleCnt="0">
        <dgm:presLayoutVars>
          <dgm:dir/>
          <dgm:resizeHandles val="exact"/>
        </dgm:presLayoutVars>
      </dgm:prSet>
      <dgm:spPr/>
    </dgm:pt>
    <dgm:pt modelId="{B1A4F92D-5118-452C-BCA2-FC187A38C96E}" type="pres">
      <dgm:prSet presAssocID="{CE63228D-D3B2-46F3-8249-6D27AD07480E}" presName="compNode" presStyleCnt="0"/>
      <dgm:spPr/>
    </dgm:pt>
    <dgm:pt modelId="{E3940AFC-7753-42B8-A263-E7BF228FF649}" type="pres">
      <dgm:prSet presAssocID="{CE63228D-D3B2-46F3-8249-6D27AD07480E}" presName="iconRect" presStyleLbl="node1" presStyleIdx="0" presStyleCnt="2" custScaleX="126469" custScaleY="130860" custLinFactNeighborX="22187" custLinFactNeighborY="-222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Question Mark"/>
        </a:ext>
      </dgm:extLst>
    </dgm:pt>
    <dgm:pt modelId="{509034B7-F46C-4CF2-BB06-14B31FD82B59}" type="pres">
      <dgm:prSet presAssocID="{CE63228D-D3B2-46F3-8249-6D27AD07480E}" presName="iconSpace" presStyleCnt="0"/>
      <dgm:spPr/>
    </dgm:pt>
    <dgm:pt modelId="{BB3A677C-A500-48A1-9A9D-DF170D4EA2C4}" type="pres">
      <dgm:prSet presAssocID="{CE63228D-D3B2-46F3-8249-6D27AD07480E}" presName="parTx" presStyleLbl="revTx" presStyleIdx="0" presStyleCnt="4" custLinFactNeighborX="8750" custLinFactNeighborY="11492">
        <dgm:presLayoutVars>
          <dgm:chMax val="0"/>
          <dgm:chPref val="0"/>
        </dgm:presLayoutVars>
      </dgm:prSet>
      <dgm:spPr/>
    </dgm:pt>
    <dgm:pt modelId="{3C6B4B10-8BE9-4EEE-9D20-C93A61227853}" type="pres">
      <dgm:prSet presAssocID="{CE63228D-D3B2-46F3-8249-6D27AD07480E}" presName="txSpace" presStyleCnt="0"/>
      <dgm:spPr/>
    </dgm:pt>
    <dgm:pt modelId="{EB1BFD14-7918-420B-9783-F0B2F02965FA}" type="pres">
      <dgm:prSet presAssocID="{CE63228D-D3B2-46F3-8249-6D27AD07480E}" presName="desTx" presStyleLbl="revTx" presStyleIdx="1" presStyleCnt="4">
        <dgm:presLayoutVars/>
      </dgm:prSet>
      <dgm:spPr/>
    </dgm:pt>
    <dgm:pt modelId="{FA8F841C-1BA5-4FA6-A07A-FFBFC73B0AB9}" type="pres">
      <dgm:prSet presAssocID="{D9E3C629-4722-4A62-9F99-2A7229A54B4D}" presName="sibTrans" presStyleCnt="0"/>
      <dgm:spPr/>
    </dgm:pt>
    <dgm:pt modelId="{FC26C90B-6972-42F2-A505-4413079293CF}" type="pres">
      <dgm:prSet presAssocID="{7AEE007D-82F5-493B-96BF-EA1900D4B0FB}" presName="compNode" presStyleCnt="0"/>
      <dgm:spPr/>
    </dgm:pt>
    <dgm:pt modelId="{35977B13-1029-4256-B13A-731398255473}" type="pres">
      <dgm:prSet presAssocID="{7AEE007D-82F5-493B-96BF-EA1900D4B0FB}" presName="iconRect" presStyleLbl="node1" presStyleIdx="1" presStyleCnt="2" custScaleX="141982" custScaleY="133688" custLinFactNeighborX="10833" custLinFactNeighborY="-215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487E910-BD32-4F8F-99E5-DD1271B3D4EC}" type="pres">
      <dgm:prSet presAssocID="{7AEE007D-82F5-493B-96BF-EA1900D4B0FB}" presName="iconSpace" presStyleCnt="0"/>
      <dgm:spPr/>
    </dgm:pt>
    <dgm:pt modelId="{028D4924-18CB-4BDD-A684-37A45009561C}" type="pres">
      <dgm:prSet presAssocID="{7AEE007D-82F5-493B-96BF-EA1900D4B0FB}" presName="parTx" presStyleLbl="revTx" presStyleIdx="2" presStyleCnt="4" custLinFactNeighborX="19" custLinFactNeighborY="9983">
        <dgm:presLayoutVars>
          <dgm:chMax val="0"/>
          <dgm:chPref val="0"/>
        </dgm:presLayoutVars>
      </dgm:prSet>
      <dgm:spPr/>
    </dgm:pt>
    <dgm:pt modelId="{8BB9AF36-971F-439F-824B-AB41D4A8C047}" type="pres">
      <dgm:prSet presAssocID="{7AEE007D-82F5-493B-96BF-EA1900D4B0FB}" presName="txSpace" presStyleCnt="0"/>
      <dgm:spPr/>
    </dgm:pt>
    <dgm:pt modelId="{40F0D76D-087C-465B-A834-F4C9AD3605D3}" type="pres">
      <dgm:prSet presAssocID="{7AEE007D-82F5-493B-96BF-EA1900D4B0FB}" presName="desTx" presStyleLbl="revTx" presStyleIdx="3" presStyleCnt="4">
        <dgm:presLayoutVars/>
      </dgm:prSet>
      <dgm:spPr/>
    </dgm:pt>
  </dgm:ptLst>
  <dgm:cxnLst>
    <dgm:cxn modelId="{7D382C2E-B3F3-4363-92C0-E372C8CAE7EC}" srcId="{B6AB16E8-54A4-4DCD-A217-8BB41BA07639}" destId="{CE63228D-D3B2-46F3-8249-6D27AD07480E}" srcOrd="0" destOrd="0" parTransId="{F4FBF9A8-BC9D-42FA-A1EB-C2ECC0585EC0}" sibTransId="{D9E3C629-4722-4A62-9F99-2A7229A54B4D}"/>
    <dgm:cxn modelId="{B9CC135D-E17E-40CF-B63C-83A62C5C3DED}" type="presOf" srcId="{87357080-E61A-4011-AA41-7FA427BC7BE6}" destId="{40F0D76D-087C-465B-A834-F4C9AD3605D3}" srcOrd="0" destOrd="0" presId="urn:microsoft.com/office/officeart/2018/5/layout/CenteredIconLabelDescriptionList"/>
    <dgm:cxn modelId="{E5CD4E6F-4EE5-49B2-9AA0-6259E4B19455}" srcId="{7AEE007D-82F5-493B-96BF-EA1900D4B0FB}" destId="{87357080-E61A-4011-AA41-7FA427BC7BE6}" srcOrd="0" destOrd="0" parTransId="{96884597-CD11-4488-ACF8-0222990B3383}" sibTransId="{2CDA2AAA-EF9D-4672-A5B5-3E568305E74F}"/>
    <dgm:cxn modelId="{E12AB39C-F4DC-476E-B632-FA1C852F9062}" type="presOf" srcId="{7AEE007D-82F5-493B-96BF-EA1900D4B0FB}" destId="{028D4924-18CB-4BDD-A684-37A45009561C}" srcOrd="0" destOrd="0" presId="urn:microsoft.com/office/officeart/2018/5/layout/CenteredIconLabelDescriptionList"/>
    <dgm:cxn modelId="{AAD321BF-04FD-4EF3-9C91-D68A1359C443}" srcId="{B6AB16E8-54A4-4DCD-A217-8BB41BA07639}" destId="{7AEE007D-82F5-493B-96BF-EA1900D4B0FB}" srcOrd="1" destOrd="0" parTransId="{2ADE8B0F-72CB-4F06-843F-35724E2C8E19}" sibTransId="{7AC3554A-B4F2-4AE6-8877-57E61696E621}"/>
    <dgm:cxn modelId="{9D3910F1-E49B-4490-8768-95657718354A}" type="presOf" srcId="{CE63228D-D3B2-46F3-8249-6D27AD07480E}" destId="{BB3A677C-A500-48A1-9A9D-DF170D4EA2C4}" srcOrd="0" destOrd="0" presId="urn:microsoft.com/office/officeart/2018/5/layout/CenteredIconLabelDescriptionList"/>
    <dgm:cxn modelId="{F7EDFEF5-6391-4089-B53B-4A8A83834DEA}" type="presOf" srcId="{B6AB16E8-54A4-4DCD-A217-8BB41BA07639}" destId="{E17028F0-762E-478E-AAD7-CDAAD9F8B074}" srcOrd="0" destOrd="0" presId="urn:microsoft.com/office/officeart/2018/5/layout/CenteredIconLabelDescriptionList"/>
    <dgm:cxn modelId="{F7BF6D2F-B3F6-42D8-ABAB-1F3268B71ED4}" type="presParOf" srcId="{E17028F0-762E-478E-AAD7-CDAAD9F8B074}" destId="{B1A4F92D-5118-452C-BCA2-FC187A38C96E}" srcOrd="0" destOrd="0" presId="urn:microsoft.com/office/officeart/2018/5/layout/CenteredIconLabelDescriptionList"/>
    <dgm:cxn modelId="{5FD785C2-A6DE-49B7-ABB2-D2C2B0760A82}" type="presParOf" srcId="{B1A4F92D-5118-452C-BCA2-FC187A38C96E}" destId="{E3940AFC-7753-42B8-A263-E7BF228FF649}" srcOrd="0" destOrd="0" presId="urn:microsoft.com/office/officeart/2018/5/layout/CenteredIconLabelDescriptionList"/>
    <dgm:cxn modelId="{999A8E8A-8838-4752-9B17-C89A197761E2}" type="presParOf" srcId="{B1A4F92D-5118-452C-BCA2-FC187A38C96E}" destId="{509034B7-F46C-4CF2-BB06-14B31FD82B59}" srcOrd="1" destOrd="0" presId="urn:microsoft.com/office/officeart/2018/5/layout/CenteredIconLabelDescriptionList"/>
    <dgm:cxn modelId="{BB3EF001-BB0E-4FCA-896D-8FDF1CB08C00}" type="presParOf" srcId="{B1A4F92D-5118-452C-BCA2-FC187A38C96E}" destId="{BB3A677C-A500-48A1-9A9D-DF170D4EA2C4}" srcOrd="2" destOrd="0" presId="urn:microsoft.com/office/officeart/2018/5/layout/CenteredIconLabelDescriptionList"/>
    <dgm:cxn modelId="{40124E7A-E1DD-45E2-ABAA-33E20683EE9D}" type="presParOf" srcId="{B1A4F92D-5118-452C-BCA2-FC187A38C96E}" destId="{3C6B4B10-8BE9-4EEE-9D20-C93A61227853}" srcOrd="3" destOrd="0" presId="urn:microsoft.com/office/officeart/2018/5/layout/CenteredIconLabelDescriptionList"/>
    <dgm:cxn modelId="{CD6A885C-485C-4C32-ABBF-BABDAC48FDAB}" type="presParOf" srcId="{B1A4F92D-5118-452C-BCA2-FC187A38C96E}" destId="{EB1BFD14-7918-420B-9783-F0B2F02965FA}" srcOrd="4" destOrd="0" presId="urn:microsoft.com/office/officeart/2018/5/layout/CenteredIconLabelDescriptionList"/>
    <dgm:cxn modelId="{1558190E-67E1-4F1E-B3BF-066A2C141651}" type="presParOf" srcId="{E17028F0-762E-478E-AAD7-CDAAD9F8B074}" destId="{FA8F841C-1BA5-4FA6-A07A-FFBFC73B0AB9}" srcOrd="1" destOrd="0" presId="urn:microsoft.com/office/officeart/2018/5/layout/CenteredIconLabelDescriptionList"/>
    <dgm:cxn modelId="{B169CE2B-4454-4196-BEEC-74DFD67CFC55}" type="presParOf" srcId="{E17028F0-762E-478E-AAD7-CDAAD9F8B074}" destId="{FC26C90B-6972-42F2-A505-4413079293CF}" srcOrd="2" destOrd="0" presId="urn:microsoft.com/office/officeart/2018/5/layout/CenteredIconLabelDescriptionList"/>
    <dgm:cxn modelId="{D9B4BB75-591F-46C6-8CC3-783A20FCEC74}" type="presParOf" srcId="{FC26C90B-6972-42F2-A505-4413079293CF}" destId="{35977B13-1029-4256-B13A-731398255473}" srcOrd="0" destOrd="0" presId="urn:microsoft.com/office/officeart/2018/5/layout/CenteredIconLabelDescriptionList"/>
    <dgm:cxn modelId="{B9FA38C5-4DC7-4E05-A6FC-7EB04B47C0A0}" type="presParOf" srcId="{FC26C90B-6972-42F2-A505-4413079293CF}" destId="{E487E910-BD32-4F8F-99E5-DD1271B3D4EC}" srcOrd="1" destOrd="0" presId="urn:microsoft.com/office/officeart/2018/5/layout/CenteredIconLabelDescriptionList"/>
    <dgm:cxn modelId="{D6F6E9A3-F4F3-4AA0-8E24-5D1D165E07CA}" type="presParOf" srcId="{FC26C90B-6972-42F2-A505-4413079293CF}" destId="{028D4924-18CB-4BDD-A684-37A45009561C}" srcOrd="2" destOrd="0" presId="urn:microsoft.com/office/officeart/2018/5/layout/CenteredIconLabelDescriptionList"/>
    <dgm:cxn modelId="{CEF30E34-41DB-4D33-A003-4B440C1B4FD3}" type="presParOf" srcId="{FC26C90B-6972-42F2-A505-4413079293CF}" destId="{8BB9AF36-971F-439F-824B-AB41D4A8C047}" srcOrd="3" destOrd="0" presId="urn:microsoft.com/office/officeart/2018/5/layout/CenteredIconLabelDescriptionList"/>
    <dgm:cxn modelId="{077D78DA-D838-4A0F-969C-EFF8F333C4A2}" type="presParOf" srcId="{FC26C90B-6972-42F2-A505-4413079293CF}" destId="{40F0D76D-087C-465B-A834-F4C9AD3605D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40AFC-7753-42B8-A263-E7BF228FF649}">
      <dsp:nvSpPr>
        <dsp:cNvPr id="0" name=""/>
        <dsp:cNvSpPr/>
      </dsp:nvSpPr>
      <dsp:spPr>
        <a:xfrm>
          <a:off x="1236352" y="81739"/>
          <a:ext cx="1534997" cy="15882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A677C-A500-48A1-9A9D-DF170D4EA2C4}">
      <dsp:nvSpPr>
        <dsp:cNvPr id="0" name=""/>
        <dsp:cNvSpPr/>
      </dsp:nvSpPr>
      <dsp:spPr>
        <a:xfrm>
          <a:off x="304087" y="1900311"/>
          <a:ext cx="3467812" cy="568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rPr>
            <a:t>What you hope to get out of this club</a:t>
          </a:r>
          <a:endParaRPr lang="en-US" sz="2400" kern="1200" dirty="0">
            <a:latin typeface="Microsoft Himalaya" panose="01010100010101010101" pitchFamily="2" charset="0"/>
            <a:ea typeface="Microsoft Himalaya" panose="01010100010101010101" pitchFamily="2" charset="0"/>
            <a:cs typeface="Microsoft Himalaya" panose="01010100010101010101" pitchFamily="2" charset="0"/>
          </a:endParaRPr>
        </a:p>
      </dsp:txBody>
      <dsp:txXfrm>
        <a:off x="304087" y="1900311"/>
        <a:ext cx="3467812" cy="568937"/>
      </dsp:txXfrm>
    </dsp:sp>
    <dsp:sp modelId="{EB1BFD14-7918-420B-9783-F0B2F02965FA}">
      <dsp:nvSpPr>
        <dsp:cNvPr id="0" name=""/>
        <dsp:cNvSpPr/>
      </dsp:nvSpPr>
      <dsp:spPr>
        <a:xfrm>
          <a:off x="653" y="2441922"/>
          <a:ext cx="3467812" cy="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77B13-1029-4256-B13A-731398255473}">
      <dsp:nvSpPr>
        <dsp:cNvPr id="0" name=""/>
        <dsp:cNvSpPr/>
      </dsp:nvSpPr>
      <dsp:spPr>
        <a:xfrm>
          <a:off x="5079081" y="81739"/>
          <a:ext cx="1723284" cy="16226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D4924-18CB-4BDD-A684-37A45009561C}">
      <dsp:nvSpPr>
        <dsp:cNvPr id="0" name=""/>
        <dsp:cNvSpPr/>
      </dsp:nvSpPr>
      <dsp:spPr>
        <a:xfrm>
          <a:off x="4075987" y="1900307"/>
          <a:ext cx="3467812" cy="568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rPr>
            <a:t>What you want to learn about related to the field? </a:t>
          </a:r>
          <a:endParaRPr lang="en-US" sz="2400" kern="1200" dirty="0">
            <a:latin typeface="Microsoft Himalaya" panose="01010100010101010101" pitchFamily="2" charset="0"/>
            <a:ea typeface="Microsoft Himalaya" panose="01010100010101010101" pitchFamily="2" charset="0"/>
            <a:cs typeface="Microsoft Himalaya" panose="01010100010101010101" pitchFamily="2" charset="0"/>
          </a:endParaRPr>
        </a:p>
      </dsp:txBody>
      <dsp:txXfrm>
        <a:off x="4075987" y="1900307"/>
        <a:ext cx="3467812" cy="568937"/>
      </dsp:txXfrm>
    </dsp:sp>
    <dsp:sp modelId="{40F0D76D-087C-465B-A834-F4C9AD3605D3}">
      <dsp:nvSpPr>
        <dsp:cNvPr id="0" name=""/>
        <dsp:cNvSpPr/>
      </dsp:nvSpPr>
      <dsp:spPr>
        <a:xfrm>
          <a:off x="4075333" y="2450503"/>
          <a:ext cx="3467812" cy="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4075333" y="2450503"/>
        <a:ext cx="3467812" cy="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erriweather"/>
              <a:buChar char="○"/>
            </a:pPr>
            <a:r>
              <a:rPr lang="en" sz="1000" b="1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Criminal profiling</a:t>
            </a:r>
            <a:r>
              <a:rPr lang="en" sz="10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- indirect assessment of unknown subject (M.O., victimology, examination of BX, crime scene etc.) to connect BX to crime</a:t>
            </a:r>
            <a:endParaRPr sz="10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erriweather"/>
              <a:buChar char="○"/>
            </a:pPr>
            <a:r>
              <a:rPr lang="en" sz="1000" b="1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Forensic psychology</a:t>
            </a:r>
            <a:r>
              <a:rPr lang="en" sz="10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- Directly assess offender, witness, or victim, in order to determine their reliability in a court setting. Determine state of mind at the time of the crime, and current mental status.</a:t>
            </a:r>
            <a:endParaRPr sz="10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Char char="●"/>
            </a:pPr>
            <a:r>
              <a:rPr lang="en" sz="1300" dirty="0">
                <a:solidFill>
                  <a:srgbClr val="333333"/>
                </a:solidFill>
              </a:rPr>
              <a:t>Each state oversees its own licensing requirements, but most states will require a doctorate degree, passing the Examination for Professional Practice of Psychology and having a certain amount of relevant experience.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537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31935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27645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084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306838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8008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4851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47645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160330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928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99859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20586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43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3-p1QnHrV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A21186-0AF5-408F-87A3-439A48E0DC65}"/>
              </a:ext>
            </a:extLst>
          </p:cNvPr>
          <p:cNvSpPr txBox="1"/>
          <p:nvPr/>
        </p:nvSpPr>
        <p:spPr>
          <a:xfrm>
            <a:off x="606055" y="401925"/>
            <a:ext cx="7931889" cy="43396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44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algn="ctr"/>
            <a:r>
              <a:rPr lang="en-US" sz="4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THE FORENSIC PSYCHOLOGY CLUB: </a:t>
            </a:r>
          </a:p>
          <a:p>
            <a:pPr algn="ctr"/>
            <a:r>
              <a:rPr lang="en-US" sz="4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FIRST GBM </a:t>
            </a:r>
          </a:p>
        </p:txBody>
      </p:sp>
      <p:pic>
        <p:nvPicPr>
          <p:cNvPr id="13" name="Google Shape;55;p1">
            <a:extLst>
              <a:ext uri="{FF2B5EF4-FFF2-40B4-BE49-F238E27FC236}">
                <a16:creationId xmlns:a16="http://schemas.microsoft.com/office/drawing/2014/main" id="{8545A458-1FCA-4C67-81DB-DF35F86AE7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2072" y="767273"/>
            <a:ext cx="2099853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9"/>
          <p:cNvPicPr preferRelativeResize="0"/>
          <p:nvPr/>
        </p:nvPicPr>
        <p:blipFill rotWithShape="1">
          <a:blip r:embed="rId3"/>
          <a:srcRect l="11366" r="15170" b="2"/>
          <a:stretch/>
        </p:blipFill>
        <p:spPr>
          <a:xfrm>
            <a:off x="5878028" y="178308"/>
            <a:ext cx="3093312" cy="4786884"/>
          </a:xfrm>
          <a:prstGeom prst="rect">
            <a:avLst/>
          </a:prstGeom>
          <a:noFill/>
        </p:spPr>
      </p:pic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651510" y="481944"/>
            <a:ext cx="4711446" cy="13081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48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Victim: Elena </a:t>
            </a:r>
            <a:r>
              <a:rPr lang="en-US" sz="4800" b="1" i="1" dirty="0" err="1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Semander</a:t>
            </a:r>
            <a:endParaRPr lang="en-US" sz="4800" b="1" i="1" dirty="0">
              <a:solidFill>
                <a:schemeClr val="tx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</p:txBody>
      </p:sp>
      <p:sp>
        <p:nvSpPr>
          <p:cNvPr id="119" name="Google Shape;119;p9"/>
          <p:cNvSpPr txBox="1">
            <a:spLocks noGrp="1"/>
          </p:cNvSpPr>
          <p:nvPr>
            <p:ph type="body" idx="1"/>
          </p:nvPr>
        </p:nvSpPr>
        <p:spPr>
          <a:xfrm>
            <a:off x="651510" y="1707642"/>
            <a:ext cx="4711446" cy="273634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20 years old</a:t>
            </a:r>
          </a:p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stalked by the suspect</a:t>
            </a:r>
          </a:p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They followed her back to her apartment.</a:t>
            </a:r>
          </a:p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strangled her with her shirt</a:t>
            </a:r>
          </a:p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found the next morning tied up in a dumpster</a:t>
            </a:r>
          </a:p>
          <a:p>
            <a:pPr indent="-182880" defTabSz="9144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Garamond" pitchFamily="18" charset="0"/>
              <a:buChar char="◦"/>
            </a:pPr>
            <a:endParaRPr lang="en-US" dirty="0"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0"/>
          <p:cNvPicPr preferRelativeResize="0"/>
          <p:nvPr/>
        </p:nvPicPr>
        <p:blipFill rotWithShape="1">
          <a:blip r:embed="rId3"/>
          <a:srcRect l="2700" r="15549" b="-3"/>
          <a:stretch/>
        </p:blipFill>
        <p:spPr>
          <a:xfrm>
            <a:off x="5878028" y="178308"/>
            <a:ext cx="3093312" cy="4786884"/>
          </a:xfrm>
          <a:prstGeom prst="rect">
            <a:avLst/>
          </a:prstGeom>
          <a:noFill/>
        </p:spPr>
      </p:pic>
      <p:sp>
        <p:nvSpPr>
          <p:cNvPr id="125" name="Google Shape;125;p10"/>
          <p:cNvSpPr txBox="1">
            <a:spLocks noGrp="1"/>
          </p:cNvSpPr>
          <p:nvPr>
            <p:ph type="title"/>
          </p:nvPr>
        </p:nvSpPr>
        <p:spPr>
          <a:xfrm>
            <a:off x="651510" y="481944"/>
            <a:ext cx="4711446" cy="13081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48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Victim: Edith “Anna” </a:t>
            </a:r>
            <a:r>
              <a:rPr lang="en-US" sz="4800" b="1" i="1" dirty="0" err="1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Ledet</a:t>
            </a:r>
            <a:endParaRPr lang="en-US" sz="4800" b="1" i="1" dirty="0">
              <a:solidFill>
                <a:schemeClr val="tx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</p:txBody>
      </p:sp>
      <p:sp>
        <p:nvSpPr>
          <p:cNvPr id="126" name="Google Shape;126;p10"/>
          <p:cNvSpPr txBox="1">
            <a:spLocks noGrp="1"/>
          </p:cNvSpPr>
          <p:nvPr>
            <p:ph type="body" idx="1"/>
          </p:nvPr>
        </p:nvSpPr>
        <p:spPr>
          <a:xfrm>
            <a:off x="651510" y="1680210"/>
            <a:ext cx="4711446" cy="273634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617209" indent="-342900" defTabSz="9144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34 years old.</a:t>
            </a:r>
          </a:p>
          <a:p>
            <a:pPr marL="617209" indent="-342900" defTabSz="9144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stabbed to death while walking home from a graduation party.</a:t>
            </a:r>
          </a:p>
          <a:p>
            <a:pPr marL="617209" indent="-342900" defTabSz="9144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Her body was left in a walkway near some apartments.</a:t>
            </a:r>
          </a:p>
          <a:p>
            <a:pPr marL="617209" indent="-342900" defTabSz="9144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to have graduated later that day from the University of Texas.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651510" y="481944"/>
            <a:ext cx="4711446" cy="13081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4800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Victim: Emily </a:t>
            </a:r>
            <a:r>
              <a:rPr lang="en-US" sz="4800" b="1" i="1" dirty="0" err="1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LaQua</a:t>
            </a:r>
            <a:endParaRPr lang="en-US" sz="4800" b="1" i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</p:txBody>
      </p:sp>
      <p:sp>
        <p:nvSpPr>
          <p:cNvPr id="133" name="Google Shape;133;p11"/>
          <p:cNvSpPr txBox="1">
            <a:spLocks noGrp="1"/>
          </p:cNvSpPr>
          <p:nvPr>
            <p:ph type="body" idx="1"/>
          </p:nvPr>
        </p:nvSpPr>
        <p:spPr>
          <a:xfrm>
            <a:off x="651510" y="1789938"/>
            <a:ext cx="4711446" cy="273634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60059" indent="-28575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14 years old.</a:t>
            </a:r>
          </a:p>
          <a:p>
            <a:pPr marL="560059" indent="-28575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had just become a waitress at a diner near her house.</a:t>
            </a:r>
          </a:p>
          <a:p>
            <a:pPr marL="560059" indent="-28575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strangled on her way to work.</a:t>
            </a:r>
          </a:p>
          <a:p>
            <a:pPr marL="560059" indent="-28575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Her body was not found until 5 months after stuffed in a Culvert. </a:t>
            </a:r>
          </a:p>
          <a:p>
            <a:pPr indent="-182880" defTabSz="9144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Garamond" pitchFamily="18" charset="0"/>
              <a:buChar char="◦"/>
            </a:pPr>
            <a:endParaRPr lang="en-US" dirty="0"/>
          </a:p>
        </p:txBody>
      </p:sp>
      <p:pic>
        <p:nvPicPr>
          <p:cNvPr id="135" name="Google Shape;135;p11" descr="A person in a pink dress&#10;&#10;Description automatically generated"/>
          <p:cNvPicPr preferRelativeResize="0"/>
          <p:nvPr/>
        </p:nvPicPr>
        <p:blipFill rotWithShape="1">
          <a:blip r:embed="rId3"/>
          <a:srcRect t="18740" r="-2" b="17438"/>
          <a:stretch/>
        </p:blipFill>
        <p:spPr>
          <a:xfrm>
            <a:off x="5927271" y="178308"/>
            <a:ext cx="3044069" cy="2393442"/>
          </a:xfrm>
          <a:prstGeom prst="rect">
            <a:avLst/>
          </a:prstGeom>
          <a:noFill/>
        </p:spPr>
      </p:pic>
      <p:pic>
        <p:nvPicPr>
          <p:cNvPr id="134" name="Google Shape;134;p11"/>
          <p:cNvPicPr preferRelativeResize="0"/>
          <p:nvPr/>
        </p:nvPicPr>
        <p:blipFill rotWithShape="1">
          <a:blip r:embed="rId4"/>
          <a:srcRect l="22844" r="24515" b="2"/>
          <a:stretch/>
        </p:blipFill>
        <p:spPr>
          <a:xfrm>
            <a:off x="5927271" y="2571751"/>
            <a:ext cx="3044069" cy="2393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2"/>
          <p:cNvPicPr preferRelativeResize="0"/>
          <p:nvPr/>
        </p:nvPicPr>
        <p:blipFill rotWithShape="1">
          <a:blip r:embed="rId3"/>
          <a:srcRect l="22636" r="33259" b="-2"/>
          <a:stretch/>
        </p:blipFill>
        <p:spPr>
          <a:xfrm>
            <a:off x="5878028" y="99892"/>
            <a:ext cx="3093312" cy="4865300"/>
          </a:xfrm>
          <a:prstGeom prst="rect">
            <a:avLst/>
          </a:prstGeom>
          <a:noFill/>
        </p:spPr>
      </p:pic>
      <p:sp>
        <p:nvSpPr>
          <p:cNvPr id="140" name="Google Shape;140;p12"/>
          <p:cNvSpPr txBox="1">
            <a:spLocks noGrp="1"/>
          </p:cNvSpPr>
          <p:nvPr>
            <p:ph type="title"/>
          </p:nvPr>
        </p:nvSpPr>
        <p:spPr>
          <a:xfrm>
            <a:off x="651510" y="481944"/>
            <a:ext cx="4711446" cy="13081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48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Victim: Suzanne Searles</a:t>
            </a:r>
          </a:p>
        </p:txBody>
      </p:sp>
      <p:sp>
        <p:nvSpPr>
          <p:cNvPr id="141" name="Google Shape;141;p12"/>
          <p:cNvSpPr txBox="1">
            <a:spLocks noGrp="1"/>
          </p:cNvSpPr>
          <p:nvPr>
            <p:ph type="body" idx="1"/>
          </p:nvPr>
        </p:nvSpPr>
        <p:spPr>
          <a:xfrm>
            <a:off x="651510" y="1600200"/>
            <a:ext cx="4711446" cy="314365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25 years old.</a:t>
            </a:r>
          </a:p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She was strangled  and her head was held in a flowerpot full of water.</a:t>
            </a:r>
          </a:p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The suspect buried her.</a:t>
            </a:r>
          </a:p>
          <a:p>
            <a:pPr marL="617209" indent="-3429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According to the suspect she was targeted because of her “evil eyes.” </a:t>
            </a:r>
          </a:p>
          <a:p>
            <a:pPr indent="-182880" defTabSz="9144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Garamond" pitchFamily="18" charset="0"/>
              <a:buChar char="◦"/>
            </a:pPr>
            <a:endParaRPr lang="en-US" dirty="0"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3"/>
          <p:cNvPicPr preferRelativeResize="0"/>
          <p:nvPr/>
        </p:nvPicPr>
        <p:blipFill rotWithShape="1">
          <a:blip r:embed="rId3"/>
          <a:srcRect l="3550" t="1412" r="8155" b="1635"/>
          <a:stretch/>
        </p:blipFill>
        <p:spPr>
          <a:xfrm>
            <a:off x="5836158" y="178308"/>
            <a:ext cx="3129534" cy="4786884"/>
          </a:xfrm>
          <a:prstGeom prst="rect">
            <a:avLst/>
          </a:prstGeom>
          <a:noFill/>
        </p:spPr>
      </p:pic>
      <p:sp>
        <p:nvSpPr>
          <p:cNvPr id="147" name="Google Shape;147;p13"/>
          <p:cNvSpPr txBox="1">
            <a:spLocks noGrp="1"/>
          </p:cNvSpPr>
          <p:nvPr>
            <p:ph type="title"/>
          </p:nvPr>
        </p:nvSpPr>
        <p:spPr>
          <a:xfrm>
            <a:off x="651510" y="481944"/>
            <a:ext cx="4711446" cy="13081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48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Carl “Coral” Eugene Watts</a:t>
            </a:r>
          </a:p>
        </p:txBody>
      </p:sp>
      <p:sp>
        <p:nvSpPr>
          <p:cNvPr id="149" name="Google Shape;149;p13"/>
          <p:cNvSpPr txBox="1"/>
          <p:nvPr/>
        </p:nvSpPr>
        <p:spPr>
          <a:xfrm>
            <a:off x="651510" y="1517904"/>
            <a:ext cx="4711446" cy="3008376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/>
          </a:bodyPr>
          <a:lstStyle/>
          <a:p>
            <a:pPr marL="617209" indent="-34290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He is known as the Sunday Morning Slasher.</a:t>
            </a:r>
          </a:p>
          <a:p>
            <a:pPr marL="617209" indent="-34290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His span of crimes were committed  from 1974 to 1982.</a:t>
            </a:r>
          </a:p>
          <a:p>
            <a:pPr marL="617209" indent="-34290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The age range of his victims were 14-44 years old.</a:t>
            </a:r>
          </a:p>
          <a:p>
            <a:pPr marL="617209" indent="-34290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He was convicted of 2 murders and sentenced to 60 years in prison.</a:t>
            </a:r>
          </a:p>
          <a:p>
            <a:pPr marL="617209" indent="-34290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His number of victims is estimated to exceed 80.</a:t>
            </a:r>
          </a:p>
          <a:p>
            <a:pPr marL="617209" indent="-342900" defTabSz="9144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He died in prison from cancer in 2007 at age 53.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 txBox="1">
            <a:spLocks noGrp="1"/>
          </p:cNvSpPr>
          <p:nvPr>
            <p:ph type="title"/>
          </p:nvPr>
        </p:nvSpPr>
        <p:spPr>
          <a:xfrm>
            <a:off x="984517" y="573728"/>
            <a:ext cx="7543800" cy="10287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48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On a piece of paper… </a:t>
            </a:r>
          </a:p>
        </p:txBody>
      </p:sp>
      <p:graphicFrame>
        <p:nvGraphicFramePr>
          <p:cNvPr id="157" name="Google Shape;155;p14">
            <a:extLst>
              <a:ext uri="{FF2B5EF4-FFF2-40B4-BE49-F238E27FC236}">
                <a16:creationId xmlns:a16="http://schemas.microsoft.com/office/drawing/2014/main" id="{07399E7A-8607-4632-8992-F8711DC469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9814230"/>
              </p:ext>
            </p:extLst>
          </p:nvPr>
        </p:nvGraphicFramePr>
        <p:xfrm>
          <a:off x="800100" y="1732547"/>
          <a:ext cx="7543800" cy="2794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/>
          <p:nvPr/>
        </p:nvSpPr>
        <p:spPr>
          <a:xfrm>
            <a:off x="3440975" y="91051"/>
            <a:ext cx="21030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endParaRPr sz="2400" b="1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1" name="Google Shape;161;p15"/>
          <p:cNvSpPr txBox="1"/>
          <p:nvPr/>
        </p:nvSpPr>
        <p:spPr>
          <a:xfrm>
            <a:off x="446075" y="919450"/>
            <a:ext cx="8092800" cy="3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>
              <a:buClr>
                <a:srgbClr val="000000"/>
              </a:buClr>
              <a:buSzPts val="1400"/>
            </a:pPr>
            <a:endParaRPr sz="14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2C96F-8773-4342-B062-EDCB37E7103E}"/>
              </a:ext>
            </a:extLst>
          </p:cNvPr>
          <p:cNvSpPr txBox="1"/>
          <p:nvPr/>
        </p:nvSpPr>
        <p:spPr>
          <a:xfrm>
            <a:off x="446075" y="874585"/>
            <a:ext cx="62976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CV Workshop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How to Apply to Graduate School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Letters of Recommendation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How to Get Involved with Research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Conferences, D.I.S., etc. </a:t>
            </a:r>
          </a:p>
          <a:p>
            <a:endParaRPr lang="en-US" sz="28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en-US" sz="28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Get excited for a few guest speakers who have a plethora of knowledge on these subjects!! </a:t>
            </a:r>
            <a:r>
              <a:rPr lang="en-US" sz="2800" b="1" dirty="0">
                <a:solidFill>
                  <a:schemeClr val="accent6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BRING QUESTIONS!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C1DD9-5532-44BA-A08F-978B7B8B3A55}"/>
              </a:ext>
            </a:extLst>
          </p:cNvPr>
          <p:cNvSpPr txBox="1"/>
          <p:nvPr/>
        </p:nvSpPr>
        <p:spPr>
          <a:xfrm>
            <a:off x="1909251" y="319285"/>
            <a:ext cx="5325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In our next meeting, we will discuss...</a:t>
            </a:r>
          </a:p>
          <a:p>
            <a:endParaRPr lang="en-US" sz="32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2E9A2B9-038D-47BC-981D-BA1D7CC64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6" t="4609" r="3304" b="11645"/>
          <a:stretch/>
        </p:blipFill>
        <p:spPr>
          <a:xfrm rot="213826">
            <a:off x="6285694" y="1164292"/>
            <a:ext cx="2187234" cy="21899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44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Final Notes…</a:t>
            </a:r>
          </a:p>
          <a:p>
            <a:pPr algn="ctr"/>
            <a:endParaRPr lang="en-US" b="1" dirty="0">
              <a:solidFill>
                <a:schemeClr val="dk2"/>
              </a:solidFill>
            </a:endParaRPr>
          </a:p>
        </p:txBody>
      </p:sp>
      <p:sp>
        <p:nvSpPr>
          <p:cNvPr id="170" name="Google Shape;170;p16"/>
          <p:cNvSpPr txBox="1">
            <a:spLocks noGrp="1"/>
          </p:cNvSpPr>
          <p:nvPr>
            <p:ph type="body" idx="1"/>
          </p:nvPr>
        </p:nvSpPr>
        <p:spPr>
          <a:xfrm>
            <a:off x="507145" y="1134275"/>
            <a:ext cx="8068237" cy="3416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19099" indent="-342900">
              <a:buSzPts val="2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Keep an eye out for our first Newsletter!!</a:t>
            </a:r>
          </a:p>
          <a:p>
            <a:pPr marL="876287" lvl="1" indent="-342900">
              <a:buSzPts val="24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Summarizes what we discussed in this meeting, as well as links to relevant materials and websites</a:t>
            </a:r>
          </a:p>
          <a:p>
            <a:pPr marL="419099" indent="-342900">
              <a:buSzPts val="2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Follow us on Instagram: </a:t>
            </a:r>
            <a:r>
              <a:rPr lang="en-US" sz="2400" b="1" dirty="0">
                <a:solidFill>
                  <a:schemeClr val="accent6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@fsufpc </a:t>
            </a:r>
          </a:p>
          <a:p>
            <a:pPr marL="419099" indent="-342900">
              <a:buSzPts val="2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Follow us on Twitter: </a:t>
            </a:r>
            <a:r>
              <a:rPr lang="en-US" sz="2400" b="1" dirty="0">
                <a:solidFill>
                  <a:schemeClr val="accent6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@fsu_fpc</a:t>
            </a:r>
          </a:p>
          <a:p>
            <a:pPr marL="419099" indent="-342900">
              <a:buSzPts val="2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Join the Facebook Group: </a:t>
            </a:r>
            <a:r>
              <a:rPr lang="en-US" sz="2400" b="1" dirty="0">
                <a:solidFill>
                  <a:schemeClr val="accent6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FSU Forensic Psychology Club</a:t>
            </a:r>
          </a:p>
          <a:p>
            <a:pPr marL="419099" indent="-342900">
              <a:buSzPts val="2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Our next meeting will be held on 9/14/2020 at 7 P.M. via Zoom! See you all there! </a:t>
            </a:r>
          </a:p>
          <a:p>
            <a:pPr marL="419099" indent="-342900">
              <a:buSzPts val="2400"/>
              <a:buFont typeface="Wingdings" panose="05000000000000000000" pitchFamily="2" charset="2"/>
              <a:buChar char="v"/>
            </a:pPr>
            <a:endParaRPr lang="en-US" sz="2800" b="1" dirty="0">
              <a:solidFill>
                <a:schemeClr val="accent6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76199" indent="0">
              <a:buSzPts val="2400"/>
              <a:buNone/>
            </a:pPr>
            <a:endParaRPr lang="en-US" sz="2249" b="1" dirty="0"/>
          </a:p>
          <a:p>
            <a:pPr marL="533387" lvl="1" indent="0">
              <a:buSzPts val="2400"/>
              <a:buNone/>
            </a:pPr>
            <a:endParaRPr lang="en-US" sz="2249" b="1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2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DA042-2D6A-4B93-A99A-8FE5BCF85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54241097-67B5-4CA1-A2E9-58AE75850564}"/>
              </a:ext>
            </a:extLst>
          </p:cNvPr>
          <p:cNvSpPr txBox="1">
            <a:spLocks/>
          </p:cNvSpPr>
          <p:nvPr/>
        </p:nvSpPr>
        <p:spPr>
          <a:xfrm>
            <a:off x="531628" y="574158"/>
            <a:ext cx="8144539" cy="39978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685783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6000" b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ARE THERE ANY QUESTIONS? </a:t>
            </a:r>
          </a:p>
        </p:txBody>
      </p:sp>
      <p:pic>
        <p:nvPicPr>
          <p:cNvPr id="6" name="Graphic 5" descr="Brain">
            <a:extLst>
              <a:ext uri="{FF2B5EF4-FFF2-40B4-BE49-F238E27FC236}">
                <a16:creationId xmlns:a16="http://schemas.microsoft.com/office/drawing/2014/main" id="{350A982C-C4E2-4B3E-913B-8806B4A82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696" y="871952"/>
            <a:ext cx="2226705" cy="2226705"/>
          </a:xfrm>
          <a:prstGeom prst="rect">
            <a:avLst/>
          </a:prstGeom>
        </p:spPr>
      </p:pic>
      <p:pic>
        <p:nvPicPr>
          <p:cNvPr id="8" name="Graphic 7" descr="Scales of justice">
            <a:extLst>
              <a:ext uri="{FF2B5EF4-FFF2-40B4-BE49-F238E27FC236}">
                <a16:creationId xmlns:a16="http://schemas.microsoft.com/office/drawing/2014/main" id="{46369696-D0AA-4B30-9E71-168FE1438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9894" y="1300733"/>
            <a:ext cx="1968093" cy="1968093"/>
          </a:xfrm>
          <a:prstGeom prst="rect">
            <a:avLst/>
          </a:prstGeom>
        </p:spPr>
      </p:pic>
      <p:pic>
        <p:nvPicPr>
          <p:cNvPr id="10" name="Graphic 9" descr="Gavel">
            <a:extLst>
              <a:ext uri="{FF2B5EF4-FFF2-40B4-BE49-F238E27FC236}">
                <a16:creationId xmlns:a16="http://schemas.microsoft.com/office/drawing/2014/main" id="{ABE75C20-4A90-45BB-9343-1661FF8AD7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574" y="1300733"/>
            <a:ext cx="1987533" cy="19875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B7D223A6-7066-435A-9912-09866D683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5298062" y="884682"/>
            <a:ext cx="3354691" cy="10287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4400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Meet your E-Board Members!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endParaRPr lang="en-US" sz="3100" b="1" dirty="0">
              <a:sym typeface="Merriweather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endParaRPr lang="en-US" sz="31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002C418-3365-4907-945C-9E2B34D5C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34588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itting at a table in front of a building&#10;&#10;Description automatically generated">
            <a:extLst>
              <a:ext uri="{FF2B5EF4-FFF2-40B4-BE49-F238E27FC236}">
                <a16:creationId xmlns:a16="http://schemas.microsoft.com/office/drawing/2014/main" id="{429715EF-840A-4051-AB9A-7B0A40AAD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97" r="-3" b="1055"/>
          <a:stretch/>
        </p:blipFill>
        <p:spPr>
          <a:xfrm>
            <a:off x="2213539" y="2286360"/>
            <a:ext cx="2597646" cy="2678831"/>
          </a:xfrm>
          <a:prstGeom prst="rect">
            <a:avLst/>
          </a:prstGeom>
        </p:spPr>
      </p:pic>
      <p:pic>
        <p:nvPicPr>
          <p:cNvPr id="7" name="Picture 6" descr="A person standing in front of a window posing for the camera&#10;&#10;Description automatically generated">
            <a:extLst>
              <a:ext uri="{FF2B5EF4-FFF2-40B4-BE49-F238E27FC236}">
                <a16:creationId xmlns:a16="http://schemas.microsoft.com/office/drawing/2014/main" id="{1D8BF08D-4B8E-450A-9523-78A9F95BE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" b="20490"/>
          <a:stretch/>
        </p:blipFill>
        <p:spPr>
          <a:xfrm>
            <a:off x="174445" y="223645"/>
            <a:ext cx="2351022" cy="2348105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C80F418-86B6-40AA-9E8D-1C0D9FA89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27" r="6" b="18634"/>
          <a:stretch/>
        </p:blipFill>
        <p:spPr>
          <a:xfrm>
            <a:off x="2649138" y="177604"/>
            <a:ext cx="2162048" cy="1930448"/>
          </a:xfrm>
          <a:prstGeom prst="rect">
            <a:avLst/>
          </a:prstGeom>
        </p:spPr>
      </p:pic>
      <p:pic>
        <p:nvPicPr>
          <p:cNvPr id="5" name="Picture 4" descr="A person sitting next to a body of water&#10;&#10;Description automatically generated">
            <a:extLst>
              <a:ext uri="{FF2B5EF4-FFF2-40B4-BE49-F238E27FC236}">
                <a16:creationId xmlns:a16="http://schemas.microsoft.com/office/drawing/2014/main" id="{8F1D78CF-E85F-41CD-8ECD-FF395FE368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9" r="871"/>
          <a:stretch/>
        </p:blipFill>
        <p:spPr>
          <a:xfrm>
            <a:off x="174444" y="2686679"/>
            <a:ext cx="1915691" cy="2278513"/>
          </a:xfrm>
          <a:prstGeom prst="rect">
            <a:avLst/>
          </a:prstGeom>
        </p:spPr>
      </p:pic>
      <p:sp>
        <p:nvSpPr>
          <p:cNvPr id="61" name="Google Shape;61;p2"/>
          <p:cNvSpPr txBox="1">
            <a:spLocks noGrp="1"/>
          </p:cNvSpPr>
          <p:nvPr>
            <p:ph type="body" idx="1"/>
          </p:nvPr>
        </p:nvSpPr>
        <p:spPr>
          <a:xfrm>
            <a:off x="5298062" y="1755649"/>
            <a:ext cx="3354692" cy="294894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62890" indent="-28575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Vanessa Gomez….. President</a:t>
            </a:r>
          </a:p>
          <a:p>
            <a:pPr marL="262890" indent="-285750" defTabSz="914400">
              <a:lnSpc>
                <a:spcPct val="100000"/>
              </a:lnSpc>
              <a:spcBef>
                <a:spcPts val="16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Casey Brucato….. Vice President</a:t>
            </a:r>
          </a:p>
          <a:p>
            <a:pPr marL="262890" indent="-285750" defTabSz="914400">
              <a:lnSpc>
                <a:spcPct val="100000"/>
              </a:lnSpc>
              <a:spcBef>
                <a:spcPts val="16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Kayla Woodhouse….. Treasurer</a:t>
            </a:r>
          </a:p>
          <a:p>
            <a:pPr marL="262890" indent="-285750" defTabSz="914400">
              <a:lnSpc>
                <a:spcPct val="100000"/>
              </a:lnSpc>
              <a:spcBef>
                <a:spcPts val="16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Faith Hunt….. Secretary</a:t>
            </a:r>
          </a:p>
          <a:p>
            <a:pPr marL="0" indent="-182880" defTabSz="914400">
              <a:lnSpc>
                <a:spcPct val="100000"/>
              </a:lnSpc>
              <a:spcBef>
                <a:spcPts val="1600"/>
              </a:spcBef>
              <a:buFont typeface="Garamond" pitchFamily="18" charset="0"/>
              <a:buChar char="◦"/>
            </a:pPr>
            <a:endParaRPr lang="en-US" b="1" dirty="0">
              <a:sym typeface="Merriweather"/>
            </a:endParaRPr>
          </a:p>
          <a:p>
            <a:pPr marL="0" indent="-182880" defTabSz="9144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Garamond" pitchFamily="18" charset="0"/>
              <a:buChar char="◦"/>
            </a:pP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44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What is Forensic Psychology?</a:t>
            </a:r>
            <a:endParaRPr sz="4400" b="1" i="1" dirty="0">
              <a:solidFill>
                <a:schemeClr val="tx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</p:txBody>
      </p:sp>
      <p:sp>
        <p:nvSpPr>
          <p:cNvPr id="76" name="Google Shape;76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9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APA definition: Application of clinical (psychological specialities) to the legal arena</a:t>
            </a:r>
            <a:endParaRPr sz="24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  <a:p>
            <a:pPr lvl="1">
              <a:spcBef>
                <a:spcPts val="0"/>
              </a:spcBef>
              <a:buSzPts val="1800"/>
              <a:buFont typeface="Wingdings" panose="05000000000000000000" pitchFamily="2" charset="2"/>
              <a:buChar char="§"/>
            </a:pPr>
            <a:r>
              <a:rPr lang="en" sz="2251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In other words, applying your psychological knowledge to legal issues</a:t>
            </a:r>
            <a:endParaRPr sz="2251" b="1" dirty="0">
              <a:highlight>
                <a:srgbClr val="FFFFFF"/>
              </a:highligh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  <a:p>
            <a:pPr>
              <a:spcBef>
                <a:spcPts val="1600"/>
              </a:spcBef>
              <a:buFont typeface="Wingdings" panose="05000000000000000000" pitchFamily="2" charset="2"/>
              <a:buChar char="v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The term “forensic” refers to anything pertaining or potentially pertaining to law, both civil and criminal</a:t>
            </a:r>
            <a:endParaRPr sz="4400" b="1" dirty="0">
              <a:highlight>
                <a:srgbClr val="FFFFFF"/>
              </a:highligh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  <a:p>
            <a:pPr>
              <a:spcBef>
                <a:spcPts val="1600"/>
              </a:spcBef>
              <a:buFont typeface="Wingdings" panose="05000000000000000000" pitchFamily="2" charset="2"/>
              <a:buChar char="v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Forensic scientists participate in the investigation of major crimes</a:t>
            </a:r>
          </a:p>
          <a:p>
            <a:pPr lvl="1">
              <a:buSzPts val="1800"/>
              <a:buFont typeface="Wingdings" panose="05000000000000000000" pitchFamily="2" charset="2"/>
              <a:buChar char="§"/>
            </a:pPr>
            <a:r>
              <a:rPr lang="en" sz="2251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Not necessarily only violent crimes!</a:t>
            </a:r>
            <a:endParaRPr sz="2251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  <a:p>
            <a:pPr marL="0" indent="0">
              <a:spcBef>
                <a:spcPts val="1600"/>
              </a:spcBef>
              <a:buNone/>
            </a:pPr>
            <a:endParaRPr b="1" dirty="0">
              <a:highlight>
                <a:srgbClr val="FFFFFF"/>
              </a:highlight>
            </a:endParaRPr>
          </a:p>
          <a:p>
            <a:pPr marL="0" indent="0">
              <a:spcBef>
                <a:spcPts val="1600"/>
              </a:spcBef>
              <a:buNone/>
            </a:pPr>
            <a:endParaRPr b="1" dirty="0">
              <a:highlight>
                <a:srgbClr val="FFFFFF"/>
              </a:highlight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rgbClr val="2C2D30"/>
              </a:solidFill>
              <a:highlight>
                <a:srgbClr val="FFFFFF"/>
              </a:highlight>
            </a:endParaRPr>
          </a:p>
        </p:txBody>
      </p:sp>
      <p:pic>
        <p:nvPicPr>
          <p:cNvPr id="3" name="Graphic 2" descr="Scales of justice">
            <a:extLst>
              <a:ext uri="{FF2B5EF4-FFF2-40B4-BE49-F238E27FC236}">
                <a16:creationId xmlns:a16="http://schemas.microsoft.com/office/drawing/2014/main" id="{77B987DD-1C4C-4E53-ACC5-65D005C4F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5792" y="2879112"/>
            <a:ext cx="1594437" cy="159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44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If you were a forensic psychologist...</a:t>
            </a:r>
          </a:p>
        </p:txBody>
      </p:sp>
      <p:pic>
        <p:nvPicPr>
          <p:cNvPr id="82" name="Google Shape;82;p4" descr="Explore what it takes to become a Forensic Psychologist.  Portland Community College instructor Dr. Tatiana Snyder presents part 2 of her series on various options in the profession of Psychology." title="What is a Forensic Psychologist?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1719" y="1275551"/>
            <a:ext cx="4740564" cy="3300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651510" y="481943"/>
            <a:ext cx="4711447" cy="1308139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</a:pPr>
            <a:r>
              <a:rPr lang="en-US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Common Misconceptions of Forensic Psychology</a:t>
            </a:r>
          </a:p>
          <a:p>
            <a:pPr defTabSz="914377">
              <a:lnSpc>
                <a:spcPct val="90000"/>
              </a:lnSpc>
              <a:spcBef>
                <a:spcPct val="0"/>
              </a:spcBef>
            </a:pPr>
            <a:endParaRPr lang="en-US" sz="2600" dirty="0"/>
          </a:p>
        </p:txBody>
      </p:sp>
      <p:pic>
        <p:nvPicPr>
          <p:cNvPr id="11" name="Picture 10" descr="A kitchen with wooden cabinets&#10;&#10;Description automatically generated">
            <a:extLst>
              <a:ext uri="{FF2B5EF4-FFF2-40B4-BE49-F238E27FC236}">
                <a16:creationId xmlns:a16="http://schemas.microsoft.com/office/drawing/2014/main" id="{16982AA6-E10A-4DD2-A85B-474A09362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1" r="-3" b="10934"/>
          <a:stretch/>
        </p:blipFill>
        <p:spPr>
          <a:xfrm>
            <a:off x="5927272" y="178309"/>
            <a:ext cx="3044069" cy="1533907"/>
          </a:xfrm>
          <a:prstGeom prst="rect">
            <a:avLst/>
          </a:prstGeom>
        </p:spPr>
      </p:pic>
      <p:sp>
        <p:nvSpPr>
          <p:cNvPr id="88" name="Google Shape;88;p5"/>
          <p:cNvSpPr txBox="1"/>
          <p:nvPr/>
        </p:nvSpPr>
        <p:spPr>
          <a:xfrm>
            <a:off x="172660" y="1789938"/>
            <a:ext cx="5663499" cy="28716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 marL="560057" indent="-285744" defTabSz="914377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The key component to Forensic Psychology is criminal profiling </a:t>
            </a:r>
          </a:p>
          <a:p>
            <a:pPr marL="1017245" lvl="1" indent="-285744" defTabSz="914377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Criminal profiling is an indirect assessment of an unknown subject, while forensic psychology directly assesses offenders, witnesses, and victims</a:t>
            </a:r>
          </a:p>
          <a:p>
            <a:pPr marL="560057" indent="-285744" defTabSz="914377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Forensic Psychology is the same as Forensic Science</a:t>
            </a:r>
          </a:p>
          <a:p>
            <a:pPr marL="560057" indent="-285744" defTabSz="914377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A career in Forensic Psychology Requires a Law Degree</a:t>
            </a:r>
          </a:p>
          <a:p>
            <a:pPr marL="560057" indent="-285744" defTabSz="914377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You need a Forensic Psychology degree to be a Forensic Psychologist</a:t>
            </a:r>
          </a:p>
          <a:p>
            <a:pPr marL="731502" defTabSz="914377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SzPts val="1800"/>
            </a:pPr>
            <a:endParaRPr lang="en-US" sz="1300" dirty="0">
              <a:sym typeface="Merriweather"/>
            </a:endParaRPr>
          </a:p>
        </p:txBody>
      </p:sp>
      <p:pic>
        <p:nvPicPr>
          <p:cNvPr id="5" name="Picture 4" descr="Fingerprints exposed on glass">
            <a:extLst>
              <a:ext uri="{FF2B5EF4-FFF2-40B4-BE49-F238E27FC236}">
                <a16:creationId xmlns:a16="http://schemas.microsoft.com/office/drawing/2014/main" id="{D5C9D0E5-9431-4C24-9088-E9F28B966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27" r="-2" b="22972"/>
          <a:stretch/>
        </p:blipFill>
        <p:spPr>
          <a:xfrm>
            <a:off x="5927272" y="1769365"/>
            <a:ext cx="3044069" cy="1538192"/>
          </a:xfrm>
          <a:prstGeom prst="rect">
            <a:avLst/>
          </a:prstGeom>
        </p:spPr>
      </p:pic>
      <p:pic>
        <p:nvPicPr>
          <p:cNvPr id="9" name="Picture 8" descr="A picture containing building, cluttered, many, table&#10;&#10;Description automatically generated">
            <a:extLst>
              <a:ext uri="{FF2B5EF4-FFF2-40B4-BE49-F238E27FC236}">
                <a16:creationId xmlns:a16="http://schemas.microsoft.com/office/drawing/2014/main" id="{2DB523DE-EE3A-4C51-B79F-AACE2674F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7" r="-2" b="12620"/>
          <a:stretch/>
        </p:blipFill>
        <p:spPr>
          <a:xfrm>
            <a:off x="5927272" y="3364705"/>
            <a:ext cx="3044069" cy="16004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/>
          <p:nvPr/>
        </p:nvSpPr>
        <p:spPr>
          <a:xfrm>
            <a:off x="127450" y="187636"/>
            <a:ext cx="8889100" cy="63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4500"/>
            </a:pPr>
            <a:r>
              <a:rPr lang="en" sz="4500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Arial"/>
              </a:rPr>
              <a:t>What qualities should a Forensic Psychologist possess?  </a:t>
            </a:r>
            <a:endParaRPr sz="4500" b="1" i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FD6B92E-6585-419F-ADB1-5ECE892FA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968540"/>
              </p:ext>
            </p:extLst>
          </p:nvPr>
        </p:nvGraphicFramePr>
        <p:xfrm>
          <a:off x="864454" y="1167973"/>
          <a:ext cx="7415092" cy="3204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53773">
                  <a:extLst>
                    <a:ext uri="{9D8B030D-6E8A-4147-A177-3AD203B41FA5}">
                      <a16:colId xmlns:a16="http://schemas.microsoft.com/office/drawing/2014/main" val="1521049843"/>
                    </a:ext>
                  </a:extLst>
                </a:gridCol>
                <a:gridCol w="2031382">
                  <a:extLst>
                    <a:ext uri="{9D8B030D-6E8A-4147-A177-3AD203B41FA5}">
                      <a16:colId xmlns:a16="http://schemas.microsoft.com/office/drawing/2014/main" val="3875778025"/>
                    </a:ext>
                  </a:extLst>
                </a:gridCol>
                <a:gridCol w="2206212">
                  <a:extLst>
                    <a:ext uri="{9D8B030D-6E8A-4147-A177-3AD203B41FA5}">
                      <a16:colId xmlns:a16="http://schemas.microsoft.com/office/drawing/2014/main" val="4191246639"/>
                    </a:ext>
                  </a:extLst>
                </a:gridCol>
                <a:gridCol w="1323725">
                  <a:extLst>
                    <a:ext uri="{9D8B030D-6E8A-4147-A177-3AD203B41FA5}">
                      <a16:colId xmlns:a16="http://schemas.microsoft.com/office/drawing/2014/main" val="1172952346"/>
                    </a:ext>
                  </a:extLst>
                </a:gridCol>
              </a:tblGrid>
              <a:tr h="4250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Knowledge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Work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630577"/>
                  </a:ext>
                </a:extLst>
              </a:tr>
              <a:tr h="42505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Oral Comprehension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Psychology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Active Listening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Achievement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83362"/>
                  </a:ext>
                </a:extLst>
              </a:tr>
              <a:tr h="75201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Written Comprehension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Therapy and Counseling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Critical Thinking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Independence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835328"/>
                  </a:ext>
                </a:extLst>
              </a:tr>
              <a:tr h="42505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Deductive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English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Social Perceptiveness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Relationships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01227"/>
                  </a:ext>
                </a:extLst>
              </a:tr>
              <a:tr h="75201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Problem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Customer and Personal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Complex Problem Solving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Microsoft Himalaya" panose="01010100010101010101" pitchFamily="2" charset="0"/>
                        <a:ea typeface="Microsoft Himalaya" panose="01010100010101010101" pitchFamily="2" charset="0"/>
                        <a:cs typeface="Microsoft Himalaya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270583"/>
                  </a:ext>
                </a:extLst>
              </a:tr>
              <a:tr h="42505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Oral Expression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Law and Government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Microsoft Himalaya" panose="01010100010101010101" pitchFamily="2" charset="0"/>
                          <a:ea typeface="Microsoft Himalaya" panose="01010100010101010101" pitchFamily="2" charset="0"/>
                          <a:cs typeface="Microsoft Himalaya" panose="01010100010101010101" pitchFamily="2" charset="0"/>
                        </a:rPr>
                        <a:t>Speaking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Microsoft Himalaya" panose="01010100010101010101" pitchFamily="2" charset="0"/>
                        <a:ea typeface="Microsoft Himalaya" panose="01010100010101010101" pitchFamily="2" charset="0"/>
                        <a:cs typeface="Microsoft Himalaya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1194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/>
          <p:nvPr/>
        </p:nvSpPr>
        <p:spPr>
          <a:xfrm>
            <a:off x="737595" y="600825"/>
            <a:ext cx="7865400" cy="4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4" name="Google Shape;104;p7"/>
          <p:cNvSpPr txBox="1"/>
          <p:nvPr/>
        </p:nvSpPr>
        <p:spPr>
          <a:xfrm>
            <a:off x="438162" y="446175"/>
            <a:ext cx="8372825" cy="425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3200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What are the Education and Training Requirements of the </a:t>
            </a:r>
          </a:p>
          <a:p>
            <a:pPr algn="ctr">
              <a:buClr>
                <a:srgbClr val="000000"/>
              </a:buClr>
              <a:buSzPts val="1800"/>
            </a:pPr>
            <a:r>
              <a:rPr lang="en" sz="3200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Forensic Psychologist? </a:t>
            </a:r>
            <a:endParaRPr lang="en" sz="32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  <a:p>
            <a:pPr marL="342900" indent="-342900"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Doctorate</a:t>
            </a:r>
          </a:p>
          <a:p>
            <a:pPr marL="800100" lvl="1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Typically, this will be a Clinical Psychology PhD</a:t>
            </a:r>
            <a:endParaRPr lang="en" sz="24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erriweather"/>
            </a:endParaRPr>
          </a:p>
          <a:p>
            <a:pPr marL="342900" indent="-342900"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Licensure  </a:t>
            </a:r>
          </a:p>
          <a:p>
            <a:pPr marL="800100" lvl="1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This varies from state to state, but most will require: 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Doctorate degree 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A passing grade on the Professional Practice of Psychology exam </a:t>
            </a:r>
          </a:p>
          <a:p>
            <a:pPr marL="1257300" lvl="2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Relt work experience </a:t>
            </a:r>
          </a:p>
          <a:p>
            <a:pPr marL="342900" indent="-342900"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en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Board Certification</a:t>
            </a:r>
          </a:p>
        </p:txBody>
      </p:sp>
      <p:pic>
        <p:nvPicPr>
          <p:cNvPr id="3" name="Graphic 2" descr="Graduation cap">
            <a:extLst>
              <a:ext uri="{FF2B5EF4-FFF2-40B4-BE49-F238E27FC236}">
                <a16:creationId xmlns:a16="http://schemas.microsoft.com/office/drawing/2014/main" id="{C23ADD9F-C3F9-438A-8086-9ACA4C33D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7963">
            <a:off x="6684263" y="1575054"/>
            <a:ext cx="1536192" cy="15361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different, room, display&#10;&#10;Description automatically generated">
            <a:extLst>
              <a:ext uri="{FF2B5EF4-FFF2-40B4-BE49-F238E27FC236}">
                <a16:creationId xmlns:a16="http://schemas.microsoft.com/office/drawing/2014/main" id="{334C68FA-BA25-4A7C-8585-6E750FD17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6" b="11478"/>
          <a:stretch/>
        </p:blipFill>
        <p:spPr>
          <a:xfrm>
            <a:off x="5660136" y="178307"/>
            <a:ext cx="3311204" cy="4799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F53D9-6FDD-4D65-AD03-4DBFAA9D8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481944"/>
            <a:ext cx="4711446" cy="1308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Six Specialties of </a:t>
            </a:r>
            <a:br>
              <a:rPr lang="en-US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</a:br>
            <a:r>
              <a:rPr lang="en-US" b="1" i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Forensic Psychology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71DD5-0B86-47A1-8338-FA896071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510" y="1789938"/>
            <a:ext cx="4926330" cy="2871618"/>
          </a:xfrm>
        </p:spPr>
        <p:txBody>
          <a:bodyPr vert="horz" lIns="91440" tIns="45720" rIns="91440" bIns="45720" rtlCol="0">
            <a:normAutofit/>
          </a:bodyPr>
          <a:lstStyle/>
          <a:p>
            <a:pPr marL="642617" indent="-342900" defTabSz="914400">
              <a:lnSpc>
                <a:spcPct val="100000"/>
              </a:lnSpc>
              <a:spcAft>
                <a:spcPts val="600"/>
              </a:spcAft>
              <a:buSzPts val="1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Police and Public Safety</a:t>
            </a:r>
          </a:p>
          <a:p>
            <a:pPr marL="617209" indent="-342900" defTabSz="914400">
              <a:lnSpc>
                <a:spcPct val="100000"/>
              </a:lnSpc>
              <a:spcAft>
                <a:spcPts val="600"/>
              </a:spcAft>
              <a:buSzPts val="1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Legal Psychology</a:t>
            </a:r>
          </a:p>
          <a:p>
            <a:pPr marL="585467" indent="-342900" defTabSz="914400">
              <a:lnSpc>
                <a:spcPct val="100000"/>
              </a:lnSpc>
              <a:spcAft>
                <a:spcPts val="600"/>
              </a:spcAft>
              <a:buSzPts val="1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 Psychology of Crime and Delinquency</a:t>
            </a:r>
          </a:p>
          <a:p>
            <a:pPr marL="585467" indent="-342900" defTabSz="914400">
              <a:lnSpc>
                <a:spcPct val="100000"/>
              </a:lnSpc>
              <a:spcAft>
                <a:spcPts val="600"/>
              </a:spcAft>
              <a:buSzPts val="1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 Victimology and Victim Services</a:t>
            </a:r>
          </a:p>
          <a:p>
            <a:pPr marL="617209" indent="-342900" defTabSz="914400">
              <a:lnSpc>
                <a:spcPct val="100000"/>
              </a:lnSpc>
              <a:spcAft>
                <a:spcPts val="600"/>
              </a:spcAft>
              <a:buSzPts val="1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Correctional Psychology</a:t>
            </a:r>
          </a:p>
          <a:p>
            <a:pPr marL="617209" indent="-342900" defTabSz="914400">
              <a:lnSpc>
                <a:spcPct val="100000"/>
              </a:lnSpc>
              <a:spcAft>
                <a:spcPts val="600"/>
              </a:spcAft>
              <a:buSzPts val="14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erriweather"/>
              </a:rPr>
              <a:t>Abnormal Psychology </a:t>
            </a:r>
          </a:p>
          <a:p>
            <a:pPr marL="114298" indent="-182880" defTabSz="914400">
              <a:lnSpc>
                <a:spcPct val="100000"/>
              </a:lnSpc>
              <a:spcAft>
                <a:spcPts val="600"/>
              </a:spcAft>
              <a:buFont typeface="Garamond" pitchFamily="18" charset="0"/>
              <a:buChar char="◦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4400" b="1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Criminal Profiling Activity! </a:t>
            </a:r>
            <a:endParaRPr sz="4400" b="1" i="1" dirty="0">
              <a:solidFill>
                <a:schemeClr val="tx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13" name="Google Shape;113;p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" sz="2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For this activity you are a criminal profiler. Discuss factors about the killer in each case..</a:t>
            </a:r>
            <a:endParaRPr sz="20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" sz="2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Gender (male or female)</a:t>
            </a:r>
            <a:endParaRPr sz="20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" sz="2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Ethnicity ( African-American, Caucasian, Asian, etc.)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" sz="2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Age</a:t>
            </a:r>
            <a:endParaRPr sz="20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" sz="2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I.Q. (how smart do you think they are?)</a:t>
            </a:r>
            <a:endParaRPr sz="20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" sz="2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Type of killer (organized or disorganized?)</a:t>
            </a:r>
            <a:endParaRPr sz="20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" sz="2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Personality</a:t>
            </a:r>
            <a:endParaRPr sz="20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" sz="2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Relationships with women </a:t>
            </a: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400" b="1" i="1" dirty="0">
                <a:solidFill>
                  <a:schemeClr val="accent6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WARNING: </a:t>
            </a:r>
            <a:r>
              <a:rPr lang="en-US" sz="2400" b="1" dirty="0">
                <a:solidFill>
                  <a:schemeClr val="accent6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These involve real cases and cover sensitive material</a:t>
            </a:r>
          </a:p>
          <a:p>
            <a:pPr marL="285750" indent="-285750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883</Words>
  <Application>Microsoft Office PowerPoint</Application>
  <PresentationFormat>On-screen Show (16:9)</PresentationFormat>
  <Paragraphs>134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Microsoft Himalaya</vt:lpstr>
      <vt:lpstr>Arial</vt:lpstr>
      <vt:lpstr>Merriweather</vt:lpstr>
      <vt:lpstr>Century Gothic</vt:lpstr>
      <vt:lpstr>Garamond</vt:lpstr>
      <vt:lpstr>Wingdings</vt:lpstr>
      <vt:lpstr>Savon</vt:lpstr>
      <vt:lpstr>PowerPoint Presentation</vt:lpstr>
      <vt:lpstr>Meet your E-Board Members!  </vt:lpstr>
      <vt:lpstr>What is Forensic Psychology?</vt:lpstr>
      <vt:lpstr>If you were a forensic psychologist...</vt:lpstr>
      <vt:lpstr>Common Misconceptions of Forensic Psychology </vt:lpstr>
      <vt:lpstr>PowerPoint Presentation</vt:lpstr>
      <vt:lpstr>PowerPoint Presentation</vt:lpstr>
      <vt:lpstr>Six Specialties of  Forensic Psychology</vt:lpstr>
      <vt:lpstr>Criminal Profiling Activity! </vt:lpstr>
      <vt:lpstr>Victim: Elena Semander</vt:lpstr>
      <vt:lpstr>Victim: Edith “Anna” Ledet</vt:lpstr>
      <vt:lpstr>Victim: Emily LaQua</vt:lpstr>
      <vt:lpstr>Victim: Suzanne Searles</vt:lpstr>
      <vt:lpstr>Carl “Coral” Eugene Watts</vt:lpstr>
      <vt:lpstr>On a piece of paper… </vt:lpstr>
      <vt:lpstr>PowerPoint Presentation</vt:lpstr>
      <vt:lpstr>Final Notes…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brucato</dc:creator>
  <cp:lastModifiedBy>casey brucato</cp:lastModifiedBy>
  <cp:revision>7</cp:revision>
  <dcterms:created xsi:type="dcterms:W3CDTF">2020-08-04T16:19:56Z</dcterms:created>
  <dcterms:modified xsi:type="dcterms:W3CDTF">2020-08-25T20:19:01Z</dcterms:modified>
</cp:coreProperties>
</file>