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9" r:id="rId4"/>
    <p:sldId id="276" r:id="rId5"/>
    <p:sldId id="274" r:id="rId6"/>
    <p:sldId id="275" r:id="rId7"/>
    <p:sldId id="277" r:id="rId8"/>
    <p:sldId id="278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5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42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7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3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21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0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9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901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367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6794B9-B870-4A95-B7F9-F5FC8D2F709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023308-B7EC-4D8A-9902-DF410925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3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lorida_State_Universit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wguide.org/careers/criminal-justice-social-work/" TargetMode="External"/><Relationship Id="rId2" Type="http://schemas.openxmlformats.org/officeDocument/2006/relationships/hyperlink" Target="https://www.topuniversities.com/student-info/careers-advice/what-can-you-do-criminology-mast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echicagoschool.edu/insight/career-development/career-options-masters-degree-forensic-psychology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denu.edu/online-bachelors-programs/bachelor-of-social-work/resource/what-careers-can-you-enter-with-a-bsw-degree" TargetMode="External"/><Relationship Id="rId2" Type="http://schemas.openxmlformats.org/officeDocument/2006/relationships/hyperlink" Target="https://www.thebalancecareers.com/what-can-you-do-with-a-criminology-degree-97461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pa.org/ed/precollege/psn/2018/01/bachelors-degre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iminology.fsu.edu/careers/" TargetMode="External"/><Relationship Id="rId2" Type="http://schemas.openxmlformats.org/officeDocument/2006/relationships/hyperlink" Target="https://psy.fsu.edu/php/undergraduate/undergraduate.php?_tr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sy.fsu.edu/php/undergraduate/undergraduate.php?_tr=7_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ntemplativemammoth.wordpress.com/2013/04/08/so-you-want-to-go-to-grad-school-nail-the-inquiry-email/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61BD7-C206-41A9-B831-CB80DA3A1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609600"/>
            <a:ext cx="10563225" cy="5638800"/>
          </a:xfrm>
          <a:solidFill>
            <a:schemeClr val="bg2"/>
          </a:solidFill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5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The forensic psychology club: </a:t>
            </a:r>
            <a:br>
              <a:rPr lang="en-US" sz="5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5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graduate school </a:t>
            </a:r>
            <a:r>
              <a:rPr lang="en-US" sz="5400" b="1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round table</a:t>
            </a:r>
            <a:endParaRPr lang="en-US" b="1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98343-ECFC-453A-A3F4-A7EF5CF36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34D6C02-0CF4-4F22-8A9A-D9856284C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24387" y="1070825"/>
            <a:ext cx="2943225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4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C449-465A-4046-961D-90E71A264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2886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Options for Graduate School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35641-55CA-487E-BC94-A9398C0F1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3753" y="1567358"/>
            <a:ext cx="4754880" cy="64008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Master’s Program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9C958-4C32-45C6-8826-89EC54A68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3753" y="2257395"/>
            <a:ext cx="5154489" cy="377255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Not a significant time commitment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Typically, not funded </a:t>
            </a: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 students pay out of pocket for these programs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Hands- on experience through internships and coursework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Not as intensive as a PhD or PsyD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Because of COVID- 19, a lot of schools are waiving the GRE requirement for Master’s programs (FSU included) </a:t>
            </a:r>
          </a:p>
          <a:p>
            <a:endParaRPr lang="en-US" sz="5000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4AAB1-A6A8-41F3-AC1F-D1F0EA1C3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3368" y="1567358"/>
            <a:ext cx="4754880" cy="64008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PsyD/ PhD Program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2FF67C-DEDE-4B65-B946-143EC05B3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3368" y="2207438"/>
            <a:ext cx="5497790" cy="377255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PsyD: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Less competitive than a PhD program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No funding </a:t>
            </a: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 very likely you’d go into debt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Less research- focused, more practice- oriented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Less likely to be APA accredited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PhD: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Very competitive, more likely to be APA accredited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State- funded </a:t>
            </a: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 students are typically paid to be in these programs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Research- focused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9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A variety of concentrations and tracks within a general program </a:t>
            </a:r>
          </a:p>
          <a:p>
            <a:pPr marL="274320" lvl="1" indent="0">
              <a:buNone/>
            </a:pPr>
            <a:endParaRPr lang="en-US" sz="9600" b="1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  <a:sym typeface="Wingdings" panose="05000000000000000000" pitchFamily="2" charset="2"/>
            </a:endParaRPr>
          </a:p>
          <a:p>
            <a:pPr marL="274320" lvl="1" indent="0">
              <a:buNone/>
            </a:pPr>
            <a:endParaRPr lang="en-US" sz="9800" dirty="0">
              <a:sym typeface="Wingdings" panose="05000000000000000000" pitchFamily="2" charset="2"/>
            </a:endParaRPr>
          </a:p>
          <a:p>
            <a:pPr lvl="1"/>
            <a:endParaRPr lang="en-US" sz="9800" dirty="0">
              <a:sym typeface="Wingdings" panose="05000000000000000000" pitchFamily="2" charset="2"/>
            </a:endParaRPr>
          </a:p>
          <a:p>
            <a:pPr marL="274320" lvl="1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8311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161DA-4DCB-4C40-B792-C0322849A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53836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How do I apply to these programs?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EC2D-94B1-4AC8-BA9D-E9440C8AA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25436"/>
            <a:ext cx="10804358" cy="46345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Every program will require a basic resume or a CV (curriculum </a:t>
            </a:r>
            <a:r>
              <a:rPr lang="en-US" sz="2600" b="1" dirty="0" err="1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vitale</a:t>
            </a: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Writing a statement of purpose or personal statement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Usually, you will follow prompts that ask why you are interested in the program and/ or the field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Most programs will require three letters of recommendation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Reach out to past professors, principal investigators, and relevant employers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More often than not, these people will be happy to write you a letter of recommendation!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Unless otherwise specified, all programs listed require a passing GRE score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For master’s and PsyDs programs, these scores can be between 140 and 160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For a PhD program, impressive scores tend to be 160+ 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7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17357-FBE9-43E2-A380-848767DCB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324" y="419292"/>
            <a:ext cx="5197243" cy="171822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Why is a CV so important?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3047B46-4F2F-4746-8B82-B30EAAAE0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4E8A8E-D194-4D55-92A3-6B0799722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69B69453-70A8-463C-9312-B78E137B09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1" r="21586" b="1"/>
          <a:stretch/>
        </p:blipFill>
        <p:spPr>
          <a:xfrm>
            <a:off x="407432" y="419292"/>
            <a:ext cx="5522976" cy="6053328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86F5D9-9CC1-40DD-8084-3274BE734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6842" y="1907851"/>
            <a:ext cx="5197243" cy="35968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Whichever graduate program you apply to, a CV is typically required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Short for Curriculum Vitale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Academic, research- focused resume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Typically, at least 2 pages long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Research experience goes at the top and relevant work experience/ skills goes under that  </a:t>
            </a:r>
          </a:p>
        </p:txBody>
      </p:sp>
    </p:spTree>
    <p:extLst>
      <p:ext uri="{BB962C8B-B14F-4D97-AF65-F5344CB8AC3E}">
        <p14:creationId xmlns:p14="http://schemas.microsoft.com/office/powerpoint/2010/main" val="278760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493E-2304-4B5A-A7C7-B62E42371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6126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if I want to be a Forensic Psychologist?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1B200-34ED-46E3-BEAD-872B30877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17726"/>
            <a:ext cx="10058400" cy="45864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To specifically be a forensic psychologist, you are required to go into a clinical psychology PhD 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Within clinical programs, there are concentrations and tracks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Not many schools offer forensic concentrations/ tracks, which both narrows your options and makes it easier to apply than if you just applied to a broad 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After you complete the PhD program, you are required to complete a year- long internship in your area of interest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Following this, you will take a comprehensive exam </a:t>
            </a: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sym typeface="Wingdings" panose="05000000000000000000" pitchFamily="2" charset="2"/>
              </a:rPr>
              <a:t> Passing this and getting licensed certifies you as a forensic psychologist!</a:t>
            </a:r>
            <a:endParaRPr lang="en-US" sz="2400" b="1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7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E2593-A710-484B-81A1-7E8BBF8E8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0571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are my other options?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6AA38-0E8E-4CBE-B1A8-A237B4A3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947" y="1532931"/>
            <a:ext cx="10708105" cy="518069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Not everyone has the desire or time to commit to a six- year PhD program and the subsequent licensure, and that is completely understandable! There are a lot of things you can do within the field of forensic psychology without necessarily being a licensed forensic psychologist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With a master’s degree in criminology/ criminal justice: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Crime scene investigator, police officer, probation officer, forensic analyst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2"/>
              </a:rPr>
              <a:t>https://www.topuniversities.com/student-info/careers-advice/what-can-you-do-criminology-masters</a:t>
            </a: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With a master’s degree in social work: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Social worker, substance abuse counselor, juvenile justice case worker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3"/>
              </a:rPr>
              <a:t>https://www.mswguide.org/careers/criminal-justice-social-work/</a:t>
            </a: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With a master’s degree in forensic psychology: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Victim advocate, jail supervisor, correctional counselor, forensic social worker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4"/>
              </a:rPr>
              <a:t>https://www.thechicagoschool.edu/insight/career-development/career-options-masters-degree-forensic-psychology/</a:t>
            </a:r>
            <a:endParaRPr lang="en-US" sz="2600" b="1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3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26E12-0D9E-4F00-98B0-DA68C962E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592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about with a bachelor’s degree?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76789-A435-40AA-8A89-B323D1346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37898"/>
            <a:ext cx="10058400" cy="52201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With a Bachelor’s in criminology: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Corrections officer, forensic science technician, loss prevention specialists, police officer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2"/>
              </a:rPr>
              <a:t>https://www.thebalancecareers.com/what-can-you-do-with-a-criminology-degree-974613</a:t>
            </a: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With a Bachelor’s in social work: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Mental health assistant, caseworker, family service worker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3"/>
              </a:rPr>
              <a:t>https://www.waldenu.edu/online-bachelors-programs/bachelor-of-social-work/resource/what-careers-can-you-enter-with-a-bsw-degree</a:t>
            </a: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With a Bachelor’s in psychology: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Polygraph examiner, child welfare placement worker, criminal investigator, probation/ parole officer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4"/>
              </a:rPr>
              <a:t>https://www.apa.org/ed/precollege/psn/2018/01/bachelors-degree</a:t>
            </a:r>
            <a:endParaRPr lang="en-US" sz="2400" b="1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850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20CC7-D3C7-44E0-9C9A-DE5C5E656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How can I get involved while I’m still an undergraduate student?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E2AF-D186-419F-87D5-D91D39791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20240"/>
            <a:ext cx="10258926" cy="393192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Directed Individual Study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Especially important for clinical psychology PhD candidates (look for labs that align with your interests!)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2"/>
              </a:rPr>
              <a:t>https://psy.fsu.edu/php/undergraduate/undergraduate.php?_tr=1#</a:t>
            </a: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Internships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3"/>
              </a:rPr>
              <a:t>http://criminology.fsu.edu/careers/</a:t>
            </a: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4"/>
              </a:rPr>
              <a:t>https://psy.fsu.edu/php/undergraduate/undergraduate.php?_tr=7_1</a:t>
            </a: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Within forensic psychology specifically: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Public Defender’s office, State Attorney’s office, law firms,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The prison system , The Innocence Project, the FBI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The Florida State Hospital Forensic Unit, rehabilitation centers</a:t>
            </a:r>
          </a:p>
        </p:txBody>
      </p:sp>
    </p:spTree>
    <p:extLst>
      <p:ext uri="{BB962C8B-B14F-4D97-AF65-F5344CB8AC3E}">
        <p14:creationId xmlns:p14="http://schemas.microsoft.com/office/powerpoint/2010/main" val="395455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8651D-2B3B-48BE-B115-59B7205E6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F6A5E-282B-4A8C-AFB1-D2758C59D6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3BEFFD-F95A-4B5F-99FA-82CCC873A94B}"/>
              </a:ext>
            </a:extLst>
          </p:cNvPr>
          <p:cNvSpPr txBox="1"/>
          <p:nvPr/>
        </p:nvSpPr>
        <p:spPr>
          <a:xfrm>
            <a:off x="831654" y="889843"/>
            <a:ext cx="10528692" cy="517064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6000" b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Are there any questions? </a:t>
            </a:r>
          </a:p>
        </p:txBody>
      </p:sp>
      <p:pic>
        <p:nvPicPr>
          <p:cNvPr id="9" name="Picture 8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AF80643F-E4A5-43D8-8EE9-F09C4CADB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54200" y="1234435"/>
            <a:ext cx="8483600" cy="367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45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808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Century Gothic</vt:lpstr>
      <vt:lpstr>Courier New</vt:lpstr>
      <vt:lpstr>Garamond</vt:lpstr>
      <vt:lpstr>Microsoft Himalaya</vt:lpstr>
      <vt:lpstr>Wingdings</vt:lpstr>
      <vt:lpstr>Savon</vt:lpstr>
      <vt:lpstr>    The forensic psychology club:  graduate school round table</vt:lpstr>
      <vt:lpstr>Options for Graduate School </vt:lpstr>
      <vt:lpstr>How do I apply to these programs?</vt:lpstr>
      <vt:lpstr>Why is a CV so important? </vt:lpstr>
      <vt:lpstr>What if I want to be a Forensic Psychologist? </vt:lpstr>
      <vt:lpstr>What are my other options? </vt:lpstr>
      <vt:lpstr>What about with a bachelor’s degree? </vt:lpstr>
      <vt:lpstr>How can I get involved while I’m still an undergraduate student?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Forensic psychology club:  graduate school round table</dc:title>
  <dc:creator>casey brucato</dc:creator>
  <cp:lastModifiedBy>casey brucato</cp:lastModifiedBy>
  <cp:revision>23</cp:revision>
  <dcterms:created xsi:type="dcterms:W3CDTF">2020-08-05T19:37:08Z</dcterms:created>
  <dcterms:modified xsi:type="dcterms:W3CDTF">2021-02-08T19:36:22Z</dcterms:modified>
</cp:coreProperties>
</file>