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2"/>
  </p:notesMasterIdLst>
  <p:sldIdLst>
    <p:sldId id="256" r:id="rId2"/>
    <p:sldId id="257" r:id="rId3"/>
    <p:sldId id="273" r:id="rId4"/>
    <p:sldId id="275" r:id="rId5"/>
    <p:sldId id="258" r:id="rId6"/>
    <p:sldId id="260" r:id="rId7"/>
    <p:sldId id="262" r:id="rId8"/>
    <p:sldId id="274" r:id="rId9"/>
    <p:sldId id="271" r:id="rId10"/>
    <p:sldId id="272" r:id="rId11"/>
  </p:sldIdLst>
  <p:sldSz cx="9144000" cy="5143500" type="screen16x9"/>
  <p:notesSz cx="6858000" cy="9144000"/>
  <p:embeddedFontLst>
    <p:embeddedFont>
      <p:font typeface="Century Gothic" panose="020B0502020202020204" pitchFamily="34" charset="0"/>
      <p:regular r:id="rId13"/>
      <p:bold r:id="rId14"/>
      <p:italic r:id="rId15"/>
      <p:boldItalic r:id="rId16"/>
    </p:embeddedFont>
    <p:embeddedFont>
      <p:font typeface="Garamond" panose="02020404030301010803" pitchFamily="18" charset="0"/>
      <p:regular r:id="rId17"/>
      <p:bold r:id="rId18"/>
      <p:italic r:id="rId19"/>
    </p:embeddedFont>
    <p:embeddedFont>
      <p:font typeface="Merriweather" panose="020B0604020202020204" charset="0"/>
      <p:regular r:id="rId20"/>
      <p:bold r:id="rId21"/>
      <p:italic r:id="rId22"/>
      <p:boldItalic r:id="rId23"/>
    </p:embeddedFont>
    <p:embeddedFont>
      <p:font typeface="Microsoft Himalaya" panose="01010100010101010101" pitchFamily="2" charset="0"/>
      <p:regular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hydiQYjS8VQa46MEa9wrc5CVR8B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92" autoAdjust="0"/>
  </p:normalViewPr>
  <p:slideViewPr>
    <p:cSldViewPr snapToGrid="0">
      <p:cViewPr varScale="1">
        <p:scale>
          <a:sx n="53" d="100"/>
          <a:sy n="53" d="100"/>
        </p:scale>
        <p:origin x="40" y="4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1" indent="-292100" algn="l" rtl="0">
              <a:lnSpc>
                <a:spcPct val="100000"/>
              </a:lnSpc>
              <a:spcBef>
                <a:spcPts val="0"/>
              </a:spcBef>
              <a:spcAft>
                <a:spcPts val="0"/>
              </a:spcAft>
              <a:buClr>
                <a:schemeClr val="dk2"/>
              </a:buClr>
              <a:buSzPts val="1000"/>
              <a:buFont typeface="Merriweather"/>
              <a:buChar char="○"/>
            </a:pPr>
            <a:r>
              <a:rPr lang="en" sz="1000" b="1" dirty="0">
                <a:solidFill>
                  <a:schemeClr val="dk2"/>
                </a:solidFill>
                <a:latin typeface="Merriweather"/>
                <a:ea typeface="Merriweather"/>
                <a:cs typeface="Merriweather"/>
                <a:sym typeface="Merriweather"/>
              </a:rPr>
              <a:t>Criminal profiling</a:t>
            </a:r>
            <a:r>
              <a:rPr lang="en" sz="1000" dirty="0">
                <a:solidFill>
                  <a:schemeClr val="dk2"/>
                </a:solidFill>
                <a:latin typeface="Merriweather"/>
                <a:ea typeface="Merriweather"/>
                <a:cs typeface="Merriweather"/>
                <a:sym typeface="Merriweather"/>
              </a:rPr>
              <a:t>- indirect assessment of unknown subject (M.O., victimology, examination of BX, crime scene etc.) to connect BX to crime</a:t>
            </a:r>
            <a:endParaRPr sz="1000" dirty="0">
              <a:solidFill>
                <a:schemeClr val="dk2"/>
              </a:solidFill>
              <a:latin typeface="Merriweather"/>
              <a:ea typeface="Merriweather"/>
              <a:cs typeface="Merriweather"/>
              <a:sym typeface="Merriweather"/>
            </a:endParaRPr>
          </a:p>
          <a:p>
            <a:pPr marL="914400" lvl="0" indent="0" algn="l" rtl="0">
              <a:lnSpc>
                <a:spcPct val="100000"/>
              </a:lnSpc>
              <a:spcBef>
                <a:spcPts val="0"/>
              </a:spcBef>
              <a:spcAft>
                <a:spcPts val="0"/>
              </a:spcAft>
              <a:buClr>
                <a:schemeClr val="dk1"/>
              </a:buClr>
              <a:buSzPts val="1100"/>
              <a:buFont typeface="Arial"/>
              <a:buNone/>
            </a:pPr>
            <a:endParaRPr sz="1800" dirty="0">
              <a:solidFill>
                <a:schemeClr val="dk2"/>
              </a:solidFill>
              <a:latin typeface="Merriweather"/>
              <a:ea typeface="Merriweather"/>
              <a:cs typeface="Merriweather"/>
              <a:sym typeface="Merriweather"/>
            </a:endParaRPr>
          </a:p>
          <a:p>
            <a:pPr marL="914400" lvl="1" indent="-292100" algn="l" rtl="0">
              <a:lnSpc>
                <a:spcPct val="100000"/>
              </a:lnSpc>
              <a:spcBef>
                <a:spcPts val="0"/>
              </a:spcBef>
              <a:spcAft>
                <a:spcPts val="0"/>
              </a:spcAft>
              <a:buClr>
                <a:schemeClr val="dk2"/>
              </a:buClr>
              <a:buSzPts val="1000"/>
              <a:buFont typeface="Merriweather"/>
              <a:buChar char="○"/>
            </a:pPr>
            <a:r>
              <a:rPr lang="en" sz="1000" b="1" dirty="0">
                <a:solidFill>
                  <a:schemeClr val="dk2"/>
                </a:solidFill>
                <a:latin typeface="Merriweather"/>
                <a:ea typeface="Merriweather"/>
                <a:cs typeface="Merriweather"/>
                <a:sym typeface="Merriweather"/>
              </a:rPr>
              <a:t>Forensic psychology</a:t>
            </a:r>
            <a:r>
              <a:rPr lang="en" sz="1000" dirty="0">
                <a:solidFill>
                  <a:schemeClr val="dk2"/>
                </a:solidFill>
                <a:latin typeface="Merriweather"/>
                <a:ea typeface="Merriweather"/>
                <a:cs typeface="Merriweather"/>
                <a:sym typeface="Merriweather"/>
              </a:rPr>
              <a:t>- Directly assess offender, witness, or victim, in order to determine their reliability in a court setting. Determine state of mind at the time of the crime, and current mental status.</a:t>
            </a:r>
            <a:endParaRPr sz="10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1150" algn="l" rtl="0">
              <a:lnSpc>
                <a:spcPct val="100000"/>
              </a:lnSpc>
              <a:spcBef>
                <a:spcPts val="0"/>
              </a:spcBef>
              <a:spcAft>
                <a:spcPts val="0"/>
              </a:spcAft>
              <a:buClr>
                <a:srgbClr val="333333"/>
              </a:buClr>
              <a:buSzPts val="1300"/>
              <a:buChar char="●"/>
            </a:pPr>
            <a:r>
              <a:rPr lang="en" sz="1300" dirty="0">
                <a:solidFill>
                  <a:srgbClr val="333333"/>
                </a:solidFill>
              </a:rPr>
              <a:t>Each state oversees its own licensing requirements, but most states will require a doctorate degree, passing the Examination for Professional Practice of Psychology and having a certain amount of relevant experience.</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51435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950797"/>
            <a:ext cx="7182197" cy="323096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5851" y="1058711"/>
            <a:ext cx="6972300" cy="302607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851910" y="950798"/>
            <a:ext cx="1440180" cy="548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937635" y="950798"/>
            <a:ext cx="1268730" cy="483971"/>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1568447"/>
            <a:ext cx="6801440" cy="1943100"/>
          </a:xfrm>
        </p:spPr>
        <p:txBody>
          <a:bodyPr tIns="45720" bIns="45720" anchor="ctr">
            <a:noAutofit/>
          </a:bodyPr>
          <a:lstStyle>
            <a:lvl1pPr algn="ctr">
              <a:lnSpc>
                <a:spcPct val="83000"/>
              </a:lnSpc>
              <a:defRPr lang="en-US" sz="5400" b="0" kern="1200" cap="all" spc="-75"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171575" y="3511547"/>
            <a:ext cx="6803136" cy="342901"/>
          </a:xfrm>
        </p:spPr>
        <p:txBody>
          <a:bodyPr>
            <a:normAutofit/>
          </a:bodyPr>
          <a:lstStyle>
            <a:lvl1pPr marL="0" indent="0" algn="ctr">
              <a:spcBef>
                <a:spcPts val="0"/>
              </a:spcBef>
              <a:buNone/>
              <a:defRPr sz="1200" spc="60" baseline="0">
                <a:solidFill>
                  <a:schemeClr val="tx1"/>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0" name="Date Placeholder 19"/>
          <p:cNvSpPr>
            <a:spLocks noGrp="1"/>
          </p:cNvSpPr>
          <p:nvPr>
            <p:ph type="dt" sz="half" idx="10"/>
          </p:nvPr>
        </p:nvSpPr>
        <p:spPr>
          <a:xfrm>
            <a:off x="3989070" y="1005942"/>
            <a:ext cx="1165860" cy="395410"/>
          </a:xfrm>
        </p:spPr>
        <p:txBody>
          <a:bodyPr/>
          <a:lstStyle>
            <a:lvl1pPr algn="ctr">
              <a:defRPr sz="975" spc="0" baseline="0">
                <a:solidFill>
                  <a:schemeClr val="tx1"/>
                </a:solidFill>
                <a:latin typeface="+mn-lt"/>
              </a:defRPr>
            </a:lvl1pPr>
          </a:lstStyle>
          <a:p>
            <a:fld id="{DDA51639-B2D6-4652-B8C3-1B4C224A7BAF}" type="datetimeFigureOut">
              <a:rPr lang="en-US" smtClean="0"/>
              <a:t>1/25/2021</a:t>
            </a:fld>
            <a:endParaRPr lang="en-US" dirty="0"/>
          </a:p>
        </p:txBody>
      </p:sp>
      <p:sp>
        <p:nvSpPr>
          <p:cNvPr id="21" name="Footer Placeholder 20"/>
          <p:cNvSpPr>
            <a:spLocks noGrp="1"/>
          </p:cNvSpPr>
          <p:nvPr>
            <p:ph type="ftr" sz="quarter" idx="11"/>
          </p:nvPr>
        </p:nvSpPr>
        <p:spPr>
          <a:xfrm>
            <a:off x="1090422" y="3908295"/>
            <a:ext cx="4429125" cy="17145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6455190" y="3909060"/>
            <a:ext cx="1583911" cy="171450"/>
          </a:xfrm>
        </p:spPr>
        <p:txBody>
          <a:bodyPr/>
          <a:lstStyle>
            <a:lvl1pPr>
              <a:defRPr>
                <a:solidFill>
                  <a:schemeClr val="tx1">
                    <a:lumMod val="75000"/>
                    <a:lumOff val="25000"/>
                  </a:schemeClr>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615372978"/>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smtClean="0"/>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29319351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571500"/>
            <a:ext cx="1771650" cy="39433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571500"/>
            <a:ext cx="6057900" cy="3943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smtClean="0"/>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70276452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189" lvl="0" indent="-342891" algn="l">
              <a:lnSpc>
                <a:spcPct val="115000"/>
              </a:lnSpc>
              <a:spcBef>
                <a:spcPts val="0"/>
              </a:spcBef>
              <a:spcAft>
                <a:spcPts val="0"/>
              </a:spcAft>
              <a:buSzPts val="1800"/>
              <a:buChar char="●"/>
              <a:defRPr/>
            </a:lvl1pPr>
            <a:lvl2pPr marL="914377" lvl="1" indent="-317492" algn="l">
              <a:lnSpc>
                <a:spcPct val="115000"/>
              </a:lnSpc>
              <a:spcBef>
                <a:spcPts val="1600"/>
              </a:spcBef>
              <a:spcAft>
                <a:spcPts val="0"/>
              </a:spcAft>
              <a:buSzPts val="1400"/>
              <a:buChar char="○"/>
              <a:defRPr/>
            </a:lvl2pPr>
            <a:lvl3pPr marL="1371566" lvl="2" indent="-317492" algn="l">
              <a:lnSpc>
                <a:spcPct val="115000"/>
              </a:lnSpc>
              <a:spcBef>
                <a:spcPts val="1600"/>
              </a:spcBef>
              <a:spcAft>
                <a:spcPts val="0"/>
              </a:spcAft>
              <a:buSzPts val="1400"/>
              <a:buChar char="■"/>
              <a:defRPr/>
            </a:lvl3pPr>
            <a:lvl4pPr marL="1828754" lvl="3" indent="-317492" algn="l">
              <a:lnSpc>
                <a:spcPct val="115000"/>
              </a:lnSpc>
              <a:spcBef>
                <a:spcPts val="1600"/>
              </a:spcBef>
              <a:spcAft>
                <a:spcPts val="0"/>
              </a:spcAft>
              <a:buSzPts val="1400"/>
              <a:buChar char="●"/>
              <a:defRPr/>
            </a:lvl4pPr>
            <a:lvl5pPr marL="2285943" lvl="4" indent="-317492" algn="l">
              <a:lnSpc>
                <a:spcPct val="115000"/>
              </a:lnSpc>
              <a:spcBef>
                <a:spcPts val="1600"/>
              </a:spcBef>
              <a:spcAft>
                <a:spcPts val="0"/>
              </a:spcAft>
              <a:buSzPts val="1400"/>
              <a:buChar char="○"/>
              <a:defRPr/>
            </a:lvl5pPr>
            <a:lvl6pPr marL="2743131" lvl="5" indent="-317492" algn="l">
              <a:lnSpc>
                <a:spcPct val="115000"/>
              </a:lnSpc>
              <a:spcBef>
                <a:spcPts val="1600"/>
              </a:spcBef>
              <a:spcAft>
                <a:spcPts val="0"/>
              </a:spcAft>
              <a:buSzPts val="1400"/>
              <a:buChar char="■"/>
              <a:defRPr/>
            </a:lvl6pPr>
            <a:lvl7pPr marL="3200320" lvl="6" indent="-317492" algn="l">
              <a:lnSpc>
                <a:spcPct val="115000"/>
              </a:lnSpc>
              <a:spcBef>
                <a:spcPts val="1600"/>
              </a:spcBef>
              <a:spcAft>
                <a:spcPts val="0"/>
              </a:spcAft>
              <a:buSzPts val="1400"/>
              <a:buChar char="●"/>
              <a:defRPr/>
            </a:lvl7pPr>
            <a:lvl8pPr marL="3657509" lvl="7" indent="-317492" algn="l">
              <a:lnSpc>
                <a:spcPct val="115000"/>
              </a:lnSpc>
              <a:spcBef>
                <a:spcPts val="1600"/>
              </a:spcBef>
              <a:spcAft>
                <a:spcPts val="0"/>
              </a:spcAft>
              <a:buSzPts val="1400"/>
              <a:buChar char="○"/>
              <a:defRPr/>
            </a:lvl8pPr>
            <a:lvl9pPr marL="4114697" lvl="8" indent="-317492" algn="l">
              <a:lnSpc>
                <a:spcPct val="115000"/>
              </a:lnSpc>
              <a:spcBef>
                <a:spcPts val="1600"/>
              </a:spcBef>
              <a:spcAft>
                <a:spcPts val="1600"/>
              </a:spcAft>
              <a:buSzPts val="1400"/>
              <a:buChar char="■"/>
              <a:defRPr/>
            </a:lvl9pPr>
          </a:lstStyle>
          <a:p>
            <a:endParaRPr/>
          </a:p>
        </p:txBody>
      </p:sp>
      <p:sp>
        <p:nvSpPr>
          <p:cNvPr id="16" name="Google Shape;16;p20"/>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30848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smtClean="0"/>
              <a:t>1/25/2021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76306838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51435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950797"/>
            <a:ext cx="7182197" cy="323096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5850" y="1058711"/>
            <a:ext cx="6972300" cy="302607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851910" y="950798"/>
            <a:ext cx="1440180" cy="548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937635" y="950798"/>
            <a:ext cx="1268730" cy="483971"/>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1570732"/>
            <a:ext cx="6803136" cy="1940814"/>
          </a:xfrm>
        </p:spPr>
        <p:txBody>
          <a:bodyPr anchor="ctr">
            <a:noAutofit/>
          </a:bodyPr>
          <a:lstStyle>
            <a:lvl1pPr algn="ctr">
              <a:lnSpc>
                <a:spcPct val="83000"/>
              </a:lnSpc>
              <a:defRPr lang="en-US" sz="5400" kern="1200" cap="all" spc="-75"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172718" y="3511547"/>
            <a:ext cx="6803136" cy="342900"/>
          </a:xfrm>
        </p:spPr>
        <p:txBody>
          <a:bodyPr anchor="t">
            <a:normAutofit/>
          </a:bodyPr>
          <a:lstStyle>
            <a:lvl1pPr marL="0" indent="0" algn="ctr">
              <a:buNone/>
              <a:defRPr sz="1200">
                <a:solidFill>
                  <a:schemeClr val="tx1"/>
                </a:solidFill>
                <a:effectLst/>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991356" y="1008377"/>
            <a:ext cx="1165860" cy="397764"/>
          </a:xfrm>
        </p:spPr>
        <p:txBody>
          <a:bodyPr/>
          <a:lstStyle>
            <a:lvl1pPr algn="ctr">
              <a:defRPr lang="en-US" sz="975" kern="1200" spc="0" baseline="0">
                <a:solidFill>
                  <a:schemeClr val="tx1"/>
                </a:solidFill>
                <a:latin typeface="+mn-lt"/>
                <a:ea typeface="+mn-ea"/>
                <a:cs typeface="+mn-cs"/>
              </a:defRPr>
            </a:lvl1pPr>
          </a:lstStyle>
          <a:p>
            <a:fld id="{C44961B7-6B89-48AB-966F-622E2788EECC}" type="datetimeFigureOut">
              <a:rPr lang="en-US" smtClean="0"/>
              <a:t>1/25/2021</a:t>
            </a:fld>
            <a:endParaRPr lang="en-US" dirty="0"/>
          </a:p>
        </p:txBody>
      </p:sp>
      <p:sp>
        <p:nvSpPr>
          <p:cNvPr id="5" name="Footer Placeholder 4"/>
          <p:cNvSpPr>
            <a:spLocks noGrp="1"/>
          </p:cNvSpPr>
          <p:nvPr>
            <p:ph type="ftr" sz="quarter" idx="11"/>
          </p:nvPr>
        </p:nvSpPr>
        <p:spPr>
          <a:xfrm>
            <a:off x="1090165" y="3908295"/>
            <a:ext cx="4430268" cy="17145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6453378" y="3908295"/>
            <a:ext cx="1584198" cy="171450"/>
          </a:xfrm>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988008850"/>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0100" y="1577340"/>
            <a:ext cx="3566160" cy="281178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77740" y="1577340"/>
            <a:ext cx="3566160" cy="281178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0148515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02386" y="1555751"/>
            <a:ext cx="3566160" cy="480060"/>
          </a:xfrm>
        </p:spPr>
        <p:txBody>
          <a:bodyPr anchor="ctr">
            <a:normAutofit/>
          </a:bodyPr>
          <a:lstStyle>
            <a:lvl1pPr marL="0" indent="0" algn="ctr">
              <a:spcBef>
                <a:spcPts val="0"/>
              </a:spcBef>
              <a:buNone/>
              <a:defRPr sz="1425" b="0">
                <a:solidFill>
                  <a:schemeClr val="tx2"/>
                </a:solidFill>
                <a:latin typeface="+mn-lt"/>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02386" y="2066924"/>
            <a:ext cx="3566160" cy="240030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80026" y="1555751"/>
            <a:ext cx="3566160" cy="480060"/>
          </a:xfrm>
        </p:spPr>
        <p:txBody>
          <a:bodyPr anchor="ctr">
            <a:normAutofit/>
          </a:bodyPr>
          <a:lstStyle>
            <a:lvl1pPr marL="0" indent="0" algn="ctr">
              <a:spcBef>
                <a:spcPts val="0"/>
              </a:spcBef>
              <a:buNone/>
              <a:defRPr sz="1425" b="0">
                <a:solidFill>
                  <a:schemeClr val="tx2"/>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80026" y="2067436"/>
            <a:ext cx="3566160" cy="240030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1/25/2021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00476453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smtClean="0"/>
              <a:t>1/25/2021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65160330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1/25/2021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499282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184147" y="178308"/>
            <a:ext cx="6398514" cy="4786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8308"/>
            <a:ext cx="2194560" cy="47868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455544"/>
            <a:ext cx="1823085" cy="1234440"/>
          </a:xfrm>
        </p:spPr>
        <p:txBody>
          <a:bodyPr anchor="b">
            <a:normAutofit/>
          </a:bodyPr>
          <a:lstStyle>
            <a:lvl1pPr algn="l" defTabSz="685800" rtl="0" eaLnBrk="1" latinLnBrk="0" hangingPunct="1">
              <a:lnSpc>
                <a:spcPct val="90000"/>
              </a:lnSpc>
              <a:spcBef>
                <a:spcPct val="0"/>
              </a:spcBef>
              <a:buNone/>
              <a:defRPr lang="en-US" sz="21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514350" y="457200"/>
            <a:ext cx="5829300" cy="400050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72300" y="1714500"/>
            <a:ext cx="1823085" cy="2628900"/>
          </a:xfrm>
        </p:spPr>
        <p:txBody>
          <a:bodyPr>
            <a:normAutofit/>
          </a:bodyPr>
          <a:lstStyle>
            <a:lvl1pPr marL="0" indent="0">
              <a:lnSpc>
                <a:spcPct val="110000"/>
              </a:lnSpc>
              <a:spcBef>
                <a:spcPts val="600"/>
              </a:spcBef>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7"/>
          <p:cNvSpPr>
            <a:spLocks noGrp="1"/>
          </p:cNvSpPr>
          <p:nvPr>
            <p:ph type="dt" sz="half" idx="10"/>
          </p:nvPr>
        </p:nvSpPr>
        <p:spPr/>
        <p:txBody>
          <a:bodyPr/>
          <a:lstStyle/>
          <a:p>
            <a:fld id="{1CF131DD-A141-4471-BCF9-C6073EDD7E20}" type="datetimeFigureOut">
              <a:rPr lang="en-US" smtClean="0"/>
              <a:t>1/25/2021</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7795258" y="4667252"/>
            <a:ext cx="1097280" cy="205740"/>
          </a:xfrm>
        </p:spPr>
        <p:txBody>
          <a:bodyPr/>
          <a:lstStyle>
            <a:lvl1pPr>
              <a:defRPr>
                <a:solidFill>
                  <a:srgbClr val="FFFFFF"/>
                </a:solidFill>
              </a:defRPr>
            </a:lvl1pPr>
          </a:lstStyle>
          <a:p>
            <a:fld id="{00000000-1234-1234-1234-123412341234}" type="slidenum">
              <a:rPr lang="en" smtClean="0"/>
              <a:pPr/>
              <a:t>‹#›</a:t>
            </a:fld>
            <a:endParaRPr lang="en"/>
          </a:p>
        </p:txBody>
      </p:sp>
      <p:sp>
        <p:nvSpPr>
          <p:cNvPr id="12" name="Rectangle 11"/>
          <p:cNvSpPr/>
          <p:nvPr/>
        </p:nvSpPr>
        <p:spPr>
          <a:xfrm>
            <a:off x="6868160" y="281178"/>
            <a:ext cx="1988820" cy="4581144"/>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1998593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8308"/>
            <a:ext cx="2194560" cy="47868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452628"/>
            <a:ext cx="1824228" cy="1234440"/>
          </a:xfrm>
        </p:spPr>
        <p:txBody>
          <a:bodyPr anchor="b">
            <a:noAutofit/>
          </a:bodyPr>
          <a:lstStyle>
            <a:lvl1pPr algn="l">
              <a:defRPr sz="21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449" y="178308"/>
            <a:ext cx="6398514" cy="4786884"/>
          </a:xfrm>
          <a:solidFill>
            <a:schemeClr val="accent1">
              <a:lumMod val="60000"/>
              <a:lumOff val="40000"/>
            </a:schemeClr>
          </a:solidFill>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972300" y="1714500"/>
            <a:ext cx="1824228" cy="2626614"/>
          </a:xfrm>
        </p:spPr>
        <p:txBody>
          <a:bodyPr>
            <a:normAutofit/>
          </a:bodyPr>
          <a:lstStyle>
            <a:lvl1pPr marL="0" indent="0" algn="l">
              <a:lnSpc>
                <a:spcPct val="110000"/>
              </a:lnSpc>
              <a:spcBef>
                <a:spcPts val="600"/>
              </a:spcBef>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smtClean="0"/>
              <a:t>1/25/2021</a:t>
            </a:fld>
            <a:endParaRPr lang="en-US" dirty="0"/>
          </a:p>
        </p:txBody>
      </p:sp>
      <p:sp>
        <p:nvSpPr>
          <p:cNvPr id="6" name="Footer Placeholder 5"/>
          <p:cNvSpPr>
            <a:spLocks noGrp="1"/>
          </p:cNvSpPr>
          <p:nvPr>
            <p:ph type="ftr" sz="quarter" idx="11"/>
          </p:nvPr>
        </p:nvSpPr>
        <p:spPr/>
        <p:txBody>
          <a:bodyPr/>
          <a:lstStyle>
            <a:lvl1pPr marL="0" algn="r" defTabSz="685800" rtl="0" eaLnBrk="1" latinLnBrk="0" hangingPunct="1">
              <a:defRPr lang="en-US" sz="75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7797546" y="4670298"/>
            <a:ext cx="1097280" cy="205740"/>
          </a:xfrm>
        </p:spPr>
        <p:txBody>
          <a:bodyPr/>
          <a:lstStyle>
            <a:lvl1pPr>
              <a:defRPr>
                <a:solidFill>
                  <a:srgbClr val="FFFFFF"/>
                </a:solidFill>
              </a:defRPr>
            </a:lvl1pPr>
          </a:lstStyle>
          <a:p>
            <a:fld id="{00000000-1234-1234-1234-123412341234}" type="slidenum">
              <a:rPr lang="en" smtClean="0"/>
              <a:pPr/>
              <a:t>‹#›</a:t>
            </a:fld>
            <a:endParaRPr lang="en"/>
          </a:p>
        </p:txBody>
      </p:sp>
      <p:sp>
        <p:nvSpPr>
          <p:cNvPr id="10" name="Rectangle 9"/>
          <p:cNvSpPr/>
          <p:nvPr/>
        </p:nvSpPr>
        <p:spPr>
          <a:xfrm>
            <a:off x="6868160" y="281178"/>
            <a:ext cx="1988820" cy="4581144"/>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5205860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8308"/>
            <a:ext cx="8791956" cy="4786884"/>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800100" y="481946"/>
            <a:ext cx="7543800" cy="10287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00100" y="1577340"/>
            <a:ext cx="7543800" cy="29489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5740" y="4730754"/>
            <a:ext cx="2057400" cy="205740"/>
          </a:xfrm>
          <a:prstGeom prst="rect">
            <a:avLst/>
          </a:prstGeom>
        </p:spPr>
        <p:txBody>
          <a:bodyPr vert="horz" lIns="91440" tIns="45720" rIns="91440" bIns="45720" rtlCol="0" anchor="b"/>
          <a:lstStyle>
            <a:lvl1pPr algn="l">
              <a:defRPr sz="750">
                <a:solidFill>
                  <a:schemeClr val="tx1">
                    <a:lumMod val="75000"/>
                    <a:lumOff val="25000"/>
                  </a:schemeClr>
                </a:solidFill>
              </a:defRPr>
            </a:lvl1pPr>
          </a:lstStyle>
          <a:p>
            <a:fld id="{CBC48EC7-AF6A-48D3-8284-14BACBEBDD84}" type="datetimeFigureOut">
              <a:rPr lang="en-US" smtClean="0"/>
              <a:t>1/25/2021</a:t>
            </a:fld>
            <a:endParaRPr lang="en-US" dirty="0"/>
          </a:p>
        </p:txBody>
      </p:sp>
      <p:sp>
        <p:nvSpPr>
          <p:cNvPr id="5" name="Footer Placeholder 4"/>
          <p:cNvSpPr>
            <a:spLocks noGrp="1"/>
          </p:cNvSpPr>
          <p:nvPr>
            <p:ph type="ftr" sz="quarter" idx="3"/>
          </p:nvPr>
        </p:nvSpPr>
        <p:spPr>
          <a:xfrm>
            <a:off x="2617470" y="4730754"/>
            <a:ext cx="3909060" cy="205740"/>
          </a:xfrm>
          <a:prstGeom prst="rect">
            <a:avLst/>
          </a:prstGeom>
        </p:spPr>
        <p:txBody>
          <a:bodyPr vert="horz" lIns="91440" tIns="45720" rIns="91440" bIns="45720" rtlCol="0" anchor="b"/>
          <a:lstStyle>
            <a:lvl1pPr algn="ctr">
              <a:defRPr sz="75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7852410" y="4730754"/>
            <a:ext cx="1097280" cy="205740"/>
          </a:xfrm>
          <a:prstGeom prst="rect">
            <a:avLst/>
          </a:prstGeom>
        </p:spPr>
        <p:txBody>
          <a:bodyPr vert="horz" lIns="91440" tIns="45720" rIns="91440" bIns="45720" rtlCol="0" anchor="b"/>
          <a:lstStyle>
            <a:lvl1pPr algn="r">
              <a:defRPr sz="750">
                <a:solidFill>
                  <a:schemeClr val="tx1">
                    <a:lumMod val="75000"/>
                    <a:lumOff val="25000"/>
                  </a:schemeClr>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11343312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sldNum="0" hdr="0" ftr="0" dt="0"/>
  <p:txStyles>
    <p:titleStyle>
      <a:lvl1pPr algn="l" defTabSz="685800" rtl="0" eaLnBrk="1" latinLnBrk="0" hangingPunct="1">
        <a:lnSpc>
          <a:spcPct val="90000"/>
        </a:lnSpc>
        <a:spcBef>
          <a:spcPct val="0"/>
        </a:spcBef>
        <a:buNone/>
        <a:defRPr lang="en-US" sz="3600" kern="1200" cap="none" spc="0" baseline="0" dirty="0">
          <a:solidFill>
            <a:schemeClr val="tx1">
              <a:lumMod val="85000"/>
              <a:lumOff val="15000"/>
            </a:schemeClr>
          </a:solidFill>
          <a:effectLst/>
          <a:latin typeface="+mj-lt"/>
          <a:ea typeface="+mn-ea"/>
          <a:cs typeface="+mn-cs"/>
        </a:defRPr>
      </a:lvl1pPr>
    </p:titleStyle>
    <p:bodyStyle>
      <a:lvl1pPr marL="137160" indent="-137160" algn="l" defTabSz="685800" rtl="0" eaLnBrk="1" latinLnBrk="0" hangingPunct="1">
        <a:lnSpc>
          <a:spcPct val="100000"/>
        </a:lnSpc>
        <a:spcBef>
          <a:spcPts val="675"/>
        </a:spcBef>
        <a:spcAft>
          <a:spcPts val="0"/>
        </a:spcAft>
        <a:buClr>
          <a:schemeClr val="tx1">
            <a:lumMod val="85000"/>
            <a:lumOff val="15000"/>
          </a:schemeClr>
        </a:buClr>
        <a:buFont typeface="Garamond" pitchFamily="18" charset="0"/>
        <a:buChar char="◦"/>
        <a:defRPr sz="1350" kern="1200">
          <a:solidFill>
            <a:schemeClr val="tx1"/>
          </a:solidFill>
          <a:latin typeface="+mn-lt"/>
          <a:ea typeface="+mn-ea"/>
          <a:cs typeface="+mn-cs"/>
        </a:defRPr>
      </a:lvl1pPr>
      <a:lvl2pPr marL="34290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54864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3pPr>
      <a:lvl4pPr marL="75438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4pPr>
      <a:lvl5pPr marL="96012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5pPr>
      <a:lvl6pPr marL="1200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6pPr>
      <a:lvl7pPr marL="1425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7pPr>
      <a:lvl8pPr marL="1650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8pPr>
      <a:lvl9pPr marL="1875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mailto:ssiennick@fsu.edu"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8.jp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53"/>
        <p:cNvGrpSpPr/>
        <p:nvPr/>
      </p:nvGrpSpPr>
      <p:grpSpPr>
        <a:xfrm>
          <a:off x="0" y="0"/>
          <a:ext cx="0" cy="0"/>
          <a:chOff x="0" y="0"/>
          <a:chExt cx="0" cy="0"/>
        </a:xfrm>
      </p:grpSpPr>
      <p:sp>
        <p:nvSpPr>
          <p:cNvPr id="4" name="TextBox 3">
            <a:extLst>
              <a:ext uri="{FF2B5EF4-FFF2-40B4-BE49-F238E27FC236}">
                <a16:creationId xmlns:a16="http://schemas.microsoft.com/office/drawing/2014/main" id="{5AA21186-0AF5-408F-87A3-439A48E0DC65}"/>
              </a:ext>
            </a:extLst>
          </p:cNvPr>
          <p:cNvSpPr txBox="1"/>
          <p:nvPr/>
        </p:nvSpPr>
        <p:spPr>
          <a:xfrm>
            <a:off x="606055" y="401925"/>
            <a:ext cx="7931889" cy="4339650"/>
          </a:xfrm>
          <a:prstGeom prst="rect">
            <a:avLst/>
          </a:prstGeom>
          <a:solidFill>
            <a:schemeClr val="bg2"/>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lgn="ctr"/>
            <a:endParaRPr lang="en-US" sz="44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lgn="ctr"/>
            <a:r>
              <a:rPr lang="en-US" sz="4400" b="1" dirty="0">
                <a:latin typeface="Microsoft Himalaya" panose="01010100010101010101" pitchFamily="2" charset="0"/>
                <a:ea typeface="Microsoft Himalaya" panose="01010100010101010101" pitchFamily="2" charset="0"/>
                <a:cs typeface="Microsoft Himalaya" panose="01010100010101010101" pitchFamily="2" charset="0"/>
              </a:rPr>
              <a:t>THE FORENSIC PSYCHOLOGY CLUB: </a:t>
            </a:r>
          </a:p>
          <a:p>
            <a:pPr algn="ctr"/>
            <a:r>
              <a:rPr lang="en-US" sz="4400" b="1" dirty="0">
                <a:latin typeface="Microsoft Himalaya" panose="01010100010101010101" pitchFamily="2" charset="0"/>
                <a:ea typeface="Microsoft Himalaya" panose="01010100010101010101" pitchFamily="2" charset="0"/>
                <a:cs typeface="Microsoft Himalaya" panose="01010100010101010101" pitchFamily="2" charset="0"/>
              </a:rPr>
              <a:t>WELCOME BACK</a:t>
            </a:r>
          </a:p>
        </p:txBody>
      </p:sp>
      <p:pic>
        <p:nvPicPr>
          <p:cNvPr id="13" name="Google Shape;55;p1">
            <a:extLst>
              <a:ext uri="{FF2B5EF4-FFF2-40B4-BE49-F238E27FC236}">
                <a16:creationId xmlns:a16="http://schemas.microsoft.com/office/drawing/2014/main" id="{8545A458-1FCA-4C67-81DB-DF35F86AE700}"/>
              </a:ext>
            </a:extLst>
          </p:cNvPr>
          <p:cNvPicPr preferRelativeResize="0"/>
          <p:nvPr/>
        </p:nvPicPr>
        <p:blipFill rotWithShape="1">
          <a:blip r:embed="rId3">
            <a:alphaModFix/>
          </a:blip>
          <a:srcRect/>
          <a:stretch/>
        </p:blipFill>
        <p:spPr>
          <a:xfrm>
            <a:off x="3522072" y="767273"/>
            <a:ext cx="2099853" cy="2052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76"/>
        <p:cNvGrpSpPr/>
        <p:nvPr/>
      </p:nvGrpSpPr>
      <p:grpSpPr>
        <a:xfrm>
          <a:off x="0" y="0"/>
          <a:ext cx="0" cy="0"/>
          <a:chOff x="0" y="0"/>
          <a:chExt cx="0" cy="0"/>
        </a:xfrm>
      </p:grpSpPr>
      <p:sp>
        <p:nvSpPr>
          <p:cNvPr id="4" name="Title 3">
            <a:extLst>
              <a:ext uri="{FF2B5EF4-FFF2-40B4-BE49-F238E27FC236}">
                <a16:creationId xmlns:a16="http://schemas.microsoft.com/office/drawing/2014/main" id="{7E0DA042-2D6A-4B93-A99A-8FE5BCF856D1}"/>
              </a:ext>
            </a:extLst>
          </p:cNvPr>
          <p:cNvSpPr>
            <a:spLocks noGrp="1"/>
          </p:cNvSpPr>
          <p:nvPr>
            <p:ph type="ctrTitle"/>
          </p:nvPr>
        </p:nvSpPr>
        <p:spPr/>
        <p:txBody>
          <a:bodyPr/>
          <a:lstStyle/>
          <a:p>
            <a:endParaRPr lang="en-US"/>
          </a:p>
        </p:txBody>
      </p:sp>
      <p:sp>
        <p:nvSpPr>
          <p:cNvPr id="54" name="Google Shape;54;p1">
            <a:extLst>
              <a:ext uri="{FF2B5EF4-FFF2-40B4-BE49-F238E27FC236}">
                <a16:creationId xmlns:a16="http://schemas.microsoft.com/office/drawing/2014/main" id="{54241097-67B5-4CA1-A2E9-58AE75850564}"/>
              </a:ext>
            </a:extLst>
          </p:cNvPr>
          <p:cNvSpPr txBox="1">
            <a:spLocks/>
          </p:cNvSpPr>
          <p:nvPr/>
        </p:nvSpPr>
        <p:spPr>
          <a:xfrm>
            <a:off x="531628" y="574158"/>
            <a:ext cx="8144539" cy="3997842"/>
          </a:xfrm>
          <a:prstGeom prst="rect">
            <a:avLst/>
          </a:prstGeom>
          <a:solidFill>
            <a:schemeClr val="bg2"/>
          </a:solidFill>
          <a:ln>
            <a:noFill/>
          </a:ln>
        </p:spPr>
        <p:txBody>
          <a:bodyPr spcFirstLastPara="1" vert="horz" wrap="square" lIns="91425" tIns="91425" rIns="91425" bIns="91425" rtlCol="0" anchor="b" anchorCtr="0">
            <a:noAutofit/>
          </a:bodyPr>
          <a:lstStyle>
            <a:lvl1pPr algn="ctr" defTabSz="685783" rtl="0" eaLnBrk="1" latinLnBrk="0" hangingPunct="1">
              <a:lnSpc>
                <a:spcPct val="83000"/>
              </a:lnSpc>
              <a:spcBef>
                <a:spcPct val="0"/>
              </a:spcBef>
              <a:buNone/>
              <a:defRPr lang="en-US" sz="5400" b="0" kern="1200" cap="all" spc="-75" baseline="0" dirty="0">
                <a:solidFill>
                  <a:schemeClr val="tx1">
                    <a:lumMod val="85000"/>
                    <a:lumOff val="15000"/>
                  </a:schemeClr>
                </a:solidFill>
                <a:effectLst/>
                <a:latin typeface="+mj-lt"/>
                <a:ea typeface="+mn-ea"/>
                <a:cs typeface="+mn-cs"/>
              </a:defRPr>
            </a:lvl1pPr>
          </a:lstStyle>
          <a:p>
            <a:pPr>
              <a:lnSpc>
                <a:spcPct val="100000"/>
              </a:lnSpc>
              <a:spcBef>
                <a:spcPts val="0"/>
              </a:spcBef>
              <a:buSzPts val="5200"/>
            </a:pPr>
            <a:r>
              <a:rPr lang="en-US" sz="6000" b="1" dirty="0">
                <a:solidFill>
                  <a:schemeClr val="tx1"/>
                </a:solidFill>
                <a:latin typeface="Microsoft Himalaya" panose="01010100010101010101" pitchFamily="2" charset="0"/>
                <a:ea typeface="Microsoft Himalaya" panose="01010100010101010101" pitchFamily="2" charset="0"/>
                <a:cs typeface="Microsoft Himalaya" panose="01010100010101010101" pitchFamily="2" charset="0"/>
                <a:sym typeface="Merriweather"/>
              </a:rPr>
              <a:t>ARE THERE ANY QUESTIONS? </a:t>
            </a:r>
          </a:p>
        </p:txBody>
      </p:sp>
      <p:pic>
        <p:nvPicPr>
          <p:cNvPr id="6" name="Graphic 5" descr="Brain">
            <a:extLst>
              <a:ext uri="{FF2B5EF4-FFF2-40B4-BE49-F238E27FC236}">
                <a16:creationId xmlns:a16="http://schemas.microsoft.com/office/drawing/2014/main" id="{350A982C-C4E2-4B3E-913B-8806B4A822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82696" y="871952"/>
            <a:ext cx="2226705" cy="2226705"/>
          </a:xfrm>
          <a:prstGeom prst="rect">
            <a:avLst/>
          </a:prstGeom>
        </p:spPr>
      </p:pic>
      <p:pic>
        <p:nvPicPr>
          <p:cNvPr id="8" name="Graphic 7" descr="Scales of justice">
            <a:extLst>
              <a:ext uri="{FF2B5EF4-FFF2-40B4-BE49-F238E27FC236}">
                <a16:creationId xmlns:a16="http://schemas.microsoft.com/office/drawing/2014/main" id="{46369696-D0AA-4B30-9E71-168FE1438C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59894" y="1300733"/>
            <a:ext cx="1968093" cy="1968093"/>
          </a:xfrm>
          <a:prstGeom prst="rect">
            <a:avLst/>
          </a:prstGeom>
        </p:spPr>
      </p:pic>
      <p:pic>
        <p:nvPicPr>
          <p:cNvPr id="10" name="Graphic 9" descr="Gavel">
            <a:extLst>
              <a:ext uri="{FF2B5EF4-FFF2-40B4-BE49-F238E27FC236}">
                <a16:creationId xmlns:a16="http://schemas.microsoft.com/office/drawing/2014/main" id="{ABE75C20-4A90-45BB-9343-1661FF8AD7B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6574" y="1300733"/>
            <a:ext cx="1987533" cy="198753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9"/>
        <p:cNvGrpSpPr/>
        <p:nvPr/>
      </p:nvGrpSpPr>
      <p:grpSpPr>
        <a:xfrm>
          <a:off x="0" y="0"/>
          <a:ext cx="0" cy="0"/>
          <a:chOff x="0" y="0"/>
          <a:chExt cx="0" cy="0"/>
        </a:xfrm>
      </p:grpSpPr>
      <p:sp>
        <p:nvSpPr>
          <p:cNvPr id="78" name="Rectangle 77">
            <a:extLst>
              <a:ext uri="{FF2B5EF4-FFF2-40B4-BE49-F238E27FC236}">
                <a16:creationId xmlns:a16="http://schemas.microsoft.com/office/drawing/2014/main" id="{B7D223A6-7066-435A-9912-09866D6830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022" y="178308"/>
            <a:ext cx="8791956" cy="4786884"/>
          </a:xfrm>
          <a:prstGeom prst="rect">
            <a:avLst/>
          </a:prstGeom>
          <a:solidFill>
            <a:schemeClr val="bg2"/>
          </a:solidFill>
          <a:ln w="6350" cap="flat" cmpd="sng" algn="ctr">
            <a:noFill/>
            <a:prstDash val="solid"/>
          </a:ln>
          <a:effectLst>
            <a:softEdge rad="0"/>
          </a:effectLst>
        </p:spPr>
      </p:sp>
      <p:sp>
        <p:nvSpPr>
          <p:cNvPr id="60" name="Google Shape;60;p2"/>
          <p:cNvSpPr txBox="1">
            <a:spLocks noGrp="1"/>
          </p:cNvSpPr>
          <p:nvPr>
            <p:ph type="title"/>
          </p:nvPr>
        </p:nvSpPr>
        <p:spPr>
          <a:xfrm>
            <a:off x="5298062" y="884682"/>
            <a:ext cx="3354691" cy="1028700"/>
          </a:xfrm>
          <a:prstGeom prst="rect">
            <a:avLst/>
          </a:prstGeom>
        </p:spPr>
        <p:txBody>
          <a:bodyPr spcFirstLastPara="1" vert="horz" lIns="91440" tIns="45720" rIns="91440" bIns="45720" rtlCol="0" anchor="ctr" anchorCtr="0">
            <a:normAutofit fontScale="90000"/>
          </a:bodyPr>
          <a:lstStyle/>
          <a:p>
            <a:pPr algn="ctr" defTabSz="914400">
              <a:lnSpc>
                <a:spcPct val="90000"/>
              </a:lnSpc>
              <a:spcBef>
                <a:spcPct val="0"/>
              </a:spcBef>
            </a:pPr>
            <a:r>
              <a:rPr lang="en-US" sz="4400" b="1" i="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Meet your E-Board Members!</a:t>
            </a:r>
          </a:p>
          <a:p>
            <a:pPr defTabSz="914400">
              <a:lnSpc>
                <a:spcPct val="90000"/>
              </a:lnSpc>
              <a:spcBef>
                <a:spcPct val="0"/>
              </a:spcBef>
            </a:pPr>
            <a:endParaRPr lang="en-US" sz="3100" b="1" dirty="0">
              <a:sym typeface="Merriweather"/>
            </a:endParaRPr>
          </a:p>
          <a:p>
            <a:pPr defTabSz="914400">
              <a:lnSpc>
                <a:spcPct val="90000"/>
              </a:lnSpc>
              <a:spcBef>
                <a:spcPct val="0"/>
              </a:spcBef>
            </a:pPr>
            <a:endParaRPr lang="en-US" sz="3100" dirty="0"/>
          </a:p>
        </p:txBody>
      </p:sp>
      <p:sp>
        <p:nvSpPr>
          <p:cNvPr id="80" name="Rectangle 79">
            <a:extLst>
              <a:ext uri="{FF2B5EF4-FFF2-40B4-BE49-F238E27FC236}">
                <a16:creationId xmlns:a16="http://schemas.microsoft.com/office/drawing/2014/main" id="{5002C418-3365-4907-945C-9E2B34D5C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34588"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Google Shape;61;p2"/>
          <p:cNvSpPr txBox="1">
            <a:spLocks noGrp="1"/>
          </p:cNvSpPr>
          <p:nvPr>
            <p:ph type="body" idx="1"/>
          </p:nvPr>
        </p:nvSpPr>
        <p:spPr>
          <a:xfrm>
            <a:off x="5298062" y="1755649"/>
            <a:ext cx="3669916" cy="2948940"/>
          </a:xfrm>
          <a:prstGeom prst="rect">
            <a:avLst/>
          </a:prstGeom>
        </p:spPr>
        <p:txBody>
          <a:bodyPr spcFirstLastPara="1" vert="horz" lIns="91440" tIns="45720" rIns="91440" bIns="45720" rtlCol="0" anchorCtr="0">
            <a:normAutofit/>
          </a:bodyPr>
          <a:lstStyle/>
          <a:p>
            <a:pPr marL="262890" indent="-285750" defTabSz="914400">
              <a:lnSpc>
                <a:spcPct val="100000"/>
              </a:lnSpc>
              <a:buFont typeface="Wingdings" panose="05000000000000000000" pitchFamily="2" charset="2"/>
              <a:buChar char="v"/>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Casey Brucato….. President</a:t>
            </a:r>
          </a:p>
          <a:p>
            <a:pPr marL="262890" indent="-285750" defTabSz="914400">
              <a:lnSpc>
                <a:spcPct val="100000"/>
              </a:lnSpc>
              <a:spcBef>
                <a:spcPts val="1600"/>
              </a:spcBef>
              <a:buFont typeface="Wingdings" panose="05000000000000000000" pitchFamily="2" charset="2"/>
              <a:buChar char="v"/>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Faith Hunt….. Vice President</a:t>
            </a:r>
          </a:p>
          <a:p>
            <a:pPr marL="262890" indent="-285750" defTabSz="914400">
              <a:lnSpc>
                <a:spcPct val="100000"/>
              </a:lnSpc>
              <a:spcBef>
                <a:spcPts val="1600"/>
              </a:spcBef>
              <a:buFont typeface="Wingdings" panose="05000000000000000000" pitchFamily="2" charset="2"/>
              <a:buChar char="v"/>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Kayla Woodhouse….. Secretary</a:t>
            </a:r>
          </a:p>
          <a:p>
            <a:pPr marL="262890" indent="-285750" defTabSz="914400">
              <a:lnSpc>
                <a:spcPct val="100000"/>
              </a:lnSpc>
              <a:spcBef>
                <a:spcPts val="1600"/>
              </a:spcBef>
              <a:buFont typeface="Wingdings" panose="05000000000000000000" pitchFamily="2" charset="2"/>
              <a:buChar char="v"/>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Samantha Goldman….. Treasurer</a:t>
            </a:r>
          </a:p>
          <a:p>
            <a:pPr marL="262890" indent="-285750" defTabSz="914400">
              <a:lnSpc>
                <a:spcPct val="100000"/>
              </a:lnSpc>
              <a:spcBef>
                <a:spcPts val="1600"/>
              </a:spcBef>
              <a:buFont typeface="Wingdings" panose="05000000000000000000" pitchFamily="2" charset="2"/>
              <a:buChar char="v"/>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Victoria </a:t>
            </a:r>
            <a:r>
              <a:rPr lang="en-US" sz="2400" b="1" dirty="0" err="1">
                <a:latin typeface="Microsoft Himalaya" panose="01010100010101010101" pitchFamily="2" charset="0"/>
                <a:ea typeface="Microsoft Himalaya" panose="01010100010101010101" pitchFamily="2" charset="0"/>
                <a:cs typeface="Microsoft Himalaya" panose="01010100010101010101" pitchFamily="2" charset="0"/>
                <a:sym typeface="Merriweather"/>
              </a:rPr>
              <a:t>Borque</a:t>
            </a: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 Social Media Chair</a:t>
            </a:r>
          </a:p>
          <a:p>
            <a:pPr marL="0" indent="-182880" defTabSz="914400">
              <a:lnSpc>
                <a:spcPct val="100000"/>
              </a:lnSpc>
              <a:spcBef>
                <a:spcPts val="1600"/>
              </a:spcBef>
              <a:buFont typeface="Garamond" pitchFamily="18" charset="0"/>
              <a:buChar char="◦"/>
            </a:pPr>
            <a:endParaRPr lang="en-US" b="1" dirty="0">
              <a:sym typeface="Merriweather"/>
            </a:endParaRPr>
          </a:p>
          <a:p>
            <a:pPr marL="0" indent="-182880" defTabSz="914400">
              <a:lnSpc>
                <a:spcPct val="100000"/>
              </a:lnSpc>
              <a:spcBef>
                <a:spcPts val="1600"/>
              </a:spcBef>
              <a:spcAft>
                <a:spcPts val="1600"/>
              </a:spcAft>
              <a:buFont typeface="Garamond" pitchFamily="18" charset="0"/>
              <a:buChar char="◦"/>
            </a:pPr>
            <a:endParaRPr lang="en-US" b="1" dirty="0"/>
          </a:p>
        </p:txBody>
      </p:sp>
      <p:pic>
        <p:nvPicPr>
          <p:cNvPr id="23" name="Picture 22" descr="A person standing in a field&#10;&#10;Description automatically generated with low confidence">
            <a:extLst>
              <a:ext uri="{FF2B5EF4-FFF2-40B4-BE49-F238E27FC236}">
                <a16:creationId xmlns:a16="http://schemas.microsoft.com/office/drawing/2014/main" id="{269ACF47-F96B-4C67-9BFB-3F0C05163649}"/>
              </a:ext>
            </a:extLst>
          </p:cNvPr>
          <p:cNvPicPr>
            <a:picLocks noChangeAspect="1"/>
          </p:cNvPicPr>
          <p:nvPr/>
        </p:nvPicPr>
        <p:blipFill>
          <a:blip r:embed="rId3"/>
          <a:stretch>
            <a:fillRect/>
          </a:stretch>
        </p:blipFill>
        <p:spPr>
          <a:xfrm>
            <a:off x="321043" y="2638742"/>
            <a:ext cx="1980110" cy="2095542"/>
          </a:xfrm>
          <a:prstGeom prst="rect">
            <a:avLst/>
          </a:prstGeom>
        </p:spPr>
      </p:pic>
      <p:pic>
        <p:nvPicPr>
          <p:cNvPr id="25" name="Picture 24" descr="A person posing for a picture&#10;&#10;Description automatically generated with low confidence">
            <a:extLst>
              <a:ext uri="{FF2B5EF4-FFF2-40B4-BE49-F238E27FC236}">
                <a16:creationId xmlns:a16="http://schemas.microsoft.com/office/drawing/2014/main" id="{5F058552-B31A-422E-9187-FB773E6CE83E}"/>
              </a:ext>
            </a:extLst>
          </p:cNvPr>
          <p:cNvPicPr>
            <a:picLocks noChangeAspect="1"/>
          </p:cNvPicPr>
          <p:nvPr/>
        </p:nvPicPr>
        <p:blipFill>
          <a:blip r:embed="rId4"/>
          <a:stretch>
            <a:fillRect/>
          </a:stretch>
        </p:blipFill>
        <p:spPr>
          <a:xfrm>
            <a:off x="2646250" y="2638742"/>
            <a:ext cx="2024997" cy="2222987"/>
          </a:xfrm>
          <a:prstGeom prst="rect">
            <a:avLst/>
          </a:prstGeom>
        </p:spPr>
      </p:pic>
      <p:pic>
        <p:nvPicPr>
          <p:cNvPr id="29" name="Picture 28" descr="A picture containing person, outdoor, posing&#10;&#10;Description automatically generated">
            <a:extLst>
              <a:ext uri="{FF2B5EF4-FFF2-40B4-BE49-F238E27FC236}">
                <a16:creationId xmlns:a16="http://schemas.microsoft.com/office/drawing/2014/main" id="{AFC2655F-3B9B-4833-8534-AB47E87FE65A}"/>
              </a:ext>
            </a:extLst>
          </p:cNvPr>
          <p:cNvPicPr>
            <a:picLocks noChangeAspect="1"/>
          </p:cNvPicPr>
          <p:nvPr/>
        </p:nvPicPr>
        <p:blipFill>
          <a:blip r:embed="rId5"/>
          <a:stretch>
            <a:fillRect/>
          </a:stretch>
        </p:blipFill>
        <p:spPr>
          <a:xfrm>
            <a:off x="2733275" y="363110"/>
            <a:ext cx="2024997" cy="2106845"/>
          </a:xfrm>
          <a:prstGeom prst="rect">
            <a:avLst/>
          </a:prstGeom>
        </p:spPr>
      </p:pic>
      <p:pic>
        <p:nvPicPr>
          <p:cNvPr id="31" name="Picture 30" descr="A person smiling at the camera&#10;&#10;Description automatically generated with medium confidence">
            <a:extLst>
              <a:ext uri="{FF2B5EF4-FFF2-40B4-BE49-F238E27FC236}">
                <a16:creationId xmlns:a16="http://schemas.microsoft.com/office/drawing/2014/main" id="{8C85FB18-6D6F-49F8-B548-02BC5F9B3E9B}"/>
              </a:ext>
            </a:extLst>
          </p:cNvPr>
          <p:cNvPicPr>
            <a:picLocks noChangeAspect="1"/>
          </p:cNvPicPr>
          <p:nvPr/>
        </p:nvPicPr>
        <p:blipFill rotWithShape="1">
          <a:blip r:embed="rId6"/>
          <a:srcRect b="22017"/>
          <a:stretch/>
        </p:blipFill>
        <p:spPr>
          <a:xfrm>
            <a:off x="345934" y="228019"/>
            <a:ext cx="2109034" cy="2179815"/>
          </a:xfrm>
          <a:prstGeom prst="rect">
            <a:avLst/>
          </a:prstGeom>
        </p:spPr>
      </p:pic>
      <p:pic>
        <p:nvPicPr>
          <p:cNvPr id="33" name="Picture 32" descr="A child holding a pumpkin&#10;&#10;Description automatically generated with low confidence">
            <a:extLst>
              <a:ext uri="{FF2B5EF4-FFF2-40B4-BE49-F238E27FC236}">
                <a16:creationId xmlns:a16="http://schemas.microsoft.com/office/drawing/2014/main" id="{CDB147AD-8507-4543-87FA-8FFA89129718}"/>
              </a:ext>
            </a:extLst>
          </p:cNvPr>
          <p:cNvPicPr>
            <a:picLocks noChangeAspect="1"/>
          </p:cNvPicPr>
          <p:nvPr/>
        </p:nvPicPr>
        <p:blipFill>
          <a:blip r:embed="rId7"/>
          <a:stretch>
            <a:fillRect/>
          </a:stretch>
        </p:blipFill>
        <p:spPr>
          <a:xfrm>
            <a:off x="1710800" y="1528075"/>
            <a:ext cx="1725474" cy="173100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967F423-D21C-4F37-A0B7-750026A17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022" y="178308"/>
            <a:ext cx="8791956" cy="4786884"/>
          </a:xfrm>
          <a:prstGeom prst="rect">
            <a:avLst/>
          </a:prstGeom>
          <a:solidFill>
            <a:schemeClr val="bg2"/>
          </a:solidFill>
          <a:ln w="6350" cap="flat" cmpd="sng" algn="ctr">
            <a:noFill/>
            <a:prstDash val="solid"/>
          </a:ln>
          <a:effectLst>
            <a:softEdge rad="0"/>
          </a:effectLst>
        </p:spPr>
      </p:sp>
      <p:sp>
        <p:nvSpPr>
          <p:cNvPr id="2" name="Title 1">
            <a:extLst>
              <a:ext uri="{FF2B5EF4-FFF2-40B4-BE49-F238E27FC236}">
                <a16:creationId xmlns:a16="http://schemas.microsoft.com/office/drawing/2014/main" id="{CBE734E4-A873-474F-BACA-8B0FA7F53264}"/>
              </a:ext>
            </a:extLst>
          </p:cNvPr>
          <p:cNvSpPr>
            <a:spLocks noGrp="1"/>
          </p:cNvSpPr>
          <p:nvPr>
            <p:ph type="title"/>
          </p:nvPr>
        </p:nvSpPr>
        <p:spPr>
          <a:xfrm>
            <a:off x="800100" y="369056"/>
            <a:ext cx="7543800" cy="1028700"/>
          </a:xfrm>
        </p:spPr>
        <p:txBody>
          <a:bodyPr vert="horz" lIns="91440" tIns="45720" rIns="91440" bIns="45720" rtlCol="0" anchor="ctr">
            <a:normAutofit/>
          </a:bodyPr>
          <a:lstStyle/>
          <a:p>
            <a:pPr algn="ctr" defTabSz="914400">
              <a:lnSpc>
                <a:spcPct val="90000"/>
              </a:lnSpc>
              <a:spcBef>
                <a:spcPct val="0"/>
              </a:spcBef>
            </a:pPr>
            <a:r>
              <a:rPr lang="en-US" sz="4000" b="1" i="1" dirty="0">
                <a:latin typeface="Microsoft Himalaya" panose="01010100010101010101" pitchFamily="2" charset="0"/>
                <a:ea typeface="Microsoft Himalaya" panose="01010100010101010101" pitchFamily="2" charset="0"/>
                <a:cs typeface="Microsoft Himalaya" panose="01010100010101010101" pitchFamily="2" charset="0"/>
              </a:rPr>
              <a:t>A little bit about our club advisor…</a:t>
            </a:r>
          </a:p>
        </p:txBody>
      </p:sp>
      <p:sp>
        <p:nvSpPr>
          <p:cNvPr id="3" name="Text Placeholder 2">
            <a:extLst>
              <a:ext uri="{FF2B5EF4-FFF2-40B4-BE49-F238E27FC236}">
                <a16:creationId xmlns:a16="http://schemas.microsoft.com/office/drawing/2014/main" id="{1FBB58E8-64CE-4CC4-85CA-2D21BABEA593}"/>
              </a:ext>
            </a:extLst>
          </p:cNvPr>
          <p:cNvSpPr>
            <a:spLocks noGrp="1"/>
          </p:cNvSpPr>
          <p:nvPr>
            <p:ph type="body" idx="1"/>
          </p:nvPr>
        </p:nvSpPr>
        <p:spPr>
          <a:xfrm>
            <a:off x="414938" y="1372331"/>
            <a:ext cx="5623542" cy="3270744"/>
          </a:xfrm>
        </p:spPr>
        <p:txBody>
          <a:bodyPr vert="horz" lIns="91440" tIns="45720" rIns="91440" bIns="45720" rtlCol="0">
            <a:noAutofit/>
          </a:bodyPr>
          <a:lstStyle/>
          <a:p>
            <a:pPr marL="560059" indent="-285750" defTabSz="914400">
              <a:lnSpc>
                <a:spcPct val="90000"/>
              </a:lnSpc>
              <a:buFont typeface="Wingdings" panose="05000000000000000000" pitchFamily="2" charset="2"/>
              <a:buChar char="v"/>
            </a:pPr>
            <a:r>
              <a:rPr lang="en-US" sz="2000" b="1" dirty="0">
                <a:latin typeface="Microsoft Himalaya" panose="01010100010101010101" pitchFamily="2" charset="0"/>
                <a:ea typeface="Microsoft Himalaya" panose="01010100010101010101" pitchFamily="2" charset="0"/>
                <a:cs typeface="Microsoft Himalaya" panose="01010100010101010101" pitchFamily="2" charset="0"/>
              </a:rPr>
              <a:t>Dr. </a:t>
            </a:r>
            <a:r>
              <a:rPr lang="en-US" sz="2000" b="1" dirty="0" err="1">
                <a:latin typeface="Microsoft Himalaya" panose="01010100010101010101" pitchFamily="2" charset="0"/>
                <a:ea typeface="Microsoft Himalaya" panose="01010100010101010101" pitchFamily="2" charset="0"/>
                <a:cs typeface="Microsoft Himalaya" panose="01010100010101010101" pitchFamily="2" charset="0"/>
              </a:rPr>
              <a:t>Siennick</a:t>
            </a:r>
            <a:r>
              <a:rPr lang="en-US" sz="2000" b="1" dirty="0">
                <a:latin typeface="Microsoft Himalaya" panose="01010100010101010101" pitchFamily="2" charset="0"/>
                <a:ea typeface="Microsoft Himalaya" panose="01010100010101010101" pitchFamily="2" charset="0"/>
                <a:cs typeface="Microsoft Himalaya" panose="01010100010101010101" pitchFamily="2" charset="0"/>
              </a:rPr>
              <a:t> studies criminal offending and mental health problems. Specifically, she focuses on these subjects within the context of  the life course, kinship, and friendship relations.</a:t>
            </a:r>
          </a:p>
          <a:p>
            <a:pPr marL="560059" indent="-285750" defTabSz="914400">
              <a:lnSpc>
                <a:spcPct val="90000"/>
              </a:lnSpc>
              <a:buFont typeface="Wingdings" panose="05000000000000000000" pitchFamily="2" charset="2"/>
              <a:buChar char="v"/>
            </a:pPr>
            <a:r>
              <a:rPr lang="en-US" sz="2000" b="1" dirty="0">
                <a:latin typeface="Microsoft Himalaya" panose="01010100010101010101" pitchFamily="2" charset="0"/>
                <a:ea typeface="Microsoft Himalaya" panose="01010100010101010101" pitchFamily="2" charset="0"/>
                <a:cs typeface="Microsoft Himalaya" panose="01010100010101010101" pitchFamily="2" charset="0"/>
              </a:rPr>
              <a:t>Currently, she is doing a study on the prevalence and predictors of recidivism among juveniles </a:t>
            </a:r>
          </a:p>
          <a:p>
            <a:pPr marL="560059" indent="-285750" defTabSz="914400">
              <a:lnSpc>
                <a:spcPct val="90000"/>
              </a:lnSpc>
              <a:buFont typeface="Wingdings" panose="05000000000000000000" pitchFamily="2" charset="2"/>
              <a:buChar char="v"/>
            </a:pPr>
            <a:r>
              <a:rPr lang="en-US" sz="2000" b="1" dirty="0">
                <a:latin typeface="Microsoft Himalaya" panose="01010100010101010101" pitchFamily="2" charset="0"/>
                <a:ea typeface="Microsoft Himalaya" panose="01010100010101010101" pitchFamily="2" charset="0"/>
                <a:cs typeface="Microsoft Himalaya" panose="01010100010101010101" pitchFamily="2" charset="0"/>
              </a:rPr>
              <a:t>If you are interested in Dr. </a:t>
            </a:r>
            <a:r>
              <a:rPr lang="en-US" sz="2000" b="1" dirty="0" err="1">
                <a:latin typeface="Microsoft Himalaya" panose="01010100010101010101" pitchFamily="2" charset="0"/>
                <a:ea typeface="Microsoft Himalaya" panose="01010100010101010101" pitchFamily="2" charset="0"/>
                <a:cs typeface="Microsoft Himalaya" panose="01010100010101010101" pitchFamily="2" charset="0"/>
              </a:rPr>
              <a:t>Siennick’s</a:t>
            </a:r>
            <a:r>
              <a:rPr lang="en-US" sz="2000" b="1" dirty="0">
                <a:latin typeface="Microsoft Himalaya" panose="01010100010101010101" pitchFamily="2" charset="0"/>
                <a:ea typeface="Microsoft Himalaya" panose="01010100010101010101" pitchFamily="2" charset="0"/>
                <a:cs typeface="Microsoft Himalaya" panose="01010100010101010101" pitchFamily="2" charset="0"/>
              </a:rPr>
              <a:t> research or any future courses she may be teaching, you can reach out to her at her email, </a:t>
            </a:r>
            <a:r>
              <a:rPr lang="en-US" sz="2000" b="1" dirty="0">
                <a:latin typeface="Microsoft Himalaya" panose="01010100010101010101" pitchFamily="2" charset="0"/>
                <a:ea typeface="Microsoft Himalaya" panose="01010100010101010101" pitchFamily="2" charset="0"/>
                <a:cs typeface="Microsoft Himalaya" panose="01010100010101010101" pitchFamily="2" charset="0"/>
                <a:hlinkClick r:id="rId2"/>
              </a:rPr>
              <a:t>ssiennick@fsu.edu</a:t>
            </a:r>
            <a:endParaRPr lang="en-US" sz="2000" b="1" dirty="0">
              <a:latin typeface="Microsoft Himalaya" panose="01010100010101010101" pitchFamily="2" charset="0"/>
              <a:ea typeface="Microsoft Himalaya" panose="01010100010101010101" pitchFamily="2" charset="0"/>
              <a:cs typeface="Microsoft Himalaya" panose="01010100010101010101" pitchFamily="2" charset="0"/>
            </a:endParaRPr>
          </a:p>
          <a:p>
            <a:pPr marL="560059" indent="-285750" defTabSz="914400">
              <a:lnSpc>
                <a:spcPct val="90000"/>
              </a:lnSpc>
              <a:buFont typeface="Wingdings" panose="05000000000000000000" pitchFamily="2" charset="2"/>
              <a:buChar char="v"/>
            </a:pPr>
            <a:r>
              <a:rPr lang="en-US" sz="2000" b="1" dirty="0">
                <a:latin typeface="Microsoft Himalaya" panose="01010100010101010101" pitchFamily="2" charset="0"/>
                <a:ea typeface="Microsoft Himalaya" panose="01010100010101010101" pitchFamily="2" charset="0"/>
                <a:cs typeface="Microsoft Himalaya" panose="01010100010101010101" pitchFamily="2" charset="0"/>
              </a:rPr>
              <a:t>In the past, she has also examined: </a:t>
            </a:r>
          </a:p>
          <a:p>
            <a:pPr marL="1017247" lvl="1" indent="-285750" defTabSz="914400">
              <a:lnSpc>
                <a:spcPct val="90000"/>
              </a:lnSpc>
              <a:spcBef>
                <a:spcPts val="0"/>
              </a:spcBef>
              <a:buFont typeface="Wingdings" panose="05000000000000000000" pitchFamily="2" charset="2"/>
              <a:buChar char="§"/>
            </a:pPr>
            <a:r>
              <a:rPr lang="en-US" sz="2000" b="1" dirty="0">
                <a:latin typeface="Microsoft Himalaya" panose="01010100010101010101" pitchFamily="2" charset="0"/>
                <a:ea typeface="Microsoft Himalaya" panose="01010100010101010101" pitchFamily="2" charset="0"/>
                <a:cs typeface="Microsoft Himalaya" panose="01010100010101010101" pitchFamily="2" charset="0"/>
              </a:rPr>
              <a:t>The association between solitary confinement and mental health </a:t>
            </a:r>
          </a:p>
          <a:p>
            <a:pPr marL="1017247" lvl="1" indent="-285750" defTabSz="914400">
              <a:lnSpc>
                <a:spcPct val="90000"/>
              </a:lnSpc>
              <a:spcBef>
                <a:spcPts val="0"/>
              </a:spcBef>
              <a:buFont typeface="Wingdings" panose="05000000000000000000" pitchFamily="2" charset="2"/>
              <a:buChar char="§"/>
            </a:pPr>
            <a:r>
              <a:rPr lang="en-US" sz="2000" b="1" dirty="0">
                <a:latin typeface="Microsoft Himalaya" panose="01010100010101010101" pitchFamily="2" charset="0"/>
                <a:ea typeface="Microsoft Himalaya" panose="01010100010101010101" pitchFamily="2" charset="0"/>
                <a:cs typeface="Microsoft Himalaya" panose="01010100010101010101" pitchFamily="2" charset="0"/>
              </a:rPr>
              <a:t>The association between substance use and peer problems among adolescents with depression </a:t>
            </a:r>
          </a:p>
        </p:txBody>
      </p:sp>
      <p:pic>
        <p:nvPicPr>
          <p:cNvPr id="1026" name="Picture 2" descr="Sonja E. Siennick ‹ Florida State College of Criminology &amp; Criminal Justice">
            <a:extLst>
              <a:ext uri="{FF2B5EF4-FFF2-40B4-BE49-F238E27FC236}">
                <a16:creationId xmlns:a16="http://schemas.microsoft.com/office/drawing/2014/main" id="{74CC0CDA-9196-4F53-9145-ECAC11E227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7" r="16185" b="-3"/>
          <a:stretch/>
        </p:blipFill>
        <p:spPr bwMode="auto">
          <a:xfrm>
            <a:off x="6420808" y="1372331"/>
            <a:ext cx="2400462" cy="2887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376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3A790-082C-4069-9A3E-664721DE6743}"/>
              </a:ext>
            </a:extLst>
          </p:cNvPr>
          <p:cNvSpPr>
            <a:spLocks noGrp="1"/>
          </p:cNvSpPr>
          <p:nvPr>
            <p:ph type="title"/>
          </p:nvPr>
        </p:nvSpPr>
        <p:spPr>
          <a:xfrm>
            <a:off x="311700" y="213134"/>
            <a:ext cx="8520600" cy="572700"/>
          </a:xfrm>
        </p:spPr>
        <p:txBody>
          <a:bodyPr/>
          <a:lstStyle/>
          <a:p>
            <a:pPr algn="ctr"/>
            <a:r>
              <a:rPr lang="en-US" sz="4000" b="1" i="1" dirty="0">
                <a:latin typeface="Microsoft Himalaya" panose="01010100010101010101" pitchFamily="2" charset="0"/>
                <a:ea typeface="Microsoft Himalaya" panose="01010100010101010101" pitchFamily="2" charset="0"/>
                <a:cs typeface="Microsoft Himalaya" panose="01010100010101010101" pitchFamily="2" charset="0"/>
              </a:rPr>
              <a:t>GBM Incentive Program! </a:t>
            </a:r>
          </a:p>
        </p:txBody>
      </p:sp>
      <p:sp>
        <p:nvSpPr>
          <p:cNvPr id="3" name="Text Placeholder 2">
            <a:extLst>
              <a:ext uri="{FF2B5EF4-FFF2-40B4-BE49-F238E27FC236}">
                <a16:creationId xmlns:a16="http://schemas.microsoft.com/office/drawing/2014/main" id="{4969F6C9-9DDD-46F3-A30B-DB42C201CF6A}"/>
              </a:ext>
            </a:extLst>
          </p:cNvPr>
          <p:cNvSpPr>
            <a:spLocks noGrp="1"/>
          </p:cNvSpPr>
          <p:nvPr>
            <p:ph type="body" idx="1"/>
          </p:nvPr>
        </p:nvSpPr>
        <p:spPr>
          <a:xfrm>
            <a:off x="311700" y="920584"/>
            <a:ext cx="4260300" cy="3794539"/>
          </a:xfrm>
        </p:spPr>
        <p:txBody>
          <a:bodyPr/>
          <a:lstStyle/>
          <a:p>
            <a:pPr>
              <a:buFont typeface="Wingdings" panose="05000000000000000000" pitchFamily="2" charset="2"/>
              <a:buChar char="v"/>
            </a:pPr>
            <a:r>
              <a:rPr lang="en-US" sz="1900" b="1" dirty="0">
                <a:latin typeface="Microsoft Himalaya" panose="01010100010101010101" pitchFamily="2" charset="0"/>
                <a:ea typeface="Microsoft Himalaya" panose="01010100010101010101" pitchFamily="2" charset="0"/>
                <a:cs typeface="Microsoft Himalaya" panose="01010100010101010101" pitchFamily="2" charset="0"/>
              </a:rPr>
              <a:t>Starting this semester, we are implementing an incentive program to increase attendance at meetings and socials!</a:t>
            </a:r>
          </a:p>
          <a:p>
            <a:pPr lvl="1">
              <a:spcBef>
                <a:spcPts val="0"/>
              </a:spcBef>
              <a:buFont typeface="Wingdings" panose="05000000000000000000" pitchFamily="2" charset="2"/>
              <a:buChar char="§"/>
            </a:pPr>
            <a:r>
              <a:rPr lang="en-US" sz="1900" b="1" dirty="0">
                <a:latin typeface="Microsoft Himalaya" panose="01010100010101010101" pitchFamily="2" charset="0"/>
                <a:ea typeface="Microsoft Himalaya" panose="01010100010101010101" pitchFamily="2" charset="0"/>
                <a:cs typeface="Microsoft Himalaya" panose="01010100010101010101" pitchFamily="2" charset="0"/>
              </a:rPr>
              <a:t>Each meeting will be worth </a:t>
            </a:r>
            <a:r>
              <a:rPr lang="en-US" sz="1900" b="1" u="sng" dirty="0">
                <a:latin typeface="Microsoft Himalaya" panose="01010100010101010101" pitchFamily="2" charset="0"/>
                <a:ea typeface="Microsoft Himalaya" panose="01010100010101010101" pitchFamily="2" charset="0"/>
                <a:cs typeface="Microsoft Himalaya" panose="01010100010101010101" pitchFamily="2" charset="0"/>
              </a:rPr>
              <a:t>1 point </a:t>
            </a:r>
          </a:p>
          <a:p>
            <a:pPr lvl="1">
              <a:spcBef>
                <a:spcPts val="0"/>
              </a:spcBef>
              <a:buFont typeface="Wingdings" panose="05000000000000000000" pitchFamily="2" charset="2"/>
              <a:buChar char="§"/>
            </a:pPr>
            <a:r>
              <a:rPr lang="en-US" sz="1900" b="1" dirty="0">
                <a:latin typeface="Microsoft Himalaya" panose="01010100010101010101" pitchFamily="2" charset="0"/>
                <a:ea typeface="Microsoft Himalaya" panose="01010100010101010101" pitchFamily="2" charset="0"/>
                <a:cs typeface="Microsoft Himalaya" panose="01010100010101010101" pitchFamily="2" charset="0"/>
              </a:rPr>
              <a:t>Each social event will be worth </a:t>
            </a:r>
            <a:r>
              <a:rPr lang="en-US" sz="1900" b="1" u="sng" dirty="0">
                <a:latin typeface="Microsoft Himalaya" panose="01010100010101010101" pitchFamily="2" charset="0"/>
                <a:ea typeface="Microsoft Himalaya" panose="01010100010101010101" pitchFamily="2" charset="0"/>
                <a:cs typeface="Microsoft Himalaya" panose="01010100010101010101" pitchFamily="2" charset="0"/>
              </a:rPr>
              <a:t>2 points </a:t>
            </a:r>
          </a:p>
          <a:p>
            <a:pPr lvl="1">
              <a:spcBef>
                <a:spcPts val="0"/>
              </a:spcBef>
              <a:buFont typeface="Wingdings" panose="05000000000000000000" pitchFamily="2" charset="2"/>
              <a:buChar char="§"/>
            </a:pPr>
            <a:r>
              <a:rPr lang="en-US" sz="1900" b="1" dirty="0">
                <a:latin typeface="Microsoft Himalaya" panose="01010100010101010101" pitchFamily="2" charset="0"/>
                <a:ea typeface="Microsoft Himalaya" panose="01010100010101010101" pitchFamily="2" charset="0"/>
                <a:cs typeface="Microsoft Himalaya" panose="01010100010101010101" pitchFamily="2" charset="0"/>
              </a:rPr>
              <a:t>Each point you earn will equal the number of times you are entered in our end- of- the- semester raffle!</a:t>
            </a:r>
          </a:p>
          <a:p>
            <a:pPr lvl="2">
              <a:spcBef>
                <a:spcPts val="0"/>
              </a:spcBef>
              <a:buFont typeface="Courier New" panose="02070309020205020404" pitchFamily="49" charset="0"/>
              <a:buChar char="o"/>
            </a:pPr>
            <a:r>
              <a:rPr lang="en-US" sz="1900" b="1" dirty="0">
                <a:latin typeface="Microsoft Himalaya" panose="01010100010101010101" pitchFamily="2" charset="0"/>
                <a:ea typeface="Microsoft Himalaya" panose="01010100010101010101" pitchFamily="2" charset="0"/>
                <a:cs typeface="Microsoft Himalaya" panose="01010100010101010101" pitchFamily="2" charset="0"/>
              </a:rPr>
              <a:t>You can enter this raffle for a chance to win a </a:t>
            </a:r>
            <a:r>
              <a:rPr lang="en-US" sz="1900" b="1" u="sng" dirty="0">
                <a:latin typeface="Microsoft Himalaya" panose="01010100010101010101" pitchFamily="2" charset="0"/>
                <a:ea typeface="Microsoft Himalaya" panose="01010100010101010101" pitchFamily="2" charset="0"/>
                <a:cs typeface="Microsoft Himalaya" panose="01010100010101010101" pitchFamily="2" charset="0"/>
              </a:rPr>
              <a:t>FREE</a:t>
            </a:r>
            <a:r>
              <a:rPr lang="en-US" sz="1900" b="1" dirty="0">
                <a:latin typeface="Microsoft Himalaya" panose="01010100010101010101" pitchFamily="2" charset="0"/>
                <a:ea typeface="Microsoft Himalaya" panose="01010100010101010101" pitchFamily="2" charset="0"/>
                <a:cs typeface="Microsoft Himalaya" panose="01010100010101010101" pitchFamily="2" charset="0"/>
              </a:rPr>
              <a:t> club t- shirt, gift cards to local Tallahassee restaurants and cafes, or a serial killer- themed coloring book! </a:t>
            </a:r>
          </a:p>
          <a:p>
            <a:pPr marL="1054074" lvl="2" indent="0">
              <a:buNone/>
            </a:pPr>
            <a:endParaRPr lang="en-US" dirty="0"/>
          </a:p>
        </p:txBody>
      </p:sp>
      <p:pic>
        <p:nvPicPr>
          <p:cNvPr id="5" name="Picture 4">
            <a:extLst>
              <a:ext uri="{FF2B5EF4-FFF2-40B4-BE49-F238E27FC236}">
                <a16:creationId xmlns:a16="http://schemas.microsoft.com/office/drawing/2014/main" id="{E83C6087-8825-496E-9AD8-A51D5E64195C}"/>
              </a:ext>
            </a:extLst>
          </p:cNvPr>
          <p:cNvPicPr>
            <a:picLocks noChangeAspect="1"/>
          </p:cNvPicPr>
          <p:nvPr/>
        </p:nvPicPr>
        <p:blipFill rotWithShape="1">
          <a:blip r:embed="rId2"/>
          <a:srcRect l="36387" t="27189" r="37647" b="47563"/>
          <a:stretch/>
        </p:blipFill>
        <p:spPr>
          <a:xfrm rot="252310">
            <a:off x="4765722" y="1204764"/>
            <a:ext cx="2518610" cy="1514461"/>
          </a:xfrm>
          <a:prstGeom prst="rect">
            <a:avLst/>
          </a:prstGeom>
        </p:spPr>
      </p:pic>
      <p:pic>
        <p:nvPicPr>
          <p:cNvPr id="7" name="Picture 6">
            <a:extLst>
              <a:ext uri="{FF2B5EF4-FFF2-40B4-BE49-F238E27FC236}">
                <a16:creationId xmlns:a16="http://schemas.microsoft.com/office/drawing/2014/main" id="{6CCB863C-683B-40D0-A9BA-6772473334D9}"/>
              </a:ext>
            </a:extLst>
          </p:cNvPr>
          <p:cNvPicPr>
            <a:picLocks noChangeAspect="1"/>
          </p:cNvPicPr>
          <p:nvPr/>
        </p:nvPicPr>
        <p:blipFill rotWithShape="1">
          <a:blip r:embed="rId3"/>
          <a:srcRect l="68348" t="42048" r="12869" b="38617"/>
          <a:stretch/>
        </p:blipFill>
        <p:spPr>
          <a:xfrm rot="21398733">
            <a:off x="7169349" y="1458621"/>
            <a:ext cx="1717482" cy="994494"/>
          </a:xfrm>
          <a:prstGeom prst="rect">
            <a:avLst/>
          </a:prstGeom>
        </p:spPr>
      </p:pic>
      <p:pic>
        <p:nvPicPr>
          <p:cNvPr id="9" name="Picture 8">
            <a:extLst>
              <a:ext uri="{FF2B5EF4-FFF2-40B4-BE49-F238E27FC236}">
                <a16:creationId xmlns:a16="http://schemas.microsoft.com/office/drawing/2014/main" id="{63D56747-6E7F-42A7-BE4D-498CE809A7D5}"/>
              </a:ext>
            </a:extLst>
          </p:cNvPr>
          <p:cNvPicPr>
            <a:picLocks noChangeAspect="1"/>
          </p:cNvPicPr>
          <p:nvPr/>
        </p:nvPicPr>
        <p:blipFill rotWithShape="1">
          <a:blip r:embed="rId4"/>
          <a:srcRect l="30261" t="29063" r="41439" b="29044"/>
          <a:stretch/>
        </p:blipFill>
        <p:spPr>
          <a:xfrm rot="20996332">
            <a:off x="5055051" y="2806729"/>
            <a:ext cx="1728356" cy="1439186"/>
          </a:xfrm>
          <a:prstGeom prst="rect">
            <a:avLst/>
          </a:prstGeom>
        </p:spPr>
      </p:pic>
      <p:pic>
        <p:nvPicPr>
          <p:cNvPr id="2052" name="Picture 4" descr="Amazon.com: The Serial Killer Coloring Book: An Adult Coloring Book Full of  Famous Serial Killers (9781696598712): Rosewood, Jack: Books">
            <a:extLst>
              <a:ext uri="{FF2B5EF4-FFF2-40B4-BE49-F238E27FC236}">
                <a16:creationId xmlns:a16="http://schemas.microsoft.com/office/drawing/2014/main" id="{103E9ACD-FE57-4CC4-BF1B-33A3C71310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19023">
            <a:off x="6936994" y="2661900"/>
            <a:ext cx="1610012" cy="2083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808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3"/>
          <p:cNvSpPr txBox="1">
            <a:spLocks noGrp="1"/>
          </p:cNvSpPr>
          <p:nvPr>
            <p:ph type="title"/>
          </p:nvPr>
        </p:nvSpPr>
        <p:spPr>
          <a:prstGeom prst="rect">
            <a:avLst/>
          </a:prstGeom>
          <a:noFill/>
          <a:ln>
            <a:noFill/>
          </a:ln>
        </p:spPr>
        <p:txBody>
          <a:bodyPr spcFirstLastPara="1" vert="horz" wrap="square" lIns="91425" tIns="91425" rIns="91425" bIns="91425" rtlCol="0" anchor="t" anchorCtr="0">
            <a:noAutofit/>
          </a:bodyPr>
          <a:lstStyle/>
          <a:p>
            <a:pPr algn="ctr"/>
            <a:r>
              <a:rPr lang="en" sz="4400" b="1" i="1" dirty="0">
                <a:solidFill>
                  <a:schemeClr val="tx1"/>
                </a:solidFill>
                <a:latin typeface="Microsoft Himalaya" panose="01010100010101010101" pitchFamily="2" charset="0"/>
                <a:ea typeface="Microsoft Himalaya" panose="01010100010101010101" pitchFamily="2" charset="0"/>
                <a:cs typeface="Microsoft Himalaya" panose="01010100010101010101" pitchFamily="2" charset="0"/>
                <a:sym typeface="Merriweather"/>
              </a:rPr>
              <a:t>What is Forensic Psychology? A Quick Recap…</a:t>
            </a:r>
            <a:endParaRPr sz="4400" b="1" i="1" dirty="0">
              <a:solidFill>
                <a:schemeClr val="tx1"/>
              </a:solidFill>
              <a:latin typeface="Microsoft Himalaya" panose="01010100010101010101" pitchFamily="2" charset="0"/>
              <a:ea typeface="Microsoft Himalaya" panose="01010100010101010101" pitchFamily="2" charset="0"/>
              <a:cs typeface="Microsoft Himalaya" panose="01010100010101010101" pitchFamily="2" charset="0"/>
              <a:sym typeface="Merriweather"/>
            </a:endParaRPr>
          </a:p>
        </p:txBody>
      </p:sp>
      <p:sp>
        <p:nvSpPr>
          <p:cNvPr id="76" name="Google Shape;76;p3"/>
          <p:cNvSpPr txBox="1">
            <a:spLocks noGrp="1"/>
          </p:cNvSpPr>
          <p:nvPr>
            <p:ph type="body" idx="1"/>
          </p:nvPr>
        </p:nvSpPr>
        <p:spPr>
          <a:xfrm>
            <a:off x="311700" y="1152475"/>
            <a:ext cx="8520600" cy="3699600"/>
          </a:xfrm>
          <a:prstGeom prst="rect">
            <a:avLst/>
          </a:prstGeom>
          <a:noFill/>
          <a:ln>
            <a:noFill/>
          </a:ln>
        </p:spPr>
        <p:txBody>
          <a:bodyPr spcFirstLastPara="1" vert="horz" wrap="square" lIns="91425" tIns="91425" rIns="91425" bIns="91425" rtlCol="0" anchor="t" anchorCtr="0">
            <a:noAutofit/>
          </a:bodyPr>
          <a:lstStyle/>
          <a:p>
            <a:pPr>
              <a:buFont typeface="Wingdings" panose="05000000000000000000" pitchFamily="2" charset="2"/>
              <a:buChar char="v"/>
            </a:pPr>
            <a:r>
              <a:rPr lang="en"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APA definition: Application of clinical (psychological specialities) to the legal arena</a:t>
            </a:r>
            <a:endParaRPr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endParaRPr>
          </a:p>
          <a:p>
            <a:pPr lvl="1">
              <a:spcBef>
                <a:spcPts val="0"/>
              </a:spcBef>
              <a:buSzPts val="1800"/>
              <a:buFont typeface="Wingdings" panose="05000000000000000000" pitchFamily="2" charset="2"/>
              <a:buChar char="§"/>
            </a:pPr>
            <a:r>
              <a:rPr lang="en" sz="2251"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In other words, applying your psychological knowledge to legal issues</a:t>
            </a:r>
            <a:endParaRPr sz="2251" b="1" dirty="0">
              <a:highlight>
                <a:srgbClr val="FFFFFF"/>
              </a:highlight>
              <a:latin typeface="Microsoft Himalaya" panose="01010100010101010101" pitchFamily="2" charset="0"/>
              <a:ea typeface="Microsoft Himalaya" panose="01010100010101010101" pitchFamily="2" charset="0"/>
              <a:cs typeface="Microsoft Himalaya" panose="01010100010101010101" pitchFamily="2" charset="0"/>
              <a:sym typeface="Merriweather"/>
            </a:endParaRPr>
          </a:p>
          <a:p>
            <a:pPr>
              <a:spcBef>
                <a:spcPts val="1600"/>
              </a:spcBef>
              <a:buFont typeface="Wingdings" panose="05000000000000000000" pitchFamily="2" charset="2"/>
              <a:buChar char="v"/>
            </a:pPr>
            <a:r>
              <a:rPr lang="en"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The term “forensic” refers to anything pertaining or potentially pertaining to law, both civil and criminal</a:t>
            </a:r>
            <a:endParaRPr sz="4400" b="1" dirty="0">
              <a:highlight>
                <a:srgbClr val="FFFFFF"/>
              </a:highlight>
              <a:latin typeface="Microsoft Himalaya" panose="01010100010101010101" pitchFamily="2" charset="0"/>
              <a:ea typeface="Microsoft Himalaya" panose="01010100010101010101" pitchFamily="2" charset="0"/>
              <a:cs typeface="Microsoft Himalaya" panose="01010100010101010101" pitchFamily="2" charset="0"/>
              <a:sym typeface="Merriweather"/>
            </a:endParaRPr>
          </a:p>
          <a:p>
            <a:pPr>
              <a:spcBef>
                <a:spcPts val="1600"/>
              </a:spcBef>
              <a:buFont typeface="Wingdings" panose="05000000000000000000" pitchFamily="2" charset="2"/>
              <a:buChar char="v"/>
            </a:pPr>
            <a:r>
              <a:rPr lang="en"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Forensic scientists participate in the investigation of major crimes</a:t>
            </a:r>
          </a:p>
          <a:p>
            <a:pPr lvl="1">
              <a:buSzPts val="1800"/>
              <a:buFont typeface="Wingdings" panose="05000000000000000000" pitchFamily="2" charset="2"/>
              <a:buChar char="§"/>
            </a:pPr>
            <a:r>
              <a:rPr lang="en" sz="2251"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Not necessarily only violent crimes!</a:t>
            </a:r>
            <a:endParaRPr sz="2251"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endParaRPr>
          </a:p>
          <a:p>
            <a:pPr marL="0" indent="0">
              <a:spcBef>
                <a:spcPts val="1600"/>
              </a:spcBef>
              <a:buNone/>
            </a:pPr>
            <a:endParaRPr b="1" dirty="0">
              <a:highlight>
                <a:srgbClr val="FFFFFF"/>
              </a:highlight>
            </a:endParaRPr>
          </a:p>
          <a:p>
            <a:pPr marL="0" indent="0">
              <a:spcBef>
                <a:spcPts val="1600"/>
              </a:spcBef>
              <a:buNone/>
            </a:pPr>
            <a:endParaRPr b="1" dirty="0">
              <a:highlight>
                <a:srgbClr val="FFFFFF"/>
              </a:highlight>
            </a:endParaRPr>
          </a:p>
          <a:p>
            <a:pPr marL="0" indent="0">
              <a:spcBef>
                <a:spcPts val="1600"/>
              </a:spcBef>
              <a:spcAft>
                <a:spcPts val="1600"/>
              </a:spcAft>
              <a:buNone/>
            </a:pPr>
            <a:endParaRPr b="1" dirty="0">
              <a:solidFill>
                <a:srgbClr val="2C2D30"/>
              </a:solidFill>
              <a:highlight>
                <a:srgbClr val="FFFFFF"/>
              </a:highlight>
            </a:endParaRPr>
          </a:p>
        </p:txBody>
      </p:sp>
      <p:pic>
        <p:nvPicPr>
          <p:cNvPr id="3" name="Graphic 2" descr="Scales of justice">
            <a:extLst>
              <a:ext uri="{FF2B5EF4-FFF2-40B4-BE49-F238E27FC236}">
                <a16:creationId xmlns:a16="http://schemas.microsoft.com/office/drawing/2014/main" id="{77B987DD-1C4C-4E53-ACC5-65D005C4F1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65792" y="2879112"/>
            <a:ext cx="1594437" cy="15944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5"/>
          <p:cNvSpPr txBox="1">
            <a:spLocks noGrp="1"/>
          </p:cNvSpPr>
          <p:nvPr>
            <p:ph type="title"/>
          </p:nvPr>
        </p:nvSpPr>
        <p:spPr>
          <a:xfrm>
            <a:off x="651510" y="481943"/>
            <a:ext cx="4711447" cy="1308139"/>
          </a:xfrm>
          <a:prstGeom prst="rect">
            <a:avLst/>
          </a:prstGeom>
        </p:spPr>
        <p:txBody>
          <a:bodyPr spcFirstLastPara="1" vert="horz" wrap="square" lIns="91440" tIns="45720" rIns="91440" bIns="45720" rtlCol="0" anchor="ctr" anchorCtr="0">
            <a:normAutofit/>
          </a:bodyPr>
          <a:lstStyle/>
          <a:p>
            <a:pPr algn="ctr" defTabSz="914377">
              <a:lnSpc>
                <a:spcPct val="90000"/>
              </a:lnSpc>
              <a:spcBef>
                <a:spcPct val="0"/>
              </a:spcBef>
            </a:pPr>
            <a:r>
              <a:rPr lang="en-US" b="1" i="1" dirty="0">
                <a:solidFill>
                  <a:schemeClr val="tx1"/>
                </a:solidFill>
                <a:latin typeface="Microsoft Himalaya" panose="01010100010101010101" pitchFamily="2" charset="0"/>
                <a:ea typeface="Microsoft Himalaya" panose="01010100010101010101" pitchFamily="2" charset="0"/>
                <a:cs typeface="Microsoft Himalaya" panose="01010100010101010101" pitchFamily="2" charset="0"/>
                <a:sym typeface="Merriweather"/>
              </a:rPr>
              <a:t>Common Misconceptions of Forensic Psychology</a:t>
            </a:r>
          </a:p>
          <a:p>
            <a:pPr defTabSz="914377">
              <a:lnSpc>
                <a:spcPct val="90000"/>
              </a:lnSpc>
              <a:spcBef>
                <a:spcPct val="0"/>
              </a:spcBef>
            </a:pPr>
            <a:endParaRPr lang="en-US" sz="2600" dirty="0"/>
          </a:p>
        </p:txBody>
      </p:sp>
      <p:pic>
        <p:nvPicPr>
          <p:cNvPr id="11" name="Picture 10" descr="A kitchen with wooden cabinets&#10;&#10;Description automatically generated">
            <a:extLst>
              <a:ext uri="{FF2B5EF4-FFF2-40B4-BE49-F238E27FC236}">
                <a16:creationId xmlns:a16="http://schemas.microsoft.com/office/drawing/2014/main" id="{16982AA6-E10A-4DD2-A85B-474A09362133}"/>
              </a:ext>
            </a:extLst>
          </p:cNvPr>
          <p:cNvPicPr>
            <a:picLocks noChangeAspect="1"/>
          </p:cNvPicPr>
          <p:nvPr/>
        </p:nvPicPr>
        <p:blipFill rotWithShape="1">
          <a:blip r:embed="rId3"/>
          <a:srcRect t="13341" r="-3" b="10934"/>
          <a:stretch/>
        </p:blipFill>
        <p:spPr>
          <a:xfrm>
            <a:off x="5927272" y="178309"/>
            <a:ext cx="3044069" cy="1533907"/>
          </a:xfrm>
          <a:prstGeom prst="rect">
            <a:avLst/>
          </a:prstGeom>
        </p:spPr>
      </p:pic>
      <p:sp>
        <p:nvSpPr>
          <p:cNvPr id="88" name="Google Shape;88;p5"/>
          <p:cNvSpPr txBox="1"/>
          <p:nvPr/>
        </p:nvSpPr>
        <p:spPr>
          <a:xfrm>
            <a:off x="172660" y="1789938"/>
            <a:ext cx="5663499" cy="2871619"/>
          </a:xfrm>
          <a:prstGeom prst="rect">
            <a:avLst/>
          </a:prstGeom>
        </p:spPr>
        <p:txBody>
          <a:bodyPr spcFirstLastPara="1" vert="horz" lIns="91440" tIns="45720" rIns="91440" bIns="45720" rtlCol="0" anchorCtr="0">
            <a:normAutofit fontScale="92500" lnSpcReduction="10000"/>
          </a:bodyPr>
          <a:lstStyle/>
          <a:p>
            <a:pPr marL="560057" indent="-285744" defTabSz="914377">
              <a:lnSpc>
                <a:spcPct val="90000"/>
              </a:lnSpc>
              <a:spcAft>
                <a:spcPts val="600"/>
              </a:spcAft>
              <a:buClr>
                <a:schemeClr val="tx1">
                  <a:lumMod val="85000"/>
                  <a:lumOff val="15000"/>
                </a:schemeClr>
              </a:buClr>
              <a:buSzPts val="1800"/>
              <a:buFont typeface="Wingdings" panose="05000000000000000000" pitchFamily="2" charset="2"/>
              <a:buChar char="v"/>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The key component to Forensic Psychology is criminal profiling </a:t>
            </a:r>
          </a:p>
          <a:p>
            <a:pPr marL="1017245" lvl="1" indent="-285744" defTabSz="914377">
              <a:lnSpc>
                <a:spcPct val="90000"/>
              </a:lnSpc>
              <a:spcAft>
                <a:spcPts val="600"/>
              </a:spcAft>
              <a:buClr>
                <a:schemeClr val="tx1">
                  <a:lumMod val="85000"/>
                  <a:lumOff val="15000"/>
                </a:schemeClr>
              </a:buClr>
              <a:buSzPts val="1800"/>
              <a:buFont typeface="Wingdings" panose="05000000000000000000" pitchFamily="2" charset="2"/>
              <a:buChar char="§"/>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Criminal profiling is an indirect assessment of an unknown subject, while forensic psychology directly assesses offenders, witnesses, and victims</a:t>
            </a:r>
          </a:p>
          <a:p>
            <a:pPr marL="560057" indent="-285744" defTabSz="914377">
              <a:lnSpc>
                <a:spcPct val="90000"/>
              </a:lnSpc>
              <a:spcAft>
                <a:spcPts val="600"/>
              </a:spcAft>
              <a:buClr>
                <a:schemeClr val="tx1">
                  <a:lumMod val="85000"/>
                  <a:lumOff val="15000"/>
                </a:schemeClr>
              </a:buClr>
              <a:buSzPts val="1800"/>
              <a:buFont typeface="Wingdings" panose="05000000000000000000" pitchFamily="2" charset="2"/>
              <a:buChar char="v"/>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Forensic Psychology is the same as Forensic Science</a:t>
            </a:r>
          </a:p>
          <a:p>
            <a:pPr marL="560057" indent="-285744" defTabSz="914377">
              <a:lnSpc>
                <a:spcPct val="90000"/>
              </a:lnSpc>
              <a:spcAft>
                <a:spcPts val="600"/>
              </a:spcAft>
              <a:buClr>
                <a:schemeClr val="tx1">
                  <a:lumMod val="85000"/>
                  <a:lumOff val="15000"/>
                </a:schemeClr>
              </a:buClr>
              <a:buSzPts val="1800"/>
              <a:buFont typeface="Wingdings" panose="05000000000000000000" pitchFamily="2" charset="2"/>
              <a:buChar char="v"/>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A career in Forensic Psychology Requires a Law Degree</a:t>
            </a:r>
          </a:p>
          <a:p>
            <a:pPr marL="560057" indent="-285744" defTabSz="914377">
              <a:lnSpc>
                <a:spcPct val="90000"/>
              </a:lnSpc>
              <a:spcAft>
                <a:spcPts val="600"/>
              </a:spcAft>
              <a:buClr>
                <a:schemeClr val="tx1">
                  <a:lumMod val="85000"/>
                  <a:lumOff val="15000"/>
                </a:schemeClr>
              </a:buClr>
              <a:buSzPts val="1800"/>
              <a:buFont typeface="Wingdings" panose="05000000000000000000" pitchFamily="2" charset="2"/>
              <a:buChar char="v"/>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You need a Forensic Psychology degree to be a Forensic Psychologist</a:t>
            </a:r>
          </a:p>
          <a:p>
            <a:pPr marL="731502" defTabSz="914377">
              <a:lnSpc>
                <a:spcPct val="90000"/>
              </a:lnSpc>
              <a:spcAft>
                <a:spcPts val="600"/>
              </a:spcAft>
              <a:buClr>
                <a:schemeClr val="tx1">
                  <a:lumMod val="85000"/>
                  <a:lumOff val="15000"/>
                </a:schemeClr>
              </a:buClr>
              <a:buSzPts val="1800"/>
            </a:pPr>
            <a:endParaRPr lang="en-US" sz="1300" dirty="0">
              <a:sym typeface="Merriweather"/>
            </a:endParaRPr>
          </a:p>
        </p:txBody>
      </p:sp>
      <p:pic>
        <p:nvPicPr>
          <p:cNvPr id="5" name="Picture 4" descr="Fingerprints exposed on glass">
            <a:extLst>
              <a:ext uri="{FF2B5EF4-FFF2-40B4-BE49-F238E27FC236}">
                <a16:creationId xmlns:a16="http://schemas.microsoft.com/office/drawing/2014/main" id="{D5C9D0E5-9431-4C24-9088-E9F28B966E02}"/>
              </a:ext>
            </a:extLst>
          </p:cNvPr>
          <p:cNvPicPr>
            <a:picLocks noChangeAspect="1"/>
          </p:cNvPicPr>
          <p:nvPr/>
        </p:nvPicPr>
        <p:blipFill rotWithShape="1">
          <a:blip r:embed="rId4"/>
          <a:srcRect t="9427" r="-2" b="22972"/>
          <a:stretch/>
        </p:blipFill>
        <p:spPr>
          <a:xfrm>
            <a:off x="5927272" y="1769365"/>
            <a:ext cx="3044069" cy="1538192"/>
          </a:xfrm>
          <a:prstGeom prst="rect">
            <a:avLst/>
          </a:prstGeom>
        </p:spPr>
      </p:pic>
      <p:pic>
        <p:nvPicPr>
          <p:cNvPr id="9" name="Picture 8" descr="A picture containing building, cluttered, many, table&#10;&#10;Description automatically generated">
            <a:extLst>
              <a:ext uri="{FF2B5EF4-FFF2-40B4-BE49-F238E27FC236}">
                <a16:creationId xmlns:a16="http://schemas.microsoft.com/office/drawing/2014/main" id="{2DB523DE-EE3A-4C51-B79F-AACE2674F0A7}"/>
              </a:ext>
            </a:extLst>
          </p:cNvPr>
          <p:cNvPicPr>
            <a:picLocks noChangeAspect="1"/>
          </p:cNvPicPr>
          <p:nvPr/>
        </p:nvPicPr>
        <p:blipFill rotWithShape="1">
          <a:blip r:embed="rId5"/>
          <a:srcRect t="1887" r="-2" b="12620"/>
          <a:stretch/>
        </p:blipFill>
        <p:spPr>
          <a:xfrm>
            <a:off x="5927272" y="3364705"/>
            <a:ext cx="3044069" cy="160048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7"/>
          <p:cNvSpPr txBox="1"/>
          <p:nvPr/>
        </p:nvSpPr>
        <p:spPr>
          <a:xfrm>
            <a:off x="737595" y="600825"/>
            <a:ext cx="7865400" cy="4096500"/>
          </a:xfrm>
          <a:prstGeom prst="rect">
            <a:avLst/>
          </a:prstGeom>
          <a:noFill/>
          <a:ln>
            <a:noFill/>
          </a:ln>
        </p:spPr>
        <p:txBody>
          <a:bodyPr spcFirstLastPara="1" wrap="square" lIns="91425" tIns="91425" rIns="91425" bIns="91425" anchor="t" anchorCtr="0">
            <a:noAutofit/>
          </a:bodyPr>
          <a:lstStyle/>
          <a:p>
            <a:pPr>
              <a:buClr>
                <a:srgbClr val="000000"/>
              </a:buClr>
              <a:buSzPts val="1800"/>
            </a:pPr>
            <a:endParaRPr>
              <a:solidFill>
                <a:schemeClr val="dk2"/>
              </a:solidFill>
              <a:latin typeface="Merriweather"/>
              <a:ea typeface="Merriweather"/>
              <a:cs typeface="Merriweather"/>
              <a:sym typeface="Merriweather"/>
            </a:endParaRPr>
          </a:p>
        </p:txBody>
      </p:sp>
      <p:sp>
        <p:nvSpPr>
          <p:cNvPr id="104" name="Google Shape;104;p7"/>
          <p:cNvSpPr txBox="1"/>
          <p:nvPr/>
        </p:nvSpPr>
        <p:spPr>
          <a:xfrm>
            <a:off x="438162" y="446175"/>
            <a:ext cx="8372825" cy="4251150"/>
          </a:xfrm>
          <a:prstGeom prst="rect">
            <a:avLst/>
          </a:prstGeom>
          <a:noFill/>
          <a:ln>
            <a:noFill/>
          </a:ln>
        </p:spPr>
        <p:txBody>
          <a:bodyPr spcFirstLastPara="1" wrap="square" lIns="91425" tIns="91425" rIns="91425" bIns="91425" anchor="t" anchorCtr="0">
            <a:noAutofit/>
          </a:bodyPr>
          <a:lstStyle/>
          <a:p>
            <a:pPr algn="ctr">
              <a:buClr>
                <a:srgbClr val="000000"/>
              </a:buClr>
              <a:buSzPts val="1800"/>
            </a:pPr>
            <a:r>
              <a:rPr lang="en" sz="3200" b="1" i="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What are the Education and Training Requirements of the </a:t>
            </a:r>
          </a:p>
          <a:p>
            <a:pPr algn="ctr">
              <a:buClr>
                <a:srgbClr val="000000"/>
              </a:buClr>
              <a:buSzPts val="1800"/>
            </a:pPr>
            <a:r>
              <a:rPr lang="en" sz="3200" b="1" i="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Forensic Psychologist? </a:t>
            </a:r>
            <a:endParaRPr lang="en" sz="32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endParaRPr>
          </a:p>
          <a:p>
            <a:pPr marL="342900" indent="-342900">
              <a:buClr>
                <a:srgbClr val="000000"/>
              </a:buClr>
              <a:buSzPts val="1400"/>
              <a:buFont typeface="+mj-lt"/>
              <a:buAutoNum type="arabicPeriod"/>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Doctorate</a:t>
            </a:r>
          </a:p>
          <a:p>
            <a:pPr marL="800100" lvl="1" indent="-342900">
              <a:buClr>
                <a:srgbClr val="000000"/>
              </a:buClr>
              <a:buSzPts val="1400"/>
              <a:buFont typeface="Wingdings" panose="05000000000000000000" pitchFamily="2" charset="2"/>
              <a:buChar char="v"/>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Typically, this will be a Clinical Psychology PhD</a:t>
            </a:r>
            <a:endParaRPr lang="en"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endParaRPr>
          </a:p>
          <a:p>
            <a:pPr marL="342900" indent="-342900">
              <a:buClr>
                <a:srgbClr val="000000"/>
              </a:buClr>
              <a:buSzPts val="1400"/>
              <a:buFont typeface="+mj-lt"/>
              <a:buAutoNum type="arabicPeriod"/>
            </a:pPr>
            <a:r>
              <a:rPr lang="en"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Licensure  </a:t>
            </a:r>
          </a:p>
          <a:p>
            <a:pPr marL="800100" lvl="1" indent="-342900">
              <a:buClr>
                <a:srgbClr val="000000"/>
              </a:buClr>
              <a:buSzPts val="1400"/>
              <a:buFont typeface="Wingdings" panose="05000000000000000000" pitchFamily="2" charset="2"/>
              <a:buChar char="v"/>
            </a:pPr>
            <a:r>
              <a:rPr lang="en"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This varies from state to state, but most will require: </a:t>
            </a:r>
          </a:p>
          <a:p>
            <a:pPr marL="1257300" lvl="2" indent="-342900">
              <a:buClr>
                <a:srgbClr val="000000"/>
              </a:buClr>
              <a:buSzPts val="1400"/>
              <a:buFont typeface="Wingdings" panose="05000000000000000000" pitchFamily="2" charset="2"/>
              <a:buChar char="§"/>
            </a:pPr>
            <a:r>
              <a:rPr lang="en"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Doctorate degree </a:t>
            </a:r>
          </a:p>
          <a:p>
            <a:pPr marL="1257300" lvl="2" indent="-342900">
              <a:buClr>
                <a:srgbClr val="000000"/>
              </a:buClr>
              <a:buSzPts val="1400"/>
              <a:buFont typeface="Wingdings" panose="05000000000000000000" pitchFamily="2" charset="2"/>
              <a:buChar char="§"/>
            </a:pPr>
            <a:r>
              <a:rPr lang="en"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A passing grade on the Professional Practice of Psychology exam </a:t>
            </a:r>
          </a:p>
          <a:p>
            <a:pPr marL="1257300" lvl="2" indent="-342900">
              <a:buClr>
                <a:srgbClr val="000000"/>
              </a:buClr>
              <a:buSzPts val="1400"/>
              <a:buFont typeface="Wingdings" panose="05000000000000000000" pitchFamily="2" charset="2"/>
              <a:buChar char="§"/>
            </a:pPr>
            <a:r>
              <a:rPr lang="en" sz="2400" b="1">
                <a:latin typeface="Microsoft Himalaya" panose="01010100010101010101" pitchFamily="2" charset="0"/>
                <a:ea typeface="Microsoft Himalaya" panose="01010100010101010101" pitchFamily="2" charset="0"/>
                <a:cs typeface="Microsoft Himalaya" panose="01010100010101010101" pitchFamily="2" charset="0"/>
                <a:sym typeface="Merriweather"/>
              </a:rPr>
              <a:t>Real </a:t>
            </a:r>
            <a:r>
              <a:rPr lang="en"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work experience </a:t>
            </a:r>
          </a:p>
          <a:p>
            <a:pPr marL="342900" indent="-342900">
              <a:buClr>
                <a:srgbClr val="000000"/>
              </a:buClr>
              <a:buSzPts val="1400"/>
              <a:buFont typeface="+mj-lt"/>
              <a:buAutoNum type="arabicPeriod"/>
            </a:pPr>
            <a:r>
              <a:rPr lang="en" sz="2400" b="1" dirty="0">
                <a:latin typeface="Microsoft Himalaya" panose="01010100010101010101" pitchFamily="2" charset="0"/>
                <a:ea typeface="Microsoft Himalaya" panose="01010100010101010101" pitchFamily="2" charset="0"/>
                <a:cs typeface="Microsoft Himalaya" panose="01010100010101010101" pitchFamily="2" charset="0"/>
                <a:sym typeface="Merriweather"/>
              </a:rPr>
              <a:t>Board Certification</a:t>
            </a:r>
          </a:p>
        </p:txBody>
      </p:sp>
      <p:pic>
        <p:nvPicPr>
          <p:cNvPr id="3" name="Graphic 2" descr="Graduation cap">
            <a:extLst>
              <a:ext uri="{FF2B5EF4-FFF2-40B4-BE49-F238E27FC236}">
                <a16:creationId xmlns:a16="http://schemas.microsoft.com/office/drawing/2014/main" id="{C23ADD9F-C3F9-438A-8086-9ACA4C33D6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377963">
            <a:off x="6684263" y="1575054"/>
            <a:ext cx="1536192" cy="153619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AB6CE-65B9-419C-AE8F-3CBB784E4F60}"/>
              </a:ext>
            </a:extLst>
          </p:cNvPr>
          <p:cNvSpPr>
            <a:spLocks noGrp="1"/>
          </p:cNvSpPr>
          <p:nvPr>
            <p:ph type="title"/>
          </p:nvPr>
        </p:nvSpPr>
        <p:spPr/>
        <p:txBody>
          <a:bodyPr/>
          <a:lstStyle/>
          <a:p>
            <a:pPr algn="ctr"/>
            <a:r>
              <a:rPr lang="en-US" sz="4000" b="1" i="1" dirty="0">
                <a:latin typeface="Microsoft Himalaya" panose="01010100010101010101" pitchFamily="2" charset="0"/>
                <a:ea typeface="Microsoft Himalaya" panose="01010100010101010101" pitchFamily="2" charset="0"/>
                <a:cs typeface="Microsoft Himalaya" panose="01010100010101010101" pitchFamily="2" charset="0"/>
              </a:rPr>
              <a:t>We want to hear from you! </a:t>
            </a:r>
          </a:p>
        </p:txBody>
      </p:sp>
      <p:sp>
        <p:nvSpPr>
          <p:cNvPr id="3" name="Text Placeholder 2">
            <a:extLst>
              <a:ext uri="{FF2B5EF4-FFF2-40B4-BE49-F238E27FC236}">
                <a16:creationId xmlns:a16="http://schemas.microsoft.com/office/drawing/2014/main" id="{AFC0AB0F-238B-4A0A-A668-02ABEA1AF570}"/>
              </a:ext>
            </a:extLst>
          </p:cNvPr>
          <p:cNvSpPr>
            <a:spLocks noGrp="1"/>
          </p:cNvSpPr>
          <p:nvPr>
            <p:ph type="body" idx="1"/>
          </p:nvPr>
        </p:nvSpPr>
        <p:spPr/>
        <p:txBody>
          <a:bodyPr/>
          <a:lstStyle/>
          <a:p>
            <a:pPr marL="114298" indent="0">
              <a:buNone/>
            </a:pPr>
            <a:r>
              <a:rPr lang="en-US" sz="2200" b="1" dirty="0">
                <a:latin typeface="Microsoft Himalaya" panose="01010100010101010101" pitchFamily="2" charset="0"/>
                <a:ea typeface="Microsoft Himalaya" panose="01010100010101010101" pitchFamily="2" charset="0"/>
                <a:cs typeface="Microsoft Himalaya" panose="01010100010101010101" pitchFamily="2" charset="0"/>
              </a:rPr>
              <a:t>Please, if you haven’t already, turn on your cameras! We want to get to know our members, old and new. For the rest of the meeting, we’d  love to hear from you about what you’d most like to get out of this club. </a:t>
            </a:r>
          </a:p>
          <a:p>
            <a:pPr marL="114298" indent="0">
              <a:buNone/>
            </a:pPr>
            <a:endParaRPr lang="en-US" sz="2200" b="1" dirty="0">
              <a:latin typeface="Microsoft Himalaya" panose="01010100010101010101" pitchFamily="2" charset="0"/>
              <a:ea typeface="Microsoft Himalaya" panose="01010100010101010101" pitchFamily="2" charset="0"/>
              <a:cs typeface="Microsoft Himalaya" panose="01010100010101010101" pitchFamily="2" charset="0"/>
            </a:endParaRPr>
          </a:p>
          <a:p>
            <a:pPr marL="114298" indent="0">
              <a:buNone/>
            </a:pPr>
            <a:r>
              <a:rPr lang="en-US" sz="2200" b="1" dirty="0">
                <a:latin typeface="Microsoft Himalaya" panose="01010100010101010101" pitchFamily="2" charset="0"/>
                <a:ea typeface="Microsoft Himalaya" panose="01010100010101010101" pitchFamily="2" charset="0"/>
                <a:cs typeface="Microsoft Himalaya" panose="01010100010101010101" pitchFamily="2" charset="0"/>
              </a:rPr>
              <a:t>Some things to think about:</a:t>
            </a:r>
          </a:p>
          <a:p>
            <a:pPr>
              <a:buFont typeface="Wingdings" panose="05000000000000000000" pitchFamily="2" charset="2"/>
              <a:buChar char="v"/>
            </a:pPr>
            <a:r>
              <a:rPr lang="en-US" sz="2200" b="1" dirty="0">
                <a:latin typeface="Microsoft Himalaya" panose="01010100010101010101" pitchFamily="2" charset="0"/>
                <a:ea typeface="Microsoft Himalaya" panose="01010100010101010101" pitchFamily="2" charset="0"/>
                <a:cs typeface="Microsoft Himalaya" panose="01010100010101010101" pitchFamily="2" charset="0"/>
              </a:rPr>
              <a:t>What topics in forensic psychology would you like to learn more about? </a:t>
            </a:r>
          </a:p>
          <a:p>
            <a:pPr>
              <a:buFont typeface="Wingdings" panose="05000000000000000000" pitchFamily="2" charset="2"/>
              <a:buChar char="v"/>
            </a:pPr>
            <a:r>
              <a:rPr lang="en-US" sz="2200" b="1" dirty="0">
                <a:latin typeface="Microsoft Himalaya" panose="01010100010101010101" pitchFamily="2" charset="0"/>
                <a:ea typeface="Microsoft Himalaya" panose="01010100010101010101" pitchFamily="2" charset="0"/>
                <a:cs typeface="Microsoft Himalaya" panose="01010100010101010101" pitchFamily="2" charset="0"/>
              </a:rPr>
              <a:t>Are there any social events we could do remotely that you would be interested in attending? </a:t>
            </a:r>
          </a:p>
          <a:p>
            <a:pPr>
              <a:buFont typeface="Wingdings" panose="05000000000000000000" pitchFamily="2" charset="2"/>
              <a:buChar char="v"/>
            </a:pPr>
            <a:r>
              <a:rPr lang="en-US" sz="2200" b="1" dirty="0">
                <a:latin typeface="Microsoft Himalaya" panose="01010100010101010101" pitchFamily="2" charset="0"/>
                <a:ea typeface="Microsoft Himalaya" panose="01010100010101010101" pitchFamily="2" charset="0"/>
                <a:cs typeface="Microsoft Himalaya" panose="01010100010101010101" pitchFamily="2" charset="0"/>
              </a:rPr>
              <a:t>Any other ideas? </a:t>
            </a:r>
          </a:p>
        </p:txBody>
      </p:sp>
    </p:spTree>
    <p:extLst>
      <p:ext uri="{BB962C8B-B14F-4D97-AF65-F5344CB8AC3E}">
        <p14:creationId xmlns:p14="http://schemas.microsoft.com/office/powerpoint/2010/main" val="2126054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6"/>
          <p:cNvSpPr txBox="1">
            <a:spLocks noGrp="1"/>
          </p:cNvSpPr>
          <p:nvPr>
            <p:ph type="title"/>
          </p:nvPr>
        </p:nvSpPr>
        <p:spPr>
          <a:prstGeom prst="rect">
            <a:avLst/>
          </a:prstGeom>
          <a:noFill/>
          <a:ln>
            <a:noFill/>
          </a:ln>
        </p:spPr>
        <p:txBody>
          <a:bodyPr spcFirstLastPara="1" vert="horz" wrap="square" lIns="91425" tIns="91425" rIns="91425" bIns="91425" rtlCol="0" anchor="t" anchorCtr="0">
            <a:noAutofit/>
          </a:bodyPr>
          <a:lstStyle/>
          <a:p>
            <a:pPr algn="ctr"/>
            <a:r>
              <a:rPr lang="en-US" sz="4400" b="1" i="1" dirty="0">
                <a:solidFill>
                  <a:schemeClr val="tx1"/>
                </a:solidFill>
                <a:latin typeface="Microsoft Himalaya" panose="01010100010101010101" pitchFamily="2" charset="0"/>
                <a:ea typeface="Microsoft Himalaya" panose="01010100010101010101" pitchFamily="2" charset="0"/>
                <a:cs typeface="Microsoft Himalaya" panose="01010100010101010101" pitchFamily="2" charset="0"/>
              </a:rPr>
              <a:t>Final Notes…</a:t>
            </a:r>
          </a:p>
          <a:p>
            <a:pPr algn="ctr"/>
            <a:endParaRPr lang="en-US" b="1" dirty="0">
              <a:solidFill>
                <a:schemeClr val="dk2"/>
              </a:solidFill>
            </a:endParaRPr>
          </a:p>
        </p:txBody>
      </p:sp>
      <p:sp>
        <p:nvSpPr>
          <p:cNvPr id="170" name="Google Shape;170;p16"/>
          <p:cNvSpPr txBox="1">
            <a:spLocks noGrp="1"/>
          </p:cNvSpPr>
          <p:nvPr>
            <p:ph type="body" idx="1"/>
          </p:nvPr>
        </p:nvSpPr>
        <p:spPr>
          <a:xfrm>
            <a:off x="507145" y="1134275"/>
            <a:ext cx="8068237" cy="3416400"/>
          </a:xfrm>
          <a:prstGeom prst="rect">
            <a:avLst/>
          </a:prstGeom>
          <a:noFill/>
          <a:ln w="9525" cap="flat" cmpd="sng">
            <a:noFill/>
            <a:prstDash val="solid"/>
            <a:round/>
            <a:headEnd type="none" w="sm" len="sm"/>
            <a:tailEnd type="none" w="sm" len="sm"/>
          </a:ln>
        </p:spPr>
        <p:txBody>
          <a:bodyPr spcFirstLastPara="1" vert="horz" wrap="square" lIns="91425" tIns="91425" rIns="91425" bIns="91425" rtlCol="0" anchor="t" anchorCtr="0">
            <a:noAutofit/>
          </a:bodyPr>
          <a:lstStyle/>
          <a:p>
            <a:pPr marL="419099" indent="-342900">
              <a:buSzPts val="2400"/>
              <a:buFont typeface="Wingdings" panose="05000000000000000000" pitchFamily="2" charset="2"/>
              <a:buChar char="v"/>
            </a:pPr>
            <a:r>
              <a:rPr lang="en-US" sz="2200" b="1" dirty="0">
                <a:latin typeface="Microsoft Himalaya" panose="01010100010101010101" pitchFamily="2" charset="0"/>
                <a:ea typeface="Microsoft Himalaya" panose="01010100010101010101" pitchFamily="2" charset="0"/>
                <a:cs typeface="Microsoft Himalaya" panose="01010100010101010101" pitchFamily="2" charset="0"/>
              </a:rPr>
              <a:t>Keep an eye out for our January Newsletter!!</a:t>
            </a:r>
          </a:p>
          <a:p>
            <a:pPr marL="876287" lvl="1" indent="-342900">
              <a:spcBef>
                <a:spcPts val="0"/>
              </a:spcBef>
              <a:buSzPct val="100000"/>
              <a:buFont typeface="Wingdings" panose="05000000000000000000" pitchFamily="2" charset="2"/>
              <a:buChar char="§"/>
            </a:pPr>
            <a:r>
              <a:rPr lang="en-US" sz="2200" b="1" dirty="0">
                <a:latin typeface="Microsoft Himalaya" panose="01010100010101010101" pitchFamily="2" charset="0"/>
                <a:ea typeface="Microsoft Himalaya" panose="01010100010101010101" pitchFamily="2" charset="0"/>
                <a:cs typeface="Microsoft Himalaya" panose="01010100010101010101" pitchFamily="2" charset="0"/>
              </a:rPr>
              <a:t>Summarizes what we discussed in this meeting, as well as links to relevant materials and websites</a:t>
            </a:r>
          </a:p>
          <a:p>
            <a:pPr marL="419099" indent="-342900">
              <a:buSzPts val="2400"/>
              <a:buFont typeface="Wingdings" panose="05000000000000000000" pitchFamily="2" charset="2"/>
              <a:buChar char="v"/>
            </a:pPr>
            <a:r>
              <a:rPr lang="en-US" sz="2200" b="1" dirty="0">
                <a:latin typeface="Microsoft Himalaya" panose="01010100010101010101" pitchFamily="2" charset="0"/>
                <a:ea typeface="Microsoft Himalaya" panose="01010100010101010101" pitchFamily="2" charset="0"/>
                <a:cs typeface="Microsoft Himalaya" panose="01010100010101010101" pitchFamily="2" charset="0"/>
              </a:rPr>
              <a:t>Follow us on Instagram: </a:t>
            </a:r>
            <a:r>
              <a:rPr lang="en-US" sz="2200" b="1" dirty="0">
                <a:solidFill>
                  <a:schemeClr val="accent6"/>
                </a:solidFill>
                <a:latin typeface="Microsoft Himalaya" panose="01010100010101010101" pitchFamily="2" charset="0"/>
                <a:ea typeface="Microsoft Himalaya" panose="01010100010101010101" pitchFamily="2" charset="0"/>
                <a:cs typeface="Microsoft Himalaya" panose="01010100010101010101" pitchFamily="2" charset="0"/>
              </a:rPr>
              <a:t>@fsufpc </a:t>
            </a:r>
          </a:p>
          <a:p>
            <a:pPr marL="419099" indent="-342900">
              <a:buSzPts val="2400"/>
              <a:buFont typeface="Wingdings" panose="05000000000000000000" pitchFamily="2" charset="2"/>
              <a:buChar char="v"/>
            </a:pPr>
            <a:r>
              <a:rPr lang="en-US" sz="2200" b="1" dirty="0">
                <a:latin typeface="Microsoft Himalaya" panose="01010100010101010101" pitchFamily="2" charset="0"/>
                <a:ea typeface="Microsoft Himalaya" panose="01010100010101010101" pitchFamily="2" charset="0"/>
                <a:cs typeface="Microsoft Himalaya" panose="01010100010101010101" pitchFamily="2" charset="0"/>
              </a:rPr>
              <a:t>Follow us on Twitter: </a:t>
            </a:r>
            <a:r>
              <a:rPr lang="en-US" sz="2200" b="1" dirty="0">
                <a:solidFill>
                  <a:schemeClr val="accent6"/>
                </a:solidFill>
                <a:latin typeface="Microsoft Himalaya" panose="01010100010101010101" pitchFamily="2" charset="0"/>
                <a:ea typeface="Microsoft Himalaya" panose="01010100010101010101" pitchFamily="2" charset="0"/>
                <a:cs typeface="Microsoft Himalaya" panose="01010100010101010101" pitchFamily="2" charset="0"/>
              </a:rPr>
              <a:t>@fsu_fpc</a:t>
            </a:r>
          </a:p>
          <a:p>
            <a:pPr marL="419099" indent="-342900">
              <a:buSzPts val="2400"/>
              <a:buFont typeface="Wingdings" panose="05000000000000000000" pitchFamily="2" charset="2"/>
              <a:buChar char="v"/>
            </a:pPr>
            <a:r>
              <a:rPr lang="en-US" sz="2200" b="1" dirty="0">
                <a:latin typeface="Microsoft Himalaya" panose="01010100010101010101" pitchFamily="2" charset="0"/>
                <a:ea typeface="Microsoft Himalaya" panose="01010100010101010101" pitchFamily="2" charset="0"/>
                <a:cs typeface="Microsoft Himalaya" panose="01010100010101010101" pitchFamily="2" charset="0"/>
              </a:rPr>
              <a:t>Join the Facebook Group: </a:t>
            </a:r>
            <a:r>
              <a:rPr lang="en-US" sz="2200" b="1" dirty="0">
                <a:solidFill>
                  <a:schemeClr val="accent6"/>
                </a:solidFill>
                <a:latin typeface="Microsoft Himalaya" panose="01010100010101010101" pitchFamily="2" charset="0"/>
                <a:ea typeface="Microsoft Himalaya" panose="01010100010101010101" pitchFamily="2" charset="0"/>
                <a:cs typeface="Microsoft Himalaya" panose="01010100010101010101" pitchFamily="2" charset="0"/>
              </a:rPr>
              <a:t>FSU Forensic Psychology Club</a:t>
            </a:r>
          </a:p>
          <a:p>
            <a:pPr marL="419099" indent="-342900">
              <a:buSzPts val="2400"/>
              <a:buFont typeface="Wingdings" panose="05000000000000000000" pitchFamily="2" charset="2"/>
              <a:buChar char="v"/>
            </a:pPr>
            <a:r>
              <a:rPr lang="en-US" sz="2200" b="1" dirty="0">
                <a:latin typeface="Microsoft Himalaya" panose="01010100010101010101" pitchFamily="2" charset="0"/>
                <a:ea typeface="Microsoft Himalaya" panose="01010100010101010101" pitchFamily="2" charset="0"/>
                <a:cs typeface="Microsoft Himalaya" panose="01010100010101010101" pitchFamily="2" charset="0"/>
              </a:rPr>
              <a:t>Join the club on </a:t>
            </a:r>
            <a:r>
              <a:rPr lang="en-US" sz="2200" b="1" dirty="0" err="1">
                <a:latin typeface="Microsoft Himalaya" panose="01010100010101010101" pitchFamily="2" charset="0"/>
                <a:ea typeface="Microsoft Himalaya" panose="01010100010101010101" pitchFamily="2" charset="0"/>
                <a:cs typeface="Microsoft Himalaya" panose="01010100010101010101" pitchFamily="2" charset="0"/>
              </a:rPr>
              <a:t>Nole</a:t>
            </a:r>
            <a:r>
              <a:rPr lang="en-US" sz="2200" b="1" dirty="0">
                <a:latin typeface="Microsoft Himalaya" panose="01010100010101010101" pitchFamily="2" charset="0"/>
                <a:ea typeface="Microsoft Himalaya" panose="01010100010101010101" pitchFamily="2" charset="0"/>
                <a:cs typeface="Microsoft Himalaya" panose="01010100010101010101" pitchFamily="2" charset="0"/>
              </a:rPr>
              <a:t> Central by searching </a:t>
            </a:r>
            <a:r>
              <a:rPr lang="en-US" sz="2200" b="1" dirty="0">
                <a:solidFill>
                  <a:schemeClr val="accent6"/>
                </a:solidFill>
                <a:latin typeface="Microsoft Himalaya" panose="01010100010101010101" pitchFamily="2" charset="0"/>
                <a:ea typeface="Microsoft Himalaya" panose="01010100010101010101" pitchFamily="2" charset="0"/>
                <a:cs typeface="Microsoft Himalaya" panose="01010100010101010101" pitchFamily="2" charset="0"/>
              </a:rPr>
              <a:t>Forensic Psychology Club</a:t>
            </a:r>
          </a:p>
          <a:p>
            <a:pPr marL="419099" indent="-342900">
              <a:buSzPts val="2400"/>
              <a:buFont typeface="Wingdings" panose="05000000000000000000" pitchFamily="2" charset="2"/>
              <a:buChar char="v"/>
            </a:pPr>
            <a:r>
              <a:rPr lang="en-US" sz="2200" b="1" dirty="0">
                <a:latin typeface="Microsoft Himalaya" panose="01010100010101010101" pitchFamily="2" charset="0"/>
                <a:ea typeface="Microsoft Himalaya" panose="01010100010101010101" pitchFamily="2" charset="0"/>
                <a:cs typeface="Microsoft Himalaya" panose="01010100010101010101" pitchFamily="2" charset="0"/>
              </a:rPr>
              <a:t>Our next meeting will be held on February 10, 2021 at 7:00 P.M. on Zoom</a:t>
            </a:r>
          </a:p>
          <a:p>
            <a:pPr marL="419099" indent="-342900">
              <a:buSzPts val="2400"/>
              <a:buFont typeface="Wingdings" panose="05000000000000000000" pitchFamily="2" charset="2"/>
              <a:buChar char="v"/>
            </a:pPr>
            <a:endParaRPr lang="en-US" sz="2800" b="1" dirty="0">
              <a:solidFill>
                <a:schemeClr val="accent6"/>
              </a:solidFill>
              <a:latin typeface="Microsoft Himalaya" panose="01010100010101010101" pitchFamily="2" charset="0"/>
              <a:ea typeface="Microsoft Himalaya" panose="01010100010101010101" pitchFamily="2" charset="0"/>
              <a:cs typeface="Microsoft Himalaya" panose="01010100010101010101" pitchFamily="2" charset="0"/>
            </a:endParaRPr>
          </a:p>
          <a:p>
            <a:pPr marL="76199" indent="0">
              <a:buSzPts val="2400"/>
              <a:buNone/>
            </a:pPr>
            <a:endParaRPr lang="en-US" sz="2249" b="1" dirty="0"/>
          </a:p>
          <a:p>
            <a:pPr marL="533387" lvl="1" indent="0">
              <a:buSzPts val="2400"/>
              <a:buNone/>
            </a:pPr>
            <a:endParaRPr lang="en-US" sz="2249" b="1" dirty="0"/>
          </a:p>
          <a:p>
            <a:pPr marL="0" indent="0">
              <a:spcBef>
                <a:spcPts val="1600"/>
              </a:spcBef>
              <a:spcAft>
                <a:spcPts val="1600"/>
              </a:spcAft>
              <a:buNone/>
            </a:pPr>
            <a:endParaRPr lang="en-US" sz="2400" b="1"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713</Words>
  <Application>Microsoft Office PowerPoint</Application>
  <PresentationFormat>On-screen Show (16:9)</PresentationFormat>
  <Paragraphs>75</Paragraphs>
  <Slides>10</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Merriweather</vt:lpstr>
      <vt:lpstr>Garamond</vt:lpstr>
      <vt:lpstr>Wingdings</vt:lpstr>
      <vt:lpstr>Microsoft Himalaya</vt:lpstr>
      <vt:lpstr>Century Gothic</vt:lpstr>
      <vt:lpstr>Arial</vt:lpstr>
      <vt:lpstr>Courier New</vt:lpstr>
      <vt:lpstr>Savon</vt:lpstr>
      <vt:lpstr>PowerPoint Presentation</vt:lpstr>
      <vt:lpstr>Meet your E-Board Members!  </vt:lpstr>
      <vt:lpstr>A little bit about our club advisor…</vt:lpstr>
      <vt:lpstr>GBM Incentive Program! </vt:lpstr>
      <vt:lpstr>What is Forensic Psychology? A Quick Recap…</vt:lpstr>
      <vt:lpstr>Common Misconceptions of Forensic Psychology </vt:lpstr>
      <vt:lpstr>PowerPoint Presentation</vt:lpstr>
      <vt:lpstr>We want to hear from you! </vt:lpstr>
      <vt:lpstr>Final Notes…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casey brucato</dc:creator>
  <cp:lastModifiedBy>casey brucato</cp:lastModifiedBy>
  <cp:revision>8</cp:revision>
  <dcterms:created xsi:type="dcterms:W3CDTF">2021-01-18T02:08:56Z</dcterms:created>
  <dcterms:modified xsi:type="dcterms:W3CDTF">2021-01-25T21:57:48Z</dcterms:modified>
</cp:coreProperties>
</file>