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0"/>
  </p:notesMasterIdLst>
  <p:sldIdLst>
    <p:sldId id="256" r:id="rId2"/>
    <p:sldId id="257" r:id="rId3"/>
    <p:sldId id="258" r:id="rId4"/>
    <p:sldId id="262" r:id="rId5"/>
    <p:sldId id="261" r:id="rId6"/>
    <p:sldId id="259" r:id="rId7"/>
    <p:sldId id="260" r:id="rId8"/>
    <p:sldId id="272" r:id="rId9"/>
    <p:sldId id="263" r:id="rId10"/>
    <p:sldId id="264" r:id="rId11"/>
    <p:sldId id="265" r:id="rId12"/>
    <p:sldId id="266" r:id="rId13"/>
    <p:sldId id="267" r:id="rId14"/>
    <p:sldId id="270" r:id="rId15"/>
    <p:sldId id="268" r:id="rId16"/>
    <p:sldId id="269" r:id="rId17"/>
    <p:sldId id="275" r:id="rId18"/>
    <p:sldId id="274" r:id="rId19"/>
  </p:sldIdLst>
  <p:sldSz cx="9144000" cy="5143500" type="screen16x9"/>
  <p:notesSz cx="6858000" cy="9144000"/>
  <p:embeddedFontLst>
    <p:embeddedFont>
      <p:font typeface="Century Gothic" panose="020B0502020202020204" pitchFamily="34" charset="0"/>
      <p:regular r:id="rId21"/>
      <p:bold r:id="rId22"/>
      <p:italic r:id="rId23"/>
      <p:boldItalic r:id="rId24"/>
    </p:embeddedFont>
    <p:embeddedFont>
      <p:font typeface="Garamond" panose="02020404030301010803" pitchFamily="18" charset="0"/>
      <p:regular r:id="rId25"/>
      <p:bold r:id="rId26"/>
      <p:italic r:id="rId27"/>
    </p:embeddedFont>
    <p:embeddedFont>
      <p:font typeface="Merriweather" panose="020B0604020202020204" charset="0"/>
      <p:regular r:id="rId28"/>
      <p:bold r:id="rId29"/>
      <p:italic r:id="rId30"/>
      <p:boldItalic r:id="rId31"/>
    </p:embeddedFont>
    <p:embeddedFont>
      <p:font typeface="Microsoft Himalaya" panose="01010100010101010101" pitchFamily="2" charset="0"/>
      <p:regular r:id="rId3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40" y="3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50595233e3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50595233e3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50595233e3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50595233e3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50595233e3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50595233e3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50595233e3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50595233e3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50595233e3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50595233e3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50595233e3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50595233e3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50595233e3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50595233e3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50595233e3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50595233e3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50595233e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50595233e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50595233e3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50595233e3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50595233e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50595233e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ResearchGate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50595233e3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50595233e3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50595233e3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50595233e3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50595233e3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50595233e3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0595233e3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50595233e3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51435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950797"/>
            <a:ext cx="7182197" cy="323096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5851" y="1058711"/>
            <a:ext cx="6972300" cy="302607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851910" y="950798"/>
            <a:ext cx="1440180" cy="5486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937635" y="950798"/>
            <a:ext cx="1268730" cy="483971"/>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1568447"/>
            <a:ext cx="6801440" cy="1943100"/>
          </a:xfrm>
        </p:spPr>
        <p:txBody>
          <a:bodyPr tIns="45720" bIns="45720" anchor="ctr">
            <a:noAutofit/>
          </a:bodyPr>
          <a:lstStyle>
            <a:lvl1pPr algn="ctr">
              <a:lnSpc>
                <a:spcPct val="83000"/>
              </a:lnSpc>
              <a:defRPr lang="en-US" sz="5400" b="0" kern="1200" cap="all" spc="-75"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171575" y="3511547"/>
            <a:ext cx="6803136" cy="342901"/>
          </a:xfrm>
        </p:spPr>
        <p:txBody>
          <a:bodyPr>
            <a:normAutofit/>
          </a:bodyPr>
          <a:lstStyle>
            <a:lvl1pPr marL="0" indent="0" algn="ctr">
              <a:spcBef>
                <a:spcPts val="0"/>
              </a:spcBef>
              <a:buNone/>
              <a:defRPr sz="1200" spc="60" baseline="0">
                <a:solidFill>
                  <a:schemeClr val="tx1"/>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0" name="Date Placeholder 19"/>
          <p:cNvSpPr>
            <a:spLocks noGrp="1"/>
          </p:cNvSpPr>
          <p:nvPr>
            <p:ph type="dt" sz="half" idx="10"/>
          </p:nvPr>
        </p:nvSpPr>
        <p:spPr>
          <a:xfrm>
            <a:off x="3989070" y="1005942"/>
            <a:ext cx="1165860" cy="395410"/>
          </a:xfrm>
        </p:spPr>
        <p:txBody>
          <a:bodyPr/>
          <a:lstStyle>
            <a:lvl1pPr algn="ctr">
              <a:defRPr sz="975" spc="0" baseline="0">
                <a:solidFill>
                  <a:schemeClr val="tx1"/>
                </a:solidFill>
                <a:latin typeface="+mn-lt"/>
              </a:defRPr>
            </a:lvl1pPr>
          </a:lstStyle>
          <a:p>
            <a:fld id="{DDA51639-B2D6-4652-B8C3-1B4C224A7BAF}" type="datetimeFigureOut">
              <a:rPr lang="en-US" dirty="0"/>
              <a:t>10/30/2020</a:t>
            </a:fld>
            <a:endParaRPr lang="en-US" dirty="0"/>
          </a:p>
        </p:txBody>
      </p:sp>
      <p:sp>
        <p:nvSpPr>
          <p:cNvPr id="21" name="Footer Placeholder 20"/>
          <p:cNvSpPr>
            <a:spLocks noGrp="1"/>
          </p:cNvSpPr>
          <p:nvPr>
            <p:ph type="ftr" sz="quarter" idx="11"/>
          </p:nvPr>
        </p:nvSpPr>
        <p:spPr>
          <a:xfrm>
            <a:off x="1090422" y="3908295"/>
            <a:ext cx="4429125" cy="17145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6455190" y="3909060"/>
            <a:ext cx="1583911" cy="171450"/>
          </a:xfrm>
        </p:spPr>
        <p:txBody>
          <a:bodyPr/>
          <a:lstStyle>
            <a:lvl1pPr>
              <a:defRPr>
                <a:solidFill>
                  <a:schemeClr val="tx1">
                    <a:lumMod val="75000"/>
                    <a:lumOff val="2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67600503"/>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10/30/2020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5157576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571500"/>
            <a:ext cx="1771650" cy="39433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571500"/>
            <a:ext cx="6057900" cy="3943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10/30/2020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5855281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287426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10/30/2020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6389038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51435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950797"/>
            <a:ext cx="7182197" cy="323096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5850" y="1058711"/>
            <a:ext cx="6972300" cy="302607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851910" y="950798"/>
            <a:ext cx="1440180" cy="5486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937635" y="950798"/>
            <a:ext cx="1268730" cy="483971"/>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1570732"/>
            <a:ext cx="6803136" cy="1940814"/>
          </a:xfrm>
        </p:spPr>
        <p:txBody>
          <a:bodyPr anchor="ctr">
            <a:noAutofit/>
          </a:bodyPr>
          <a:lstStyle>
            <a:lvl1pPr algn="ctr">
              <a:lnSpc>
                <a:spcPct val="83000"/>
              </a:lnSpc>
              <a:defRPr lang="en-US" sz="5400" kern="1200" cap="all" spc="-75"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172718" y="3511547"/>
            <a:ext cx="6803136" cy="342900"/>
          </a:xfrm>
        </p:spPr>
        <p:txBody>
          <a:bodyPr anchor="t">
            <a:normAutofit/>
          </a:bodyPr>
          <a:lstStyle>
            <a:lvl1pPr marL="0" indent="0" algn="ctr">
              <a:buNone/>
              <a:defRPr sz="1200">
                <a:solidFill>
                  <a:schemeClr val="tx1"/>
                </a:solidFill>
                <a:effectLst/>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991356" y="1008377"/>
            <a:ext cx="1165860" cy="397764"/>
          </a:xfrm>
        </p:spPr>
        <p:txBody>
          <a:bodyPr/>
          <a:lstStyle>
            <a:lvl1pPr algn="ctr">
              <a:defRPr lang="en-US" sz="975" kern="1200" spc="0" baseline="0">
                <a:solidFill>
                  <a:schemeClr val="tx1"/>
                </a:solidFill>
                <a:latin typeface="+mn-lt"/>
                <a:ea typeface="+mn-ea"/>
                <a:cs typeface="+mn-cs"/>
              </a:defRPr>
            </a:lvl1pPr>
          </a:lstStyle>
          <a:p>
            <a:fld id="{C44961B7-6B89-48AB-966F-622E2788EECC}" type="datetimeFigureOut">
              <a:rPr lang="en-US" dirty="0"/>
              <a:t>10/30/2020</a:t>
            </a:fld>
            <a:endParaRPr lang="en-US" dirty="0"/>
          </a:p>
        </p:txBody>
      </p:sp>
      <p:sp>
        <p:nvSpPr>
          <p:cNvPr id="5" name="Footer Placeholder 4"/>
          <p:cNvSpPr>
            <a:spLocks noGrp="1"/>
          </p:cNvSpPr>
          <p:nvPr>
            <p:ph type="ftr" sz="quarter" idx="11"/>
          </p:nvPr>
        </p:nvSpPr>
        <p:spPr>
          <a:xfrm>
            <a:off x="1090165" y="3908295"/>
            <a:ext cx="4430268" cy="17145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6453378" y="3908295"/>
            <a:ext cx="1584198" cy="171450"/>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246436322"/>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0100" y="1577340"/>
            <a:ext cx="3566160" cy="281178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77740" y="1577340"/>
            <a:ext cx="3566160" cy="281178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10/30/2020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809602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02386" y="1555751"/>
            <a:ext cx="3566160" cy="480060"/>
          </a:xfrm>
        </p:spPr>
        <p:txBody>
          <a:bodyPr anchor="ctr">
            <a:normAutofit/>
          </a:bodyPr>
          <a:lstStyle>
            <a:lvl1pPr marL="0" indent="0" algn="ctr">
              <a:spcBef>
                <a:spcPts val="0"/>
              </a:spcBef>
              <a:buNone/>
              <a:defRPr sz="1425" b="0">
                <a:solidFill>
                  <a:schemeClr val="tx2"/>
                </a:solidFill>
                <a:latin typeface="+mn-lt"/>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02386" y="2066924"/>
            <a:ext cx="3566160" cy="240030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80026" y="1555751"/>
            <a:ext cx="3566160" cy="480060"/>
          </a:xfrm>
        </p:spPr>
        <p:txBody>
          <a:bodyPr anchor="ctr">
            <a:normAutofit/>
          </a:bodyPr>
          <a:lstStyle>
            <a:lvl1pPr marL="0" indent="0" algn="ctr">
              <a:spcBef>
                <a:spcPts val="0"/>
              </a:spcBef>
              <a:buNone/>
              <a:defRPr sz="1425" b="0">
                <a:solidFill>
                  <a:schemeClr val="tx2"/>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80026" y="2067436"/>
            <a:ext cx="3566160" cy="240030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10/30/2020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24214611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10/30/2020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5753211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10/30/2020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594389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184147" y="178308"/>
            <a:ext cx="6398514" cy="4786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8308"/>
            <a:ext cx="2194560" cy="47868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455544"/>
            <a:ext cx="1823085" cy="1234440"/>
          </a:xfrm>
        </p:spPr>
        <p:txBody>
          <a:bodyPr anchor="b">
            <a:normAutofit/>
          </a:bodyPr>
          <a:lstStyle>
            <a:lvl1pPr algn="l" defTabSz="685800" rtl="0" eaLnBrk="1" latinLnBrk="0" hangingPunct="1">
              <a:lnSpc>
                <a:spcPct val="90000"/>
              </a:lnSpc>
              <a:spcBef>
                <a:spcPct val="0"/>
              </a:spcBef>
              <a:buNone/>
              <a:defRPr lang="en-US" sz="21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514350" y="457200"/>
            <a:ext cx="5829300" cy="400050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72300" y="1714500"/>
            <a:ext cx="1823085" cy="2628900"/>
          </a:xfrm>
        </p:spPr>
        <p:txBody>
          <a:bodyPr>
            <a:normAutofit/>
          </a:bodyPr>
          <a:lstStyle>
            <a:lvl1pPr marL="0" indent="0">
              <a:lnSpc>
                <a:spcPct val="110000"/>
              </a:lnSpc>
              <a:spcBef>
                <a:spcPts val="600"/>
              </a:spcBef>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10/30/2020</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7795258" y="4667252"/>
            <a:ext cx="1097280" cy="205740"/>
          </a:xfrm>
        </p:spPr>
        <p:txBody>
          <a:bodyPr/>
          <a:lstStyle>
            <a:lvl1pPr>
              <a:defRPr>
                <a:solidFill>
                  <a:srgbClr val="FFFFFF"/>
                </a:solidFill>
              </a:defRPr>
            </a:lvl1pPr>
          </a:lstStyle>
          <a:p>
            <a:pPr marL="0" lvl="0" indent="0" algn="r" rtl="0">
              <a:spcBef>
                <a:spcPts val="0"/>
              </a:spcBef>
              <a:spcAft>
                <a:spcPts val="0"/>
              </a:spcAft>
              <a:buNone/>
            </a:pPr>
            <a:fld id="{00000000-1234-1234-1234-123412341234}" type="slidenum">
              <a:rPr lang="en" smtClean="0"/>
              <a:t>‹#›</a:t>
            </a:fld>
            <a:endParaRPr lang="en"/>
          </a:p>
        </p:txBody>
      </p:sp>
      <p:sp>
        <p:nvSpPr>
          <p:cNvPr id="12" name="Rectangle 11"/>
          <p:cNvSpPr/>
          <p:nvPr/>
        </p:nvSpPr>
        <p:spPr>
          <a:xfrm>
            <a:off x="6868160" y="281178"/>
            <a:ext cx="1988820" cy="4581144"/>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1407063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6765290" y="178308"/>
            <a:ext cx="2194560" cy="47868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452628"/>
            <a:ext cx="1824228" cy="1234440"/>
          </a:xfrm>
        </p:spPr>
        <p:txBody>
          <a:bodyPr anchor="b">
            <a:noAutofit/>
          </a:bodyPr>
          <a:lstStyle>
            <a:lvl1pPr algn="l">
              <a:defRPr sz="21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449" y="178308"/>
            <a:ext cx="6398514" cy="4786884"/>
          </a:xfrm>
          <a:solidFill>
            <a:schemeClr val="accent1">
              <a:lumMod val="60000"/>
              <a:lumOff val="40000"/>
            </a:schemeClr>
          </a:solidFill>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972300" y="1714500"/>
            <a:ext cx="1824228" cy="2626614"/>
          </a:xfrm>
        </p:spPr>
        <p:txBody>
          <a:bodyPr>
            <a:normAutofit/>
          </a:bodyPr>
          <a:lstStyle>
            <a:lvl1pPr marL="0" indent="0" algn="l">
              <a:lnSpc>
                <a:spcPct val="110000"/>
              </a:lnSpc>
              <a:spcBef>
                <a:spcPts val="600"/>
              </a:spcBef>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10/30/2020</a:t>
            </a:fld>
            <a:endParaRPr lang="en-US" dirty="0"/>
          </a:p>
        </p:txBody>
      </p:sp>
      <p:sp>
        <p:nvSpPr>
          <p:cNvPr id="6" name="Footer Placeholder 5"/>
          <p:cNvSpPr>
            <a:spLocks noGrp="1"/>
          </p:cNvSpPr>
          <p:nvPr>
            <p:ph type="ftr" sz="quarter" idx="11"/>
          </p:nvPr>
        </p:nvSpPr>
        <p:spPr/>
        <p:txBody>
          <a:bodyPr/>
          <a:lstStyle>
            <a:lvl1pPr marL="0" algn="r" defTabSz="685800" rtl="0" eaLnBrk="1" latinLnBrk="0" hangingPunct="1">
              <a:defRPr lang="en-US" sz="75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7797546" y="4670298"/>
            <a:ext cx="1097280" cy="205740"/>
          </a:xfrm>
        </p:spPr>
        <p:txBody>
          <a:bodyPr/>
          <a:lstStyle>
            <a:lvl1pPr>
              <a:defRPr>
                <a:solidFill>
                  <a:srgbClr val="FFFFFF"/>
                </a:solidFill>
              </a:defRPr>
            </a:lvl1pPr>
          </a:lstStyle>
          <a:p>
            <a:pPr marL="0" lvl="0" indent="0" algn="r" rtl="0">
              <a:spcBef>
                <a:spcPts val="0"/>
              </a:spcBef>
              <a:spcAft>
                <a:spcPts val="0"/>
              </a:spcAft>
              <a:buNone/>
            </a:pPr>
            <a:fld id="{00000000-1234-1234-1234-123412341234}" type="slidenum">
              <a:rPr lang="en" smtClean="0"/>
              <a:t>‹#›</a:t>
            </a:fld>
            <a:endParaRPr lang="en"/>
          </a:p>
        </p:txBody>
      </p:sp>
      <p:sp>
        <p:nvSpPr>
          <p:cNvPr id="10" name="Rectangle 9"/>
          <p:cNvSpPr/>
          <p:nvPr/>
        </p:nvSpPr>
        <p:spPr>
          <a:xfrm>
            <a:off x="6868160" y="281178"/>
            <a:ext cx="1988820" cy="4581144"/>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9187250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8308"/>
            <a:ext cx="8791956" cy="4786884"/>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800100" y="481946"/>
            <a:ext cx="7543800" cy="10287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00100" y="1577340"/>
            <a:ext cx="7543800" cy="29489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5740" y="4730754"/>
            <a:ext cx="2057400" cy="205740"/>
          </a:xfrm>
          <a:prstGeom prst="rect">
            <a:avLst/>
          </a:prstGeom>
        </p:spPr>
        <p:txBody>
          <a:bodyPr vert="horz" lIns="91440" tIns="45720" rIns="91440" bIns="45720" rtlCol="0" anchor="b"/>
          <a:lstStyle>
            <a:lvl1pPr algn="l">
              <a:defRPr sz="750">
                <a:solidFill>
                  <a:schemeClr val="tx1">
                    <a:lumMod val="75000"/>
                    <a:lumOff val="25000"/>
                  </a:schemeClr>
                </a:solidFill>
              </a:defRPr>
            </a:lvl1pPr>
          </a:lstStyle>
          <a:p>
            <a:fld id="{CBC48EC7-AF6A-48D3-8284-14BACBEBDD84}" type="datetimeFigureOut">
              <a:rPr lang="en-US" dirty="0"/>
              <a:t>10/30/2020</a:t>
            </a:fld>
            <a:endParaRPr lang="en-US" dirty="0"/>
          </a:p>
        </p:txBody>
      </p:sp>
      <p:sp>
        <p:nvSpPr>
          <p:cNvPr id="5" name="Footer Placeholder 4"/>
          <p:cNvSpPr>
            <a:spLocks noGrp="1"/>
          </p:cNvSpPr>
          <p:nvPr>
            <p:ph type="ftr" sz="quarter" idx="3"/>
          </p:nvPr>
        </p:nvSpPr>
        <p:spPr>
          <a:xfrm>
            <a:off x="2617470" y="4730754"/>
            <a:ext cx="3909060" cy="205740"/>
          </a:xfrm>
          <a:prstGeom prst="rect">
            <a:avLst/>
          </a:prstGeom>
        </p:spPr>
        <p:txBody>
          <a:bodyPr vert="horz" lIns="91440" tIns="45720" rIns="91440" bIns="45720" rtlCol="0" anchor="b"/>
          <a:lstStyle>
            <a:lvl1pPr algn="ctr">
              <a:defRPr sz="75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7852410" y="4730754"/>
            <a:ext cx="1097280" cy="205740"/>
          </a:xfrm>
          <a:prstGeom prst="rect">
            <a:avLst/>
          </a:prstGeom>
        </p:spPr>
        <p:txBody>
          <a:bodyPr vert="horz" lIns="91440" tIns="45720" rIns="91440" bIns="45720" rtlCol="0" anchor="b"/>
          <a:lstStyle>
            <a:lvl1pPr algn="r">
              <a:defRPr sz="750">
                <a:solidFill>
                  <a:schemeClr val="tx1">
                    <a:lumMod val="75000"/>
                    <a:lumOff val="2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647772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685800" rtl="0" eaLnBrk="1" latinLnBrk="0" hangingPunct="1">
        <a:lnSpc>
          <a:spcPct val="90000"/>
        </a:lnSpc>
        <a:spcBef>
          <a:spcPct val="0"/>
        </a:spcBef>
        <a:buNone/>
        <a:defRPr lang="en-US" sz="3600" kern="1200" cap="none" spc="0" baseline="0" dirty="0">
          <a:solidFill>
            <a:schemeClr val="tx1">
              <a:lumMod val="85000"/>
              <a:lumOff val="15000"/>
            </a:schemeClr>
          </a:solidFill>
          <a:effectLst/>
          <a:latin typeface="+mj-lt"/>
          <a:ea typeface="+mn-ea"/>
          <a:cs typeface="+mn-cs"/>
        </a:defRPr>
      </a:lvl1pPr>
    </p:titleStyle>
    <p:bodyStyle>
      <a:lvl1pPr marL="137160" indent="-137160" algn="l" defTabSz="685800" rtl="0" eaLnBrk="1" latinLnBrk="0" hangingPunct="1">
        <a:lnSpc>
          <a:spcPct val="100000"/>
        </a:lnSpc>
        <a:spcBef>
          <a:spcPts val="675"/>
        </a:spcBef>
        <a:spcAft>
          <a:spcPts val="0"/>
        </a:spcAft>
        <a:buClr>
          <a:schemeClr val="tx1">
            <a:lumMod val="85000"/>
            <a:lumOff val="15000"/>
          </a:schemeClr>
        </a:buClr>
        <a:buFont typeface="Garamond" pitchFamily="18" charset="0"/>
        <a:buChar char="◦"/>
        <a:defRPr sz="1350" kern="1200">
          <a:solidFill>
            <a:schemeClr val="tx1"/>
          </a:solidFill>
          <a:latin typeface="+mn-lt"/>
          <a:ea typeface="+mn-ea"/>
          <a:cs typeface="+mn-cs"/>
        </a:defRPr>
      </a:lvl1pPr>
      <a:lvl2pPr marL="34290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54864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3pPr>
      <a:lvl4pPr marL="75438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4pPr>
      <a:lvl5pPr marL="96012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5pPr>
      <a:lvl6pPr marL="1200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6pPr>
      <a:lvl7pPr marL="1425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7pPr>
      <a:lvl8pPr marL="1650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8pPr>
      <a:lvl9pPr marL="1875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hyperlink" Target="http://www.thebluediamondgallery.com/highlighted/c/competence.html"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dy58yJDLDv8"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hyperlink" Target="mailto:clb18@my.fsu.edu" TargetMode="External"/><Relationship Id="rId2" Type="http://schemas.openxmlformats.org/officeDocument/2006/relationships/hyperlink" Target="mailto:fsu.fpc@gmail.com"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rrsstudy.blogspot.com/2012/03/cognitive-interview.html" TargetMode="External"/><Relationship Id="rId7" Type="http://schemas.openxmlformats.org/officeDocument/2006/relationships/hyperlink" Target="https://mindhacks.com/2012/10/23/deeper-into-forensic-bias/" TargetMode="External"/><Relationship Id="rId2" Type="http://schemas.openxmlformats.org/officeDocument/2006/relationships/image" Target="../media/image10.jp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hyperlink" Target="https://www.flickr.com/photos/timpearcelosgatos/3557791151" TargetMode="Externa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3" Type="http://schemas.openxmlformats.org/officeDocument/2006/relationships/hyperlink" Target="mailto:fsu.fpc@gmail.com"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hJKC9zq1XTg"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s6CGzBtg6V4"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fCBDI9XSeME"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53"/>
        <p:cNvGrpSpPr/>
        <p:nvPr/>
      </p:nvGrpSpPr>
      <p:grpSpPr>
        <a:xfrm>
          <a:off x="0" y="0"/>
          <a:ext cx="0" cy="0"/>
          <a:chOff x="0" y="0"/>
          <a:chExt cx="0" cy="0"/>
        </a:xfrm>
      </p:grpSpPr>
      <p:sp>
        <p:nvSpPr>
          <p:cNvPr id="56" name="Google Shape;56;p13"/>
          <p:cNvSpPr txBox="1"/>
          <p:nvPr/>
        </p:nvSpPr>
        <p:spPr>
          <a:xfrm>
            <a:off x="499462" y="310907"/>
            <a:ext cx="8145075" cy="4521686"/>
          </a:xfrm>
          <a:prstGeom prst="rect">
            <a:avLst/>
          </a:prstGeom>
          <a:solidFill>
            <a:schemeClr val="bg2"/>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lang="en" sz="40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endParaRPr>
          </a:p>
          <a:p>
            <a:pPr marL="0" lvl="0" indent="0" algn="ctr" rtl="0">
              <a:spcBef>
                <a:spcPts val="0"/>
              </a:spcBef>
              <a:spcAft>
                <a:spcPts val="0"/>
              </a:spcAft>
              <a:buNone/>
            </a:pPr>
            <a:endParaRPr lang="en" sz="40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endParaRPr>
          </a:p>
          <a:p>
            <a:pPr marL="0" lvl="0" indent="0" algn="ctr" rtl="0">
              <a:spcBef>
                <a:spcPts val="0"/>
              </a:spcBef>
              <a:spcAft>
                <a:spcPts val="0"/>
              </a:spcAft>
              <a:buNone/>
            </a:pPr>
            <a:endParaRPr lang="en" sz="40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endParaRPr>
          </a:p>
          <a:p>
            <a:pPr marL="0" lvl="0" indent="0" algn="ctr" rtl="0">
              <a:spcBef>
                <a:spcPts val="0"/>
              </a:spcBef>
              <a:spcAft>
                <a:spcPts val="0"/>
              </a:spcAft>
              <a:buNone/>
            </a:pPr>
            <a:endParaRPr lang="en" sz="40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endParaRPr>
          </a:p>
          <a:p>
            <a:pPr marL="0" lvl="0" indent="0" algn="ctr" rtl="0">
              <a:spcBef>
                <a:spcPts val="0"/>
              </a:spcBef>
              <a:spcAft>
                <a:spcPts val="0"/>
              </a:spcAft>
              <a:buNone/>
            </a:pPr>
            <a:r>
              <a:rPr lang="en" sz="4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THE FORENSIC PSYCHOLOGY CLUB: </a:t>
            </a:r>
          </a:p>
          <a:p>
            <a:pPr marL="0" lvl="0" indent="0" algn="ctr" rtl="0">
              <a:spcBef>
                <a:spcPts val="0"/>
              </a:spcBef>
              <a:spcAft>
                <a:spcPts val="0"/>
              </a:spcAft>
              <a:buNone/>
            </a:pPr>
            <a:r>
              <a:rPr lang="en" sz="4400" b="1">
                <a:latin typeface="Microsoft Himalaya" panose="01010100010101010101" pitchFamily="2" charset="0"/>
                <a:ea typeface="Microsoft Himalaya" panose="01010100010101010101" pitchFamily="2" charset="0"/>
                <a:cs typeface="Microsoft Himalaya" panose="01010100010101010101" pitchFamily="2" charset="0"/>
                <a:sym typeface="Merriweather"/>
              </a:rPr>
              <a:t>THE INSANITY DEFENSE</a:t>
            </a:r>
            <a:r>
              <a:rPr lang="en" sz="1600" b="1" dirty="0">
                <a:latin typeface="Merriweather"/>
                <a:ea typeface="Merriweather"/>
                <a:cs typeface="Merriweather"/>
                <a:sym typeface="Merriweather"/>
              </a:rPr>
              <a:t>	</a:t>
            </a:r>
            <a:endParaRPr sz="1600" b="1" dirty="0">
              <a:latin typeface="Merriweather"/>
              <a:ea typeface="Merriweather"/>
              <a:cs typeface="Merriweather"/>
              <a:sym typeface="Merriweather"/>
            </a:endParaRPr>
          </a:p>
        </p:txBody>
      </p:sp>
      <p:pic>
        <p:nvPicPr>
          <p:cNvPr id="2" name="Picture 1">
            <a:extLst>
              <a:ext uri="{FF2B5EF4-FFF2-40B4-BE49-F238E27FC236}">
                <a16:creationId xmlns:a16="http://schemas.microsoft.com/office/drawing/2014/main" id="{CEA8F575-1FCB-46CF-B460-3D7170CF5D06}"/>
              </a:ext>
            </a:extLst>
          </p:cNvPr>
          <p:cNvPicPr>
            <a:picLocks noChangeAspect="1"/>
          </p:cNvPicPr>
          <p:nvPr/>
        </p:nvPicPr>
        <p:blipFill>
          <a:blip r:embed="rId3"/>
          <a:stretch>
            <a:fillRect/>
          </a:stretch>
        </p:blipFill>
        <p:spPr>
          <a:xfrm>
            <a:off x="3633133" y="609494"/>
            <a:ext cx="1877731" cy="187773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xfrm>
            <a:off x="149625"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b="1" i="1" dirty="0">
                <a:solidFill>
                  <a:schemeClr val="tx1"/>
                </a:solidFill>
                <a:latin typeface="Microsoft Himalaya" panose="01010100010101010101" pitchFamily="2" charset="0"/>
                <a:ea typeface="Microsoft Himalaya" panose="01010100010101010101" pitchFamily="2" charset="0"/>
                <a:cs typeface="Microsoft Himalaya" panose="01010100010101010101" pitchFamily="2" charset="0"/>
              </a:rPr>
              <a:t>Guilty but Mentally Ill</a:t>
            </a:r>
            <a:endParaRPr sz="4000" b="1" i="1" dirty="0">
              <a:solidFill>
                <a:schemeClr val="tx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
        <p:nvSpPr>
          <p:cNvPr id="2" name="TextBox 1">
            <a:extLst>
              <a:ext uri="{FF2B5EF4-FFF2-40B4-BE49-F238E27FC236}">
                <a16:creationId xmlns:a16="http://schemas.microsoft.com/office/drawing/2014/main" id="{17BBE824-F870-4388-BF77-B39E62C4B003}"/>
              </a:ext>
            </a:extLst>
          </p:cNvPr>
          <p:cNvSpPr txBox="1"/>
          <p:nvPr/>
        </p:nvSpPr>
        <p:spPr>
          <a:xfrm>
            <a:off x="308912" y="1094422"/>
            <a:ext cx="8361311" cy="2954655"/>
          </a:xfrm>
          <a:prstGeom prst="rect">
            <a:avLst/>
          </a:prstGeom>
          <a:noFill/>
        </p:spPr>
        <p:txBody>
          <a:bodyPr wrap="square" rtlCol="0">
            <a:spAutoFit/>
          </a:bodyPr>
          <a:lstStyle/>
          <a:p>
            <a:pPr lvl="1" indent="-342900">
              <a:spcBef>
                <a:spcPts val="0"/>
              </a:spcBef>
              <a:buClr>
                <a:schemeClr val="tx1"/>
              </a:buClr>
              <a:buSzPts val="1800"/>
              <a:buFont typeface="Wingdings" panose="05000000000000000000" pitchFamily="2" charset="2"/>
              <a:buChar char="v"/>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Usually additional alternative verdict to guilty, not guilty, and NGRI</a:t>
            </a:r>
          </a:p>
          <a:p>
            <a:pPr lvl="1" indent="-342900">
              <a:spcBef>
                <a:spcPts val="0"/>
              </a:spcBef>
              <a:buClr>
                <a:schemeClr val="tx1"/>
              </a:buClr>
              <a:buSzPts val="1800"/>
              <a:buFont typeface="Wingdings" panose="05000000000000000000" pitchFamily="2" charset="2"/>
              <a:buChar char="v"/>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Permitted in 20 states</a:t>
            </a:r>
          </a:p>
          <a:p>
            <a:pPr lvl="1" indent="-342900">
              <a:spcBef>
                <a:spcPts val="0"/>
              </a:spcBef>
              <a:buClr>
                <a:schemeClr val="tx1"/>
              </a:buClr>
              <a:buSzPts val="1800"/>
              <a:buFont typeface="Wingdings" panose="05000000000000000000" pitchFamily="2" charset="2"/>
              <a:buChar char="v"/>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Also known as GBMI</a:t>
            </a:r>
          </a:p>
          <a:p>
            <a:pPr lvl="1" indent="-342900">
              <a:spcBef>
                <a:spcPts val="0"/>
              </a:spcBef>
              <a:buClr>
                <a:schemeClr val="tx1"/>
              </a:buClr>
              <a:buSzPts val="1800"/>
              <a:buFont typeface="Wingdings" panose="05000000000000000000" pitchFamily="2" charset="2"/>
              <a:buChar char="v"/>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Used when there is clear evidence of a lack of defendants’ appreciation for wrongfulness OR consequences of their actions </a:t>
            </a:r>
          </a:p>
          <a:p>
            <a:pPr lvl="2" indent="-342900">
              <a:spcBef>
                <a:spcPts val="0"/>
              </a:spcBef>
              <a:buClr>
                <a:schemeClr val="tx1"/>
              </a:buClr>
              <a:buSzPts val="1800"/>
              <a:buFont typeface="Wingdings" panose="05000000000000000000" pitchFamily="2" charset="2"/>
              <a:buChar char="§"/>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Defendants who meet both criteria often opt for the NGRI plea, the GBMI plea is reserved for those who meet only one criterion</a:t>
            </a:r>
          </a:p>
          <a:p>
            <a:endParaRPr lang="en-US" dirty="0"/>
          </a:p>
        </p:txBody>
      </p:sp>
      <p:sp>
        <p:nvSpPr>
          <p:cNvPr id="3" name="TextBox 2">
            <a:extLst>
              <a:ext uri="{FF2B5EF4-FFF2-40B4-BE49-F238E27FC236}">
                <a16:creationId xmlns:a16="http://schemas.microsoft.com/office/drawing/2014/main" id="{C2690084-F505-4ADC-8834-FBD556117346}"/>
              </a:ext>
            </a:extLst>
          </p:cNvPr>
          <p:cNvSpPr txBox="1"/>
          <p:nvPr/>
        </p:nvSpPr>
        <p:spPr>
          <a:xfrm>
            <a:off x="-153683" y="3678014"/>
            <a:ext cx="8823907" cy="830997"/>
          </a:xfrm>
          <a:prstGeom prst="rect">
            <a:avLst/>
          </a:prstGeom>
          <a:noFill/>
        </p:spPr>
        <p:txBody>
          <a:bodyPr wrap="square" rtlCol="0">
            <a:spAutoFit/>
          </a:bodyPr>
          <a:lstStyle/>
          <a:p>
            <a:pPr marL="857250" lvl="2" indent="-285750">
              <a:spcBef>
                <a:spcPts val="0"/>
              </a:spcBef>
              <a:buClr>
                <a:schemeClr val="tx1"/>
              </a:buClr>
              <a:buSzPts val="1800"/>
              <a:buFont typeface="Wingdings" panose="05000000000000000000" pitchFamily="2" charset="2"/>
              <a:buChar char="v"/>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Treatment is delivered up until the defendant is deemed sane</a:t>
            </a:r>
          </a:p>
          <a:p>
            <a:pPr marL="1371600" lvl="2" indent="-342900">
              <a:spcBef>
                <a:spcPts val="0"/>
              </a:spcBef>
              <a:buClr>
                <a:schemeClr val="tx1"/>
              </a:buClr>
              <a:buSzPts val="1800"/>
              <a:buFont typeface="Wingdings" panose="05000000000000000000" pitchFamily="2" charset="2"/>
              <a:buChar char="§"/>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Once this has happened, they will be moved to a prison to serve out their sentence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5"/>
        <p:cNvGrpSpPr/>
        <p:nvPr/>
      </p:nvGrpSpPr>
      <p:grpSpPr>
        <a:xfrm>
          <a:off x="0" y="0"/>
          <a:ext cx="0" cy="0"/>
          <a:chOff x="0" y="0"/>
          <a:chExt cx="0" cy="0"/>
        </a:xfrm>
      </p:grpSpPr>
      <p:sp>
        <p:nvSpPr>
          <p:cNvPr id="126" name="Google Shape;126;p2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b="1" i="1" dirty="0">
                <a:solidFill>
                  <a:schemeClr val="tx1"/>
                </a:solidFill>
                <a:latin typeface="Microsoft Himalaya" panose="01010100010101010101" pitchFamily="2" charset="0"/>
                <a:ea typeface="Microsoft Himalaya" panose="01010100010101010101" pitchFamily="2" charset="0"/>
                <a:cs typeface="Microsoft Himalaya" panose="01010100010101010101" pitchFamily="2" charset="0"/>
                <a:sym typeface="Merriweather"/>
              </a:rPr>
              <a:t>Comparing NGRI and GBMI</a:t>
            </a:r>
            <a:endParaRPr sz="4000" b="1" i="1" dirty="0">
              <a:solidFill>
                <a:schemeClr val="tx1"/>
              </a:solidFill>
              <a:latin typeface="Microsoft Himalaya" panose="01010100010101010101" pitchFamily="2" charset="0"/>
              <a:ea typeface="Microsoft Himalaya" panose="01010100010101010101" pitchFamily="2" charset="0"/>
              <a:cs typeface="Microsoft Himalaya" panose="01010100010101010101" pitchFamily="2" charset="0"/>
              <a:sym typeface="Merriweather"/>
            </a:endParaRPr>
          </a:p>
        </p:txBody>
      </p:sp>
      <p:graphicFrame>
        <p:nvGraphicFramePr>
          <p:cNvPr id="2" name="Table 2">
            <a:extLst>
              <a:ext uri="{FF2B5EF4-FFF2-40B4-BE49-F238E27FC236}">
                <a16:creationId xmlns:a16="http://schemas.microsoft.com/office/drawing/2014/main" id="{22DD09E2-888A-4108-B6C6-2D7DAD68CF93}"/>
              </a:ext>
            </a:extLst>
          </p:cNvPr>
          <p:cNvGraphicFramePr>
            <a:graphicFrameLocks noGrp="1"/>
          </p:cNvGraphicFramePr>
          <p:nvPr>
            <p:extLst>
              <p:ext uri="{D42A27DB-BD31-4B8C-83A1-F6EECF244321}">
                <p14:modId xmlns:p14="http://schemas.microsoft.com/office/powerpoint/2010/main" val="533208774"/>
              </p:ext>
            </p:extLst>
          </p:nvPr>
        </p:nvGraphicFramePr>
        <p:xfrm>
          <a:off x="846328" y="1223755"/>
          <a:ext cx="7451344" cy="3474720"/>
        </p:xfrm>
        <a:graphic>
          <a:graphicData uri="http://schemas.openxmlformats.org/drawingml/2006/table">
            <a:tbl>
              <a:tblPr firstRow="1" bandRow="1">
                <a:tableStyleId>{C083E6E3-FA7D-4D7B-A595-EF9225AFEA82}</a:tableStyleId>
              </a:tblPr>
              <a:tblGrid>
                <a:gridCol w="2215925">
                  <a:extLst>
                    <a:ext uri="{9D8B030D-6E8A-4147-A177-3AD203B41FA5}">
                      <a16:colId xmlns:a16="http://schemas.microsoft.com/office/drawing/2014/main" val="1865703991"/>
                    </a:ext>
                  </a:extLst>
                </a:gridCol>
                <a:gridCol w="2386060">
                  <a:extLst>
                    <a:ext uri="{9D8B030D-6E8A-4147-A177-3AD203B41FA5}">
                      <a16:colId xmlns:a16="http://schemas.microsoft.com/office/drawing/2014/main" val="424836151"/>
                    </a:ext>
                  </a:extLst>
                </a:gridCol>
                <a:gridCol w="2849359">
                  <a:extLst>
                    <a:ext uri="{9D8B030D-6E8A-4147-A177-3AD203B41FA5}">
                      <a16:colId xmlns:a16="http://schemas.microsoft.com/office/drawing/2014/main" val="1124509954"/>
                    </a:ext>
                  </a:extLst>
                </a:gridCol>
              </a:tblGrid>
              <a:tr h="370840">
                <a:tc>
                  <a:txBody>
                    <a:bodyPr/>
                    <a:lstStyle/>
                    <a:p>
                      <a:endParaRPr lang="en-US" sz="2400" b="1" dirty="0">
                        <a:latin typeface="Microsoft Himalaya" panose="01010100010101010101" pitchFamily="2" charset="0"/>
                        <a:ea typeface="Microsoft Himalaya" panose="01010100010101010101" pitchFamily="2" charset="0"/>
                        <a:cs typeface="Microsoft Himalaya" panose="01010100010101010101" pitchFamily="2" charset="0"/>
                      </a:endParaRPr>
                    </a:p>
                  </a:txBody>
                  <a:tcPr/>
                </a:tc>
                <a:tc>
                  <a:txBody>
                    <a:bodyPr/>
                    <a:lstStyle/>
                    <a:p>
                      <a:pPr algn="ct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NGRI</a:t>
                      </a:r>
                    </a:p>
                  </a:txBody>
                  <a:tcPr/>
                </a:tc>
                <a:tc>
                  <a:txBody>
                    <a:bodyPr/>
                    <a:lstStyle/>
                    <a:p>
                      <a:pPr algn="ct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GBMI</a:t>
                      </a:r>
                    </a:p>
                  </a:txBody>
                  <a:tcPr/>
                </a:tc>
                <a:extLst>
                  <a:ext uri="{0D108BD9-81ED-4DB2-BD59-A6C34878D82A}">
                    <a16:rowId xmlns:a16="http://schemas.microsoft.com/office/drawing/2014/main" val="3354677212"/>
                  </a:ext>
                </a:extLst>
              </a:tr>
              <a:tr h="370840">
                <a:tc>
                  <a:txBody>
                    <a:bodyPr/>
                    <a:lstStyle/>
                    <a:p>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Responsibility for Crime</a:t>
                      </a:r>
                    </a:p>
                  </a:txBody>
                  <a:tcPr/>
                </a:tc>
                <a:tc>
                  <a:txBody>
                    <a:bodyPr/>
                    <a:lstStyle/>
                    <a:p>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Not Responsible</a:t>
                      </a:r>
                    </a:p>
                  </a:txBody>
                  <a:tcPr/>
                </a:tc>
                <a:tc>
                  <a:txBody>
                    <a:bodyPr/>
                    <a:lstStyle/>
                    <a:p>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Responsible </a:t>
                      </a:r>
                    </a:p>
                  </a:txBody>
                  <a:tcPr/>
                </a:tc>
                <a:extLst>
                  <a:ext uri="{0D108BD9-81ED-4DB2-BD59-A6C34878D82A}">
                    <a16:rowId xmlns:a16="http://schemas.microsoft.com/office/drawing/2014/main" val="2454497360"/>
                  </a:ext>
                </a:extLst>
              </a:tr>
              <a:tr h="370840">
                <a:tc>
                  <a:txBody>
                    <a:bodyPr/>
                    <a:lstStyle/>
                    <a:p>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Where Committed? </a:t>
                      </a:r>
                    </a:p>
                  </a:txBody>
                  <a:tcPr/>
                </a:tc>
                <a:tc>
                  <a:txBody>
                    <a:bodyPr/>
                    <a:lstStyle/>
                    <a:p>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Forensic Hospital</a:t>
                      </a:r>
                    </a:p>
                  </a:txBody>
                  <a:tcPr/>
                </a:tc>
                <a:tc>
                  <a:txBody>
                    <a:bodyPr/>
                    <a:lstStyle/>
                    <a:p>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Prison</a:t>
                      </a:r>
                    </a:p>
                  </a:txBody>
                  <a:tcPr/>
                </a:tc>
                <a:extLst>
                  <a:ext uri="{0D108BD9-81ED-4DB2-BD59-A6C34878D82A}">
                    <a16:rowId xmlns:a16="http://schemas.microsoft.com/office/drawing/2014/main" val="3035180232"/>
                  </a:ext>
                </a:extLst>
              </a:tr>
              <a:tr h="370840">
                <a:tc>
                  <a:txBody>
                    <a:bodyPr/>
                    <a:lstStyle/>
                    <a:p>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Given Sentence? </a:t>
                      </a:r>
                    </a:p>
                  </a:txBody>
                  <a:tcPr/>
                </a:tc>
                <a:tc>
                  <a:txBody>
                    <a:bodyPr/>
                    <a:lstStyle/>
                    <a:p>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No</a:t>
                      </a:r>
                    </a:p>
                  </a:txBody>
                  <a:tcPr/>
                </a:tc>
                <a:tc>
                  <a:txBody>
                    <a:bodyPr/>
                    <a:lstStyle/>
                    <a:p>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Yes</a:t>
                      </a:r>
                    </a:p>
                  </a:txBody>
                  <a:tcPr/>
                </a:tc>
                <a:extLst>
                  <a:ext uri="{0D108BD9-81ED-4DB2-BD59-A6C34878D82A}">
                    <a16:rowId xmlns:a16="http://schemas.microsoft.com/office/drawing/2014/main" val="4252555858"/>
                  </a:ext>
                </a:extLst>
              </a:tr>
              <a:tr h="370840">
                <a:tc>
                  <a:txBody>
                    <a:bodyPr/>
                    <a:lstStyle/>
                    <a:p>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When Released? </a:t>
                      </a:r>
                    </a:p>
                  </a:txBody>
                  <a:tcPr/>
                </a:tc>
                <a:tc>
                  <a:txBody>
                    <a:bodyPr/>
                    <a:lstStyle/>
                    <a:p>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When no longer a danger and mentally ill </a:t>
                      </a:r>
                    </a:p>
                  </a:txBody>
                  <a:tcPr/>
                </a:tc>
                <a:tc>
                  <a:txBody>
                    <a:bodyPr/>
                    <a:lstStyle/>
                    <a:p>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End of sentence, but could be committed civilly if dangerous and mentally ill </a:t>
                      </a:r>
                    </a:p>
                  </a:txBody>
                  <a:tcPr/>
                </a:tc>
                <a:extLst>
                  <a:ext uri="{0D108BD9-81ED-4DB2-BD59-A6C34878D82A}">
                    <a16:rowId xmlns:a16="http://schemas.microsoft.com/office/drawing/2014/main" val="3482867691"/>
                  </a:ext>
                </a:extLst>
              </a:tr>
              <a:tr h="370840">
                <a:tc>
                  <a:txBody>
                    <a:bodyPr/>
                    <a:lstStyle/>
                    <a:p>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Treatment Given? </a:t>
                      </a:r>
                    </a:p>
                  </a:txBody>
                  <a:tcPr/>
                </a:tc>
                <a:tc>
                  <a:txBody>
                    <a:bodyPr/>
                    <a:lstStyle/>
                    <a:p>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Yes</a:t>
                      </a:r>
                    </a:p>
                  </a:txBody>
                  <a:tcPr/>
                </a:tc>
                <a:tc>
                  <a:txBody>
                    <a:bodyPr/>
                    <a:lstStyle/>
                    <a:p>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Possibly </a:t>
                      </a:r>
                    </a:p>
                  </a:txBody>
                  <a:tcPr/>
                </a:tc>
                <a:extLst>
                  <a:ext uri="{0D108BD9-81ED-4DB2-BD59-A6C34878D82A}">
                    <a16:rowId xmlns:a16="http://schemas.microsoft.com/office/drawing/2014/main" val="1950939206"/>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1"/>
        <p:cNvGrpSpPr/>
        <p:nvPr/>
      </p:nvGrpSpPr>
      <p:grpSpPr>
        <a:xfrm>
          <a:off x="0" y="0"/>
          <a:ext cx="0" cy="0"/>
          <a:chOff x="0" y="0"/>
          <a:chExt cx="0" cy="0"/>
        </a:xfrm>
      </p:grpSpPr>
      <p:sp>
        <p:nvSpPr>
          <p:cNvPr id="132" name="Google Shape;132;p23"/>
          <p:cNvSpPr txBox="1">
            <a:spLocks noGrp="1"/>
          </p:cNvSpPr>
          <p:nvPr>
            <p:ph type="title"/>
          </p:nvPr>
        </p:nvSpPr>
        <p:spPr>
          <a:xfrm>
            <a:off x="311700" y="2638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b="1" i="1" dirty="0">
                <a:solidFill>
                  <a:schemeClr val="tx1"/>
                </a:solidFill>
                <a:latin typeface="Microsoft Himalaya" panose="01010100010101010101" pitchFamily="2" charset="0"/>
                <a:ea typeface="Microsoft Himalaya" panose="01010100010101010101" pitchFamily="2" charset="0"/>
                <a:cs typeface="Microsoft Himalaya" panose="01010100010101010101" pitchFamily="2" charset="0"/>
                <a:sym typeface="Merriweather"/>
              </a:rPr>
              <a:t>Competency</a:t>
            </a:r>
            <a:endParaRPr sz="4000" b="1" i="1" dirty="0">
              <a:solidFill>
                <a:schemeClr val="tx1"/>
              </a:solidFill>
              <a:latin typeface="Microsoft Himalaya" panose="01010100010101010101" pitchFamily="2" charset="0"/>
              <a:ea typeface="Microsoft Himalaya" panose="01010100010101010101" pitchFamily="2" charset="0"/>
              <a:cs typeface="Microsoft Himalaya" panose="01010100010101010101" pitchFamily="2" charset="0"/>
              <a:sym typeface="Merriweather"/>
            </a:endParaRPr>
          </a:p>
        </p:txBody>
      </p:sp>
      <p:sp>
        <p:nvSpPr>
          <p:cNvPr id="133" name="Google Shape;133;p23"/>
          <p:cNvSpPr txBox="1">
            <a:spLocks noGrp="1"/>
          </p:cNvSpPr>
          <p:nvPr>
            <p:ph type="body" idx="1"/>
          </p:nvPr>
        </p:nvSpPr>
        <p:spPr>
          <a:xfrm>
            <a:off x="311700" y="955422"/>
            <a:ext cx="8520600" cy="1248282"/>
          </a:xfrm>
          <a:prstGeom prst="rect">
            <a:avLst/>
          </a:prstGeom>
        </p:spPr>
        <p:txBody>
          <a:bodyPr spcFirstLastPara="1" wrap="square" lIns="91425" tIns="91425" rIns="91425" bIns="91425" anchor="t" anchorCtr="0">
            <a:noAutofit/>
          </a:bodyPr>
          <a:lstStyle/>
          <a:p>
            <a:pPr lvl="0" algn="l" rtl="0">
              <a:spcBef>
                <a:spcPts val="0"/>
              </a:spcBef>
              <a:spcAft>
                <a:spcPts val="0"/>
              </a:spcAft>
              <a:buClr>
                <a:schemeClr val="tx1"/>
              </a:buClr>
              <a:buSzPts val="1800"/>
              <a:buFont typeface="Wingdings" panose="05000000000000000000" pitchFamily="2" charset="2"/>
              <a:buChar char="v"/>
            </a:pPr>
            <a:r>
              <a:rPr lang="en"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Evaluation of defendants in criminal cases are typically done by Forensic Psychologists </a:t>
            </a:r>
          </a:p>
          <a:p>
            <a:pPr lvl="0" algn="l" rtl="0">
              <a:spcBef>
                <a:spcPts val="0"/>
              </a:spcBef>
              <a:spcAft>
                <a:spcPts val="0"/>
              </a:spcAft>
              <a:buClr>
                <a:schemeClr val="tx1"/>
              </a:buClr>
              <a:buSzPts val="1800"/>
              <a:buFont typeface="Wingdings" panose="05000000000000000000" pitchFamily="2" charset="2"/>
              <a:buChar char="v"/>
            </a:pPr>
            <a:r>
              <a:rPr lang="en"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Defendants can be deemed ITP (Incompetent to Proceed)</a:t>
            </a:r>
          </a:p>
          <a:p>
            <a:pPr lvl="1" indent="-342900">
              <a:spcBef>
                <a:spcPts val="0"/>
              </a:spcBef>
              <a:buClr>
                <a:schemeClr val="tx1"/>
              </a:buClr>
              <a:buSzPts val="1800"/>
              <a:buFont typeface="Wingdings" panose="05000000000000000000" pitchFamily="2" charset="2"/>
              <a:buChar char="§"/>
            </a:pPr>
            <a:r>
              <a:rPr lang="en"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75% of ITP defendants were deemed competent within 6 months </a:t>
            </a:r>
            <a:endParaRPr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endParaRPr>
          </a:p>
          <a:p>
            <a:pPr marL="1371600" lvl="0" indent="0" algn="l" rtl="0">
              <a:spcBef>
                <a:spcPts val="0"/>
              </a:spcBef>
              <a:spcAft>
                <a:spcPts val="1600"/>
              </a:spcAft>
              <a:buNone/>
            </a:pPr>
            <a:endParaRPr sz="1800" dirty="0">
              <a:solidFill>
                <a:srgbClr val="FFFFFF"/>
              </a:solidFill>
              <a:latin typeface="Merriweather"/>
              <a:ea typeface="Merriweather"/>
              <a:cs typeface="Merriweather"/>
              <a:sym typeface="Merriweather"/>
            </a:endParaRPr>
          </a:p>
        </p:txBody>
      </p:sp>
      <p:sp>
        <p:nvSpPr>
          <p:cNvPr id="2" name="TextBox 1">
            <a:extLst>
              <a:ext uri="{FF2B5EF4-FFF2-40B4-BE49-F238E27FC236}">
                <a16:creationId xmlns:a16="http://schemas.microsoft.com/office/drawing/2014/main" id="{31CB8C4E-CBC7-4CA3-9DDC-1553BEDE656F}"/>
              </a:ext>
            </a:extLst>
          </p:cNvPr>
          <p:cNvSpPr txBox="1"/>
          <p:nvPr/>
        </p:nvSpPr>
        <p:spPr>
          <a:xfrm>
            <a:off x="-146304" y="2203704"/>
            <a:ext cx="8978604" cy="2585323"/>
          </a:xfrm>
          <a:prstGeom prst="rect">
            <a:avLst/>
          </a:prstGeom>
          <a:noFill/>
        </p:spPr>
        <p:txBody>
          <a:bodyPr wrap="square" rtlCol="0">
            <a:spAutoFit/>
          </a:bodyPr>
          <a:lstStyle/>
          <a:p>
            <a:pPr marL="914400" lvl="1" indent="-342900" algn="l" rtl="0">
              <a:spcBef>
                <a:spcPts val="0"/>
              </a:spcBef>
              <a:spcAft>
                <a:spcPts val="0"/>
              </a:spcAft>
              <a:buClr>
                <a:schemeClr val="tx1"/>
              </a:buClr>
              <a:buSzPts val="1800"/>
              <a:buFont typeface="Wingdings" panose="05000000000000000000" pitchFamily="2" charset="2"/>
              <a:buChar char="v"/>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Legal standard </a:t>
            </a:r>
          </a:p>
          <a:p>
            <a:pPr marL="1371600" lvl="2" indent="-342900">
              <a:buClr>
                <a:schemeClr val="tx1"/>
              </a:buClr>
              <a:buSzPts val="1800"/>
              <a:buFont typeface="Wingdings" panose="05000000000000000000" pitchFamily="2" charset="2"/>
              <a:buChar char="§"/>
            </a:pPr>
            <a:r>
              <a:rPr lang="en-US" sz="2400" b="1" u="sng"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Dusky v. United States (1960) </a:t>
            </a: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 A defendant must have “</a:t>
            </a:r>
            <a:r>
              <a:rPr lang="en-US" sz="2400" b="1" i="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sufficient present ability </a:t>
            </a: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to consult with his attorney with a reasonable degree of </a:t>
            </a:r>
            <a:r>
              <a:rPr lang="en-US" sz="2400" b="1" i="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rational understanding</a:t>
            </a: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 and a rational as well as </a:t>
            </a:r>
            <a:r>
              <a:rPr lang="en-US" sz="2400" b="1" i="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factual understanding</a:t>
            </a: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 of proceedings against him”.</a:t>
            </a:r>
          </a:p>
          <a:p>
            <a:pPr marL="914400" lvl="1" indent="-342900" algn="l" rtl="0">
              <a:spcBef>
                <a:spcPts val="0"/>
              </a:spcBef>
              <a:spcAft>
                <a:spcPts val="0"/>
              </a:spcAft>
              <a:buClr>
                <a:schemeClr val="tx1"/>
              </a:buClr>
              <a:buSzPts val="1800"/>
              <a:buFont typeface="Wingdings" panose="05000000000000000000" pitchFamily="2" charset="2"/>
              <a:buChar char="v"/>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The modern version of this requires only that a defendant understands the proceedings against them</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0"/>
        <p:cNvGrpSpPr/>
        <p:nvPr/>
      </p:nvGrpSpPr>
      <p:grpSpPr>
        <a:xfrm>
          <a:off x="0" y="0"/>
          <a:ext cx="0" cy="0"/>
          <a:chOff x="0" y="0"/>
          <a:chExt cx="0" cy="0"/>
        </a:xfrm>
      </p:grpSpPr>
      <p:sp>
        <p:nvSpPr>
          <p:cNvPr id="141" name="Google Shape;141;p24"/>
          <p:cNvSpPr txBox="1">
            <a:spLocks noGrp="1"/>
          </p:cNvSpPr>
          <p:nvPr>
            <p:ph type="title"/>
          </p:nvPr>
        </p:nvSpPr>
        <p:spPr>
          <a:xfrm>
            <a:off x="242718" y="408449"/>
            <a:ext cx="8658564"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4000" b="1" i="1" dirty="0">
                <a:solidFill>
                  <a:schemeClr val="tx1"/>
                </a:solidFill>
                <a:latin typeface="Microsoft Himalaya" panose="01010100010101010101" pitchFamily="2" charset="0"/>
                <a:ea typeface="Microsoft Himalaya" panose="01010100010101010101" pitchFamily="2" charset="0"/>
                <a:cs typeface="Microsoft Himalaya" panose="01010100010101010101" pitchFamily="2" charset="0"/>
                <a:sym typeface="Merriweather"/>
              </a:rPr>
              <a:t>How do we know who is eligible for competency evaluations? </a:t>
            </a:r>
            <a:endParaRPr sz="4000" b="1" i="1" dirty="0">
              <a:solidFill>
                <a:schemeClr val="tx1"/>
              </a:solidFill>
              <a:latin typeface="Microsoft Himalaya" panose="01010100010101010101" pitchFamily="2" charset="0"/>
              <a:ea typeface="Microsoft Himalaya" panose="01010100010101010101" pitchFamily="2" charset="0"/>
              <a:cs typeface="Microsoft Himalaya" panose="01010100010101010101" pitchFamily="2" charset="0"/>
              <a:sym typeface="Merriweather"/>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42" name="Google Shape;142;p24"/>
          <p:cNvSpPr txBox="1">
            <a:spLocks noGrp="1"/>
          </p:cNvSpPr>
          <p:nvPr>
            <p:ph type="body" idx="1"/>
          </p:nvPr>
        </p:nvSpPr>
        <p:spPr>
          <a:xfrm>
            <a:off x="311700" y="1318651"/>
            <a:ext cx="8520600" cy="34164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Clr>
                <a:schemeClr val="tx1"/>
              </a:buClr>
              <a:buSzPts val="2200"/>
              <a:buFont typeface="Wingdings" panose="05000000000000000000" pitchFamily="2" charset="2"/>
              <a:buChar char="v"/>
            </a:pPr>
            <a:r>
              <a:rPr lang="en" sz="2400" b="1" dirty="0">
                <a:latin typeface="Microsoft Himalaya" panose="01010100010101010101" pitchFamily="2" charset="0"/>
                <a:ea typeface="Microsoft Himalaya" panose="01010100010101010101" pitchFamily="2" charset="0"/>
                <a:cs typeface="Microsoft Himalaya" panose="01010100010101010101" pitchFamily="2" charset="0"/>
              </a:rPr>
              <a:t>No mental illness </a:t>
            </a:r>
            <a:r>
              <a:rPr lang="en" sz="2400" b="1" u="sng" dirty="0">
                <a:latin typeface="Microsoft Himalaya" panose="01010100010101010101" pitchFamily="2" charset="0"/>
                <a:ea typeface="Microsoft Himalaya" panose="01010100010101010101" pitchFamily="2" charset="0"/>
                <a:cs typeface="Microsoft Himalaya" panose="01010100010101010101" pitchFamily="2" charset="0"/>
              </a:rPr>
              <a:t>at the time of the trial</a:t>
            </a:r>
            <a:endParaRPr sz="2400" b="1" u="sng" dirty="0">
              <a:latin typeface="Microsoft Himalaya" panose="01010100010101010101" pitchFamily="2" charset="0"/>
              <a:ea typeface="Microsoft Himalaya" panose="01010100010101010101" pitchFamily="2" charset="0"/>
              <a:cs typeface="Microsoft Himalaya" panose="01010100010101010101" pitchFamily="2" charset="0"/>
            </a:endParaRPr>
          </a:p>
          <a:p>
            <a:pPr marL="457200" lvl="0" indent="-368300" algn="l" rtl="0">
              <a:spcBef>
                <a:spcPts val="0"/>
              </a:spcBef>
              <a:spcAft>
                <a:spcPts val="0"/>
              </a:spcAft>
              <a:buClr>
                <a:schemeClr val="tx1"/>
              </a:buClr>
              <a:buSzPts val="2200"/>
              <a:buFont typeface="Wingdings" panose="05000000000000000000" pitchFamily="2" charset="2"/>
              <a:buChar char="v"/>
            </a:pPr>
            <a:r>
              <a:rPr lang="en" sz="2400" b="1" dirty="0">
                <a:latin typeface="Microsoft Himalaya" panose="01010100010101010101" pitchFamily="2" charset="0"/>
                <a:ea typeface="Microsoft Himalaya" panose="01010100010101010101" pitchFamily="2" charset="0"/>
                <a:cs typeface="Microsoft Himalaya" panose="01010100010101010101" pitchFamily="2" charset="0"/>
              </a:rPr>
              <a:t>Able to understand charges brought upon them</a:t>
            </a:r>
            <a:endParaRPr sz="2400" b="1" dirty="0">
              <a:latin typeface="Microsoft Himalaya" panose="01010100010101010101" pitchFamily="2" charset="0"/>
              <a:ea typeface="Microsoft Himalaya" panose="01010100010101010101" pitchFamily="2" charset="0"/>
              <a:cs typeface="Microsoft Himalaya" panose="01010100010101010101" pitchFamily="2" charset="0"/>
            </a:endParaRPr>
          </a:p>
          <a:p>
            <a:pPr marL="457200" lvl="0" indent="-368300" algn="l" rtl="0">
              <a:spcBef>
                <a:spcPts val="0"/>
              </a:spcBef>
              <a:spcAft>
                <a:spcPts val="0"/>
              </a:spcAft>
              <a:buClr>
                <a:schemeClr val="tx1"/>
              </a:buClr>
              <a:buSzPts val="2200"/>
              <a:buFont typeface="Wingdings" panose="05000000000000000000" pitchFamily="2" charset="2"/>
              <a:buChar char="v"/>
            </a:pPr>
            <a:r>
              <a:rPr lang="en" sz="2400" b="1" dirty="0">
                <a:latin typeface="Microsoft Himalaya" panose="01010100010101010101" pitchFamily="2" charset="0"/>
                <a:ea typeface="Microsoft Himalaya" panose="01010100010101010101" pitchFamily="2" charset="0"/>
                <a:cs typeface="Microsoft Himalaya" panose="01010100010101010101" pitchFamily="2" charset="0"/>
              </a:rPr>
              <a:t>Able to appreciate possible penalties of crime</a:t>
            </a:r>
            <a:endParaRPr sz="2400" b="1" dirty="0">
              <a:latin typeface="Microsoft Himalaya" panose="01010100010101010101" pitchFamily="2" charset="0"/>
              <a:ea typeface="Microsoft Himalaya" panose="01010100010101010101" pitchFamily="2" charset="0"/>
              <a:cs typeface="Microsoft Himalaya" panose="01010100010101010101" pitchFamily="2" charset="0"/>
            </a:endParaRPr>
          </a:p>
          <a:p>
            <a:pPr marL="457200" lvl="0" indent="-368300" algn="l" rtl="0">
              <a:spcBef>
                <a:spcPts val="0"/>
              </a:spcBef>
              <a:spcAft>
                <a:spcPts val="0"/>
              </a:spcAft>
              <a:buClr>
                <a:schemeClr val="tx1"/>
              </a:buClr>
              <a:buSzPts val="2200"/>
              <a:buFont typeface="Wingdings" panose="05000000000000000000" pitchFamily="2" charset="2"/>
              <a:buChar char="v"/>
            </a:pPr>
            <a:r>
              <a:rPr lang="en" sz="2400" b="1" dirty="0">
                <a:latin typeface="Microsoft Himalaya" panose="01010100010101010101" pitchFamily="2" charset="0"/>
                <a:ea typeface="Microsoft Himalaya" panose="01010100010101010101" pitchFamily="2" charset="0"/>
                <a:cs typeface="Microsoft Himalaya" panose="01010100010101010101" pitchFamily="2" charset="0"/>
              </a:rPr>
              <a:t>Able to understand adversarial nature of legal process</a:t>
            </a:r>
            <a:endParaRPr sz="2400" b="1" dirty="0">
              <a:latin typeface="Microsoft Himalaya" panose="01010100010101010101" pitchFamily="2" charset="0"/>
              <a:ea typeface="Microsoft Himalaya" panose="01010100010101010101" pitchFamily="2" charset="0"/>
              <a:cs typeface="Microsoft Himalaya" panose="01010100010101010101" pitchFamily="2" charset="0"/>
            </a:endParaRPr>
          </a:p>
          <a:p>
            <a:pPr marL="457200" lvl="0" indent="-368300" algn="l" rtl="0">
              <a:spcBef>
                <a:spcPts val="0"/>
              </a:spcBef>
              <a:spcAft>
                <a:spcPts val="0"/>
              </a:spcAft>
              <a:buClr>
                <a:schemeClr val="tx1"/>
              </a:buClr>
              <a:buSzPts val="2200"/>
              <a:buFont typeface="Wingdings" panose="05000000000000000000" pitchFamily="2" charset="2"/>
              <a:buChar char="v"/>
            </a:pPr>
            <a:r>
              <a:rPr lang="en" sz="2400" b="1" dirty="0">
                <a:latin typeface="Microsoft Himalaya" panose="01010100010101010101" pitchFamily="2" charset="0"/>
                <a:ea typeface="Microsoft Himalaya" panose="01010100010101010101" pitchFamily="2" charset="0"/>
                <a:cs typeface="Microsoft Himalaya" panose="01010100010101010101" pitchFamily="2" charset="0"/>
              </a:rPr>
              <a:t>Able to work with/assist attorney</a:t>
            </a:r>
            <a:endParaRPr sz="2400" b="1" dirty="0">
              <a:latin typeface="Microsoft Himalaya" panose="01010100010101010101" pitchFamily="2" charset="0"/>
              <a:ea typeface="Microsoft Himalaya" panose="01010100010101010101" pitchFamily="2" charset="0"/>
              <a:cs typeface="Microsoft Himalaya" panose="01010100010101010101" pitchFamily="2" charset="0"/>
            </a:endParaRPr>
          </a:p>
          <a:p>
            <a:pPr marL="457200" lvl="0" indent="-368300" algn="l" rtl="0">
              <a:spcBef>
                <a:spcPts val="0"/>
              </a:spcBef>
              <a:spcAft>
                <a:spcPts val="0"/>
              </a:spcAft>
              <a:buClr>
                <a:schemeClr val="tx1"/>
              </a:buClr>
              <a:buSzPts val="2200"/>
              <a:buFont typeface="Wingdings" panose="05000000000000000000" pitchFamily="2" charset="2"/>
              <a:buChar char="v"/>
            </a:pPr>
            <a:r>
              <a:rPr lang="en" sz="2400" b="1" dirty="0">
                <a:latin typeface="Microsoft Himalaya" panose="01010100010101010101" pitchFamily="2" charset="0"/>
                <a:ea typeface="Microsoft Himalaya" panose="01010100010101010101" pitchFamily="2" charset="0"/>
                <a:cs typeface="Microsoft Himalaya" panose="01010100010101010101" pitchFamily="2" charset="0"/>
              </a:rPr>
              <a:t>Exhibit appropriate courtroom behavior</a:t>
            </a:r>
            <a:endParaRPr sz="2400" b="1" dirty="0">
              <a:latin typeface="Microsoft Himalaya" panose="01010100010101010101" pitchFamily="2" charset="0"/>
              <a:ea typeface="Microsoft Himalaya" panose="01010100010101010101" pitchFamily="2" charset="0"/>
              <a:cs typeface="Microsoft Himalaya" panose="01010100010101010101" pitchFamily="2" charset="0"/>
            </a:endParaRPr>
          </a:p>
          <a:p>
            <a:pPr marL="457200" lvl="0" indent="-368300" algn="l" rtl="0">
              <a:spcBef>
                <a:spcPts val="0"/>
              </a:spcBef>
              <a:spcAft>
                <a:spcPts val="0"/>
              </a:spcAft>
              <a:buClr>
                <a:schemeClr val="tx1"/>
              </a:buClr>
              <a:buSzPts val="2200"/>
              <a:buFont typeface="Wingdings" panose="05000000000000000000" pitchFamily="2" charset="2"/>
              <a:buChar char="v"/>
            </a:pPr>
            <a:r>
              <a:rPr lang="en" sz="2400" b="1" dirty="0">
                <a:latin typeface="Microsoft Himalaya" panose="01010100010101010101" pitchFamily="2" charset="0"/>
                <a:ea typeface="Microsoft Himalaya" panose="01010100010101010101" pitchFamily="2" charset="0"/>
                <a:cs typeface="Microsoft Himalaya" panose="01010100010101010101" pitchFamily="2" charset="0"/>
              </a:rPr>
              <a:t>Testify relevantly</a:t>
            </a:r>
            <a:endParaRPr sz="2400" b="1" dirty="0">
              <a:latin typeface="Microsoft Himalaya" panose="01010100010101010101" pitchFamily="2" charset="0"/>
              <a:ea typeface="Microsoft Himalaya" panose="01010100010101010101" pitchFamily="2" charset="0"/>
              <a:cs typeface="Microsoft Himalaya" panose="01010100010101010101" pitchFamily="2" charset="0"/>
            </a:endParaRPr>
          </a:p>
          <a:p>
            <a:pPr marL="0" lvl="0" indent="0" algn="l" rtl="0">
              <a:spcBef>
                <a:spcPts val="0"/>
              </a:spcBef>
              <a:spcAft>
                <a:spcPts val="1600"/>
              </a:spcAft>
              <a:buNone/>
            </a:pPr>
            <a:endParaRPr dirty="0"/>
          </a:p>
        </p:txBody>
      </p:sp>
      <p:pic>
        <p:nvPicPr>
          <p:cNvPr id="3" name="Picture 2" descr="A screenshot of a cell phone&#10;&#10;Description automatically generated">
            <a:extLst>
              <a:ext uri="{FF2B5EF4-FFF2-40B4-BE49-F238E27FC236}">
                <a16:creationId xmlns:a16="http://schemas.microsoft.com/office/drawing/2014/main" id="{56ED1725-6B74-45ED-89B9-B0D7990138DD}"/>
              </a:ext>
            </a:extLst>
          </p:cNvPr>
          <p:cNvPicPr>
            <a:picLocks noChangeAspect="1"/>
          </p:cNvPicPr>
          <p:nvPr/>
        </p:nvPicPr>
        <p:blipFill>
          <a:blip r:embed="rId3">
            <a:duotone>
              <a:schemeClr val="accent3">
                <a:shade val="45000"/>
                <a:satMod val="135000"/>
              </a:schemeClr>
              <a:prstClr val="white"/>
            </a:duotone>
            <a:extLst>
              <a:ext uri="{837473B0-CC2E-450A-ABE3-18F120FF3D39}">
                <a1611:picAttrSrcUrl xmlns:a1611="http://schemas.microsoft.com/office/drawing/2016/11/main" r:id="rId4"/>
              </a:ext>
            </a:extLst>
          </a:blip>
          <a:stretch>
            <a:fillRect/>
          </a:stretch>
        </p:blipFill>
        <p:spPr>
          <a:xfrm rot="269488">
            <a:off x="5704008" y="2292153"/>
            <a:ext cx="2726671" cy="2132445"/>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8"/>
        <p:cNvGrpSpPr/>
        <p:nvPr/>
      </p:nvGrpSpPr>
      <p:grpSpPr>
        <a:xfrm>
          <a:off x="0" y="0"/>
          <a:ext cx="0" cy="0"/>
          <a:chOff x="0" y="0"/>
          <a:chExt cx="0" cy="0"/>
        </a:xfrm>
      </p:grpSpPr>
      <p:sp>
        <p:nvSpPr>
          <p:cNvPr id="159" name="Google Shape;159;p27"/>
          <p:cNvSpPr txBox="1">
            <a:spLocks noGrp="1"/>
          </p:cNvSpPr>
          <p:nvPr>
            <p:ph type="title"/>
          </p:nvPr>
        </p:nvSpPr>
        <p:spPr>
          <a:xfrm>
            <a:off x="268475" y="2396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i="1" dirty="0">
                <a:solidFill>
                  <a:schemeClr val="tx1"/>
                </a:solidFill>
                <a:latin typeface="Microsoft Himalaya" panose="01010100010101010101" pitchFamily="2" charset="0"/>
                <a:ea typeface="Microsoft Himalaya" panose="01010100010101010101" pitchFamily="2" charset="0"/>
                <a:cs typeface="Microsoft Himalaya" panose="01010100010101010101" pitchFamily="2" charset="0"/>
                <a:sym typeface="Merriweather"/>
              </a:rPr>
              <a:t>What happens once a defendant is found ITP? </a:t>
            </a:r>
            <a:endParaRPr b="1" i="1" dirty="0">
              <a:solidFill>
                <a:schemeClr val="tx1"/>
              </a:solidFill>
              <a:latin typeface="Microsoft Himalaya" panose="01010100010101010101" pitchFamily="2" charset="0"/>
              <a:ea typeface="Microsoft Himalaya" panose="01010100010101010101" pitchFamily="2" charset="0"/>
              <a:cs typeface="Microsoft Himalaya" panose="01010100010101010101" pitchFamily="2" charset="0"/>
              <a:sym typeface="Merriweather"/>
            </a:endParaRPr>
          </a:p>
          <a:p>
            <a:pPr marL="0" lvl="0" indent="0" algn="l" rtl="0">
              <a:spcBef>
                <a:spcPts val="0"/>
              </a:spcBef>
              <a:spcAft>
                <a:spcPts val="0"/>
              </a:spcAft>
              <a:buNone/>
            </a:pPr>
            <a:endParaRPr dirty="0"/>
          </a:p>
        </p:txBody>
      </p:sp>
      <p:sp>
        <p:nvSpPr>
          <p:cNvPr id="160" name="Google Shape;160;p27"/>
          <p:cNvSpPr txBox="1">
            <a:spLocks noGrp="1"/>
          </p:cNvSpPr>
          <p:nvPr>
            <p:ph type="body" idx="1"/>
          </p:nvPr>
        </p:nvSpPr>
        <p:spPr>
          <a:xfrm>
            <a:off x="106430" y="812350"/>
            <a:ext cx="8769095" cy="4091500"/>
          </a:xfrm>
          <a:prstGeom prst="rect">
            <a:avLst/>
          </a:prstGeom>
        </p:spPr>
        <p:txBody>
          <a:bodyPr spcFirstLastPara="1" wrap="square" lIns="91425" tIns="91425" rIns="91425" bIns="91425" anchor="t" anchorCtr="0">
            <a:noAutofit/>
          </a:bodyPr>
          <a:lstStyle/>
          <a:p>
            <a:pPr marL="469900" lvl="0" algn="l" rtl="0">
              <a:spcBef>
                <a:spcPts val="0"/>
              </a:spcBef>
              <a:spcAft>
                <a:spcPts val="0"/>
              </a:spcAft>
              <a:buClr>
                <a:schemeClr val="tx1"/>
              </a:buClr>
              <a:buSzPts val="1600"/>
              <a:buFont typeface="Wingdings" panose="05000000000000000000" pitchFamily="2" charset="2"/>
              <a:buChar char="v"/>
            </a:pPr>
            <a:r>
              <a:rPr lang="en" sz="22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If you are found ITP, the legal proceedings are brought to a halt</a:t>
            </a:r>
            <a:endParaRPr sz="22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endParaRPr>
          </a:p>
          <a:p>
            <a:pPr marL="469900" lvl="0" algn="l" rtl="0">
              <a:spcBef>
                <a:spcPts val="0"/>
              </a:spcBef>
              <a:spcAft>
                <a:spcPts val="0"/>
              </a:spcAft>
              <a:buClr>
                <a:schemeClr val="tx1"/>
              </a:buClr>
              <a:buSzPts val="1600"/>
              <a:buFont typeface="Wingdings" panose="05000000000000000000" pitchFamily="2" charset="2"/>
              <a:buChar char="v"/>
            </a:pPr>
            <a:r>
              <a:rPr lang="en" sz="22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A mentally ill individual deemed incompetent is then subject to treatment until they are deemed “restored to competence”, and then they return to court to be tried on the charges. </a:t>
            </a:r>
            <a:endParaRPr sz="22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endParaRPr>
          </a:p>
          <a:p>
            <a:pPr marL="469900" lvl="0" algn="l" rtl="0">
              <a:spcBef>
                <a:spcPts val="0"/>
              </a:spcBef>
              <a:spcAft>
                <a:spcPts val="0"/>
              </a:spcAft>
              <a:buClr>
                <a:schemeClr val="tx1"/>
              </a:buClr>
              <a:buSzPts val="1600"/>
              <a:buFont typeface="Wingdings" panose="05000000000000000000" pitchFamily="2" charset="2"/>
              <a:buChar char="v"/>
            </a:pPr>
            <a:r>
              <a:rPr lang="en" sz="22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Common reasons for ITP:</a:t>
            </a:r>
            <a:endParaRPr sz="22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endParaRPr>
          </a:p>
          <a:p>
            <a:pPr marL="927100" lvl="1" indent="-342900" algn="l" rtl="0">
              <a:spcBef>
                <a:spcPts val="0"/>
              </a:spcBef>
              <a:spcAft>
                <a:spcPts val="0"/>
              </a:spcAft>
              <a:buClr>
                <a:schemeClr val="tx1"/>
              </a:buClr>
              <a:buSzPts val="1600"/>
              <a:buFont typeface="Wingdings" panose="05000000000000000000" pitchFamily="2" charset="2"/>
              <a:buChar char="§"/>
            </a:pPr>
            <a:r>
              <a:rPr lang="en" sz="22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Low intelligence or dementia impairs understanding of trial process</a:t>
            </a:r>
            <a:endParaRPr sz="22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endParaRPr>
          </a:p>
          <a:p>
            <a:pPr marL="927100" lvl="1" indent="-342900" algn="l" rtl="0">
              <a:spcBef>
                <a:spcPts val="0"/>
              </a:spcBef>
              <a:spcAft>
                <a:spcPts val="0"/>
              </a:spcAft>
              <a:buClr>
                <a:schemeClr val="tx1"/>
              </a:buClr>
              <a:buSzPts val="1600"/>
              <a:buFont typeface="Wingdings" panose="05000000000000000000" pitchFamily="2" charset="2"/>
              <a:buChar char="§"/>
            </a:pPr>
            <a:r>
              <a:rPr lang="en" sz="22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Depression and self-defeating behavior limit motivation for trial’s best outcome</a:t>
            </a:r>
            <a:endParaRPr sz="22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endParaRPr>
          </a:p>
          <a:p>
            <a:pPr marL="927100" lvl="1" indent="-342900" algn="l" rtl="0">
              <a:spcBef>
                <a:spcPts val="0"/>
              </a:spcBef>
              <a:spcAft>
                <a:spcPts val="0"/>
              </a:spcAft>
              <a:buClr>
                <a:schemeClr val="tx1"/>
              </a:buClr>
              <a:buSzPts val="1600"/>
              <a:buFont typeface="Wingdings" panose="05000000000000000000" pitchFamily="2" charset="2"/>
              <a:buChar char="§"/>
            </a:pPr>
            <a:r>
              <a:rPr lang="en" sz="22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Mania impairs ability to act appropriately in courtroom</a:t>
            </a:r>
            <a:endParaRPr sz="22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endParaRPr>
          </a:p>
          <a:p>
            <a:pPr marL="927100" lvl="1" indent="-342900" algn="l" rtl="0">
              <a:spcBef>
                <a:spcPts val="0"/>
              </a:spcBef>
              <a:spcAft>
                <a:spcPts val="0"/>
              </a:spcAft>
              <a:buClr>
                <a:schemeClr val="tx1"/>
              </a:buClr>
              <a:buSzPts val="1600"/>
              <a:buFont typeface="Wingdings" panose="05000000000000000000" pitchFamily="2" charset="2"/>
              <a:buChar char="§"/>
            </a:pPr>
            <a:r>
              <a:rPr lang="en" sz="22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Paranoid delusions impair ability to work with defense counsel</a:t>
            </a:r>
            <a:endParaRPr sz="22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endParaRPr>
          </a:p>
          <a:p>
            <a:pPr marL="927100" lvl="1" indent="-342900" algn="l" rtl="0">
              <a:spcBef>
                <a:spcPts val="0"/>
              </a:spcBef>
              <a:spcAft>
                <a:spcPts val="0"/>
              </a:spcAft>
              <a:buClr>
                <a:schemeClr val="tx1"/>
              </a:buClr>
              <a:buSzPts val="1600"/>
              <a:buFont typeface="Wingdings" panose="05000000000000000000" pitchFamily="2" charset="2"/>
              <a:buChar char="§"/>
            </a:pPr>
            <a:r>
              <a:rPr lang="en" sz="22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Disorganized thinking impairs concentration and attention</a:t>
            </a:r>
            <a:endParaRPr sz="22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endParaRPr>
          </a:p>
          <a:p>
            <a:pPr marL="927100" lvl="1" indent="-342900" algn="l" rtl="0">
              <a:spcBef>
                <a:spcPts val="0"/>
              </a:spcBef>
              <a:spcAft>
                <a:spcPts val="0"/>
              </a:spcAft>
              <a:buClr>
                <a:schemeClr val="tx1"/>
              </a:buClr>
              <a:buSzPts val="1600"/>
              <a:buFont typeface="Wingdings" panose="05000000000000000000" pitchFamily="2" charset="2"/>
              <a:buChar char="§"/>
            </a:pPr>
            <a:r>
              <a:rPr lang="en" sz="22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Delusions, disorganized thinking, low intellect, or dementia result in irrational decision-making about defense</a:t>
            </a:r>
            <a:endParaRPr sz="22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endParaRPr>
          </a:p>
          <a:p>
            <a:pPr marL="927100" lvl="1" indent="-342900" algn="l" rtl="0">
              <a:spcBef>
                <a:spcPts val="0"/>
              </a:spcBef>
              <a:spcAft>
                <a:spcPts val="0"/>
              </a:spcAft>
              <a:buClr>
                <a:schemeClr val="tx1"/>
              </a:buClr>
              <a:buSzPts val="1600"/>
              <a:buFont typeface="Wingdings" panose="05000000000000000000" pitchFamily="2" charset="2"/>
              <a:buChar char="§"/>
            </a:pPr>
            <a:r>
              <a:rPr lang="en" sz="22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Hallucinations distract from paying attention to the trial</a:t>
            </a:r>
            <a:endParaRPr sz="22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endParaRPr>
          </a:p>
          <a:p>
            <a:pPr marL="914400" lvl="0" indent="0" algn="l" rtl="0">
              <a:spcBef>
                <a:spcPts val="0"/>
              </a:spcBef>
              <a:spcAft>
                <a:spcPts val="0"/>
              </a:spcAft>
              <a:buNone/>
            </a:pPr>
            <a:endParaRPr sz="1600" dirty="0">
              <a:solidFill>
                <a:srgbClr val="FFFFFF"/>
              </a:solidFill>
              <a:latin typeface="Merriweather"/>
              <a:ea typeface="Merriweather"/>
              <a:cs typeface="Merriweather"/>
              <a:sym typeface="Merriweather"/>
            </a:endParaRPr>
          </a:p>
          <a:p>
            <a:pPr marL="0" lvl="0" indent="0" algn="l" rtl="0">
              <a:spcBef>
                <a:spcPts val="1600"/>
              </a:spcBef>
              <a:spcAft>
                <a:spcPts val="0"/>
              </a:spcAft>
              <a:buNone/>
            </a:pPr>
            <a:r>
              <a:rPr lang="en" sz="1600" dirty="0">
                <a:latin typeface="Merriweather"/>
                <a:ea typeface="Merriweather"/>
                <a:cs typeface="Merriweather"/>
                <a:sym typeface="Merriweather"/>
              </a:rPr>
              <a:t> </a:t>
            </a:r>
            <a:endParaRPr sz="1600" dirty="0">
              <a:latin typeface="Merriweather"/>
              <a:ea typeface="Merriweather"/>
              <a:cs typeface="Merriweather"/>
              <a:sym typeface="Merriweather"/>
            </a:endParaRPr>
          </a:p>
          <a:p>
            <a:pPr marL="0" lvl="0" indent="0" algn="l" rtl="0">
              <a:spcBef>
                <a:spcPts val="1600"/>
              </a:spcBef>
              <a:spcAft>
                <a:spcPts val="1600"/>
              </a:spcAft>
              <a:buNone/>
            </a:pPr>
            <a:endParaRPr sz="1600" dirty="0">
              <a:latin typeface="Merriweather"/>
              <a:ea typeface="Merriweather"/>
              <a:cs typeface="Merriweather"/>
              <a:sym typeface="Merriweathe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6"/>
        <p:cNvGrpSpPr/>
        <p:nvPr/>
      </p:nvGrpSpPr>
      <p:grpSpPr>
        <a:xfrm>
          <a:off x="0" y="0"/>
          <a:ext cx="0" cy="0"/>
          <a:chOff x="0" y="0"/>
          <a:chExt cx="0" cy="0"/>
        </a:xfrm>
      </p:grpSpPr>
      <p:sp>
        <p:nvSpPr>
          <p:cNvPr id="147" name="Google Shape;147;p2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b="1" i="1" dirty="0">
                <a:solidFill>
                  <a:schemeClr val="tx1"/>
                </a:solidFill>
                <a:latin typeface="Microsoft Himalaya" panose="01010100010101010101" pitchFamily="2" charset="0"/>
                <a:ea typeface="Microsoft Himalaya" panose="01010100010101010101" pitchFamily="2" charset="0"/>
                <a:cs typeface="Microsoft Himalaya" panose="01010100010101010101" pitchFamily="2" charset="0"/>
                <a:sym typeface="Merriweather"/>
              </a:rPr>
              <a:t>What is “Malingering”? </a:t>
            </a:r>
            <a:endParaRPr sz="4000" b="1" i="1" dirty="0">
              <a:solidFill>
                <a:schemeClr val="tx1"/>
              </a:solidFill>
              <a:latin typeface="Microsoft Himalaya" panose="01010100010101010101" pitchFamily="2" charset="0"/>
              <a:ea typeface="Microsoft Himalaya" panose="01010100010101010101" pitchFamily="2" charset="0"/>
              <a:cs typeface="Microsoft Himalaya" panose="01010100010101010101" pitchFamily="2" charset="0"/>
              <a:sym typeface="Merriweather"/>
            </a:endParaRPr>
          </a:p>
        </p:txBody>
      </p:sp>
      <p:sp>
        <p:nvSpPr>
          <p:cNvPr id="148" name="Google Shape;148;p25"/>
          <p:cNvSpPr txBox="1">
            <a:spLocks noGrp="1"/>
          </p:cNvSpPr>
          <p:nvPr>
            <p:ph type="body" idx="1"/>
          </p:nvPr>
        </p:nvSpPr>
        <p:spPr>
          <a:xfrm>
            <a:off x="311700" y="1017725"/>
            <a:ext cx="8520600" cy="3858437"/>
          </a:xfrm>
          <a:prstGeom prst="rect">
            <a:avLst/>
          </a:prstGeom>
        </p:spPr>
        <p:txBody>
          <a:bodyPr spcFirstLastPara="1" wrap="square" lIns="91425" tIns="91425" rIns="91425" bIns="91425" anchor="t" anchorCtr="0">
            <a:noAutofit/>
          </a:bodyPr>
          <a:lstStyle/>
          <a:p>
            <a:pPr lvl="0" algn="l" rtl="0">
              <a:spcBef>
                <a:spcPts val="0"/>
              </a:spcBef>
              <a:spcAft>
                <a:spcPts val="0"/>
              </a:spcAft>
              <a:buClr>
                <a:schemeClr val="tx1"/>
              </a:buClr>
              <a:buSzPts val="1800"/>
              <a:buFont typeface="Wingdings" panose="05000000000000000000" pitchFamily="2" charset="2"/>
              <a:buChar char="v"/>
            </a:pPr>
            <a:r>
              <a:rPr lang="en"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Intentional production or exaggeration of psychological symptoms, motivated by motivated external incentives (escaping charges, financial compensation)</a:t>
            </a:r>
            <a:endParaRPr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endParaRPr>
          </a:p>
          <a:p>
            <a:pPr lvl="0" algn="l" rtl="0">
              <a:spcBef>
                <a:spcPts val="0"/>
              </a:spcBef>
              <a:spcAft>
                <a:spcPts val="0"/>
              </a:spcAft>
              <a:buClr>
                <a:schemeClr val="tx1"/>
              </a:buClr>
              <a:buSzPts val="1800"/>
              <a:buFont typeface="Wingdings" panose="05000000000000000000" pitchFamily="2" charset="2"/>
              <a:buChar char="v"/>
            </a:pPr>
            <a:r>
              <a:rPr lang="en"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How can we catch those who malinger?</a:t>
            </a:r>
            <a:endParaRPr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endParaRPr>
          </a:p>
          <a:p>
            <a:pPr lvl="1" algn="l" rtl="0">
              <a:spcBef>
                <a:spcPts val="0"/>
              </a:spcBef>
              <a:spcAft>
                <a:spcPts val="0"/>
              </a:spcAft>
              <a:buClr>
                <a:schemeClr val="tx1"/>
              </a:buClr>
              <a:buSzPts val="1400"/>
              <a:buFont typeface="Wingdings" panose="05000000000000000000" pitchFamily="2" charset="2"/>
              <a:buChar char="§"/>
            </a:pPr>
            <a:r>
              <a:rPr lang="en"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M-FAST: Miller Forensic Assessment of Symptoms Test</a:t>
            </a:r>
            <a:endParaRPr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endParaRPr>
          </a:p>
          <a:p>
            <a:pPr lvl="1" algn="l" rtl="0">
              <a:spcBef>
                <a:spcPts val="0"/>
              </a:spcBef>
              <a:spcAft>
                <a:spcPts val="0"/>
              </a:spcAft>
              <a:buClr>
                <a:schemeClr val="tx1"/>
              </a:buClr>
              <a:buSzPts val="1400"/>
              <a:buFont typeface="Wingdings" panose="05000000000000000000" pitchFamily="2" charset="2"/>
              <a:buChar char="§"/>
            </a:pPr>
            <a:r>
              <a:rPr lang="en"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SIRS: Structured Interview of Reported Symptoms</a:t>
            </a:r>
            <a:endParaRPr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endParaRPr>
          </a:p>
          <a:p>
            <a:pPr lvl="0" algn="l" rtl="0">
              <a:spcBef>
                <a:spcPts val="0"/>
              </a:spcBef>
              <a:spcAft>
                <a:spcPts val="0"/>
              </a:spcAft>
              <a:buClr>
                <a:schemeClr val="tx1"/>
              </a:buClr>
              <a:buSzPts val="1800"/>
              <a:buFont typeface="Wingdings" panose="05000000000000000000" pitchFamily="2" charset="2"/>
              <a:buChar char="v"/>
            </a:pPr>
            <a:r>
              <a:rPr lang="en"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Often obvious, if a skilled professional is doing their job correctly</a:t>
            </a:r>
            <a:endParaRPr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endParaRPr>
          </a:p>
          <a:p>
            <a:pPr lvl="0" algn="l" rtl="0">
              <a:spcBef>
                <a:spcPts val="0"/>
              </a:spcBef>
              <a:spcAft>
                <a:spcPts val="0"/>
              </a:spcAft>
              <a:buClr>
                <a:schemeClr val="tx1"/>
              </a:buClr>
              <a:buSzPts val="1800"/>
              <a:buFont typeface="Wingdings" panose="05000000000000000000" pitchFamily="2" charset="2"/>
              <a:buChar char="v"/>
            </a:pPr>
            <a:r>
              <a:rPr lang="en"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Look for:</a:t>
            </a:r>
            <a:endParaRPr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endParaRPr>
          </a:p>
          <a:p>
            <a:pPr lvl="1" algn="l" rtl="0">
              <a:spcBef>
                <a:spcPts val="0"/>
              </a:spcBef>
              <a:spcAft>
                <a:spcPts val="0"/>
              </a:spcAft>
              <a:buClr>
                <a:schemeClr val="tx1"/>
              </a:buClr>
              <a:buSzPts val="1400"/>
              <a:buFont typeface="Wingdings" panose="05000000000000000000" pitchFamily="2" charset="2"/>
              <a:buChar char="§"/>
            </a:pPr>
            <a:r>
              <a:rPr lang="en"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Reported vs observed symptoms</a:t>
            </a:r>
            <a:endParaRPr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endParaRPr>
          </a:p>
          <a:p>
            <a:pPr lvl="1" algn="l" rtl="0">
              <a:spcBef>
                <a:spcPts val="0"/>
              </a:spcBef>
              <a:spcAft>
                <a:spcPts val="0"/>
              </a:spcAft>
              <a:buClr>
                <a:schemeClr val="tx1"/>
              </a:buClr>
              <a:buSzPts val="1400"/>
              <a:buFont typeface="Wingdings" panose="05000000000000000000" pitchFamily="2" charset="2"/>
              <a:buChar char="§"/>
            </a:pPr>
            <a:r>
              <a:rPr lang="en"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Unusual hallucinations</a:t>
            </a:r>
            <a:endParaRPr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endParaRPr>
          </a:p>
          <a:p>
            <a:pPr lvl="1" algn="l" rtl="0">
              <a:spcBef>
                <a:spcPts val="0"/>
              </a:spcBef>
              <a:spcAft>
                <a:spcPts val="0"/>
              </a:spcAft>
              <a:buClr>
                <a:schemeClr val="tx1"/>
              </a:buClr>
              <a:buSzPts val="1400"/>
              <a:buFont typeface="Wingdings" panose="05000000000000000000" pitchFamily="2" charset="2"/>
              <a:buChar char="§"/>
            </a:pPr>
            <a:r>
              <a:rPr lang="en"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Not typical course of symptom </a:t>
            </a:r>
            <a:endParaRPr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endParaRPr>
          </a:p>
          <a:p>
            <a:pPr marL="457200" lvl="0" indent="-342900" algn="l" rtl="0">
              <a:spcBef>
                <a:spcPts val="0"/>
              </a:spcBef>
              <a:spcAft>
                <a:spcPts val="0"/>
              </a:spcAft>
              <a:buClr>
                <a:srgbClr val="FFFFFF"/>
              </a:buClr>
              <a:buSzPts val="1800"/>
              <a:buFont typeface="Merriweather"/>
              <a:buChar char="●"/>
            </a:pPr>
            <a:endParaRPr dirty="0">
              <a:solidFill>
                <a:srgbClr val="FFFFFF"/>
              </a:solidFill>
              <a:latin typeface="Merriweather"/>
              <a:ea typeface="Merriweather"/>
              <a:cs typeface="Merriweather"/>
              <a:sym typeface="Merriweather"/>
            </a:endParaRPr>
          </a:p>
          <a:p>
            <a:pPr marL="457200" lvl="0" indent="0" algn="l" rtl="0">
              <a:spcBef>
                <a:spcPts val="1600"/>
              </a:spcBef>
              <a:spcAft>
                <a:spcPts val="0"/>
              </a:spcAft>
              <a:buNone/>
            </a:pPr>
            <a:endParaRPr dirty="0">
              <a:solidFill>
                <a:srgbClr val="FFFFFF"/>
              </a:solidFill>
              <a:latin typeface="Merriweather"/>
              <a:ea typeface="Merriweather"/>
              <a:cs typeface="Merriweather"/>
              <a:sym typeface="Merriweather"/>
            </a:endParaRPr>
          </a:p>
          <a:p>
            <a:pPr marL="457200" lvl="0" indent="0" algn="l" rtl="0">
              <a:spcBef>
                <a:spcPts val="1600"/>
              </a:spcBef>
              <a:spcAft>
                <a:spcPts val="1600"/>
              </a:spcAft>
              <a:buNone/>
            </a:pPr>
            <a:endParaRPr dirty="0">
              <a:solidFill>
                <a:srgbClr val="FFFFFF"/>
              </a:solidFill>
              <a:latin typeface="Merriweather"/>
              <a:ea typeface="Merriweather"/>
              <a:cs typeface="Merriweather"/>
              <a:sym typeface="Merriweathe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2"/>
        <p:cNvGrpSpPr/>
        <p:nvPr/>
      </p:nvGrpSpPr>
      <p:grpSpPr>
        <a:xfrm>
          <a:off x="0" y="0"/>
          <a:ext cx="0" cy="0"/>
          <a:chOff x="0" y="0"/>
          <a:chExt cx="0" cy="0"/>
        </a:xfrm>
      </p:grpSpPr>
      <p:sp>
        <p:nvSpPr>
          <p:cNvPr id="153" name="Google Shape;153;p2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b="1" i="1" dirty="0">
                <a:solidFill>
                  <a:schemeClr val="tx1"/>
                </a:solidFill>
                <a:latin typeface="Microsoft Himalaya" panose="01010100010101010101" pitchFamily="2" charset="0"/>
                <a:ea typeface="Microsoft Himalaya" panose="01010100010101010101" pitchFamily="2" charset="0"/>
                <a:cs typeface="Microsoft Himalaya" panose="01010100010101010101" pitchFamily="2" charset="0"/>
                <a:sym typeface="Merriweather"/>
              </a:rPr>
              <a:t>Video Example of Malingering: </a:t>
            </a:r>
            <a:endParaRPr sz="4000" b="1" i="1" dirty="0">
              <a:solidFill>
                <a:schemeClr val="tx1"/>
              </a:solidFill>
              <a:latin typeface="Microsoft Himalaya" panose="01010100010101010101" pitchFamily="2" charset="0"/>
              <a:ea typeface="Microsoft Himalaya" panose="01010100010101010101" pitchFamily="2" charset="0"/>
              <a:cs typeface="Microsoft Himalaya" panose="01010100010101010101" pitchFamily="2" charset="0"/>
              <a:sym typeface="Merriweather"/>
            </a:endParaRPr>
          </a:p>
        </p:txBody>
      </p:sp>
      <p:pic>
        <p:nvPicPr>
          <p:cNvPr id="154" name="Google Shape;154;p26" descr="The trial of Bryan Santana, a man accused in the murder of his roommate, continued Wednesday despite the defense claiming that Santana is incompetent. Amanda Ober (@AmandaOberWESH) takes a look at what's involved in deciding whether someone is menta Subscribe to WESH on YouTube now for more: http://bit.ly/1dqr14j &#10;&#10; Get more Orlando news: http://wesh.com &#10; Like us:http://facebook.com/wesh2news &#10; Follow us: http://twitter.com/wesh &#10; Google+: http://plus.google.com/+wesh" title="What does 'competent to stand trial' mean?">
            <a:hlinkClick r:id="rId3"/>
          </p:cNvPr>
          <p:cNvPicPr preferRelativeResize="0"/>
          <p:nvPr/>
        </p:nvPicPr>
        <p:blipFill>
          <a:blip r:embed="rId4">
            <a:alphaModFix/>
          </a:blip>
          <a:stretch>
            <a:fillRect/>
          </a:stretch>
        </p:blipFill>
        <p:spPr>
          <a:xfrm>
            <a:off x="2331861" y="1293386"/>
            <a:ext cx="4480277" cy="329425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D12D1-BB64-4065-ADEF-2C438E1DBBFA}"/>
              </a:ext>
            </a:extLst>
          </p:cNvPr>
          <p:cNvSpPr>
            <a:spLocks noGrp="1"/>
          </p:cNvSpPr>
          <p:nvPr>
            <p:ph type="title"/>
          </p:nvPr>
        </p:nvSpPr>
        <p:spPr/>
        <p:txBody>
          <a:bodyPr/>
          <a:lstStyle/>
          <a:p>
            <a:pPr algn="ctr"/>
            <a:r>
              <a:rPr lang="en-US" sz="4000" b="1" i="1" dirty="0">
                <a:latin typeface="Microsoft Himalaya" panose="01010100010101010101" pitchFamily="2" charset="0"/>
                <a:ea typeface="Microsoft Himalaya" panose="01010100010101010101" pitchFamily="2" charset="0"/>
                <a:cs typeface="Microsoft Himalaya" panose="01010100010101010101" pitchFamily="2" charset="0"/>
              </a:rPr>
              <a:t>Final Notes…</a:t>
            </a:r>
          </a:p>
        </p:txBody>
      </p:sp>
      <p:sp>
        <p:nvSpPr>
          <p:cNvPr id="3" name="Text Placeholder 2">
            <a:extLst>
              <a:ext uri="{FF2B5EF4-FFF2-40B4-BE49-F238E27FC236}">
                <a16:creationId xmlns:a16="http://schemas.microsoft.com/office/drawing/2014/main" id="{7F2F4DFE-4A02-4BE8-85FB-4B91F129BFC5}"/>
              </a:ext>
            </a:extLst>
          </p:cNvPr>
          <p:cNvSpPr>
            <a:spLocks noGrp="1"/>
          </p:cNvSpPr>
          <p:nvPr>
            <p:ph type="body" idx="1"/>
          </p:nvPr>
        </p:nvSpPr>
        <p:spPr>
          <a:xfrm>
            <a:off x="311700" y="1082380"/>
            <a:ext cx="8520600" cy="3785184"/>
          </a:xfrm>
        </p:spPr>
        <p:txBody>
          <a:bodyPr/>
          <a:lstStyle/>
          <a:p>
            <a:pPr>
              <a:buFont typeface="Wingdings" panose="05000000000000000000" pitchFamily="2" charset="2"/>
              <a:buChar char="v"/>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This month’s newsletter will be released before Thanksgiving! </a:t>
            </a:r>
          </a:p>
          <a:p>
            <a:pPr>
              <a:buFont typeface="Wingdings" panose="05000000000000000000" pitchFamily="2" charset="2"/>
              <a:buChar char="v"/>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Remember to submit your applications for open board positions to </a:t>
            </a: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hlinkClick r:id="rId2"/>
              </a:rPr>
              <a:t>fsu.fpc@gmail.com</a:t>
            </a:r>
            <a:endParaRPr lang="en-US" sz="2400" b="1" dirty="0">
              <a:latin typeface="Microsoft Himalaya" panose="01010100010101010101" pitchFamily="2" charset="0"/>
              <a:ea typeface="Microsoft Himalaya" panose="01010100010101010101" pitchFamily="2" charset="0"/>
              <a:cs typeface="Microsoft Himalaya" panose="01010100010101010101" pitchFamily="2" charset="0"/>
            </a:endParaRPr>
          </a:p>
          <a:p>
            <a:pPr>
              <a:buFont typeface="Wingdings" panose="05000000000000000000" pitchFamily="2" charset="2"/>
              <a:buChar char="v"/>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If anyone is particularly interested in what our guest speaker discussed today, please reach out to the Vice President (</a:t>
            </a: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hlinkClick r:id="rId3"/>
              </a:rPr>
              <a:t>clb18@my.fsu.edu</a:t>
            </a: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 and she will connect you with our guest speaker to answer any questions! </a:t>
            </a:r>
          </a:p>
          <a:p>
            <a:pPr>
              <a:buFont typeface="Wingdings" panose="05000000000000000000" pitchFamily="2" charset="2"/>
              <a:buChar char="v"/>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We will be announcing the new board in our next meeting</a:t>
            </a:r>
          </a:p>
          <a:p>
            <a:pPr>
              <a:buFont typeface="Wingdings" panose="05000000000000000000" pitchFamily="2" charset="2"/>
              <a:buChar char="v"/>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Our next meeting will be </a:t>
            </a:r>
            <a:r>
              <a:rPr lang="en-US" sz="2400" b="1">
                <a:latin typeface="Microsoft Himalaya" panose="01010100010101010101" pitchFamily="2" charset="0"/>
                <a:ea typeface="Microsoft Himalaya" panose="01010100010101010101" pitchFamily="2" charset="0"/>
                <a:cs typeface="Microsoft Himalaya" panose="01010100010101010101" pitchFamily="2" charset="0"/>
              </a:rPr>
              <a:t>on 11/30/ </a:t>
            </a: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2020</a:t>
            </a:r>
          </a:p>
          <a:p>
            <a:pPr>
              <a:buFont typeface="Wingdings" panose="05000000000000000000" pitchFamily="2" charset="2"/>
              <a:buChar char="v"/>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Have a safe, happy Thanksgiving with your loved ones! We will see you after the break </a:t>
            </a: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sym typeface="Wingdings" panose="05000000000000000000" pitchFamily="2" charset="2"/>
              </a:rPr>
              <a:t> </a:t>
            </a:r>
            <a:endParaRPr lang="en-US" sz="2400" b="1" dirty="0">
              <a:latin typeface="Microsoft Himalaya" panose="01010100010101010101" pitchFamily="2" charset="0"/>
              <a:ea typeface="Microsoft Himalaya" panose="01010100010101010101" pitchFamily="2" charset="0"/>
              <a:cs typeface="Microsoft Himalaya" panose="01010100010101010101" pitchFamily="2" charset="0"/>
            </a:endParaRPr>
          </a:p>
          <a:p>
            <a:pPr>
              <a:buFont typeface="Wingdings" panose="05000000000000000000" pitchFamily="2" charset="2"/>
              <a:buChar char="v"/>
            </a:pPr>
            <a:endParaRPr lang="en-US" sz="2200" b="1" dirty="0">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449506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E8F4B-083B-4DA6-BE3C-583F4629AD2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6C6154C-F57D-4213-89EC-58EBA61E120D}"/>
              </a:ext>
            </a:extLst>
          </p:cNvPr>
          <p:cNvSpPr>
            <a:spLocks noGrp="1"/>
          </p:cNvSpPr>
          <p:nvPr>
            <p:ph type="subTitle" idx="1"/>
          </p:nvPr>
        </p:nvSpPr>
        <p:spPr/>
        <p:txBody>
          <a:bodyPr/>
          <a:lstStyle/>
          <a:p>
            <a:endParaRPr lang="en-US"/>
          </a:p>
        </p:txBody>
      </p:sp>
      <p:sp>
        <p:nvSpPr>
          <p:cNvPr id="4" name="TextBox 3">
            <a:extLst>
              <a:ext uri="{FF2B5EF4-FFF2-40B4-BE49-F238E27FC236}">
                <a16:creationId xmlns:a16="http://schemas.microsoft.com/office/drawing/2014/main" id="{CA4DD04F-12BF-4FB3-A2DA-FB65BFF899B8}"/>
              </a:ext>
            </a:extLst>
          </p:cNvPr>
          <p:cNvSpPr txBox="1"/>
          <p:nvPr/>
        </p:nvSpPr>
        <p:spPr>
          <a:xfrm>
            <a:off x="530205" y="448091"/>
            <a:ext cx="8083590" cy="4247317"/>
          </a:xfrm>
          <a:prstGeom prst="rect">
            <a:avLst/>
          </a:prstGeom>
          <a:solidFill>
            <a:schemeClr val="bg2"/>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algn="ctr"/>
            <a:r>
              <a:rPr lang="en-US" sz="5400" b="1" dirty="0">
                <a:latin typeface="Microsoft Himalaya" panose="01010100010101010101" pitchFamily="2" charset="0"/>
                <a:ea typeface="Microsoft Himalaya" panose="01010100010101010101" pitchFamily="2" charset="0"/>
                <a:cs typeface="Microsoft Himalaya" panose="01010100010101010101" pitchFamily="2" charset="0"/>
              </a:rPr>
              <a:t>Are there any questions? </a:t>
            </a:r>
          </a:p>
        </p:txBody>
      </p:sp>
      <p:pic>
        <p:nvPicPr>
          <p:cNvPr id="6" name="Picture 5" descr="A wooden dining table&#10;&#10;Description automatically generated">
            <a:extLst>
              <a:ext uri="{FF2B5EF4-FFF2-40B4-BE49-F238E27FC236}">
                <a16:creationId xmlns:a16="http://schemas.microsoft.com/office/drawing/2014/main" id="{93C7DCF3-6EE6-4D4E-99A6-D81593B9987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545013" y="1285536"/>
            <a:ext cx="2511743" cy="2009394"/>
          </a:xfrm>
          <a:prstGeom prst="rect">
            <a:avLst/>
          </a:prstGeom>
        </p:spPr>
      </p:pic>
      <p:pic>
        <p:nvPicPr>
          <p:cNvPr id="9" name="Picture 8" descr="A gate in front of a window&#10;&#10;Description automatically generated">
            <a:extLst>
              <a:ext uri="{FF2B5EF4-FFF2-40B4-BE49-F238E27FC236}">
                <a16:creationId xmlns:a16="http://schemas.microsoft.com/office/drawing/2014/main" id="{DAAF989E-C223-4D13-9FF4-D13584DDCA29}"/>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281929" y="1016280"/>
            <a:ext cx="1871450" cy="2495267"/>
          </a:xfrm>
          <a:prstGeom prst="rect">
            <a:avLst/>
          </a:prstGeom>
        </p:spPr>
      </p:pic>
      <p:pic>
        <p:nvPicPr>
          <p:cNvPr id="12" name="Picture 11" descr="A picture containing object, photo, old, wearing&#10;&#10;Description automatically generated">
            <a:extLst>
              <a:ext uri="{FF2B5EF4-FFF2-40B4-BE49-F238E27FC236}">
                <a16:creationId xmlns:a16="http://schemas.microsoft.com/office/drawing/2014/main" id="{6A2C6B21-42A0-4BF3-A92B-39297D00F293}"/>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379704" y="1016280"/>
            <a:ext cx="1919354" cy="2570608"/>
          </a:xfrm>
          <a:prstGeom prst="rect">
            <a:avLst/>
          </a:prstGeom>
        </p:spPr>
      </p:pic>
    </p:spTree>
    <p:extLst>
      <p:ext uri="{BB962C8B-B14F-4D97-AF65-F5344CB8AC3E}">
        <p14:creationId xmlns:p14="http://schemas.microsoft.com/office/powerpoint/2010/main" val="4173780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294226"/>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b="1" i="1" dirty="0">
                <a:solidFill>
                  <a:schemeClr val="tx1"/>
                </a:solidFill>
                <a:latin typeface="Microsoft Himalaya" panose="01010100010101010101" pitchFamily="2" charset="0"/>
                <a:ea typeface="Microsoft Himalaya" panose="01010100010101010101" pitchFamily="2" charset="0"/>
                <a:cs typeface="Microsoft Himalaya" panose="01010100010101010101" pitchFamily="2" charset="0"/>
                <a:sym typeface="Merriweather"/>
              </a:rPr>
              <a:t>Recap and Reminders…</a:t>
            </a:r>
            <a:endParaRPr sz="4000" b="1" i="1" dirty="0">
              <a:solidFill>
                <a:schemeClr val="tx1"/>
              </a:solidFill>
              <a:latin typeface="Microsoft Himalaya" panose="01010100010101010101" pitchFamily="2" charset="0"/>
              <a:ea typeface="Microsoft Himalaya" panose="01010100010101010101" pitchFamily="2" charset="0"/>
              <a:cs typeface="Microsoft Himalaya" panose="01010100010101010101" pitchFamily="2" charset="0"/>
              <a:sym typeface="Merriweather"/>
            </a:endParaRPr>
          </a:p>
          <a:p>
            <a:pPr marL="0" lvl="0" indent="0" algn="l" rtl="0">
              <a:spcBef>
                <a:spcPts val="0"/>
              </a:spcBef>
              <a:spcAft>
                <a:spcPts val="0"/>
              </a:spcAft>
              <a:buNone/>
            </a:pPr>
            <a:endParaRPr dirty="0">
              <a:solidFill>
                <a:srgbClr val="FFFFFF"/>
              </a:solidFill>
            </a:endParaRPr>
          </a:p>
          <a:p>
            <a:pPr lvl="0" algn="l" rtl="0">
              <a:spcBef>
                <a:spcPts val="0"/>
              </a:spcBef>
              <a:spcAft>
                <a:spcPts val="0"/>
              </a:spcAft>
            </a:pPr>
            <a:br>
              <a:rPr sz="2400" b="1" dirty="0">
                <a:solidFill>
                  <a:schemeClr val="tx1"/>
                </a:solidFill>
                <a:latin typeface="Microsoft Himalaya" panose="01010100010101010101" pitchFamily="2" charset="0"/>
                <a:ea typeface="Microsoft Himalaya" panose="01010100010101010101" pitchFamily="2" charset="0"/>
                <a:cs typeface="Microsoft Himalaya" panose="01010100010101010101" pitchFamily="2" charset="0"/>
              </a:rPr>
            </a:br>
            <a:r>
              <a:rPr lang="en-US" sz="2400" b="1" dirty="0">
                <a:solidFill>
                  <a:schemeClr val="tx1"/>
                </a:solidFill>
                <a:latin typeface="Microsoft Himalaya" panose="01010100010101010101" pitchFamily="2" charset="0"/>
                <a:ea typeface="Microsoft Himalaya" panose="01010100010101010101" pitchFamily="2" charset="0"/>
                <a:cs typeface="Microsoft Himalaya" panose="01010100010101010101" pitchFamily="2" charset="0"/>
              </a:rPr>
              <a:t>	</a:t>
            </a:r>
            <a:br>
              <a:rPr sz="2400" b="1" dirty="0">
                <a:solidFill>
                  <a:schemeClr val="tx1"/>
                </a:solidFill>
                <a:latin typeface="Microsoft Himalaya" panose="01010100010101010101" pitchFamily="2" charset="0"/>
                <a:ea typeface="Microsoft Himalaya" panose="01010100010101010101" pitchFamily="2" charset="0"/>
                <a:cs typeface="Microsoft Himalaya" panose="01010100010101010101" pitchFamily="2" charset="0"/>
              </a:rPr>
            </a:br>
            <a:br>
              <a:rPr lang="en-US" sz="2400" b="1" dirty="0">
                <a:solidFill>
                  <a:schemeClr val="tx1"/>
                </a:solidFill>
                <a:latin typeface="Microsoft Himalaya" panose="01010100010101010101" pitchFamily="2" charset="0"/>
                <a:ea typeface="Microsoft Himalaya" panose="01010100010101010101" pitchFamily="2" charset="0"/>
                <a:cs typeface="Microsoft Himalaya" panose="01010100010101010101" pitchFamily="2" charset="0"/>
              </a:rPr>
            </a:br>
            <a:endParaRPr sz="2400" b="1" dirty="0">
              <a:solidFill>
                <a:schemeClr val="tx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
        <p:nvSpPr>
          <p:cNvPr id="3" name="TextBox 2">
            <a:extLst>
              <a:ext uri="{FF2B5EF4-FFF2-40B4-BE49-F238E27FC236}">
                <a16:creationId xmlns:a16="http://schemas.microsoft.com/office/drawing/2014/main" id="{4D2B4BD0-BA16-4A40-B2B6-14E235DA9C5F}"/>
              </a:ext>
            </a:extLst>
          </p:cNvPr>
          <p:cNvSpPr txBox="1"/>
          <p:nvPr/>
        </p:nvSpPr>
        <p:spPr>
          <a:xfrm>
            <a:off x="576303" y="1063622"/>
            <a:ext cx="8179770" cy="4185761"/>
          </a:xfrm>
          <a:prstGeom prst="rect">
            <a:avLst/>
          </a:prstGeom>
          <a:noFill/>
        </p:spPr>
        <p:txBody>
          <a:bodyPr wrap="square" rtlCol="0">
            <a:spAutoFit/>
          </a:bodyPr>
          <a:lstStyle/>
          <a:p>
            <a:pPr marL="285750" indent="-285750">
              <a:buFont typeface="Wingdings" panose="05000000000000000000" pitchFamily="2" charset="2"/>
              <a:buChar char="v"/>
            </a:pPr>
            <a:r>
              <a:rPr lang="en-US" sz="2200" b="1" dirty="0">
                <a:latin typeface="Microsoft Himalaya" panose="01010100010101010101" pitchFamily="2" charset="0"/>
                <a:ea typeface="Microsoft Himalaya" panose="01010100010101010101" pitchFamily="2" charset="0"/>
                <a:cs typeface="Microsoft Himalaya" panose="01010100010101010101" pitchFamily="2" charset="0"/>
              </a:rPr>
              <a:t>We are now accepting applications for new board members for </a:t>
            </a:r>
            <a:r>
              <a:rPr lang="en-US" sz="2200" b="1">
                <a:latin typeface="Microsoft Himalaya" panose="01010100010101010101" pitchFamily="2" charset="0"/>
                <a:ea typeface="Microsoft Himalaya" panose="01010100010101010101" pitchFamily="2" charset="0"/>
                <a:cs typeface="Microsoft Himalaya" panose="01010100010101010101" pitchFamily="2" charset="0"/>
              </a:rPr>
              <a:t>Spring 2021!! </a:t>
            </a:r>
            <a:r>
              <a:rPr lang="en-US" sz="2200" b="1" dirty="0">
                <a:latin typeface="Microsoft Himalaya" panose="01010100010101010101" pitchFamily="2" charset="0"/>
                <a:ea typeface="Microsoft Himalaya" panose="01010100010101010101" pitchFamily="2" charset="0"/>
                <a:cs typeface="Microsoft Himalaya" panose="01010100010101010101" pitchFamily="2" charset="0"/>
              </a:rPr>
              <a:t>Please send your applications to </a:t>
            </a:r>
            <a:r>
              <a:rPr lang="en-US" sz="2200" b="1" dirty="0">
                <a:latin typeface="Microsoft Himalaya" panose="01010100010101010101" pitchFamily="2" charset="0"/>
                <a:ea typeface="Microsoft Himalaya" panose="01010100010101010101" pitchFamily="2" charset="0"/>
                <a:cs typeface="Microsoft Himalaya" panose="01010100010101010101" pitchFamily="2" charset="0"/>
                <a:hlinkClick r:id="rId3"/>
              </a:rPr>
              <a:t>fsu.fpc@gmail.com</a:t>
            </a:r>
            <a:r>
              <a:rPr lang="en-US" sz="2200" b="1" dirty="0">
                <a:latin typeface="Microsoft Himalaya" panose="01010100010101010101" pitchFamily="2" charset="0"/>
                <a:ea typeface="Microsoft Himalaya" panose="01010100010101010101" pitchFamily="2" charset="0"/>
                <a:cs typeface="Microsoft Himalaya" panose="01010100010101010101" pitchFamily="2" charset="0"/>
              </a:rPr>
              <a:t> </a:t>
            </a:r>
          </a:p>
          <a:p>
            <a:pPr marL="285750" indent="-285750">
              <a:buFont typeface="Wingdings" panose="05000000000000000000" pitchFamily="2" charset="2"/>
              <a:buChar char="v"/>
            </a:pPr>
            <a:r>
              <a:rPr lang="en-US" sz="2200" b="1" dirty="0">
                <a:latin typeface="Microsoft Himalaya" panose="01010100010101010101" pitchFamily="2" charset="0"/>
                <a:ea typeface="Microsoft Himalaya" panose="01010100010101010101" pitchFamily="2" charset="0"/>
                <a:cs typeface="Microsoft Himalaya" panose="01010100010101010101" pitchFamily="2" charset="0"/>
              </a:rPr>
              <a:t>If you haven’t already, check out our October Newsletter</a:t>
            </a:r>
          </a:p>
          <a:p>
            <a:pPr marL="285750" indent="-285750">
              <a:buFont typeface="Wingdings" panose="05000000000000000000" pitchFamily="2" charset="2"/>
              <a:buChar char="v"/>
            </a:pPr>
            <a:r>
              <a:rPr lang="en-US" sz="2200" b="1" dirty="0">
                <a:solidFill>
                  <a:schemeClr val="tx1"/>
                </a:solidFill>
                <a:latin typeface="Microsoft Himalaya" panose="01010100010101010101" pitchFamily="2" charset="0"/>
                <a:ea typeface="Microsoft Himalaya" panose="01010100010101010101" pitchFamily="2" charset="0"/>
                <a:cs typeface="Microsoft Himalaya" panose="01010100010101010101" pitchFamily="2" charset="0"/>
              </a:rPr>
              <a:t>We will be discussing the Insanity Defense today</a:t>
            </a:r>
          </a:p>
          <a:p>
            <a:pPr marL="800100" lvl="1" indent="-342900">
              <a:buFont typeface="Wingdings" panose="05000000000000000000" pitchFamily="2" charset="2"/>
              <a:buChar char="§"/>
            </a:pPr>
            <a:r>
              <a:rPr lang="en-US" sz="2200" b="1" dirty="0">
                <a:latin typeface="Microsoft Himalaya" panose="01010100010101010101" pitchFamily="2" charset="0"/>
                <a:ea typeface="Microsoft Himalaya" panose="01010100010101010101" pitchFamily="2" charset="0"/>
                <a:cs typeface="Microsoft Himalaya" panose="01010100010101010101" pitchFamily="2" charset="0"/>
              </a:rPr>
              <a:t>We will have a guest speaker discussing her experiences with forensic evaluations for the state of Georgia </a:t>
            </a:r>
          </a:p>
          <a:p>
            <a:pPr marL="285750" indent="-285750">
              <a:buFont typeface="Wingdings" panose="05000000000000000000" pitchFamily="2" charset="2"/>
              <a:buChar char="v"/>
            </a:pPr>
            <a:r>
              <a:rPr lang="en-US" sz="2200" b="1" dirty="0">
                <a:solidFill>
                  <a:schemeClr val="tx1"/>
                </a:solidFill>
                <a:latin typeface="Microsoft Himalaya" panose="01010100010101010101" pitchFamily="2" charset="0"/>
                <a:ea typeface="Microsoft Himalaya" panose="01010100010101010101" pitchFamily="2" charset="0"/>
                <a:cs typeface="Microsoft Himalaya" panose="01010100010101010101" pitchFamily="2" charset="0"/>
              </a:rPr>
              <a:t>Follow us on Social Media! </a:t>
            </a:r>
          </a:p>
          <a:p>
            <a:pPr marL="742950" lvl="1" indent="-285750">
              <a:buFont typeface="Wingdings" panose="05000000000000000000" pitchFamily="2" charset="2"/>
              <a:buChar char="§"/>
            </a:pPr>
            <a:r>
              <a:rPr lang="en-US" sz="2200" b="1" dirty="0">
                <a:latin typeface="Microsoft Himalaya" panose="01010100010101010101" pitchFamily="2" charset="0"/>
                <a:ea typeface="Microsoft Himalaya" panose="01010100010101010101" pitchFamily="2" charset="0"/>
                <a:cs typeface="Microsoft Himalaya" panose="01010100010101010101" pitchFamily="2" charset="0"/>
              </a:rPr>
              <a:t>Instagram: </a:t>
            </a:r>
            <a:r>
              <a:rPr lang="en-US" sz="2200" b="1" dirty="0">
                <a:solidFill>
                  <a:schemeClr val="accent6"/>
                </a:solidFill>
                <a:latin typeface="Microsoft Himalaya" panose="01010100010101010101" pitchFamily="2" charset="0"/>
                <a:ea typeface="Microsoft Himalaya" panose="01010100010101010101" pitchFamily="2" charset="0"/>
                <a:cs typeface="Microsoft Himalaya" panose="01010100010101010101" pitchFamily="2" charset="0"/>
              </a:rPr>
              <a:t>@fsufpc </a:t>
            </a:r>
          </a:p>
          <a:p>
            <a:pPr marL="742950" lvl="1" indent="-285750">
              <a:buFont typeface="Wingdings" panose="05000000000000000000" pitchFamily="2" charset="2"/>
              <a:buChar char="§"/>
            </a:pPr>
            <a:r>
              <a:rPr lang="en-US" sz="2200" b="1" dirty="0">
                <a:solidFill>
                  <a:schemeClr val="tx1"/>
                </a:solidFill>
                <a:latin typeface="Microsoft Himalaya" panose="01010100010101010101" pitchFamily="2" charset="0"/>
                <a:ea typeface="Microsoft Himalaya" panose="01010100010101010101" pitchFamily="2" charset="0"/>
                <a:cs typeface="Microsoft Himalaya" panose="01010100010101010101" pitchFamily="2" charset="0"/>
              </a:rPr>
              <a:t>Twi</a:t>
            </a:r>
            <a:r>
              <a:rPr lang="en-US" sz="2200" b="1" dirty="0">
                <a:latin typeface="Microsoft Himalaya" panose="01010100010101010101" pitchFamily="2" charset="0"/>
                <a:ea typeface="Microsoft Himalaya" panose="01010100010101010101" pitchFamily="2" charset="0"/>
                <a:cs typeface="Microsoft Himalaya" panose="01010100010101010101" pitchFamily="2" charset="0"/>
              </a:rPr>
              <a:t>tter: </a:t>
            </a:r>
            <a:r>
              <a:rPr lang="en-US" sz="2200" b="1" dirty="0">
                <a:solidFill>
                  <a:schemeClr val="accent6"/>
                </a:solidFill>
                <a:latin typeface="Microsoft Himalaya" panose="01010100010101010101" pitchFamily="2" charset="0"/>
                <a:ea typeface="Microsoft Himalaya" panose="01010100010101010101" pitchFamily="2" charset="0"/>
                <a:cs typeface="Microsoft Himalaya" panose="01010100010101010101" pitchFamily="2" charset="0"/>
              </a:rPr>
              <a:t>@fsu_fpc</a:t>
            </a:r>
          </a:p>
          <a:p>
            <a:pPr marL="742950" lvl="1" indent="-285750">
              <a:buFont typeface="Wingdings" panose="05000000000000000000" pitchFamily="2" charset="2"/>
              <a:buChar char="§"/>
            </a:pPr>
            <a:r>
              <a:rPr lang="en-US" sz="2200" b="1" dirty="0">
                <a:solidFill>
                  <a:schemeClr val="tx1"/>
                </a:solidFill>
                <a:latin typeface="Microsoft Himalaya" panose="01010100010101010101" pitchFamily="2" charset="0"/>
                <a:ea typeface="Microsoft Himalaya" panose="01010100010101010101" pitchFamily="2" charset="0"/>
                <a:cs typeface="Microsoft Himalaya" panose="01010100010101010101" pitchFamily="2" charset="0"/>
              </a:rPr>
              <a:t>Face</a:t>
            </a:r>
            <a:r>
              <a:rPr lang="en-US" sz="2200" b="1" dirty="0">
                <a:latin typeface="Microsoft Himalaya" panose="01010100010101010101" pitchFamily="2" charset="0"/>
                <a:ea typeface="Microsoft Himalaya" panose="01010100010101010101" pitchFamily="2" charset="0"/>
                <a:cs typeface="Microsoft Himalaya" panose="01010100010101010101" pitchFamily="2" charset="0"/>
              </a:rPr>
              <a:t>book: </a:t>
            </a:r>
            <a:r>
              <a:rPr lang="en-US" sz="2200" b="1" dirty="0">
                <a:solidFill>
                  <a:schemeClr val="accent6"/>
                </a:solidFill>
                <a:latin typeface="Microsoft Himalaya" panose="01010100010101010101" pitchFamily="2" charset="0"/>
                <a:ea typeface="Microsoft Himalaya" panose="01010100010101010101" pitchFamily="2" charset="0"/>
                <a:cs typeface="Microsoft Himalaya" panose="01010100010101010101" pitchFamily="2" charset="0"/>
              </a:rPr>
              <a:t>FSU Forensic Psychology Club </a:t>
            </a:r>
          </a:p>
          <a:p>
            <a:pPr marL="285750" indent="-285750">
              <a:buFont typeface="Wingdings" panose="05000000000000000000" pitchFamily="2" charset="2"/>
              <a:buChar char="v"/>
            </a:pPr>
            <a:r>
              <a:rPr lang="en-US" sz="2200" b="1" dirty="0">
                <a:solidFill>
                  <a:schemeClr val="tx1"/>
                </a:solidFill>
                <a:latin typeface="Microsoft Himalaya" panose="01010100010101010101" pitchFamily="2" charset="0"/>
                <a:ea typeface="Microsoft Himalaya" panose="01010100010101010101" pitchFamily="2" charset="0"/>
                <a:cs typeface="Microsoft Himalaya" panose="01010100010101010101" pitchFamily="2" charset="0"/>
              </a:rPr>
              <a:t>Request to join our </a:t>
            </a:r>
            <a:r>
              <a:rPr lang="en-US" sz="2200" b="1" dirty="0" err="1">
                <a:solidFill>
                  <a:schemeClr val="tx1"/>
                </a:solidFill>
                <a:latin typeface="Microsoft Himalaya" panose="01010100010101010101" pitchFamily="2" charset="0"/>
                <a:ea typeface="Microsoft Himalaya" panose="01010100010101010101" pitchFamily="2" charset="0"/>
                <a:cs typeface="Microsoft Himalaya" panose="01010100010101010101" pitchFamily="2" charset="0"/>
              </a:rPr>
              <a:t>Nole</a:t>
            </a:r>
            <a:r>
              <a:rPr lang="en-US" sz="2200" b="1" dirty="0">
                <a:solidFill>
                  <a:schemeClr val="tx1"/>
                </a:solidFill>
                <a:latin typeface="Microsoft Himalaya" panose="01010100010101010101" pitchFamily="2" charset="0"/>
                <a:ea typeface="Microsoft Himalaya" panose="01010100010101010101" pitchFamily="2" charset="0"/>
                <a:cs typeface="Microsoft Himalaya" panose="01010100010101010101" pitchFamily="2" charset="0"/>
              </a:rPr>
              <a:t> Central </a:t>
            </a:r>
            <a:r>
              <a:rPr lang="en-US" sz="2200" b="1" dirty="0">
                <a:latin typeface="Microsoft Himalaya" panose="01010100010101010101" pitchFamily="2" charset="0"/>
                <a:ea typeface="Microsoft Himalaya" panose="01010100010101010101" pitchFamily="2" charset="0"/>
                <a:cs typeface="Microsoft Himalaya" panose="01010100010101010101" pitchFamily="2" charset="0"/>
              </a:rPr>
              <a:t>page if you aren’t already on the roster!</a:t>
            </a:r>
            <a:br>
              <a:rPr lang="en-US" sz="2400" b="1" dirty="0">
                <a:solidFill>
                  <a:schemeClr val="tx1"/>
                </a:solidFill>
                <a:latin typeface="Microsoft Himalaya" panose="01010100010101010101" pitchFamily="2" charset="0"/>
                <a:ea typeface="Microsoft Himalaya" panose="01010100010101010101" pitchFamily="2" charset="0"/>
                <a:cs typeface="Microsoft Himalaya" panose="01010100010101010101" pitchFamily="2" charset="0"/>
              </a:rPr>
            </a:br>
            <a:r>
              <a:rPr lang="en-US" sz="2400"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216450" y="1878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b="1" i="1" dirty="0">
                <a:solidFill>
                  <a:schemeClr val="tx1"/>
                </a:solidFill>
                <a:latin typeface="Microsoft Himalaya" panose="01010100010101010101" pitchFamily="2" charset="0"/>
                <a:ea typeface="Microsoft Himalaya" panose="01010100010101010101" pitchFamily="2" charset="0"/>
                <a:cs typeface="Microsoft Himalaya" panose="01010100010101010101" pitchFamily="2" charset="0"/>
                <a:sym typeface="Merriweather"/>
              </a:rPr>
              <a:t>The Insanity Defense Explained… </a:t>
            </a:r>
            <a:endParaRPr sz="4000" b="1" i="1" dirty="0">
              <a:solidFill>
                <a:schemeClr val="tx1"/>
              </a:solidFill>
              <a:latin typeface="Microsoft Himalaya" panose="01010100010101010101" pitchFamily="2" charset="0"/>
              <a:ea typeface="Microsoft Himalaya" panose="01010100010101010101" pitchFamily="2" charset="0"/>
              <a:cs typeface="Microsoft Himalaya" panose="01010100010101010101" pitchFamily="2" charset="0"/>
              <a:sym typeface="Merriweather"/>
            </a:endParaRPr>
          </a:p>
        </p:txBody>
      </p:sp>
      <p:pic>
        <p:nvPicPr>
          <p:cNvPr id="73" name="Google Shape;73;p15" descr="http://www.carlsonmeissner.com/practice-areas/criminal-defense-lawyers.aspx 1-800-529-5655 &#10;Criminal Defense Attorney Kevin Hayslett explains." title="What is not guilty by grounds of insanity?">
            <a:hlinkClick r:id="rId3"/>
          </p:cNvPr>
          <p:cNvPicPr preferRelativeResize="0"/>
          <p:nvPr/>
        </p:nvPicPr>
        <p:blipFill>
          <a:blip r:embed="rId4">
            <a:alphaModFix/>
          </a:blip>
          <a:stretch>
            <a:fillRect/>
          </a:stretch>
        </p:blipFill>
        <p:spPr>
          <a:xfrm>
            <a:off x="2078325" y="991241"/>
            <a:ext cx="4737413" cy="349469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7"/>
        <p:cNvGrpSpPr/>
        <p:nvPr/>
      </p:nvGrpSpPr>
      <p:grpSpPr>
        <a:xfrm>
          <a:off x="0" y="0"/>
          <a:ext cx="0" cy="0"/>
          <a:chOff x="0" y="0"/>
          <a:chExt cx="0" cy="0"/>
        </a:xfrm>
      </p:grpSpPr>
      <p:sp>
        <p:nvSpPr>
          <p:cNvPr id="108" name="Google Shape;108;p19"/>
          <p:cNvSpPr txBox="1">
            <a:spLocks noGrp="1"/>
          </p:cNvSpPr>
          <p:nvPr>
            <p:ph type="title"/>
          </p:nvPr>
        </p:nvSpPr>
        <p:spPr>
          <a:xfrm>
            <a:off x="311700" y="452709"/>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b="1" i="1" dirty="0">
                <a:solidFill>
                  <a:schemeClr val="tx1"/>
                </a:solidFill>
                <a:latin typeface="Microsoft Himalaya" panose="01010100010101010101" pitchFamily="2" charset="0"/>
                <a:ea typeface="Microsoft Himalaya" panose="01010100010101010101" pitchFamily="2" charset="0"/>
                <a:cs typeface="Microsoft Himalaya" panose="01010100010101010101" pitchFamily="2" charset="0"/>
                <a:sym typeface="Merriweather"/>
              </a:rPr>
              <a:t>Watch this video for a simplification! </a:t>
            </a:r>
            <a:endParaRPr sz="4000" b="1" i="1" dirty="0">
              <a:solidFill>
                <a:schemeClr val="tx1"/>
              </a:solidFill>
              <a:latin typeface="Microsoft Himalaya" panose="01010100010101010101" pitchFamily="2" charset="0"/>
              <a:ea typeface="Microsoft Himalaya" panose="01010100010101010101" pitchFamily="2" charset="0"/>
              <a:cs typeface="Microsoft Himalaya" panose="01010100010101010101" pitchFamily="2" charset="0"/>
              <a:sym typeface="Merriweather"/>
            </a:endParaRPr>
          </a:p>
        </p:txBody>
      </p:sp>
      <p:pic>
        <p:nvPicPr>
          <p:cNvPr id="109" name="Google Shape;109;p19" descr="Heres an easy way to remember the different rules for insanity defense. &#10;&#10;Thanks for watching. &#10;&#10;Subscribe for more videos! https://www.youtube.com/channel/UCh4U7HXC73qzCAuhu2Kmg4Q &#10;&#10;New videos are uploaded every week.&#10;&#10;The law discussed in this video is general in nature. This video is purely intended for educational purposes. The video is not intended as a substitute for legal advice. You are highly encouraged to seek professional legal advice in your State should you find yourself dealing with the subject matter of this video. The subject matter is not specific to any individual or State law. The video is published for the sole use of education and it is solely based on the opinions and knowledge of the publisher. &#10;&#10;&#10;Facebook: https://www.facebook.com/Think-LegalEase-642007932608604/?skip_nax_wizard=true&#10;&#10;Twitter: https://twitter.com/ThinkLegalease&#10;&#10;Google+:  https://plus.google.com/b/117094959243749648089/117094959243749648089/about?hl=en&amp;pageId=117094959243749648089 &#10;&#10;Email suggested topics to: think_legalease@yahoo.com" title="Remember Insanity Defenses - Memorization &amp; Help - Episode # 4">
            <a:hlinkClick r:id="rId3"/>
          </p:cNvPr>
          <p:cNvPicPr preferRelativeResize="0"/>
          <p:nvPr/>
        </p:nvPicPr>
        <p:blipFill>
          <a:blip r:embed="rId4">
            <a:alphaModFix/>
          </a:blip>
          <a:stretch>
            <a:fillRect/>
          </a:stretch>
        </p:blipFill>
        <p:spPr>
          <a:xfrm>
            <a:off x="2063514" y="1337022"/>
            <a:ext cx="5016972" cy="321310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3"/>
        <p:cNvGrpSpPr/>
        <p:nvPr/>
      </p:nvGrpSpPr>
      <p:grpSpPr>
        <a:xfrm>
          <a:off x="0" y="0"/>
          <a:ext cx="0" cy="0"/>
          <a:chOff x="0" y="0"/>
          <a:chExt cx="0" cy="0"/>
        </a:xfrm>
      </p:grpSpPr>
      <p:sp>
        <p:nvSpPr>
          <p:cNvPr id="4" name="TextBox 3">
            <a:extLst>
              <a:ext uri="{FF2B5EF4-FFF2-40B4-BE49-F238E27FC236}">
                <a16:creationId xmlns:a16="http://schemas.microsoft.com/office/drawing/2014/main" id="{9F6AE076-85C1-48AE-8923-93493BE3A335}"/>
              </a:ext>
            </a:extLst>
          </p:cNvPr>
          <p:cNvSpPr txBox="1"/>
          <p:nvPr/>
        </p:nvSpPr>
        <p:spPr>
          <a:xfrm>
            <a:off x="2259509" y="294390"/>
            <a:ext cx="4624984" cy="646331"/>
          </a:xfrm>
          <a:prstGeom prst="rect">
            <a:avLst/>
          </a:prstGeom>
          <a:noFill/>
        </p:spPr>
        <p:txBody>
          <a:bodyPr wrap="none" rtlCol="0">
            <a:spAutoFit/>
          </a:bodyPr>
          <a:lstStyle/>
          <a:p>
            <a:pPr algn="ctr"/>
            <a:r>
              <a:rPr lang="en-US" sz="3600" b="1" i="1" dirty="0">
                <a:latin typeface="Microsoft Himalaya" panose="01010100010101010101" pitchFamily="2" charset="0"/>
                <a:ea typeface="Microsoft Himalaya" panose="01010100010101010101" pitchFamily="2" charset="0"/>
                <a:cs typeface="Microsoft Himalaya" panose="01010100010101010101" pitchFamily="2" charset="0"/>
              </a:rPr>
              <a:t>The History of the Insanity Defense </a:t>
            </a:r>
          </a:p>
        </p:txBody>
      </p:sp>
      <p:sp>
        <p:nvSpPr>
          <p:cNvPr id="5" name="TextBox 4">
            <a:extLst>
              <a:ext uri="{FF2B5EF4-FFF2-40B4-BE49-F238E27FC236}">
                <a16:creationId xmlns:a16="http://schemas.microsoft.com/office/drawing/2014/main" id="{CBFA6997-5A20-4A54-8F27-F2D91ECC1308}"/>
              </a:ext>
            </a:extLst>
          </p:cNvPr>
          <p:cNvSpPr txBox="1"/>
          <p:nvPr/>
        </p:nvSpPr>
        <p:spPr>
          <a:xfrm>
            <a:off x="356970" y="803850"/>
            <a:ext cx="8666957" cy="4339650"/>
          </a:xfrm>
          <a:prstGeom prst="rect">
            <a:avLst/>
          </a:prstGeom>
          <a:noFill/>
        </p:spPr>
        <p:txBody>
          <a:bodyPr wrap="square" rtlCol="0">
            <a:spAutoFit/>
          </a:bodyPr>
          <a:lstStyle/>
          <a:p>
            <a:pPr marL="285750" indent="-285750">
              <a:buFont typeface="Wingdings" panose="05000000000000000000" pitchFamily="2" charset="2"/>
              <a:buChar char="v"/>
            </a:pPr>
            <a:r>
              <a:rPr lang="en-US" sz="2300" b="1" dirty="0">
                <a:latin typeface="Microsoft Himalaya" panose="01010100010101010101" pitchFamily="2" charset="0"/>
                <a:ea typeface="Microsoft Himalaya" panose="01010100010101010101" pitchFamily="2" charset="0"/>
                <a:cs typeface="Microsoft Himalaya" panose="01010100010101010101" pitchFamily="2" charset="0"/>
              </a:rPr>
              <a:t>1843: </a:t>
            </a:r>
            <a:r>
              <a:rPr lang="en-US" sz="2300" b="1" dirty="0" err="1">
                <a:latin typeface="Microsoft Himalaya" panose="01010100010101010101" pitchFamily="2" charset="0"/>
                <a:ea typeface="Microsoft Himalaya" panose="01010100010101010101" pitchFamily="2" charset="0"/>
                <a:cs typeface="Microsoft Himalaya" panose="01010100010101010101" pitchFamily="2" charset="0"/>
              </a:rPr>
              <a:t>M’Naghten</a:t>
            </a:r>
            <a:r>
              <a:rPr lang="en-US" sz="2300" b="1" dirty="0">
                <a:latin typeface="Microsoft Himalaya" panose="01010100010101010101" pitchFamily="2" charset="0"/>
                <a:ea typeface="Microsoft Himalaya" panose="01010100010101010101" pitchFamily="2" charset="0"/>
                <a:cs typeface="Microsoft Himalaya" panose="01010100010101010101" pitchFamily="2" charset="0"/>
              </a:rPr>
              <a:t> Rule</a:t>
            </a:r>
          </a:p>
          <a:p>
            <a:pPr marL="742950" lvl="1" indent="-285750">
              <a:buFont typeface="Wingdings" panose="05000000000000000000" pitchFamily="2" charset="2"/>
              <a:buChar char="§"/>
            </a:pPr>
            <a:r>
              <a:rPr lang="en-US" sz="2300" b="1" dirty="0">
                <a:latin typeface="Microsoft Himalaya" panose="01010100010101010101" pitchFamily="2" charset="0"/>
                <a:ea typeface="Microsoft Himalaya" panose="01010100010101010101" pitchFamily="2" charset="0"/>
                <a:cs typeface="Microsoft Himalaya" panose="01010100010101010101" pitchFamily="2" charset="0"/>
              </a:rPr>
              <a:t>Measures the ability to know right from wrong </a:t>
            </a:r>
          </a:p>
          <a:p>
            <a:pPr marL="285750" indent="-285750">
              <a:buFont typeface="Wingdings" panose="05000000000000000000" pitchFamily="2" charset="2"/>
              <a:buChar char="v"/>
            </a:pPr>
            <a:r>
              <a:rPr lang="en-US" sz="2300" b="1" dirty="0">
                <a:latin typeface="Microsoft Himalaya" panose="01010100010101010101" pitchFamily="2" charset="0"/>
                <a:ea typeface="Microsoft Himalaya" panose="01010100010101010101" pitchFamily="2" charset="0"/>
                <a:cs typeface="Microsoft Himalaya" panose="01010100010101010101" pitchFamily="2" charset="0"/>
              </a:rPr>
              <a:t>1887: Irresistible Impulse Test </a:t>
            </a:r>
          </a:p>
          <a:p>
            <a:pPr marL="800100" lvl="1" indent="-342900">
              <a:buFont typeface="Wingdings" panose="05000000000000000000" pitchFamily="2" charset="2"/>
              <a:buChar char="§"/>
            </a:pPr>
            <a:r>
              <a:rPr lang="en-US" sz="2300" b="1" dirty="0">
                <a:latin typeface="Microsoft Himalaya" panose="01010100010101010101" pitchFamily="2" charset="0"/>
                <a:ea typeface="Microsoft Himalaya" panose="01010100010101010101" pitchFamily="2" charset="0"/>
                <a:cs typeface="Microsoft Himalaya" panose="01010100010101010101" pitchFamily="2" charset="0"/>
              </a:rPr>
              <a:t>As a result of mental disease or defect, the defendant could not resist the impulse to commit the crime of which they are accused</a:t>
            </a:r>
          </a:p>
          <a:p>
            <a:pPr marL="285750" indent="-285750">
              <a:buFont typeface="Wingdings" panose="05000000000000000000" pitchFamily="2" charset="2"/>
              <a:buChar char="v"/>
            </a:pPr>
            <a:r>
              <a:rPr lang="en-US" sz="2300" b="1" dirty="0">
                <a:latin typeface="Microsoft Himalaya" panose="01010100010101010101" pitchFamily="2" charset="0"/>
                <a:ea typeface="Microsoft Himalaya" panose="01010100010101010101" pitchFamily="2" charset="0"/>
                <a:cs typeface="Microsoft Himalaya" panose="01010100010101010101" pitchFamily="2" charset="0"/>
              </a:rPr>
              <a:t>1954: Durham Rule </a:t>
            </a:r>
          </a:p>
          <a:p>
            <a:pPr marL="742950" lvl="1" indent="-285750">
              <a:buFont typeface="Wingdings" panose="05000000000000000000" pitchFamily="2" charset="2"/>
              <a:buChar char="§"/>
            </a:pPr>
            <a:r>
              <a:rPr lang="en-US" sz="2300" b="1" dirty="0">
                <a:latin typeface="Microsoft Himalaya" panose="01010100010101010101" pitchFamily="2" charset="0"/>
                <a:ea typeface="Microsoft Himalaya" panose="01010100010101010101" pitchFamily="2" charset="0"/>
                <a:cs typeface="Microsoft Himalaya" panose="01010100010101010101" pitchFamily="2" charset="0"/>
              </a:rPr>
              <a:t>Not criminally responsible if the unlawful act was the product of mental disease or mental defect</a:t>
            </a:r>
          </a:p>
          <a:p>
            <a:pPr marL="285750" indent="-285750">
              <a:buFont typeface="Wingdings" panose="05000000000000000000" pitchFamily="2" charset="2"/>
              <a:buChar char="v"/>
            </a:pPr>
            <a:r>
              <a:rPr lang="en-US" sz="2300" b="1" dirty="0">
                <a:latin typeface="Microsoft Himalaya" panose="01010100010101010101" pitchFamily="2" charset="0"/>
                <a:ea typeface="Microsoft Himalaya" panose="01010100010101010101" pitchFamily="2" charset="0"/>
                <a:cs typeface="Microsoft Himalaya" panose="01010100010101010101" pitchFamily="2" charset="0"/>
              </a:rPr>
              <a:t>1964: American Law Institute Standard </a:t>
            </a:r>
          </a:p>
          <a:p>
            <a:pPr marL="742950" lvl="1" indent="-285750">
              <a:buFont typeface="Wingdings" panose="05000000000000000000" pitchFamily="2" charset="2"/>
              <a:buChar char="§"/>
            </a:pPr>
            <a:r>
              <a:rPr lang="en-US" sz="2300" b="1" dirty="0">
                <a:latin typeface="Microsoft Himalaya" panose="01010100010101010101" pitchFamily="2" charset="0"/>
                <a:ea typeface="Microsoft Himalaya" panose="01010100010101010101" pitchFamily="2" charset="0"/>
                <a:cs typeface="Microsoft Himalaya" panose="01010100010101010101" pitchFamily="2" charset="0"/>
              </a:rPr>
              <a:t>Consolidated the </a:t>
            </a:r>
            <a:r>
              <a:rPr lang="en-US" sz="2300" b="1" dirty="0" err="1">
                <a:latin typeface="Microsoft Himalaya" panose="01010100010101010101" pitchFamily="2" charset="0"/>
                <a:ea typeface="Microsoft Himalaya" panose="01010100010101010101" pitchFamily="2" charset="0"/>
                <a:cs typeface="Microsoft Himalaya" panose="01010100010101010101" pitchFamily="2" charset="0"/>
              </a:rPr>
              <a:t>M’Naghten</a:t>
            </a:r>
            <a:r>
              <a:rPr lang="en-US" sz="2300" b="1" dirty="0">
                <a:latin typeface="Microsoft Himalaya" panose="01010100010101010101" pitchFamily="2" charset="0"/>
                <a:ea typeface="Microsoft Himalaya" panose="01010100010101010101" pitchFamily="2" charset="0"/>
                <a:cs typeface="Microsoft Himalaya" panose="01010100010101010101" pitchFamily="2" charset="0"/>
              </a:rPr>
              <a:t> Rule and the Durham Rule </a:t>
            </a:r>
          </a:p>
          <a:p>
            <a:pPr marL="285750" indent="-285750">
              <a:buFont typeface="Wingdings" panose="05000000000000000000" pitchFamily="2" charset="2"/>
              <a:buChar char="v"/>
            </a:pPr>
            <a:r>
              <a:rPr lang="en-US" sz="2300" b="1" dirty="0">
                <a:latin typeface="Microsoft Himalaya" panose="01010100010101010101" pitchFamily="2" charset="0"/>
                <a:ea typeface="Microsoft Himalaya" panose="01010100010101010101" pitchFamily="2" charset="0"/>
                <a:cs typeface="Microsoft Himalaya" panose="01010100010101010101" pitchFamily="2" charset="0"/>
              </a:rPr>
              <a:t>1984: Insanity Defense Reform Act </a:t>
            </a:r>
          </a:p>
          <a:p>
            <a:pPr marL="742950" lvl="1" indent="-285750">
              <a:buFont typeface="Wingdings" panose="05000000000000000000" pitchFamily="2" charset="2"/>
              <a:buChar char="§"/>
            </a:pPr>
            <a:r>
              <a:rPr lang="en-US" sz="2300" b="1" dirty="0">
                <a:latin typeface="Microsoft Himalaya" panose="01010100010101010101" pitchFamily="2" charset="0"/>
                <a:ea typeface="Microsoft Himalaya" panose="01010100010101010101" pitchFamily="2" charset="0"/>
                <a:cs typeface="Microsoft Himalaya" panose="01010100010101010101" pitchFamily="2" charset="0"/>
              </a:rPr>
              <a:t>Toughened by Congress to not only measure the ability to know right from wrong, but also places the burden of proof on the defendant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7"/>
        <p:cNvGrpSpPr/>
        <p:nvPr/>
      </p:nvGrpSpPr>
      <p:grpSpPr>
        <a:xfrm>
          <a:off x="0" y="0"/>
          <a:ext cx="0" cy="0"/>
          <a:chOff x="0" y="0"/>
          <a:chExt cx="0" cy="0"/>
        </a:xfrm>
      </p:grpSpPr>
      <p:sp>
        <p:nvSpPr>
          <p:cNvPr id="78" name="Google Shape;78;p16"/>
          <p:cNvSpPr txBox="1"/>
          <p:nvPr/>
        </p:nvSpPr>
        <p:spPr>
          <a:xfrm>
            <a:off x="579091" y="1071750"/>
            <a:ext cx="7985815" cy="30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r>
              <a:rPr lang="en-US" sz="2800" b="1">
                <a:latin typeface="Microsoft Himalaya" panose="01010100010101010101" pitchFamily="2" charset="0"/>
                <a:ea typeface="Microsoft Himalaya" panose="01010100010101010101" pitchFamily="2" charset="0"/>
                <a:cs typeface="Microsoft Himalaya" panose="01010100010101010101" pitchFamily="2" charset="0"/>
                <a:sym typeface="Merriweather"/>
              </a:rPr>
              <a:t>There are two main questions we’re concerned with, regarding mental illness &amp; criminality:</a:t>
            </a:r>
          </a:p>
          <a:p>
            <a:pPr marL="914400" lvl="1" indent="-457200">
              <a:lnSpc>
                <a:spcPct val="115000"/>
              </a:lnSpc>
              <a:spcBef>
                <a:spcPts val="1000"/>
              </a:spcBef>
              <a:buFont typeface="+mj-lt"/>
              <a:buAutoNum type="arabicPeriod"/>
            </a:pPr>
            <a:r>
              <a:rPr lang="en-US" sz="2800" b="1">
                <a:latin typeface="Microsoft Himalaya" panose="01010100010101010101" pitchFamily="2" charset="0"/>
                <a:ea typeface="Microsoft Himalaya" panose="01010100010101010101" pitchFamily="2" charset="0"/>
                <a:cs typeface="Microsoft Himalaya" panose="01010100010101010101" pitchFamily="2" charset="0"/>
                <a:sym typeface="Merriweather"/>
              </a:rPr>
              <a:t>Insanity Defense </a:t>
            </a:r>
          </a:p>
          <a:p>
            <a:pPr marL="914400" lvl="1" indent="-457200">
              <a:lnSpc>
                <a:spcPct val="115000"/>
              </a:lnSpc>
              <a:spcBef>
                <a:spcPts val="1000"/>
              </a:spcBef>
              <a:buFont typeface="+mj-lt"/>
              <a:buAutoNum type="arabicPeriod"/>
            </a:pPr>
            <a:r>
              <a:rPr lang="en-US" sz="2800" b="1">
                <a:latin typeface="Microsoft Himalaya" panose="01010100010101010101" pitchFamily="2" charset="0"/>
                <a:ea typeface="Microsoft Himalaya" panose="01010100010101010101" pitchFamily="2" charset="0"/>
                <a:cs typeface="Microsoft Himalaya" panose="01010100010101010101" pitchFamily="2" charset="0"/>
                <a:sym typeface="Merriweather"/>
              </a:rPr>
              <a:t>Competency to Stand Trial </a:t>
            </a:r>
            <a:endParaRPr lang="en-US" sz="36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endParaRPr>
          </a:p>
        </p:txBody>
      </p:sp>
      <p:sp>
        <p:nvSpPr>
          <p:cNvPr id="79" name="Google Shape;79;p16"/>
          <p:cNvSpPr txBox="1"/>
          <p:nvPr/>
        </p:nvSpPr>
        <p:spPr>
          <a:xfrm>
            <a:off x="960501" y="458845"/>
            <a:ext cx="7222993" cy="43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b="1" i="1">
                <a:latin typeface="Microsoft Himalaya" panose="01010100010101010101" pitchFamily="2" charset="0"/>
                <a:ea typeface="Microsoft Himalaya" panose="01010100010101010101" pitchFamily="2" charset="0"/>
                <a:cs typeface="Microsoft Himalaya" panose="01010100010101010101" pitchFamily="2" charset="0"/>
                <a:sym typeface="Merriweather"/>
              </a:rPr>
              <a:t>Competency to Stand Trial and the Insanity Defense </a:t>
            </a:r>
            <a:endParaRPr lang="en-US" sz="4000" b="1" i="1" dirty="0">
              <a:latin typeface="Microsoft Himalaya" panose="01010100010101010101" pitchFamily="2" charset="0"/>
              <a:ea typeface="Microsoft Himalaya" panose="01010100010101010101" pitchFamily="2" charset="0"/>
              <a:cs typeface="Microsoft Himalaya" panose="01010100010101010101" pitchFamily="2" charset="0"/>
              <a:sym typeface="Merriweathe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180525" y="36356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b="1" i="1" dirty="0">
                <a:solidFill>
                  <a:schemeClr val="tx1"/>
                </a:solidFill>
                <a:latin typeface="Microsoft Himalaya" panose="01010100010101010101" pitchFamily="2" charset="0"/>
                <a:ea typeface="Microsoft Himalaya" panose="01010100010101010101" pitchFamily="2" charset="0"/>
                <a:cs typeface="Microsoft Himalaya" panose="01010100010101010101" pitchFamily="2" charset="0"/>
                <a:sym typeface="Merriweather"/>
              </a:rPr>
              <a:t>What does Not Guilty by Reason of Insanity mean? </a:t>
            </a:r>
            <a:endParaRPr sz="4000" b="1" i="1" dirty="0">
              <a:solidFill>
                <a:schemeClr val="tx1"/>
              </a:solidFill>
              <a:latin typeface="Microsoft Himalaya" panose="01010100010101010101" pitchFamily="2" charset="0"/>
              <a:ea typeface="Microsoft Himalaya" panose="01010100010101010101" pitchFamily="2" charset="0"/>
              <a:cs typeface="Microsoft Himalaya" panose="01010100010101010101" pitchFamily="2" charset="0"/>
              <a:sym typeface="Merriweather"/>
            </a:endParaRPr>
          </a:p>
        </p:txBody>
      </p:sp>
      <p:sp>
        <p:nvSpPr>
          <p:cNvPr id="89" name="Google Shape;89;p17"/>
          <p:cNvSpPr txBox="1"/>
          <p:nvPr/>
        </p:nvSpPr>
        <p:spPr>
          <a:xfrm>
            <a:off x="309156" y="1175890"/>
            <a:ext cx="8263338" cy="3604045"/>
          </a:xfrm>
          <a:prstGeom prst="rect">
            <a:avLst/>
          </a:prstGeom>
          <a:noFill/>
          <a:ln>
            <a:noFill/>
          </a:ln>
        </p:spPr>
        <p:txBody>
          <a:bodyPr spcFirstLastPara="1" wrap="square" lIns="91425" tIns="91425" rIns="91425" bIns="91425" anchor="t" anchorCtr="0">
            <a:noAutofit/>
          </a:bodyPr>
          <a:lstStyle/>
          <a:p>
            <a:pPr marL="482600" lvl="0" indent="-342900" algn="l" rtl="0">
              <a:spcBef>
                <a:spcPts val="0"/>
              </a:spcBef>
              <a:spcAft>
                <a:spcPts val="0"/>
              </a:spcAft>
              <a:buClr>
                <a:schemeClr val="tx1"/>
              </a:buClr>
              <a:buSzPts val="1400"/>
              <a:buFont typeface="Wingdings" panose="05000000000000000000" pitchFamily="2" charset="2"/>
              <a:buChar char="v"/>
            </a:pPr>
            <a:r>
              <a:rPr lang="en"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Actions require two elements to be considered “crime” </a:t>
            </a:r>
          </a:p>
          <a:p>
            <a:pPr marL="939800" lvl="1" indent="-342900">
              <a:buClr>
                <a:schemeClr val="tx1"/>
              </a:buClr>
              <a:buSzPts val="1400"/>
              <a:buFont typeface="Wingdings" panose="05000000000000000000" pitchFamily="2" charset="2"/>
              <a:buChar char="§"/>
            </a:pPr>
            <a:r>
              <a:rPr lang="en" sz="2400" b="1" i="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Mens rea: </a:t>
            </a:r>
            <a:r>
              <a:rPr lang="en"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guilty mind </a:t>
            </a:r>
          </a:p>
          <a:p>
            <a:pPr marL="939800" lvl="1" indent="-342900">
              <a:buClr>
                <a:schemeClr val="tx1"/>
              </a:buClr>
              <a:buSzPts val="1400"/>
              <a:buFont typeface="Wingdings" panose="05000000000000000000" pitchFamily="2" charset="2"/>
              <a:buChar char="§"/>
            </a:pPr>
            <a:r>
              <a:rPr lang="en" sz="2400" b="1" i="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Actus reus: </a:t>
            </a:r>
            <a:r>
              <a:rPr lang="en"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guilty act </a:t>
            </a:r>
          </a:p>
          <a:p>
            <a:pPr marL="482600" lvl="0" indent="-342900" algn="l" rtl="0">
              <a:spcBef>
                <a:spcPts val="0"/>
              </a:spcBef>
              <a:spcAft>
                <a:spcPts val="0"/>
              </a:spcAft>
              <a:buClr>
                <a:schemeClr val="tx1"/>
              </a:buClr>
              <a:buSzPts val="1400"/>
              <a:buFont typeface="Wingdings" panose="05000000000000000000" pitchFamily="2" charset="2"/>
              <a:buChar char="v"/>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When a defendant is found NGRI, this means they cannot be held mentally responsible for the crime they have committed </a:t>
            </a:r>
          </a:p>
          <a:p>
            <a:pPr marL="939800" lvl="1" indent="-342900">
              <a:buClr>
                <a:schemeClr val="tx1"/>
              </a:buClr>
              <a:buSzPts val="1400"/>
              <a:buFont typeface="Wingdings" panose="05000000000000000000" pitchFamily="2" charset="2"/>
              <a:buChar char="§"/>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NGRI denies </a:t>
            </a:r>
            <a:r>
              <a:rPr lang="en-US" sz="2400" b="1" i="1" dirty="0" err="1">
                <a:latin typeface="Microsoft Himalaya" panose="01010100010101010101" pitchFamily="2" charset="0"/>
                <a:ea typeface="Microsoft Himalaya" panose="01010100010101010101" pitchFamily="2" charset="0"/>
                <a:cs typeface="Microsoft Himalaya" panose="01010100010101010101" pitchFamily="2" charset="0"/>
                <a:sym typeface="Merriweather"/>
              </a:rPr>
              <a:t>mens</a:t>
            </a:r>
            <a:r>
              <a:rPr lang="en-US" sz="2400" b="1" i="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 rea </a:t>
            </a:r>
          </a:p>
          <a:p>
            <a:pPr marL="482600" indent="-342900">
              <a:buClr>
                <a:schemeClr val="tx1"/>
              </a:buClr>
              <a:buSzPts val="1400"/>
              <a:buFont typeface="Wingdings" panose="05000000000000000000" pitchFamily="2" charset="2"/>
              <a:buChar char="v"/>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“An act does not make a person guilty unless (their) mind is also guilty” ~ Edward Coke, English judge and politician </a:t>
            </a:r>
          </a:p>
          <a:p>
            <a:pPr marL="482600" indent="-342900">
              <a:buClr>
                <a:srgbClr val="FFFFFF"/>
              </a:buClr>
              <a:buSzPts val="1400"/>
              <a:buFont typeface="Wingdings" panose="05000000000000000000" pitchFamily="2" charset="2"/>
              <a:buChar char="v"/>
            </a:pPr>
            <a:endParaRPr lang="en-US" sz="20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endParaRPr>
          </a:p>
          <a:p>
            <a:pPr marL="482600" lvl="0" indent="-342900" algn="l" rtl="0">
              <a:spcBef>
                <a:spcPts val="0"/>
              </a:spcBef>
              <a:spcAft>
                <a:spcPts val="0"/>
              </a:spcAft>
              <a:buClr>
                <a:srgbClr val="FFFFFF"/>
              </a:buClr>
              <a:buSzPts val="1400"/>
              <a:buFont typeface="Wingdings" panose="05000000000000000000" pitchFamily="2" charset="2"/>
              <a:buChar char="v"/>
            </a:pPr>
            <a:endParaRPr lang="en-US" sz="20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endParaRPr>
          </a:p>
          <a:p>
            <a:pPr marL="457200" lvl="0" indent="0" algn="l" rtl="0">
              <a:spcBef>
                <a:spcPts val="0"/>
              </a:spcBef>
              <a:spcAft>
                <a:spcPts val="0"/>
              </a:spcAft>
              <a:buNone/>
            </a:pPr>
            <a:endParaRPr i="1" dirty="0">
              <a:solidFill>
                <a:srgbClr val="FFFFFF"/>
              </a:solidFill>
              <a:latin typeface="Merriweather"/>
              <a:ea typeface="Merriweather"/>
              <a:cs typeface="Merriweather"/>
              <a:sym typeface="Merriweather"/>
            </a:endParaRPr>
          </a:p>
          <a:p>
            <a:pPr marL="457200" lvl="0" indent="0" algn="l" rtl="0">
              <a:spcBef>
                <a:spcPts val="0"/>
              </a:spcBef>
              <a:spcAft>
                <a:spcPts val="0"/>
              </a:spcAft>
              <a:buNone/>
            </a:pPr>
            <a:endParaRPr i="1" dirty="0">
              <a:solidFill>
                <a:srgbClr val="FFFFFF"/>
              </a:solidFill>
              <a:latin typeface="Merriweather"/>
              <a:ea typeface="Merriweather"/>
              <a:cs typeface="Merriweather"/>
              <a:sym typeface="Merriweather"/>
            </a:endParaRPr>
          </a:p>
          <a:p>
            <a:pPr marL="0" lvl="0" indent="0" algn="l" rtl="0">
              <a:spcBef>
                <a:spcPts val="0"/>
              </a:spcBef>
              <a:spcAft>
                <a:spcPts val="0"/>
              </a:spcAft>
              <a:buNone/>
            </a:pPr>
            <a:endParaRPr dirty="0">
              <a:latin typeface="Merriweather"/>
              <a:ea typeface="Merriweather"/>
              <a:cs typeface="Merriweather"/>
              <a:sym typeface="Merriweather"/>
            </a:endParaRPr>
          </a:p>
          <a:p>
            <a:pPr marL="0" lvl="0" indent="0" algn="l" rtl="0">
              <a:spcBef>
                <a:spcPts val="0"/>
              </a:spcBef>
              <a:spcAft>
                <a:spcPts val="0"/>
              </a:spcAft>
              <a:buNone/>
            </a:pPr>
            <a:endParaRPr dirty="0">
              <a:latin typeface="Merriweather"/>
              <a:ea typeface="Merriweather"/>
              <a:cs typeface="Merriweather"/>
              <a:sym typeface="Merriweathe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7"/>
        <p:cNvGrpSpPr/>
        <p:nvPr/>
      </p:nvGrpSpPr>
      <p:grpSpPr>
        <a:xfrm>
          <a:off x="0" y="0"/>
          <a:ext cx="0" cy="0"/>
          <a:chOff x="0" y="0"/>
          <a:chExt cx="0" cy="0"/>
        </a:xfrm>
      </p:grpSpPr>
      <p:sp>
        <p:nvSpPr>
          <p:cNvPr id="196" name="Rectangle 195">
            <a:extLst>
              <a:ext uri="{FF2B5EF4-FFF2-40B4-BE49-F238E27FC236}">
                <a16:creationId xmlns:a16="http://schemas.microsoft.com/office/drawing/2014/main" id="{564F8226-C263-4D73-84E6-6774B7FEC0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022" y="178308"/>
            <a:ext cx="8791956" cy="4786884"/>
          </a:xfrm>
          <a:prstGeom prst="rect">
            <a:avLst/>
          </a:prstGeom>
          <a:solidFill>
            <a:schemeClr val="bg2"/>
          </a:solidFill>
          <a:ln w="6350" cap="flat" cmpd="sng" algn="ctr">
            <a:noFill/>
            <a:prstDash val="solid"/>
          </a:ln>
          <a:effectLst>
            <a:softEdge rad="0"/>
          </a:effectLst>
        </p:spPr>
      </p:sp>
      <p:sp>
        <p:nvSpPr>
          <p:cNvPr id="198" name="Rectangle 197">
            <a:extLst>
              <a:ext uri="{FF2B5EF4-FFF2-40B4-BE49-F238E27FC236}">
                <a16:creationId xmlns:a16="http://schemas.microsoft.com/office/drawing/2014/main" id="{2C8DCBC9-E0DE-46B3-8FAE-C5C151378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308" y="178308"/>
            <a:ext cx="5748963" cy="4786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 name="Google Shape;188;p29"/>
          <p:cNvSpPr txBox="1">
            <a:spLocks noGrp="1"/>
          </p:cNvSpPr>
          <p:nvPr>
            <p:ph type="title"/>
          </p:nvPr>
        </p:nvSpPr>
        <p:spPr>
          <a:xfrm>
            <a:off x="651510" y="481944"/>
            <a:ext cx="4711446" cy="1308138"/>
          </a:xfrm>
          <a:prstGeom prst="rect">
            <a:avLst/>
          </a:prstGeom>
        </p:spPr>
        <p:txBody>
          <a:bodyPr spcFirstLastPara="1" vert="horz" lIns="91440" tIns="45720" rIns="91440" bIns="45720" rtlCol="0" anchor="ctr" anchorCtr="0">
            <a:normAutofit/>
          </a:bodyPr>
          <a:lstStyle/>
          <a:p>
            <a:pPr marL="0" lvl="0" indent="0" algn="ctr" defTabSz="914400">
              <a:spcBef>
                <a:spcPct val="0"/>
              </a:spcBef>
              <a:spcAft>
                <a:spcPts val="0"/>
              </a:spcAft>
            </a:pPr>
            <a:r>
              <a:rPr lang="en-US" b="1" i="1" dirty="0">
                <a:latin typeface="Microsoft Himalaya" panose="01010100010101010101" pitchFamily="2" charset="0"/>
                <a:ea typeface="Microsoft Himalaya" panose="01010100010101010101" pitchFamily="2" charset="0"/>
                <a:cs typeface="Microsoft Himalaya" panose="01010100010101010101" pitchFamily="2" charset="0"/>
              </a:rPr>
              <a:t>Famous Example of a Successful NGRI Case: Andrea Yates</a:t>
            </a:r>
          </a:p>
          <a:p>
            <a:pPr marL="0" lvl="0" indent="0" defTabSz="914400">
              <a:spcBef>
                <a:spcPct val="0"/>
              </a:spcBef>
              <a:spcAft>
                <a:spcPts val="0"/>
              </a:spcAft>
            </a:pPr>
            <a:endParaRPr lang="en-US" sz="2600" dirty="0"/>
          </a:p>
        </p:txBody>
      </p:sp>
      <p:sp>
        <p:nvSpPr>
          <p:cNvPr id="189" name="Google Shape;189;p29"/>
          <p:cNvSpPr txBox="1">
            <a:spLocks noGrp="1"/>
          </p:cNvSpPr>
          <p:nvPr>
            <p:ph type="body" idx="1"/>
          </p:nvPr>
        </p:nvSpPr>
        <p:spPr>
          <a:xfrm>
            <a:off x="651510" y="1789938"/>
            <a:ext cx="4711446" cy="2736342"/>
          </a:xfrm>
          <a:prstGeom prst="rect">
            <a:avLst/>
          </a:prstGeom>
        </p:spPr>
        <p:txBody>
          <a:bodyPr spcFirstLastPara="1" vert="horz" lIns="91440" tIns="45720" rIns="91440" bIns="45720" rtlCol="0" anchorCtr="0">
            <a:normAutofit lnSpcReduction="10000"/>
          </a:bodyPr>
          <a:lstStyle/>
          <a:p>
            <a:pPr marL="617220" lvl="0" defTabSz="914400">
              <a:spcBef>
                <a:spcPts val="1000"/>
              </a:spcBef>
              <a:spcAft>
                <a:spcPts val="0"/>
              </a:spcAft>
              <a:buSzPts val="1800"/>
              <a:buFont typeface="Wingdings" panose="05000000000000000000" pitchFamily="2" charset="2"/>
              <a:buChar char="v"/>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Killed her 5 children + history of mental illness (Psychosis &amp; PPD)</a:t>
            </a:r>
          </a:p>
          <a:p>
            <a:pPr marL="617220" lvl="0" defTabSz="914400">
              <a:spcBef>
                <a:spcPts val="0"/>
              </a:spcBef>
              <a:spcAft>
                <a:spcPts val="0"/>
              </a:spcAft>
              <a:buSzPts val="1800"/>
              <a:buFont typeface="Wingdings" panose="05000000000000000000" pitchFamily="2" charset="2"/>
              <a:buChar char="v"/>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Deemed CST</a:t>
            </a:r>
          </a:p>
          <a:p>
            <a:pPr marL="617220" lvl="0" defTabSz="914400">
              <a:spcBef>
                <a:spcPts val="0"/>
              </a:spcBef>
              <a:spcAft>
                <a:spcPts val="0"/>
              </a:spcAft>
              <a:buSzPts val="1800"/>
              <a:buFont typeface="Wingdings" panose="05000000000000000000" pitchFamily="2" charset="2"/>
              <a:buChar char="v"/>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1</a:t>
            </a:r>
            <a:r>
              <a:rPr lang="en-US" sz="2400" b="1" baseline="30000"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st</a:t>
            </a: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 trial = NGRI (Insanity plea); failed &amp; found guilty</a:t>
            </a:r>
          </a:p>
          <a:p>
            <a:pPr marL="617220" lvl="0" defTabSz="914400">
              <a:spcBef>
                <a:spcPts val="0"/>
              </a:spcBef>
              <a:spcAft>
                <a:spcPts val="0"/>
              </a:spcAft>
              <a:buSzPts val="1800"/>
              <a:buFont typeface="Wingdings" panose="05000000000000000000" pitchFamily="2" charset="2"/>
              <a:buChar char="v"/>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2</a:t>
            </a:r>
            <a:r>
              <a:rPr lang="en-US" sz="2400" b="1" baseline="30000"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nd</a:t>
            </a: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 trial = NGRI; successful &amp; transferred to mental facility </a:t>
            </a:r>
          </a:p>
          <a:p>
            <a:pPr marL="0" lvl="0" indent="-182880" defTabSz="914400">
              <a:spcBef>
                <a:spcPts val="0"/>
              </a:spcBef>
              <a:spcAft>
                <a:spcPts val="1600"/>
              </a:spcAft>
              <a:buFont typeface="Garamond" pitchFamily="18" charset="0"/>
              <a:buChar char="◦"/>
            </a:pPr>
            <a:endParaRPr lang="en-US" dirty="0"/>
          </a:p>
        </p:txBody>
      </p:sp>
      <p:pic>
        <p:nvPicPr>
          <p:cNvPr id="191" name="Google Shape;191;p29" descr="Julie Schenecker is not the first woman accused of murdering her children... and she is not the first to claim legal insanity at trial.As a matter of fact, there are two cases Vinnie Politan has covered where mothers killed multiple children and claimed they didn't know right from wrong.They took their cases to trial and juries had to decide guilty or not guilty by reason of insanity.In both cases, both mothers were found not guilty. For more information please visit http://www.hlntv.com/video/2014/05/01/schenecker-andrea-yates-deanna-laney-moms-who-kill" title="Can a sane woman kill her own children?">
            <a:hlinkClick r:id="rId3"/>
          </p:cNvPr>
          <p:cNvPicPr preferRelativeResize="0"/>
          <p:nvPr/>
        </p:nvPicPr>
        <p:blipFill rotWithShape="1">
          <a:blip r:embed="rId4"/>
          <a:srcRect r="4611" b="-2"/>
          <a:stretch/>
        </p:blipFill>
        <p:spPr>
          <a:xfrm>
            <a:off x="5927271" y="178308"/>
            <a:ext cx="3044069" cy="2393442"/>
          </a:xfrm>
          <a:prstGeom prst="rect">
            <a:avLst/>
          </a:prstGeom>
          <a:noFill/>
        </p:spPr>
      </p:pic>
      <p:pic>
        <p:nvPicPr>
          <p:cNvPr id="190" name="Google Shape;190;p29" descr="A person wearing glasses and smiling at the camera&#10;&#10;Description automatically generated"/>
          <p:cNvPicPr preferRelativeResize="0"/>
          <p:nvPr/>
        </p:nvPicPr>
        <p:blipFill rotWithShape="1">
          <a:blip r:embed="rId5"/>
          <a:srcRect t="21353" r="1" b="21"/>
          <a:stretch/>
        </p:blipFill>
        <p:spPr>
          <a:xfrm>
            <a:off x="5927271" y="2571751"/>
            <a:ext cx="3044069" cy="239344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b="1" i="1" dirty="0">
                <a:solidFill>
                  <a:schemeClr val="tx1"/>
                </a:solidFill>
                <a:latin typeface="Microsoft Himalaya" panose="01010100010101010101" pitchFamily="2" charset="0"/>
                <a:ea typeface="Microsoft Himalaya" panose="01010100010101010101" pitchFamily="2" charset="0"/>
                <a:cs typeface="Microsoft Himalaya" panose="01010100010101010101" pitchFamily="2" charset="0"/>
                <a:sym typeface="Merriweather"/>
              </a:rPr>
              <a:t>How and When is the Insanity Defense Used?</a:t>
            </a:r>
            <a:endParaRPr sz="4000" b="1" i="1" dirty="0">
              <a:solidFill>
                <a:schemeClr val="tx1"/>
              </a:solidFill>
              <a:latin typeface="Microsoft Himalaya" panose="01010100010101010101" pitchFamily="2" charset="0"/>
              <a:ea typeface="Microsoft Himalaya" panose="01010100010101010101" pitchFamily="2" charset="0"/>
              <a:cs typeface="Microsoft Himalaya" panose="01010100010101010101" pitchFamily="2" charset="0"/>
              <a:sym typeface="Merriweather"/>
            </a:endParaRPr>
          </a:p>
          <a:p>
            <a:pPr marL="0" lvl="0" indent="0" algn="l" rtl="0">
              <a:spcBef>
                <a:spcPts val="0"/>
              </a:spcBef>
              <a:spcAft>
                <a:spcPts val="0"/>
              </a:spcAft>
              <a:buNone/>
            </a:pPr>
            <a:endParaRPr dirty="0"/>
          </a:p>
        </p:txBody>
      </p:sp>
      <p:sp>
        <p:nvSpPr>
          <p:cNvPr id="115" name="Google Shape;115;p20"/>
          <p:cNvSpPr txBox="1">
            <a:spLocks noGrp="1"/>
          </p:cNvSpPr>
          <p:nvPr>
            <p:ph type="body" idx="1"/>
          </p:nvPr>
        </p:nvSpPr>
        <p:spPr>
          <a:xfrm>
            <a:off x="434643" y="1143114"/>
            <a:ext cx="7764219" cy="3790036"/>
          </a:xfrm>
          <a:prstGeom prst="rect">
            <a:avLst/>
          </a:prstGeom>
        </p:spPr>
        <p:txBody>
          <a:bodyPr spcFirstLastPara="1" wrap="square" lIns="91425" tIns="91425" rIns="91425" bIns="91425" anchor="t" anchorCtr="0">
            <a:noAutofit/>
          </a:bodyPr>
          <a:lstStyle/>
          <a:p>
            <a:pPr lvl="0" algn="l" rtl="0">
              <a:spcBef>
                <a:spcPts val="0"/>
              </a:spcBef>
              <a:spcAft>
                <a:spcPts val="0"/>
              </a:spcAft>
              <a:buClr>
                <a:schemeClr val="tx1"/>
              </a:buClr>
              <a:buSzPts val="1800"/>
              <a:buFont typeface="Wingdings" panose="05000000000000000000" pitchFamily="2" charset="2"/>
              <a:buChar char="v"/>
            </a:pPr>
            <a:r>
              <a:rPr lang="en"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Used when the defendant does not know the severity of the crime at hand due to mental impairment or diseased mind</a:t>
            </a:r>
            <a:endParaRPr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endParaRPr>
          </a:p>
          <a:p>
            <a:pPr lvl="0" algn="l" rtl="0">
              <a:spcBef>
                <a:spcPts val="0"/>
              </a:spcBef>
              <a:spcAft>
                <a:spcPts val="0"/>
              </a:spcAft>
              <a:buClr>
                <a:schemeClr val="tx1"/>
              </a:buClr>
              <a:buSzPts val="1800"/>
              <a:buFont typeface="Wingdings" panose="05000000000000000000" pitchFamily="2" charset="2"/>
              <a:buChar char="v"/>
            </a:pPr>
            <a:r>
              <a:rPr lang="en"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The Insanity Defense is overrepresented due to media sensationalization </a:t>
            </a:r>
          </a:p>
          <a:p>
            <a:pPr lvl="1">
              <a:spcBef>
                <a:spcPts val="0"/>
              </a:spcBef>
              <a:buClr>
                <a:schemeClr val="tx1"/>
              </a:buClr>
              <a:buSzPts val="1800"/>
              <a:buFont typeface="Wingdings" panose="05000000000000000000" pitchFamily="2" charset="2"/>
              <a:buChar char="§"/>
            </a:pPr>
            <a:r>
              <a:rPr lang="en"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In reality, it’s only used in about 1% of the cases in the U.S. </a:t>
            </a:r>
          </a:p>
          <a:p>
            <a:pPr lvl="2">
              <a:spcBef>
                <a:spcPts val="0"/>
              </a:spcBef>
              <a:buClr>
                <a:schemeClr val="tx1"/>
              </a:buClr>
              <a:buSzPts val="1800"/>
              <a:buFont typeface="Wingdings" panose="05000000000000000000" pitchFamily="2" charset="2"/>
              <a:buChar char="§"/>
            </a:pPr>
            <a:r>
              <a:rPr lang="en"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Moreover, it is only successful less than 25% </a:t>
            </a: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of cases </a:t>
            </a:r>
          </a:p>
          <a:p>
            <a:pPr lvl="0" algn="l" rtl="0">
              <a:spcBef>
                <a:spcPts val="0"/>
              </a:spcBef>
              <a:spcAft>
                <a:spcPts val="0"/>
              </a:spcAft>
              <a:buClr>
                <a:schemeClr val="tx1"/>
              </a:buClr>
              <a:buSzPts val="1800"/>
              <a:buFont typeface="Wingdings" panose="05000000000000000000" pitchFamily="2" charset="2"/>
              <a:buChar char="v"/>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Versions of the Insanity Defense vary from state to state </a:t>
            </a:r>
          </a:p>
          <a:p>
            <a:pPr lvl="1">
              <a:spcBef>
                <a:spcPts val="0"/>
              </a:spcBef>
              <a:buClr>
                <a:schemeClr val="tx1"/>
              </a:buClr>
              <a:buSzPts val="1800"/>
              <a:buFont typeface="Wingdings" panose="05000000000000000000" pitchFamily="2" charset="2"/>
              <a:buChar char="§"/>
            </a:pPr>
            <a:r>
              <a:rPr lang="en"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Kansas, Montana, Idaho, and Utah do not allow the Insanity Defense </a:t>
            </a:r>
          </a:p>
          <a:p>
            <a:pPr lvl="1">
              <a:spcBef>
                <a:spcPts val="0"/>
              </a:spcBef>
              <a:buClr>
                <a:schemeClr val="tx1"/>
              </a:buClr>
              <a:buSzPts val="1800"/>
              <a:buFont typeface="Wingdings" panose="05000000000000000000" pitchFamily="2" charset="2"/>
              <a:buChar char="§"/>
            </a:pPr>
            <a:r>
              <a:rPr lang="en"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Florida uses the M’Naghten Rule </a:t>
            </a:r>
            <a:endParaRPr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endParaRPr>
          </a:p>
          <a:p>
            <a:pPr lvl="0" algn="l" rtl="0">
              <a:spcBef>
                <a:spcPts val="0"/>
              </a:spcBef>
              <a:spcAft>
                <a:spcPts val="0"/>
              </a:spcAft>
              <a:buClr>
                <a:schemeClr val="tx1"/>
              </a:buClr>
              <a:buSzPts val="1800"/>
              <a:buFont typeface="Wingdings" panose="05000000000000000000" pitchFamily="2" charset="2"/>
              <a:buChar char="v"/>
            </a:pPr>
            <a:r>
              <a:rPr lang="en"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Guilty but Mentally Ill is an alternative option </a:t>
            </a:r>
          </a:p>
          <a:p>
            <a:pPr lvl="1">
              <a:spcBef>
                <a:spcPts val="0"/>
              </a:spcBef>
              <a:buClr>
                <a:schemeClr val="tx1"/>
              </a:buClr>
              <a:buSzPts val="1800"/>
              <a:buFont typeface="Wingdings" panose="05000000000000000000" pitchFamily="2" charset="2"/>
              <a:buChar char="§"/>
            </a:pPr>
            <a:r>
              <a:rPr lang="en"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Typically used by the states that don’t allow the Insanity Defense </a:t>
            </a:r>
            <a:endParaRPr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1140</Words>
  <Application>Microsoft Office PowerPoint</Application>
  <PresentationFormat>On-screen Show (16:9)</PresentationFormat>
  <Paragraphs>148</Paragraphs>
  <Slides>18</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Wingdings</vt:lpstr>
      <vt:lpstr>Microsoft Himalaya</vt:lpstr>
      <vt:lpstr>Garamond</vt:lpstr>
      <vt:lpstr>Arial</vt:lpstr>
      <vt:lpstr>Merriweather</vt:lpstr>
      <vt:lpstr>Century Gothic</vt:lpstr>
      <vt:lpstr>Savon</vt:lpstr>
      <vt:lpstr>PowerPoint Presentation</vt:lpstr>
      <vt:lpstr>Recap and Reminders…      </vt:lpstr>
      <vt:lpstr>The Insanity Defense Explained… </vt:lpstr>
      <vt:lpstr>Watch this video for a simplification! </vt:lpstr>
      <vt:lpstr>PowerPoint Presentation</vt:lpstr>
      <vt:lpstr>PowerPoint Presentation</vt:lpstr>
      <vt:lpstr>What does Not Guilty by Reason of Insanity mean? </vt:lpstr>
      <vt:lpstr>Famous Example of a Successful NGRI Case: Andrea Yates </vt:lpstr>
      <vt:lpstr>How and When is the Insanity Defense Used? </vt:lpstr>
      <vt:lpstr>Guilty but Mentally Ill</vt:lpstr>
      <vt:lpstr>Comparing NGRI and GBMI</vt:lpstr>
      <vt:lpstr>Competency</vt:lpstr>
      <vt:lpstr>How do we know who is eligible for competency evaluations?   </vt:lpstr>
      <vt:lpstr>What happens once a defendant is found ITP?  </vt:lpstr>
      <vt:lpstr>What is “Malingering”? </vt:lpstr>
      <vt:lpstr>Video Example of Malingering: </vt:lpstr>
      <vt:lpstr>Final Notes…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casey brucato</dc:creator>
  <cp:lastModifiedBy>casey brucato</cp:lastModifiedBy>
  <cp:revision>21</cp:revision>
  <dcterms:created xsi:type="dcterms:W3CDTF">2020-08-04T17:49:16Z</dcterms:created>
  <dcterms:modified xsi:type="dcterms:W3CDTF">2020-10-30T18:25:44Z</dcterms:modified>
</cp:coreProperties>
</file>