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78" r:id="rId6"/>
    <p:sldId id="279" r:id="rId7"/>
    <p:sldId id="281" r:id="rId8"/>
    <p:sldId id="280" r:id="rId9"/>
    <p:sldId id="288" r:id="rId10"/>
    <p:sldId id="283" r:id="rId11"/>
    <p:sldId id="284" r:id="rId12"/>
    <p:sldId id="285" r:id="rId13"/>
    <p:sldId id="286" r:id="rId14"/>
    <p:sldId id="287" r:id="rId15"/>
    <p:sldId id="275" r:id="rId16"/>
    <p:sldId id="289" r:id="rId17"/>
    <p:sldId id="290"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59" d="100"/>
          <a:sy n="59" d="100"/>
        </p:scale>
        <p:origin x="14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9CC358D-6610-430E-BB17-C63B3AB3E33A}" type="datetimeFigureOut">
              <a:rPr lang="en-US" smtClean="0"/>
              <a:t>10/5/2020</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FA8E2AA-F81F-4810-BE95-ADDDEEF6DF66}" type="slidenum">
              <a:rPr lang="en-US" smtClean="0"/>
              <a:t>‹#›</a:t>
            </a:fld>
            <a:endParaRPr lang="en-US"/>
          </a:p>
        </p:txBody>
      </p:sp>
    </p:spTree>
    <p:extLst>
      <p:ext uri="{BB962C8B-B14F-4D97-AF65-F5344CB8AC3E}">
        <p14:creationId xmlns:p14="http://schemas.microsoft.com/office/powerpoint/2010/main" val="40928139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C358D-6610-430E-BB17-C63B3AB3E33A}"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8E2AA-F81F-4810-BE95-ADDDEEF6DF66}" type="slidenum">
              <a:rPr lang="en-US" smtClean="0"/>
              <a:t>‹#›</a:t>
            </a:fld>
            <a:endParaRPr lang="en-US"/>
          </a:p>
        </p:txBody>
      </p:sp>
    </p:spTree>
    <p:extLst>
      <p:ext uri="{BB962C8B-B14F-4D97-AF65-F5344CB8AC3E}">
        <p14:creationId xmlns:p14="http://schemas.microsoft.com/office/powerpoint/2010/main" val="34923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C358D-6610-430E-BB17-C63B3AB3E33A}"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8E2AA-F81F-4810-BE95-ADDDEEF6DF66}" type="slidenum">
              <a:rPr lang="en-US" smtClean="0"/>
              <a:t>‹#›</a:t>
            </a:fld>
            <a:endParaRPr lang="en-US"/>
          </a:p>
        </p:txBody>
      </p:sp>
    </p:spTree>
    <p:extLst>
      <p:ext uri="{BB962C8B-B14F-4D97-AF65-F5344CB8AC3E}">
        <p14:creationId xmlns:p14="http://schemas.microsoft.com/office/powerpoint/2010/main" val="370708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481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C358D-6610-430E-BB17-C63B3AB3E33A}"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8E2AA-F81F-4810-BE95-ADDDEEF6DF66}" type="slidenum">
              <a:rPr lang="en-US" smtClean="0"/>
              <a:t>‹#›</a:t>
            </a:fld>
            <a:endParaRPr lang="en-US"/>
          </a:p>
        </p:txBody>
      </p:sp>
    </p:spTree>
    <p:extLst>
      <p:ext uri="{BB962C8B-B14F-4D97-AF65-F5344CB8AC3E}">
        <p14:creationId xmlns:p14="http://schemas.microsoft.com/office/powerpoint/2010/main" val="399963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9CC358D-6610-430E-BB17-C63B3AB3E33A}" type="datetimeFigureOut">
              <a:rPr lang="en-US" smtClean="0"/>
              <a:t>10/5/2020</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3FA8E2AA-F81F-4810-BE95-ADDDEEF6DF66}" type="slidenum">
              <a:rPr lang="en-US" smtClean="0"/>
              <a:t>‹#›</a:t>
            </a:fld>
            <a:endParaRPr lang="en-US"/>
          </a:p>
        </p:txBody>
      </p:sp>
    </p:spTree>
    <p:extLst>
      <p:ext uri="{BB962C8B-B14F-4D97-AF65-F5344CB8AC3E}">
        <p14:creationId xmlns:p14="http://schemas.microsoft.com/office/powerpoint/2010/main" val="30748699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C358D-6610-430E-BB17-C63B3AB3E33A}"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8E2AA-F81F-4810-BE95-ADDDEEF6DF66}" type="slidenum">
              <a:rPr lang="en-US" smtClean="0"/>
              <a:t>‹#›</a:t>
            </a:fld>
            <a:endParaRPr lang="en-US"/>
          </a:p>
        </p:txBody>
      </p:sp>
    </p:spTree>
    <p:extLst>
      <p:ext uri="{BB962C8B-B14F-4D97-AF65-F5344CB8AC3E}">
        <p14:creationId xmlns:p14="http://schemas.microsoft.com/office/powerpoint/2010/main" val="159309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C358D-6610-430E-BB17-C63B3AB3E33A}"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8E2AA-F81F-4810-BE95-ADDDEEF6DF66}" type="slidenum">
              <a:rPr lang="en-US" smtClean="0"/>
              <a:t>‹#›</a:t>
            </a:fld>
            <a:endParaRPr lang="en-US"/>
          </a:p>
        </p:txBody>
      </p:sp>
    </p:spTree>
    <p:extLst>
      <p:ext uri="{BB962C8B-B14F-4D97-AF65-F5344CB8AC3E}">
        <p14:creationId xmlns:p14="http://schemas.microsoft.com/office/powerpoint/2010/main" val="181036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C358D-6610-430E-BB17-C63B3AB3E33A}"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8E2AA-F81F-4810-BE95-ADDDEEF6DF66}" type="slidenum">
              <a:rPr lang="en-US" smtClean="0"/>
              <a:t>‹#›</a:t>
            </a:fld>
            <a:endParaRPr lang="en-US"/>
          </a:p>
        </p:txBody>
      </p:sp>
    </p:spTree>
    <p:extLst>
      <p:ext uri="{BB962C8B-B14F-4D97-AF65-F5344CB8AC3E}">
        <p14:creationId xmlns:p14="http://schemas.microsoft.com/office/powerpoint/2010/main" val="25522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C358D-6610-430E-BB17-C63B3AB3E33A}"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8E2AA-F81F-4810-BE95-ADDDEEF6DF66}" type="slidenum">
              <a:rPr lang="en-US" smtClean="0"/>
              <a:t>‹#›</a:t>
            </a:fld>
            <a:endParaRPr lang="en-US"/>
          </a:p>
        </p:txBody>
      </p:sp>
    </p:spTree>
    <p:extLst>
      <p:ext uri="{BB962C8B-B14F-4D97-AF65-F5344CB8AC3E}">
        <p14:creationId xmlns:p14="http://schemas.microsoft.com/office/powerpoint/2010/main" val="15895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9CC358D-6610-430E-BB17-C63B3AB3E33A}" type="datetimeFigureOut">
              <a:rPr lang="en-US" smtClean="0"/>
              <a:t>10/5/2020</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FA8E2AA-F81F-4810-BE95-ADDDEEF6DF66}"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719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9CC358D-6610-430E-BB17-C63B3AB3E33A}" type="datetimeFigureOut">
              <a:rPr lang="en-US" smtClean="0"/>
              <a:t>10/5/2020</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FA8E2AA-F81F-4810-BE95-ADDDEEF6DF66}"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337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9CC358D-6610-430E-BB17-C63B3AB3E33A}" type="datetimeFigureOut">
              <a:rPr lang="en-US" smtClean="0"/>
              <a:t>10/5/2020</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FA8E2AA-F81F-4810-BE95-ADDDEEF6DF66}" type="slidenum">
              <a:rPr lang="en-US" smtClean="0"/>
              <a:t>‹#›</a:t>
            </a:fld>
            <a:endParaRPr lang="en-US"/>
          </a:p>
        </p:txBody>
      </p:sp>
    </p:spTree>
    <p:extLst>
      <p:ext uri="{BB962C8B-B14F-4D97-AF65-F5344CB8AC3E}">
        <p14:creationId xmlns:p14="http://schemas.microsoft.com/office/powerpoint/2010/main" val="4028054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lorida_State_University"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eurocritic.blogspot.com/2014/06/and-darpa-deep-brain-stimulation-awards.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heconversation.com/new-evidence-points-to-old-jack-the-ripper-suspect-but-here-is-why-im-not-convinced-3144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The_Principles_of_Psychology" TargetMode="External"/><Relationship Id="rId7" Type="http://schemas.openxmlformats.org/officeDocument/2006/relationships/hyperlink" Target="http://pupottina.blogspot.com/2017/04/mindhunter-di-john-douglas-e-mark.html" TargetMode="External"/><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hyperlink" Target="http://transgriot.blogspot.com/2011/12/kansas-ciry-transwoman-killed-on.html"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ovies.stackexchange.com/questions/56944/are-the-red-strings-used-by-dexter-a-real-thin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j-worldnews.com/spain/index.php/es/criminologia-30/perfiles-criminales/item/1694-la-seccic3b3n-de-anc3a1lisis-de-conducta-del-cnp"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ortalcaneca.com.br/koli-apresenta-norman-bates/"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criminologiacr.com/2017/02/11/analisis-del-perfil-criminal-sobre-el-homicida-de-liberia/"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www.sicurezzapubblica.com/2013/11/"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www.wired.it/attualita/media/2020/03/23/50-serial-killer-famosi/"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eglima.wordpress.com/2012/11/24/kemper3/" TargetMode="External"/><Relationship Id="rId7" Type="http://schemas.openxmlformats.org/officeDocument/2006/relationships/hyperlink" Target="https://en.wikipedia.org/wiki/John_Wayne_Gacy"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en.wikipedia.org/wiki/Zodiac_Killer" TargetMode="External"/><Relationship Id="rId4" Type="http://schemas.openxmlformats.org/officeDocument/2006/relationships/image" Target="../media/image12.jpg"/><Relationship Id="rId9" Type="http://schemas.openxmlformats.org/officeDocument/2006/relationships/hyperlink" Target="https://simple.wikipedia.org/wiki/H._H._Hol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4B2C-9397-40F9-8A6C-AB2DF4635E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482B372-0C7F-4706-95DA-E89724E56865}"/>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143BA492-C67F-47BF-AF66-1F05CC80DFF6}"/>
              </a:ext>
            </a:extLst>
          </p:cNvPr>
          <p:cNvSpPr txBox="1"/>
          <p:nvPr/>
        </p:nvSpPr>
        <p:spPr>
          <a:xfrm>
            <a:off x="916437" y="797510"/>
            <a:ext cx="10359125" cy="5262979"/>
          </a:xfrm>
          <a:prstGeom prst="rect">
            <a:avLst/>
          </a:prstGeom>
          <a:solidFill>
            <a:schemeClr val="bg2"/>
          </a:solidFill>
        </p:spPr>
        <p:txBody>
          <a:bodyPr wrap="square" rtlCol="0">
            <a:spAutoFit/>
          </a:bodyPr>
          <a:lstStyle/>
          <a:p>
            <a:pPr algn="ctr"/>
            <a:endParaRPr lang="en-US" sz="4800" dirty="0">
              <a:latin typeface="Microsoft Himalaya" panose="01010100010101010101" pitchFamily="2" charset="0"/>
              <a:ea typeface="Microsoft Himalaya" panose="01010100010101010101" pitchFamily="2" charset="0"/>
              <a:cs typeface="Microsoft Himalaya" panose="01010100010101010101" pitchFamily="2" charset="0"/>
            </a:endParaRPr>
          </a:p>
          <a:p>
            <a:pPr algn="ctr"/>
            <a:endParaRPr lang="en-US" sz="4800" dirty="0">
              <a:latin typeface="Microsoft Himalaya" panose="01010100010101010101" pitchFamily="2" charset="0"/>
              <a:ea typeface="Microsoft Himalaya" panose="01010100010101010101" pitchFamily="2" charset="0"/>
              <a:cs typeface="Microsoft Himalaya" panose="01010100010101010101" pitchFamily="2" charset="0"/>
            </a:endParaRPr>
          </a:p>
          <a:p>
            <a:pPr algn="ctr"/>
            <a:endParaRPr lang="en-US" sz="4800" dirty="0">
              <a:latin typeface="Microsoft Himalaya" panose="01010100010101010101" pitchFamily="2" charset="0"/>
              <a:ea typeface="Microsoft Himalaya" panose="01010100010101010101" pitchFamily="2" charset="0"/>
              <a:cs typeface="Microsoft Himalaya" panose="01010100010101010101" pitchFamily="2" charset="0"/>
            </a:endParaRPr>
          </a:p>
          <a:p>
            <a:pPr algn="ctr"/>
            <a:endParaRPr lang="en-US" sz="4800" dirty="0">
              <a:latin typeface="Microsoft Himalaya" panose="01010100010101010101" pitchFamily="2" charset="0"/>
              <a:ea typeface="Microsoft Himalaya" panose="01010100010101010101" pitchFamily="2" charset="0"/>
              <a:cs typeface="Microsoft Himalaya" panose="01010100010101010101" pitchFamily="2" charset="0"/>
            </a:endParaRPr>
          </a:p>
          <a:p>
            <a:pPr algn="ctr"/>
            <a:endParaRPr lang="en-US" sz="48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lgn="ctr"/>
            <a:r>
              <a:rPr lang="en-US" sz="4800" b="1" dirty="0">
                <a:latin typeface="Microsoft Himalaya" panose="01010100010101010101" pitchFamily="2" charset="0"/>
                <a:ea typeface="Microsoft Himalaya" panose="01010100010101010101" pitchFamily="2" charset="0"/>
                <a:cs typeface="Microsoft Himalaya" panose="01010100010101010101" pitchFamily="2" charset="0"/>
              </a:rPr>
              <a:t>THE FORENSIC PSYCHOLOGY CLUB: </a:t>
            </a:r>
          </a:p>
          <a:p>
            <a:pPr algn="ctr"/>
            <a:r>
              <a:rPr lang="en-US" sz="4800" b="1" dirty="0">
                <a:latin typeface="Microsoft Himalaya" panose="01010100010101010101" pitchFamily="2" charset="0"/>
                <a:ea typeface="Microsoft Himalaya" panose="01010100010101010101" pitchFamily="2" charset="0"/>
                <a:cs typeface="Microsoft Himalaya" panose="01010100010101010101" pitchFamily="2" charset="0"/>
              </a:rPr>
              <a:t>THE PSYCHOLOGY OF CRIMINAL INVESTIGATION</a:t>
            </a:r>
          </a:p>
        </p:txBody>
      </p:sp>
      <p:pic>
        <p:nvPicPr>
          <p:cNvPr id="6" name="Picture 5" descr="A close up of a sign&#10;&#10;Description automatically generated">
            <a:extLst>
              <a:ext uri="{FF2B5EF4-FFF2-40B4-BE49-F238E27FC236}">
                <a16:creationId xmlns:a16="http://schemas.microsoft.com/office/drawing/2014/main" id="{1C1FA31C-BF41-4561-BEF3-B5371E1A42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6775" y="1070830"/>
            <a:ext cx="2864689" cy="2864689"/>
          </a:xfrm>
          <a:prstGeom prst="rect">
            <a:avLst/>
          </a:prstGeom>
        </p:spPr>
      </p:pic>
    </p:spTree>
    <p:extLst>
      <p:ext uri="{BB962C8B-B14F-4D97-AF65-F5344CB8AC3E}">
        <p14:creationId xmlns:p14="http://schemas.microsoft.com/office/powerpoint/2010/main" val="331907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349295"/>
            <a:ext cx="10058400" cy="1371600"/>
          </a:xfrm>
        </p:spPr>
        <p:txBody>
          <a:bodyPr>
            <a:normAutofit/>
          </a:bodyPr>
          <a:lstStyle/>
          <a:p>
            <a:pPr algn="ctr"/>
            <a:r>
              <a:rPr lang="en-US" sz="4400" b="1" i="1" dirty="0">
                <a:latin typeface="Microsoft Himalaya" panose="01010100010101010101" pitchFamily="2" charset="0"/>
                <a:ea typeface="Microsoft Himalaya" panose="01010100010101010101" pitchFamily="2" charset="0"/>
                <a:cs typeface="Microsoft Himalaya" panose="01010100010101010101" pitchFamily="2" charset="0"/>
              </a:rPr>
              <a:t>The Psychological Autopsy:</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1066800" y="1117788"/>
            <a:ext cx="11009398" cy="5390917"/>
          </a:xfrm>
        </p:spPr>
        <p:txBody>
          <a:bodyPr>
            <a:normAutofit lnSpcReduction="10000"/>
          </a:bodyPr>
          <a:lstStyle/>
          <a:p>
            <a:pPr marL="0" indent="0" algn="ctr">
              <a:buNone/>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What does it include?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Biographical information </a:t>
            </a:r>
          </a:p>
          <a:p>
            <a:pPr lvl="2">
              <a:buFont typeface="Courier New" panose="02070309020205020404" pitchFamily="49" charset="0"/>
              <a:buChar char="o"/>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Age, marital status, occupation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Personal  information </a:t>
            </a:r>
          </a:p>
          <a:p>
            <a:pPr lvl="2">
              <a:buFont typeface="Courier New" panose="02070309020205020404" pitchFamily="49" charset="0"/>
              <a:buChar char="o"/>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Relationships, lifestyle, alcohol/ drug use, sources of stress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Secondary information </a:t>
            </a:r>
          </a:p>
          <a:p>
            <a:pPr lvl="2">
              <a:buFont typeface="Courier New" panose="02070309020205020404" pitchFamily="49" charset="0"/>
              <a:buChar char="o"/>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Family history, police records, diaries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Medical history , sexual history, dietary history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Military history, employment history, educational history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Fantasies, thoughts, dreams, premonitions, fears, or phobias of the victim </a:t>
            </a:r>
          </a:p>
          <a:p>
            <a:pPr lvl="2">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Socio- emotional mood swings, mental status examination, IQ, concentration and judgement abilities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Timeline of events leading up to the day the victim’s death </a:t>
            </a: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100" dirty="0"/>
          </a:p>
        </p:txBody>
      </p:sp>
      <p:pic>
        <p:nvPicPr>
          <p:cNvPr id="5" name="Picture 4">
            <a:extLst>
              <a:ext uri="{FF2B5EF4-FFF2-40B4-BE49-F238E27FC236}">
                <a16:creationId xmlns:a16="http://schemas.microsoft.com/office/drawing/2014/main" id="{F97A68D2-84DD-4FA8-8B46-6D3B52AC97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87309">
            <a:off x="7666074" y="1819977"/>
            <a:ext cx="3098215" cy="22058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3101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225470"/>
            <a:ext cx="10058400" cy="1371600"/>
          </a:xfrm>
        </p:spPr>
        <p:txBody>
          <a:bodyPr>
            <a:normAutofit/>
          </a:bodyPr>
          <a:lstStyle/>
          <a:p>
            <a:pPr algn="ctr"/>
            <a:r>
              <a:rPr lang="en-US" sz="4400" b="1" i="1">
                <a:latin typeface="Microsoft Himalaya" panose="01010100010101010101" pitchFamily="2" charset="0"/>
                <a:ea typeface="Microsoft Himalaya" panose="01010100010101010101" pitchFamily="2" charset="0"/>
                <a:cs typeface="Microsoft Himalaya" panose="01010100010101010101" pitchFamily="2" charset="0"/>
              </a:rPr>
              <a:t>Psychological Elements of Crime Scenes and Witnesses:</a:t>
            </a:r>
            <a:endParaRPr lang="en-US" sz="4400" b="1" i="1"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591301" y="1117788"/>
            <a:ext cx="6413003" cy="5740212"/>
          </a:xfrm>
        </p:spPr>
        <p:txBody>
          <a:bodyPr>
            <a:normAutofit/>
          </a:bodyPr>
          <a:lstStyle/>
          <a:p>
            <a:pPr marL="0" indent="0" algn="ctr">
              <a:buNone/>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Examination of a crime scene reveals behavior that an offender or offenders have carried out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Modus operandi: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Also known as the method of operation, often shortened to “MO”</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All the actions necessary to carry out the crime</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Crimes can be classified in terms of MO so that a pattern of criminal habits can be maintained to track offenders and crimes</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MO will typically evolve as offenders can learn from experience, which makes it a dynamic concept </a:t>
            </a: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100" dirty="0"/>
          </a:p>
        </p:txBody>
      </p:sp>
      <p:pic>
        <p:nvPicPr>
          <p:cNvPr id="6" name="Picture 5" descr="A close up of a sign&#10;&#10;Description automatically generated">
            <a:extLst>
              <a:ext uri="{FF2B5EF4-FFF2-40B4-BE49-F238E27FC236}">
                <a16:creationId xmlns:a16="http://schemas.microsoft.com/office/drawing/2014/main" id="{D435915A-3C40-44BB-B5CE-4D74AEAEA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2329">
            <a:off x="7840700" y="2117494"/>
            <a:ext cx="3120950" cy="31209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5436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225470"/>
            <a:ext cx="10058400" cy="1371600"/>
          </a:xfrm>
        </p:spPr>
        <p:txBody>
          <a:bodyPr>
            <a:normAutofit/>
          </a:bodyPr>
          <a:lstStyle/>
          <a:p>
            <a:pPr algn="ctr"/>
            <a:r>
              <a:rPr lang="en-US" sz="4000" b="1" i="1" dirty="0">
                <a:latin typeface="Microsoft Himalaya" panose="01010100010101010101" pitchFamily="2" charset="0"/>
                <a:ea typeface="Microsoft Himalaya" panose="01010100010101010101" pitchFamily="2" charset="0"/>
                <a:cs typeface="Microsoft Himalaya" panose="01010100010101010101" pitchFamily="2" charset="0"/>
              </a:rPr>
              <a:t>Psychological Elements of Crime Scenes and Witnesses (continued): </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591301" y="1368470"/>
            <a:ext cx="11009398" cy="5740212"/>
          </a:xfrm>
        </p:spPr>
        <p:txBody>
          <a:bodyPr>
            <a:normAutofit/>
          </a:bodyPr>
          <a:lstStyle/>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Signature: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A combination of behaviors that is not needed to successfully execute the crime, but is something that the offender must do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May even be the reason that the crime is carried out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Seen as a compulsion to express part of the offender’s personality </a:t>
            </a:r>
          </a:p>
          <a:p>
            <a:pPr lvl="2">
              <a:buFont typeface="Courier New" panose="02070309020205020404" pitchFamily="49" charset="0"/>
              <a:buChar char="o"/>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Includes behavior such as wound patterns, verbalizations, sex acts, ways of controlling victims, the taking of souvenirs, or  ways of destroying evidence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Ritual behavior: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Fundamentally unusual behavior</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May be based on the psycho- sexual or emotional needs of the offender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While ritual may evolve, its themes are consistent throughout a series of offenses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May be additional elements that are designed to taunt</a:t>
            </a: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100" dirty="0"/>
          </a:p>
        </p:txBody>
      </p:sp>
    </p:spTree>
    <p:extLst>
      <p:ext uri="{BB962C8B-B14F-4D97-AF65-F5344CB8AC3E}">
        <p14:creationId xmlns:p14="http://schemas.microsoft.com/office/powerpoint/2010/main" val="344361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76614"/>
            <a:ext cx="10058400" cy="1371600"/>
          </a:xfrm>
        </p:spPr>
        <p:txBody>
          <a:bodyPr>
            <a:normAutofit/>
          </a:bodyPr>
          <a:lstStyle/>
          <a:p>
            <a:pPr algn="ctr"/>
            <a:r>
              <a:rPr lang="en-US" sz="4000" b="1" i="1" dirty="0">
                <a:latin typeface="Microsoft Himalaya" panose="01010100010101010101" pitchFamily="2" charset="0"/>
                <a:ea typeface="Microsoft Himalaya" panose="01010100010101010101" pitchFamily="2" charset="0"/>
                <a:cs typeface="Microsoft Himalaya" panose="01010100010101010101" pitchFamily="2" charset="0"/>
              </a:rPr>
              <a:t>Example of a Profile: Jack the Ripper </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612796" y="666721"/>
            <a:ext cx="7904113" cy="6191279"/>
          </a:xfrm>
        </p:spPr>
        <p:txBody>
          <a:bodyPr>
            <a:normAutofit/>
          </a:bodyPr>
          <a:lstStyle/>
          <a:p>
            <a:pPr>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Jack the Ripper was a serial killer in Whitechapel, England during the late 1800s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Sex work was a major industry in Whitechapel in the 1800s, so the concept of male strangers seeking out female sex workers was not an uncommon scenario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The Ripper murders are famous worldwide since the killer was never apprehended</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The killer also made a name for himself in the press, by writing letters to police and the media  detailing his murders</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Generally described as a lust murderer, because the killer attacked the sexual organs and/ or genitalia of the body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There were five confirmed victims</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Mary Nichols, Annie Chapman, Elizabeth Stride, Catherine Eddowes, Mary Kelly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All the victims were under- nourished, but had reputations for drinking heavily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It is suspected that they supported this habit, as well as the need for food and lodging, through sex work </a:t>
            </a: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100" dirty="0"/>
          </a:p>
        </p:txBody>
      </p:sp>
      <p:pic>
        <p:nvPicPr>
          <p:cNvPr id="5" name="Picture 4" descr="A picture containing text, book, person&#10;&#10;Description automatically generated">
            <a:extLst>
              <a:ext uri="{FF2B5EF4-FFF2-40B4-BE49-F238E27FC236}">
                <a16:creationId xmlns:a16="http://schemas.microsoft.com/office/drawing/2014/main" id="{481D58EA-72D0-4F81-B556-10E4B3C637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20285">
            <a:off x="8715355" y="2592175"/>
            <a:ext cx="2801466" cy="20381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28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225470"/>
            <a:ext cx="10058400" cy="1371600"/>
          </a:xfrm>
        </p:spPr>
        <p:txBody>
          <a:bodyPr>
            <a:normAutofit/>
          </a:bodyPr>
          <a:lstStyle/>
          <a:p>
            <a:pPr algn="ctr"/>
            <a:r>
              <a:rPr lang="en-US" sz="4000" b="1" i="1" dirty="0">
                <a:latin typeface="Microsoft Himalaya" panose="01010100010101010101" pitchFamily="2" charset="0"/>
                <a:ea typeface="Microsoft Himalaya" panose="01010100010101010101" pitchFamily="2" charset="0"/>
                <a:cs typeface="Microsoft Himalaya" panose="01010100010101010101" pitchFamily="2" charset="0"/>
              </a:rPr>
              <a:t>Example of a Profile: Jack the Ripper (continued)</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612566" y="1294041"/>
            <a:ext cx="11763732" cy="6191279"/>
          </a:xfrm>
        </p:spPr>
        <p:txBody>
          <a:bodyPr>
            <a:normAutofit/>
          </a:bodyPr>
          <a:lstStyle/>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Lust murderers are overwhelmingly male </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Jack the Ripper was most likely white</a:t>
            </a:r>
          </a:p>
          <a:p>
            <a:pPr lvl="1">
              <a:buFont typeface="Wingdings" panose="05000000000000000000" pitchFamily="2" charset="2"/>
              <a:buChar char="§"/>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Serial murders typically do not cross racial lines with their chosen victims </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Jack the Ripper was most likely in his mid- to- late twenties </a:t>
            </a:r>
          </a:p>
          <a:p>
            <a:pPr lvl="1">
              <a:buFont typeface="Wingdings" panose="05000000000000000000" pitchFamily="2" charset="2"/>
              <a:buChar char="§"/>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The crimes include high levels of violent psychopathology, which has a typical onset in the mid- to- late twenties </a:t>
            </a:r>
          </a:p>
          <a:p>
            <a:pPr lvl="1">
              <a:buFont typeface="Wingdings" panose="05000000000000000000" pitchFamily="2" charset="2"/>
              <a:buChar char="§"/>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The killer was also able to engage his victims and blend into the environment </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Highly likely that he had domination, cruelty, and mutilation of women </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Most likely worked in an occupation that did not bring him into a lot of contact with many people, but also followed a normal work pattern </a:t>
            </a:r>
          </a:p>
          <a:p>
            <a:pPr lvl="1">
              <a:buFont typeface="Wingdings" panose="05000000000000000000" pitchFamily="2" charset="2"/>
              <a:buChar char="§"/>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The murders occurred on weekends </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It is likely that the killer had experience with anatomy</a:t>
            </a:r>
          </a:p>
          <a:p>
            <a:pPr lvl="1">
              <a:buFont typeface="Wingdings" panose="05000000000000000000" pitchFamily="2" charset="2"/>
              <a:buChar char="§"/>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Does not necessarily mean he was a doctor, he could’ve been a butcher or mortician </a:t>
            </a:r>
          </a:p>
          <a:p>
            <a:pPr>
              <a:buFont typeface="Wingdings" panose="05000000000000000000" pitchFamily="2" charset="2"/>
              <a:buChar char="v"/>
            </a:pPr>
            <a:r>
              <a:rPr lang="en-US" sz="2200" b="1" dirty="0">
                <a:latin typeface="Microsoft Himalaya" panose="01010100010101010101" pitchFamily="2" charset="0"/>
                <a:ea typeface="Microsoft Himalaya" panose="01010100010101010101" pitchFamily="2" charset="0"/>
                <a:cs typeface="Microsoft Himalaya" panose="01010100010101010101" pitchFamily="2" charset="0"/>
              </a:rPr>
              <a:t>Jack the Ripper most likely lived alone, as any roommate would notice late- night movements or suspicious blood stains </a:t>
            </a: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100" dirty="0"/>
          </a:p>
        </p:txBody>
      </p:sp>
    </p:spTree>
    <p:extLst>
      <p:ext uri="{BB962C8B-B14F-4D97-AF65-F5344CB8AC3E}">
        <p14:creationId xmlns:p14="http://schemas.microsoft.com/office/powerpoint/2010/main" val="99592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12D1-BB64-4065-ADEF-2C438E1DBBFA}"/>
              </a:ext>
            </a:extLst>
          </p:cNvPr>
          <p:cNvSpPr>
            <a:spLocks noGrp="1"/>
          </p:cNvSpPr>
          <p:nvPr>
            <p:ph type="title"/>
          </p:nvPr>
        </p:nvSpPr>
        <p:spPr/>
        <p:txBody>
          <a:bodyPr/>
          <a:lstStyle/>
          <a:p>
            <a:pPr algn="ctr"/>
            <a:r>
              <a:rPr lang="en-US" sz="5333" b="1" i="1" dirty="0">
                <a:latin typeface="Microsoft Himalaya" panose="01010100010101010101" pitchFamily="2" charset="0"/>
                <a:ea typeface="Microsoft Himalaya" panose="01010100010101010101" pitchFamily="2" charset="0"/>
                <a:cs typeface="Microsoft Himalaya" panose="01010100010101010101" pitchFamily="2" charset="0"/>
              </a:rPr>
              <a:t>Final Notes…</a:t>
            </a:r>
          </a:p>
        </p:txBody>
      </p:sp>
      <p:sp>
        <p:nvSpPr>
          <p:cNvPr id="3" name="Text Placeholder 2">
            <a:extLst>
              <a:ext uri="{FF2B5EF4-FFF2-40B4-BE49-F238E27FC236}">
                <a16:creationId xmlns:a16="http://schemas.microsoft.com/office/drawing/2014/main" id="{7F2F4DFE-4A02-4BE8-85FB-4B91F129BFC5}"/>
              </a:ext>
            </a:extLst>
          </p:cNvPr>
          <p:cNvSpPr>
            <a:spLocks noGrp="1"/>
          </p:cNvSpPr>
          <p:nvPr>
            <p:ph type="body" idx="1"/>
          </p:nvPr>
        </p:nvSpPr>
        <p:spPr>
          <a:xfrm>
            <a:off x="415600" y="1443173"/>
            <a:ext cx="11360800" cy="5046912"/>
          </a:xfrm>
        </p:spPr>
        <p:txBody>
          <a:bodyPr/>
          <a:lstStyle/>
          <a:p>
            <a:pPr>
              <a:buSzPct val="100000"/>
              <a:buFont typeface="Wingdings" panose="05000000000000000000" pitchFamily="2" charset="2"/>
              <a:buChar char="v"/>
            </a:pPr>
            <a:r>
              <a:rPr lang="en-US" sz="2800" b="1" dirty="0">
                <a:latin typeface="Microsoft Himalaya" panose="01010100010101010101" pitchFamily="2" charset="0"/>
                <a:ea typeface="Microsoft Himalaya" panose="01010100010101010101" pitchFamily="2" charset="0"/>
                <a:cs typeface="Microsoft Himalaya" panose="01010100010101010101" pitchFamily="2" charset="0"/>
              </a:rPr>
              <a:t>To celebrate spooky season, the club will be hosting a Netflix Watch Party!!!</a:t>
            </a:r>
          </a:p>
          <a:p>
            <a:pPr lvl="1">
              <a:spcBef>
                <a:spcPts val="0"/>
              </a:spcBef>
              <a:buSzPct val="100000"/>
              <a:buFont typeface="Wingdings" panose="05000000000000000000" pitchFamily="2" charset="2"/>
              <a:buChar char="§"/>
            </a:pPr>
            <a:r>
              <a:rPr lang="en-US" sz="2800" b="1" dirty="0">
                <a:latin typeface="Microsoft Himalaya" panose="01010100010101010101" pitchFamily="2" charset="0"/>
                <a:ea typeface="Microsoft Himalaya" panose="01010100010101010101" pitchFamily="2" charset="0"/>
                <a:cs typeface="Microsoft Himalaya" panose="01010100010101010101" pitchFamily="2" charset="0"/>
              </a:rPr>
              <a:t>We will take a vote via our Instagram story, and the winner will be played later this month </a:t>
            </a:r>
          </a:p>
          <a:p>
            <a:pPr lvl="1">
              <a:spcBef>
                <a:spcPts val="0"/>
              </a:spcBef>
              <a:buSzPct val="100000"/>
              <a:buFont typeface="Wingdings" panose="05000000000000000000" pitchFamily="2" charset="2"/>
              <a:buChar char="§"/>
            </a:pPr>
            <a:r>
              <a:rPr lang="en-US" sz="2800" b="1" dirty="0">
                <a:latin typeface="Microsoft Himalaya" panose="01010100010101010101" pitchFamily="2" charset="0"/>
                <a:ea typeface="Microsoft Himalaya" panose="01010100010101010101" pitchFamily="2" charset="0"/>
                <a:cs typeface="Microsoft Himalaya" panose="01010100010101010101" pitchFamily="2" charset="0"/>
              </a:rPr>
              <a:t>After the Netflix Watch Party, the club will be hosting a PCL- R rating of characters from the movie </a:t>
            </a:r>
          </a:p>
          <a:p>
            <a:pPr>
              <a:buSzPct val="100000"/>
              <a:buFont typeface="Wingdings" panose="05000000000000000000" pitchFamily="2" charset="2"/>
              <a:buChar char="v"/>
            </a:pPr>
            <a:r>
              <a:rPr lang="en-US" sz="2800" b="1" dirty="0">
                <a:latin typeface="Microsoft Himalaya" panose="01010100010101010101" pitchFamily="2" charset="0"/>
                <a:ea typeface="Microsoft Himalaya" panose="01010100010101010101" pitchFamily="2" charset="0"/>
                <a:cs typeface="Microsoft Himalaya" panose="01010100010101010101" pitchFamily="2" charset="0"/>
              </a:rPr>
              <a:t>What is the PCL- R? </a:t>
            </a:r>
          </a:p>
          <a:p>
            <a:pPr lvl="1">
              <a:spcBef>
                <a:spcPts val="0"/>
              </a:spcBef>
              <a:buSzPct val="100000"/>
              <a:buFont typeface="Wingdings" panose="05000000000000000000" pitchFamily="2" charset="2"/>
              <a:buChar char="§"/>
            </a:pPr>
            <a:r>
              <a:rPr lang="en-US" sz="2800" b="1" dirty="0">
                <a:latin typeface="Microsoft Himalaya" panose="01010100010101010101" pitchFamily="2" charset="0"/>
                <a:ea typeface="Microsoft Himalaya" panose="01010100010101010101" pitchFamily="2" charset="0"/>
                <a:cs typeface="Microsoft Himalaya" panose="01010100010101010101" pitchFamily="2" charset="0"/>
              </a:rPr>
              <a:t>The Psychopath Checklist- Revised is a research measure used during clinical interviews to determine whether a subject is a diagnosable psychopath </a:t>
            </a:r>
          </a:p>
          <a:p>
            <a:pPr lvl="1">
              <a:spcBef>
                <a:spcPts val="0"/>
              </a:spcBef>
              <a:buSzPct val="100000"/>
              <a:buFont typeface="Wingdings" panose="05000000000000000000" pitchFamily="2" charset="2"/>
              <a:buChar char="§"/>
            </a:pPr>
            <a:r>
              <a:rPr lang="en-US" sz="2800" b="1" dirty="0">
                <a:latin typeface="Microsoft Himalaya" panose="01010100010101010101" pitchFamily="2" charset="0"/>
                <a:ea typeface="Microsoft Himalaya" panose="01010100010101010101" pitchFamily="2" charset="0"/>
                <a:cs typeface="Microsoft Himalaya" panose="01010100010101010101" pitchFamily="2" charset="0"/>
              </a:rPr>
              <a:t>Scale of 0, 1, or 2 (0= not applicable, 1= possibly applicable, 2= definitely applicable) </a:t>
            </a:r>
          </a:p>
          <a:p>
            <a:pPr>
              <a:buSzPct val="100000"/>
              <a:buFont typeface="Wingdings" panose="05000000000000000000" pitchFamily="2" charset="2"/>
              <a:buChar char="v"/>
            </a:pPr>
            <a:r>
              <a:rPr lang="en-US" sz="2800" b="1" dirty="0">
                <a:latin typeface="Microsoft Himalaya" panose="01010100010101010101" pitchFamily="2" charset="0"/>
                <a:ea typeface="Microsoft Himalaya" panose="01010100010101010101" pitchFamily="2" charset="0"/>
                <a:cs typeface="Microsoft Himalaya" panose="01010100010101010101" pitchFamily="2" charset="0"/>
              </a:rPr>
              <a:t>Remember to check out our monthly newsletter, which will be released at the end of October </a:t>
            </a:r>
          </a:p>
          <a:p>
            <a:pPr>
              <a:buSzPct val="100000"/>
              <a:buFont typeface="Wingdings" panose="05000000000000000000" pitchFamily="2" charset="2"/>
              <a:buChar char="v"/>
            </a:pPr>
            <a:r>
              <a:rPr lang="en-US" sz="2800" b="1" dirty="0">
                <a:latin typeface="Microsoft Himalaya" panose="01010100010101010101" pitchFamily="2" charset="0"/>
                <a:ea typeface="Microsoft Himalaya" panose="01010100010101010101" pitchFamily="2" charset="0"/>
                <a:cs typeface="Microsoft Himalaya" panose="01010100010101010101" pitchFamily="2" charset="0"/>
              </a:rPr>
              <a:t>Our next meeting will be held on  11/2/2020 at 7 P.M. via Zoom! See you all there! </a:t>
            </a:r>
          </a:p>
          <a:p>
            <a:pPr>
              <a:buFont typeface="Wingdings" panose="05000000000000000000" pitchFamily="2" charset="2"/>
              <a:buChar char="v"/>
            </a:pPr>
            <a:endParaRPr lang="en-US" sz="2933" b="1"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44950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12D1-BB64-4065-ADEF-2C438E1DBBFA}"/>
              </a:ext>
            </a:extLst>
          </p:cNvPr>
          <p:cNvSpPr>
            <a:spLocks noGrp="1"/>
          </p:cNvSpPr>
          <p:nvPr>
            <p:ph type="title"/>
          </p:nvPr>
        </p:nvSpPr>
        <p:spPr>
          <a:xfrm>
            <a:off x="415600" y="264009"/>
            <a:ext cx="11360800" cy="763600"/>
          </a:xfrm>
        </p:spPr>
        <p:txBody>
          <a:bodyPr/>
          <a:lstStyle/>
          <a:p>
            <a:pPr algn="ctr"/>
            <a:r>
              <a:rPr lang="en-US" b="1" i="1" dirty="0">
                <a:latin typeface="Microsoft Himalaya" panose="01010100010101010101" pitchFamily="2" charset="0"/>
                <a:ea typeface="Microsoft Himalaya" panose="01010100010101010101" pitchFamily="2" charset="0"/>
                <a:cs typeface="Microsoft Himalaya" panose="01010100010101010101" pitchFamily="2" charset="0"/>
              </a:rPr>
              <a:t>PCL- R Factor 1 Items</a:t>
            </a:r>
          </a:p>
        </p:txBody>
      </p:sp>
      <p:sp>
        <p:nvSpPr>
          <p:cNvPr id="3" name="Text Placeholder 2">
            <a:extLst>
              <a:ext uri="{FF2B5EF4-FFF2-40B4-BE49-F238E27FC236}">
                <a16:creationId xmlns:a16="http://schemas.microsoft.com/office/drawing/2014/main" id="{7F2F4DFE-4A02-4BE8-85FB-4B91F129BFC5}"/>
              </a:ext>
            </a:extLst>
          </p:cNvPr>
          <p:cNvSpPr>
            <a:spLocks noGrp="1"/>
          </p:cNvSpPr>
          <p:nvPr>
            <p:ph type="body" idx="1"/>
          </p:nvPr>
        </p:nvSpPr>
        <p:spPr>
          <a:xfrm>
            <a:off x="180975" y="1199990"/>
            <a:ext cx="5715000" cy="5046912"/>
          </a:xfrm>
        </p:spPr>
        <p:txBody>
          <a:bodyPr/>
          <a:lstStyle/>
          <a:p>
            <a:pPr>
              <a:buSzPct val="100000"/>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Superficial</a:t>
            </a:r>
          </a:p>
          <a:p>
            <a:pPr lvl="1">
              <a:spcBef>
                <a:spcPts val="0"/>
              </a:spcBef>
              <a:buSzPct val="10000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Glib, insincere, charming, a "story- teller" </a:t>
            </a:r>
          </a:p>
          <a:p>
            <a:pPr lvl="1">
              <a:spcBef>
                <a:spcPts val="0"/>
              </a:spcBef>
              <a:buSzPct val="10000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Example of a 2: using lots of gestures to distract, describes self as charming, or a flirt</a:t>
            </a:r>
          </a:p>
          <a:p>
            <a:pPr>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Grandiose </a:t>
            </a:r>
          </a:p>
          <a:p>
            <a:pPr lvl="1">
              <a:spcBef>
                <a:spcPts val="0"/>
              </a:spcBef>
              <a:buSzPct val="10000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Appears as cocky, self- centered, inflated sense of self and abilities, self- assured, blames others for bad circumstances, sees self as a victim </a:t>
            </a:r>
          </a:p>
          <a:p>
            <a:pPr lvl="1">
              <a:spcBef>
                <a:spcPts val="0"/>
              </a:spcBef>
              <a:buSzPct val="10000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Example of a 2: bragging about sexual conquests, feelings that others don't acknowledge their talents, stating that they are superior to others </a:t>
            </a:r>
          </a:p>
          <a:p>
            <a:pPr>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Deceitful</a:t>
            </a:r>
          </a:p>
          <a:p>
            <a:pPr lvl="1">
              <a:spcBef>
                <a:spcPts val="0"/>
              </a:spcBef>
              <a:buSzPct val="10000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Commonly lie, deceive, and manipulate others for their own personal goals, may use fake IDs, lies when truth is easily verifiable </a:t>
            </a:r>
          </a:p>
          <a:p>
            <a:pPr lvl="1">
              <a:spcBef>
                <a:spcPts val="0"/>
              </a:spcBef>
              <a:buSzPct val="10000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Example of a 2: using aliases, admitting enjoying lying to others, stating one thing and then contradicting it through words or behavior </a:t>
            </a:r>
          </a:p>
          <a:p>
            <a:pPr>
              <a:buFont typeface="Wingdings" panose="05000000000000000000" pitchFamily="2" charset="2"/>
              <a:buChar char="v"/>
            </a:pPr>
            <a:endParaRPr lang="en-US" sz="2933" b="1"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4" name="TextBox 3">
            <a:extLst>
              <a:ext uri="{FF2B5EF4-FFF2-40B4-BE49-F238E27FC236}">
                <a16:creationId xmlns:a16="http://schemas.microsoft.com/office/drawing/2014/main" id="{ED0842BF-B38E-4ACC-B0F2-3305AFED9DE6}"/>
              </a:ext>
            </a:extLst>
          </p:cNvPr>
          <p:cNvSpPr txBox="1"/>
          <p:nvPr/>
        </p:nvSpPr>
        <p:spPr>
          <a:xfrm>
            <a:off x="5800725" y="1288973"/>
            <a:ext cx="6106353" cy="5647700"/>
          </a:xfrm>
          <a:prstGeom prst="rect">
            <a:avLst/>
          </a:prstGeom>
          <a:noFill/>
        </p:spPr>
        <p:txBody>
          <a:bodyPr wrap="square" rtlCol="0">
            <a:spAutoFit/>
          </a:bodyPr>
          <a:lstStyle/>
          <a:p>
            <a:pPr marL="342900" indent="-342900">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Lacks Remorse </a:t>
            </a:r>
          </a:p>
          <a:p>
            <a:pPr marL="800100" lvl="1" indent="-34290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Lack of regrets for actions that hurt or distress others, lack capacity for guilt, appear to have no conscience, can't appreciate severity of harmful actions </a:t>
            </a:r>
          </a:p>
          <a:p>
            <a:pPr marL="800100" lvl="1" indent="-34290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Example of a 2: blaming others for their bad/ harmful behaviors, or minimizing the harm they did to the victim </a:t>
            </a:r>
          </a:p>
          <a:p>
            <a:pPr>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Lacks Empathy </a:t>
            </a:r>
          </a:p>
          <a:p>
            <a:pPr marL="742950" lvl="1" indent="-28575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Unable to experience a normal range and depth of experience causing them to appear cold and callous, shallow, selfish, unable to appreciate consequences of their actions on others, may describe self as loner, traumatic experiences don’t seem to faze them </a:t>
            </a:r>
          </a:p>
          <a:p>
            <a:pPr marL="742950" lvl="1" indent="-28575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Example of a 2: equates emotional experiences to physical experiences, not understanding or caring how their actions may make others feel </a:t>
            </a:r>
          </a:p>
          <a:p>
            <a:pPr>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Doesn't Accept Responsibility </a:t>
            </a:r>
          </a:p>
          <a:p>
            <a:pPr marL="742950" lvl="1" indent="-28575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Rationalizes behavior, greatly minimizing consequences, or even denying actions altogether, tends to blame others or circumstances, may describe self as a victim </a:t>
            </a:r>
          </a:p>
          <a:p>
            <a:pPr marL="742950" lvl="1" indent="-285750">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Example of a 2: "wrong place, wrong time", "I barely touched the guy", "everybody goes through their drug dealing phase", "I did it because I was drunk/ high</a:t>
            </a: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 </a:t>
            </a:r>
          </a:p>
          <a:p>
            <a:endParaRPr lang="en-US" dirty="0"/>
          </a:p>
        </p:txBody>
      </p:sp>
    </p:spTree>
    <p:extLst>
      <p:ext uri="{BB962C8B-B14F-4D97-AF65-F5344CB8AC3E}">
        <p14:creationId xmlns:p14="http://schemas.microsoft.com/office/powerpoint/2010/main" val="222313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12D1-BB64-4065-ADEF-2C438E1DBBFA}"/>
              </a:ext>
            </a:extLst>
          </p:cNvPr>
          <p:cNvSpPr>
            <a:spLocks noGrp="1"/>
          </p:cNvSpPr>
          <p:nvPr>
            <p:ph type="title"/>
          </p:nvPr>
        </p:nvSpPr>
        <p:spPr>
          <a:xfrm>
            <a:off x="415600" y="520796"/>
            <a:ext cx="11360800" cy="763600"/>
          </a:xfrm>
        </p:spPr>
        <p:txBody>
          <a:bodyPr/>
          <a:lstStyle/>
          <a:p>
            <a:pPr algn="ctr"/>
            <a:r>
              <a:rPr lang="en-US" b="1" i="1" dirty="0">
                <a:latin typeface="Microsoft Himalaya" panose="01010100010101010101" pitchFamily="2" charset="0"/>
                <a:ea typeface="Microsoft Himalaya" panose="01010100010101010101" pitchFamily="2" charset="0"/>
                <a:cs typeface="Microsoft Himalaya" panose="01010100010101010101" pitchFamily="2" charset="0"/>
              </a:rPr>
              <a:t>PCL- R Factor 2 Items</a:t>
            </a:r>
          </a:p>
        </p:txBody>
      </p:sp>
      <p:sp>
        <p:nvSpPr>
          <p:cNvPr id="3" name="Text Placeholder 2">
            <a:extLst>
              <a:ext uri="{FF2B5EF4-FFF2-40B4-BE49-F238E27FC236}">
                <a16:creationId xmlns:a16="http://schemas.microsoft.com/office/drawing/2014/main" id="{7F2F4DFE-4A02-4BE8-85FB-4B91F129BFC5}"/>
              </a:ext>
            </a:extLst>
          </p:cNvPr>
          <p:cNvSpPr>
            <a:spLocks noGrp="1"/>
          </p:cNvSpPr>
          <p:nvPr>
            <p:ph type="body" idx="1"/>
          </p:nvPr>
        </p:nvSpPr>
        <p:spPr>
          <a:xfrm>
            <a:off x="123826" y="1284396"/>
            <a:ext cx="6257924" cy="5046912"/>
          </a:xfrm>
        </p:spPr>
        <p:txBody>
          <a:bodyPr/>
          <a:lstStyle/>
          <a:p>
            <a:pPr>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Impulsive </a:t>
            </a:r>
          </a:p>
          <a:p>
            <a:pPr lvl="1">
              <a:spcBef>
                <a:spcPts val="0"/>
              </a:spcBef>
              <a:buSzPct val="10000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Behavior is unplanned, lacking in forethought, likely to be sensation seekers, short attention span, easily bored</a:t>
            </a:r>
          </a:p>
          <a:p>
            <a:pPr lvl="1">
              <a:spcBef>
                <a:spcPts val="0"/>
              </a:spcBef>
              <a:buSzPct val="10000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Example of a 2: quitting a job without having another one, driving fast, breaking and entering, for the "thrill of it" </a:t>
            </a:r>
          </a:p>
          <a:p>
            <a:pPr>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Poor Behavioral Controls</a:t>
            </a:r>
          </a:p>
          <a:p>
            <a:pPr lvl="1">
              <a:spcBef>
                <a:spcPts val="0"/>
              </a:spcBef>
              <a:buSzPct val="10000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Anger and overt aggressive behavior, angry outbursts, not being able to control temper and is often exacerbated by drugs or alcohol, quick to react aggressively </a:t>
            </a:r>
          </a:p>
          <a:p>
            <a:pPr lvl="1">
              <a:spcBef>
                <a:spcPts val="0"/>
              </a:spcBef>
              <a:buSzPct val="10000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Example of a 2: described as hot- headed, loses it easily, short- tempered </a:t>
            </a:r>
          </a:p>
          <a:p>
            <a:pPr>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Lacks Goals </a:t>
            </a:r>
          </a:p>
          <a:p>
            <a:pPr lvl="1">
              <a:spcBef>
                <a:spcPts val="0"/>
              </a:spcBef>
              <a:buSzPct val="10000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Lacks realistic long- term goals that they can achieve, relies excessively on others for financial support, plans may seem unfocused, unrealistic, or unachievable</a:t>
            </a:r>
          </a:p>
          <a:p>
            <a:pPr lvl="1">
              <a:spcBef>
                <a:spcPts val="0"/>
              </a:spcBef>
              <a:buSzPct val="10000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Example of a 2: thinking they will be famous and rich as an actor or attorney, but currently going to school for nursing, "get rich"</a:t>
            </a:r>
          </a:p>
        </p:txBody>
      </p:sp>
      <p:sp>
        <p:nvSpPr>
          <p:cNvPr id="4" name="TextBox 3">
            <a:extLst>
              <a:ext uri="{FF2B5EF4-FFF2-40B4-BE49-F238E27FC236}">
                <a16:creationId xmlns:a16="http://schemas.microsoft.com/office/drawing/2014/main" id="{3B4A131C-D596-443C-A99E-122F66267C91}"/>
              </a:ext>
            </a:extLst>
          </p:cNvPr>
          <p:cNvSpPr txBox="1"/>
          <p:nvPr/>
        </p:nvSpPr>
        <p:spPr>
          <a:xfrm>
            <a:off x="6600825" y="1356967"/>
            <a:ext cx="5327975" cy="5570756"/>
          </a:xfrm>
          <a:prstGeom prst="rect">
            <a:avLst/>
          </a:prstGeom>
          <a:noFill/>
        </p:spPr>
        <p:txBody>
          <a:bodyPr wrap="square" rtlCol="0">
            <a:spAutoFit/>
          </a:bodyPr>
          <a:lstStyle/>
          <a:p>
            <a:pPr>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Irresponsible </a:t>
            </a:r>
          </a:p>
          <a:p>
            <a:pPr marL="742950" lvl="1" indent="-28575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Habitually fails to honor obligations, including those to friends, family, work, school, society, etc. without good reason, untrustworthy with money </a:t>
            </a:r>
          </a:p>
          <a:p>
            <a:pPr marL="742950" lvl="1" indent="-28575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Example of a 2: drunk driving, not using protection during sex, buying items they know they can't afford </a:t>
            </a:r>
          </a:p>
          <a:p>
            <a:pPr>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Adolescent Antisocial Behavior</a:t>
            </a:r>
          </a:p>
          <a:p>
            <a:pPr marL="742950" lvl="1" indent="-28575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Under the age of 17 they will have exhibited </a:t>
            </a:r>
            <a:r>
              <a:rPr lang="en-US" sz="2000" b="1" dirty="0" err="1">
                <a:latin typeface="Microsoft Himalaya" panose="01010100010101010101" pitchFamily="2" charset="0"/>
                <a:ea typeface="Microsoft Himalaya" panose="01010100010101010101" pitchFamily="2" charset="0"/>
                <a:cs typeface="Microsoft Himalaya" panose="01010100010101010101" pitchFamily="2" charset="0"/>
              </a:rPr>
              <a:t>caried</a:t>
            </a: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 persistent, and frequent conduct problems not limited to one social context (school, home, etc.)</a:t>
            </a:r>
          </a:p>
          <a:p>
            <a:pPr marL="742950" lvl="1" indent="-28575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Conduct problems are not the result of childhood neglect or abuse, and may have caused issues with the law</a:t>
            </a:r>
          </a:p>
          <a:p>
            <a:pPr>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Adult Antisocial Behavior</a:t>
            </a:r>
          </a:p>
          <a:p>
            <a:pPr marL="742950" lvl="1" indent="-28575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After the age of 18, frequently violating the norms and rules of society, which may result in problems with the law resulting in charges and/ or convictions</a:t>
            </a:r>
          </a:p>
          <a:p>
            <a:pPr marL="742950" lvl="1" indent="-285750">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Example of a 2: arrested multiple times for different violations</a:t>
            </a:r>
          </a:p>
          <a:p>
            <a:endParaRPr lang="en-US" dirty="0"/>
          </a:p>
        </p:txBody>
      </p:sp>
    </p:spTree>
    <p:extLst>
      <p:ext uri="{BB962C8B-B14F-4D97-AF65-F5344CB8AC3E}">
        <p14:creationId xmlns:p14="http://schemas.microsoft.com/office/powerpoint/2010/main" val="137689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8F4B-083B-4DA6-BE3C-583F4629AD2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6C6154C-F57D-4213-89EC-58EBA61E120D}"/>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CA4DD04F-12BF-4FB3-A2DA-FB65BFF899B8}"/>
              </a:ext>
            </a:extLst>
          </p:cNvPr>
          <p:cNvSpPr txBox="1"/>
          <p:nvPr/>
        </p:nvSpPr>
        <p:spPr>
          <a:xfrm>
            <a:off x="706940" y="597455"/>
            <a:ext cx="10778120" cy="5632311"/>
          </a:xfrm>
          <a:prstGeom prst="rect">
            <a:avLst/>
          </a:prstGeom>
          <a:solidFill>
            <a:schemeClr val="bg2"/>
          </a:solidFill>
        </p:spPr>
        <p:txBody>
          <a:bodyPr wrap="square" rtlCol="0">
            <a:sp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algn="ctr"/>
            <a:r>
              <a:rPr lang="en-US" sz="7200" b="1" dirty="0">
                <a:latin typeface="Microsoft Himalaya" panose="01010100010101010101" pitchFamily="2" charset="0"/>
                <a:ea typeface="Microsoft Himalaya" panose="01010100010101010101" pitchFamily="2" charset="0"/>
                <a:cs typeface="Microsoft Himalaya" panose="01010100010101010101" pitchFamily="2" charset="0"/>
              </a:rPr>
              <a:t>Are there any questions? </a:t>
            </a:r>
          </a:p>
        </p:txBody>
      </p:sp>
      <p:pic>
        <p:nvPicPr>
          <p:cNvPr id="11" name="Picture 10" descr="A close up of text on a white background&#10;&#10;Description automatically generated">
            <a:extLst>
              <a:ext uri="{FF2B5EF4-FFF2-40B4-BE49-F238E27FC236}">
                <a16:creationId xmlns:a16="http://schemas.microsoft.com/office/drawing/2014/main" id="{5C2CB3CB-565D-4253-AF75-5AEE0C2A6C15}"/>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42712" y="1111223"/>
            <a:ext cx="2306575" cy="3775863"/>
          </a:xfrm>
          <a:prstGeom prst="rect">
            <a:avLst/>
          </a:prstGeom>
        </p:spPr>
      </p:pic>
      <p:pic>
        <p:nvPicPr>
          <p:cNvPr id="15" name="Picture 14" descr="A picture containing parrot&#10;&#10;Description automatically generated">
            <a:extLst>
              <a:ext uri="{FF2B5EF4-FFF2-40B4-BE49-F238E27FC236}">
                <a16:creationId xmlns:a16="http://schemas.microsoft.com/office/drawing/2014/main" id="{72590374-C80B-4842-A9D8-9DC65D905277}"/>
              </a:ext>
            </a:extLst>
          </p:cNvPr>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53869" y="2212932"/>
            <a:ext cx="3044619" cy="1918110"/>
          </a:xfrm>
          <a:prstGeom prst="rect">
            <a:avLst/>
          </a:prstGeom>
        </p:spPr>
      </p:pic>
      <p:pic>
        <p:nvPicPr>
          <p:cNvPr id="18" name="Picture 17" descr="A couple of people posing for the camera&#10;&#10;Description automatically generated">
            <a:extLst>
              <a:ext uri="{FF2B5EF4-FFF2-40B4-BE49-F238E27FC236}">
                <a16:creationId xmlns:a16="http://schemas.microsoft.com/office/drawing/2014/main" id="{BECA28DE-220A-498D-86CF-47BA87DC2EB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93511" y="2212933"/>
            <a:ext cx="3044618" cy="1939800"/>
          </a:xfrm>
          <a:prstGeom prst="rect">
            <a:avLst/>
          </a:prstGeom>
        </p:spPr>
      </p:pic>
    </p:spTree>
    <p:extLst>
      <p:ext uri="{BB962C8B-B14F-4D97-AF65-F5344CB8AC3E}">
        <p14:creationId xmlns:p14="http://schemas.microsoft.com/office/powerpoint/2010/main" val="417378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349295"/>
            <a:ext cx="10058400" cy="1371600"/>
          </a:xfrm>
        </p:spPr>
        <p:txBody>
          <a:bodyPr>
            <a:normAutofit/>
          </a:bodyPr>
          <a:lstStyle/>
          <a:p>
            <a:pPr algn="ctr"/>
            <a:r>
              <a:rPr lang="en-US" sz="4400" b="1" i="1" dirty="0">
                <a:latin typeface="Microsoft Himalaya" panose="01010100010101010101" pitchFamily="2" charset="0"/>
                <a:ea typeface="Microsoft Himalaya" panose="01010100010101010101" pitchFamily="2" charset="0"/>
                <a:cs typeface="Microsoft Himalaya" panose="01010100010101010101" pitchFamily="2" charset="0"/>
              </a:rPr>
              <a:t>Recap and Reminders… </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1066800" y="1720895"/>
            <a:ext cx="10058400" cy="4576388"/>
          </a:xfrm>
        </p:spPr>
        <p:txBody>
          <a:bodyPr>
            <a:normAutofit/>
          </a:bodyPr>
          <a:lstStyle/>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Check out our September Newsletter</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Follow us on Social Media!</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Instagram: </a:t>
            </a:r>
            <a:r>
              <a:rPr lang="en-US" sz="24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@fsufpc</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Twitter: </a:t>
            </a:r>
            <a:r>
              <a:rPr lang="en-US" sz="24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@fsu_fpc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Facebook: </a:t>
            </a:r>
            <a:r>
              <a:rPr lang="en-US" sz="2400" b="1" dirty="0">
                <a:solidFill>
                  <a:schemeClr val="accent6"/>
                </a:solidFill>
                <a:latin typeface="Microsoft Himalaya" panose="01010100010101010101" pitchFamily="2" charset="0"/>
                <a:ea typeface="Microsoft Himalaya" panose="01010100010101010101" pitchFamily="2" charset="0"/>
                <a:cs typeface="Microsoft Himalaya" panose="01010100010101010101" pitchFamily="2" charset="0"/>
              </a:rPr>
              <a:t>FSU Forensic Psychology Club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Request to join our </a:t>
            </a:r>
            <a:r>
              <a:rPr lang="en-US" sz="2400" b="1" dirty="0" err="1">
                <a:latin typeface="Microsoft Himalaya" panose="01010100010101010101" pitchFamily="2" charset="0"/>
                <a:ea typeface="Microsoft Himalaya" panose="01010100010101010101" pitchFamily="2" charset="0"/>
                <a:cs typeface="Microsoft Himalaya" panose="01010100010101010101" pitchFamily="2" charset="0"/>
              </a:rPr>
              <a:t>Nole</a:t>
            </a: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 Central page if you aren’t already on the roster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Today we will be talking about the psychology of the investigation of crime</a:t>
            </a:r>
            <a:endParaRPr lang="en-US" sz="22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endParaRPr lang="en-US" dirty="0"/>
          </a:p>
        </p:txBody>
      </p:sp>
    </p:spTree>
    <p:extLst>
      <p:ext uri="{BB962C8B-B14F-4D97-AF65-F5344CB8AC3E}">
        <p14:creationId xmlns:p14="http://schemas.microsoft.com/office/powerpoint/2010/main" val="17230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349295"/>
            <a:ext cx="10058400" cy="1371600"/>
          </a:xfrm>
        </p:spPr>
        <p:txBody>
          <a:bodyPr>
            <a:normAutofit/>
          </a:bodyPr>
          <a:lstStyle/>
          <a:p>
            <a:pPr algn="ctr"/>
            <a:r>
              <a:rPr lang="en-US" sz="4400" b="1" i="1" dirty="0">
                <a:latin typeface="Microsoft Himalaya" panose="01010100010101010101" pitchFamily="2" charset="0"/>
                <a:ea typeface="Microsoft Himalaya" panose="01010100010101010101" pitchFamily="2" charset="0"/>
                <a:cs typeface="Microsoft Himalaya" panose="01010100010101010101" pitchFamily="2" charset="0"/>
              </a:rPr>
              <a:t>Background</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1066800" y="1720895"/>
            <a:ext cx="10058400" cy="4576388"/>
          </a:xfrm>
        </p:spPr>
        <p:txBody>
          <a:bodyPr>
            <a:normAutofit/>
          </a:bodyPr>
          <a:lstStyle/>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Policing is the practice of protecting the populace and preventing crime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Detection is the systematic investigation of crimes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Has a much shorter history than policing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There are various approaches to criminal investigation,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1: The investigator holds certain personal characteristics that lend something to the investigation process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2: The tasks and actions of the investigator clarify the purpose and process of the investigation </a:t>
            </a:r>
          </a:p>
          <a:p>
            <a:pP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Forensic psychologists can play several roles in criminal investigation </a:t>
            </a:r>
          </a:p>
          <a:p>
            <a:pPr lvl="1">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May be asked to act as a criminal profiler</a:t>
            </a:r>
          </a:p>
          <a:p>
            <a:pPr lvl="2">
              <a:buFont typeface="Courier New" panose="02070309020205020404" pitchFamily="49" charset="0"/>
              <a:buChar char="o"/>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Profiling is simple logic and a sound knowledge of how to apply statistical and scientific techniques </a:t>
            </a:r>
          </a:p>
          <a:p>
            <a:pPr>
              <a:buFont typeface="Wingdings" panose="05000000000000000000" pitchFamily="2" charset="2"/>
              <a:buChar char="v"/>
            </a:pPr>
            <a:endParaRPr lang="en-US" sz="22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35451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349295"/>
            <a:ext cx="10058400" cy="1371600"/>
          </a:xfrm>
        </p:spPr>
        <p:txBody>
          <a:bodyPr>
            <a:normAutofit/>
          </a:bodyPr>
          <a:lstStyle/>
          <a:p>
            <a:pPr algn="ctr"/>
            <a:r>
              <a:rPr lang="en-US" sz="4400" b="1" i="1" dirty="0">
                <a:latin typeface="Microsoft Himalaya" panose="01010100010101010101" pitchFamily="2" charset="0"/>
                <a:ea typeface="Microsoft Himalaya" panose="01010100010101010101" pitchFamily="2" charset="0"/>
                <a:cs typeface="Microsoft Himalaya" panose="01010100010101010101" pitchFamily="2" charset="0"/>
              </a:rPr>
              <a:t>Criminal Profiling</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1066800" y="1592558"/>
            <a:ext cx="10058400" cy="4576388"/>
          </a:xfrm>
        </p:spPr>
        <p:txBody>
          <a:bodyPr>
            <a:normAutofit fontScale="92500" lnSpcReduction="20000"/>
          </a:bodyPr>
          <a:lstStyle/>
          <a:p>
            <a:pPr>
              <a:buFont typeface="Wingdings" panose="05000000000000000000" pitchFamily="2" charset="2"/>
              <a:buChar char="v"/>
            </a:pPr>
            <a:endParaRPr lang="en-US" sz="26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This can involve a variety of skills</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Crime scene analysis </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Understanding human behavior, motivation, and pathologies </a:t>
            </a:r>
          </a:p>
          <a:p>
            <a:pPr>
              <a:buFont typeface="Wingdings" panose="05000000000000000000" pitchFamily="2" charset="2"/>
              <a:buChar char="v"/>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There is an established classification system which falls into two types </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Typologies: conceptual form of separating items on a set of predetermined dimensions </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Taxonomies: classification is based on measurable characteristics and are more likely to be found in biological sciences </a:t>
            </a:r>
          </a:p>
          <a:p>
            <a:pPr>
              <a:buFont typeface="Wingdings" panose="05000000000000000000" pitchFamily="2" charset="2"/>
              <a:buChar char="v"/>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A profile is an analysis of the extent to which something exhibits various characteristics </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Closer to a typological classification than a taxonomic one </a:t>
            </a:r>
          </a:p>
          <a:p>
            <a:pPr>
              <a:buFont typeface="Wingdings" panose="05000000000000000000" pitchFamily="2" charset="2"/>
              <a:buChar char="v"/>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Today, criminal profiling encompasses crime scene analysis, the interpretation of geographical data, victimology, and crime linkage </a:t>
            </a: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dirty="0"/>
          </a:p>
        </p:txBody>
      </p:sp>
      <p:pic>
        <p:nvPicPr>
          <p:cNvPr id="5" name="Picture 4" descr="A picture containing holding, person&#10;&#10;Description automatically generated">
            <a:extLst>
              <a:ext uri="{FF2B5EF4-FFF2-40B4-BE49-F238E27FC236}">
                <a16:creationId xmlns:a16="http://schemas.microsoft.com/office/drawing/2014/main" id="{74C1D657-7ECC-420C-93F9-2E98BBEBA3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77385">
            <a:off x="8455595" y="1197720"/>
            <a:ext cx="2496605" cy="16800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073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349295"/>
            <a:ext cx="10058400" cy="1371600"/>
          </a:xfrm>
        </p:spPr>
        <p:txBody>
          <a:bodyPr>
            <a:normAutofit/>
          </a:bodyPr>
          <a:lstStyle/>
          <a:p>
            <a:pPr algn="ctr"/>
            <a:r>
              <a:rPr lang="en-US" sz="4400" b="1" i="1" dirty="0">
                <a:latin typeface="Microsoft Himalaya" panose="01010100010101010101" pitchFamily="2" charset="0"/>
                <a:ea typeface="Microsoft Himalaya" panose="01010100010101010101" pitchFamily="2" charset="0"/>
                <a:cs typeface="Microsoft Himalaya" panose="01010100010101010101" pitchFamily="2" charset="0"/>
              </a:rPr>
              <a:t>The FBI Method of Criminal Profiling</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710183" y="1433785"/>
            <a:ext cx="7912608" cy="5351063"/>
          </a:xfrm>
        </p:spPr>
        <p:txBody>
          <a:bodyPr>
            <a:normAutofit fontScale="85000" lnSpcReduction="20000"/>
          </a:bodyPr>
          <a:lstStyle/>
          <a:p>
            <a:pPr>
              <a:buFont typeface="Wingdings" panose="05000000000000000000" pitchFamily="2" charset="2"/>
              <a:buChar char="v"/>
            </a:pPr>
            <a:endParaRPr lang="en-US" sz="26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The FBI was the first agency to develop a form of profiling in order to detect and classify the personality and behavioral characteristics of an offender based on the crimes committed </a:t>
            </a:r>
          </a:p>
          <a:p>
            <a:pPr>
              <a:buFont typeface="Wingdings" panose="05000000000000000000" pitchFamily="2" charset="2"/>
              <a:buChar char="v"/>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Stages of profiling: </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Assimilation: gathering information from the crime scene, victims, witnesses, etc. </a:t>
            </a:r>
          </a:p>
          <a:p>
            <a:pPr lvl="2">
              <a:buFont typeface="Courier New" panose="02070309020205020404" pitchFamily="49" charset="0"/>
              <a:buChar char="o"/>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May include photographs, post- mortem reports, victim profiles, police reports, and witness statements </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Classification: integration of data into a framework </a:t>
            </a:r>
          </a:p>
          <a:p>
            <a:pPr lvl="2">
              <a:buFont typeface="Courier New" panose="02070309020205020404" pitchFamily="49" charset="0"/>
              <a:buChar char="o"/>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Allows the offender to be labeled as “organized” or “disorganized” </a:t>
            </a:r>
          </a:p>
          <a:p>
            <a:pPr lvl="2">
              <a:buFont typeface="Courier New" panose="02070309020205020404" pitchFamily="49" charset="0"/>
              <a:buChar char="o"/>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Great deal of the FBI method concentrates on this stage </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Identification: an attempt to construct the behavioral sequence of the crime </a:t>
            </a:r>
          </a:p>
          <a:p>
            <a:pPr lvl="2">
              <a:buFont typeface="Courier New" panose="02070309020205020404" pitchFamily="49" charset="0"/>
              <a:buChar char="o"/>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Includes the steps the offender went through in order to commit the crimes, as well as any behavior that was not necessary to the offense </a:t>
            </a:r>
          </a:p>
          <a:p>
            <a:pPr lvl="1">
              <a:buFont typeface="Wingdings" panose="05000000000000000000" pitchFamily="2" charset="2"/>
              <a:buChar char="§"/>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The last step is the generation of the profile</a:t>
            </a:r>
          </a:p>
          <a:p>
            <a:pPr lvl="2">
              <a:buFont typeface="Courier New" panose="02070309020205020404" pitchFamily="49" charset="0"/>
              <a:buChar char="o"/>
            </a:pPr>
            <a:r>
              <a:rPr lang="en-US" sz="2600" b="1" dirty="0">
                <a:latin typeface="Microsoft Himalaya" panose="01010100010101010101" pitchFamily="2" charset="0"/>
                <a:ea typeface="Microsoft Himalaya" panose="01010100010101010101" pitchFamily="2" charset="0"/>
                <a:cs typeface="Microsoft Himalaya" panose="01010100010101010101" pitchFamily="2" charset="0"/>
              </a:rPr>
              <a:t>May contain  demographic characteristics, family characteristics, education, personality, etc. </a:t>
            </a: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dirty="0"/>
          </a:p>
        </p:txBody>
      </p:sp>
      <p:pic>
        <p:nvPicPr>
          <p:cNvPr id="5" name="Picture 4" descr="A close up of a logo&#10;&#10;Description automatically generated">
            <a:extLst>
              <a:ext uri="{FF2B5EF4-FFF2-40B4-BE49-F238E27FC236}">
                <a16:creationId xmlns:a16="http://schemas.microsoft.com/office/drawing/2014/main" id="{149F1687-EA14-493A-A211-B234BA5286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99343">
            <a:off x="8980893" y="2228467"/>
            <a:ext cx="2401067" cy="24010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976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1066800" y="349295"/>
            <a:ext cx="10058400" cy="1371600"/>
          </a:xfrm>
        </p:spPr>
        <p:txBody>
          <a:bodyPr>
            <a:normAutofit/>
          </a:bodyPr>
          <a:lstStyle/>
          <a:p>
            <a:pPr algn="ctr"/>
            <a:r>
              <a:rPr lang="en-US" sz="4400" b="1" i="1" dirty="0">
                <a:latin typeface="Microsoft Himalaya" panose="01010100010101010101" pitchFamily="2" charset="0"/>
                <a:ea typeface="Microsoft Himalaya" panose="01010100010101010101" pitchFamily="2" charset="0"/>
                <a:cs typeface="Microsoft Himalaya" panose="01010100010101010101" pitchFamily="2" charset="0"/>
              </a:rPr>
              <a:t>Organized Versus Disorganized </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868349" y="1028170"/>
            <a:ext cx="5048250" cy="5208037"/>
          </a:xfrm>
        </p:spPr>
        <p:txBody>
          <a:bodyPr>
            <a:normAutofit/>
          </a:bodyPr>
          <a:lstStyle/>
          <a:p>
            <a:pPr>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gn="ctr">
              <a:buNone/>
            </a:pPr>
            <a:r>
              <a:rPr lang="en-US" sz="2000" b="1" u="sng" dirty="0">
                <a:latin typeface="Microsoft Himalaya" panose="01010100010101010101" pitchFamily="2" charset="0"/>
                <a:ea typeface="Microsoft Himalaya" panose="01010100010101010101" pitchFamily="2" charset="0"/>
                <a:cs typeface="Microsoft Himalaya" panose="01010100010101010101" pitchFamily="2" charset="0"/>
              </a:rPr>
              <a:t>The Organized Offender: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Assumed to have some form of cunning, which may or may not manifest itself as the ability to plan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Fixation with the condition of a crime scene and its aftermath </a:t>
            </a:r>
          </a:p>
          <a:p>
            <a:pPr lvl="2">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Offender will signal this through the way the murder is approached, the condition of the body and its clothes, the way the body is disposed, etc.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Antisocial, but presents the façade of normality</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Has the ability to maintain relationships, friendships, etc.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More likely to be forensically and procedurally aware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Typically has a preferred type of victim </a:t>
            </a:r>
          </a:p>
          <a:p>
            <a:pPr lvl="2">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More evident for a murderer or rapist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Improve techniques between each murder </a:t>
            </a:r>
          </a:p>
          <a:p>
            <a:pPr>
              <a:buFont typeface="Wingdings" panose="05000000000000000000" pitchFamily="2" charset="2"/>
              <a:buChar char="v"/>
            </a:pPr>
            <a:endParaRPr lang="en-US" sz="16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6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1100" dirty="0"/>
          </a:p>
        </p:txBody>
      </p:sp>
      <p:sp>
        <p:nvSpPr>
          <p:cNvPr id="4" name="Content Placeholder 2">
            <a:extLst>
              <a:ext uri="{FF2B5EF4-FFF2-40B4-BE49-F238E27FC236}">
                <a16:creationId xmlns:a16="http://schemas.microsoft.com/office/drawing/2014/main" id="{7F27C002-19AE-4DDF-A53A-EC879F6E2381}"/>
              </a:ext>
            </a:extLst>
          </p:cNvPr>
          <p:cNvSpPr txBox="1">
            <a:spLocks/>
          </p:cNvSpPr>
          <p:nvPr/>
        </p:nvSpPr>
        <p:spPr>
          <a:xfrm>
            <a:off x="6275400" y="1028170"/>
            <a:ext cx="5118023" cy="5308621"/>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gn="ctr">
              <a:buFont typeface="Garamond" pitchFamily="18" charset="0"/>
              <a:buNone/>
            </a:pPr>
            <a:r>
              <a:rPr lang="en-US" sz="2000" b="1" u="sng" dirty="0">
                <a:latin typeface="Microsoft Himalaya" panose="01010100010101010101" pitchFamily="2" charset="0"/>
                <a:ea typeface="Microsoft Himalaya" panose="01010100010101010101" pitchFamily="2" charset="0"/>
                <a:cs typeface="Microsoft Himalaya" panose="01010100010101010101" pitchFamily="2" charset="0"/>
              </a:rPr>
              <a:t>The Disorganized Offender: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Sexual murderers are more likely to fit into this category (necrophiliacs, etc.)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Killing for sexual gratification </a:t>
            </a:r>
          </a:p>
          <a:p>
            <a:pPr lvl="2">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Sexual element could have more to do with power and control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Cannot maintain social interaction and does not plan their crimes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Impulsive behavior and an inability to adapt to unexpected events</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Not forensically aware and demonstrates little planning </a:t>
            </a:r>
          </a:p>
          <a:p>
            <a:pPr lvl="2">
              <a:buFont typeface="Wingdings" panose="05000000000000000000" pitchFamily="2" charset="2"/>
              <a:buChar char="§"/>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Leaves a lot of evidence, such as fingerprints, body fluids, etc. </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Killing/ crime may seem more frenzied and occurs early in the whole set of actions</a:t>
            </a:r>
          </a:p>
          <a:p>
            <a:pPr lvl="1">
              <a:buFont typeface="Wingdings" panose="05000000000000000000" pitchFamily="2" charset="2"/>
              <a:buChar char="v"/>
            </a:pPr>
            <a:r>
              <a:rPr lang="en-US" sz="2000" b="1" dirty="0">
                <a:latin typeface="Microsoft Himalaya" panose="01010100010101010101" pitchFamily="2" charset="0"/>
                <a:ea typeface="Microsoft Himalaya" panose="01010100010101010101" pitchFamily="2" charset="0"/>
                <a:cs typeface="Microsoft Himalaya" panose="01010100010101010101" pitchFamily="2" charset="0"/>
              </a:rPr>
              <a:t>Victim may be depersonalized by mutilation or sexual humiliation </a:t>
            </a:r>
          </a:p>
          <a:p>
            <a:pPr lvl="1">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0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000" dirty="0"/>
          </a:p>
        </p:txBody>
      </p:sp>
    </p:spTree>
    <p:extLst>
      <p:ext uri="{BB962C8B-B14F-4D97-AF65-F5344CB8AC3E}">
        <p14:creationId xmlns:p14="http://schemas.microsoft.com/office/powerpoint/2010/main" val="370917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CE4DC00-5E49-42F4-B341-44AAE3275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11724043"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868680" y="109174"/>
            <a:ext cx="6281928" cy="1744183"/>
          </a:xfrm>
        </p:spPr>
        <p:txBody>
          <a:bodyPr vert="horz" lIns="91440" tIns="45720" rIns="91440" bIns="45720" rtlCol="0" anchor="ctr">
            <a:normAutofit/>
          </a:bodyPr>
          <a:lstStyle/>
          <a:p>
            <a:pPr algn="ctr"/>
            <a:r>
              <a:rPr lang="en-US" sz="4400" b="1" i="1">
                <a:latin typeface="Microsoft Himalaya" panose="01010100010101010101" pitchFamily="2" charset="0"/>
                <a:ea typeface="Microsoft Himalaya" panose="01010100010101010101" pitchFamily="2" charset="0"/>
                <a:cs typeface="Microsoft Himalaya" panose="01010100010101010101" pitchFamily="2" charset="0"/>
              </a:rPr>
              <a:t>Problems with these typologies: </a:t>
            </a:r>
            <a:endParaRPr lang="en-US" sz="4400" b="1" i="1" dirty="0">
              <a:latin typeface="Microsoft Himalaya" panose="01010100010101010101" pitchFamily="2" charset="0"/>
              <a:ea typeface="Microsoft Himalaya" panose="01010100010101010101" pitchFamily="2" charset="0"/>
              <a:cs typeface="Microsoft Himalaya" panose="01010100010101010101" pitchFamily="2" charset="0"/>
            </a:endParaRPr>
          </a:p>
        </p:txBody>
      </p:sp>
      <p:pic>
        <p:nvPicPr>
          <p:cNvPr id="4" name="Picture 3" descr="A person wearing a hat&#10;&#10;Description automatically generated">
            <a:extLst>
              <a:ext uri="{FF2B5EF4-FFF2-40B4-BE49-F238E27FC236}">
                <a16:creationId xmlns:a16="http://schemas.microsoft.com/office/drawing/2014/main" id="{0E41E35C-A408-4716-A91A-771D0CFB981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8472" r="-1" b="21137"/>
          <a:stretch/>
        </p:blipFill>
        <p:spPr>
          <a:xfrm>
            <a:off x="7903029" y="237745"/>
            <a:ext cx="4058758" cy="2045209"/>
          </a:xfrm>
          <a:prstGeom prst="rect">
            <a:avLst/>
          </a:prstGeom>
        </p:spPr>
      </p:pic>
      <p:sp>
        <p:nvSpPr>
          <p:cNvPr id="9" name="TextBox 8">
            <a:extLst>
              <a:ext uri="{FF2B5EF4-FFF2-40B4-BE49-F238E27FC236}">
                <a16:creationId xmlns:a16="http://schemas.microsoft.com/office/drawing/2014/main" id="{D3731792-6484-413F-BACB-075D2A733C2F}"/>
              </a:ext>
            </a:extLst>
          </p:cNvPr>
          <p:cNvSpPr txBox="1"/>
          <p:nvPr/>
        </p:nvSpPr>
        <p:spPr>
          <a:xfrm>
            <a:off x="868680" y="1436661"/>
            <a:ext cx="6281928" cy="3648456"/>
          </a:xfrm>
          <a:prstGeom prst="rect">
            <a:avLst/>
          </a:prstGeom>
        </p:spPr>
        <p:txBody>
          <a:bodyPr vert="horz" lIns="91440" tIns="45720" rIns="91440" bIns="45720" rtlCol="0">
            <a:normAutofit/>
          </a:bodyPr>
          <a:lstStyle/>
          <a:p>
            <a:pPr marL="160020" indent="-342900" defTabSz="914400">
              <a:spcAft>
                <a:spcPts val="600"/>
              </a:spcAft>
              <a:buClr>
                <a:schemeClr val="tx1">
                  <a:lumMod val="85000"/>
                  <a:lumOff val="15000"/>
                </a:schemeClr>
              </a:buClr>
              <a:buFont typeface="Wingdings" panose="05000000000000000000" pitchFamily="2" charset="2"/>
              <a:buChar char="v"/>
            </a:pPr>
            <a:r>
              <a:rPr lang="en-US" sz="2400" b="1">
                <a:latin typeface="Microsoft Himalaya" panose="01010100010101010101" pitchFamily="2" charset="0"/>
                <a:ea typeface="Microsoft Himalaya" panose="01010100010101010101" pitchFamily="2" charset="0"/>
                <a:cs typeface="Microsoft Himalaya" panose="01010100010101010101" pitchFamily="2" charset="0"/>
              </a:rPr>
              <a:t>No crime scene will exhibit organized or disorganized characteristics exclusively</a:t>
            </a:r>
          </a:p>
          <a:p>
            <a:pPr marL="160020" indent="-342900" defTabSz="914400">
              <a:spcAft>
                <a:spcPts val="600"/>
              </a:spcAft>
              <a:buClr>
                <a:schemeClr val="tx1">
                  <a:lumMod val="85000"/>
                  <a:lumOff val="15000"/>
                </a:schemeClr>
              </a:buClr>
              <a:buFont typeface="Wingdings" panose="05000000000000000000" pitchFamily="2" charset="2"/>
              <a:buChar char="v"/>
            </a:pPr>
            <a:r>
              <a:rPr lang="en-US" sz="2400" b="1">
                <a:latin typeface="Microsoft Himalaya" panose="01010100010101010101" pitchFamily="2" charset="0"/>
                <a:ea typeface="Microsoft Himalaya" panose="01010100010101010101" pitchFamily="2" charset="0"/>
                <a:cs typeface="Microsoft Himalaya" panose="01010100010101010101" pitchFamily="2" charset="0"/>
              </a:rPr>
              <a:t>Most offenders fall in the “mixed” category </a:t>
            </a:r>
          </a:p>
          <a:p>
            <a:pPr marL="902970" lvl="1" indent="-342900" defTabSz="914400">
              <a:spcAft>
                <a:spcPts val="600"/>
              </a:spcAft>
              <a:buClr>
                <a:schemeClr val="tx1">
                  <a:lumMod val="85000"/>
                  <a:lumOff val="15000"/>
                </a:schemeClr>
              </a:buClr>
              <a:buFont typeface="Wingdings" panose="05000000000000000000" pitchFamily="2" charset="2"/>
              <a:buChar char="§"/>
            </a:pPr>
            <a:r>
              <a:rPr lang="en-US" sz="2400" b="1">
                <a:latin typeface="Microsoft Himalaya" panose="01010100010101010101" pitchFamily="2" charset="0"/>
                <a:ea typeface="Microsoft Himalaya" panose="01010100010101010101" pitchFamily="2" charset="0"/>
                <a:cs typeface="Microsoft Himalaya" panose="01010100010101010101" pitchFamily="2" charset="0"/>
              </a:rPr>
              <a:t>Especially if there is more than one offender </a:t>
            </a:r>
          </a:p>
          <a:p>
            <a:pPr marL="902970" lvl="1" indent="-342900" defTabSz="914400">
              <a:spcAft>
                <a:spcPts val="600"/>
              </a:spcAft>
              <a:buClr>
                <a:schemeClr val="tx1">
                  <a:lumMod val="85000"/>
                  <a:lumOff val="15000"/>
                </a:schemeClr>
              </a:buClr>
              <a:buFont typeface="Wingdings" panose="05000000000000000000" pitchFamily="2" charset="2"/>
              <a:buChar char="§"/>
            </a:pPr>
            <a:r>
              <a:rPr lang="en-US" sz="2400" b="1">
                <a:latin typeface="Microsoft Himalaya" panose="01010100010101010101" pitchFamily="2" charset="0"/>
                <a:ea typeface="Microsoft Himalaya" panose="01010100010101010101" pitchFamily="2" charset="0"/>
                <a:cs typeface="Microsoft Himalaya" panose="01010100010101010101" pitchFamily="2" charset="0"/>
              </a:rPr>
              <a:t>Can make motivations unclear or difficult to ascertain </a:t>
            </a:r>
          </a:p>
          <a:p>
            <a:pPr marL="742950" lvl="1" indent="-182880" defTabSz="914400">
              <a:spcAft>
                <a:spcPts val="600"/>
              </a:spcAft>
              <a:buClr>
                <a:schemeClr val="tx1">
                  <a:lumMod val="85000"/>
                  <a:lumOff val="15000"/>
                </a:schemeClr>
              </a:buClr>
              <a:buFont typeface="Garamond" pitchFamily="18" charset="0"/>
              <a:buChar char="◦"/>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p:txBody>
      </p:sp>
      <p:pic>
        <p:nvPicPr>
          <p:cNvPr id="8" name="Picture 7" descr="A person wearing glasses and looking at the camera&#10;&#10;Description automatically generated">
            <a:extLst>
              <a:ext uri="{FF2B5EF4-FFF2-40B4-BE49-F238E27FC236}">
                <a16:creationId xmlns:a16="http://schemas.microsoft.com/office/drawing/2014/main" id="{F2A8AAFF-F6B3-44DD-9779-366C9149C34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5666" r="3" b="20170"/>
          <a:stretch/>
        </p:blipFill>
        <p:spPr>
          <a:xfrm>
            <a:off x="7903029" y="4486274"/>
            <a:ext cx="4058758" cy="2133981"/>
          </a:xfrm>
          <a:prstGeom prst="rect">
            <a:avLst/>
          </a:prstGeom>
        </p:spPr>
      </p:pic>
      <p:sp>
        <p:nvSpPr>
          <p:cNvPr id="6" name="TextBox 5">
            <a:extLst>
              <a:ext uri="{FF2B5EF4-FFF2-40B4-BE49-F238E27FC236}">
                <a16:creationId xmlns:a16="http://schemas.microsoft.com/office/drawing/2014/main" id="{232A2D21-684E-40A6-AF9F-11C6BA0FD1CA}"/>
              </a:ext>
            </a:extLst>
          </p:cNvPr>
          <p:cNvSpPr txBox="1"/>
          <p:nvPr/>
        </p:nvSpPr>
        <p:spPr>
          <a:xfrm>
            <a:off x="3557716" y="5137106"/>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F9BDE0B0-EA0B-4E04-A3BF-AE671900F72F}"/>
              </a:ext>
            </a:extLst>
          </p:cNvPr>
          <p:cNvSpPr txBox="1"/>
          <p:nvPr/>
        </p:nvSpPr>
        <p:spPr>
          <a:xfrm>
            <a:off x="868680" y="3599263"/>
            <a:ext cx="5934076" cy="3416320"/>
          </a:xfrm>
          <a:prstGeom prst="rect">
            <a:avLst/>
          </a:prstGeom>
          <a:noFill/>
        </p:spPr>
        <p:txBody>
          <a:bodyPr wrap="square" rtlCol="0">
            <a:spAutoFit/>
          </a:bodyPr>
          <a:lstStyle/>
          <a:p>
            <a:pPr marL="160020" indent="-342900" defTabSz="914400">
              <a:spcAft>
                <a:spcPts val="600"/>
              </a:spcAft>
              <a:buClr>
                <a:schemeClr val="tx1">
                  <a:lumMod val="85000"/>
                  <a:lumOff val="15000"/>
                </a:schemeClr>
              </a:buCl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First photo: Ed Gein</a:t>
            </a:r>
          </a:p>
          <a:p>
            <a:pPr marL="617220" lvl="1" indent="-342900" defTabSz="914400">
              <a:spcAft>
                <a:spcPts val="600"/>
              </a:spcAft>
              <a:buClr>
                <a:schemeClr val="tx1">
                  <a:lumMod val="85000"/>
                  <a:lumOff val="15000"/>
                </a:schemeClr>
              </a:buClr>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Classic example of a “mixed” killer </a:t>
            </a:r>
          </a:p>
          <a:p>
            <a:pPr marL="160020" indent="-342900" defTabSz="914400">
              <a:spcAft>
                <a:spcPts val="600"/>
              </a:spcAft>
              <a:buClr>
                <a:schemeClr val="tx1">
                  <a:lumMod val="85000"/>
                  <a:lumOff val="15000"/>
                </a:schemeClr>
              </a:buCl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Second photo: Howell Donaldson III (*current case: Seminole        Heights serial killer*) </a:t>
            </a:r>
          </a:p>
          <a:p>
            <a:pPr marL="617220" lvl="1" indent="-342900" defTabSz="914400">
              <a:spcAft>
                <a:spcPts val="600"/>
              </a:spcAft>
              <a:buClr>
                <a:schemeClr val="tx1">
                  <a:lumMod val="85000"/>
                  <a:lumOff val="15000"/>
                </a:schemeClr>
              </a:buClr>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Example of a “disorganized” killer </a:t>
            </a:r>
          </a:p>
          <a:p>
            <a:pPr marL="160020" indent="-342900" defTabSz="914400">
              <a:spcAft>
                <a:spcPts val="600"/>
              </a:spcAft>
              <a:buClr>
                <a:schemeClr val="tx1">
                  <a:lumMod val="85000"/>
                  <a:lumOff val="15000"/>
                </a:schemeClr>
              </a:buClr>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Third photo: Dennis Rader </a:t>
            </a:r>
          </a:p>
          <a:p>
            <a:pPr marL="617220" lvl="1" indent="-342900" defTabSz="914400">
              <a:spcAft>
                <a:spcPts val="600"/>
              </a:spcAft>
              <a:buClr>
                <a:schemeClr val="tx1">
                  <a:lumMod val="85000"/>
                  <a:lumOff val="15000"/>
                </a:schemeClr>
              </a:buClr>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Example of an “organized” killer </a:t>
            </a:r>
          </a:p>
          <a:p>
            <a:endParaRPr lang="en-US" dirty="0"/>
          </a:p>
        </p:txBody>
      </p:sp>
      <p:pic>
        <p:nvPicPr>
          <p:cNvPr id="1028" name="Picture 4" descr="Parents of Suspected Florida Serial Killer Speak Out | Time">
            <a:extLst>
              <a:ext uri="{FF2B5EF4-FFF2-40B4-BE49-F238E27FC236}">
                <a16:creationId xmlns:a16="http://schemas.microsoft.com/office/drawing/2014/main" id="{EABA0A3E-A3A5-4421-8159-0E0A499A8C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6" t="34563" r="186" b="19667"/>
          <a:stretch/>
        </p:blipFill>
        <p:spPr bwMode="auto">
          <a:xfrm>
            <a:off x="7903029" y="2282955"/>
            <a:ext cx="4051227" cy="220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0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6306EB-203B-4A48-8CDF-23DD52F03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801EC8-B630-4BF4-841D-CDE9A180C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794252" y="135460"/>
            <a:ext cx="6281928" cy="1744183"/>
          </a:xfrm>
        </p:spPr>
        <p:txBody>
          <a:bodyPr>
            <a:normAutofit/>
          </a:bodyPr>
          <a:lstStyle/>
          <a:p>
            <a:pPr algn="ctr"/>
            <a:r>
              <a:rPr lang="en-US" sz="4400" b="1" i="1" dirty="0">
                <a:latin typeface="Microsoft Himalaya" panose="01010100010101010101" pitchFamily="2" charset="0"/>
                <a:ea typeface="Microsoft Himalaya" panose="01010100010101010101" pitchFamily="2" charset="0"/>
                <a:cs typeface="Microsoft Himalaya" panose="01010100010101010101" pitchFamily="2" charset="0"/>
              </a:rPr>
              <a:t>Motivations</a:t>
            </a:r>
          </a:p>
        </p:txBody>
      </p:sp>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563525" y="1233377"/>
            <a:ext cx="7028121" cy="5386879"/>
          </a:xfrm>
        </p:spPr>
        <p:txBody>
          <a:bodyPr>
            <a:normAutofit lnSpcReduction="10000"/>
          </a:bodyPr>
          <a:lstStyle/>
          <a:p>
            <a:pPr marL="0" indent="0">
              <a:buNone/>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Visionary: </a:t>
            </a:r>
          </a:p>
          <a:p>
            <a:pPr lvl="2">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Suffer from psychotic breaks with reality </a:t>
            </a:r>
          </a:p>
          <a:p>
            <a:pPr lvl="2">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Sometimes believe they are another person or are compelled to murder by entities such as the Devil or God </a:t>
            </a:r>
          </a:p>
          <a:p>
            <a:pPr lvl="3">
              <a:buFont typeface="Courier New" panose="02070309020205020404" pitchFamily="49" charset="0"/>
              <a:buChar char="o"/>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Example: Richard Ramirez frequently left pentagrams at the crime scenes, and when arrested, he is quoted as saying he was “a minion of Satan sent to Earth to carry out atrocities for the devil” </a:t>
            </a:r>
          </a:p>
          <a:p>
            <a:pPr lvl="1">
              <a:buFont typeface="Wingdings" panose="05000000000000000000" pitchFamily="2" charset="2"/>
              <a:buChar char="v"/>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Mission- Oriented: </a:t>
            </a:r>
          </a:p>
          <a:p>
            <a:pPr lvl="2">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Believe they are cleaning up the world </a:t>
            </a:r>
          </a:p>
          <a:p>
            <a:pPr lvl="2">
              <a:buFont typeface="Wingdings" panose="05000000000000000000" pitchFamily="2" charset="2"/>
              <a:buChar char="§"/>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Believe that they have a mission to get rid of certain types of people </a:t>
            </a:r>
          </a:p>
          <a:p>
            <a:pPr lvl="3">
              <a:buFont typeface="Courier New" panose="02070309020205020404" pitchFamily="49" charset="0"/>
              <a:buChar char="o"/>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Typically, the targets of this type of killer are sex workers</a:t>
            </a:r>
          </a:p>
          <a:p>
            <a:pPr lvl="3">
              <a:buFont typeface="Courier New" panose="02070309020205020404" pitchFamily="49" charset="0"/>
              <a:buChar char="o"/>
            </a:pPr>
            <a:r>
              <a:rPr lang="en-US" sz="2400" b="1" dirty="0">
                <a:latin typeface="Microsoft Himalaya" panose="01010100010101010101" pitchFamily="2" charset="0"/>
                <a:ea typeface="Microsoft Himalaya" panose="01010100010101010101" pitchFamily="2" charset="0"/>
                <a:cs typeface="Microsoft Himalaya" panose="01010100010101010101" pitchFamily="2" charset="0"/>
              </a:rPr>
              <a:t>Example: Joseph Paul Franklin  killed 12 young black males because they were in interracial relationships with white women </a:t>
            </a:r>
          </a:p>
          <a:p>
            <a:pPr lvl="1">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buFont typeface="Wingdings" panose="05000000000000000000" pitchFamily="2" charset="2"/>
              <a:buChar char="v"/>
            </a:pPr>
            <a:endParaRPr lang="en-US" sz="2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8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8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8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8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8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buFont typeface="Wingdings" panose="05000000000000000000" pitchFamily="2" charset="2"/>
              <a:buChar char="v"/>
            </a:pPr>
            <a:endParaRPr lang="en-US" sz="2800" dirty="0"/>
          </a:p>
        </p:txBody>
      </p:sp>
      <p:pic>
        <p:nvPicPr>
          <p:cNvPr id="6" name="Picture 5" descr="A person sitting on a table&#10;&#10;Description automatically generated">
            <a:extLst>
              <a:ext uri="{FF2B5EF4-FFF2-40B4-BE49-F238E27FC236}">
                <a16:creationId xmlns:a16="http://schemas.microsoft.com/office/drawing/2014/main" id="{07BD5DF8-5453-49A7-A99A-552EF8FB1A4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91" r="9890" b="-1"/>
          <a:stretch/>
        </p:blipFill>
        <p:spPr>
          <a:xfrm>
            <a:off x="8381884" y="3583346"/>
            <a:ext cx="3318953" cy="2790023"/>
          </a:xfrm>
          <a:prstGeom prst="rect">
            <a:avLst/>
          </a:prstGeom>
        </p:spPr>
      </p:pic>
      <p:pic>
        <p:nvPicPr>
          <p:cNvPr id="10" name="Picture 9" descr="A group of people looking at the camera&#10;&#10;Description automatically generated">
            <a:extLst>
              <a:ext uri="{FF2B5EF4-FFF2-40B4-BE49-F238E27FC236}">
                <a16:creationId xmlns:a16="http://schemas.microsoft.com/office/drawing/2014/main" id="{F6B1458A-C6E3-46F7-A9EC-8FC88381439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81884" y="484631"/>
            <a:ext cx="3318953" cy="2790022"/>
          </a:xfrm>
          <a:prstGeom prst="rect">
            <a:avLst/>
          </a:prstGeom>
        </p:spPr>
      </p:pic>
    </p:spTree>
    <p:extLst>
      <p:ext uri="{BB962C8B-B14F-4D97-AF65-F5344CB8AC3E}">
        <p14:creationId xmlns:p14="http://schemas.microsoft.com/office/powerpoint/2010/main" val="7763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6DE3-0BDE-408C-BCE7-71715320A748}"/>
              </a:ext>
            </a:extLst>
          </p:cNvPr>
          <p:cNvSpPr>
            <a:spLocks noGrp="1"/>
          </p:cNvSpPr>
          <p:nvPr>
            <p:ph type="title"/>
          </p:nvPr>
        </p:nvSpPr>
        <p:spPr>
          <a:xfrm>
            <a:off x="5867873" y="64008"/>
            <a:ext cx="5447250" cy="1645920"/>
          </a:xfrm>
        </p:spPr>
        <p:txBody>
          <a:bodyPr>
            <a:normAutofit/>
          </a:bodyPr>
          <a:lstStyle/>
          <a:p>
            <a:pPr algn="ctr"/>
            <a:r>
              <a:rPr lang="en-US" sz="4000" b="1" i="1" dirty="0">
                <a:latin typeface="Microsoft Himalaya" panose="01010100010101010101" pitchFamily="2" charset="0"/>
                <a:ea typeface="Microsoft Himalaya" panose="01010100010101010101" pitchFamily="2" charset="0"/>
                <a:cs typeface="Microsoft Himalaya" panose="01010100010101010101" pitchFamily="2" charset="0"/>
              </a:rPr>
              <a:t>Motivations (continued)</a:t>
            </a:r>
          </a:p>
        </p:txBody>
      </p:sp>
      <p:sp>
        <p:nvSpPr>
          <p:cNvPr id="25" name="Rectangle 24">
            <a:extLst>
              <a:ext uri="{FF2B5EF4-FFF2-40B4-BE49-F238E27FC236}">
                <a16:creationId xmlns:a16="http://schemas.microsoft.com/office/drawing/2014/main" id="{8D4A5250-E836-4617-91D7-55F1A5286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818A68-81F5-4DA6-B72A-52541C10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6" name="Picture 5" descr="A person wearing glasses and smiling at the camera&#10;&#10;Description automatically generated">
            <a:extLst>
              <a:ext uri="{FF2B5EF4-FFF2-40B4-BE49-F238E27FC236}">
                <a16:creationId xmlns:a16="http://schemas.microsoft.com/office/drawing/2014/main" id="{431FC189-CB30-4A3A-B9E9-DFCF461180A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72" r="567" b="-5"/>
          <a:stretch/>
        </p:blipFill>
        <p:spPr>
          <a:xfrm>
            <a:off x="820198" y="809244"/>
            <a:ext cx="1773936" cy="2539322"/>
          </a:xfrm>
          <a:prstGeom prst="rect">
            <a:avLst/>
          </a:prstGeom>
        </p:spPr>
      </p:pic>
      <p:pic>
        <p:nvPicPr>
          <p:cNvPr id="9" name="Picture 8" descr="A drawing of a person&#10;&#10;Description automatically generated">
            <a:extLst>
              <a:ext uri="{FF2B5EF4-FFF2-40B4-BE49-F238E27FC236}">
                <a16:creationId xmlns:a16="http://schemas.microsoft.com/office/drawing/2014/main" id="{2B6735B3-738A-4E55-A66D-6639B3129F3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660" r="3" b="3"/>
          <a:stretch/>
        </p:blipFill>
        <p:spPr>
          <a:xfrm>
            <a:off x="2685574" y="809244"/>
            <a:ext cx="1773936" cy="2539322"/>
          </a:xfrm>
          <a:prstGeom prst="rect">
            <a:avLst/>
          </a:prstGeom>
        </p:spPr>
      </p:pic>
      <p:pic>
        <p:nvPicPr>
          <p:cNvPr id="15" name="Picture 14" descr="A person holding a sign posing for the camera&#10;&#10;Description automatically generated">
            <a:extLst>
              <a:ext uri="{FF2B5EF4-FFF2-40B4-BE49-F238E27FC236}">
                <a16:creationId xmlns:a16="http://schemas.microsoft.com/office/drawing/2014/main" id="{2D645829-BE7C-49C6-9AE9-4B41C81FDA6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8134" r="-6" b="-6"/>
          <a:stretch/>
        </p:blipFill>
        <p:spPr>
          <a:xfrm>
            <a:off x="820198" y="3440851"/>
            <a:ext cx="1773936" cy="2607904"/>
          </a:xfrm>
          <a:prstGeom prst="rect">
            <a:avLst/>
          </a:prstGeom>
        </p:spPr>
      </p:pic>
      <p:pic>
        <p:nvPicPr>
          <p:cNvPr id="12" name="Picture 11" descr="A person wearing a suit and hat&#10;&#10;Description automatically generated">
            <a:extLst>
              <a:ext uri="{FF2B5EF4-FFF2-40B4-BE49-F238E27FC236}">
                <a16:creationId xmlns:a16="http://schemas.microsoft.com/office/drawing/2014/main" id="{EFC28ED2-EA0B-4956-AF07-E14FE698C30A}"/>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6346" r="2841" b="-4"/>
          <a:stretch/>
        </p:blipFill>
        <p:spPr>
          <a:xfrm>
            <a:off x="2685574" y="3440851"/>
            <a:ext cx="1773936" cy="2607904"/>
          </a:xfrm>
          <a:prstGeom prst="rect">
            <a:avLst/>
          </a:prstGeom>
        </p:spPr>
      </p:pic>
      <p:sp>
        <p:nvSpPr>
          <p:cNvPr id="3" name="Content Placeholder 2">
            <a:extLst>
              <a:ext uri="{FF2B5EF4-FFF2-40B4-BE49-F238E27FC236}">
                <a16:creationId xmlns:a16="http://schemas.microsoft.com/office/drawing/2014/main" id="{C5F25D16-2703-4A57-A732-5DC717BB20EF}"/>
              </a:ext>
            </a:extLst>
          </p:cNvPr>
          <p:cNvSpPr>
            <a:spLocks noGrp="1"/>
          </p:cNvSpPr>
          <p:nvPr>
            <p:ph idx="1"/>
          </p:nvPr>
        </p:nvSpPr>
        <p:spPr>
          <a:xfrm>
            <a:off x="4890978" y="1350335"/>
            <a:ext cx="6879264" cy="5305646"/>
          </a:xfrm>
        </p:spPr>
        <p:txBody>
          <a:bodyPr>
            <a:normAutofit fontScale="92500" lnSpcReduction="10000"/>
          </a:bodyPr>
          <a:lstStyle/>
          <a:p>
            <a:pPr lvl="2">
              <a:lnSpc>
                <a:spcPct val="90000"/>
              </a:lnSpc>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Hedonistic: </a:t>
            </a:r>
          </a:p>
          <a:p>
            <a:pPr lvl="3">
              <a:lnSpc>
                <a:spcPct val="90000"/>
              </a:lnSpc>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Kill as a means of gaining thrills and pleasure; people are expendable to this type of killer </a:t>
            </a:r>
          </a:p>
          <a:p>
            <a:pPr lvl="3">
              <a:lnSpc>
                <a:spcPct val="90000"/>
              </a:lnSpc>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Several subtypes </a:t>
            </a:r>
          </a:p>
          <a:p>
            <a:pPr lvl="4">
              <a:lnSpc>
                <a:spcPct val="90000"/>
              </a:lnSpc>
              <a:buFont typeface="Courier New" panose="02070309020205020404" pitchFamily="49" charset="0"/>
              <a:buChar char="o"/>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Lust killers: sex is the primary motive (necrophilia is common with this type of killer) </a:t>
            </a:r>
          </a:p>
          <a:p>
            <a:pPr lvl="5">
              <a:lnSpc>
                <a:spcPct val="90000"/>
              </a:lnSpc>
              <a:buFont typeface="Wingdings" panose="05000000000000000000" pitchFamily="2" charset="2"/>
              <a:buChar char="Ø"/>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Edmund Kemper killed co- eds and would return to the dump site to have sex with their corpses </a:t>
            </a:r>
          </a:p>
          <a:p>
            <a:pPr lvl="4">
              <a:lnSpc>
                <a:spcPct val="90000"/>
              </a:lnSpc>
              <a:buFont typeface="Courier New" panose="02070309020205020404" pitchFamily="49" charset="0"/>
              <a:buChar char="o"/>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Thrill killers: seek to inflict pain or fear and receive a thrill from hunting and capture, and possibly torture </a:t>
            </a:r>
          </a:p>
          <a:p>
            <a:pPr lvl="5">
              <a:lnSpc>
                <a:spcPct val="90000"/>
              </a:lnSpc>
              <a:buFont typeface="Wingdings" panose="05000000000000000000" pitchFamily="2" charset="2"/>
              <a:buChar char="Ø"/>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The Zodiac Killer was infamous for saying “man is the most dangerous animal of all to kill” </a:t>
            </a:r>
          </a:p>
          <a:p>
            <a:pPr lvl="4">
              <a:lnSpc>
                <a:spcPct val="90000"/>
              </a:lnSpc>
              <a:buFont typeface="Courier New" panose="02070309020205020404" pitchFamily="49" charset="0"/>
              <a:buChar char="o"/>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Comfort/ profit killers: kill to maintain a comfortable lifestyle </a:t>
            </a:r>
          </a:p>
          <a:p>
            <a:pPr lvl="5">
              <a:lnSpc>
                <a:spcPct val="90000"/>
              </a:lnSpc>
              <a:buFont typeface="Wingdings" panose="05000000000000000000" pitchFamily="2" charset="2"/>
              <a:buChar char="Ø"/>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H.H. Holmes murdered people during the late 19</a:t>
            </a:r>
            <a:r>
              <a:rPr lang="en-US" sz="1900" b="1" baseline="30000" dirty="0">
                <a:latin typeface="Microsoft Himalaya" panose="01010100010101010101" pitchFamily="2" charset="0"/>
                <a:ea typeface="Microsoft Himalaya" panose="01010100010101010101" pitchFamily="2" charset="0"/>
                <a:cs typeface="Microsoft Himalaya" panose="01010100010101010101" pitchFamily="2" charset="0"/>
              </a:rPr>
              <a:t>th</a:t>
            </a: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 century for life insurance policy settlements and related inheritance gains </a:t>
            </a:r>
          </a:p>
          <a:p>
            <a:pPr lvl="2">
              <a:lnSpc>
                <a:spcPct val="90000"/>
              </a:lnSpc>
              <a:buFont typeface="Wingdings" panose="05000000000000000000" pitchFamily="2" charset="2"/>
              <a:buChar char="v"/>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Power/ Control: </a:t>
            </a:r>
          </a:p>
          <a:p>
            <a:pPr lvl="3">
              <a:lnSpc>
                <a:spcPct val="90000"/>
              </a:lnSpc>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Kill to gain control over victims  </a:t>
            </a:r>
          </a:p>
          <a:p>
            <a:pPr lvl="3">
              <a:lnSpc>
                <a:spcPct val="90000"/>
              </a:lnSpc>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Most likely to have been abused as a child, leaving them feeling powerless </a:t>
            </a:r>
          </a:p>
          <a:p>
            <a:pPr lvl="3">
              <a:lnSpc>
                <a:spcPct val="90000"/>
              </a:lnSpc>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In cases of rape, power over victims is typically not sexually- motivated</a:t>
            </a:r>
          </a:p>
          <a:p>
            <a:pPr lvl="3">
              <a:lnSpc>
                <a:spcPct val="90000"/>
              </a:lnSpc>
              <a:buFont typeface="Wingdings" panose="05000000000000000000" pitchFamily="2" charset="2"/>
              <a:buChar char="§"/>
            </a:pPr>
            <a:r>
              <a:rPr lang="en-US" sz="1900" b="1" dirty="0">
                <a:latin typeface="Microsoft Himalaya" panose="01010100010101010101" pitchFamily="2" charset="0"/>
                <a:ea typeface="Microsoft Himalaya" panose="01010100010101010101" pitchFamily="2" charset="0"/>
                <a:cs typeface="Microsoft Himalaya" panose="01010100010101010101" pitchFamily="2" charset="0"/>
              </a:rPr>
              <a:t>Example: John Wayne Gacy murdered at least 33 young men and boys due to his desire to dominate </a:t>
            </a:r>
          </a:p>
          <a:p>
            <a:pPr lvl="1">
              <a:lnSpc>
                <a:spcPct val="90000"/>
              </a:lnSpc>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lnSpc>
                <a:spcPct val="90000"/>
              </a:lnSpc>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lnSpc>
                <a:spcPct val="90000"/>
              </a:lnSpc>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lnSpc>
                <a:spcPct val="90000"/>
              </a:lnSpc>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lnSpc>
                <a:spcPct val="90000"/>
              </a:lnSpc>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lnSpc>
                <a:spcPct val="90000"/>
              </a:lnSpc>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lnSpc>
                <a:spcPct val="90000"/>
              </a:lnSpc>
              <a:buFont typeface="Wingdings" panose="05000000000000000000" pitchFamily="2" charset="2"/>
              <a:buChar char="v"/>
            </a:pPr>
            <a:endParaRPr lang="en-US" sz="1400" b="1" dirty="0">
              <a:latin typeface="Microsoft Himalaya" panose="01010100010101010101" pitchFamily="2" charset="0"/>
              <a:ea typeface="Microsoft Himalaya" panose="01010100010101010101" pitchFamily="2" charset="0"/>
              <a:cs typeface="Microsoft Himalaya" panose="01010100010101010101" pitchFamily="2" charset="0"/>
            </a:endParaRPr>
          </a:p>
          <a:p>
            <a:pPr>
              <a:lnSpc>
                <a:spcPct val="90000"/>
              </a:lnSpc>
              <a:buFont typeface="Wingdings" panose="05000000000000000000" pitchFamily="2" charset="2"/>
              <a:buChar char="v"/>
            </a:pPr>
            <a:endParaRPr lang="en-US" sz="1400" dirty="0"/>
          </a:p>
        </p:txBody>
      </p:sp>
    </p:spTree>
    <p:extLst>
      <p:ext uri="{BB962C8B-B14F-4D97-AF65-F5344CB8AC3E}">
        <p14:creationId xmlns:p14="http://schemas.microsoft.com/office/powerpoint/2010/main" val="1972736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64</TotalTime>
  <Words>2488</Words>
  <Application>Microsoft Office PowerPoint</Application>
  <PresentationFormat>Widescreen</PresentationFormat>
  <Paragraphs>268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Century Gothic</vt:lpstr>
      <vt:lpstr>Courier New</vt:lpstr>
      <vt:lpstr>Garamond</vt:lpstr>
      <vt:lpstr>Microsoft Himalaya</vt:lpstr>
      <vt:lpstr>Wingdings</vt:lpstr>
      <vt:lpstr>Savon</vt:lpstr>
      <vt:lpstr>PowerPoint Presentation</vt:lpstr>
      <vt:lpstr>Recap and Reminders… </vt:lpstr>
      <vt:lpstr>Background</vt:lpstr>
      <vt:lpstr>Criminal Profiling</vt:lpstr>
      <vt:lpstr>The FBI Method of Criminal Profiling</vt:lpstr>
      <vt:lpstr>Organized Versus Disorganized </vt:lpstr>
      <vt:lpstr>Problems with these typologies: </vt:lpstr>
      <vt:lpstr>Motivations</vt:lpstr>
      <vt:lpstr>Motivations (continued)</vt:lpstr>
      <vt:lpstr>The Psychological Autopsy:</vt:lpstr>
      <vt:lpstr>Psychological Elements of Crime Scenes and Witnesses:</vt:lpstr>
      <vt:lpstr>Psychological Elements of Crime Scenes and Witnesses (continued): </vt:lpstr>
      <vt:lpstr>Example of a Profile: Jack the Ripper </vt:lpstr>
      <vt:lpstr>Example of a Profile: Jack the Ripper (continued)</vt:lpstr>
      <vt:lpstr>Final Notes…</vt:lpstr>
      <vt:lpstr>PCL- R Factor 1 Items</vt:lpstr>
      <vt:lpstr>PCL- R Factor 2 Items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brucato</dc:creator>
  <cp:lastModifiedBy>casey brucato</cp:lastModifiedBy>
  <cp:revision>9</cp:revision>
  <dcterms:created xsi:type="dcterms:W3CDTF">2020-08-10T02:35:32Z</dcterms:created>
  <dcterms:modified xsi:type="dcterms:W3CDTF">2020-10-06T02:21:01Z</dcterms:modified>
</cp:coreProperties>
</file>