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0" r:id="rId7"/>
    <p:sldId id="261" r:id="rId8"/>
    <p:sldId id="262" r:id="rId9"/>
    <p:sldId id="263" r:id="rId10"/>
    <p:sldId id="264" r:id="rId11"/>
    <p:sldId id="268" r:id="rId12"/>
    <p:sldId id="265" r:id="rId13"/>
    <p:sldId id="269" r:id="rId14"/>
    <p:sldId id="266" r:id="rId15"/>
    <p:sldId id="267" r:id="rId16"/>
    <p:sldId id="273"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526794B9-B870-4A95-B7F9-F5FC8D2F709F}" type="datetimeFigureOut">
              <a:rPr lang="en-US" smtClean="0"/>
              <a:t>9/17/2020</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0023308-B7EC-4D8A-9902-DF4109257942}" type="slidenum">
              <a:rPr lang="en-US" smtClean="0"/>
              <a:t>‹#›</a:t>
            </a:fld>
            <a:endParaRPr lang="en-US"/>
          </a:p>
        </p:txBody>
      </p:sp>
    </p:spTree>
    <p:extLst>
      <p:ext uri="{BB962C8B-B14F-4D97-AF65-F5344CB8AC3E}">
        <p14:creationId xmlns:p14="http://schemas.microsoft.com/office/powerpoint/2010/main" val="256334221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6794B9-B870-4A95-B7F9-F5FC8D2F709F}"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23308-B7EC-4D8A-9902-DF4109257942}" type="slidenum">
              <a:rPr lang="en-US" smtClean="0"/>
              <a:t>‹#›</a:t>
            </a:fld>
            <a:endParaRPr lang="en-US"/>
          </a:p>
        </p:txBody>
      </p:sp>
    </p:spTree>
    <p:extLst>
      <p:ext uri="{BB962C8B-B14F-4D97-AF65-F5344CB8AC3E}">
        <p14:creationId xmlns:p14="http://schemas.microsoft.com/office/powerpoint/2010/main" val="189636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6794B9-B870-4A95-B7F9-F5FC8D2F709F}"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23308-B7EC-4D8A-9902-DF4109257942}" type="slidenum">
              <a:rPr lang="en-US" smtClean="0"/>
              <a:t>‹#›</a:t>
            </a:fld>
            <a:endParaRPr lang="en-US"/>
          </a:p>
        </p:txBody>
      </p:sp>
    </p:spTree>
    <p:extLst>
      <p:ext uri="{BB962C8B-B14F-4D97-AF65-F5344CB8AC3E}">
        <p14:creationId xmlns:p14="http://schemas.microsoft.com/office/powerpoint/2010/main" val="2870878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6794B9-B870-4A95-B7F9-F5FC8D2F709F}" type="datetimeFigureOut">
              <a:rPr lang="en-US" smtClean="0"/>
              <a:t>9/17/2020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023308-B7EC-4D8A-9902-DF4109257942}" type="slidenum">
              <a:rPr lang="en-US" smtClean="0"/>
              <a:t>‹#›</a:t>
            </a:fld>
            <a:endParaRPr lang="en-US"/>
          </a:p>
        </p:txBody>
      </p:sp>
    </p:spTree>
    <p:extLst>
      <p:ext uri="{BB962C8B-B14F-4D97-AF65-F5344CB8AC3E}">
        <p14:creationId xmlns:p14="http://schemas.microsoft.com/office/powerpoint/2010/main" val="1551235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526794B9-B870-4A95-B7F9-F5FC8D2F709F}" type="datetimeFigureOut">
              <a:rPr lang="en-US" smtClean="0"/>
              <a:t>9/17/2020</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40023308-B7EC-4D8A-9902-DF4109257942}" type="slidenum">
              <a:rPr lang="en-US" smtClean="0"/>
              <a:t>‹#›</a:t>
            </a:fld>
            <a:endParaRPr lang="en-US"/>
          </a:p>
        </p:txBody>
      </p:sp>
    </p:spTree>
    <p:extLst>
      <p:ext uri="{BB962C8B-B14F-4D97-AF65-F5344CB8AC3E}">
        <p14:creationId xmlns:p14="http://schemas.microsoft.com/office/powerpoint/2010/main" val="238862115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6794B9-B870-4A95-B7F9-F5FC8D2F709F}"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23308-B7EC-4D8A-9902-DF4109257942}" type="slidenum">
              <a:rPr lang="en-US" smtClean="0"/>
              <a:t>‹#›</a:t>
            </a:fld>
            <a:endParaRPr lang="en-US"/>
          </a:p>
        </p:txBody>
      </p:sp>
    </p:spTree>
    <p:extLst>
      <p:ext uri="{BB962C8B-B14F-4D97-AF65-F5344CB8AC3E}">
        <p14:creationId xmlns:p14="http://schemas.microsoft.com/office/powerpoint/2010/main" val="2134305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6794B9-B870-4A95-B7F9-F5FC8D2F709F}" type="datetimeFigureOut">
              <a:rPr lang="en-US" smtClean="0"/>
              <a:t>9/17/2020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023308-B7EC-4D8A-9902-DF4109257942}" type="slidenum">
              <a:rPr lang="en-US" smtClean="0"/>
              <a:t>‹#›</a:t>
            </a:fld>
            <a:endParaRPr lang="en-US"/>
          </a:p>
        </p:txBody>
      </p:sp>
    </p:spTree>
    <p:extLst>
      <p:ext uri="{BB962C8B-B14F-4D97-AF65-F5344CB8AC3E}">
        <p14:creationId xmlns:p14="http://schemas.microsoft.com/office/powerpoint/2010/main" val="4090595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6794B9-B870-4A95-B7F9-F5FC8D2F709F}" type="datetimeFigureOut">
              <a:rPr lang="en-US" smtClean="0"/>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23308-B7EC-4D8A-9902-DF4109257942}" type="slidenum">
              <a:rPr lang="en-US" smtClean="0"/>
              <a:t>‹#›</a:t>
            </a:fld>
            <a:endParaRPr lang="en-US"/>
          </a:p>
        </p:txBody>
      </p:sp>
    </p:spTree>
    <p:extLst>
      <p:ext uri="{BB962C8B-B14F-4D97-AF65-F5344CB8AC3E}">
        <p14:creationId xmlns:p14="http://schemas.microsoft.com/office/powerpoint/2010/main" val="387518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6794B9-B870-4A95-B7F9-F5FC8D2F709F}" type="datetimeFigureOut">
              <a:rPr lang="en-US" smtClean="0"/>
              <a:t>9/17/2020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023308-B7EC-4D8A-9902-DF4109257942}" type="slidenum">
              <a:rPr lang="en-US" smtClean="0"/>
              <a:t>‹#›</a:t>
            </a:fld>
            <a:endParaRPr lang="en-US"/>
          </a:p>
        </p:txBody>
      </p:sp>
    </p:spTree>
    <p:extLst>
      <p:ext uri="{BB962C8B-B14F-4D97-AF65-F5344CB8AC3E}">
        <p14:creationId xmlns:p14="http://schemas.microsoft.com/office/powerpoint/2010/main" val="2302276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26794B9-B870-4A95-B7F9-F5FC8D2F709F}" type="datetimeFigureOut">
              <a:rPr lang="en-US" smtClean="0"/>
              <a:t>9/17/2020</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0023308-B7EC-4D8A-9902-DF4109257942}"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39018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526794B9-B870-4A95-B7F9-F5FC8D2F709F}" type="datetimeFigureOut">
              <a:rPr lang="en-US" smtClean="0"/>
              <a:t>9/17/2020</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0023308-B7EC-4D8A-9902-DF4109257942}"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53672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526794B9-B870-4A95-B7F9-F5FC8D2F709F}" type="datetimeFigureOut">
              <a:rPr lang="en-US" smtClean="0"/>
              <a:t>9/17/2020</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0023308-B7EC-4D8A-9902-DF4109257942}" type="slidenum">
              <a:rPr lang="en-US" smtClean="0"/>
              <a:t>‹#›</a:t>
            </a:fld>
            <a:endParaRPr lang="en-US"/>
          </a:p>
        </p:txBody>
      </p:sp>
    </p:spTree>
    <p:extLst>
      <p:ext uri="{BB962C8B-B14F-4D97-AF65-F5344CB8AC3E}">
        <p14:creationId xmlns:p14="http://schemas.microsoft.com/office/powerpoint/2010/main" val="3470136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Florida_State_University"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contemplativemammoth.wordpress.com/2013/04/08/so-you-want-to-go-to-grad-school-nail-the-inquiry-email/" TargetMode="External"/><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61BD7-C206-41A9-B831-CB80DA3A1B57}"/>
              </a:ext>
            </a:extLst>
          </p:cNvPr>
          <p:cNvSpPr>
            <a:spLocks noGrp="1"/>
          </p:cNvSpPr>
          <p:nvPr>
            <p:ph type="ctrTitle"/>
          </p:nvPr>
        </p:nvSpPr>
        <p:spPr>
          <a:xfrm>
            <a:off x="828675" y="609600"/>
            <a:ext cx="10563225" cy="5638800"/>
          </a:xfrm>
          <a:solidFill>
            <a:schemeClr val="bg2"/>
          </a:solidFill>
        </p:spPr>
        <p:txBody>
          <a:bodyPr/>
          <a:lstStyle/>
          <a:p>
            <a:br>
              <a:rPr lang="en-US" dirty="0"/>
            </a:br>
            <a:br>
              <a:rPr lang="en-US" dirty="0"/>
            </a:br>
            <a:br>
              <a:rPr lang="en-US" dirty="0"/>
            </a:br>
            <a:br>
              <a:rPr lang="en-US" dirty="0"/>
            </a:br>
            <a:r>
              <a:rPr lang="en-US" sz="5400" b="1" dirty="0">
                <a:latin typeface="Microsoft Himalaya" panose="01010100010101010101" pitchFamily="2" charset="0"/>
                <a:ea typeface="Microsoft Himalaya" panose="01010100010101010101" pitchFamily="2" charset="0"/>
                <a:cs typeface="Microsoft Himalaya" panose="01010100010101010101" pitchFamily="2" charset="0"/>
              </a:rPr>
              <a:t>The forensic psychology club: </a:t>
            </a:r>
            <a:br>
              <a:rPr lang="en-US" sz="5400" b="1" dirty="0">
                <a:latin typeface="Microsoft Himalaya" panose="01010100010101010101" pitchFamily="2" charset="0"/>
                <a:ea typeface="Microsoft Himalaya" panose="01010100010101010101" pitchFamily="2" charset="0"/>
                <a:cs typeface="Microsoft Himalaya" panose="01010100010101010101" pitchFamily="2" charset="0"/>
              </a:rPr>
            </a:br>
            <a:r>
              <a:rPr lang="en-US" sz="5400" b="1" dirty="0">
                <a:latin typeface="Microsoft Himalaya" panose="01010100010101010101" pitchFamily="2" charset="0"/>
                <a:ea typeface="Microsoft Himalaya" panose="01010100010101010101" pitchFamily="2" charset="0"/>
                <a:cs typeface="Microsoft Himalaya" panose="01010100010101010101" pitchFamily="2" charset="0"/>
              </a:rPr>
              <a:t>graduate school </a:t>
            </a:r>
            <a:r>
              <a:rPr lang="en-US" sz="5400" b="1">
                <a:latin typeface="Microsoft Himalaya" panose="01010100010101010101" pitchFamily="2" charset="0"/>
                <a:ea typeface="Microsoft Himalaya" panose="01010100010101010101" pitchFamily="2" charset="0"/>
                <a:cs typeface="Microsoft Himalaya" panose="01010100010101010101" pitchFamily="2" charset="0"/>
              </a:rPr>
              <a:t>round table</a:t>
            </a:r>
            <a:endParaRPr lang="en-US"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sp>
        <p:nvSpPr>
          <p:cNvPr id="3" name="Subtitle 2">
            <a:extLst>
              <a:ext uri="{FF2B5EF4-FFF2-40B4-BE49-F238E27FC236}">
                <a16:creationId xmlns:a16="http://schemas.microsoft.com/office/drawing/2014/main" id="{E2198343-ECFC-453A-A3F4-A7EF5CF361AD}"/>
              </a:ext>
            </a:extLst>
          </p:cNvPr>
          <p:cNvSpPr>
            <a:spLocks noGrp="1"/>
          </p:cNvSpPr>
          <p:nvPr>
            <p:ph type="subTitle" idx="1"/>
          </p:nvPr>
        </p:nvSpPr>
        <p:spPr/>
        <p:txBody>
          <a:bodyPr/>
          <a:lstStyle/>
          <a:p>
            <a:endParaRPr lang="en-US" dirty="0"/>
          </a:p>
          <a:p>
            <a:endParaRPr lang="en-US" dirty="0"/>
          </a:p>
        </p:txBody>
      </p:sp>
      <p:pic>
        <p:nvPicPr>
          <p:cNvPr id="5" name="Picture 4" descr="A close up of a sign&#10;&#10;Description automatically generated">
            <a:extLst>
              <a:ext uri="{FF2B5EF4-FFF2-40B4-BE49-F238E27FC236}">
                <a16:creationId xmlns:a16="http://schemas.microsoft.com/office/drawing/2014/main" id="{034D6C02-0CF4-4F22-8A9A-D9856284CB8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624387" y="1070825"/>
            <a:ext cx="2943225" cy="2943225"/>
          </a:xfrm>
          <a:prstGeom prst="rect">
            <a:avLst/>
          </a:prstGeom>
        </p:spPr>
      </p:pic>
    </p:spTree>
    <p:extLst>
      <p:ext uri="{BB962C8B-B14F-4D97-AF65-F5344CB8AC3E}">
        <p14:creationId xmlns:p14="http://schemas.microsoft.com/office/powerpoint/2010/main" val="2159743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BA59A-634C-40F6-AB4E-DE2B630D4273}"/>
              </a:ext>
            </a:extLst>
          </p:cNvPr>
          <p:cNvSpPr>
            <a:spLocks noGrp="1"/>
          </p:cNvSpPr>
          <p:nvPr>
            <p:ph type="title"/>
          </p:nvPr>
        </p:nvSpPr>
        <p:spPr>
          <a:xfrm>
            <a:off x="1057276" y="444500"/>
            <a:ext cx="10058400" cy="1371600"/>
          </a:xfrm>
        </p:spPr>
        <p:txBody>
          <a:bodyPr>
            <a:normAutofit/>
          </a:bodyPr>
          <a:lstStyle/>
          <a:p>
            <a:pPr algn="ctr"/>
            <a:r>
              <a:rPr lang="en-US" sz="4400" b="1" i="1" dirty="0">
                <a:latin typeface="Microsoft Himalaya" panose="01010100010101010101" pitchFamily="2" charset="0"/>
                <a:ea typeface="Microsoft Himalaya" panose="01010100010101010101" pitchFamily="2" charset="0"/>
                <a:cs typeface="Microsoft Himalaya" panose="01010100010101010101" pitchFamily="2" charset="0"/>
              </a:rPr>
              <a:t>Etiquette for Letters of Recommendation</a:t>
            </a:r>
          </a:p>
        </p:txBody>
      </p:sp>
      <p:sp>
        <p:nvSpPr>
          <p:cNvPr id="3" name="Content Placeholder 2">
            <a:extLst>
              <a:ext uri="{FF2B5EF4-FFF2-40B4-BE49-F238E27FC236}">
                <a16:creationId xmlns:a16="http://schemas.microsoft.com/office/drawing/2014/main" id="{7BA0044F-3104-4509-BAB9-26039202A029}"/>
              </a:ext>
            </a:extLst>
          </p:cNvPr>
          <p:cNvSpPr>
            <a:spLocks noGrp="1"/>
          </p:cNvSpPr>
          <p:nvPr>
            <p:ph idx="1"/>
          </p:nvPr>
        </p:nvSpPr>
        <p:spPr>
          <a:xfrm>
            <a:off x="1057276" y="2020570"/>
            <a:ext cx="10299700" cy="4392930"/>
          </a:xfrm>
        </p:spPr>
        <p:txBody>
          <a:bodyPr>
            <a:noAutofit/>
          </a:bodyPr>
          <a:lstStyle/>
          <a:p>
            <a:pPr>
              <a:buFont typeface="Wingdings" panose="05000000000000000000" pitchFamily="2" charset="2"/>
              <a:buChar char="v"/>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You should ask teachers/ faculty, etc. that you have good relationships with </a:t>
            </a:r>
          </a:p>
          <a:p>
            <a:pPr lvl="1">
              <a:buFont typeface="Wingdings" panose="05000000000000000000" pitchFamily="2" charset="2"/>
              <a:buChar char="§"/>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Avoid asking teachers in large classes, unless you really connected with them, it is likely they won’t remember you well enough to write an effective letter </a:t>
            </a:r>
          </a:p>
          <a:p>
            <a:pPr lvl="1">
              <a:buFont typeface="Wingdings" panose="05000000000000000000" pitchFamily="2" charset="2"/>
              <a:buChar char="§"/>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If you studied abroad, DEFINITELY ask those teachers! Even if it was only for a short period of time, you bond with your study abroad teachers in ways that just aren’t possible on a regular college campus </a:t>
            </a:r>
          </a:p>
          <a:p>
            <a:pPr>
              <a:buFont typeface="Wingdings" panose="05000000000000000000" pitchFamily="2" charset="2"/>
              <a:buChar char="v"/>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Don’t get intimidated! It can seem scary or awkward asking a previous teacher or employer for a letter of recommendation, but 9 times out of 10, they will be more than happy to write one for you! </a:t>
            </a:r>
          </a:p>
        </p:txBody>
      </p:sp>
    </p:spTree>
    <p:extLst>
      <p:ext uri="{BB962C8B-B14F-4D97-AF65-F5344CB8AC3E}">
        <p14:creationId xmlns:p14="http://schemas.microsoft.com/office/powerpoint/2010/main" val="3622529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35FB6-D327-42F4-9FE8-1CA94A4966A3}"/>
              </a:ext>
            </a:extLst>
          </p:cNvPr>
          <p:cNvSpPr>
            <a:spLocks noGrp="1"/>
          </p:cNvSpPr>
          <p:nvPr>
            <p:ph type="title"/>
          </p:nvPr>
        </p:nvSpPr>
        <p:spPr>
          <a:xfrm>
            <a:off x="1066800" y="515594"/>
            <a:ext cx="10058400" cy="1371600"/>
          </a:xfrm>
        </p:spPr>
        <p:txBody>
          <a:bodyPr>
            <a:normAutofit/>
          </a:bodyPr>
          <a:lstStyle/>
          <a:p>
            <a:pPr algn="ctr"/>
            <a:r>
              <a:rPr lang="en-US" sz="4400" b="1" i="1" dirty="0">
                <a:latin typeface="Microsoft Himalaya" panose="01010100010101010101" pitchFamily="2" charset="0"/>
                <a:ea typeface="Microsoft Himalaya" panose="01010100010101010101" pitchFamily="2" charset="0"/>
                <a:cs typeface="Microsoft Himalaya" panose="01010100010101010101" pitchFamily="2" charset="0"/>
              </a:rPr>
              <a:t>Etiquette for Letters of Recommendation (continued): </a:t>
            </a:r>
          </a:p>
        </p:txBody>
      </p:sp>
      <p:sp>
        <p:nvSpPr>
          <p:cNvPr id="3" name="Content Placeholder 2">
            <a:extLst>
              <a:ext uri="{FF2B5EF4-FFF2-40B4-BE49-F238E27FC236}">
                <a16:creationId xmlns:a16="http://schemas.microsoft.com/office/drawing/2014/main" id="{C05EED34-D95E-4F2D-A31D-89FAA9C4D71C}"/>
              </a:ext>
            </a:extLst>
          </p:cNvPr>
          <p:cNvSpPr>
            <a:spLocks noGrp="1"/>
          </p:cNvSpPr>
          <p:nvPr>
            <p:ph idx="1"/>
          </p:nvPr>
        </p:nvSpPr>
        <p:spPr>
          <a:xfrm>
            <a:off x="1066800" y="2026920"/>
            <a:ext cx="10058400" cy="3931920"/>
          </a:xfrm>
        </p:spPr>
        <p:txBody>
          <a:bodyPr>
            <a:normAutofit lnSpcReduction="10000"/>
          </a:bodyPr>
          <a:lstStyle/>
          <a:p>
            <a:pPr>
              <a:buFont typeface="Wingdings" panose="05000000000000000000" pitchFamily="2" charset="2"/>
              <a:buChar char="v"/>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Choose wisely!</a:t>
            </a:r>
          </a:p>
          <a:p>
            <a:pPr lvl="1">
              <a:buFont typeface="Wingdings" panose="05000000000000000000" pitchFamily="2" charset="2"/>
              <a:buChar char="§"/>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Pick teachers whose class you succeeded in</a:t>
            </a:r>
          </a:p>
          <a:p>
            <a:pPr lvl="2">
              <a:buFont typeface="Courier New" panose="02070309020205020404" pitchFamily="49" charset="0"/>
              <a:buChar char="o"/>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Bonus points if their class is one that directly applies to the program you are applying to! </a:t>
            </a:r>
          </a:p>
          <a:p>
            <a:pPr lvl="3">
              <a:buFont typeface="Wingdings" panose="05000000000000000000" pitchFamily="2" charset="2"/>
              <a:buChar char="Ø"/>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I.e. Forensic Psychology, Psychology and the Law, Mental Illness and Crime, etc. </a:t>
            </a:r>
          </a:p>
          <a:p>
            <a:pPr>
              <a:buFont typeface="Wingdings" panose="05000000000000000000" pitchFamily="2" charset="2"/>
              <a:buChar char="v"/>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If you are in a DIS/ RA position, you will automatically get a letter of recommendation from your lab director </a:t>
            </a:r>
          </a:p>
          <a:p>
            <a:pPr lvl="1">
              <a:buFont typeface="Wingdings" panose="05000000000000000000" pitchFamily="2" charset="2"/>
              <a:buChar char="§"/>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Fair warning: your lab director will typically be too busy for you to really connect with them, so we suggest you focus your energy on your graduate students and lab managers! These people are the ones who will give opinions and input to the lab director when they are writing your letter </a:t>
            </a: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a:t>
            </a:r>
            <a:endParaRPr lang="en-US" sz="2800" b="1" dirty="0">
              <a:latin typeface="Microsoft Himalaya" panose="01010100010101010101" pitchFamily="2" charset="0"/>
              <a:ea typeface="Microsoft Himalaya" panose="01010100010101010101" pitchFamily="2" charset="0"/>
              <a:cs typeface="Microsoft Himalaya" panose="01010100010101010101" pitchFamily="2" charset="0"/>
            </a:endParaRPr>
          </a:p>
          <a:p>
            <a:endParaRPr lang="en-US" dirty="0"/>
          </a:p>
        </p:txBody>
      </p:sp>
    </p:spTree>
    <p:extLst>
      <p:ext uri="{BB962C8B-B14F-4D97-AF65-F5344CB8AC3E}">
        <p14:creationId xmlns:p14="http://schemas.microsoft.com/office/powerpoint/2010/main" val="1260861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E156B-E0D3-44C1-A818-F1B9B0821D3B}"/>
              </a:ext>
            </a:extLst>
          </p:cNvPr>
          <p:cNvSpPr>
            <a:spLocks noGrp="1"/>
          </p:cNvSpPr>
          <p:nvPr>
            <p:ph type="title"/>
          </p:nvPr>
        </p:nvSpPr>
        <p:spPr>
          <a:xfrm>
            <a:off x="1066800" y="546100"/>
            <a:ext cx="10058400" cy="1371600"/>
          </a:xfrm>
        </p:spPr>
        <p:txBody>
          <a:bodyPr>
            <a:normAutofit/>
          </a:bodyPr>
          <a:lstStyle/>
          <a:p>
            <a:pPr algn="ctr"/>
            <a:r>
              <a:rPr lang="en-US" sz="4400" b="1" i="1" dirty="0">
                <a:latin typeface="Microsoft Himalaya" panose="01010100010101010101" pitchFamily="2" charset="0"/>
                <a:ea typeface="Microsoft Himalaya" panose="01010100010101010101" pitchFamily="2" charset="0"/>
                <a:cs typeface="Microsoft Himalaya" panose="01010100010101010101" pitchFamily="2" charset="0"/>
              </a:rPr>
              <a:t>What is a CV? </a:t>
            </a:r>
          </a:p>
        </p:txBody>
      </p:sp>
      <p:sp>
        <p:nvSpPr>
          <p:cNvPr id="3" name="Content Placeholder 2">
            <a:extLst>
              <a:ext uri="{FF2B5EF4-FFF2-40B4-BE49-F238E27FC236}">
                <a16:creationId xmlns:a16="http://schemas.microsoft.com/office/drawing/2014/main" id="{230773C5-0EC8-4F98-AF78-0F8C92689238}"/>
              </a:ext>
            </a:extLst>
          </p:cNvPr>
          <p:cNvSpPr>
            <a:spLocks noGrp="1"/>
          </p:cNvSpPr>
          <p:nvPr>
            <p:ph idx="1"/>
          </p:nvPr>
        </p:nvSpPr>
        <p:spPr>
          <a:xfrm>
            <a:off x="1066800" y="1712594"/>
            <a:ext cx="10058400" cy="5145406"/>
          </a:xfrm>
        </p:spPr>
        <p:txBody>
          <a:bodyPr>
            <a:normAutofit/>
          </a:bodyPr>
          <a:lstStyle/>
          <a:p>
            <a:pPr>
              <a:buFont typeface="Wingdings" panose="05000000000000000000" pitchFamily="2" charset="2"/>
              <a:buChar char="v"/>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A CV is essentially an academic resume </a:t>
            </a:r>
          </a:p>
          <a:p>
            <a:pPr>
              <a:buFont typeface="Wingdings" panose="05000000000000000000" pitchFamily="2" charset="2"/>
              <a:buChar char="v"/>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Focus should be on your academic and research achievements </a:t>
            </a:r>
          </a:p>
          <a:p>
            <a:pPr>
              <a:buFont typeface="Wingdings" panose="05000000000000000000" pitchFamily="2" charset="2"/>
              <a:buChar char="v"/>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Work experience is typically only included if it relates to the program you are applying to </a:t>
            </a:r>
          </a:p>
          <a:p>
            <a:pPr lvl="1">
              <a:buFont typeface="Wingdings" panose="05000000000000000000" pitchFamily="2" charset="2"/>
              <a:buChar char="§"/>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I.e. If you worked at a daycare and now you are applying for a child psychology- focused clinical graduate program </a:t>
            </a:r>
          </a:p>
          <a:p>
            <a:pPr>
              <a:buFont typeface="Wingdings" panose="05000000000000000000" pitchFamily="2" charset="2"/>
              <a:buChar char="v"/>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Research experience should go above any work experience or school involvement</a:t>
            </a:r>
          </a:p>
          <a:p>
            <a:pPr>
              <a:buFont typeface="Wingdings" panose="05000000000000000000" pitchFamily="2" charset="2"/>
              <a:buChar char="v"/>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Brag on yourself! Don’t be afraid to make yourself look REALLY good by including anything and everything of relevance that you have done in your academic career</a:t>
            </a:r>
          </a:p>
          <a:p>
            <a:endParaRPr lang="en-US" sz="1600" dirty="0"/>
          </a:p>
        </p:txBody>
      </p:sp>
    </p:spTree>
    <p:extLst>
      <p:ext uri="{BB962C8B-B14F-4D97-AF65-F5344CB8AC3E}">
        <p14:creationId xmlns:p14="http://schemas.microsoft.com/office/powerpoint/2010/main" val="247336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07D6F-A6C8-4E81-AAA2-BDC099173892}"/>
              </a:ext>
            </a:extLst>
          </p:cNvPr>
          <p:cNvSpPr>
            <a:spLocks noGrp="1"/>
          </p:cNvSpPr>
          <p:nvPr>
            <p:ph type="title"/>
          </p:nvPr>
        </p:nvSpPr>
        <p:spPr/>
        <p:txBody>
          <a:bodyPr/>
          <a:lstStyle/>
          <a:p>
            <a:pPr algn="ctr"/>
            <a:r>
              <a:rPr lang="en-US" b="1" i="1" dirty="0">
                <a:latin typeface="Microsoft Himalaya" panose="01010100010101010101" pitchFamily="2" charset="0"/>
                <a:ea typeface="Microsoft Himalaya" panose="01010100010101010101" pitchFamily="2" charset="0"/>
                <a:cs typeface="Microsoft Himalaya" panose="01010100010101010101" pitchFamily="2" charset="0"/>
              </a:rPr>
              <a:t>What is a CV? (continued)</a:t>
            </a:r>
          </a:p>
        </p:txBody>
      </p:sp>
      <p:sp>
        <p:nvSpPr>
          <p:cNvPr id="3" name="Content Placeholder 2">
            <a:extLst>
              <a:ext uri="{FF2B5EF4-FFF2-40B4-BE49-F238E27FC236}">
                <a16:creationId xmlns:a16="http://schemas.microsoft.com/office/drawing/2014/main" id="{7E5820E6-18A1-40A5-BD89-5DA268138590}"/>
              </a:ext>
            </a:extLst>
          </p:cNvPr>
          <p:cNvSpPr>
            <a:spLocks noGrp="1"/>
          </p:cNvSpPr>
          <p:nvPr>
            <p:ph idx="1"/>
          </p:nvPr>
        </p:nvSpPr>
        <p:spPr/>
        <p:txBody>
          <a:bodyPr/>
          <a:lstStyle/>
          <a:p>
            <a:pPr>
              <a:buFont typeface="Wingdings" panose="05000000000000000000" pitchFamily="2" charset="2"/>
              <a:buChar char="v"/>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CVs are different from resumes in that CVs are encouraged to be more than 1 page long </a:t>
            </a:r>
          </a:p>
          <a:p>
            <a:pPr lvl="1">
              <a:buFont typeface="Wingdings" panose="05000000000000000000" pitchFamily="2" charset="2"/>
              <a:buChar char="§"/>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If you’re REALLY impressive, your CV can be 5 to 7 pages long! Don’t be discouraged if it isn’t, we aren’t all superhumans  </a:t>
            </a:r>
          </a:p>
          <a:p>
            <a:pPr>
              <a:buFont typeface="Wingdings" panose="05000000000000000000" pitchFamily="2" charset="2"/>
              <a:buChar char="v"/>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High school is usually not included</a:t>
            </a:r>
          </a:p>
          <a:p>
            <a:pPr lvl="1">
              <a:buFont typeface="Wingdings" panose="05000000000000000000" pitchFamily="2" charset="2"/>
              <a:buChar char="§"/>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Unless you did significant work such as dual enrollment, participated in research, or went above and beyond by going to conferences </a:t>
            </a:r>
          </a:p>
          <a:p>
            <a:pPr>
              <a:buFont typeface="Wingdings" panose="05000000000000000000" pitchFamily="2" charset="2"/>
              <a:buChar char="v"/>
            </a:pPr>
            <a:r>
              <a:rPr lang="en-US" sz="2800" b="1" dirty="0">
                <a:latin typeface="Microsoft Himalaya" panose="01010100010101010101" pitchFamily="2" charset="0"/>
                <a:ea typeface="Microsoft Himalaya" panose="01010100010101010101" pitchFamily="2" charset="0"/>
                <a:cs typeface="Microsoft Himalaya" panose="01010100010101010101" pitchFamily="2" charset="0"/>
              </a:rPr>
              <a:t>The next slide will have an example of what your CV should look like! </a:t>
            </a:r>
          </a:p>
          <a:p>
            <a:endParaRPr lang="en-US" dirty="0"/>
          </a:p>
        </p:txBody>
      </p:sp>
    </p:spTree>
    <p:extLst>
      <p:ext uri="{BB962C8B-B14F-4D97-AF65-F5344CB8AC3E}">
        <p14:creationId xmlns:p14="http://schemas.microsoft.com/office/powerpoint/2010/main" val="2718474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1463B9A0-C42E-402C-9AD1-9DAE533613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pic>
        <p:nvPicPr>
          <p:cNvPr id="7" name="Picture 6" descr="A screenshot of a cell phone&#10;&#10;Description automatically generated">
            <a:extLst>
              <a:ext uri="{FF2B5EF4-FFF2-40B4-BE49-F238E27FC236}">
                <a16:creationId xmlns:a16="http://schemas.microsoft.com/office/drawing/2014/main" id="{935389F7-C2B0-4A31-BE8C-A291410FAB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3445" y="368301"/>
            <a:ext cx="9186014" cy="6108700"/>
          </a:xfrm>
          <a:prstGeom prst="rect">
            <a:avLst/>
          </a:prstGeom>
        </p:spPr>
      </p:pic>
    </p:spTree>
    <p:extLst>
      <p:ext uri="{BB962C8B-B14F-4D97-AF65-F5344CB8AC3E}">
        <p14:creationId xmlns:p14="http://schemas.microsoft.com/office/powerpoint/2010/main" val="1979711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DDFC6-4D98-4BCE-B5FC-05305C5414D9}"/>
              </a:ext>
            </a:extLst>
          </p:cNvPr>
          <p:cNvSpPr>
            <a:spLocks noGrp="1"/>
          </p:cNvSpPr>
          <p:nvPr>
            <p:ph type="title"/>
          </p:nvPr>
        </p:nvSpPr>
        <p:spPr>
          <a:xfrm>
            <a:off x="1066800" y="228600"/>
            <a:ext cx="10058400" cy="1371600"/>
          </a:xfrm>
        </p:spPr>
        <p:txBody>
          <a:bodyPr>
            <a:normAutofit/>
          </a:bodyPr>
          <a:lstStyle/>
          <a:p>
            <a:pPr algn="ctr"/>
            <a:r>
              <a:rPr lang="en-US" sz="4400" b="1" i="1" dirty="0">
                <a:latin typeface="Microsoft Himalaya" panose="01010100010101010101" pitchFamily="2" charset="0"/>
                <a:ea typeface="Microsoft Himalaya" panose="01010100010101010101" pitchFamily="2" charset="0"/>
                <a:cs typeface="Microsoft Himalaya" panose="01010100010101010101" pitchFamily="2" charset="0"/>
              </a:rPr>
              <a:t>How to boost your CV:</a:t>
            </a:r>
          </a:p>
        </p:txBody>
      </p:sp>
      <p:sp>
        <p:nvSpPr>
          <p:cNvPr id="3" name="Content Placeholder 2">
            <a:extLst>
              <a:ext uri="{FF2B5EF4-FFF2-40B4-BE49-F238E27FC236}">
                <a16:creationId xmlns:a16="http://schemas.microsoft.com/office/drawing/2014/main" id="{D00CA4BA-2928-493F-A979-B9258ABE89EA}"/>
              </a:ext>
            </a:extLst>
          </p:cNvPr>
          <p:cNvSpPr>
            <a:spLocks noGrp="1"/>
          </p:cNvSpPr>
          <p:nvPr>
            <p:ph idx="1"/>
          </p:nvPr>
        </p:nvSpPr>
        <p:spPr>
          <a:xfrm>
            <a:off x="1066800" y="1308100"/>
            <a:ext cx="10058400" cy="5321300"/>
          </a:xfrm>
        </p:spPr>
        <p:txBody>
          <a:bodyPr>
            <a:normAutofit fontScale="85000" lnSpcReduction="20000"/>
          </a:bodyPr>
          <a:lstStyle/>
          <a:p>
            <a:pPr>
              <a:buFont typeface="Wingdings" panose="05000000000000000000" pitchFamily="2" charset="2"/>
              <a:buChar char="v"/>
            </a:pPr>
            <a:r>
              <a:rPr lang="en-US" sz="2600" b="1" dirty="0">
                <a:latin typeface="Microsoft Himalaya" panose="01010100010101010101" pitchFamily="2" charset="0"/>
                <a:ea typeface="Microsoft Himalaya" panose="01010100010101010101" pitchFamily="2" charset="0"/>
                <a:cs typeface="Microsoft Himalaya" panose="01010100010101010101" pitchFamily="2" charset="0"/>
              </a:rPr>
              <a:t>There are many, many ways to do this </a:t>
            </a:r>
            <a:r>
              <a:rPr lang="en-US" sz="26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 </a:t>
            </a:r>
          </a:p>
          <a:p>
            <a:pPr>
              <a:buFont typeface="Wingdings" panose="05000000000000000000" pitchFamily="2" charset="2"/>
              <a:buChar char="v"/>
            </a:pPr>
            <a:r>
              <a:rPr lang="en-US" sz="26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Getting involved in research: </a:t>
            </a:r>
          </a:p>
          <a:p>
            <a:pPr lvl="1">
              <a:buFont typeface="Wingdings" panose="05000000000000000000" pitchFamily="2" charset="2"/>
              <a:buChar char="§"/>
            </a:pPr>
            <a:r>
              <a:rPr lang="en-US" sz="26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Check our August newsletter for links to DIS opportunities at FSU </a:t>
            </a:r>
          </a:p>
          <a:p>
            <a:pPr>
              <a:buFont typeface="Wingdings" panose="05000000000000000000" pitchFamily="2" charset="2"/>
              <a:buChar char="v"/>
            </a:pPr>
            <a:r>
              <a:rPr lang="en-US" sz="26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Once you are involved in research: </a:t>
            </a:r>
          </a:p>
          <a:p>
            <a:pPr lvl="1">
              <a:buFont typeface="Wingdings" panose="05000000000000000000" pitchFamily="2" charset="2"/>
              <a:buChar char="§"/>
            </a:pPr>
            <a:r>
              <a:rPr lang="en-US" sz="26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Don’t be afraid to reach out to graduate students and speak up when you find something you’d like to look into further</a:t>
            </a:r>
          </a:p>
          <a:p>
            <a:pPr lvl="1">
              <a:buFont typeface="Wingdings" panose="05000000000000000000" pitchFamily="2" charset="2"/>
              <a:buChar char="§"/>
            </a:pPr>
            <a:r>
              <a:rPr lang="en-US" sz="26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Get on projects that interest you! ! </a:t>
            </a:r>
          </a:p>
          <a:p>
            <a:pPr>
              <a:buFont typeface="Wingdings" panose="05000000000000000000" pitchFamily="2" charset="2"/>
              <a:buChar char="v"/>
            </a:pPr>
            <a:r>
              <a:rPr lang="en-US" sz="26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Conferences: </a:t>
            </a:r>
          </a:p>
          <a:p>
            <a:pPr lvl="1">
              <a:buFont typeface="Wingdings" panose="05000000000000000000" pitchFamily="2" charset="2"/>
              <a:buChar char="§"/>
            </a:pPr>
            <a:r>
              <a:rPr lang="en-US" sz="26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Gives you invaluable experience doing research </a:t>
            </a:r>
          </a:p>
          <a:p>
            <a:pPr lvl="1">
              <a:buFont typeface="Wingdings" panose="05000000000000000000" pitchFamily="2" charset="2"/>
              <a:buChar char="§"/>
            </a:pPr>
            <a:r>
              <a:rPr lang="en-US" sz="26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From developing a question to running analyses to getting your results </a:t>
            </a:r>
          </a:p>
          <a:p>
            <a:pPr lvl="1">
              <a:buFont typeface="Wingdings" panose="05000000000000000000" pitchFamily="2" charset="2"/>
              <a:buChar char="§"/>
            </a:pPr>
            <a:r>
              <a:rPr lang="en-US" sz="26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Presenting posters to like- minded people </a:t>
            </a:r>
          </a:p>
          <a:p>
            <a:pPr lvl="1">
              <a:buFont typeface="Wingdings" panose="05000000000000000000" pitchFamily="2" charset="2"/>
              <a:buChar char="§"/>
            </a:pPr>
            <a:r>
              <a:rPr lang="en-US" sz="26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Potential for a future research paper!!! </a:t>
            </a:r>
          </a:p>
          <a:p>
            <a:pPr>
              <a:buFont typeface="Wingdings" panose="05000000000000000000" pitchFamily="2" charset="2"/>
              <a:buChar char="v"/>
            </a:pPr>
            <a:r>
              <a:rPr lang="en-US" sz="26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Coding: </a:t>
            </a:r>
          </a:p>
          <a:p>
            <a:pPr lvl="1">
              <a:buFont typeface="Wingdings" panose="05000000000000000000" pitchFamily="2" charset="2"/>
              <a:buChar char="§"/>
            </a:pPr>
            <a:r>
              <a:rPr lang="en-US" sz="26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Knowing statistics and how to run analyses is often forgotten about, but these are skills that could really give you a leg- up when applying to graduate programs </a:t>
            </a:r>
          </a:p>
          <a:p>
            <a:pPr lvl="1">
              <a:buFont typeface="Wingdings" panose="05000000000000000000" pitchFamily="2" charset="2"/>
              <a:buChar char="§"/>
            </a:pPr>
            <a:r>
              <a:rPr lang="en-US" sz="26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Common programs are SPSS, R, </a:t>
            </a:r>
            <a:r>
              <a:rPr lang="en-US" sz="2600" b="1" dirty="0" err="1">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Jamovi</a:t>
            </a:r>
            <a:r>
              <a:rPr lang="en-US" sz="26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 and Python </a:t>
            </a:r>
          </a:p>
          <a:p>
            <a:pPr lvl="1"/>
            <a:endParaRPr lang="en-US" dirty="0">
              <a:sym typeface="Wingdings" panose="05000000000000000000" pitchFamily="2" charset="2"/>
            </a:endParaRPr>
          </a:p>
          <a:p>
            <a:endParaRPr lang="en-US" dirty="0"/>
          </a:p>
        </p:txBody>
      </p:sp>
    </p:spTree>
    <p:extLst>
      <p:ext uri="{BB962C8B-B14F-4D97-AF65-F5344CB8AC3E}">
        <p14:creationId xmlns:p14="http://schemas.microsoft.com/office/powerpoint/2010/main" val="2145082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631F5-9142-4BEC-9F3C-93223FD2813F}"/>
              </a:ext>
            </a:extLst>
          </p:cNvPr>
          <p:cNvSpPr>
            <a:spLocks noGrp="1"/>
          </p:cNvSpPr>
          <p:nvPr>
            <p:ph type="title"/>
          </p:nvPr>
        </p:nvSpPr>
        <p:spPr/>
        <p:txBody>
          <a:bodyPr/>
          <a:lstStyle/>
          <a:p>
            <a:pPr algn="ctr"/>
            <a:r>
              <a:rPr lang="en-US" b="1" i="1" dirty="0">
                <a:latin typeface="Microsoft Himalaya" panose="01010100010101010101" pitchFamily="2" charset="0"/>
                <a:ea typeface="Microsoft Himalaya" panose="01010100010101010101" pitchFamily="2" charset="0"/>
                <a:cs typeface="Microsoft Himalaya" panose="01010100010101010101" pitchFamily="2" charset="0"/>
              </a:rPr>
              <a:t>Final Notes…</a:t>
            </a:r>
          </a:p>
        </p:txBody>
      </p:sp>
      <p:sp>
        <p:nvSpPr>
          <p:cNvPr id="3" name="Content Placeholder 2">
            <a:extLst>
              <a:ext uri="{FF2B5EF4-FFF2-40B4-BE49-F238E27FC236}">
                <a16:creationId xmlns:a16="http://schemas.microsoft.com/office/drawing/2014/main" id="{7509B598-FCEA-4168-9644-2AAA458AEDDC}"/>
              </a:ext>
            </a:extLst>
          </p:cNvPr>
          <p:cNvSpPr>
            <a:spLocks noGrp="1"/>
          </p:cNvSpPr>
          <p:nvPr>
            <p:ph idx="1"/>
          </p:nvPr>
        </p:nvSpPr>
        <p:spPr/>
        <p:txBody>
          <a:bodyPr>
            <a:normAutofit/>
          </a:bodyPr>
          <a:lstStyle/>
          <a:p>
            <a:pPr>
              <a:buFont typeface="Wingdings" panose="05000000000000000000" pitchFamily="2" charset="2"/>
              <a:buChar char="v"/>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This was a lot of information, so if you have any questions you can always reach out! </a:t>
            </a:r>
          </a:p>
          <a:p>
            <a:pPr>
              <a:buFont typeface="Wingdings" panose="05000000000000000000" pitchFamily="2" charset="2"/>
              <a:buChar char="v"/>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We will consolidate this information into our September Newsletter, so keep an eye out for that later this month </a:t>
            </a:r>
          </a:p>
          <a:p>
            <a:pPr>
              <a:buFont typeface="Wingdings" panose="05000000000000000000" pitchFamily="2" charset="2"/>
              <a:buChar char="v"/>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Make sure you’re up to date with our social media accounts so you don’t miss out on any information! </a:t>
            </a:r>
          </a:p>
          <a:p>
            <a:pPr>
              <a:buFont typeface="Wingdings" panose="05000000000000000000" pitchFamily="2" charset="2"/>
              <a:buChar char="v"/>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Let’s thank our guest speakers for talking with us today!</a:t>
            </a:r>
          </a:p>
          <a:p>
            <a:pPr>
              <a:buFont typeface="Wingdings" panose="05000000000000000000" pitchFamily="2" charset="2"/>
              <a:buChar char="v"/>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Our next meeting will be held on  10/ 5/ 2020 at 7 P.M. via Zoom! See you all there! </a:t>
            </a:r>
          </a:p>
        </p:txBody>
      </p:sp>
    </p:spTree>
    <p:extLst>
      <p:ext uri="{BB962C8B-B14F-4D97-AF65-F5344CB8AC3E}">
        <p14:creationId xmlns:p14="http://schemas.microsoft.com/office/powerpoint/2010/main" val="1666827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8651D-2B3B-48BE-B115-59B7205E6AE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05F6A5E-282B-4A8C-AFB1-D2758C59D6C2}"/>
              </a:ext>
            </a:extLst>
          </p:cNvPr>
          <p:cNvSpPr>
            <a:spLocks noGrp="1"/>
          </p:cNvSpPr>
          <p:nvPr>
            <p:ph type="subTitle" idx="1"/>
          </p:nvPr>
        </p:nvSpPr>
        <p:spPr/>
        <p:txBody>
          <a:bodyPr/>
          <a:lstStyle/>
          <a:p>
            <a:endParaRPr lang="en-US"/>
          </a:p>
        </p:txBody>
      </p:sp>
      <p:sp>
        <p:nvSpPr>
          <p:cNvPr id="4" name="TextBox 3">
            <a:extLst>
              <a:ext uri="{FF2B5EF4-FFF2-40B4-BE49-F238E27FC236}">
                <a16:creationId xmlns:a16="http://schemas.microsoft.com/office/drawing/2014/main" id="{733BEFFD-F95A-4B5F-99FA-82CCC873A94B}"/>
              </a:ext>
            </a:extLst>
          </p:cNvPr>
          <p:cNvSpPr txBox="1"/>
          <p:nvPr/>
        </p:nvSpPr>
        <p:spPr>
          <a:xfrm>
            <a:off x="831654" y="889843"/>
            <a:ext cx="10528692" cy="5170646"/>
          </a:xfrm>
          <a:prstGeom prst="rect">
            <a:avLst/>
          </a:prstGeom>
          <a:solidFill>
            <a:schemeClr val="bg2"/>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algn="ctr"/>
            <a:r>
              <a:rPr lang="en-US" sz="6000" b="1" dirty="0">
                <a:latin typeface="Microsoft Himalaya" panose="01010100010101010101" pitchFamily="2" charset="0"/>
                <a:ea typeface="Microsoft Himalaya" panose="01010100010101010101" pitchFamily="2" charset="0"/>
                <a:cs typeface="Microsoft Himalaya" panose="01010100010101010101" pitchFamily="2" charset="0"/>
              </a:rPr>
              <a:t>Are there any questions? </a:t>
            </a:r>
          </a:p>
        </p:txBody>
      </p:sp>
      <p:pic>
        <p:nvPicPr>
          <p:cNvPr id="9" name="Picture 8" descr="A close up of text on a black background&#10;&#10;Description automatically generated">
            <a:extLst>
              <a:ext uri="{FF2B5EF4-FFF2-40B4-BE49-F238E27FC236}">
                <a16:creationId xmlns:a16="http://schemas.microsoft.com/office/drawing/2014/main" id="{AF80643F-E4A5-43D8-8EE9-F09C4CADB3E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854200" y="1234435"/>
            <a:ext cx="8483600" cy="3676227"/>
          </a:xfrm>
          <a:prstGeom prst="rect">
            <a:avLst/>
          </a:prstGeom>
        </p:spPr>
      </p:pic>
    </p:spTree>
    <p:extLst>
      <p:ext uri="{BB962C8B-B14F-4D97-AF65-F5344CB8AC3E}">
        <p14:creationId xmlns:p14="http://schemas.microsoft.com/office/powerpoint/2010/main" val="683845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19207-8C0D-464E-96E4-DF8263B10913}"/>
              </a:ext>
            </a:extLst>
          </p:cNvPr>
          <p:cNvSpPr>
            <a:spLocks noGrp="1"/>
          </p:cNvSpPr>
          <p:nvPr>
            <p:ph type="title"/>
          </p:nvPr>
        </p:nvSpPr>
        <p:spPr>
          <a:xfrm>
            <a:off x="1066800" y="284480"/>
            <a:ext cx="10058400" cy="1371600"/>
          </a:xfrm>
        </p:spPr>
        <p:txBody>
          <a:bodyPr>
            <a:normAutofit/>
          </a:bodyPr>
          <a:lstStyle/>
          <a:p>
            <a:pPr algn="ctr"/>
            <a:r>
              <a:rPr lang="en-US" sz="4000" b="1" i="1" dirty="0">
                <a:latin typeface="Microsoft Himalaya" panose="01010100010101010101" pitchFamily="2" charset="0"/>
                <a:ea typeface="Microsoft Himalaya" panose="01010100010101010101" pitchFamily="2" charset="0"/>
                <a:cs typeface="Microsoft Himalaya" panose="01010100010101010101" pitchFamily="2" charset="0"/>
              </a:rPr>
              <a:t>Recap and Reminders… </a:t>
            </a:r>
          </a:p>
        </p:txBody>
      </p:sp>
      <p:sp>
        <p:nvSpPr>
          <p:cNvPr id="3" name="Content Placeholder 2">
            <a:extLst>
              <a:ext uri="{FF2B5EF4-FFF2-40B4-BE49-F238E27FC236}">
                <a16:creationId xmlns:a16="http://schemas.microsoft.com/office/drawing/2014/main" id="{3387879C-3B78-41D1-A746-47D617FC1F8E}"/>
              </a:ext>
            </a:extLst>
          </p:cNvPr>
          <p:cNvSpPr>
            <a:spLocks noGrp="1"/>
          </p:cNvSpPr>
          <p:nvPr>
            <p:ph idx="1"/>
          </p:nvPr>
        </p:nvSpPr>
        <p:spPr>
          <a:xfrm>
            <a:off x="1066800" y="1313180"/>
            <a:ext cx="10058400" cy="4917440"/>
          </a:xfrm>
        </p:spPr>
        <p:txBody>
          <a:bodyPr>
            <a:noAutofit/>
          </a:bodyPr>
          <a:lstStyle/>
          <a:p>
            <a:pPr>
              <a:buFont typeface="Wingdings" panose="05000000000000000000" pitchFamily="2" charset="2"/>
              <a:buChar char="v"/>
            </a:pPr>
            <a:r>
              <a:rPr lang="en-US" sz="2000" b="1" dirty="0">
                <a:latin typeface="Microsoft Himalaya" panose="01010100010101010101" pitchFamily="2" charset="0"/>
                <a:ea typeface="Microsoft Himalaya" panose="01010100010101010101" pitchFamily="2" charset="0"/>
                <a:cs typeface="Microsoft Himalaya" panose="01010100010101010101" pitchFamily="2" charset="0"/>
              </a:rPr>
              <a:t>Follow us on Social Media! </a:t>
            </a:r>
          </a:p>
          <a:p>
            <a:pPr lvl="1">
              <a:buFont typeface="Wingdings" panose="05000000000000000000" pitchFamily="2" charset="2"/>
              <a:buChar char="§"/>
            </a:pPr>
            <a:r>
              <a:rPr lang="en-US" sz="2000" b="1" dirty="0">
                <a:latin typeface="Microsoft Himalaya" panose="01010100010101010101" pitchFamily="2" charset="0"/>
                <a:ea typeface="Microsoft Himalaya" panose="01010100010101010101" pitchFamily="2" charset="0"/>
                <a:cs typeface="Microsoft Himalaya" panose="01010100010101010101" pitchFamily="2" charset="0"/>
              </a:rPr>
              <a:t>Instagram: </a:t>
            </a:r>
            <a:r>
              <a:rPr lang="en-US" sz="2000" b="1" dirty="0">
                <a:solidFill>
                  <a:schemeClr val="accent6"/>
                </a:solidFill>
                <a:latin typeface="Microsoft Himalaya" panose="01010100010101010101" pitchFamily="2" charset="0"/>
                <a:ea typeface="Microsoft Himalaya" panose="01010100010101010101" pitchFamily="2" charset="0"/>
                <a:cs typeface="Microsoft Himalaya" panose="01010100010101010101" pitchFamily="2" charset="0"/>
              </a:rPr>
              <a:t>@fsufpc</a:t>
            </a:r>
          </a:p>
          <a:p>
            <a:pPr lvl="1">
              <a:buFont typeface="Wingdings" panose="05000000000000000000" pitchFamily="2" charset="2"/>
              <a:buChar char="§"/>
            </a:pPr>
            <a:r>
              <a:rPr lang="en-US" sz="2000" b="1" dirty="0">
                <a:latin typeface="Microsoft Himalaya" panose="01010100010101010101" pitchFamily="2" charset="0"/>
                <a:ea typeface="Microsoft Himalaya" panose="01010100010101010101" pitchFamily="2" charset="0"/>
                <a:cs typeface="Microsoft Himalaya" panose="01010100010101010101" pitchFamily="2" charset="0"/>
              </a:rPr>
              <a:t>Twitter: </a:t>
            </a:r>
            <a:r>
              <a:rPr lang="en-US" sz="2000" b="1" dirty="0">
                <a:solidFill>
                  <a:schemeClr val="accent6"/>
                </a:solidFill>
                <a:latin typeface="Microsoft Himalaya" panose="01010100010101010101" pitchFamily="2" charset="0"/>
                <a:ea typeface="Microsoft Himalaya" panose="01010100010101010101" pitchFamily="2" charset="0"/>
                <a:cs typeface="Microsoft Himalaya" panose="01010100010101010101" pitchFamily="2" charset="0"/>
              </a:rPr>
              <a:t>@fsu_fpc </a:t>
            </a:r>
          </a:p>
          <a:p>
            <a:pPr lvl="1">
              <a:buFont typeface="Wingdings" panose="05000000000000000000" pitchFamily="2" charset="2"/>
              <a:buChar char="§"/>
            </a:pPr>
            <a:r>
              <a:rPr lang="en-US" sz="2000" b="1" dirty="0">
                <a:latin typeface="Microsoft Himalaya" panose="01010100010101010101" pitchFamily="2" charset="0"/>
                <a:ea typeface="Microsoft Himalaya" panose="01010100010101010101" pitchFamily="2" charset="0"/>
                <a:cs typeface="Microsoft Himalaya" panose="01010100010101010101" pitchFamily="2" charset="0"/>
              </a:rPr>
              <a:t>Facebook: </a:t>
            </a:r>
            <a:r>
              <a:rPr lang="en-US" sz="2000" b="1" dirty="0">
                <a:solidFill>
                  <a:schemeClr val="accent6"/>
                </a:solidFill>
                <a:latin typeface="Microsoft Himalaya" panose="01010100010101010101" pitchFamily="2" charset="0"/>
                <a:ea typeface="Microsoft Himalaya" panose="01010100010101010101" pitchFamily="2" charset="0"/>
                <a:cs typeface="Microsoft Himalaya" panose="01010100010101010101" pitchFamily="2" charset="0"/>
              </a:rPr>
              <a:t>FSU Forensic Psychology Club </a:t>
            </a:r>
          </a:p>
          <a:p>
            <a:pPr>
              <a:buFont typeface="Wingdings" panose="05000000000000000000" pitchFamily="2" charset="2"/>
              <a:buChar char="v"/>
            </a:pPr>
            <a:r>
              <a:rPr lang="en-US" sz="2000" b="1" dirty="0">
                <a:latin typeface="Microsoft Himalaya" panose="01010100010101010101" pitchFamily="2" charset="0"/>
                <a:ea typeface="Microsoft Himalaya" panose="01010100010101010101" pitchFamily="2" charset="0"/>
                <a:cs typeface="Microsoft Himalaya" panose="01010100010101010101" pitchFamily="2" charset="0"/>
              </a:rPr>
              <a:t>Join the </a:t>
            </a:r>
            <a:r>
              <a:rPr lang="en-US" sz="2000" b="1" dirty="0" err="1">
                <a:latin typeface="Microsoft Himalaya" panose="01010100010101010101" pitchFamily="2" charset="0"/>
                <a:ea typeface="Microsoft Himalaya" panose="01010100010101010101" pitchFamily="2" charset="0"/>
                <a:cs typeface="Microsoft Himalaya" panose="01010100010101010101" pitchFamily="2" charset="0"/>
              </a:rPr>
              <a:t>Nole</a:t>
            </a:r>
            <a:r>
              <a:rPr lang="en-US" sz="2000" b="1" dirty="0">
                <a:latin typeface="Microsoft Himalaya" panose="01010100010101010101" pitchFamily="2" charset="0"/>
                <a:ea typeface="Microsoft Himalaya" panose="01010100010101010101" pitchFamily="2" charset="0"/>
                <a:cs typeface="Microsoft Himalaya" panose="01010100010101010101" pitchFamily="2" charset="0"/>
              </a:rPr>
              <a:t> Central page if you aren’t already on the roster </a:t>
            </a:r>
          </a:p>
          <a:p>
            <a:pPr>
              <a:buFont typeface="Wingdings" panose="05000000000000000000" pitchFamily="2" charset="2"/>
              <a:buChar char="v"/>
            </a:pPr>
            <a:r>
              <a:rPr lang="en-US" sz="2000" b="1" dirty="0">
                <a:latin typeface="Microsoft Himalaya" panose="01010100010101010101" pitchFamily="2" charset="0"/>
                <a:ea typeface="Microsoft Himalaya" panose="01010100010101010101" pitchFamily="2" charset="0"/>
                <a:cs typeface="Microsoft Himalaya" panose="01010100010101010101" pitchFamily="2" charset="0"/>
              </a:rPr>
              <a:t>Today we welcome several guest speakers for a round table discussion on graduate school </a:t>
            </a:r>
          </a:p>
          <a:p>
            <a:pPr lvl="1">
              <a:buFont typeface="Wingdings" panose="05000000000000000000" pitchFamily="2" charset="2"/>
              <a:buChar char="§"/>
            </a:pPr>
            <a:r>
              <a:rPr lang="en-US" sz="2000" b="1" dirty="0">
                <a:latin typeface="Microsoft Himalaya" panose="01010100010101010101" pitchFamily="2" charset="0"/>
                <a:ea typeface="Microsoft Himalaya" panose="01010100010101010101" pitchFamily="2" charset="0"/>
                <a:cs typeface="Microsoft Himalaya" panose="01010100010101010101" pitchFamily="2" charset="0"/>
              </a:rPr>
              <a:t>Various programs and degrees </a:t>
            </a:r>
          </a:p>
          <a:p>
            <a:pPr lvl="1">
              <a:buFont typeface="Wingdings" panose="05000000000000000000" pitchFamily="2" charset="2"/>
              <a:buChar char="§"/>
            </a:pPr>
            <a:r>
              <a:rPr lang="en-US" sz="2000" b="1" dirty="0">
                <a:latin typeface="Microsoft Himalaya" panose="01010100010101010101" pitchFamily="2" charset="0"/>
                <a:ea typeface="Microsoft Himalaya" panose="01010100010101010101" pitchFamily="2" charset="0"/>
                <a:cs typeface="Microsoft Himalaya" panose="01010100010101010101" pitchFamily="2" charset="0"/>
              </a:rPr>
              <a:t>How to apply  </a:t>
            </a:r>
          </a:p>
          <a:p>
            <a:pPr lvl="1">
              <a:buFont typeface="Wingdings" panose="05000000000000000000" pitchFamily="2" charset="2"/>
              <a:buChar char="§"/>
            </a:pPr>
            <a:r>
              <a:rPr lang="en-US" sz="2000" b="1" dirty="0">
                <a:latin typeface="Microsoft Himalaya" panose="01010100010101010101" pitchFamily="2" charset="0"/>
                <a:ea typeface="Microsoft Himalaya" panose="01010100010101010101" pitchFamily="2" charset="0"/>
                <a:cs typeface="Microsoft Himalaya" panose="01010100010101010101" pitchFamily="2" charset="0"/>
              </a:rPr>
              <a:t>Etiquette for getting letters of recommendation </a:t>
            </a:r>
          </a:p>
          <a:p>
            <a:pPr lvl="1">
              <a:buFont typeface="Wingdings" panose="05000000000000000000" pitchFamily="2" charset="2"/>
              <a:buChar char="§"/>
            </a:pPr>
            <a:r>
              <a:rPr lang="en-US" sz="2000" b="1" dirty="0">
                <a:latin typeface="Microsoft Himalaya" panose="01010100010101010101" pitchFamily="2" charset="0"/>
                <a:ea typeface="Microsoft Himalaya" panose="01010100010101010101" pitchFamily="2" charset="0"/>
                <a:cs typeface="Microsoft Himalaya" panose="01010100010101010101" pitchFamily="2" charset="0"/>
              </a:rPr>
              <a:t>What is a CV? </a:t>
            </a:r>
          </a:p>
          <a:p>
            <a:pPr>
              <a:buFont typeface="Wingdings" panose="05000000000000000000" pitchFamily="2" charset="2"/>
              <a:buChar char="v"/>
            </a:pPr>
            <a:r>
              <a:rPr lang="en-US" sz="2000" b="1" dirty="0">
                <a:latin typeface="Microsoft Himalaya" panose="01010100010101010101" pitchFamily="2" charset="0"/>
                <a:ea typeface="Microsoft Himalaya" panose="01010100010101010101" pitchFamily="2" charset="0"/>
                <a:cs typeface="Microsoft Himalaya" panose="01010100010101010101" pitchFamily="2" charset="0"/>
              </a:rPr>
              <a:t>We will also discuss how to boost your CV and gain experience/ knowledge that will benefit you when you apply to graduate school</a:t>
            </a:r>
          </a:p>
          <a:p>
            <a:pPr lvl="1">
              <a:buFont typeface="Wingdings" panose="05000000000000000000" pitchFamily="2" charset="2"/>
              <a:buChar char="§"/>
            </a:pPr>
            <a:r>
              <a:rPr lang="en-US" sz="2000" b="1" dirty="0">
                <a:latin typeface="Microsoft Himalaya" panose="01010100010101010101" pitchFamily="2" charset="0"/>
                <a:ea typeface="Microsoft Himalaya" panose="01010100010101010101" pitchFamily="2" charset="0"/>
                <a:cs typeface="Microsoft Himalaya" panose="01010100010101010101" pitchFamily="2" charset="0"/>
              </a:rPr>
              <a:t>Going to research conferences </a:t>
            </a:r>
          </a:p>
          <a:p>
            <a:pPr lvl="1">
              <a:buFont typeface="Wingdings" panose="05000000000000000000" pitchFamily="2" charset="2"/>
              <a:buChar char="§"/>
            </a:pPr>
            <a:r>
              <a:rPr lang="en-US" sz="2000" b="1" dirty="0">
                <a:latin typeface="Microsoft Himalaya" panose="01010100010101010101" pitchFamily="2" charset="0"/>
                <a:ea typeface="Microsoft Himalaya" panose="01010100010101010101" pitchFamily="2" charset="0"/>
                <a:cs typeface="Microsoft Himalaya" panose="01010100010101010101" pitchFamily="2" charset="0"/>
              </a:rPr>
              <a:t>Getting involved with coding </a:t>
            </a:r>
          </a:p>
        </p:txBody>
      </p:sp>
    </p:spTree>
    <p:extLst>
      <p:ext uri="{BB962C8B-B14F-4D97-AF65-F5344CB8AC3E}">
        <p14:creationId xmlns:p14="http://schemas.microsoft.com/office/powerpoint/2010/main" val="342681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5AA2E-9721-4E35-A5E2-E40DDE4331B3}"/>
              </a:ext>
            </a:extLst>
          </p:cNvPr>
          <p:cNvSpPr>
            <a:spLocks noGrp="1"/>
          </p:cNvSpPr>
          <p:nvPr>
            <p:ph type="title"/>
          </p:nvPr>
        </p:nvSpPr>
        <p:spPr/>
        <p:txBody>
          <a:bodyPr>
            <a:normAutofit/>
          </a:bodyPr>
          <a:lstStyle/>
          <a:p>
            <a:pPr algn="ctr"/>
            <a:r>
              <a:rPr lang="en-US" sz="4400" b="1" i="1" dirty="0">
                <a:latin typeface="Microsoft Himalaya" panose="01010100010101010101" pitchFamily="2" charset="0"/>
                <a:ea typeface="Microsoft Himalaya" panose="01010100010101010101" pitchFamily="2" charset="0"/>
                <a:cs typeface="Microsoft Himalaya" panose="01010100010101010101" pitchFamily="2" charset="0"/>
              </a:rPr>
              <a:t>Why are we covering this topic? </a:t>
            </a:r>
          </a:p>
        </p:txBody>
      </p:sp>
      <p:sp>
        <p:nvSpPr>
          <p:cNvPr id="3" name="Content Placeholder 2">
            <a:extLst>
              <a:ext uri="{FF2B5EF4-FFF2-40B4-BE49-F238E27FC236}">
                <a16:creationId xmlns:a16="http://schemas.microsoft.com/office/drawing/2014/main" id="{8E9E7221-9260-492C-809D-C952A8873696}"/>
              </a:ext>
            </a:extLst>
          </p:cNvPr>
          <p:cNvSpPr>
            <a:spLocks noGrp="1"/>
          </p:cNvSpPr>
          <p:nvPr>
            <p:ph idx="1"/>
          </p:nvPr>
        </p:nvSpPr>
        <p:spPr/>
        <p:txBody>
          <a:bodyPr>
            <a:normAutofit/>
          </a:bodyPr>
          <a:lstStyle/>
          <a:p>
            <a:pPr>
              <a:buFont typeface="Wingdings" panose="05000000000000000000" pitchFamily="2" charset="2"/>
              <a:buChar char="v"/>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If you are interested in forensic psychology and want to go into this field, often you will need to go to graduate school </a:t>
            </a:r>
          </a:p>
          <a:p>
            <a:pPr>
              <a:buFont typeface="Wingdings" panose="05000000000000000000" pitchFamily="2" charset="2"/>
              <a:buChar char="v"/>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Because it is such a broad field, you can go into any range of programs, from master’s to doctorate </a:t>
            </a:r>
          </a:p>
          <a:p>
            <a:pPr lvl="1">
              <a:buFont typeface="Wingdings" panose="05000000000000000000" pitchFamily="2" charset="2"/>
              <a:buChar char="§"/>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However, if you want to be a forensic psychologist specifically, you must go into a PhD program (preferably clinical psychology) </a:t>
            </a:r>
          </a:p>
          <a:p>
            <a:pPr>
              <a:buFont typeface="Wingdings" panose="05000000000000000000" pitchFamily="2" charset="2"/>
              <a:buChar char="v"/>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Our guest speakers are all graduate students who have been through the application process in various programs, and they are here to tell you about it and explain the benefits of their chosen programs </a:t>
            </a:r>
          </a:p>
          <a:p>
            <a:pPr lvl="1">
              <a:buFont typeface="Wingdings" panose="05000000000000000000" pitchFamily="2" charset="2"/>
              <a:buChar char="§"/>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The application process includes forming your CV, as well as reaching out to your teachers, lab directors, previous employers, etc. for letters of recommendation </a:t>
            </a:r>
          </a:p>
        </p:txBody>
      </p:sp>
    </p:spTree>
    <p:extLst>
      <p:ext uri="{BB962C8B-B14F-4D97-AF65-F5344CB8AC3E}">
        <p14:creationId xmlns:p14="http://schemas.microsoft.com/office/powerpoint/2010/main" val="3746455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342E6-8F1F-4B42-80C6-CBA401AE227F}"/>
              </a:ext>
            </a:extLst>
          </p:cNvPr>
          <p:cNvSpPr>
            <a:spLocks noGrp="1"/>
          </p:cNvSpPr>
          <p:nvPr>
            <p:ph type="title"/>
          </p:nvPr>
        </p:nvSpPr>
        <p:spPr>
          <a:xfrm>
            <a:off x="1066800" y="309219"/>
            <a:ext cx="10058400" cy="1371600"/>
          </a:xfrm>
        </p:spPr>
        <p:txBody>
          <a:bodyPr>
            <a:normAutofit/>
          </a:bodyPr>
          <a:lstStyle/>
          <a:p>
            <a:pPr algn="ctr"/>
            <a:r>
              <a:rPr lang="en-US" sz="4400" b="1" i="1" dirty="0">
                <a:latin typeface="Microsoft Himalaya" panose="01010100010101010101" pitchFamily="2" charset="0"/>
                <a:ea typeface="Microsoft Himalaya" panose="01010100010101010101" pitchFamily="2" charset="0"/>
                <a:cs typeface="Microsoft Himalaya" panose="01010100010101010101" pitchFamily="2" charset="0"/>
              </a:rPr>
              <a:t>Master’s Programs</a:t>
            </a:r>
          </a:p>
        </p:txBody>
      </p:sp>
      <p:sp>
        <p:nvSpPr>
          <p:cNvPr id="3" name="Content Placeholder 2">
            <a:extLst>
              <a:ext uri="{FF2B5EF4-FFF2-40B4-BE49-F238E27FC236}">
                <a16:creationId xmlns:a16="http://schemas.microsoft.com/office/drawing/2014/main" id="{1A21A9EC-BB39-405F-8E1F-61A1B291910D}"/>
              </a:ext>
            </a:extLst>
          </p:cNvPr>
          <p:cNvSpPr>
            <a:spLocks noGrp="1"/>
          </p:cNvSpPr>
          <p:nvPr>
            <p:ph idx="1"/>
          </p:nvPr>
        </p:nvSpPr>
        <p:spPr>
          <a:xfrm>
            <a:off x="1066800" y="1343026"/>
            <a:ext cx="10058400" cy="5205755"/>
          </a:xfrm>
        </p:spPr>
        <p:txBody>
          <a:bodyPr>
            <a:normAutofit/>
          </a:bodyPr>
          <a:lstStyle/>
          <a:p>
            <a:pPr>
              <a:buFont typeface="Wingdings" panose="05000000000000000000" pitchFamily="2" charset="2"/>
              <a:buChar char="v"/>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If you want to go into this field but aren’t exactly sure of where you fit in, a master’s program is a great alternative to a doctorate program </a:t>
            </a:r>
          </a:p>
          <a:p>
            <a:pPr>
              <a:buFont typeface="Wingdings" panose="05000000000000000000" pitchFamily="2" charset="2"/>
              <a:buChar char="v"/>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Social work and criminology are two programs that are well- suited to give you the hands- on experience you need</a:t>
            </a:r>
          </a:p>
          <a:p>
            <a:pPr lvl="1">
              <a:buFont typeface="Wingdings" panose="05000000000000000000" pitchFamily="2" charset="2"/>
              <a:buChar char="§"/>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Get to work with various populations </a:t>
            </a:r>
          </a:p>
          <a:p>
            <a:pPr lvl="1">
              <a:buFont typeface="Wingdings" panose="05000000000000000000" pitchFamily="2" charset="2"/>
              <a:buChar char="§"/>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Gain communication skills </a:t>
            </a:r>
          </a:p>
          <a:p>
            <a:pPr lvl="1">
              <a:buFont typeface="Wingdings" panose="05000000000000000000" pitchFamily="2" charset="2"/>
              <a:buChar char="§"/>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Interacting with different people </a:t>
            </a:r>
          </a:p>
          <a:p>
            <a:pPr lvl="1">
              <a:buFont typeface="Wingdings" panose="05000000000000000000" pitchFamily="2" charset="2"/>
              <a:buChar char="§"/>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Gain invaluable experiences through various internships</a:t>
            </a:r>
          </a:p>
          <a:p>
            <a:pPr>
              <a:buFont typeface="Wingdings" panose="05000000000000000000" pitchFamily="2" charset="2"/>
              <a:buChar char="v"/>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How is it different from a PhD program? </a:t>
            </a:r>
          </a:p>
          <a:p>
            <a:pPr lvl="1">
              <a:buFont typeface="Wingdings" panose="05000000000000000000" pitchFamily="2" charset="2"/>
              <a:buChar char="§"/>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Not as much of a time commitment </a:t>
            </a:r>
          </a:p>
          <a:p>
            <a:pPr lvl="1">
              <a:buFont typeface="Wingdings" panose="05000000000000000000" pitchFamily="2" charset="2"/>
              <a:buChar char="§"/>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More likely you will have to pay for this degree</a:t>
            </a:r>
          </a:p>
          <a:p>
            <a:pPr lvl="2">
              <a:buFont typeface="Courier New" panose="02070309020205020404" pitchFamily="49" charset="0"/>
              <a:buChar char="o"/>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PhD programs are often funded, which make them much more competitive to get into </a:t>
            </a:r>
          </a:p>
        </p:txBody>
      </p:sp>
    </p:spTree>
    <p:extLst>
      <p:ext uri="{BB962C8B-B14F-4D97-AF65-F5344CB8AC3E}">
        <p14:creationId xmlns:p14="http://schemas.microsoft.com/office/powerpoint/2010/main" val="3836410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F10E7-4901-4681-8F9F-E94A92E18C3B}"/>
              </a:ext>
            </a:extLst>
          </p:cNvPr>
          <p:cNvSpPr>
            <a:spLocks noGrp="1"/>
          </p:cNvSpPr>
          <p:nvPr>
            <p:ph type="title"/>
          </p:nvPr>
        </p:nvSpPr>
        <p:spPr>
          <a:xfrm>
            <a:off x="1066800" y="252069"/>
            <a:ext cx="10058400" cy="1371600"/>
          </a:xfrm>
        </p:spPr>
        <p:txBody>
          <a:bodyPr>
            <a:normAutofit/>
          </a:bodyPr>
          <a:lstStyle/>
          <a:p>
            <a:pPr algn="ctr"/>
            <a:r>
              <a:rPr lang="en-US" sz="4400" b="1" i="1" dirty="0">
                <a:latin typeface="Microsoft Himalaya" panose="01010100010101010101" pitchFamily="2" charset="0"/>
                <a:ea typeface="Microsoft Himalaya" panose="01010100010101010101" pitchFamily="2" charset="0"/>
                <a:cs typeface="Microsoft Himalaya" panose="01010100010101010101" pitchFamily="2" charset="0"/>
              </a:rPr>
              <a:t>Doctorate Programs</a:t>
            </a:r>
          </a:p>
        </p:txBody>
      </p:sp>
      <p:sp>
        <p:nvSpPr>
          <p:cNvPr id="3" name="Content Placeholder 2">
            <a:extLst>
              <a:ext uri="{FF2B5EF4-FFF2-40B4-BE49-F238E27FC236}">
                <a16:creationId xmlns:a16="http://schemas.microsoft.com/office/drawing/2014/main" id="{7B0EEDF3-887C-446C-B5E4-27D4B8FD4631}"/>
              </a:ext>
            </a:extLst>
          </p:cNvPr>
          <p:cNvSpPr>
            <a:spLocks noGrp="1"/>
          </p:cNvSpPr>
          <p:nvPr>
            <p:ph idx="1"/>
          </p:nvPr>
        </p:nvSpPr>
        <p:spPr>
          <a:xfrm>
            <a:off x="1066800" y="1319556"/>
            <a:ext cx="10058400" cy="5286375"/>
          </a:xfrm>
        </p:spPr>
        <p:txBody>
          <a:bodyPr>
            <a:normAutofit fontScale="85000" lnSpcReduction="20000"/>
          </a:bodyPr>
          <a:lstStyle/>
          <a:p>
            <a:pPr>
              <a:buFont typeface="Wingdings" panose="05000000000000000000" pitchFamily="2" charset="2"/>
              <a:buChar char="v"/>
            </a:pPr>
            <a:r>
              <a:rPr lang="en-US" sz="3200" b="1" dirty="0">
                <a:latin typeface="Microsoft Himalaya" panose="01010100010101010101" pitchFamily="2" charset="0"/>
                <a:ea typeface="Microsoft Himalaya" panose="01010100010101010101" pitchFamily="2" charset="0"/>
                <a:cs typeface="Microsoft Himalaya" panose="01010100010101010101" pitchFamily="2" charset="0"/>
              </a:rPr>
              <a:t>These programs are well- suited for those of you who know where you want to be within the field and have no trouble committing to a much more time- consuming program </a:t>
            </a:r>
          </a:p>
          <a:p>
            <a:pPr lvl="1">
              <a:buFont typeface="Wingdings" panose="05000000000000000000" pitchFamily="2" charset="2"/>
              <a:buChar char="§"/>
            </a:pPr>
            <a:r>
              <a:rPr lang="en-US" sz="3200" b="1" dirty="0">
                <a:latin typeface="Microsoft Himalaya" panose="01010100010101010101" pitchFamily="2" charset="0"/>
                <a:ea typeface="Microsoft Himalaya" panose="01010100010101010101" pitchFamily="2" charset="0"/>
                <a:cs typeface="Microsoft Himalaya" panose="01010100010101010101" pitchFamily="2" charset="0"/>
              </a:rPr>
              <a:t>Programs range from 5 to 7 years</a:t>
            </a:r>
          </a:p>
          <a:p>
            <a:pPr lvl="1">
              <a:buFont typeface="Wingdings" panose="05000000000000000000" pitchFamily="2" charset="2"/>
              <a:buChar char="§"/>
            </a:pPr>
            <a:r>
              <a:rPr lang="en-US" sz="3200" b="1" dirty="0">
                <a:latin typeface="Microsoft Himalaya" panose="01010100010101010101" pitchFamily="2" charset="0"/>
                <a:ea typeface="Microsoft Himalaya" panose="01010100010101010101" pitchFamily="2" charset="0"/>
                <a:cs typeface="Microsoft Himalaya" panose="01010100010101010101" pitchFamily="2" charset="0"/>
              </a:rPr>
              <a:t>Completion of an internship in the last year of the program </a:t>
            </a:r>
          </a:p>
          <a:p>
            <a:pPr lvl="1">
              <a:buFont typeface="Wingdings" panose="05000000000000000000" pitchFamily="2" charset="2"/>
              <a:buChar char="§"/>
            </a:pPr>
            <a:r>
              <a:rPr lang="en-US" sz="3200" b="1" dirty="0">
                <a:latin typeface="Microsoft Himalaya" panose="01010100010101010101" pitchFamily="2" charset="0"/>
                <a:ea typeface="Microsoft Himalaya" panose="01010100010101010101" pitchFamily="2" charset="0"/>
                <a:cs typeface="Microsoft Himalaya" panose="01010100010101010101" pitchFamily="2" charset="0"/>
              </a:rPr>
              <a:t>Unless you decide to do a PsyD (more to come), research is a big factor in these programs!</a:t>
            </a:r>
          </a:p>
          <a:p>
            <a:pPr lvl="1">
              <a:buFont typeface="Wingdings" panose="05000000000000000000" pitchFamily="2" charset="2"/>
              <a:buChar char="§"/>
            </a:pPr>
            <a:r>
              <a:rPr lang="en-US" sz="3200" b="1" dirty="0">
                <a:latin typeface="Microsoft Himalaya" panose="01010100010101010101" pitchFamily="2" charset="0"/>
                <a:ea typeface="Microsoft Himalaya" panose="01010100010101010101" pitchFamily="2" charset="0"/>
                <a:cs typeface="Microsoft Himalaya" panose="01010100010101010101" pitchFamily="2" charset="0"/>
              </a:rPr>
              <a:t>You will choose a lab director within the schools you apply to, and that person will be your guru throughout your program </a:t>
            </a:r>
          </a:p>
          <a:p>
            <a:pPr>
              <a:buFont typeface="Wingdings" panose="05000000000000000000" pitchFamily="2" charset="2"/>
              <a:buChar char="v"/>
            </a:pPr>
            <a:r>
              <a:rPr lang="en-US" sz="3200" b="1" dirty="0">
                <a:latin typeface="Microsoft Himalaya" panose="01010100010101010101" pitchFamily="2" charset="0"/>
                <a:ea typeface="Microsoft Himalaya" panose="01010100010101010101" pitchFamily="2" charset="0"/>
                <a:cs typeface="Microsoft Himalaya" panose="01010100010101010101" pitchFamily="2" charset="0"/>
              </a:rPr>
              <a:t>As previously stated, most forensic psychologists will complete a clinical psychology doctorate program</a:t>
            </a:r>
          </a:p>
          <a:p>
            <a:pPr lvl="1">
              <a:buFont typeface="Wingdings" panose="05000000000000000000" pitchFamily="2" charset="2"/>
              <a:buChar char="§"/>
            </a:pPr>
            <a:r>
              <a:rPr lang="en-US" sz="3200" b="1" dirty="0">
                <a:latin typeface="Microsoft Himalaya" panose="01010100010101010101" pitchFamily="2" charset="0"/>
                <a:ea typeface="Microsoft Himalaya" panose="01010100010101010101" pitchFamily="2" charset="0"/>
                <a:cs typeface="Microsoft Himalaya" panose="01010100010101010101" pitchFamily="2" charset="0"/>
              </a:rPr>
              <a:t>After this program, you would complete an allotted number of training hours and then take a 200- question exam</a:t>
            </a:r>
          </a:p>
          <a:p>
            <a:pPr lvl="1">
              <a:buFont typeface="Wingdings" panose="05000000000000000000" pitchFamily="2" charset="2"/>
              <a:buChar char="§"/>
            </a:pPr>
            <a:r>
              <a:rPr lang="en-US" sz="3200" b="1" dirty="0">
                <a:latin typeface="Microsoft Himalaya" panose="01010100010101010101" pitchFamily="2" charset="0"/>
                <a:ea typeface="Microsoft Himalaya" panose="01010100010101010101" pitchFamily="2" charset="0"/>
                <a:cs typeface="Microsoft Himalaya" panose="01010100010101010101" pitchFamily="2" charset="0"/>
              </a:rPr>
              <a:t>If you pass, you become certified in forensic psychology!</a:t>
            </a:r>
          </a:p>
          <a:p>
            <a:pPr>
              <a:buFont typeface="Wingdings" panose="05000000000000000000" pitchFamily="2" charset="2"/>
              <a:buChar char="v"/>
            </a:pPr>
            <a:r>
              <a:rPr lang="en-US" sz="3200" b="1" dirty="0">
                <a:latin typeface="Microsoft Himalaya" panose="01010100010101010101" pitchFamily="2" charset="0"/>
                <a:ea typeface="Microsoft Himalaya" panose="01010100010101010101" pitchFamily="2" charset="0"/>
                <a:cs typeface="Microsoft Himalaya" panose="01010100010101010101" pitchFamily="2" charset="0"/>
              </a:rPr>
              <a:t>This is a very lengthy process, and it can be overwhelming to think about, but it doesn’t have to be! Take it one step at a time </a:t>
            </a:r>
            <a:r>
              <a:rPr lang="en-US" sz="32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 </a:t>
            </a:r>
          </a:p>
          <a:p>
            <a:endParaRPr lang="en-US" dirty="0"/>
          </a:p>
        </p:txBody>
      </p:sp>
    </p:spTree>
    <p:extLst>
      <p:ext uri="{BB962C8B-B14F-4D97-AF65-F5344CB8AC3E}">
        <p14:creationId xmlns:p14="http://schemas.microsoft.com/office/powerpoint/2010/main" val="2331503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AC5DD-B52D-41C2-9FBA-43124AEC0A09}"/>
              </a:ext>
            </a:extLst>
          </p:cNvPr>
          <p:cNvSpPr>
            <a:spLocks noGrp="1"/>
          </p:cNvSpPr>
          <p:nvPr>
            <p:ph type="title"/>
          </p:nvPr>
        </p:nvSpPr>
        <p:spPr/>
        <p:txBody>
          <a:bodyPr>
            <a:normAutofit/>
          </a:bodyPr>
          <a:lstStyle/>
          <a:p>
            <a:pPr algn="ctr"/>
            <a:r>
              <a:rPr lang="en-US" sz="4400" b="1" i="1" dirty="0">
                <a:latin typeface="Microsoft Himalaya" panose="01010100010101010101" pitchFamily="2" charset="0"/>
                <a:ea typeface="Microsoft Himalaya" panose="01010100010101010101" pitchFamily="2" charset="0"/>
                <a:cs typeface="Microsoft Himalaya" panose="01010100010101010101" pitchFamily="2" charset="0"/>
              </a:rPr>
              <a:t>Doctorate Programs (continued)</a:t>
            </a:r>
          </a:p>
        </p:txBody>
      </p:sp>
      <p:sp>
        <p:nvSpPr>
          <p:cNvPr id="3" name="Content Placeholder 2">
            <a:extLst>
              <a:ext uri="{FF2B5EF4-FFF2-40B4-BE49-F238E27FC236}">
                <a16:creationId xmlns:a16="http://schemas.microsoft.com/office/drawing/2014/main" id="{16326C3F-8C31-4198-B01B-17D294A9189E}"/>
              </a:ext>
            </a:extLst>
          </p:cNvPr>
          <p:cNvSpPr>
            <a:spLocks noGrp="1"/>
          </p:cNvSpPr>
          <p:nvPr>
            <p:ph idx="1"/>
          </p:nvPr>
        </p:nvSpPr>
        <p:spPr/>
        <p:txBody>
          <a:bodyPr>
            <a:normAutofit lnSpcReduction="10000"/>
          </a:bodyPr>
          <a:lstStyle/>
          <a:p>
            <a:pPr>
              <a:buFont typeface="Wingdings" panose="05000000000000000000" pitchFamily="2" charset="2"/>
              <a:buChar char="v"/>
            </a:pPr>
            <a:r>
              <a:rPr lang="en-US" sz="32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Within clinical programs, there are concentrations and tracks</a:t>
            </a:r>
          </a:p>
          <a:p>
            <a:pPr lvl="1">
              <a:buFont typeface="Wingdings" panose="05000000000000000000" pitchFamily="2" charset="2"/>
              <a:buChar char="§"/>
            </a:pPr>
            <a:r>
              <a:rPr lang="en-US" sz="32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Not many schools offer forensic concentrations/ tracks, which both narrows your options and makes it easier to apply than if you just applied to a broad program</a:t>
            </a:r>
          </a:p>
          <a:p>
            <a:pPr lvl="1">
              <a:buFont typeface="Wingdings" panose="05000000000000000000" pitchFamily="2" charset="2"/>
              <a:buChar char="§"/>
            </a:pPr>
            <a:r>
              <a:rPr lang="en-US" sz="32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If a school you are interested in doesn’t have a forensic concentration/ track, don’t freak out! </a:t>
            </a:r>
          </a:p>
          <a:p>
            <a:pPr lvl="2">
              <a:buFont typeface="Courier New" panose="02070309020205020404" pitchFamily="49" charset="0"/>
              <a:buChar char="o"/>
            </a:pPr>
            <a:r>
              <a:rPr lang="en-US" sz="32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Look into possible clinical placements available in that area and see what kind of research the program conducts (there are a LOT of aspects of psychology that relate back to crime!) </a:t>
            </a:r>
          </a:p>
          <a:p>
            <a:endParaRPr lang="en-US" dirty="0"/>
          </a:p>
        </p:txBody>
      </p:sp>
    </p:spTree>
    <p:extLst>
      <p:ext uri="{BB962C8B-B14F-4D97-AF65-F5344CB8AC3E}">
        <p14:creationId xmlns:p14="http://schemas.microsoft.com/office/powerpoint/2010/main" val="445459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799B6-CEA0-4157-BE99-0DD59AA9E09F}"/>
              </a:ext>
            </a:extLst>
          </p:cNvPr>
          <p:cNvSpPr>
            <a:spLocks noGrp="1"/>
          </p:cNvSpPr>
          <p:nvPr>
            <p:ph type="title"/>
          </p:nvPr>
        </p:nvSpPr>
        <p:spPr>
          <a:xfrm>
            <a:off x="1066800" y="252069"/>
            <a:ext cx="10058400" cy="1371600"/>
          </a:xfrm>
        </p:spPr>
        <p:txBody>
          <a:bodyPr>
            <a:normAutofit/>
          </a:bodyPr>
          <a:lstStyle/>
          <a:p>
            <a:pPr algn="ctr"/>
            <a:r>
              <a:rPr lang="en-US" sz="4400" b="1" i="1" dirty="0">
                <a:latin typeface="Microsoft Himalaya" panose="01010100010101010101" pitchFamily="2" charset="0"/>
                <a:ea typeface="Microsoft Himalaya" panose="01010100010101010101" pitchFamily="2" charset="0"/>
                <a:cs typeface="Microsoft Himalaya" panose="01010100010101010101" pitchFamily="2" charset="0"/>
              </a:rPr>
              <a:t>What is a PsyD? </a:t>
            </a:r>
          </a:p>
        </p:txBody>
      </p:sp>
      <p:sp>
        <p:nvSpPr>
          <p:cNvPr id="3" name="Content Placeholder 2">
            <a:extLst>
              <a:ext uri="{FF2B5EF4-FFF2-40B4-BE49-F238E27FC236}">
                <a16:creationId xmlns:a16="http://schemas.microsoft.com/office/drawing/2014/main" id="{C4A40F25-FF91-4A45-8DC9-9FEFEF32C72C}"/>
              </a:ext>
            </a:extLst>
          </p:cNvPr>
          <p:cNvSpPr>
            <a:spLocks noGrp="1"/>
          </p:cNvSpPr>
          <p:nvPr>
            <p:ph idx="1"/>
          </p:nvPr>
        </p:nvSpPr>
        <p:spPr>
          <a:xfrm>
            <a:off x="1066800" y="1623669"/>
            <a:ext cx="10058400" cy="3931920"/>
          </a:xfrm>
        </p:spPr>
        <p:txBody>
          <a:bodyPr>
            <a:noAutofit/>
          </a:bodyPr>
          <a:lstStyle/>
          <a:p>
            <a:pPr>
              <a:buFont typeface="Wingdings" panose="05000000000000000000" pitchFamily="2" charset="2"/>
              <a:buChar char="v"/>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PsyD programs are essentially PhD programs, without the research aspect </a:t>
            </a:r>
          </a:p>
          <a:p>
            <a:pPr>
              <a:buFont typeface="Wingdings" panose="05000000000000000000" pitchFamily="2" charset="2"/>
              <a:buChar char="v"/>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Typically, these programs are not funded, so you are very likely to go into debt if you choose to do this program </a:t>
            </a:r>
          </a:p>
          <a:p>
            <a:pPr lvl="1">
              <a:buFont typeface="Wingdings" panose="05000000000000000000" pitchFamily="2" charset="2"/>
              <a:buChar char="§"/>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However, once you finish, you can start working immediately, which means paying off these debts is not impossible!! </a:t>
            </a:r>
          </a:p>
          <a:p>
            <a:pPr>
              <a:buFont typeface="Wingdings" panose="05000000000000000000" pitchFamily="2" charset="2"/>
              <a:buChar char="v"/>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PsyD programs are less likely to be APA accredited, which is crucial to any psychology graduate program </a:t>
            </a:r>
          </a:p>
          <a:p>
            <a:pPr>
              <a:buFont typeface="Wingdings" panose="05000000000000000000" pitchFamily="2" charset="2"/>
              <a:buChar char="v"/>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PsyD programs are much less competitive than PhD programs</a:t>
            </a:r>
          </a:p>
          <a:p>
            <a:pPr lvl="1">
              <a:buFont typeface="Wingdings" panose="05000000000000000000" pitchFamily="2" charset="2"/>
              <a:buChar char="§"/>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Due to the lack of funding they receive (when you’re paying your own way, programs become much less competitive</a:t>
            </a: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 </a:t>
            </a:r>
          </a:p>
          <a:p>
            <a:pPr>
              <a:buFont typeface="Wingdings" panose="05000000000000000000" pitchFamily="2" charset="2"/>
              <a:buChar char="v"/>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Viable option if you have absolutely no interest in research and are only interested in the clinical/ treatment side of psychology </a:t>
            </a:r>
            <a:endParaRPr lang="en-US" sz="2400"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spTree>
    <p:extLst>
      <p:ext uri="{BB962C8B-B14F-4D97-AF65-F5344CB8AC3E}">
        <p14:creationId xmlns:p14="http://schemas.microsoft.com/office/powerpoint/2010/main" val="3742394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DF740-B3E8-4C73-9993-E2D54CC9284D}"/>
              </a:ext>
            </a:extLst>
          </p:cNvPr>
          <p:cNvSpPr>
            <a:spLocks noGrp="1"/>
          </p:cNvSpPr>
          <p:nvPr>
            <p:ph type="title"/>
          </p:nvPr>
        </p:nvSpPr>
        <p:spPr>
          <a:xfrm>
            <a:off x="1066800" y="247650"/>
            <a:ext cx="10058400" cy="1371600"/>
          </a:xfrm>
        </p:spPr>
        <p:txBody>
          <a:bodyPr>
            <a:normAutofit/>
          </a:bodyPr>
          <a:lstStyle/>
          <a:p>
            <a:pPr algn="ctr"/>
            <a:r>
              <a:rPr lang="en-US" sz="4400" b="1" i="1" dirty="0">
                <a:latin typeface="Microsoft Himalaya" panose="01010100010101010101" pitchFamily="2" charset="0"/>
                <a:ea typeface="Microsoft Himalaya" panose="01010100010101010101" pitchFamily="2" charset="0"/>
                <a:cs typeface="Microsoft Himalaya" panose="01010100010101010101" pitchFamily="2" charset="0"/>
              </a:rPr>
              <a:t>How to apply to these programs: </a:t>
            </a:r>
          </a:p>
        </p:txBody>
      </p:sp>
      <p:sp>
        <p:nvSpPr>
          <p:cNvPr id="3" name="Content Placeholder 2">
            <a:extLst>
              <a:ext uri="{FF2B5EF4-FFF2-40B4-BE49-F238E27FC236}">
                <a16:creationId xmlns:a16="http://schemas.microsoft.com/office/drawing/2014/main" id="{0B190665-B6AB-469D-A191-2CB2E2477F26}"/>
              </a:ext>
            </a:extLst>
          </p:cNvPr>
          <p:cNvSpPr>
            <a:spLocks noGrp="1"/>
          </p:cNvSpPr>
          <p:nvPr>
            <p:ph idx="1"/>
          </p:nvPr>
        </p:nvSpPr>
        <p:spPr>
          <a:xfrm>
            <a:off x="1066800" y="1619250"/>
            <a:ext cx="10058400" cy="4762500"/>
          </a:xfrm>
        </p:spPr>
        <p:txBody>
          <a:bodyPr>
            <a:noAutofit/>
          </a:bodyPr>
          <a:lstStyle/>
          <a:p>
            <a:pPr>
              <a:buFont typeface="Wingdings" panose="05000000000000000000" pitchFamily="2" charset="2"/>
              <a:buChar char="v"/>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For 99.9% of graduate school programs, you will apply the fall BEFORE you wish to begin to the program </a:t>
            </a:r>
          </a:p>
          <a:p>
            <a:pPr>
              <a:buFont typeface="Wingdings" panose="05000000000000000000" pitchFamily="2" charset="2"/>
              <a:buChar char="v"/>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For all programs: </a:t>
            </a:r>
          </a:p>
          <a:p>
            <a:pPr lvl="1">
              <a:buFont typeface="Wingdings" panose="05000000000000000000" pitchFamily="2" charset="2"/>
              <a:buChar char="§"/>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You MUST take the GRE </a:t>
            </a:r>
          </a:p>
          <a:p>
            <a:pPr lvl="2">
              <a:buFont typeface="Courier New" panose="02070309020205020404" pitchFamily="49" charset="0"/>
              <a:buChar char="o"/>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Most programs require a score between 140 and 160 </a:t>
            </a:r>
          </a:p>
          <a:p>
            <a:pPr lvl="2">
              <a:buFont typeface="Courier New" panose="02070309020205020404" pitchFamily="49" charset="0"/>
              <a:buChar char="o"/>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PhD programs are much more competitive (within the realm of 160+) </a:t>
            </a:r>
          </a:p>
          <a:p>
            <a:pPr lvl="1">
              <a:buFont typeface="Wingdings" panose="05000000000000000000" pitchFamily="2" charset="2"/>
              <a:buChar char="§"/>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GPAs vary, but generally, 3.5 and above is always a good place to be </a:t>
            </a: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sym typeface="Wingdings" panose="05000000000000000000" pitchFamily="2" charset="2"/>
              </a:rPr>
              <a:t> </a:t>
            </a:r>
          </a:p>
          <a:p>
            <a:pPr lvl="1">
              <a:buFont typeface="Wingdings" panose="05000000000000000000" pitchFamily="2" charset="2"/>
              <a:buChar char="§"/>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CV/ Resume </a:t>
            </a:r>
          </a:p>
          <a:p>
            <a:pPr lvl="1"/>
            <a:endParaRPr lang="en-US" sz="2200" dirty="0"/>
          </a:p>
          <a:p>
            <a:endParaRPr lang="en-US" sz="2200" dirty="0"/>
          </a:p>
        </p:txBody>
      </p:sp>
    </p:spTree>
    <p:extLst>
      <p:ext uri="{BB962C8B-B14F-4D97-AF65-F5344CB8AC3E}">
        <p14:creationId xmlns:p14="http://schemas.microsoft.com/office/powerpoint/2010/main" val="97937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C98E6-A6D0-4B1E-AE53-F3F72DEE699C}"/>
              </a:ext>
            </a:extLst>
          </p:cNvPr>
          <p:cNvSpPr>
            <a:spLocks noGrp="1"/>
          </p:cNvSpPr>
          <p:nvPr>
            <p:ph type="title"/>
          </p:nvPr>
        </p:nvSpPr>
        <p:spPr>
          <a:xfrm>
            <a:off x="1066800" y="299694"/>
            <a:ext cx="10058400" cy="1371600"/>
          </a:xfrm>
        </p:spPr>
        <p:txBody>
          <a:bodyPr>
            <a:normAutofit/>
          </a:bodyPr>
          <a:lstStyle/>
          <a:p>
            <a:pPr algn="ctr"/>
            <a:r>
              <a:rPr lang="en-US" sz="4400" b="1" i="1" dirty="0">
                <a:latin typeface="Microsoft Himalaya" panose="01010100010101010101" pitchFamily="2" charset="0"/>
                <a:ea typeface="Microsoft Himalaya" panose="01010100010101010101" pitchFamily="2" charset="0"/>
                <a:cs typeface="Microsoft Himalaya" panose="01010100010101010101" pitchFamily="2" charset="0"/>
              </a:rPr>
              <a:t>How to apply to these programs (continued): </a:t>
            </a:r>
          </a:p>
        </p:txBody>
      </p:sp>
      <p:sp>
        <p:nvSpPr>
          <p:cNvPr id="5" name="TextBox 4">
            <a:extLst>
              <a:ext uri="{FF2B5EF4-FFF2-40B4-BE49-F238E27FC236}">
                <a16:creationId xmlns:a16="http://schemas.microsoft.com/office/drawing/2014/main" id="{123A2EF7-C9C1-440F-B416-D419B7410CE3}"/>
              </a:ext>
            </a:extLst>
          </p:cNvPr>
          <p:cNvSpPr txBox="1"/>
          <p:nvPr/>
        </p:nvSpPr>
        <p:spPr>
          <a:xfrm>
            <a:off x="857250" y="1566519"/>
            <a:ext cx="10477500" cy="4524315"/>
          </a:xfrm>
          <a:prstGeom prst="rect">
            <a:avLst/>
          </a:prstGeom>
          <a:noFill/>
        </p:spPr>
        <p:txBody>
          <a:bodyPr wrap="square">
            <a:spAutoFit/>
          </a:bodyPr>
          <a:lstStyle/>
          <a:p>
            <a:pPr marL="342900" indent="-342900">
              <a:buFont typeface="Wingdings" panose="05000000000000000000" pitchFamily="2" charset="2"/>
              <a:buChar char="v"/>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For Master’s programs: </a:t>
            </a:r>
          </a:p>
          <a:p>
            <a:pPr marL="800100" lvl="1" indent="-342900">
              <a:buFont typeface="Wingdings" panose="05000000000000000000" pitchFamily="2" charset="2"/>
              <a:buChar char="§"/>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No research experience necessary </a:t>
            </a:r>
          </a:p>
          <a:p>
            <a:pPr marL="800100" lvl="1" indent="-342900">
              <a:buFont typeface="Wingdings" panose="05000000000000000000" pitchFamily="2" charset="2"/>
              <a:buChar char="§"/>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Typically, you will be asked to answer prompts about “why you want to be in this program?”</a:t>
            </a:r>
          </a:p>
          <a:p>
            <a:pPr marL="800100" lvl="1" indent="-342900">
              <a:buFont typeface="Wingdings" panose="05000000000000000000" pitchFamily="2" charset="2"/>
              <a:buChar char="§"/>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2 letters of recommendation </a:t>
            </a:r>
          </a:p>
          <a:p>
            <a:pPr marL="342900" indent="-342900">
              <a:buFont typeface="Wingdings" panose="05000000000000000000" pitchFamily="2" charset="2"/>
              <a:buChar char="v"/>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For PhD programs: </a:t>
            </a:r>
          </a:p>
          <a:p>
            <a:pPr marL="800100" lvl="1" indent="-342900">
              <a:buFont typeface="Wingdings" panose="05000000000000000000" pitchFamily="2" charset="2"/>
              <a:buChar char="§"/>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Research experience is a MUST </a:t>
            </a:r>
          </a:p>
          <a:p>
            <a:pPr marL="1257300" lvl="2" indent="-342900">
              <a:buFont typeface="Courier New" panose="02070309020205020404" pitchFamily="49" charset="0"/>
              <a:buChar char="o"/>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You can get this through DIS positions, research assistantships, volunteering, etc. </a:t>
            </a:r>
          </a:p>
          <a:p>
            <a:pPr marL="800100" lvl="1" indent="-342900">
              <a:buFont typeface="Wingdings" panose="05000000000000000000" pitchFamily="2" charset="2"/>
              <a:buChar char="§"/>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3 letters of recommendation </a:t>
            </a:r>
          </a:p>
          <a:p>
            <a:pPr marL="800100" lvl="1" indent="-342900">
              <a:buFont typeface="Wingdings" panose="05000000000000000000" pitchFamily="2" charset="2"/>
              <a:buChar char="§"/>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Preferably from teachers and lab directors </a:t>
            </a:r>
          </a:p>
          <a:p>
            <a:pPr marL="800100" lvl="1" indent="-342900">
              <a:buFont typeface="Wingdings" panose="05000000000000000000" pitchFamily="2" charset="2"/>
              <a:buChar char="§"/>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Personal statement</a:t>
            </a:r>
          </a:p>
          <a:p>
            <a:pPr marL="1257300" lvl="2" indent="-342900">
              <a:buFont typeface="Courier New" panose="02070309020205020404" pitchFamily="49" charset="0"/>
              <a:buChar char="o"/>
            </a:pPr>
            <a:r>
              <a:rPr lang="en-US" sz="2400" b="1" dirty="0">
                <a:latin typeface="Microsoft Himalaya" panose="01010100010101010101" pitchFamily="2" charset="0"/>
                <a:ea typeface="Microsoft Himalaya" panose="01010100010101010101" pitchFamily="2" charset="0"/>
                <a:cs typeface="Microsoft Himalaya" panose="01010100010101010101" pitchFamily="2" charset="0"/>
              </a:rPr>
              <a:t>This should convey your interests, how they relate to the program you are applying to, and the ways in which you would be a good fit for your chosen program </a:t>
            </a:r>
          </a:p>
        </p:txBody>
      </p:sp>
    </p:spTree>
    <p:extLst>
      <p:ext uri="{BB962C8B-B14F-4D97-AF65-F5344CB8AC3E}">
        <p14:creationId xmlns:p14="http://schemas.microsoft.com/office/powerpoint/2010/main" val="4673995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otalTime>296</TotalTime>
  <Words>1658</Words>
  <Application>Microsoft Office PowerPoint</Application>
  <PresentationFormat>Widescreen</PresentationFormat>
  <Paragraphs>137</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Century Gothic</vt:lpstr>
      <vt:lpstr>Courier New</vt:lpstr>
      <vt:lpstr>Garamond</vt:lpstr>
      <vt:lpstr>Microsoft Himalaya</vt:lpstr>
      <vt:lpstr>Wingdings</vt:lpstr>
      <vt:lpstr>Savon</vt:lpstr>
      <vt:lpstr>    The forensic psychology club:  graduate school round table</vt:lpstr>
      <vt:lpstr>Recap and Reminders… </vt:lpstr>
      <vt:lpstr>Why are we covering this topic? </vt:lpstr>
      <vt:lpstr>Master’s Programs</vt:lpstr>
      <vt:lpstr>Doctorate Programs</vt:lpstr>
      <vt:lpstr>Doctorate Programs (continued)</vt:lpstr>
      <vt:lpstr>What is a PsyD? </vt:lpstr>
      <vt:lpstr>How to apply to these programs: </vt:lpstr>
      <vt:lpstr>How to apply to these programs (continued): </vt:lpstr>
      <vt:lpstr>Etiquette for Letters of Recommendation</vt:lpstr>
      <vt:lpstr>Etiquette for Letters of Recommendation (continued): </vt:lpstr>
      <vt:lpstr>What is a CV? </vt:lpstr>
      <vt:lpstr>What is a CV? (continued)</vt:lpstr>
      <vt:lpstr>PowerPoint Presentation</vt:lpstr>
      <vt:lpstr>How to boost your CV:</vt:lpstr>
      <vt:lpstr>Final Notes…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Forensic psychology club:  graduate school round table</dc:title>
  <dc:creator>casey brucato</dc:creator>
  <cp:lastModifiedBy>casey brucato</cp:lastModifiedBy>
  <cp:revision>9</cp:revision>
  <dcterms:created xsi:type="dcterms:W3CDTF">2020-08-05T19:37:08Z</dcterms:created>
  <dcterms:modified xsi:type="dcterms:W3CDTF">2020-09-18T01:11:08Z</dcterms:modified>
</cp:coreProperties>
</file>