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69" r:id="rId18"/>
    <p:sldId id="271" r:id="rId19"/>
    <p:sldId id="281" r:id="rId20"/>
    <p:sldId id="280" r:id="rId21"/>
    <p:sldId id="270" r:id="rId22"/>
    <p:sldId id="272" r:id="rId23"/>
    <p:sldId id="273" r:id="rId24"/>
    <p:sldId id="284" r:id="rId25"/>
    <p:sldId id="275" r:id="rId26"/>
    <p:sldId id="276" r:id="rId27"/>
    <p:sldId id="278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1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  <c:txPr>
        <a:bodyPr/>
        <a:lstStyle/>
        <a:p>
          <a:pPr>
            <a:defRPr baseline="0">
              <a:latin typeface="Arial Rounded MT Bold" pitchFamily="34" charset="0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1873421482691"/>
          <c:y val="9.5562936233494572E-2"/>
          <c:w val="0.75271183083246762"/>
          <c:h val="0.90443706376650557"/>
        </c:manualLayout>
      </c:layout>
      <c:pie3DChart>
        <c:varyColors val="1"/>
        <c:ser>
          <c:idx val="0"/>
          <c:order val="0"/>
          <c:tx>
            <c:strRef>
              <c:f>Sheet1!$C$2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Under 18</c:v>
                </c:pt>
                <c:pt idx="1">
                  <c:v>18 - 24</c:v>
                </c:pt>
                <c:pt idx="2">
                  <c:v>25 +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0.53</c:v>
                </c:pt>
                <c:pt idx="1">
                  <c:v>0.11000000000000001</c:v>
                </c:pt>
                <c:pt idx="2">
                  <c:v>0.37000000000000005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E-42BC-9915-DCCE69C31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8045758431139531"/>
          <c:y val="0.78403191601395061"/>
          <c:w val="0.26105184965086908"/>
          <c:h val="0.18161001663571788"/>
        </c:manualLayout>
      </c:layout>
      <c:overlay val="0"/>
      <c:txPr>
        <a:bodyPr/>
        <a:lstStyle/>
        <a:p>
          <a:pPr>
            <a:defRPr sz="1400" baseline="0">
              <a:latin typeface="Arial Rounded MT Bold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latin typeface="Arial Rounded MT Bold" pitchFamily="34" charset="0"/>
              </a:rPr>
              <a:t>Ethnicity of Homeless</a:t>
            </a:r>
          </a:p>
        </c:rich>
      </c:tx>
      <c:layout>
        <c:manualLayout>
          <c:xMode val="edge"/>
          <c:yMode val="edge"/>
          <c:x val="0.22407220323874577"/>
          <c:y val="1.37315497167517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510993908780326"/>
          <c:y val="0.17844073171211738"/>
          <c:w val="0.55707720497201996"/>
          <c:h val="0.48651032017865353"/>
        </c:manualLayout>
      </c:layout>
      <c:pieChart>
        <c:varyColors val="1"/>
        <c:ser>
          <c:idx val="0"/>
          <c:order val="0"/>
          <c:tx>
            <c:strRef>
              <c:f>Sheet1!$C$27</c:f>
              <c:strCache>
                <c:ptCount val="1"/>
                <c:pt idx="0">
                  <c:v>Ethnicity of Homeless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Sheet1!$B$28:$B$31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American Indian</c:v>
                </c:pt>
                <c:pt idx="3">
                  <c:v>Multi Race</c:v>
                </c:pt>
              </c:strCache>
            </c:strRef>
          </c:cat>
          <c:val>
            <c:numRef>
              <c:f>Sheet1!$C$28:$C$31</c:f>
              <c:numCache>
                <c:formatCode>0%</c:formatCode>
                <c:ptCount val="4"/>
                <c:pt idx="0">
                  <c:v>0.92</c:v>
                </c:pt>
                <c:pt idx="1">
                  <c:v>2.5000000000000012E-2</c:v>
                </c:pt>
                <c:pt idx="2">
                  <c:v>2.0000000000000011E-2</c:v>
                </c:pt>
                <c:pt idx="3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DC7-97BD-5F8E4EFFB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817624919526579"/>
          <c:y val="0.68763254459455903"/>
          <c:w val="0.43207398603476566"/>
          <c:h val="0.28103443764546532"/>
        </c:manualLayout>
      </c:layout>
      <c:overlay val="0"/>
      <c:txPr>
        <a:bodyPr/>
        <a:lstStyle/>
        <a:p>
          <a:pPr>
            <a:defRPr sz="1200" baseline="0">
              <a:latin typeface="Arial Rounded MT Bold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$49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9-40A2-9FD6-118272641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Sheet1!$C$5:$C$8</c:f>
              <c:strCache>
                <c:ptCount val="4"/>
                <c:pt idx="0">
                  <c:v>Hospitality House</c:v>
                </c:pt>
                <c:pt idx="1">
                  <c:v>ACCH Pay for Hotel</c:v>
                </c:pt>
                <c:pt idx="2">
                  <c:v>Jail</c:v>
                </c:pt>
                <c:pt idx="3">
                  <c:v>Hospital</c:v>
                </c:pt>
              </c:strCache>
            </c:strRef>
          </c:cat>
          <c:val>
            <c:numRef>
              <c:f>Sheet1!$D$5:$D$8</c:f>
              <c:numCache>
                <c:formatCode>"$"#,##0_);[Red]\("$"#,##0\)</c:formatCode>
                <c:ptCount val="4"/>
                <c:pt idx="0">
                  <c:v>36</c:v>
                </c:pt>
                <c:pt idx="1">
                  <c:v>45</c:v>
                </c:pt>
                <c:pt idx="2">
                  <c:v>64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9-40A2-9FD6-118272641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494784"/>
        <c:axId val="85504768"/>
        <c:axId val="0"/>
      </c:bar3DChart>
      <c:catAx>
        <c:axId val="8549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Rounded MT Bold" pitchFamily="34" charset="0"/>
              </a:defRPr>
            </a:pPr>
            <a:endParaRPr lang="en-US"/>
          </a:p>
        </c:txPr>
        <c:crossAx val="85504768"/>
        <c:crosses val="autoZero"/>
        <c:auto val="1"/>
        <c:lblAlgn val="ctr"/>
        <c:lblOffset val="100"/>
        <c:noMultiLvlLbl val="0"/>
      </c:catAx>
      <c:valAx>
        <c:axId val="8550476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 Rounded MT Bold" pitchFamily="34" charset="0"/>
              </a:defRPr>
            </a:pPr>
            <a:endParaRPr lang="en-US"/>
          </a:p>
        </c:txPr>
        <c:crossAx val="8549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0.32075</cdr:x>
      <cdr:y>0.12736</cdr:y>
    </cdr:from>
    <cdr:to>
      <cdr:x>0.69811</cdr:x>
      <cdr:y>0.32509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588962"/>
          <a:ext cx="1524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>
              <a:solidFill>
                <a:schemeClr val="bg1"/>
              </a:solidFill>
            </a:rPr>
            <a:t>2018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E04818-1A34-464B-9C9C-D5A3549E404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218263-3241-4C50-A920-B29B0BF10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22139.Mike_Yankosk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shehomelesscoalition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57779.Wallace_Stegner" TargetMode="External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dreads.com/work/quotes/2837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Ashe County Coalition for the Homeless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Providing shelter in life’s storms</a:t>
            </a:r>
            <a:endParaRPr lang="en-US" dirty="0"/>
          </a:p>
        </p:txBody>
      </p:sp>
      <p:pic>
        <p:nvPicPr>
          <p:cNvPr id="4" name="Picture 3" descr="AC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28600"/>
            <a:ext cx="5034558" cy="23622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triggers homelessness</a:t>
            </a:r>
          </a:p>
        </p:txBody>
      </p:sp>
      <p:pic>
        <p:nvPicPr>
          <p:cNvPr id="6" name="Content Placeholder 5" descr="ACCH grap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86106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6400800"/>
            <a:ext cx="8610600" cy="45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b="1" dirty="0">
                <a:latin typeface="Aharoni" pitchFamily="2" charset="-79"/>
                <a:cs typeface="Aharoni" pitchFamily="2" charset="-79"/>
              </a:rPr>
              <a:t>Some are homeless due to life situations and need temporary assistance to re-stabilize their lives.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Lack of Affordable Housing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226466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Affordable housing - paying no more than 30% of income for housing.</a:t>
            </a:r>
          </a:p>
          <a:p>
            <a:pPr algn="ctr"/>
            <a:r>
              <a:rPr lang="en-US" sz="2000" b="1" dirty="0"/>
              <a:t>Fewer than 30% of those eligible for low-income housing receive it.</a:t>
            </a:r>
          </a:p>
          <a:p>
            <a:pPr algn="ctr"/>
            <a:r>
              <a:rPr lang="en-US" sz="2000" b="1" dirty="0"/>
              <a:t>A family with one full-time worker earning minimum wage cannot afford the local fair-market rent for a two-bedroom apartment anywhere in the U.S.</a:t>
            </a:r>
          </a:p>
          <a:p>
            <a:pPr algn="ctr"/>
            <a:r>
              <a:rPr lang="en-US" sz="2000" b="1" dirty="0"/>
              <a:t>Lack of affordable housing causes neglect in basic needs, such as nutrition, health care or saving for the future.</a:t>
            </a:r>
          </a:p>
          <a:p>
            <a:pPr algn="ctr"/>
            <a:endParaRPr lang="en-US" sz="1800" dirty="0"/>
          </a:p>
        </p:txBody>
      </p:sp>
      <p:pic>
        <p:nvPicPr>
          <p:cNvPr id="5" name="Content Placeholder 4" descr="ACCH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4191000"/>
            <a:ext cx="3200400" cy="2438400"/>
          </a:xfrm>
        </p:spPr>
      </p:pic>
      <p:pic>
        <p:nvPicPr>
          <p:cNvPr id="6" name="Picture 5" descr="ACCH vacan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91000"/>
            <a:ext cx="3276600" cy="24765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Low Wage Jobs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Rounded MT Bold" pitchFamily="34" charset="0"/>
              </a:rPr>
              <a:t>Many people become homeless despite having full time jobs.</a:t>
            </a: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r>
              <a:rPr lang="en-US" sz="2000" b="1" dirty="0">
                <a:latin typeface="Arial Rounded MT Bold" pitchFamily="34" charset="0"/>
              </a:rPr>
              <a:t>25% of the families in emergency shelters earn too much to qualify for public assistance.</a:t>
            </a: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r>
              <a:rPr lang="en-US" sz="2000" b="1" dirty="0">
                <a:latin typeface="Arial Rounded MT Bold" pitchFamily="34" charset="0"/>
              </a:rPr>
              <a:t>Lagging incomes for the poorest Americans have not kept pace with rising housing and medical costs.</a:t>
            </a: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endParaRPr lang="en-US" sz="2000" b="1" dirty="0">
              <a:latin typeface="Arial Rounded MT Bold" pitchFamily="34" charset="0"/>
            </a:endParaRPr>
          </a:p>
          <a:p>
            <a:pPr algn="ctr"/>
            <a:r>
              <a:rPr lang="en-US" sz="2000" b="1" dirty="0">
                <a:latin typeface="Arial Rounded MT Bold" pitchFamily="34" charset="0"/>
              </a:rPr>
              <a:t>A missed paycheck, a health crisis, or an unpaid bill can push individuals and families over the edge into homelessness.</a:t>
            </a:r>
          </a:p>
        </p:txBody>
      </p:sp>
      <p:pic>
        <p:nvPicPr>
          <p:cNvPr id="4101" name="Picture 5" descr="C:\Users\Elliott\AppData\Local\Microsoft\Windows\Temporary Internet Files\Content.IE5\N3VQ6XD9\MP9004486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1447800"/>
          </a:xfrm>
          <a:prstGeom prst="rect">
            <a:avLst/>
          </a:prstGeom>
          <a:noFill/>
        </p:spPr>
      </p:pic>
      <p:pic>
        <p:nvPicPr>
          <p:cNvPr id="4102" name="Picture 6" descr="C:\Users\Elliott\AppData\Local\Microsoft\Windows\Temporary Internet Files\Content.IE5\F3QCY0WY\MC9003892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</p:spPr>
      </p:pic>
      <p:pic>
        <p:nvPicPr>
          <p:cNvPr id="4104" name="Picture 8" descr="C:\Users\Elliott\AppData\Local\Microsoft\Windows\Temporary Internet Files\Content.IE5\UGBXD9H8\MC90005939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12192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Wage Jobs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2264664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7" name="Content Placeholder 6" descr="ACCH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8686800" cy="5105400"/>
          </a:xfr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131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Misconceptions of Homelessness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00200"/>
            <a:ext cx="8022336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“Sometimes it's easy to walk by because we know we can't change someone's whole life in a single afternoon. But what we fail to realize it that simple kindness can go a long way toward encouraging someone who is stuck  in a desolate place.” </a:t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3"/>
              </a:rPr>
              <a:t>Mike </a:t>
            </a:r>
            <a:r>
              <a:rPr lang="en-US" dirty="0" err="1">
                <a:hlinkClick r:id="rId3"/>
              </a:rPr>
              <a:t>Yankoski</a:t>
            </a:r>
            <a:endParaRPr lang="en-US" dirty="0"/>
          </a:p>
        </p:txBody>
      </p:sp>
      <p:pic>
        <p:nvPicPr>
          <p:cNvPr id="4" name="Picture 3" descr="ACCH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76600"/>
            <a:ext cx="2819400" cy="3048000"/>
          </a:xfrm>
          <a:prstGeom prst="rect">
            <a:avLst/>
          </a:prstGeom>
        </p:spPr>
      </p:pic>
      <p:pic>
        <p:nvPicPr>
          <p:cNvPr id="7" name="Picture 6" descr="ACCH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276600"/>
            <a:ext cx="3048000" cy="3048000"/>
          </a:xfrm>
          <a:prstGeom prst="rect">
            <a:avLst/>
          </a:prstGeom>
        </p:spPr>
      </p:pic>
      <p:pic>
        <p:nvPicPr>
          <p:cNvPr id="6" name="Picture 5" descr="ACCH te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276600"/>
            <a:ext cx="2857500" cy="30861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Local Homeless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83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Have deep ties to community.</a:t>
            </a:r>
          </a:p>
          <a:p>
            <a:endParaRPr lang="en-US" b="1" dirty="0"/>
          </a:p>
          <a:p>
            <a:r>
              <a:rPr lang="en-US" b="1" dirty="0"/>
              <a:t>Natives to Area</a:t>
            </a:r>
          </a:p>
          <a:p>
            <a:endParaRPr lang="en-US" b="1" dirty="0"/>
          </a:p>
          <a:p>
            <a:r>
              <a:rPr lang="en-US" b="1" dirty="0"/>
              <a:t>Family is here</a:t>
            </a:r>
          </a:p>
          <a:p>
            <a:endParaRPr lang="en-US" b="1" dirty="0"/>
          </a:p>
          <a:p>
            <a:r>
              <a:rPr lang="en-US" b="1" dirty="0"/>
              <a:t>Don’t want to leave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83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Often severely disabled</a:t>
            </a:r>
          </a:p>
          <a:p>
            <a:r>
              <a:rPr lang="en-US" b="1" dirty="0"/>
              <a:t>Work everyday to stay alive and know how to do that here</a:t>
            </a:r>
          </a:p>
          <a:p>
            <a:r>
              <a:rPr lang="en-US" b="1" dirty="0"/>
              <a:t>Not attractive to move somewhere else looking for services </a:t>
            </a:r>
          </a:p>
          <a:p>
            <a:r>
              <a:rPr lang="en-US" b="1" dirty="0"/>
              <a:t>Don’t know how to avoid danger in a new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Rounded MT Bold" pitchFamily="34" charset="0"/>
              </a:rPr>
              <a:t>People who are homeless fall into two broad categories: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 Rounded MT Bold" pitchFamily="34" charset="0"/>
              </a:rPr>
              <a:t>Short term homelessness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20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 Rounded MT Bold" pitchFamily="34" charset="0"/>
              </a:rPr>
              <a:t>Long term homelessness</a:t>
            </a:r>
          </a:p>
        </p:txBody>
      </p:sp>
      <p:pic>
        <p:nvPicPr>
          <p:cNvPr id="5126" name="Picture 6" descr="C:\Users\Elliott\AppData\Local\Microsoft\Windows\Temporary Internet Files\Content.IE5\UGBXD9H8\MC9000450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38862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5867400" cy="533400"/>
          </a:xfrm>
        </p:spPr>
        <p:txBody>
          <a:bodyPr>
            <a:noAutofit/>
          </a:bodyPr>
          <a:lstStyle/>
          <a:p>
            <a:r>
              <a:rPr lang="en-US" sz="2800" b="1" dirty="0"/>
              <a:t>Won’t the government take care of the homeless?</a:t>
            </a:r>
          </a:p>
        </p:txBody>
      </p:sp>
      <p:pic>
        <p:nvPicPr>
          <p:cNvPr id="5" name="Picture Placeholder 4" descr="ACCH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267" r="11267"/>
          <a:stretch>
            <a:fillRect/>
          </a:stretch>
        </p:blipFill>
        <p:spPr>
          <a:xfrm>
            <a:off x="2971800" y="1484808"/>
            <a:ext cx="6019800" cy="52207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Cuts at the federal level hurt the ability of local agencies to meet increasing need.</a:t>
            </a:r>
          </a:p>
          <a:p>
            <a:endParaRPr lang="en-US" sz="2000" b="1" dirty="0">
              <a:latin typeface="Arial Rounded MT Bold" pitchFamily="34" charset="0"/>
            </a:endParaRPr>
          </a:p>
          <a:p>
            <a:r>
              <a:rPr lang="en-US" sz="2000" b="1" dirty="0">
                <a:latin typeface="Arial Rounded MT Bold" pitchFamily="34" charset="0"/>
              </a:rPr>
              <a:t>Government funding/support?</a:t>
            </a:r>
          </a:p>
        </p:txBody>
      </p:sp>
      <p:pic>
        <p:nvPicPr>
          <p:cNvPr id="6148" name="Picture 4" descr="C:\Users\Elliott\AppData\Local\Microsoft\Windows\Temporary Internet Files\Content.IE5\F3QCY0WY\MP9004010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19400" cy="1371600"/>
          </a:xfrm>
          <a:prstGeom prst="rect">
            <a:avLst/>
          </a:prstGeom>
          <a:noFill/>
        </p:spPr>
      </p:pic>
      <p:pic>
        <p:nvPicPr>
          <p:cNvPr id="6151" name="Picture 7" descr="C:\Users\Elliott\AppData\Local\Microsoft\Windows\Temporary Internet Files\Content.IE5\F3QCY0WY\MC9002821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95800"/>
            <a:ext cx="1612087" cy="18159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Isn’t this a big city problem?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 err="1"/>
              <a:t>uRBan</a:t>
            </a:r>
            <a:r>
              <a:rPr lang="en-US" sz="2800" u="sng" dirty="0"/>
              <a:t>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Collectively, have highest rate of homelessness</a:t>
            </a:r>
          </a:p>
          <a:p>
            <a:endParaRPr lang="en-US" b="1" dirty="0"/>
          </a:p>
          <a:p>
            <a:r>
              <a:rPr lang="en-US" b="1" dirty="0"/>
              <a:t>About 29 people in 10,000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/>
              <a:t>Rural areas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Two of the highest rates of homelessness in the country are in rural communities.</a:t>
            </a:r>
          </a:p>
          <a:p>
            <a:endParaRPr lang="en-US" b="1" dirty="0"/>
          </a:p>
          <a:p>
            <a:r>
              <a:rPr lang="en-US" b="1" dirty="0"/>
              <a:t>About 14 people in 10,000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Lack emergency shelters and resources commonplace in urban areas.</a:t>
            </a:r>
          </a:p>
        </p:txBody>
      </p:sp>
      <p:pic>
        <p:nvPicPr>
          <p:cNvPr id="7" name="Picture 6" descr="ACCH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26720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Costs of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Less expensive and more humane to provide housing than emergency response services. </a:t>
            </a:r>
          </a:p>
          <a:p>
            <a:endParaRPr lang="en-US" b="1" dirty="0"/>
          </a:p>
          <a:p>
            <a:r>
              <a:rPr lang="en-US" b="1" dirty="0"/>
              <a:t>Homelessness leads to </a:t>
            </a:r>
          </a:p>
          <a:p>
            <a:pPr lvl="1"/>
            <a:r>
              <a:rPr lang="en-US" b="1" dirty="0"/>
              <a:t>Lost education </a:t>
            </a:r>
          </a:p>
          <a:p>
            <a:pPr lvl="1"/>
            <a:r>
              <a:rPr lang="en-US" b="1" dirty="0"/>
              <a:t>Low productivity </a:t>
            </a:r>
          </a:p>
          <a:p>
            <a:pPr lvl="1"/>
            <a:r>
              <a:rPr lang="en-US" b="1" dirty="0"/>
              <a:t>Long-term health problems.</a:t>
            </a:r>
          </a:p>
          <a:p>
            <a:endParaRPr lang="en-US" b="1" dirty="0"/>
          </a:p>
          <a:p>
            <a:r>
              <a:rPr lang="en-US" b="1" dirty="0"/>
              <a:t>Significant financial burden</a:t>
            </a:r>
          </a:p>
        </p:txBody>
      </p:sp>
      <p:pic>
        <p:nvPicPr>
          <p:cNvPr id="7172" name="Picture 4" descr="C:\Users\Elliott\AppData\Local\Microsoft\Windows\Temporary Internet Files\Content.IE5\UGBXD9H8\MC9003126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rial Rounded MT Bold" pitchFamily="34" charset="0"/>
              </a:rPr>
              <a:t>Local Costs for Treating Homelessness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880162" cy="4572000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Arial Rounded MT Bold" pitchFamily="34" charset="0"/>
              </a:rPr>
              <a:t>Hospitality House Provides:</a:t>
            </a:r>
          </a:p>
          <a:p>
            <a:endParaRPr lang="en-US" b="1" dirty="0">
              <a:latin typeface="Arial Rounded MT Bold" pitchFamily="34" charset="0"/>
            </a:endParaRPr>
          </a:p>
          <a:p>
            <a:r>
              <a:rPr lang="en-US" b="1" dirty="0">
                <a:latin typeface="Arial Rounded MT Bold" pitchFamily="34" charset="0"/>
              </a:rPr>
              <a:t>     </a:t>
            </a:r>
            <a:r>
              <a:rPr lang="en-US" sz="1600" b="1" dirty="0">
                <a:latin typeface="Arial Rounded MT Bold" pitchFamily="34" charset="0"/>
              </a:rPr>
              <a:t>shelter</a:t>
            </a:r>
          </a:p>
          <a:p>
            <a:r>
              <a:rPr lang="en-US" sz="1600" b="1" dirty="0">
                <a:latin typeface="Arial Rounded MT Bold" pitchFamily="34" charset="0"/>
              </a:rPr>
              <a:t>     3 healthy meals</a:t>
            </a:r>
          </a:p>
          <a:p>
            <a:r>
              <a:rPr lang="en-US" sz="1600" b="1" dirty="0">
                <a:latin typeface="Arial Rounded MT Bold" pitchFamily="34" charset="0"/>
              </a:rPr>
              <a:t>     shower</a:t>
            </a:r>
          </a:p>
          <a:p>
            <a:r>
              <a:rPr lang="en-US" sz="1600" b="1" dirty="0">
                <a:latin typeface="Arial Rounded MT Bold" pitchFamily="34" charset="0"/>
              </a:rPr>
              <a:t>     washer &amp; dryer</a:t>
            </a:r>
          </a:p>
          <a:p>
            <a:r>
              <a:rPr lang="en-US" sz="1600" b="1" dirty="0">
                <a:latin typeface="Arial Rounded MT Bold" pitchFamily="34" charset="0"/>
              </a:rPr>
              <a:t>     case management</a:t>
            </a:r>
          </a:p>
          <a:p>
            <a:r>
              <a:rPr lang="en-US" sz="1600" b="1" dirty="0">
                <a:latin typeface="Arial Rounded MT Bold" pitchFamily="34" charset="0"/>
              </a:rPr>
              <a:t>     on-site mental health and</a:t>
            </a:r>
          </a:p>
          <a:p>
            <a:r>
              <a:rPr lang="en-US" sz="1600" b="1" dirty="0">
                <a:latin typeface="Arial Rounded MT Bold" pitchFamily="34" charset="0"/>
              </a:rPr>
              <a:t>     substance abuse      counseling</a:t>
            </a:r>
          </a:p>
          <a:p>
            <a:r>
              <a:rPr lang="en-US" sz="1600" b="1" dirty="0">
                <a:latin typeface="Arial Rounded MT Bold" pitchFamily="34" charset="0"/>
              </a:rPr>
              <a:t>     bible study</a:t>
            </a:r>
          </a:p>
          <a:p>
            <a:r>
              <a:rPr lang="en-US" sz="1600" b="1" dirty="0">
                <a:latin typeface="Arial Rounded MT Bold" pitchFamily="34" charset="0"/>
              </a:rPr>
              <a:t>     health screenings</a:t>
            </a:r>
          </a:p>
          <a:p>
            <a:r>
              <a:rPr lang="en-US" sz="1600" b="1" dirty="0">
                <a:latin typeface="Arial Rounded MT Bold" pitchFamily="34" charset="0"/>
              </a:rPr>
              <a:t>     computer room</a:t>
            </a:r>
          </a:p>
          <a:p>
            <a:r>
              <a:rPr lang="en-US" sz="1600" b="1" dirty="0">
                <a:latin typeface="Arial Rounded MT Bold" pitchFamily="34" charset="0"/>
              </a:rPr>
              <a:t>     Cooking Matters classes</a:t>
            </a:r>
          </a:p>
          <a:p>
            <a:r>
              <a:rPr lang="en-US" sz="1600" b="1" dirty="0">
                <a:latin typeface="Arial Rounded MT Bold" pitchFamily="34" charset="0"/>
              </a:rPr>
              <a:t>     on-site parenting classes</a:t>
            </a:r>
          </a:p>
          <a:p>
            <a:r>
              <a:rPr lang="en-US" sz="1600" b="1" dirty="0">
                <a:latin typeface="Arial Rounded MT Bold" pitchFamily="34" charset="0"/>
              </a:rPr>
              <a:t>     after school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838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 Rounded MT Bold" pitchFamily="34" charset="0"/>
              </a:rPr>
              <a:t>Cost per person per night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39059"/>
              </p:ext>
            </p:extLst>
          </p:nvPr>
        </p:nvGraphicFramePr>
        <p:xfrm>
          <a:off x="3019425" y="1743075"/>
          <a:ext cx="5921375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ACCH Vision and Mission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67000" y="1752600"/>
            <a:ext cx="4040188" cy="715355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Rounded MT Bold" pitchFamily="34" charset="0"/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438400"/>
            <a:ext cx="7772400" cy="99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800" b="1" dirty="0"/>
              <a:t>	 </a:t>
            </a:r>
            <a:r>
              <a:rPr lang="en-US" sz="4800" b="1" dirty="0">
                <a:latin typeface="Arial Rounded MT Bold" pitchFamily="34" charset="0"/>
              </a:rPr>
              <a:t>To provide shelter in life’s storms.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667000" y="3733800"/>
            <a:ext cx="4041775" cy="73794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Rounded MT Bold" pitchFamily="34" charset="0"/>
              </a:rPr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33400" y="4419600"/>
            <a:ext cx="8153400" cy="1828800"/>
          </a:xfrm>
        </p:spPr>
        <p:txBody>
          <a:bodyPr>
            <a:normAutofit lnSpcReduction="10000"/>
          </a:bodyPr>
          <a:lstStyle/>
          <a:p>
            <a:pPr marL="118872" lvl="0" indent="0" algn="ctr">
              <a:buNone/>
            </a:pPr>
            <a:r>
              <a:rPr lang="en-US" sz="4000" b="1" dirty="0">
                <a:latin typeface="Arial Rounded MT Bold" pitchFamily="34" charset="0"/>
              </a:rPr>
              <a:t>To provide shelter and service for the homeless and those at risk of becoming homeless.</a:t>
            </a:r>
          </a:p>
          <a:p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Homelessness in Ashe County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47 Documented Homeless</a:t>
            </a:r>
          </a:p>
          <a:p>
            <a:pPr marL="118872" indent="0">
              <a:buNone/>
            </a:pPr>
            <a:r>
              <a:rPr lang="en-US" b="1" dirty="0"/>
              <a:t>     (2018 Point in Time Survey)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53% Under Age 18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79% Women and Children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Stories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b="1" dirty="0"/>
              <a:t>Client 1</a:t>
            </a:r>
          </a:p>
          <a:p>
            <a:pPr algn="ctr"/>
            <a:r>
              <a:rPr lang="en-US" b="1" dirty="0"/>
              <a:t>Client 2</a:t>
            </a:r>
          </a:p>
          <a:p>
            <a:pPr algn="ctr"/>
            <a:r>
              <a:rPr lang="en-US" b="1" dirty="0"/>
              <a:t>Client 3</a:t>
            </a:r>
          </a:p>
        </p:txBody>
      </p:sp>
      <p:pic>
        <p:nvPicPr>
          <p:cNvPr id="7" name="Picture 6" descr="ACCH as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696178"/>
            <a:ext cx="4495800" cy="3161822"/>
          </a:xfrm>
          <a:prstGeom prst="rect">
            <a:avLst/>
          </a:prstGeom>
        </p:spPr>
      </p:pic>
      <p:pic>
        <p:nvPicPr>
          <p:cNvPr id="8" name="Picture 7" descr="ACCH ashe 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0"/>
            <a:ext cx="1981200" cy="14478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Ending homelessness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22336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“</a:t>
            </a:r>
            <a:r>
              <a:rPr lang="en-US" b="1" i="1" dirty="0"/>
              <a:t>We think sometimes that poverty is only being hungry, naked and homeless. The poverty of being unloved, unwanted and uncared for is the true poverty.”</a:t>
            </a:r>
          </a:p>
          <a:p>
            <a:pPr algn="ctr"/>
            <a:r>
              <a:rPr lang="en-US" b="1" i="1" dirty="0"/>
              <a:t>Mother Teresa</a:t>
            </a:r>
            <a:endParaRPr lang="en-US" b="1" dirty="0"/>
          </a:p>
        </p:txBody>
      </p:sp>
      <p:pic>
        <p:nvPicPr>
          <p:cNvPr id="7" name="Picture 6" descr="ACCH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24200"/>
            <a:ext cx="2514600" cy="3429000"/>
          </a:xfrm>
          <a:prstGeom prst="rect">
            <a:avLst/>
          </a:prstGeom>
        </p:spPr>
      </p:pic>
      <p:pic>
        <p:nvPicPr>
          <p:cNvPr id="8" name="Picture 7" descr="ACCH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124200"/>
            <a:ext cx="3124200" cy="3429000"/>
          </a:xfrm>
          <a:prstGeom prst="rect">
            <a:avLst/>
          </a:prstGeom>
        </p:spPr>
      </p:pic>
      <p:pic>
        <p:nvPicPr>
          <p:cNvPr id="9" name="Picture 8" descr="ACCH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124200"/>
            <a:ext cx="3048000" cy="34290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Ending Homelessness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u="sng" dirty="0">
                <a:latin typeface="Arial Rounded MT Bold" pitchFamily="34" charset="0"/>
              </a:rPr>
              <a:t>Ending homelessness </a:t>
            </a:r>
          </a:p>
          <a:p>
            <a:endParaRPr lang="en-US" sz="1600" b="1" dirty="0">
              <a:latin typeface="Arial Rounded MT Bold" pitchFamily="34" charset="0"/>
            </a:endParaRPr>
          </a:p>
          <a:p>
            <a:pPr algn="ctr"/>
            <a:r>
              <a:rPr lang="en-US" sz="1600" b="1" dirty="0">
                <a:latin typeface="Arial Rounded MT Bold" pitchFamily="34" charset="0"/>
              </a:rPr>
              <a:t>     Preventing homelessness </a:t>
            </a:r>
          </a:p>
          <a:p>
            <a:pPr algn="ctr"/>
            <a:endParaRPr lang="en-US" sz="1600" b="1" dirty="0">
              <a:latin typeface="Arial Rounded MT Bold" pitchFamily="34" charset="0"/>
            </a:endParaRPr>
          </a:p>
          <a:p>
            <a:pPr algn="ctr"/>
            <a:r>
              <a:rPr lang="en-US" sz="1600" b="1" dirty="0">
                <a:latin typeface="Arial Rounded MT Bold" pitchFamily="34" charset="0"/>
              </a:rPr>
              <a:t>     Find stable and long term housing</a:t>
            </a:r>
          </a:p>
          <a:p>
            <a:pPr algn="ctr"/>
            <a:endParaRPr lang="en-US" sz="1600" b="1" dirty="0">
              <a:latin typeface="Arial Rounded MT Bold" pitchFamily="34" charset="0"/>
            </a:endParaRPr>
          </a:p>
          <a:p>
            <a:pPr algn="ctr"/>
            <a:r>
              <a:rPr lang="en-US" sz="1600" b="1" dirty="0">
                <a:latin typeface="Arial Rounded MT Bold" pitchFamily="34" charset="0"/>
              </a:rPr>
              <a:t>     Support services</a:t>
            </a:r>
          </a:p>
          <a:p>
            <a:endParaRPr lang="en-US" b="1" dirty="0"/>
          </a:p>
          <a:p>
            <a:pPr algn="ctr"/>
            <a:r>
              <a:rPr lang="en-US" b="1" dirty="0"/>
              <a:t> </a:t>
            </a:r>
            <a:r>
              <a:rPr lang="en-US" sz="2400" b="1" dirty="0">
                <a:latin typeface="Arial Rounded MT Bold" pitchFamily="34" charset="0"/>
              </a:rPr>
              <a:t>We don’t leave them in shelters.</a:t>
            </a:r>
          </a:p>
          <a:p>
            <a:pPr algn="ctr"/>
            <a:endParaRPr lang="en-US" sz="1800" b="1" dirty="0">
              <a:latin typeface="Arial Rounded MT Bold" pitchFamily="34" charset="0"/>
            </a:endParaRPr>
          </a:p>
          <a:p>
            <a:pPr algn="ctr"/>
            <a:r>
              <a:rPr lang="en-US" sz="1800" b="1" u="sng" dirty="0">
                <a:latin typeface="Arial Rounded MT Bold" pitchFamily="34" charset="0"/>
              </a:rPr>
              <a:t>***80% of those who are homeless are homeless only once***</a:t>
            </a:r>
          </a:p>
          <a:p>
            <a:endParaRPr lang="en-US" b="1" dirty="0"/>
          </a:p>
        </p:txBody>
      </p:sp>
      <p:pic>
        <p:nvPicPr>
          <p:cNvPr id="7" name="Content Placeholder 6" descr="ACCH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6652" y="1828800"/>
            <a:ext cx="5928748" cy="4724399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13192" cy="1024128"/>
          </a:xfrm>
        </p:spPr>
        <p:txBody>
          <a:bodyPr>
            <a:normAutofit/>
          </a:bodyPr>
          <a:lstStyle/>
          <a:p>
            <a:r>
              <a:rPr lang="en-US" sz="3200" dirty="0"/>
              <a:t>The Ashe County Coalition for the Homeless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8022336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Is it not to share your bread with the hungry and bring the homeless poor into your house; when you see the naked, to cover him, and not to hide yourself from your own flesh?  - Isaiah 58:7</a:t>
            </a:r>
          </a:p>
        </p:txBody>
      </p:sp>
      <p:pic>
        <p:nvPicPr>
          <p:cNvPr id="4" name="Picture 3" descr="ACCH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0"/>
            <a:ext cx="2819400" cy="3505200"/>
          </a:xfrm>
          <a:prstGeom prst="rect">
            <a:avLst/>
          </a:prstGeom>
        </p:spPr>
      </p:pic>
      <p:pic>
        <p:nvPicPr>
          <p:cNvPr id="5" name="Picture 4" descr="ACCH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0"/>
            <a:ext cx="2847975" cy="3505200"/>
          </a:xfrm>
          <a:prstGeom prst="rect">
            <a:avLst/>
          </a:prstGeom>
        </p:spPr>
      </p:pic>
      <p:pic>
        <p:nvPicPr>
          <p:cNvPr id="7" name="Picture 6" descr="ACCH chi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048000"/>
            <a:ext cx="2971800" cy="35052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ACCH Vision and Mission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67000" y="1752600"/>
            <a:ext cx="4040188" cy="715355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438400"/>
            <a:ext cx="7772400" cy="99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800" b="1" dirty="0"/>
              <a:t>	 To provide shelter in life’s storms.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667000" y="3733800"/>
            <a:ext cx="4041775" cy="73794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33400" y="4419600"/>
            <a:ext cx="8153400" cy="1828800"/>
          </a:xfrm>
        </p:spPr>
        <p:txBody>
          <a:bodyPr>
            <a:normAutofit lnSpcReduction="10000"/>
          </a:bodyPr>
          <a:lstStyle/>
          <a:p>
            <a:pPr marL="118872" lvl="0" indent="0" algn="ctr">
              <a:buNone/>
            </a:pPr>
            <a:r>
              <a:rPr lang="en-US" sz="4000" b="1" dirty="0"/>
              <a:t>  To provide shelter and service for the homeless and those at risk of becoming homeless.</a:t>
            </a:r>
          </a:p>
          <a:p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ACCH Core Goals and Action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Core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Provide (Safe) Shelter</a:t>
            </a:r>
          </a:p>
          <a:p>
            <a:pPr lvl="0"/>
            <a:r>
              <a:rPr lang="en-US" b="1" dirty="0"/>
              <a:t>Provide Immediate/short-term assistance</a:t>
            </a:r>
          </a:p>
          <a:p>
            <a:pPr lvl="0"/>
            <a:r>
              <a:rPr lang="en-US" b="1" dirty="0"/>
              <a:t>Offer Hope</a:t>
            </a:r>
          </a:p>
          <a:p>
            <a:pPr lvl="0"/>
            <a:r>
              <a:rPr lang="en-US" b="1" dirty="0"/>
              <a:t>Provide Safety</a:t>
            </a:r>
          </a:p>
          <a:p>
            <a:pPr lvl="0"/>
            <a:r>
              <a:rPr lang="en-US" b="1" dirty="0"/>
              <a:t>Link to Resources </a:t>
            </a:r>
          </a:p>
          <a:p>
            <a:pPr lvl="0"/>
            <a:r>
              <a:rPr lang="en-US" b="1" dirty="0"/>
              <a:t>Offer Compassionate Services</a:t>
            </a:r>
          </a:p>
          <a:p>
            <a:pPr lvl="0"/>
            <a:r>
              <a:rPr lang="en-US" b="1" dirty="0"/>
              <a:t>Healthy Community</a:t>
            </a:r>
          </a:p>
          <a:p>
            <a:pPr lvl="0"/>
            <a:r>
              <a:rPr lang="en-US" b="1" dirty="0"/>
              <a:t>Serve the Whole Person</a:t>
            </a:r>
          </a:p>
          <a:p>
            <a:pPr lvl="0"/>
            <a:r>
              <a:rPr lang="en-US" b="1" dirty="0"/>
              <a:t>Collaborate with Community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Action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/>
              <a:t>Assess People’s Needs</a:t>
            </a:r>
          </a:p>
          <a:p>
            <a:pPr lvl="0">
              <a:lnSpc>
                <a:spcPct val="150000"/>
              </a:lnSpc>
            </a:pPr>
            <a:r>
              <a:rPr lang="en-US" b="1" dirty="0"/>
              <a:t>Link/Connect People</a:t>
            </a:r>
          </a:p>
          <a:p>
            <a:pPr lvl="0">
              <a:lnSpc>
                <a:spcPct val="150000"/>
              </a:lnSpc>
            </a:pPr>
            <a:r>
              <a:rPr lang="en-US" b="1" dirty="0"/>
              <a:t>Provide Shelter</a:t>
            </a:r>
          </a:p>
          <a:p>
            <a:pPr lvl="0">
              <a:lnSpc>
                <a:spcPct val="150000"/>
              </a:lnSpc>
            </a:pPr>
            <a:r>
              <a:rPr lang="en-US" b="1" dirty="0"/>
              <a:t>Refer People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Educate the Community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Involve the Community</a:t>
            </a:r>
            <a:endParaRPr lang="en-US" dirty="0"/>
          </a:p>
        </p:txBody>
      </p:sp>
      <p:pic>
        <p:nvPicPr>
          <p:cNvPr id="8194" name="Picture 2" descr="C:\Users\Elliott\AppData\Local\Microsoft\Windows\Temporary Internet Files\Content.IE5\UGBXD9H8\MM9002347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715000"/>
            <a:ext cx="12382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ACCH Partnerships and </a:t>
            </a:r>
            <a:r>
              <a:rPr lang="en-US" sz="3800" dirty="0" err="1"/>
              <a:t>Collaboratives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Law Enforcement</a:t>
            </a:r>
          </a:p>
          <a:p>
            <a:pPr lvl="0"/>
            <a:r>
              <a:rPr lang="en-US" b="1" dirty="0"/>
              <a:t>Mental Health Providers – </a:t>
            </a:r>
            <a:r>
              <a:rPr lang="en-US" b="1" dirty="0" err="1"/>
              <a:t>Daymark</a:t>
            </a:r>
            <a:r>
              <a:rPr lang="en-US" b="1" dirty="0"/>
              <a:t> Recovery Services, Local Private Providers</a:t>
            </a:r>
          </a:p>
          <a:p>
            <a:pPr lvl="0"/>
            <a:r>
              <a:rPr lang="en-US" b="1" dirty="0"/>
              <a:t>Medical Services</a:t>
            </a:r>
          </a:p>
          <a:p>
            <a:pPr lvl="1"/>
            <a:r>
              <a:rPr lang="en-US" b="1" dirty="0"/>
              <a:t>Hospital(s)</a:t>
            </a:r>
          </a:p>
          <a:p>
            <a:pPr lvl="1"/>
            <a:r>
              <a:rPr lang="en-US" b="1" dirty="0"/>
              <a:t>Free Medical Clinic</a:t>
            </a:r>
          </a:p>
          <a:p>
            <a:pPr lvl="0"/>
            <a:r>
              <a:rPr lang="en-US" b="1" dirty="0"/>
              <a:t>Domestic Violence </a:t>
            </a:r>
          </a:p>
          <a:p>
            <a:pPr lvl="1"/>
            <a:r>
              <a:rPr lang="en-US" b="1" dirty="0"/>
              <a:t>A.S.H.E.</a:t>
            </a:r>
          </a:p>
          <a:p>
            <a:pPr lvl="0"/>
            <a:r>
              <a:rPr lang="en-US" b="1" dirty="0"/>
              <a:t>Housing</a:t>
            </a:r>
          </a:p>
          <a:p>
            <a:pPr lvl="0"/>
            <a:r>
              <a:rPr lang="en-US" b="1" dirty="0"/>
              <a:t>Habitat for Humanity</a:t>
            </a:r>
          </a:p>
          <a:p>
            <a:pPr lvl="0"/>
            <a:r>
              <a:rPr lang="en-US" b="1" dirty="0"/>
              <a:t>Hospitality House (Boone, NC)</a:t>
            </a:r>
          </a:p>
          <a:p>
            <a:pPr lvl="0"/>
            <a:r>
              <a:rPr lang="en-US" b="1" dirty="0"/>
              <a:t>Department of Social Services (DSS)</a:t>
            </a:r>
          </a:p>
          <a:p>
            <a:pPr lvl="0"/>
            <a:r>
              <a:rPr lang="en-US" b="1" dirty="0"/>
              <a:t>Food Services: ARC, Sharing Center, Ashe Outreach Ministries (AOM), Jefferson UMC</a:t>
            </a:r>
          </a:p>
          <a:p>
            <a:pPr lvl="0"/>
            <a:r>
              <a:rPr lang="en-US" b="1" dirty="0"/>
              <a:t>School System</a:t>
            </a:r>
          </a:p>
          <a:p>
            <a:pPr lvl="0"/>
            <a:r>
              <a:rPr lang="en-US" b="1" dirty="0"/>
              <a:t>Faith Community: Churches and Para-church groups</a:t>
            </a:r>
          </a:p>
          <a:p>
            <a:pPr lvl="0"/>
            <a:r>
              <a:rPr lang="en-US" b="1" dirty="0"/>
              <a:t>Employment Security Commission</a:t>
            </a:r>
          </a:p>
          <a:p>
            <a:endParaRPr lang="en-US" dirty="0"/>
          </a:p>
        </p:txBody>
      </p:sp>
      <p:pic>
        <p:nvPicPr>
          <p:cNvPr id="4" name="Picture 8" descr="C:\Users\Elliott\AppData\Local\Microsoft\Windows\Temporary Internet Files\Content.IE5\UGBXD9H8\MC9000533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5908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Contact  ACCH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Website:  </a:t>
            </a:r>
            <a:r>
              <a:rPr lang="en-US" b="1" dirty="0">
                <a:hlinkClick r:id="rId3"/>
              </a:rPr>
              <a:t>http://ashehomelesscoalition.org/</a:t>
            </a:r>
            <a:endParaRPr lang="en-US" b="1" dirty="0"/>
          </a:p>
          <a:p>
            <a:r>
              <a:rPr lang="en-US" b="1" dirty="0"/>
              <a:t>Officers of the ACCH Board</a:t>
            </a:r>
            <a:br>
              <a:rPr lang="en-US" b="1" dirty="0"/>
            </a:br>
            <a:r>
              <a:rPr lang="en-US" b="1" dirty="0"/>
              <a:t>~ David Blackburn, Chairman</a:t>
            </a:r>
            <a:br>
              <a:rPr lang="en-US" b="1" dirty="0"/>
            </a:br>
            <a:r>
              <a:rPr lang="en-US" b="1" dirty="0"/>
              <a:t>~ Michael Lea, Vice Chairman</a:t>
            </a:r>
            <a:br>
              <a:rPr lang="en-US" b="1" dirty="0"/>
            </a:br>
            <a:r>
              <a:rPr lang="en-US" b="1" dirty="0"/>
              <a:t>~ Lori Watts, Secretary</a:t>
            </a:r>
            <a:br>
              <a:rPr lang="en-US" b="1" dirty="0"/>
            </a:br>
            <a:r>
              <a:rPr lang="en-US" b="1" dirty="0"/>
              <a:t>~ Amanda </a:t>
            </a:r>
            <a:r>
              <a:rPr lang="en-US" b="1" dirty="0" err="1"/>
              <a:t>Marze</a:t>
            </a:r>
            <a:r>
              <a:rPr lang="en-US" b="1" dirty="0"/>
              <a:t>, Treasurer</a:t>
            </a:r>
          </a:p>
          <a:p>
            <a:r>
              <a:rPr lang="en-US" b="1" dirty="0"/>
              <a:t>Phone :  </a:t>
            </a:r>
            <a:r>
              <a:rPr lang="en-US" sz="3400" b="1" dirty="0"/>
              <a:t>336-846-5719 (ask for Amanda </a:t>
            </a:r>
            <a:r>
              <a:rPr lang="en-US" sz="3400" b="1" dirty="0" err="1"/>
              <a:t>Marze</a:t>
            </a:r>
            <a:r>
              <a:rPr lang="en-US" sz="3400" b="1" dirty="0"/>
              <a:t>)</a:t>
            </a:r>
          </a:p>
          <a:p>
            <a:pPr algn="ctr"/>
            <a:r>
              <a:rPr lang="en-US" b="1" dirty="0"/>
              <a:t>Donations are </a:t>
            </a:r>
            <a:br>
              <a:rPr lang="en-US" b="1" dirty="0"/>
            </a:br>
            <a:r>
              <a:rPr lang="en-US" b="1" dirty="0"/>
              <a:t>tax-deductable and can be mailed to </a:t>
            </a:r>
            <a:br>
              <a:rPr lang="en-US" b="1" dirty="0"/>
            </a:br>
            <a:r>
              <a:rPr lang="en-US" b="1" dirty="0"/>
              <a:t>ACCH </a:t>
            </a:r>
            <a:br>
              <a:rPr lang="en-US" b="1" dirty="0"/>
            </a:br>
            <a:r>
              <a:rPr lang="en-US" b="1" dirty="0"/>
              <a:t>PO Box 331 </a:t>
            </a:r>
            <a:br>
              <a:rPr lang="en-US" b="1" dirty="0"/>
            </a:br>
            <a:r>
              <a:rPr lang="en-US" b="1" dirty="0"/>
              <a:t>West Jefferson, NC  28694</a:t>
            </a:r>
          </a:p>
          <a:p>
            <a:pPr algn="ctr"/>
            <a:r>
              <a:rPr lang="en-US" b="1" dirty="0"/>
              <a:t>Volunteer to help with one of our committees.  You can leave a message telling us of your interests, either on this web site in our Guest Book, or by sending an email to us at this address:</a:t>
            </a:r>
          </a:p>
          <a:p>
            <a:pPr algn="ctr"/>
            <a:r>
              <a:rPr lang="en-US" b="1" u="sng" dirty="0"/>
              <a:t>info@ashehomelesscoalition.org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Elliott\AppData\Local\Microsoft\Windows\Temporary Internet Files\Content.IE5\N3VQ6XD9\MC9003615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1676400" cy="1371600"/>
          </a:xfrm>
          <a:prstGeom prst="rect">
            <a:avLst/>
          </a:prstGeom>
          <a:noFill/>
        </p:spPr>
      </p:pic>
      <p:pic>
        <p:nvPicPr>
          <p:cNvPr id="9220" name="Picture 4" descr="C:\Users\Elliott\AppData\Local\Microsoft\Windows\Temporary Internet Files\Content.IE5\F3QCY0WY\MC90004484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76400"/>
            <a:ext cx="22098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NC Continuum of Care reporting form:  NW Homeless Count – January 29, 2014</a:t>
            </a:r>
          </a:p>
          <a:p>
            <a:r>
              <a:rPr lang="en-US" b="1" dirty="0"/>
              <a:t>National Alliance to End Homelessness</a:t>
            </a:r>
          </a:p>
          <a:p>
            <a:r>
              <a:rPr lang="en-US" b="1" dirty="0"/>
              <a:t>Committee to End Homelessness</a:t>
            </a:r>
          </a:p>
          <a:p>
            <a:r>
              <a:rPr lang="en-US" b="1" dirty="0" err="1"/>
              <a:t>ShelterCare</a:t>
            </a:r>
            <a:endParaRPr lang="en-US" b="1" dirty="0"/>
          </a:p>
          <a:p>
            <a:r>
              <a:rPr lang="en-US" b="1" dirty="0"/>
              <a:t>High Country Hospitality House</a:t>
            </a:r>
          </a:p>
          <a:p>
            <a:r>
              <a:rPr lang="en-US" b="1" dirty="0"/>
              <a:t>Dr Dennis </a:t>
            </a:r>
            <a:r>
              <a:rPr lang="en-US" b="1" dirty="0" err="1"/>
              <a:t>Culhane</a:t>
            </a:r>
            <a:r>
              <a:rPr lang="en-US" b="1" dirty="0"/>
              <a:t> of the University of Pennsylvania</a:t>
            </a:r>
          </a:p>
          <a:p>
            <a:r>
              <a:rPr lang="en-US" b="1" dirty="0"/>
              <a:t>US Department of Education</a:t>
            </a:r>
            <a:endParaRPr lang="en-US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800" dirty="0"/>
              <a:t>Ashe County Coalition </a:t>
            </a:r>
            <a:br>
              <a:rPr lang="en-US" altLang="en-US" sz="4800" dirty="0"/>
            </a:br>
            <a:r>
              <a:rPr lang="en-US" altLang="en-US" sz="4800" dirty="0"/>
              <a:t>for the Homeless</a:t>
            </a:r>
            <a:endParaRPr lang="en-US" sz="48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75191"/>
            <a:ext cx="82296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/>
              <a:t>There are 135 Homeless each year in Ashe County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/>
              <a:t>  Who will house them, who will feed them?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/>
              <a:t> ~ You are invited!~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86200"/>
            <a:ext cx="3581400" cy="258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Rounded MT Bold" pitchFamily="34" charset="0"/>
                <a:cs typeface="Aharoni" pitchFamily="2" charset="-79"/>
              </a:rPr>
              <a:t>Images of homelessness </a:t>
            </a:r>
          </a:p>
          <a:p>
            <a:endParaRPr lang="en-US" b="1" dirty="0">
              <a:latin typeface="Arial Rounded MT Bold" pitchFamily="34" charset="0"/>
              <a:cs typeface="Aharoni" pitchFamily="2" charset="-79"/>
            </a:endParaRPr>
          </a:p>
          <a:p>
            <a:r>
              <a:rPr lang="en-US" b="1" dirty="0">
                <a:latin typeface="Arial Rounded MT Bold" pitchFamily="34" charset="0"/>
                <a:cs typeface="Aharoni" pitchFamily="2" charset="-79"/>
              </a:rPr>
              <a:t>Causes of homelessness</a:t>
            </a:r>
          </a:p>
          <a:p>
            <a:endParaRPr lang="en-US" b="1" dirty="0">
              <a:latin typeface="Arial Rounded MT Bold" pitchFamily="34" charset="0"/>
              <a:cs typeface="Aharoni" pitchFamily="2" charset="-79"/>
            </a:endParaRPr>
          </a:p>
          <a:p>
            <a:r>
              <a:rPr lang="en-US" b="1" dirty="0">
                <a:latin typeface="Arial Rounded MT Bold" pitchFamily="34" charset="0"/>
                <a:cs typeface="Aharoni" pitchFamily="2" charset="-79"/>
              </a:rPr>
              <a:t>Misconceptions of homelessness</a:t>
            </a:r>
          </a:p>
          <a:p>
            <a:endParaRPr lang="en-US" b="1" dirty="0">
              <a:latin typeface="Arial Rounded MT Bold" pitchFamily="34" charset="0"/>
              <a:cs typeface="Aharoni" pitchFamily="2" charset="-79"/>
            </a:endParaRPr>
          </a:p>
          <a:p>
            <a:r>
              <a:rPr lang="en-US" sz="2800" b="1" dirty="0">
                <a:latin typeface="Arial Rounded MT Bold" pitchFamily="34" charset="0"/>
                <a:cs typeface="Aharoni" pitchFamily="2" charset="-79"/>
              </a:rPr>
              <a:t>Ashe County Coalition for the Homeless</a:t>
            </a:r>
          </a:p>
          <a:p>
            <a:endParaRPr lang="en-US" sz="2800" b="1" dirty="0">
              <a:latin typeface="Arial Rounded MT Bold" pitchFamily="34" charset="0"/>
              <a:cs typeface="Aharoni" pitchFamily="2" charset="-79"/>
            </a:endParaRPr>
          </a:p>
          <a:p>
            <a:r>
              <a:rPr lang="en-US" b="1" dirty="0">
                <a:latin typeface="Arial Rounded MT Bold" pitchFamily="34" charset="0"/>
                <a:cs typeface="Aharoni" pitchFamily="2" charset="-79"/>
              </a:rPr>
              <a:t>Ending homelessness </a:t>
            </a:r>
          </a:p>
          <a:p>
            <a:endParaRPr lang="en-US" dirty="0"/>
          </a:p>
        </p:txBody>
      </p:sp>
      <p:pic>
        <p:nvPicPr>
          <p:cNvPr id="1026" name="Picture 2" descr="C:\Users\Elliott\AppData\Local\Microsoft\Windows\Temporary Internet Files\Content.IE5\N3VQ6XD9\MC900334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76400"/>
            <a:ext cx="1520647" cy="18169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Images of Homelessness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There is no one face of homelessness. The number of those living without permanent housing include families with children, youth, single parents, couples and seniors.</a:t>
            </a:r>
          </a:p>
        </p:txBody>
      </p:sp>
      <p:pic>
        <p:nvPicPr>
          <p:cNvPr id="4" name="Picture 3" descr="ACC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3581400"/>
            <a:ext cx="2819400" cy="2514600"/>
          </a:xfrm>
          <a:prstGeom prst="rect">
            <a:avLst/>
          </a:prstGeom>
        </p:spPr>
      </p:pic>
      <p:pic>
        <p:nvPicPr>
          <p:cNvPr id="5" name="Picture 4" descr="AC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581400"/>
            <a:ext cx="2971800" cy="2514600"/>
          </a:xfrm>
          <a:prstGeom prst="rect">
            <a:avLst/>
          </a:prstGeom>
        </p:spPr>
      </p:pic>
      <p:pic>
        <p:nvPicPr>
          <p:cNvPr id="7" name="Picture 6" descr="ACCH tent man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6019800" y="3581400"/>
            <a:ext cx="2895600" cy="25146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Statistics on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3 million men, women and children annually in the U.S.</a:t>
            </a:r>
          </a:p>
          <a:p>
            <a:endParaRPr lang="en-US" b="1" dirty="0"/>
          </a:p>
          <a:p>
            <a:r>
              <a:rPr lang="en-US" b="1" dirty="0"/>
              <a:t>60% single head of households</a:t>
            </a:r>
          </a:p>
          <a:p>
            <a:endParaRPr lang="en-US" b="1" dirty="0"/>
          </a:p>
          <a:p>
            <a:r>
              <a:rPr lang="en-US" b="1" dirty="0"/>
              <a:t>40% children &gt; age 6 </a:t>
            </a:r>
          </a:p>
          <a:p>
            <a:endParaRPr lang="en-US" b="1" dirty="0"/>
          </a:p>
          <a:p>
            <a:r>
              <a:rPr lang="en-US" b="1" dirty="0"/>
              <a:t>NC has the 3</a:t>
            </a:r>
            <a:r>
              <a:rPr lang="en-US" b="1" baseline="30000" dirty="0"/>
              <a:t>rd</a:t>
            </a:r>
            <a:r>
              <a:rPr lang="en-US" b="1" dirty="0"/>
              <a:t> highest rate of homelessness children ages K-12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610,042 homeless any given night in the U.S.</a:t>
            </a:r>
          </a:p>
          <a:p>
            <a:r>
              <a:rPr lang="en-US" b="1" dirty="0"/>
              <a:t>550,000 unaccompanied young adults up  to age 24 who experience a homeless episode of longer than one week a year</a:t>
            </a:r>
          </a:p>
          <a:p>
            <a:r>
              <a:rPr lang="en-US" b="1" dirty="0"/>
              <a:t>380,000 are under the age of 18</a:t>
            </a:r>
          </a:p>
          <a:p>
            <a:endParaRPr lang="en-US" dirty="0"/>
          </a:p>
        </p:txBody>
      </p:sp>
      <p:pic>
        <p:nvPicPr>
          <p:cNvPr id="2050" name="Picture 2" descr="C:\Users\Elliott\AppData\Local\Microsoft\Windows\Temporary Internet Files\Content.IE5\F3QCY0WY\MC9003656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49" y="5115154"/>
            <a:ext cx="1781251" cy="17428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Ashe County Homelessness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371600"/>
          </a:xfrm>
        </p:spPr>
        <p:txBody>
          <a:bodyPr>
            <a:noAutofit/>
          </a:bodyPr>
          <a:lstStyle/>
          <a:p>
            <a:r>
              <a:rPr lang="en-US" sz="2800" b="1" dirty="0"/>
              <a:t>Impacts of Homeless Children</a:t>
            </a:r>
          </a:p>
        </p:txBody>
      </p:sp>
      <p:pic>
        <p:nvPicPr>
          <p:cNvPr id="5" name="Picture Placeholder 4" descr="ACCH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26" r="2326"/>
          <a:stretch>
            <a:fillRect/>
          </a:stretch>
        </p:blipFill>
        <p:spPr>
          <a:xfrm>
            <a:off x="3124200" y="1676400"/>
            <a:ext cx="5791200" cy="4876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/>
              <a:t>Symptoms</a:t>
            </a:r>
          </a:p>
          <a:p>
            <a:endParaRPr lang="en-US" sz="1800" b="1" dirty="0"/>
          </a:p>
          <a:p>
            <a:r>
              <a:rPr lang="en-US" sz="1800" b="1" dirty="0"/>
              <a:t>     Same as abuse</a:t>
            </a:r>
          </a:p>
          <a:p>
            <a:r>
              <a:rPr lang="en-US" sz="1800" b="1" dirty="0"/>
              <a:t>	and neglect</a:t>
            </a:r>
          </a:p>
          <a:p>
            <a:endParaRPr lang="en-US" sz="1800" b="1" dirty="0"/>
          </a:p>
          <a:p>
            <a:r>
              <a:rPr lang="en-US" sz="1800" b="1" dirty="0"/>
              <a:t>     More physical illness</a:t>
            </a:r>
          </a:p>
          <a:p>
            <a:endParaRPr lang="en-US" sz="1800" b="1" dirty="0"/>
          </a:p>
          <a:p>
            <a:r>
              <a:rPr lang="en-US" sz="1800" b="1" dirty="0"/>
              <a:t>     Mental disorders</a:t>
            </a:r>
          </a:p>
          <a:p>
            <a:endParaRPr lang="en-US" sz="1800" b="1" dirty="0"/>
          </a:p>
          <a:p>
            <a:r>
              <a:rPr lang="en-US" sz="1800" b="1" dirty="0"/>
              <a:t>     Developmental</a:t>
            </a:r>
          </a:p>
          <a:p>
            <a:r>
              <a:rPr lang="en-US" sz="1800" b="1" dirty="0"/>
              <a:t>	delays</a:t>
            </a:r>
          </a:p>
          <a:p>
            <a:endParaRPr lang="en-US" sz="1600" b="1" dirty="0"/>
          </a:p>
          <a:p>
            <a:r>
              <a:rPr lang="en-US" sz="1800" b="1" dirty="0"/>
              <a:t>     Poor cognitive</a:t>
            </a:r>
          </a:p>
          <a:p>
            <a:r>
              <a:rPr lang="en-US" sz="1800" b="1" dirty="0"/>
              <a:t>	development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Chronic Homelessness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1578864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/>
              <a:t>C</a:t>
            </a:r>
            <a:r>
              <a:rPr lang="en-US" sz="2400" b="1" i="1" u="sng" dirty="0"/>
              <a:t>hronic homelessness</a:t>
            </a:r>
            <a:r>
              <a:rPr lang="en-US" sz="2400" b="1" dirty="0"/>
              <a:t> - an individual with a disabling condition, continuously homeless for a year or more, or has had at least four episodes of homelessness in the past three years.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4191000"/>
            <a:ext cx="8229600" cy="2054352"/>
          </a:xfrm>
        </p:spPr>
        <p:txBody>
          <a:bodyPr>
            <a:normAutofit/>
          </a:bodyPr>
          <a:lstStyle/>
          <a:p>
            <a:r>
              <a:rPr lang="en-US" b="1" u="sng" dirty="0"/>
              <a:t>80% of those who are homeless are homeless only once</a:t>
            </a:r>
          </a:p>
          <a:p>
            <a:r>
              <a:rPr lang="en-US" b="1" u="sng" dirty="0"/>
              <a:t>10% are homeless more than once</a:t>
            </a:r>
          </a:p>
          <a:p>
            <a:r>
              <a:rPr lang="en-US" b="1" u="sng" dirty="0"/>
              <a:t>10% are chronically homeless</a:t>
            </a:r>
          </a:p>
        </p:txBody>
      </p:sp>
      <p:pic>
        <p:nvPicPr>
          <p:cNvPr id="3077" name="Picture 5" descr="C:\Users\Elliott\AppData\Local\Microsoft\Windows\Temporary Internet Files\Content.IE5\N3VQ6XD9\MC9102163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1295400" cy="1295400"/>
          </a:xfrm>
          <a:prstGeom prst="rect">
            <a:avLst/>
          </a:prstGeom>
          <a:noFill/>
        </p:spPr>
      </p:pic>
      <p:pic>
        <p:nvPicPr>
          <p:cNvPr id="10" name="Picture 5" descr="C:\Users\Elliott\AppData\Local\Microsoft\Windows\Temporary Internet Files\Content.IE5\N3VQ6XD9\MC9102163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176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Causes of Homeless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b="1" dirty="0"/>
              <a:t>“Home is a notion that only nations of the homeless fully appreciate and only the uprooted comprehend.” </a:t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3"/>
              </a:rPr>
              <a:t>Wallace </a:t>
            </a:r>
            <a:r>
              <a:rPr lang="en-US" dirty="0" err="1">
                <a:hlinkClick r:id="rId3"/>
              </a:rPr>
              <a:t>Stegner</a:t>
            </a:r>
            <a:r>
              <a:rPr lang="en-US" dirty="0"/>
              <a:t>, </a:t>
            </a:r>
            <a:r>
              <a:rPr lang="en-US" i="1" dirty="0">
                <a:hlinkClick r:id="rId4"/>
              </a:rPr>
              <a:t>Angle of Repose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7" name="Picture 6" descr="ACCH desper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76601"/>
            <a:ext cx="3124200" cy="2667000"/>
          </a:xfrm>
          <a:prstGeom prst="rect">
            <a:avLst/>
          </a:prstGeom>
        </p:spPr>
      </p:pic>
      <p:pic>
        <p:nvPicPr>
          <p:cNvPr id="8" name="Picture 7" descr="ACCH barn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3276600" y="3276600"/>
            <a:ext cx="2743200" cy="2667000"/>
          </a:xfrm>
          <a:prstGeom prst="rect">
            <a:avLst/>
          </a:prstGeom>
        </p:spPr>
      </p:pic>
      <p:pic>
        <p:nvPicPr>
          <p:cNvPr id="9" name="Picture 8" descr="ACCH snow tent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019800" y="3276600"/>
            <a:ext cx="2895600" cy="26670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1900</TotalTime>
  <Words>1127</Words>
  <Application>Microsoft Office PowerPoint</Application>
  <PresentationFormat>On-screen Show (4:3)</PresentationFormat>
  <Paragraphs>222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Aharoni</vt:lpstr>
      <vt:lpstr>Arial</vt:lpstr>
      <vt:lpstr>Arial Rounded MT Bold</vt:lpstr>
      <vt:lpstr>Corbel</vt:lpstr>
      <vt:lpstr>Wingdings</vt:lpstr>
      <vt:lpstr>Wingdings 2</vt:lpstr>
      <vt:lpstr>Wingdings 3</vt:lpstr>
      <vt:lpstr>Module</vt:lpstr>
      <vt:lpstr>Ashe County Coalition for the Homeless</vt:lpstr>
      <vt:lpstr>ACCH Vision and Mission</vt:lpstr>
      <vt:lpstr>Topics of Discussion</vt:lpstr>
      <vt:lpstr>Images of Homelessness </vt:lpstr>
      <vt:lpstr>Statistics on Homelessness</vt:lpstr>
      <vt:lpstr>Ashe County Homelessness</vt:lpstr>
      <vt:lpstr>Impacts of Homeless Children</vt:lpstr>
      <vt:lpstr>Chronic Homelessness</vt:lpstr>
      <vt:lpstr>Causes of Homeless</vt:lpstr>
      <vt:lpstr>What triggers homelessness</vt:lpstr>
      <vt:lpstr>Lack of Affordable Housing</vt:lpstr>
      <vt:lpstr>Low Wage Jobs</vt:lpstr>
      <vt:lpstr>Low Wage Jobs</vt:lpstr>
      <vt:lpstr>Misconceptions of Homelessness </vt:lpstr>
      <vt:lpstr>Local Homeless Population</vt:lpstr>
      <vt:lpstr>Won’t the government take care of the homeless?</vt:lpstr>
      <vt:lpstr>Isn’t this a big city problem?</vt:lpstr>
      <vt:lpstr>Costs of Homelessness</vt:lpstr>
      <vt:lpstr>Local Costs for Treating Homelessness</vt:lpstr>
      <vt:lpstr>Homelessness in Ashe County</vt:lpstr>
      <vt:lpstr>Ending homelessness </vt:lpstr>
      <vt:lpstr>Ending Homelessness</vt:lpstr>
      <vt:lpstr>The Ashe County Coalition for the Homeless </vt:lpstr>
      <vt:lpstr>ACCH Vision and Mission</vt:lpstr>
      <vt:lpstr>ACCH Core Goals and Action Steps</vt:lpstr>
      <vt:lpstr>ACCH Partnerships and Collaboratives</vt:lpstr>
      <vt:lpstr>Contact  ACCH</vt:lpstr>
      <vt:lpstr>REFERENCES</vt:lpstr>
      <vt:lpstr>Ashe County Coalition  for the Homeless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Ashe County Coalition for the Homeless</dc:title>
  <dc:creator>Elliott</dc:creator>
  <cp:lastModifiedBy>Andrew Elliott</cp:lastModifiedBy>
  <cp:revision>248</cp:revision>
  <dcterms:created xsi:type="dcterms:W3CDTF">2014-03-11T20:19:20Z</dcterms:created>
  <dcterms:modified xsi:type="dcterms:W3CDTF">2019-04-09T14:05:17Z</dcterms:modified>
</cp:coreProperties>
</file>