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37" r:id="rId1"/>
  </p:sldMasterIdLst>
  <p:notesMasterIdLst>
    <p:notesMasterId r:id="rId30"/>
  </p:notesMasterIdLst>
  <p:sldIdLst>
    <p:sldId id="527" r:id="rId2"/>
    <p:sldId id="685" r:id="rId3"/>
    <p:sldId id="686" r:id="rId4"/>
    <p:sldId id="742" r:id="rId5"/>
    <p:sldId id="743" r:id="rId6"/>
    <p:sldId id="744" r:id="rId7"/>
    <p:sldId id="745" r:id="rId8"/>
    <p:sldId id="829" r:id="rId9"/>
    <p:sldId id="827" r:id="rId10"/>
    <p:sldId id="750" r:id="rId11"/>
    <p:sldId id="751" r:id="rId12"/>
    <p:sldId id="828" r:id="rId13"/>
    <p:sldId id="865" r:id="rId14"/>
    <p:sldId id="866" r:id="rId15"/>
    <p:sldId id="867" r:id="rId16"/>
    <p:sldId id="868" r:id="rId17"/>
    <p:sldId id="649" r:id="rId18"/>
    <p:sldId id="299" r:id="rId19"/>
    <p:sldId id="870" r:id="rId20"/>
    <p:sldId id="688" r:id="rId21"/>
    <p:sldId id="725" r:id="rId22"/>
    <p:sldId id="726" r:id="rId23"/>
    <p:sldId id="762" r:id="rId24"/>
    <p:sldId id="727" r:id="rId25"/>
    <p:sldId id="944" r:id="rId26"/>
    <p:sldId id="733" r:id="rId27"/>
    <p:sldId id="737" r:id="rId28"/>
    <p:sldId id="617" r:id="rId29"/>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73" autoAdjust="0"/>
    <p:restoredTop sz="91811" autoAdjust="0"/>
  </p:normalViewPr>
  <p:slideViewPr>
    <p:cSldViewPr>
      <p:cViewPr>
        <p:scale>
          <a:sx n="91" d="100"/>
          <a:sy n="91" d="100"/>
        </p:scale>
        <p:origin x="-125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200"/>
    </p:cViewPr>
  </p:sorterViewPr>
  <p:notesViewPr>
    <p:cSldViewPr snapToGrid="0" snapToObjects="1">
      <p:cViewPr varScale="1">
        <p:scale>
          <a:sx n="59" d="100"/>
          <a:sy n="59" d="100"/>
        </p:scale>
        <p:origin x="-2968" y="-11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atin typeface="Times" pitchFamily="-106" charset="0"/>
                <a:ea typeface="+mn-ea"/>
                <a:cs typeface="+mn-cs"/>
              </a:defRPr>
            </a:lvl1pPr>
          </a:lstStyle>
          <a:p>
            <a:pPr>
              <a:defRPr/>
            </a:pPr>
            <a:endParaRPr lang="en-US"/>
          </a:p>
        </p:txBody>
      </p:sp>
      <p:sp>
        <p:nvSpPr>
          <p:cNvPr id="53251" name="Rectangle 3"/>
          <p:cNvSpPr>
            <a:spLocks noGrp="1" noChangeArrowheads="1"/>
          </p:cNvSpPr>
          <p:nvPr>
            <p:ph type="dt" idx="1"/>
          </p:nvPr>
        </p:nvSpPr>
        <p:spPr bwMode="auto">
          <a:xfrm>
            <a:off x="3979757"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atin typeface="Times" pitchFamily="-106"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3253" name="Rectangle 5"/>
          <p:cNvSpPr>
            <a:spLocks noGrp="1" noChangeArrowheads="1"/>
          </p:cNvSpPr>
          <p:nvPr>
            <p:ph type="body" sz="quarter" idx="3"/>
          </p:nvPr>
        </p:nvSpPr>
        <p:spPr bwMode="auto">
          <a:xfrm>
            <a:off x="936414" y="4421823"/>
            <a:ext cx="5150273"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atin typeface="Times" pitchFamily="-106" charset="0"/>
                <a:ea typeface="+mn-ea"/>
                <a:cs typeface="+mn-cs"/>
              </a:defRPr>
            </a:lvl1pPr>
          </a:lstStyle>
          <a:p>
            <a:pPr>
              <a:defRPr/>
            </a:pPr>
            <a:endParaRPr lang="en-US"/>
          </a:p>
        </p:txBody>
      </p:sp>
      <p:sp>
        <p:nvSpPr>
          <p:cNvPr id="53255" name="Rectangle 7"/>
          <p:cNvSpPr>
            <a:spLocks noGrp="1" noChangeArrowheads="1"/>
          </p:cNvSpPr>
          <p:nvPr>
            <p:ph type="sldNum" sz="quarter" idx="5"/>
          </p:nvPr>
        </p:nvSpPr>
        <p:spPr bwMode="auto">
          <a:xfrm>
            <a:off x="3979757"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pPr>
              <a:defRPr/>
            </a:pPr>
            <a:fld id="{113E5CF4-1C02-8045-880F-894F8688A138}" type="slidenum">
              <a:rPr lang="en-US"/>
              <a:pPr>
                <a:defRPr/>
              </a:pPr>
              <a:t>‹#›</a:t>
            </a:fld>
            <a:endParaRPr lang="en-US"/>
          </a:p>
        </p:txBody>
      </p:sp>
    </p:spTree>
    <p:extLst>
      <p:ext uri="{BB962C8B-B14F-4D97-AF65-F5344CB8AC3E}">
        <p14:creationId xmlns:p14="http://schemas.microsoft.com/office/powerpoint/2010/main" val="4152548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3E5CF4-1C02-8045-880F-894F8688A138}" type="slidenum">
              <a:rPr lang="en-US" smtClean="0"/>
              <a:pPr>
                <a:defRPr/>
              </a:pPr>
              <a:t>1</a:t>
            </a:fld>
            <a:endParaRPr lang="en-US"/>
          </a:p>
        </p:txBody>
      </p:sp>
    </p:spTree>
    <p:extLst>
      <p:ext uri="{BB962C8B-B14F-4D97-AF65-F5344CB8AC3E}">
        <p14:creationId xmlns:p14="http://schemas.microsoft.com/office/powerpoint/2010/main" val="317422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DAB2A2-6389-3F43-AEC5-9CC3B6B14B4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90047A7-F9E0-264B-9C2D-2E8AFE98C311}" type="slidenum">
              <a:rPr lang="en-US" smtClean="0"/>
              <a:pPr>
                <a:defRPr/>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A0C3E1-DF6B-7C47-824D-A31A82CE93F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2034A0-4D14-3C45-A61B-9B7F9B1606B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1FC4E5-5693-BC4B-A0FA-BFE3CFFA348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EEAACBC-6A67-4E43-A2C1-ACBC1B32A73E}" type="slidenum">
              <a:rPr lang="en-US" smtClean="0"/>
              <a:pPr>
                <a:defRPr/>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0CDAD6-D685-5740-B807-8FE398ADE3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E2CE2F3-1C8D-6242-9C90-F8C7D961DC5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50ABC6A-61D8-E141-87C8-BAE72D049CB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FF165A2-9D51-7F4C-97A6-56A28137720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DE723F3-3EF4-4B43-8E75-D8A9310E34B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139367F-31E5-5D48-9CDA-CE4E3712105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3EEAACBC-6A67-4E43-A2C1-ACBC1B32A73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 id="214748394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533400" y="381000"/>
            <a:ext cx="8229600" cy="5867400"/>
          </a:xfrm>
        </p:spPr>
        <p:txBody>
          <a:bodyPr/>
          <a:lstStyle/>
          <a:p>
            <a:pPr eaLnBrk="1" hangingPunct="1">
              <a:defRPr/>
            </a:pPr>
            <a:r>
              <a:rPr lang="en-US" sz="4800" dirty="0">
                <a:solidFill>
                  <a:schemeClr val="tx2">
                    <a:lumMod val="75000"/>
                    <a:lumOff val="25000"/>
                  </a:schemeClr>
                </a:solidFill>
                <a:latin typeface="Arial" charset="0"/>
              </a:rPr>
              <a:t/>
            </a:r>
            <a:br>
              <a:rPr lang="en-US" sz="4800" dirty="0">
                <a:solidFill>
                  <a:schemeClr val="tx2">
                    <a:lumMod val="75000"/>
                    <a:lumOff val="25000"/>
                  </a:schemeClr>
                </a:solidFill>
                <a:latin typeface="Arial" charset="0"/>
              </a:rPr>
            </a:br>
            <a:r>
              <a:rPr lang="en-US" sz="4800" dirty="0">
                <a:solidFill>
                  <a:schemeClr val="tx2">
                    <a:lumMod val="75000"/>
                    <a:lumOff val="25000"/>
                  </a:schemeClr>
                </a:solidFill>
                <a:latin typeface="Arial" charset="0"/>
              </a:rPr>
              <a:t/>
            </a:r>
            <a:br>
              <a:rPr lang="en-US" sz="4800" dirty="0">
                <a:solidFill>
                  <a:schemeClr val="tx2">
                    <a:lumMod val="75000"/>
                    <a:lumOff val="25000"/>
                  </a:schemeClr>
                </a:solidFill>
                <a:latin typeface="Arial" charset="0"/>
              </a:rPr>
            </a:br>
            <a:r>
              <a:rPr lang="en-US" sz="4800" dirty="0">
                <a:solidFill>
                  <a:schemeClr val="tx2">
                    <a:lumMod val="75000"/>
                    <a:lumOff val="25000"/>
                  </a:schemeClr>
                </a:solidFill>
                <a:latin typeface="Arial" charset="0"/>
              </a:rPr>
              <a:t/>
            </a:r>
            <a:br>
              <a:rPr lang="en-US" sz="4800" dirty="0">
                <a:solidFill>
                  <a:schemeClr val="tx2">
                    <a:lumMod val="75000"/>
                    <a:lumOff val="25000"/>
                  </a:schemeClr>
                </a:solidFill>
                <a:latin typeface="Arial" charset="0"/>
              </a:rPr>
            </a:br>
            <a:r>
              <a:rPr lang="en-US" sz="4800" dirty="0">
                <a:solidFill>
                  <a:schemeClr val="tx2">
                    <a:lumMod val="75000"/>
                    <a:lumOff val="25000"/>
                  </a:schemeClr>
                </a:solidFill>
                <a:latin typeface="Arial" charset="0"/>
              </a:rPr>
              <a:t/>
            </a:r>
            <a:br>
              <a:rPr lang="en-US" sz="4800" dirty="0">
                <a:solidFill>
                  <a:schemeClr val="tx2">
                    <a:lumMod val="75000"/>
                    <a:lumOff val="25000"/>
                  </a:schemeClr>
                </a:solidFill>
                <a:latin typeface="Arial" charset="0"/>
              </a:rPr>
            </a:br>
            <a:r>
              <a:rPr lang="en-US" sz="4800" dirty="0">
                <a:solidFill>
                  <a:schemeClr val="tx2">
                    <a:lumMod val="75000"/>
                    <a:lumOff val="25000"/>
                  </a:schemeClr>
                </a:solidFill>
                <a:latin typeface="Arial" charset="0"/>
              </a:rPr>
              <a:t>The Power of Mindsets: Nurturing Hope and Resilience in Ourselves and Others</a:t>
            </a:r>
            <a:br>
              <a:rPr lang="en-US" sz="4800" dirty="0">
                <a:solidFill>
                  <a:schemeClr val="tx2">
                    <a:lumMod val="75000"/>
                    <a:lumOff val="25000"/>
                  </a:schemeClr>
                </a:solidFill>
                <a:latin typeface="Arial" charset="0"/>
              </a:rPr>
            </a:br>
            <a:r>
              <a:rPr lang="en-US" sz="4800" dirty="0">
                <a:solidFill>
                  <a:schemeClr val="tx2">
                    <a:lumMod val="75000"/>
                    <a:lumOff val="25000"/>
                  </a:schemeClr>
                </a:solidFill>
                <a:latin typeface="Arial" charset="0"/>
              </a:rPr>
              <a:t> </a:t>
            </a:r>
            <a:r>
              <a:rPr lang="en-US" sz="5400" dirty="0">
                <a:solidFill>
                  <a:schemeClr val="tx2">
                    <a:lumMod val="75000"/>
                    <a:lumOff val="25000"/>
                  </a:schemeClr>
                </a:solidFill>
                <a:latin typeface="Arial" charset="0"/>
              </a:rPr>
              <a:t/>
            </a:r>
            <a:br>
              <a:rPr lang="en-US" sz="5400" dirty="0">
                <a:solidFill>
                  <a:schemeClr val="tx2">
                    <a:lumMod val="75000"/>
                    <a:lumOff val="25000"/>
                  </a:schemeClr>
                </a:solidFill>
                <a:latin typeface="Arial" charset="0"/>
              </a:rPr>
            </a:br>
            <a:r>
              <a:rPr lang="en-US" sz="3200" dirty="0" err="1">
                <a:solidFill>
                  <a:schemeClr val="tx2">
                    <a:lumMod val="75000"/>
                    <a:lumOff val="25000"/>
                  </a:schemeClr>
                </a:solidFill>
                <a:latin typeface="Arial" charset="0"/>
              </a:rPr>
              <a:t>www.drrobertbrooks.com</a:t>
            </a:r>
            <a:r>
              <a:rPr lang="en-US" sz="3200" dirty="0">
                <a:solidFill>
                  <a:schemeClr val="tx2">
                    <a:lumMod val="75000"/>
                    <a:lumOff val="25000"/>
                  </a:schemeClr>
                </a:solidFill>
                <a:latin typeface="Arial" charset="0"/>
              </a:rPr>
              <a:t/>
            </a:r>
            <a:br>
              <a:rPr lang="en-US" sz="3200" dirty="0">
                <a:solidFill>
                  <a:schemeClr val="tx2">
                    <a:lumMod val="75000"/>
                    <a:lumOff val="25000"/>
                  </a:schemeClr>
                </a:solidFill>
                <a:latin typeface="Arial" charset="0"/>
              </a:rPr>
            </a:br>
            <a:r>
              <a:rPr lang="en-US" sz="3200" dirty="0" err="1">
                <a:solidFill>
                  <a:schemeClr val="tx2">
                    <a:lumMod val="75000"/>
                    <a:lumOff val="25000"/>
                  </a:schemeClr>
                </a:solidFill>
                <a:latin typeface="Arial" charset="0"/>
              </a:rPr>
              <a:t>contact@drrobertbrooks.com</a:t>
            </a:r>
            <a:r>
              <a:rPr lang="en-US" sz="3200" dirty="0">
                <a:solidFill>
                  <a:schemeClr val="tx2">
                    <a:lumMod val="75000"/>
                    <a:lumOff val="25000"/>
                  </a:schemeClr>
                </a:solidFill>
                <a:latin typeface="Arial" charset="0"/>
              </a:rPr>
              <a:t/>
            </a:r>
            <a:br>
              <a:rPr lang="en-US" sz="3200" dirty="0">
                <a:solidFill>
                  <a:schemeClr val="tx2">
                    <a:lumMod val="75000"/>
                    <a:lumOff val="25000"/>
                  </a:schemeClr>
                </a:solidFill>
                <a:latin typeface="Arial" charset="0"/>
              </a:rPr>
            </a:br>
            <a:r>
              <a:rPr lang="en-US" sz="3200" dirty="0">
                <a:solidFill>
                  <a:schemeClr val="tx2">
                    <a:lumMod val="75000"/>
                    <a:lumOff val="25000"/>
                  </a:schemeClr>
                </a:solidFill>
                <a:latin typeface="Arial" charset="0"/>
              </a:rPr>
              <a:t>twitter: @</a:t>
            </a:r>
            <a:r>
              <a:rPr lang="en-US" sz="3200" dirty="0" err="1">
                <a:solidFill>
                  <a:schemeClr val="tx2">
                    <a:lumMod val="75000"/>
                    <a:lumOff val="25000"/>
                  </a:schemeClr>
                </a:solidFill>
                <a:latin typeface="Arial" charset="0"/>
              </a:rPr>
              <a:t>drrobertbrooks</a:t>
            </a:r>
            <a:r>
              <a:rPr lang="en-US" sz="3200" dirty="0">
                <a:solidFill>
                  <a:schemeClr val="tx2">
                    <a:lumMod val="75000"/>
                    <a:lumOff val="25000"/>
                  </a:schemeClr>
                </a:solidFill>
                <a:latin typeface="Arial" charset="0"/>
              </a:rPr>
              <a:t/>
            </a:r>
            <a:br>
              <a:rPr lang="en-US" sz="3200" dirty="0">
                <a:solidFill>
                  <a:schemeClr val="tx2">
                    <a:lumMod val="75000"/>
                    <a:lumOff val="25000"/>
                  </a:schemeClr>
                </a:solidFill>
                <a:latin typeface="Arial" charset="0"/>
              </a:rPr>
            </a:br>
            <a:r>
              <a:rPr lang="en-US" sz="3200" dirty="0">
                <a:solidFill>
                  <a:schemeClr val="tx2">
                    <a:lumMod val="75000"/>
                    <a:lumOff val="25000"/>
                  </a:schemeClr>
                </a:solidFill>
                <a:latin typeface="Arial" charset="0"/>
              </a:rPr>
              <a:t> </a:t>
            </a:r>
          </a:p>
        </p:txBody>
      </p:sp>
      <p:sp>
        <p:nvSpPr>
          <p:cNvPr id="291843" name="Rectangle 3"/>
          <p:cNvSpPr>
            <a:spLocks noGrp="1" noChangeArrowheads="1"/>
          </p:cNvSpPr>
          <p:nvPr>
            <p:ph idx="1"/>
          </p:nvPr>
        </p:nvSpPr>
        <p:spPr>
          <a:xfrm>
            <a:off x="457200" y="6019800"/>
            <a:ext cx="8229600" cy="111125"/>
          </a:xfrm>
        </p:spPr>
        <p:txBody>
          <a:bodyPr rtlCol="0">
            <a:normAutofit fontScale="25000" lnSpcReduction="20000"/>
          </a:bodyPr>
          <a:lstStyle/>
          <a:p>
            <a:pPr eaLnBrk="1" fontAlgn="auto" hangingPunct="1">
              <a:spcAft>
                <a:spcPts val="0"/>
              </a:spcAft>
              <a:buClr>
                <a:schemeClr val="accent1">
                  <a:lumMod val="60000"/>
                  <a:lumOff val="40000"/>
                </a:schemeClr>
              </a:buClr>
              <a:buFont typeface="Wingdings" charset="0"/>
              <a:buNone/>
              <a:defRPr/>
            </a:pPr>
            <a:r>
              <a:rPr lang="en-US" sz="4000" dirty="0">
                <a:solidFill>
                  <a:schemeClr val="tx1">
                    <a:lumMod val="65000"/>
                    <a:lumOff val="35000"/>
                  </a:schemeClr>
                </a:solidFill>
                <a:latin typeface="Arial" charset="0"/>
              </a:rPr>
              <a:t> </a:t>
            </a:r>
            <a:endParaRPr lang="en-US" dirty="0">
              <a:solidFill>
                <a:schemeClr val="tx1">
                  <a:lumMod val="65000"/>
                  <a:lumOff val="35000"/>
                </a:schemeClr>
              </a:solidFill>
              <a:latin typeface="Arial" charset="0"/>
            </a:endParaRPr>
          </a:p>
          <a:p>
            <a:pPr eaLnBrk="1" fontAlgn="auto" hangingPunct="1">
              <a:lnSpc>
                <a:spcPct val="90000"/>
              </a:lnSpc>
              <a:spcAft>
                <a:spcPts val="0"/>
              </a:spcAft>
              <a:buClr>
                <a:schemeClr val="accent1">
                  <a:lumMod val="60000"/>
                  <a:lumOff val="40000"/>
                </a:schemeClr>
              </a:buClr>
              <a:buFont typeface="Wingdings" charset="0"/>
              <a:buNone/>
              <a:defRPr/>
            </a:pPr>
            <a:endParaRPr lang="en-US" dirty="0">
              <a:solidFill>
                <a:schemeClr val="tx1">
                  <a:lumMod val="65000"/>
                  <a:lumOff val="35000"/>
                </a:schemeClr>
              </a:solidFill>
              <a:latin typeface="Arial" charset="0"/>
            </a:endParaRPr>
          </a:p>
        </p:txBody>
      </p:sp>
    </p:spTree>
    <p:extLst>
      <p:ext uri="{BB962C8B-B14F-4D97-AF65-F5344CB8AC3E}">
        <p14:creationId xmlns:p14="http://schemas.microsoft.com/office/powerpoint/2010/main" val="3963703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6397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The power of mindsets</a:t>
            </a:r>
          </a:p>
        </p:txBody>
      </p:sp>
      <p:sp>
        <p:nvSpPr>
          <p:cNvPr id="174083" name="Rectangle 3"/>
          <p:cNvSpPr>
            <a:spLocks noGrp="1" noRot="1" noChangeArrowheads="1"/>
          </p:cNvSpPr>
          <p:nvPr>
            <p:ph idx="1"/>
          </p:nvPr>
        </p:nvSpPr>
        <p:spPr>
          <a:xfrm>
            <a:off x="457200" y="990600"/>
            <a:ext cx="8229600" cy="4953000"/>
          </a:xfrm>
        </p:spPr>
        <p:txBody>
          <a:bodyPr>
            <a:normAutofit fontScale="25000" lnSpcReduction="20000"/>
          </a:bodyPr>
          <a:lstStyle/>
          <a:p>
            <a:pPr>
              <a:lnSpc>
                <a:spcPct val="110000"/>
              </a:lnSpc>
              <a:buFont typeface="Wingdings" charset="0"/>
              <a:buNone/>
              <a:defRPr/>
            </a:pPr>
            <a:r>
              <a:rPr lang="en-US" sz="14400" dirty="0">
                <a:solidFill>
                  <a:schemeClr val="tx1">
                    <a:lumMod val="85000"/>
                    <a:lumOff val="15000"/>
                  </a:schemeClr>
                </a:solidFill>
                <a:latin typeface="Arial"/>
                <a:ea typeface="ＭＳ Ｐゴシック" charset="0"/>
                <a:cs typeface="Arial"/>
              </a:rPr>
              <a:t>A theory of mindsets that includes social-emotional factors has been proposed by Shawn </a:t>
            </a:r>
            <a:r>
              <a:rPr lang="en-US" sz="14400" dirty="0" err="1">
                <a:solidFill>
                  <a:schemeClr val="tx1">
                    <a:lumMod val="85000"/>
                    <a:lumOff val="15000"/>
                  </a:schemeClr>
                </a:solidFill>
                <a:latin typeface="Arial"/>
                <a:ea typeface="ＭＳ Ｐゴシック" charset="0"/>
                <a:cs typeface="Arial"/>
              </a:rPr>
              <a:t>Achor</a:t>
            </a:r>
            <a:r>
              <a:rPr lang="en-US" sz="14400" dirty="0">
                <a:solidFill>
                  <a:schemeClr val="tx1">
                    <a:lumMod val="85000"/>
                    <a:lumOff val="15000"/>
                  </a:schemeClr>
                </a:solidFill>
                <a:latin typeface="Arial"/>
                <a:ea typeface="ＭＳ Ｐゴシック" charset="0"/>
                <a:cs typeface="Arial"/>
              </a:rPr>
              <a:t> as described in his book </a:t>
            </a:r>
            <a:r>
              <a:rPr lang="en-US" sz="14400" i="1" dirty="0">
                <a:solidFill>
                  <a:schemeClr val="tx1">
                    <a:lumMod val="85000"/>
                    <a:lumOff val="15000"/>
                  </a:schemeClr>
                </a:solidFill>
                <a:latin typeface="Arial"/>
                <a:ea typeface="ＭＳ Ｐゴシック" charset="0"/>
                <a:cs typeface="Arial"/>
              </a:rPr>
              <a:t>The Happiness Advantage</a:t>
            </a:r>
            <a:r>
              <a:rPr lang="en-US" sz="14400" dirty="0">
                <a:solidFill>
                  <a:schemeClr val="tx1">
                    <a:lumMod val="85000"/>
                    <a:lumOff val="15000"/>
                  </a:schemeClr>
                </a:solidFill>
                <a:latin typeface="Arial"/>
                <a:ea typeface="ＭＳ Ｐゴシック" charset="0"/>
                <a:cs typeface="Arial"/>
              </a:rPr>
              <a:t> </a:t>
            </a:r>
          </a:p>
          <a:p>
            <a:pPr>
              <a:lnSpc>
                <a:spcPct val="110000"/>
              </a:lnSpc>
              <a:buFont typeface="Wingdings" charset="0"/>
              <a:buNone/>
              <a:defRPr/>
            </a:pPr>
            <a:r>
              <a:rPr lang="en-US" sz="14400" dirty="0" err="1">
                <a:solidFill>
                  <a:schemeClr val="tx1">
                    <a:lumMod val="85000"/>
                    <a:lumOff val="15000"/>
                  </a:schemeClr>
                </a:solidFill>
                <a:latin typeface="Arial"/>
                <a:ea typeface="ＭＳ Ｐゴシック" charset="0"/>
                <a:cs typeface="Arial"/>
              </a:rPr>
              <a:t>Achor</a:t>
            </a:r>
            <a:r>
              <a:rPr lang="en-US" sz="14400" dirty="0">
                <a:solidFill>
                  <a:schemeClr val="tx1">
                    <a:lumMod val="85000"/>
                    <a:lumOff val="15000"/>
                  </a:schemeClr>
                </a:solidFill>
                <a:latin typeface="Arial"/>
                <a:ea typeface="ＭＳ Ｐゴシック" charset="0"/>
                <a:cs typeface="Arial"/>
              </a:rPr>
              <a:t>: happiness precedes success rather than happiness being the outcome of success </a:t>
            </a:r>
          </a:p>
          <a:p>
            <a:pPr eaLnBrk="1" hangingPunct="1">
              <a:buFont typeface="Wingdings" charset="0"/>
              <a:buNone/>
              <a:defRPr/>
            </a:pPr>
            <a:endParaRPr lang="en-US" sz="14400" dirty="0">
              <a:latin typeface="Palatino" charset="0"/>
              <a:ea typeface="ＭＳ Ｐゴシック" charset="0"/>
              <a:cs typeface="ＭＳ Ｐゴシック" charset="0"/>
            </a:endParaRPr>
          </a:p>
          <a:p>
            <a:pPr eaLnBrk="1" hangingPunct="1">
              <a:buFont typeface="Wingdings" charset="0"/>
              <a:buNone/>
              <a:defRPr/>
            </a:pPr>
            <a:r>
              <a:rPr lang="en-US" dirty="0">
                <a:latin typeface="Palatino" charset="0"/>
                <a:ea typeface="ＭＳ Ｐゴシック" charset="0"/>
                <a:cs typeface="ＭＳ Ｐゴシック" charset="0"/>
              </a:rPr>
              <a:t> </a:t>
            </a:r>
          </a:p>
        </p:txBody>
      </p:sp>
    </p:spTree>
    <p:extLst>
      <p:ext uri="{BB962C8B-B14F-4D97-AF65-F5344CB8AC3E}">
        <p14:creationId xmlns:p14="http://schemas.microsoft.com/office/powerpoint/2010/main" val="32180819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74083">
                                            <p:txEl>
                                              <p:pRg st="1" end="1"/>
                                            </p:txEl>
                                          </p:spTgt>
                                        </p:tgtEl>
                                        <p:attrNameLst>
                                          <p:attrName>style.visibility</p:attrName>
                                        </p:attrNameLst>
                                      </p:cBhvr>
                                      <p:to>
                                        <p:strVal val="visible"/>
                                      </p:to>
                                    </p:set>
                                    <p:anim calcmode="lin" valueType="num">
                                      <p:cBhvr additive="base">
                                        <p:cTn id="13" dur="500" fill="hold"/>
                                        <p:tgtEl>
                                          <p:spTgt spid="174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0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8683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The power of mindsets</a:t>
            </a:r>
          </a:p>
        </p:txBody>
      </p:sp>
      <p:sp>
        <p:nvSpPr>
          <p:cNvPr id="174083" name="Rectangle 3"/>
          <p:cNvSpPr>
            <a:spLocks noGrp="1" noRot="1" noChangeArrowheads="1"/>
          </p:cNvSpPr>
          <p:nvPr>
            <p:ph idx="1"/>
          </p:nvPr>
        </p:nvSpPr>
        <p:spPr>
          <a:xfrm>
            <a:off x="457200" y="1295400"/>
            <a:ext cx="8229600" cy="4648200"/>
          </a:xfrm>
        </p:spPr>
        <p:txBody>
          <a:bodyPr>
            <a:normAutofit fontScale="25000" lnSpcReduction="20000"/>
          </a:bodyPr>
          <a:lstStyle/>
          <a:p>
            <a:pPr>
              <a:lnSpc>
                <a:spcPct val="110000"/>
              </a:lnSpc>
              <a:buFont typeface="Wingdings" charset="0"/>
              <a:buNone/>
              <a:defRPr/>
            </a:pPr>
            <a:r>
              <a:rPr lang="en-US" sz="14400" dirty="0">
                <a:solidFill>
                  <a:schemeClr val="tx1">
                    <a:lumMod val="85000"/>
                    <a:lumOff val="15000"/>
                  </a:schemeClr>
                </a:solidFill>
                <a:latin typeface="Arial"/>
                <a:ea typeface="ＭＳ Ｐゴシック" charset="0"/>
                <a:cs typeface="Arial"/>
              </a:rPr>
              <a:t>How is happiness defined?  “As the experience of positive emotions—pleasure combined with deeper feelings of meaning and purpose.  Happiness implies a positive mood in the present and a positive outlook for the future.”</a:t>
            </a:r>
          </a:p>
          <a:p>
            <a:pPr eaLnBrk="1" hangingPunct="1">
              <a:buFont typeface="Wingdings" charset="0"/>
              <a:buNone/>
              <a:defRPr/>
            </a:pPr>
            <a:r>
              <a:rPr lang="en-US" dirty="0">
                <a:latin typeface="Palatino" charset="0"/>
                <a:ea typeface="ＭＳ Ｐゴシック" charset="0"/>
                <a:cs typeface="ＭＳ Ｐゴシック" charset="0"/>
              </a:rPr>
              <a:t> </a:t>
            </a:r>
          </a:p>
        </p:txBody>
      </p:sp>
    </p:spTree>
    <p:extLst>
      <p:ext uri="{BB962C8B-B14F-4D97-AF65-F5344CB8AC3E}">
        <p14:creationId xmlns:p14="http://schemas.microsoft.com/office/powerpoint/2010/main" val="31920414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549275" y="107950"/>
            <a:ext cx="8042275" cy="806450"/>
          </a:xfrm>
        </p:spPr>
        <p:txBody>
          <a:bodyPr/>
          <a:lstStyle/>
          <a:p>
            <a:pPr eaLnBrk="1" hangingPunct="1">
              <a:lnSpc>
                <a:spcPct val="70000"/>
              </a:lnSpc>
              <a:defRPr/>
            </a:pPr>
            <a:r>
              <a:rPr lang="en-US" dirty="0">
                <a:solidFill>
                  <a:schemeClr val="tx2">
                    <a:lumMod val="75000"/>
                    <a:lumOff val="25000"/>
                  </a:schemeClr>
                </a:solidFill>
                <a:latin typeface="Arial" charset="0"/>
              </a:rPr>
              <a:t>The power of mindsets</a:t>
            </a:r>
          </a:p>
        </p:txBody>
      </p:sp>
      <p:sp>
        <p:nvSpPr>
          <p:cNvPr id="111619" name="Rectangle 3"/>
          <p:cNvSpPr>
            <a:spLocks noGrp="1" noChangeArrowheads="1"/>
          </p:cNvSpPr>
          <p:nvPr>
            <p:ph idx="1"/>
          </p:nvPr>
        </p:nvSpPr>
        <p:spPr>
          <a:xfrm>
            <a:off x="457200" y="1143000"/>
            <a:ext cx="8229600" cy="4987925"/>
          </a:xfrm>
        </p:spPr>
        <p:txBody>
          <a:bodyPr>
            <a:normAutofit fontScale="25000" lnSpcReduction="20000"/>
          </a:bodyPr>
          <a:lstStyle/>
          <a:p>
            <a:pPr eaLnBrk="1" hangingPunct="1">
              <a:lnSpc>
                <a:spcPct val="110000"/>
              </a:lnSpc>
              <a:buFont typeface="Wingdings" charset="0"/>
              <a:buNone/>
            </a:pPr>
            <a:r>
              <a:rPr lang="en-US" altLang="ja-JP" sz="14400" dirty="0" err="1">
                <a:solidFill>
                  <a:schemeClr val="tx1">
                    <a:lumMod val="85000"/>
                    <a:lumOff val="15000"/>
                  </a:schemeClr>
                </a:solidFill>
                <a:latin typeface="Arial" charset="0"/>
              </a:rPr>
              <a:t>Achor</a:t>
            </a:r>
            <a:r>
              <a:rPr lang="en-US" altLang="ja-JP" sz="14400" dirty="0">
                <a:solidFill>
                  <a:schemeClr val="tx1">
                    <a:lumMod val="85000"/>
                    <a:lumOff val="15000"/>
                  </a:schemeClr>
                </a:solidFill>
                <a:latin typeface="Arial" charset="0"/>
              </a:rPr>
              <a:t> emphasizes that positive emotions—which I believe are housed in a positive relationship—</a:t>
            </a:r>
            <a:r>
              <a:rPr lang="en-US" altLang="ja-JP" sz="14400" dirty="0" err="1">
                <a:solidFill>
                  <a:schemeClr val="tx1">
                    <a:lumMod val="85000"/>
                    <a:lumOff val="15000"/>
                  </a:schemeClr>
                </a:solidFill>
                <a:latin typeface="Arial" charset="0"/>
              </a:rPr>
              <a:t>enchance</a:t>
            </a:r>
            <a:r>
              <a:rPr lang="en-US" altLang="ja-JP" sz="14400" dirty="0">
                <a:solidFill>
                  <a:schemeClr val="tx1">
                    <a:lumMod val="85000"/>
                    <a:lumOff val="15000"/>
                  </a:schemeClr>
                </a:solidFill>
                <a:latin typeface="Arial" charset="0"/>
              </a:rPr>
              <a:t> brain development and “enable us to think more quickly and creatively, become more skilled at complex analysis and problem solving, and see and invent new ways of doing things.”</a:t>
            </a:r>
          </a:p>
          <a:p>
            <a:pPr eaLnBrk="1" hangingPunct="1">
              <a:lnSpc>
                <a:spcPct val="110000"/>
              </a:lnSpc>
              <a:buFont typeface="Wingdings" charset="0"/>
              <a:buNone/>
            </a:pPr>
            <a:r>
              <a:rPr lang="en-US" altLang="ja-JP" sz="14400" dirty="0">
                <a:solidFill>
                  <a:schemeClr val="tx1">
                    <a:lumMod val="85000"/>
                    <a:lumOff val="15000"/>
                  </a:schemeClr>
                </a:solidFill>
                <a:latin typeface="Arial" charset="0"/>
              </a:rPr>
              <a:t>  </a:t>
            </a:r>
          </a:p>
          <a:p>
            <a:pPr eaLnBrk="1" hangingPunct="1">
              <a:lnSpc>
                <a:spcPct val="110000"/>
              </a:lnSpc>
              <a:buFont typeface="Wingdings" charset="0"/>
              <a:buNone/>
            </a:pPr>
            <a:endParaRPr lang="en-US" altLang="ja-JP" sz="58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r>
              <a:rPr lang="en-US" altLang="ja-JP" sz="3900" dirty="0">
                <a:solidFill>
                  <a:schemeClr val="tx1">
                    <a:lumMod val="85000"/>
                    <a:lumOff val="15000"/>
                  </a:schemeClr>
                </a:solidFill>
                <a:latin typeface="Arial" charset="0"/>
              </a:rPr>
              <a:t> </a:t>
            </a:r>
          </a:p>
          <a:p>
            <a:pPr eaLnBrk="1" hangingPunct="1">
              <a:lnSpc>
                <a:spcPct val="110000"/>
              </a:lnSpc>
              <a:buFont typeface="Wingdings" charset="0"/>
              <a:buNone/>
            </a:pPr>
            <a:endParaRPr lang="en-US" altLang="ja-JP" sz="3600" dirty="0">
              <a:solidFill>
                <a:schemeClr val="tx1">
                  <a:lumMod val="85000"/>
                  <a:lumOff val="15000"/>
                </a:schemeClr>
              </a:solidFill>
              <a:latin typeface="Arial" charset="0"/>
            </a:endParaRPr>
          </a:p>
          <a:p>
            <a:pPr eaLnBrk="1" hangingPunct="1">
              <a:lnSpc>
                <a:spcPct val="110000"/>
              </a:lnSpc>
              <a:buFont typeface="Wingdings" charset="0"/>
              <a:buNone/>
            </a:pPr>
            <a:r>
              <a:rPr lang="en-US" altLang="ja-JP" sz="4600" dirty="0">
                <a:solidFill>
                  <a:schemeClr val="tx1">
                    <a:lumMod val="85000"/>
                    <a:lumOff val="15000"/>
                  </a:schemeClr>
                </a:solidFill>
                <a:latin typeface="Arial" charset="0"/>
              </a:rPr>
              <a:t> </a:t>
            </a: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sz="3200" dirty="0">
              <a:solidFill>
                <a:schemeClr val="tx1">
                  <a:lumMod val="85000"/>
                  <a:lumOff val="15000"/>
                </a:schemeClr>
              </a:solidFill>
              <a:latin typeface="Arial" charset="0"/>
            </a:endParaRPr>
          </a:p>
          <a:p>
            <a:pPr eaLnBrk="1" hangingPunct="1">
              <a:lnSpc>
                <a:spcPct val="110000"/>
              </a:lnSpc>
              <a:buFont typeface="Wingdings" charset="0"/>
              <a:buNone/>
            </a:pPr>
            <a:endParaRPr lang="en-US" dirty="0">
              <a:solidFill>
                <a:schemeClr val="tx1">
                  <a:lumMod val="85000"/>
                  <a:lumOff val="15000"/>
                </a:schemeClr>
              </a:solidFill>
              <a:latin typeface="Arial" charset="0"/>
            </a:endParaRPr>
          </a:p>
        </p:txBody>
      </p:sp>
    </p:spTree>
    <p:extLst>
      <p:ext uri="{BB962C8B-B14F-4D97-AF65-F5344CB8AC3E}">
        <p14:creationId xmlns:p14="http://schemas.microsoft.com/office/powerpoint/2010/main" val="153199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6397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 </a:t>
            </a:r>
          </a:p>
        </p:txBody>
      </p:sp>
      <p:sp>
        <p:nvSpPr>
          <p:cNvPr id="174083" name="Rectangle 3"/>
          <p:cNvSpPr>
            <a:spLocks noGrp="1" noRot="1" noChangeArrowheads="1"/>
          </p:cNvSpPr>
          <p:nvPr>
            <p:ph idx="1"/>
          </p:nvPr>
        </p:nvSpPr>
        <p:spPr>
          <a:xfrm>
            <a:off x="457200" y="914400"/>
            <a:ext cx="8229600" cy="5257800"/>
          </a:xfrm>
        </p:spPr>
        <p:txBody>
          <a:bodyPr>
            <a:normAutofit fontScale="25000" lnSpcReduction="20000"/>
          </a:bodyPr>
          <a:lstStyle/>
          <a:p>
            <a:pPr>
              <a:lnSpc>
                <a:spcPct val="110000"/>
              </a:lnSpc>
              <a:buFont typeface="Wingdings" charset="0"/>
              <a:buNone/>
              <a:defRPr/>
            </a:pPr>
            <a:r>
              <a:rPr lang="en-US" sz="14400" dirty="0" err="1">
                <a:solidFill>
                  <a:schemeClr val="tx1">
                    <a:lumMod val="85000"/>
                    <a:lumOff val="15000"/>
                  </a:schemeClr>
                </a:solidFill>
                <a:latin typeface="Arial"/>
                <a:ea typeface="ＭＳ Ｐゴシック" charset="0"/>
                <a:cs typeface="Arial"/>
              </a:rPr>
              <a:t>Achor’s</a:t>
            </a:r>
            <a:r>
              <a:rPr lang="en-US" sz="14400" dirty="0">
                <a:solidFill>
                  <a:schemeClr val="tx1">
                    <a:lumMod val="85000"/>
                    <a:lumOff val="15000"/>
                  </a:schemeClr>
                </a:solidFill>
                <a:latin typeface="Arial"/>
                <a:ea typeface="ＭＳ Ｐゴシック" charset="0"/>
                <a:cs typeface="Arial"/>
              </a:rPr>
              <a:t> work parallels that of Barbara Fredrickson, a psychologist at the University of North Carolina at Chapel Hill and author of the book </a:t>
            </a:r>
            <a:r>
              <a:rPr lang="en-US" sz="14400" i="1" dirty="0">
                <a:solidFill>
                  <a:schemeClr val="tx1">
                    <a:lumMod val="85000"/>
                    <a:lumOff val="15000"/>
                  </a:schemeClr>
                </a:solidFill>
                <a:latin typeface="Arial"/>
                <a:ea typeface="ＭＳ Ｐゴシック" charset="0"/>
                <a:cs typeface="Arial"/>
              </a:rPr>
              <a:t>Positivity</a:t>
            </a:r>
            <a:r>
              <a:rPr lang="en-US" sz="14400" dirty="0">
                <a:solidFill>
                  <a:schemeClr val="tx1">
                    <a:lumMod val="85000"/>
                    <a:lumOff val="15000"/>
                  </a:schemeClr>
                </a:solidFill>
                <a:latin typeface="Arial"/>
                <a:ea typeface="ＭＳ Ｐゴシック" charset="0"/>
                <a:cs typeface="Arial"/>
              </a:rPr>
              <a:t> </a:t>
            </a:r>
          </a:p>
          <a:p>
            <a:pPr>
              <a:lnSpc>
                <a:spcPct val="110000"/>
              </a:lnSpc>
              <a:buNone/>
              <a:defRPr/>
            </a:pPr>
            <a:r>
              <a:rPr lang="en-US" sz="14400" dirty="0">
                <a:solidFill>
                  <a:schemeClr val="tx1">
                    <a:lumMod val="85000"/>
                    <a:lumOff val="15000"/>
                  </a:schemeClr>
                </a:solidFill>
                <a:latin typeface="Arial"/>
                <a:ea typeface="ＭＳ Ｐゴシック" charset="0"/>
                <a:cs typeface="Arial"/>
              </a:rPr>
              <a:t>Fredrickson has proposed the “broaden and build theory” of positive emotions, a theory that I believe has major implications for the kind of climate we create in </a:t>
            </a:r>
            <a:r>
              <a:rPr lang="en-US" sz="14400">
                <a:solidFill>
                  <a:schemeClr val="tx1">
                    <a:lumMod val="85000"/>
                    <a:lumOff val="15000"/>
                  </a:schemeClr>
                </a:solidFill>
                <a:latin typeface="Arial"/>
                <a:ea typeface="ＭＳ Ｐゴシック" charset="0"/>
                <a:cs typeface="Arial"/>
              </a:rPr>
              <a:t>any environment </a:t>
            </a:r>
            <a:endParaRPr lang="en-US" sz="14400" dirty="0">
              <a:solidFill>
                <a:schemeClr val="tx1">
                  <a:lumMod val="85000"/>
                  <a:lumOff val="15000"/>
                </a:schemeClr>
              </a:solidFill>
              <a:latin typeface="Arial"/>
              <a:ea typeface="ＭＳ Ｐゴシック" charset="0"/>
              <a:cs typeface="Arial"/>
            </a:endParaRPr>
          </a:p>
          <a:p>
            <a:pPr eaLnBrk="1" hangingPunct="1">
              <a:buFont typeface="Wingdings" charset="0"/>
              <a:buNone/>
              <a:defRPr/>
            </a:pPr>
            <a:endParaRPr lang="en-US" sz="14400" dirty="0">
              <a:latin typeface="Palatino" charset="0"/>
              <a:ea typeface="ＭＳ Ｐゴシック" charset="0"/>
              <a:cs typeface="ＭＳ Ｐゴシック" charset="0"/>
            </a:endParaRPr>
          </a:p>
          <a:p>
            <a:pPr eaLnBrk="1" hangingPunct="1">
              <a:buFont typeface="Wingdings" charset="0"/>
              <a:buNone/>
              <a:defRPr/>
            </a:pPr>
            <a:r>
              <a:rPr lang="en-US" dirty="0">
                <a:latin typeface="Palatino" charset="0"/>
                <a:ea typeface="ＭＳ Ｐゴシック" charset="0"/>
                <a:cs typeface="ＭＳ Ｐゴシック" charset="0"/>
              </a:rPr>
              <a:t> </a:t>
            </a:r>
          </a:p>
        </p:txBody>
      </p:sp>
      <p:sp>
        <p:nvSpPr>
          <p:cNvPr id="4" name="Rectangle 2"/>
          <p:cNvSpPr txBox="1">
            <a:spLocks noChangeArrowheads="1"/>
          </p:cNvSpPr>
          <p:nvPr/>
        </p:nvSpPr>
        <p:spPr>
          <a:xfrm>
            <a:off x="457200" y="277813"/>
            <a:ext cx="8229600" cy="63658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dirty="0">
                <a:solidFill>
                  <a:schemeClr val="tx2">
                    <a:lumMod val="75000"/>
                    <a:lumOff val="25000"/>
                  </a:schemeClr>
                </a:solidFill>
                <a:latin typeface="Arial" charset="0"/>
              </a:rPr>
              <a:t>The power of mindsets</a:t>
            </a:r>
          </a:p>
        </p:txBody>
      </p:sp>
    </p:spTree>
    <p:extLst>
      <p:ext uri="{BB962C8B-B14F-4D97-AF65-F5344CB8AC3E}">
        <p14:creationId xmlns:p14="http://schemas.microsoft.com/office/powerpoint/2010/main" val="510094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74083">
                                            <p:txEl>
                                              <p:pRg st="1" end="1"/>
                                            </p:txEl>
                                          </p:spTgt>
                                        </p:tgtEl>
                                        <p:attrNameLst>
                                          <p:attrName>style.visibility</p:attrName>
                                        </p:attrNameLst>
                                      </p:cBhvr>
                                      <p:to>
                                        <p:strVal val="visible"/>
                                      </p:to>
                                    </p:set>
                                    <p:anim calcmode="lin" valueType="num">
                                      <p:cBhvr additive="base">
                                        <p:cTn id="13" dur="500" fill="hold"/>
                                        <p:tgtEl>
                                          <p:spTgt spid="174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0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6397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 </a:t>
            </a:r>
          </a:p>
        </p:txBody>
      </p:sp>
      <p:sp>
        <p:nvSpPr>
          <p:cNvPr id="174083" name="Rectangle 3"/>
          <p:cNvSpPr>
            <a:spLocks noGrp="1" noRot="1" noChangeArrowheads="1"/>
          </p:cNvSpPr>
          <p:nvPr>
            <p:ph idx="1"/>
          </p:nvPr>
        </p:nvSpPr>
        <p:spPr>
          <a:xfrm>
            <a:off x="457200" y="1066800"/>
            <a:ext cx="8229600" cy="4876800"/>
          </a:xfrm>
        </p:spPr>
        <p:txBody>
          <a:bodyPr>
            <a:normAutofit fontScale="25000" lnSpcReduction="20000"/>
          </a:bodyPr>
          <a:lstStyle/>
          <a:p>
            <a:pPr>
              <a:lnSpc>
                <a:spcPct val="110000"/>
              </a:lnSpc>
              <a:buFont typeface="Wingdings" charset="0"/>
              <a:buNone/>
              <a:defRPr/>
            </a:pPr>
            <a:r>
              <a:rPr lang="en-US" sz="14400" dirty="0">
                <a:solidFill>
                  <a:schemeClr val="tx1">
                    <a:lumMod val="85000"/>
                    <a:lumOff val="15000"/>
                  </a:schemeClr>
                </a:solidFill>
                <a:latin typeface="Arial"/>
                <a:ea typeface="ＭＳ Ｐゴシック" charset="0"/>
                <a:cs typeface="Arial"/>
              </a:rPr>
              <a:t>Fredrickson contends that negative emotions narrow one’s thinking and behavior while positive emotions such as “joy, contentment, and interest” broaden the “range of cognitions and behaviors”; positive emotions help us to experience seemingly stressful tasks as less threatening and also, to cope more effectively with stress</a:t>
            </a:r>
          </a:p>
          <a:p>
            <a:pPr eaLnBrk="1" hangingPunct="1">
              <a:buFont typeface="Wingdings" charset="0"/>
              <a:buNone/>
              <a:defRPr/>
            </a:pPr>
            <a:endParaRPr lang="en-US" sz="14400" dirty="0">
              <a:latin typeface="Palatino" charset="0"/>
              <a:ea typeface="ＭＳ Ｐゴシック" charset="0"/>
              <a:cs typeface="ＭＳ Ｐゴシック" charset="0"/>
            </a:endParaRPr>
          </a:p>
          <a:p>
            <a:pPr eaLnBrk="1" hangingPunct="1">
              <a:buFont typeface="Wingdings" charset="0"/>
              <a:buNone/>
              <a:defRPr/>
            </a:pPr>
            <a:r>
              <a:rPr lang="en-US" dirty="0">
                <a:latin typeface="Palatino" charset="0"/>
                <a:ea typeface="ＭＳ Ｐゴシック" charset="0"/>
                <a:cs typeface="ＭＳ Ｐゴシック" charset="0"/>
              </a:rPr>
              <a:t> </a:t>
            </a:r>
          </a:p>
        </p:txBody>
      </p:sp>
      <p:sp>
        <p:nvSpPr>
          <p:cNvPr id="4" name="Rectangle 2"/>
          <p:cNvSpPr txBox="1">
            <a:spLocks noChangeArrowheads="1"/>
          </p:cNvSpPr>
          <p:nvPr/>
        </p:nvSpPr>
        <p:spPr>
          <a:xfrm>
            <a:off x="457200" y="277813"/>
            <a:ext cx="8229600" cy="78898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dirty="0">
                <a:solidFill>
                  <a:schemeClr val="tx2">
                    <a:lumMod val="75000"/>
                    <a:lumOff val="25000"/>
                  </a:schemeClr>
                </a:solidFill>
                <a:latin typeface="Arial" charset="0"/>
              </a:rPr>
              <a:t>The power of mindsets</a:t>
            </a:r>
          </a:p>
        </p:txBody>
      </p:sp>
    </p:spTree>
    <p:extLst>
      <p:ext uri="{BB962C8B-B14F-4D97-AF65-F5344CB8AC3E}">
        <p14:creationId xmlns:p14="http://schemas.microsoft.com/office/powerpoint/2010/main" val="33914461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6397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 </a:t>
            </a:r>
          </a:p>
        </p:txBody>
      </p:sp>
      <p:sp>
        <p:nvSpPr>
          <p:cNvPr id="174083" name="Rectangle 3"/>
          <p:cNvSpPr>
            <a:spLocks noGrp="1" noRot="1" noChangeArrowheads="1"/>
          </p:cNvSpPr>
          <p:nvPr>
            <p:ph idx="1"/>
          </p:nvPr>
        </p:nvSpPr>
        <p:spPr>
          <a:xfrm>
            <a:off x="457200" y="1066800"/>
            <a:ext cx="8229600" cy="4876800"/>
          </a:xfrm>
        </p:spPr>
        <p:txBody>
          <a:bodyPr>
            <a:normAutofit fontScale="25000" lnSpcReduction="20000"/>
          </a:bodyPr>
          <a:lstStyle/>
          <a:p>
            <a:pPr>
              <a:lnSpc>
                <a:spcPct val="110000"/>
              </a:lnSpc>
              <a:buFont typeface="Wingdings" charset="0"/>
              <a:buNone/>
              <a:defRPr/>
            </a:pPr>
            <a:r>
              <a:rPr lang="en-US" sz="14400" dirty="0">
                <a:solidFill>
                  <a:schemeClr val="tx1">
                    <a:lumMod val="85000"/>
                    <a:lumOff val="15000"/>
                  </a:schemeClr>
                </a:solidFill>
                <a:latin typeface="Arial"/>
                <a:ea typeface="ＭＳ Ｐゴシック" charset="0"/>
                <a:cs typeface="Arial"/>
              </a:rPr>
              <a:t>Richard Davidson, founder for the Center of Healthy Minds at the University of Wisconsin-Madison, has also shown that positive emotions lead to greater activity in those parts of the brain associated with psychological well-being and there are lower levels of cortisol (a stress hormone)</a:t>
            </a:r>
          </a:p>
          <a:p>
            <a:pPr eaLnBrk="1" hangingPunct="1">
              <a:buFont typeface="Wingdings" charset="0"/>
              <a:buNone/>
              <a:defRPr/>
            </a:pPr>
            <a:endParaRPr lang="en-US" sz="14400" dirty="0">
              <a:latin typeface="Palatino" charset="0"/>
              <a:ea typeface="ＭＳ Ｐゴシック" charset="0"/>
              <a:cs typeface="ＭＳ Ｐゴシック" charset="0"/>
            </a:endParaRPr>
          </a:p>
          <a:p>
            <a:pPr eaLnBrk="1" hangingPunct="1">
              <a:buFont typeface="Wingdings" charset="0"/>
              <a:buNone/>
              <a:defRPr/>
            </a:pPr>
            <a:r>
              <a:rPr lang="en-US" dirty="0">
                <a:latin typeface="Palatino" charset="0"/>
                <a:ea typeface="ＭＳ Ｐゴシック" charset="0"/>
                <a:cs typeface="ＭＳ Ｐゴシック" charset="0"/>
              </a:rPr>
              <a:t> </a:t>
            </a:r>
          </a:p>
        </p:txBody>
      </p:sp>
      <p:sp>
        <p:nvSpPr>
          <p:cNvPr id="4" name="Rectangle 2"/>
          <p:cNvSpPr txBox="1">
            <a:spLocks noChangeArrowheads="1"/>
          </p:cNvSpPr>
          <p:nvPr/>
        </p:nvSpPr>
        <p:spPr>
          <a:xfrm>
            <a:off x="457200" y="277813"/>
            <a:ext cx="8229600" cy="78898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dirty="0">
                <a:solidFill>
                  <a:schemeClr val="tx2">
                    <a:lumMod val="75000"/>
                    <a:lumOff val="25000"/>
                  </a:schemeClr>
                </a:solidFill>
                <a:latin typeface="Arial" charset="0"/>
              </a:rPr>
              <a:t>The power of mindsets</a:t>
            </a:r>
          </a:p>
        </p:txBody>
      </p:sp>
    </p:spTree>
    <p:extLst>
      <p:ext uri="{BB962C8B-B14F-4D97-AF65-F5344CB8AC3E}">
        <p14:creationId xmlns:p14="http://schemas.microsoft.com/office/powerpoint/2010/main" val="18250999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6397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The power of mindsets</a:t>
            </a:r>
          </a:p>
        </p:txBody>
      </p:sp>
      <p:sp>
        <p:nvSpPr>
          <p:cNvPr id="174083" name="Rectangle 3"/>
          <p:cNvSpPr>
            <a:spLocks noGrp="1" noRot="1" noChangeArrowheads="1"/>
          </p:cNvSpPr>
          <p:nvPr>
            <p:ph idx="1"/>
          </p:nvPr>
        </p:nvSpPr>
        <p:spPr>
          <a:xfrm>
            <a:off x="457200" y="914400"/>
            <a:ext cx="8229600" cy="5334000"/>
          </a:xfrm>
        </p:spPr>
        <p:txBody>
          <a:bodyPr>
            <a:normAutofit fontScale="25000" lnSpcReduction="20000"/>
          </a:bodyPr>
          <a:lstStyle/>
          <a:p>
            <a:pPr>
              <a:lnSpc>
                <a:spcPct val="110000"/>
              </a:lnSpc>
              <a:buFont typeface="Wingdings" charset="0"/>
              <a:buNone/>
              <a:defRPr/>
            </a:pPr>
            <a:r>
              <a:rPr lang="en-US" sz="14400" dirty="0">
                <a:solidFill>
                  <a:schemeClr val="tx1">
                    <a:lumMod val="85000"/>
                    <a:lumOff val="15000"/>
                  </a:schemeClr>
                </a:solidFill>
                <a:latin typeface="Arial"/>
                <a:ea typeface="ＭＳ Ｐゴシック" charset="0"/>
                <a:cs typeface="Arial"/>
              </a:rPr>
              <a:t>The studies cited by </a:t>
            </a:r>
            <a:r>
              <a:rPr lang="en-US" sz="14400" dirty="0" err="1">
                <a:solidFill>
                  <a:schemeClr val="tx1">
                    <a:lumMod val="85000"/>
                    <a:lumOff val="15000"/>
                  </a:schemeClr>
                </a:solidFill>
                <a:latin typeface="Arial"/>
                <a:ea typeface="ＭＳ Ｐゴシック" charset="0"/>
                <a:cs typeface="Arial"/>
              </a:rPr>
              <a:t>Achor</a:t>
            </a:r>
            <a:r>
              <a:rPr lang="en-US" sz="14400" dirty="0">
                <a:solidFill>
                  <a:schemeClr val="tx1">
                    <a:lumMod val="85000"/>
                    <a:lumOff val="15000"/>
                  </a:schemeClr>
                </a:solidFill>
                <a:latin typeface="Arial"/>
                <a:ea typeface="ＭＳ Ｐゴシック" charset="0"/>
                <a:cs typeface="Arial"/>
              </a:rPr>
              <a:t>, Fredrickson, and Davidson have major implications for therapy and teaching, including the following belief:</a:t>
            </a:r>
          </a:p>
          <a:p>
            <a:pPr>
              <a:lnSpc>
                <a:spcPct val="110000"/>
              </a:lnSpc>
              <a:buNone/>
              <a:defRPr/>
            </a:pPr>
            <a:r>
              <a:rPr lang="en-US" sz="14400" dirty="0">
                <a:solidFill>
                  <a:schemeClr val="tx1">
                    <a:lumMod val="85000"/>
                    <a:lumOff val="15000"/>
                  </a:schemeClr>
                </a:solidFill>
                <a:latin typeface="Arial"/>
                <a:ea typeface="ＭＳ Ｐゴシック" charset="0"/>
                <a:cs typeface="Arial"/>
              </a:rPr>
              <a:t>The reinforcement of positive emotions in clinical, educational, and health care interventions plays a significant role in how effective these interventions will be</a:t>
            </a:r>
          </a:p>
          <a:p>
            <a:pPr>
              <a:buFont typeface="Wingdings" charset="0"/>
              <a:buNone/>
              <a:defRPr/>
            </a:pPr>
            <a:r>
              <a:rPr lang="en-US" sz="14400" dirty="0">
                <a:solidFill>
                  <a:schemeClr val="tx1">
                    <a:lumMod val="85000"/>
                    <a:lumOff val="15000"/>
                  </a:schemeClr>
                </a:solidFill>
                <a:latin typeface="Arial"/>
                <a:ea typeface="ＭＳ Ｐゴシック" charset="0"/>
                <a:cs typeface="Arial"/>
              </a:rPr>
              <a:t>  </a:t>
            </a:r>
          </a:p>
          <a:p>
            <a:pPr eaLnBrk="1" hangingPunct="1">
              <a:buFont typeface="Wingdings" charset="0"/>
              <a:buNone/>
              <a:defRPr/>
            </a:pPr>
            <a:endParaRPr lang="en-US" sz="14400" dirty="0">
              <a:latin typeface="Palatino" charset="0"/>
              <a:ea typeface="ＭＳ Ｐゴシック" charset="0"/>
              <a:cs typeface="ＭＳ Ｐゴシック" charset="0"/>
            </a:endParaRPr>
          </a:p>
          <a:p>
            <a:pPr eaLnBrk="1" hangingPunct="1">
              <a:buFont typeface="Wingdings" charset="0"/>
              <a:buNone/>
              <a:defRPr/>
            </a:pPr>
            <a:r>
              <a:rPr lang="en-US" dirty="0">
                <a:latin typeface="Palatino" charset="0"/>
                <a:ea typeface="ＭＳ Ｐゴシック" charset="0"/>
                <a:cs typeface="ＭＳ Ｐゴシック" charset="0"/>
              </a:rPr>
              <a:t> </a:t>
            </a:r>
          </a:p>
        </p:txBody>
      </p:sp>
    </p:spTree>
    <p:extLst>
      <p:ext uri="{BB962C8B-B14F-4D97-AF65-F5344CB8AC3E}">
        <p14:creationId xmlns:p14="http://schemas.microsoft.com/office/powerpoint/2010/main" val="31819474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74083">
                                            <p:txEl>
                                              <p:pRg st="1" end="1"/>
                                            </p:txEl>
                                          </p:spTgt>
                                        </p:tgtEl>
                                        <p:attrNameLst>
                                          <p:attrName>style.visibility</p:attrName>
                                        </p:attrNameLst>
                                      </p:cBhvr>
                                      <p:to>
                                        <p:strVal val="visible"/>
                                      </p:to>
                                    </p:set>
                                    <p:anim calcmode="lin" valueType="num">
                                      <p:cBhvr additive="base">
                                        <p:cTn id="13" dur="500" fill="hold"/>
                                        <p:tgtEl>
                                          <p:spTgt spid="174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0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277813"/>
            <a:ext cx="8229600" cy="788987"/>
          </a:xfrm>
        </p:spPr>
        <p:txBody>
          <a:bodyPr/>
          <a:lstStyle/>
          <a:p>
            <a:pPr eaLnBrk="1" hangingPunct="1">
              <a:defRPr/>
            </a:pPr>
            <a:r>
              <a:rPr lang="en-US" dirty="0">
                <a:solidFill>
                  <a:schemeClr val="tx2">
                    <a:lumMod val="75000"/>
                    <a:lumOff val="25000"/>
                  </a:schemeClr>
                </a:solidFill>
                <a:latin typeface="Arial" charset="0"/>
              </a:rPr>
              <a:t>A key question</a:t>
            </a:r>
          </a:p>
        </p:txBody>
      </p:sp>
      <p:sp>
        <p:nvSpPr>
          <p:cNvPr id="17410" name="Rectangle 3"/>
          <p:cNvSpPr>
            <a:spLocks noGrp="1" noChangeArrowheads="1"/>
          </p:cNvSpPr>
          <p:nvPr>
            <p:ph idx="1"/>
          </p:nvPr>
        </p:nvSpPr>
        <p:spPr>
          <a:xfrm>
            <a:off x="457200" y="1295400"/>
            <a:ext cx="8229600" cy="4835525"/>
          </a:xfrm>
        </p:spPr>
        <p:txBody>
          <a:bodyPr/>
          <a:lstStyle/>
          <a:p>
            <a:pPr eaLnBrk="1" hangingPunct="1">
              <a:lnSpc>
                <a:spcPct val="90000"/>
              </a:lnSpc>
              <a:buFont typeface="Wingdings" charset="0"/>
              <a:buNone/>
              <a:defRPr/>
            </a:pPr>
            <a:r>
              <a:rPr lang="en-US" sz="3600" dirty="0">
                <a:solidFill>
                  <a:schemeClr val="tx1">
                    <a:lumMod val="85000"/>
                    <a:lumOff val="15000"/>
                  </a:schemeClr>
                </a:solidFill>
                <a:latin typeface="Arial" charset="0"/>
              </a:rPr>
              <a:t>What are the characteristics of the mindset and accompanying strategies of clinicians, health care and other service providers, first responders, and educators who nurture positive emotions, motivation, hope, and resilience in clients and students?</a:t>
            </a:r>
          </a:p>
        </p:txBody>
      </p:sp>
    </p:spTree>
    <p:extLst>
      <p:ext uri="{BB962C8B-B14F-4D97-AF65-F5344CB8AC3E}">
        <p14:creationId xmlns:p14="http://schemas.microsoft.com/office/powerpoint/2010/main" val="3573406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 calcmode="lin" valueType="num">
                                      <p:cBhvr additive="base">
                                        <p:cTn id="7" dur="500" fill="hold"/>
                                        <p:tgtEl>
                                          <p:spTgt spid="174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457200" y="274638"/>
            <a:ext cx="8229600" cy="1096962"/>
          </a:xfrm>
        </p:spPr>
        <p:txBody>
          <a:bodyPr/>
          <a:lstStyle/>
          <a:p>
            <a:pPr eaLnBrk="1" hangingPunct="1">
              <a:lnSpc>
                <a:spcPct val="80000"/>
              </a:lnSpc>
              <a:defRPr/>
            </a:pPr>
            <a:r>
              <a:rPr lang="en-US" dirty="0">
                <a:solidFill>
                  <a:schemeClr val="tx2">
                    <a:lumMod val="75000"/>
                    <a:lumOff val="25000"/>
                  </a:schemeClr>
                </a:solidFill>
                <a:latin typeface="Arial"/>
                <a:ea typeface="ＭＳ Ｐゴシック" charset="0"/>
                <a:cs typeface="Arial"/>
              </a:rPr>
              <a:t>The mindset and strategies of charismatic adults</a:t>
            </a:r>
          </a:p>
        </p:txBody>
      </p:sp>
      <p:sp>
        <p:nvSpPr>
          <p:cNvPr id="113667" name="Rectangle 3"/>
          <p:cNvSpPr>
            <a:spLocks noGrp="1" noRot="1" noChangeArrowheads="1"/>
          </p:cNvSpPr>
          <p:nvPr>
            <p:ph idx="1"/>
          </p:nvPr>
        </p:nvSpPr>
        <p:spPr>
          <a:xfrm>
            <a:off x="381000" y="1524000"/>
            <a:ext cx="8382000" cy="4267200"/>
          </a:xfrm>
        </p:spPr>
        <p:txBody>
          <a:bodyPr>
            <a:normAutofit/>
          </a:bodyPr>
          <a:lstStyle/>
          <a:p>
            <a:pPr eaLnBrk="1" hangingPunct="1">
              <a:lnSpc>
                <a:spcPct val="90000"/>
              </a:lnSpc>
              <a:buFont typeface="Wingdings" charset="0"/>
              <a:buNone/>
              <a:defRPr/>
            </a:pPr>
            <a:r>
              <a:rPr lang="en-US" sz="3600" dirty="0">
                <a:solidFill>
                  <a:schemeClr val="tx1">
                    <a:lumMod val="85000"/>
                    <a:lumOff val="15000"/>
                  </a:schemeClr>
                </a:solidFill>
                <a:latin typeface="Arial"/>
                <a:ea typeface="ＭＳ Ｐゴシック" charset="0"/>
                <a:cs typeface="Arial"/>
              </a:rPr>
              <a:t>To appreciate the lifelong impact that one person can have on another person: The presence of what Julius Segal called a </a:t>
            </a:r>
            <a:r>
              <a:rPr lang="ja-JP" altLang="en-US" sz="3600" dirty="0">
                <a:solidFill>
                  <a:schemeClr val="tx1">
                    <a:lumMod val="85000"/>
                    <a:lumOff val="15000"/>
                  </a:schemeClr>
                </a:solidFill>
                <a:latin typeface="Arial"/>
                <a:ea typeface="ＭＳ Ｐゴシック" charset="0"/>
                <a:cs typeface="Arial"/>
              </a:rPr>
              <a:t>“</a:t>
            </a:r>
            <a:r>
              <a:rPr lang="en-US" sz="3600" dirty="0">
                <a:solidFill>
                  <a:schemeClr val="tx1">
                    <a:lumMod val="85000"/>
                    <a:lumOff val="15000"/>
                  </a:schemeClr>
                </a:solidFill>
                <a:latin typeface="Arial"/>
                <a:ea typeface="ＭＳ Ｐゴシック" charset="0"/>
                <a:cs typeface="Arial"/>
              </a:rPr>
              <a:t>charismatic adult</a:t>
            </a:r>
            <a:r>
              <a:rPr lang="ja-JP" altLang="en-US" sz="3600" dirty="0">
                <a:solidFill>
                  <a:schemeClr val="tx1">
                    <a:lumMod val="85000"/>
                    <a:lumOff val="15000"/>
                  </a:schemeClr>
                </a:solidFill>
                <a:latin typeface="Arial"/>
                <a:ea typeface="ＭＳ Ｐゴシック" charset="0"/>
                <a:cs typeface="Arial"/>
              </a:rPr>
              <a:t>”</a:t>
            </a:r>
            <a:r>
              <a:rPr lang="en-US" sz="3600" dirty="0">
                <a:solidFill>
                  <a:schemeClr val="tx1">
                    <a:lumMod val="85000"/>
                    <a:lumOff val="15000"/>
                  </a:schemeClr>
                </a:solidFill>
                <a:latin typeface="Arial"/>
                <a:ea typeface="ＭＳ Ｐゴシック" charset="0"/>
                <a:cs typeface="Arial"/>
              </a:rPr>
              <a:t>--an adult from whom one “gathers strength</a:t>
            </a:r>
            <a:r>
              <a:rPr lang="ja-JP" altLang="en-US" sz="3600" dirty="0">
                <a:solidFill>
                  <a:schemeClr val="tx1">
                    <a:lumMod val="85000"/>
                    <a:lumOff val="15000"/>
                  </a:schemeClr>
                </a:solidFill>
                <a:latin typeface="Arial"/>
                <a:ea typeface="ＭＳ Ｐゴシック" charset="0"/>
                <a:cs typeface="Arial"/>
              </a:rPr>
              <a:t>”</a:t>
            </a:r>
            <a:endParaRPr lang="en-US" altLang="ja-JP" sz="3600" dirty="0">
              <a:solidFill>
                <a:schemeClr val="tx1">
                  <a:lumMod val="85000"/>
                  <a:lumOff val="15000"/>
                </a:schemeClr>
              </a:solidFill>
              <a:latin typeface="Arial"/>
              <a:ea typeface="ＭＳ Ｐゴシック" charset="0"/>
              <a:cs typeface="Arial"/>
            </a:endParaRPr>
          </a:p>
          <a:p>
            <a:pPr eaLnBrk="1" hangingPunct="1">
              <a:lnSpc>
                <a:spcPct val="90000"/>
              </a:lnSpc>
              <a:buFont typeface="Wingdings" charset="0"/>
              <a:buNone/>
              <a:defRPr/>
            </a:pPr>
            <a:r>
              <a:rPr lang="en-US" altLang="ja-JP" sz="3600" dirty="0">
                <a:solidFill>
                  <a:schemeClr val="tx1">
                    <a:lumMod val="85000"/>
                    <a:lumOff val="15000"/>
                  </a:schemeClr>
                </a:solidFill>
                <a:latin typeface="Arial"/>
                <a:ea typeface="ＭＳ Ｐゴシック" charset="0"/>
                <a:cs typeface="Arial"/>
              </a:rPr>
              <a:t> </a:t>
            </a:r>
            <a:endParaRPr lang="en-US" sz="3600" dirty="0">
              <a:solidFill>
                <a:schemeClr val="tx1">
                  <a:lumMod val="85000"/>
                  <a:lumOff val="15000"/>
                </a:schemeClr>
              </a:solidFill>
              <a:latin typeface="Arial"/>
              <a:ea typeface="ＭＳ Ｐゴシック" charset="0"/>
              <a:cs typeface="Arial"/>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457200" y="274638"/>
            <a:ext cx="8229600" cy="1096962"/>
          </a:xfrm>
        </p:spPr>
        <p:txBody>
          <a:bodyPr/>
          <a:lstStyle/>
          <a:p>
            <a:pPr eaLnBrk="1" hangingPunct="1">
              <a:lnSpc>
                <a:spcPct val="80000"/>
              </a:lnSpc>
              <a:defRPr/>
            </a:pPr>
            <a:r>
              <a:rPr lang="en-US" dirty="0">
                <a:solidFill>
                  <a:schemeClr val="tx2">
                    <a:lumMod val="75000"/>
                    <a:lumOff val="25000"/>
                  </a:schemeClr>
                </a:solidFill>
                <a:latin typeface="Arial"/>
                <a:ea typeface="ＭＳ Ｐゴシック" charset="0"/>
                <a:cs typeface="Arial"/>
              </a:rPr>
              <a:t>The mindset and strategies of charismatic adults</a:t>
            </a:r>
          </a:p>
        </p:txBody>
      </p:sp>
      <p:sp>
        <p:nvSpPr>
          <p:cNvPr id="113667" name="Rectangle 3"/>
          <p:cNvSpPr>
            <a:spLocks noGrp="1" noRot="1" noChangeArrowheads="1"/>
          </p:cNvSpPr>
          <p:nvPr>
            <p:ph idx="1"/>
          </p:nvPr>
        </p:nvSpPr>
        <p:spPr>
          <a:xfrm>
            <a:off x="381000" y="1524000"/>
            <a:ext cx="8382000" cy="4267200"/>
          </a:xfrm>
        </p:spPr>
        <p:txBody>
          <a:bodyPr>
            <a:normAutofit fontScale="25000" lnSpcReduction="20000"/>
          </a:bodyPr>
          <a:lstStyle/>
          <a:p>
            <a:pPr eaLnBrk="1" hangingPunct="1">
              <a:lnSpc>
                <a:spcPts val="4320"/>
              </a:lnSpc>
              <a:buFont typeface="Wingdings" charset="0"/>
              <a:buNone/>
              <a:defRPr/>
            </a:pPr>
            <a:r>
              <a:rPr lang="en-US" sz="14400" dirty="0">
                <a:solidFill>
                  <a:schemeClr val="tx1">
                    <a:lumMod val="85000"/>
                    <a:lumOff val="15000"/>
                  </a:schemeClr>
                </a:solidFill>
                <a:latin typeface="Arial"/>
                <a:ea typeface="ＭＳ Ｐゴシック" charset="0"/>
                <a:cs typeface="Arial"/>
              </a:rPr>
              <a:t>“The single most common factor for children who develop resilience is at least one stable and committed relationship with a supportive parent, caregiver, or other adult.” Center on the Developing Child, Harvard University</a:t>
            </a:r>
            <a:endParaRPr lang="en-US" altLang="ja-JP" sz="14400" dirty="0">
              <a:solidFill>
                <a:schemeClr val="tx1">
                  <a:lumMod val="85000"/>
                  <a:lumOff val="15000"/>
                </a:schemeClr>
              </a:solidFill>
              <a:latin typeface="Arial"/>
              <a:ea typeface="ＭＳ Ｐゴシック" charset="0"/>
              <a:cs typeface="Arial"/>
            </a:endParaRPr>
          </a:p>
          <a:p>
            <a:pPr eaLnBrk="1" hangingPunct="1">
              <a:lnSpc>
                <a:spcPct val="90000"/>
              </a:lnSpc>
              <a:buFont typeface="Wingdings" charset="0"/>
              <a:buNone/>
              <a:defRPr/>
            </a:pPr>
            <a:r>
              <a:rPr lang="en-US" altLang="ja-JP" sz="3600" dirty="0">
                <a:solidFill>
                  <a:schemeClr val="tx1">
                    <a:lumMod val="85000"/>
                    <a:lumOff val="15000"/>
                  </a:schemeClr>
                </a:solidFill>
                <a:latin typeface="Arial"/>
                <a:ea typeface="ＭＳ Ｐゴシック" charset="0"/>
                <a:cs typeface="Arial"/>
              </a:rPr>
              <a:t> </a:t>
            </a:r>
            <a:endParaRPr lang="en-US" sz="3600" dirty="0">
              <a:solidFill>
                <a:schemeClr val="tx1">
                  <a:lumMod val="85000"/>
                  <a:lumOff val="15000"/>
                </a:schemeClr>
              </a:solidFill>
              <a:latin typeface="Arial"/>
              <a:ea typeface="ＭＳ Ｐゴシック" charset="0"/>
              <a:cs typeface="Arial"/>
            </a:endParaRPr>
          </a:p>
        </p:txBody>
      </p:sp>
    </p:spTree>
    <p:extLst>
      <p:ext uri="{BB962C8B-B14F-4D97-AF65-F5344CB8AC3E}">
        <p14:creationId xmlns:p14="http://schemas.microsoft.com/office/powerpoint/2010/main" val="12636350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549275" y="107950"/>
            <a:ext cx="8042275" cy="1568450"/>
          </a:xfrm>
        </p:spPr>
        <p:txBody>
          <a:bodyPr/>
          <a:lstStyle/>
          <a:p>
            <a:pPr eaLnBrk="1" hangingPunct="1">
              <a:defRPr/>
            </a:pPr>
            <a:r>
              <a:rPr lang="en-US" dirty="0">
                <a:solidFill>
                  <a:schemeClr val="tx2">
                    <a:lumMod val="75000"/>
                    <a:lumOff val="25000"/>
                  </a:schemeClr>
                </a:solidFill>
                <a:latin typeface="Arial" charset="0"/>
              </a:rPr>
              <a:t>A commencement speech at Stanford University</a:t>
            </a:r>
          </a:p>
        </p:txBody>
      </p:sp>
      <p:sp>
        <p:nvSpPr>
          <p:cNvPr id="111619" name="Rectangle 3"/>
          <p:cNvSpPr>
            <a:spLocks noGrp="1" noChangeArrowheads="1"/>
          </p:cNvSpPr>
          <p:nvPr>
            <p:ph idx="1"/>
          </p:nvPr>
        </p:nvSpPr>
        <p:spPr>
          <a:xfrm>
            <a:off x="457200" y="1828800"/>
            <a:ext cx="8229600" cy="4302125"/>
          </a:xfrm>
        </p:spPr>
        <p:txBody>
          <a:bodyPr/>
          <a:lstStyle/>
          <a:p>
            <a:pPr eaLnBrk="1" hangingPunct="1">
              <a:buFont typeface="Wingdings" charset="0"/>
              <a:buNone/>
            </a:pPr>
            <a:r>
              <a:rPr lang="en-US" altLang="ja-JP" sz="3600" dirty="0">
                <a:solidFill>
                  <a:schemeClr val="tx1">
                    <a:lumMod val="85000"/>
                    <a:lumOff val="15000"/>
                  </a:schemeClr>
                </a:solidFill>
                <a:latin typeface="Arial" charset="0"/>
              </a:rPr>
              <a:t>Highlighting the importance of connecting the dots backwards: To appreciate the impact that past events have had on the direction of our professional and personal lives </a:t>
            </a:r>
          </a:p>
          <a:p>
            <a:pPr eaLnBrk="1" hangingPunct="1">
              <a:buFont typeface="Wingdings" charset="0"/>
              <a:buNone/>
            </a:pPr>
            <a:endParaRPr lang="en-US" sz="3200" dirty="0">
              <a:solidFill>
                <a:schemeClr val="tx1">
                  <a:lumMod val="85000"/>
                  <a:lumOff val="15000"/>
                </a:schemeClr>
              </a:solidFill>
              <a:latin typeface="Arial" charset="0"/>
            </a:endParaRPr>
          </a:p>
          <a:p>
            <a:pPr eaLnBrk="1" hangingPunct="1">
              <a:buFont typeface="Wingdings" charset="0"/>
              <a:buNone/>
            </a:pPr>
            <a:endParaRPr lang="en-US" dirty="0">
              <a:solidFill>
                <a:schemeClr val="tx1">
                  <a:lumMod val="85000"/>
                  <a:lumOff val="15000"/>
                </a:schemeClr>
              </a:solidFill>
              <a:latin typeface="Arial" charset="0"/>
            </a:endParaRPr>
          </a:p>
        </p:txBody>
      </p:sp>
    </p:spTree>
    <p:extLst>
      <p:ext uri="{BB962C8B-B14F-4D97-AF65-F5344CB8AC3E}">
        <p14:creationId xmlns:p14="http://schemas.microsoft.com/office/powerpoint/2010/main" val="743739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457200" y="274638"/>
            <a:ext cx="8229600" cy="1249362"/>
          </a:xfrm>
        </p:spPr>
        <p:txBody>
          <a:bodyPr/>
          <a:lstStyle/>
          <a:p>
            <a:pPr eaLnBrk="1" hangingPunct="1">
              <a:lnSpc>
                <a:spcPct val="90000"/>
              </a:lnSpc>
              <a:defRPr/>
            </a:pPr>
            <a:r>
              <a:rPr lang="en-US" dirty="0">
                <a:solidFill>
                  <a:schemeClr val="tx2">
                    <a:lumMod val="75000"/>
                    <a:lumOff val="25000"/>
                  </a:schemeClr>
                </a:solidFill>
                <a:latin typeface="Arial"/>
                <a:ea typeface="ＭＳ Ｐゴシック" charset="0"/>
                <a:cs typeface="Arial"/>
              </a:rPr>
              <a:t>The mindset and strategies of charismatic adults</a:t>
            </a:r>
          </a:p>
        </p:txBody>
      </p:sp>
      <p:sp>
        <p:nvSpPr>
          <p:cNvPr id="113667" name="Rectangle 3"/>
          <p:cNvSpPr>
            <a:spLocks noGrp="1" noRot="1" noChangeArrowheads="1"/>
          </p:cNvSpPr>
          <p:nvPr>
            <p:ph idx="1"/>
          </p:nvPr>
        </p:nvSpPr>
        <p:spPr>
          <a:xfrm>
            <a:off x="381000" y="1676400"/>
            <a:ext cx="8382000" cy="4495800"/>
          </a:xfrm>
        </p:spPr>
        <p:txBody>
          <a:bodyPr>
            <a:noAutofit/>
          </a:bodyPr>
          <a:lstStyle/>
          <a:p>
            <a:pPr eaLnBrk="1" hangingPunct="1">
              <a:lnSpc>
                <a:spcPts val="4420"/>
              </a:lnSpc>
              <a:buFont typeface="Wingdings" charset="0"/>
              <a:buNone/>
              <a:defRPr/>
            </a:pPr>
            <a:r>
              <a:rPr lang="en-US" altLang="ja-JP" sz="3600" dirty="0">
                <a:solidFill>
                  <a:schemeClr val="tx1">
                    <a:lumMod val="85000"/>
                    <a:lumOff val="15000"/>
                  </a:schemeClr>
                </a:solidFill>
                <a:latin typeface="Arial"/>
                <a:ea typeface="ＭＳ Ｐゴシック" charset="0"/>
                <a:cs typeface="Arial"/>
              </a:rPr>
              <a:t>Sometimes we don’t even know when we have served as a charismatic adult in the lives of others—the impact of seemingly “small gestures”</a:t>
            </a:r>
          </a:p>
          <a:p>
            <a:pPr eaLnBrk="1" hangingPunct="1">
              <a:lnSpc>
                <a:spcPts val="4420"/>
              </a:lnSpc>
              <a:buFont typeface="Wingdings" charset="0"/>
              <a:buNone/>
              <a:defRPr/>
            </a:pPr>
            <a:r>
              <a:rPr lang="en-US" altLang="ja-JP" sz="3600" dirty="0">
                <a:solidFill>
                  <a:schemeClr val="tx1">
                    <a:lumMod val="85000"/>
                    <a:lumOff val="15000"/>
                  </a:schemeClr>
                </a:solidFill>
                <a:latin typeface="Arial"/>
                <a:ea typeface="ＭＳ Ｐゴシック" charset="0"/>
                <a:cs typeface="Arial"/>
              </a:rPr>
              <a:t>“I want to be a charismatic adult. What do I say and do to become one?”</a:t>
            </a:r>
          </a:p>
          <a:p>
            <a:pPr eaLnBrk="1" hangingPunct="1">
              <a:lnSpc>
                <a:spcPct val="80000"/>
              </a:lnSpc>
              <a:buFont typeface="Wingdings" charset="0"/>
              <a:buNone/>
              <a:defRPr/>
            </a:pPr>
            <a:r>
              <a:rPr lang="en-US" sz="3600" dirty="0">
                <a:solidFill>
                  <a:schemeClr val="tx1">
                    <a:lumMod val="85000"/>
                    <a:lumOff val="15000"/>
                  </a:schemeClr>
                </a:solidFill>
                <a:latin typeface="Arial"/>
                <a:ea typeface="ＭＳ Ｐゴシック" charset="0"/>
                <a:cs typeface="Arial"/>
              </a:rPr>
              <a:t> </a:t>
            </a:r>
          </a:p>
        </p:txBody>
      </p:sp>
    </p:spTree>
    <p:extLst>
      <p:ext uri="{BB962C8B-B14F-4D97-AF65-F5344CB8AC3E}">
        <p14:creationId xmlns:p14="http://schemas.microsoft.com/office/powerpoint/2010/main" val="25302402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3667">
                                            <p:txEl>
                                              <p:pRg st="1" end="1"/>
                                            </p:txEl>
                                          </p:spTgt>
                                        </p:tgtEl>
                                        <p:attrNameLst>
                                          <p:attrName>style.visibility</p:attrName>
                                        </p:attrNameLst>
                                      </p:cBhvr>
                                      <p:to>
                                        <p:strVal val="visible"/>
                                      </p:to>
                                    </p:set>
                                    <p:anim calcmode="lin" valueType="num">
                                      <p:cBhvr additive="base">
                                        <p:cTn id="13" dur="500" fill="hold"/>
                                        <p:tgtEl>
                                          <p:spTgt spid="1136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36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3667">
                                            <p:txEl>
                                              <p:pRg st="2" end="2"/>
                                            </p:txEl>
                                          </p:spTgt>
                                        </p:tgtEl>
                                        <p:attrNameLst>
                                          <p:attrName>style.visibility</p:attrName>
                                        </p:attrNameLst>
                                      </p:cBhvr>
                                      <p:to>
                                        <p:strVal val="visible"/>
                                      </p:to>
                                    </p:set>
                                    <p:anim calcmode="lin" valueType="num">
                                      <p:cBhvr additive="base">
                                        <p:cTn id="19" dur="500" fill="hold"/>
                                        <p:tgtEl>
                                          <p:spTgt spid="1136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36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549275" y="107950"/>
            <a:ext cx="8042275" cy="1416050"/>
          </a:xfrm>
        </p:spPr>
        <p:txBody>
          <a:bodyPr/>
          <a:lstStyle/>
          <a:p>
            <a:pPr fontAlgn="auto">
              <a:lnSpc>
                <a:spcPct val="90000"/>
              </a:lnSpc>
              <a:spcAft>
                <a:spcPts val="0"/>
              </a:spcAft>
              <a:defRPr/>
            </a:pPr>
            <a:r>
              <a:rPr lang="en-US" dirty="0">
                <a:solidFill>
                  <a:schemeClr val="tx2">
                    <a:lumMod val="75000"/>
                    <a:lumOff val="25000"/>
                  </a:schemeClr>
                </a:solidFill>
                <a:latin typeface="Arial"/>
                <a:ea typeface="+mj-ea"/>
                <a:cs typeface="Arial"/>
              </a:rPr>
              <a:t>The mindset and strategies of charismatic adults</a:t>
            </a:r>
          </a:p>
        </p:txBody>
      </p:sp>
      <p:sp>
        <p:nvSpPr>
          <p:cNvPr id="284675" name="Rectangle 3"/>
          <p:cNvSpPr>
            <a:spLocks noGrp="1" noChangeArrowheads="1"/>
          </p:cNvSpPr>
          <p:nvPr>
            <p:ph idx="1"/>
          </p:nvPr>
        </p:nvSpPr>
        <p:spPr>
          <a:xfrm>
            <a:off x="457200" y="1676400"/>
            <a:ext cx="8229600" cy="4454525"/>
          </a:xfrm>
        </p:spPr>
        <p:txBody>
          <a:bodyPr rtlCol="0">
            <a:normAutofit/>
          </a:bodyPr>
          <a:lstStyle/>
          <a:p>
            <a:pPr fontAlgn="auto">
              <a:lnSpc>
                <a:spcPct val="90000"/>
              </a:lnSpc>
              <a:spcAft>
                <a:spcPts val="0"/>
              </a:spcAft>
              <a:buFont typeface="Wingdings" charset="0"/>
              <a:buNone/>
              <a:defRPr/>
            </a:pPr>
            <a:r>
              <a:rPr lang="en-US" sz="3600" dirty="0">
                <a:solidFill>
                  <a:schemeClr val="tx1">
                    <a:lumMod val="85000"/>
                    <a:lumOff val="15000"/>
                  </a:schemeClr>
                </a:solidFill>
                <a:latin typeface="Arial"/>
                <a:ea typeface="+mn-ea"/>
                <a:cs typeface="Arial"/>
              </a:rPr>
              <a:t>To understand the main characteristics of the mindset of resilient individuals so that we can have guideposts for reinforcing this mindset with its accompanying behaviors in all of our interactions with </a:t>
            </a:r>
            <a:r>
              <a:rPr lang="en-US" sz="3600" dirty="0">
                <a:solidFill>
                  <a:schemeClr val="tx1">
                    <a:lumMod val="85000"/>
                    <a:lumOff val="15000"/>
                  </a:schemeClr>
                </a:solidFill>
                <a:latin typeface="Arial"/>
                <a:cs typeface="Arial"/>
              </a:rPr>
              <a:t>others as well as within ourselves</a:t>
            </a:r>
            <a:endParaRPr lang="en-US" sz="3600" dirty="0">
              <a:solidFill>
                <a:schemeClr val="tx1">
                  <a:lumMod val="85000"/>
                  <a:lumOff val="15000"/>
                </a:schemeClr>
              </a:solidFill>
              <a:latin typeface="Arial"/>
              <a:ea typeface="+mn-ea"/>
              <a:cs typeface="Arial"/>
            </a:endParaRPr>
          </a:p>
        </p:txBody>
      </p:sp>
    </p:spTree>
    <p:extLst>
      <p:ext uri="{BB962C8B-B14F-4D97-AF65-F5344CB8AC3E}">
        <p14:creationId xmlns:p14="http://schemas.microsoft.com/office/powerpoint/2010/main" val="3891435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 calcmode="lin" valueType="num">
                                      <p:cBhvr additive="base">
                                        <p:cTn id="7" dur="500" fill="hold"/>
                                        <p:tgtEl>
                                          <p:spTgt spid="284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46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381000" y="533400"/>
            <a:ext cx="8229600" cy="1066800"/>
          </a:xfrm>
        </p:spPr>
        <p:txBody>
          <a:bodyPr/>
          <a:lstStyle/>
          <a:p>
            <a:pPr fontAlgn="auto">
              <a:lnSpc>
                <a:spcPct val="90000"/>
              </a:lnSpc>
              <a:spcAft>
                <a:spcPts val="0"/>
              </a:spcAft>
              <a:defRPr/>
            </a:pPr>
            <a:r>
              <a:rPr lang="en-US" dirty="0">
                <a:solidFill>
                  <a:schemeClr val="tx2">
                    <a:lumMod val="75000"/>
                    <a:lumOff val="25000"/>
                  </a:schemeClr>
                </a:solidFill>
                <a:latin typeface="Arial" charset="0"/>
                <a:ea typeface="+mj-ea"/>
                <a:cs typeface="+mj-cs"/>
              </a:rPr>
              <a:t>The mindset of resilient individuals</a:t>
            </a:r>
          </a:p>
        </p:txBody>
      </p:sp>
      <p:sp>
        <p:nvSpPr>
          <p:cNvPr id="285699" name="Rectangle 3"/>
          <p:cNvSpPr>
            <a:spLocks noGrp="1" noChangeArrowheads="1"/>
          </p:cNvSpPr>
          <p:nvPr>
            <p:ph idx="1"/>
          </p:nvPr>
        </p:nvSpPr>
        <p:spPr>
          <a:xfrm>
            <a:off x="457200" y="1905000"/>
            <a:ext cx="8229600" cy="4343400"/>
          </a:xfrm>
        </p:spPr>
        <p:txBody>
          <a:bodyPr/>
          <a:lstStyle/>
          <a:p>
            <a:pPr>
              <a:lnSpc>
                <a:spcPct val="90000"/>
              </a:lnSpc>
              <a:buFont typeface="Wingdings" charset="0"/>
              <a:buNone/>
            </a:pPr>
            <a:r>
              <a:rPr lang="en-US" sz="3600" dirty="0">
                <a:solidFill>
                  <a:schemeClr val="tx1">
                    <a:lumMod val="85000"/>
                    <a:lumOff val="15000"/>
                  </a:schemeClr>
                </a:solidFill>
                <a:latin typeface="Arial" charset="0"/>
              </a:rPr>
              <a:t>To feel comfortable with and appreciate that others can be of support and help—we must create a welcoming climate and a sense of connectedness; feelings of loneliness minimize our physical and emotional well-being</a:t>
            </a:r>
          </a:p>
          <a:p>
            <a:pPr>
              <a:lnSpc>
                <a:spcPct val="90000"/>
              </a:lnSpc>
              <a:buFont typeface="Wingdings" charset="0"/>
              <a:buNone/>
            </a:pPr>
            <a:r>
              <a:rPr lang="en-US" sz="3600" dirty="0">
                <a:solidFill>
                  <a:schemeClr val="tx1">
                    <a:lumMod val="85000"/>
                    <a:lumOff val="15000"/>
                  </a:schemeClr>
                </a:solidFill>
                <a:latin typeface="Arial" charset="0"/>
              </a:rPr>
              <a:t> </a:t>
            </a:r>
          </a:p>
        </p:txBody>
      </p:sp>
    </p:spTree>
    <p:extLst>
      <p:ext uri="{BB962C8B-B14F-4D97-AF65-F5344CB8AC3E}">
        <p14:creationId xmlns:p14="http://schemas.microsoft.com/office/powerpoint/2010/main" val="1442121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additive="base">
                                        <p:cTn id="7" dur="500" fill="hold"/>
                                        <p:tgtEl>
                                          <p:spTgt spid="285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56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uiExpand="1"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381000" y="533400"/>
            <a:ext cx="8229600" cy="1066800"/>
          </a:xfrm>
        </p:spPr>
        <p:txBody>
          <a:bodyPr/>
          <a:lstStyle/>
          <a:p>
            <a:pPr fontAlgn="auto">
              <a:lnSpc>
                <a:spcPct val="90000"/>
              </a:lnSpc>
              <a:spcAft>
                <a:spcPts val="0"/>
              </a:spcAft>
              <a:defRPr/>
            </a:pPr>
            <a:r>
              <a:rPr lang="en-US" dirty="0">
                <a:solidFill>
                  <a:schemeClr val="tx2">
                    <a:lumMod val="75000"/>
                    <a:lumOff val="25000"/>
                  </a:schemeClr>
                </a:solidFill>
                <a:latin typeface="Arial" charset="0"/>
                <a:ea typeface="+mj-ea"/>
                <a:cs typeface="+mj-cs"/>
              </a:rPr>
              <a:t>The mindset of resilient individuals</a:t>
            </a:r>
          </a:p>
        </p:txBody>
      </p:sp>
      <p:sp>
        <p:nvSpPr>
          <p:cNvPr id="285699" name="Rectangle 3"/>
          <p:cNvSpPr>
            <a:spLocks noGrp="1" noChangeArrowheads="1"/>
          </p:cNvSpPr>
          <p:nvPr>
            <p:ph idx="1"/>
          </p:nvPr>
        </p:nvSpPr>
        <p:spPr>
          <a:xfrm>
            <a:off x="457200" y="1600200"/>
            <a:ext cx="8229600" cy="4648200"/>
          </a:xfrm>
        </p:spPr>
        <p:txBody>
          <a:bodyPr/>
          <a:lstStyle/>
          <a:p>
            <a:pPr>
              <a:lnSpc>
                <a:spcPct val="90000"/>
              </a:lnSpc>
              <a:buFont typeface="Wingdings" charset="0"/>
              <a:buNone/>
            </a:pPr>
            <a:r>
              <a:rPr lang="en-US" sz="3600" dirty="0">
                <a:solidFill>
                  <a:schemeClr val="tx1">
                    <a:lumMod val="85000"/>
                    <a:lumOff val="15000"/>
                  </a:schemeClr>
                </a:solidFill>
                <a:latin typeface="Arial" charset="0"/>
              </a:rPr>
              <a:t>To believe that one can solve problems and make decisions, which promotes a sense of personal control, self-determination, and ownership—to reinforce the notion that “we are the authors of our own lives”; to view difficult situations as challenges to confront rather than as stress </a:t>
            </a:r>
            <a:r>
              <a:rPr lang="en-US" sz="3600">
                <a:solidFill>
                  <a:schemeClr val="tx1">
                    <a:lumMod val="85000"/>
                    <a:lumOff val="15000"/>
                  </a:schemeClr>
                </a:solidFill>
                <a:latin typeface="Arial" charset="0"/>
              </a:rPr>
              <a:t>to avoid</a:t>
            </a:r>
            <a:endParaRPr lang="en-US" sz="3600" dirty="0">
              <a:solidFill>
                <a:schemeClr val="tx1">
                  <a:lumMod val="85000"/>
                  <a:lumOff val="15000"/>
                </a:schemeClr>
              </a:solidFill>
              <a:latin typeface="Arial" charset="0"/>
            </a:endParaRPr>
          </a:p>
        </p:txBody>
      </p:sp>
    </p:spTree>
    <p:extLst>
      <p:ext uri="{BB962C8B-B14F-4D97-AF65-F5344CB8AC3E}">
        <p14:creationId xmlns:p14="http://schemas.microsoft.com/office/powerpoint/2010/main" val="3840761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additive="base">
                                        <p:cTn id="7" dur="500" fill="hold"/>
                                        <p:tgtEl>
                                          <p:spTgt spid="285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56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457200" y="533400"/>
            <a:ext cx="8229600" cy="1066800"/>
          </a:xfrm>
        </p:spPr>
        <p:txBody>
          <a:bodyPr/>
          <a:lstStyle/>
          <a:p>
            <a:pPr fontAlgn="auto">
              <a:lnSpc>
                <a:spcPct val="90000"/>
              </a:lnSpc>
              <a:spcAft>
                <a:spcPts val="0"/>
              </a:spcAft>
              <a:defRPr/>
            </a:pPr>
            <a:r>
              <a:rPr lang="en-US" dirty="0">
                <a:solidFill>
                  <a:schemeClr val="tx2">
                    <a:lumMod val="75000"/>
                    <a:lumOff val="25000"/>
                  </a:schemeClr>
                </a:solidFill>
                <a:latin typeface="Arial" charset="0"/>
                <a:ea typeface="+mj-ea"/>
                <a:cs typeface="+mj-cs"/>
              </a:rPr>
              <a:t>The mindset of resilient individuals    </a:t>
            </a:r>
          </a:p>
        </p:txBody>
      </p:sp>
      <p:sp>
        <p:nvSpPr>
          <p:cNvPr id="286723" name="Rectangle 3"/>
          <p:cNvSpPr>
            <a:spLocks noGrp="1" noChangeArrowheads="1"/>
          </p:cNvSpPr>
          <p:nvPr>
            <p:ph idx="1"/>
          </p:nvPr>
        </p:nvSpPr>
        <p:spPr>
          <a:xfrm>
            <a:off x="457200" y="1828800"/>
            <a:ext cx="8229600" cy="4419600"/>
          </a:xfrm>
        </p:spPr>
        <p:txBody>
          <a:bodyPr>
            <a:normAutofit/>
          </a:bodyPr>
          <a:lstStyle/>
          <a:p>
            <a:pPr>
              <a:lnSpc>
                <a:spcPct val="90000"/>
              </a:lnSpc>
              <a:buFont typeface="Wingdings" charset="0"/>
              <a:buNone/>
            </a:pPr>
            <a:r>
              <a:rPr lang="en-US" sz="3600" dirty="0">
                <a:solidFill>
                  <a:schemeClr val="tx1">
                    <a:lumMod val="85000"/>
                    <a:lumOff val="15000"/>
                  </a:schemeClr>
                </a:solidFill>
                <a:latin typeface="Arial" charset="0"/>
                <a:cs typeface="Arial" charset="0"/>
              </a:rPr>
              <a:t>To define and reinforce one’</a:t>
            </a:r>
            <a:r>
              <a:rPr lang="en-US" altLang="ja-JP" sz="3600" dirty="0">
                <a:solidFill>
                  <a:schemeClr val="tx1">
                    <a:lumMod val="85000"/>
                    <a:lumOff val="15000"/>
                  </a:schemeClr>
                </a:solidFill>
                <a:latin typeface="Arial" charset="0"/>
                <a:ea typeface="Arial" charset="0"/>
                <a:cs typeface="Arial" charset="0"/>
              </a:rPr>
              <a:t>s strengths </a:t>
            </a:r>
            <a:r>
              <a:rPr lang="en-US" altLang="ja-JP" sz="3600">
                <a:solidFill>
                  <a:schemeClr val="tx1">
                    <a:lumMod val="85000"/>
                    <a:lumOff val="15000"/>
                  </a:schemeClr>
                </a:solidFill>
                <a:latin typeface="Arial" charset="0"/>
                <a:ea typeface="Arial" charset="0"/>
                <a:cs typeface="Arial" charset="0"/>
              </a:rPr>
              <a:t>or “islands </a:t>
            </a:r>
            <a:r>
              <a:rPr lang="en-US" altLang="ja-JP" sz="3600" dirty="0">
                <a:solidFill>
                  <a:schemeClr val="tx1">
                    <a:lumMod val="85000"/>
                    <a:lumOff val="15000"/>
                  </a:schemeClr>
                </a:solidFill>
                <a:latin typeface="Arial" charset="0"/>
                <a:ea typeface="Arial" charset="0"/>
                <a:cs typeface="Arial" charset="0"/>
              </a:rPr>
              <a:t>of competence” without denying or running from problematic areas</a:t>
            </a:r>
          </a:p>
          <a:p>
            <a:pPr>
              <a:lnSpc>
                <a:spcPct val="90000"/>
              </a:lnSpc>
              <a:buFont typeface="Wingdings" charset="0"/>
              <a:buNone/>
            </a:pPr>
            <a:r>
              <a:rPr lang="en-US" sz="3600" dirty="0">
                <a:solidFill>
                  <a:schemeClr val="tx1">
                    <a:lumMod val="85000"/>
                    <a:lumOff val="15000"/>
                  </a:schemeClr>
                </a:solidFill>
                <a:latin typeface="Arial" charset="0"/>
                <a:cs typeface="Arial" charset="0"/>
              </a:rPr>
              <a:t> </a:t>
            </a:r>
          </a:p>
          <a:p>
            <a:pPr>
              <a:lnSpc>
                <a:spcPct val="90000"/>
              </a:lnSpc>
              <a:buFont typeface="Wingdings" charset="0"/>
              <a:buNone/>
            </a:pPr>
            <a:endParaRPr lang="en-US" dirty="0">
              <a:latin typeface="Arial" charset="0"/>
              <a:cs typeface="Arial" charset="0"/>
            </a:endParaRPr>
          </a:p>
          <a:p>
            <a:pPr>
              <a:lnSpc>
                <a:spcPct val="90000"/>
              </a:lnSpc>
              <a:buFont typeface="Wingdings" charset="0"/>
              <a:buNone/>
            </a:pPr>
            <a:endParaRPr lang="en-US" dirty="0">
              <a:latin typeface="Arial" charset="0"/>
              <a:cs typeface="Arial" charset="0"/>
            </a:endParaRPr>
          </a:p>
        </p:txBody>
      </p:sp>
    </p:spTree>
    <p:extLst>
      <p:ext uri="{BB962C8B-B14F-4D97-AF65-F5344CB8AC3E}">
        <p14:creationId xmlns:p14="http://schemas.microsoft.com/office/powerpoint/2010/main" val="11017456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 calcmode="lin" valueType="num">
                                      <p:cBhvr additive="base">
                                        <p:cTn id="7" dur="500" fill="hold"/>
                                        <p:tgtEl>
                                          <p:spTgt spid="286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457200" y="533400"/>
            <a:ext cx="8229600" cy="1066800"/>
          </a:xfrm>
        </p:spPr>
        <p:txBody>
          <a:bodyPr/>
          <a:lstStyle/>
          <a:p>
            <a:pPr fontAlgn="auto">
              <a:lnSpc>
                <a:spcPct val="90000"/>
              </a:lnSpc>
              <a:spcAft>
                <a:spcPts val="0"/>
              </a:spcAft>
              <a:defRPr/>
            </a:pPr>
            <a:r>
              <a:rPr lang="en-US" dirty="0">
                <a:solidFill>
                  <a:schemeClr val="tx2">
                    <a:lumMod val="75000"/>
                    <a:lumOff val="25000"/>
                  </a:schemeClr>
                </a:solidFill>
                <a:latin typeface="Arial" charset="0"/>
                <a:ea typeface="+mj-ea"/>
                <a:cs typeface="+mj-cs"/>
              </a:rPr>
              <a:t>The mindset of resilient individuals    </a:t>
            </a:r>
          </a:p>
        </p:txBody>
      </p:sp>
      <p:sp>
        <p:nvSpPr>
          <p:cNvPr id="286723" name="Rectangle 3"/>
          <p:cNvSpPr>
            <a:spLocks noGrp="1" noChangeArrowheads="1"/>
          </p:cNvSpPr>
          <p:nvPr>
            <p:ph idx="1"/>
          </p:nvPr>
        </p:nvSpPr>
        <p:spPr>
          <a:xfrm>
            <a:off x="457200" y="1600200"/>
            <a:ext cx="8229600" cy="4876800"/>
          </a:xfrm>
        </p:spPr>
        <p:txBody>
          <a:bodyPr>
            <a:normAutofit fontScale="62500" lnSpcReduction="20000"/>
          </a:bodyPr>
          <a:lstStyle/>
          <a:p>
            <a:pPr>
              <a:lnSpc>
                <a:spcPts val="3260"/>
              </a:lnSpc>
              <a:buFont typeface="Wingdings" charset="0"/>
              <a:buNone/>
            </a:pPr>
            <a:r>
              <a:rPr lang="en-US" sz="5800" dirty="0">
                <a:solidFill>
                  <a:schemeClr val="tx1">
                    <a:lumMod val="85000"/>
                    <a:lumOff val="15000"/>
                  </a:schemeClr>
                </a:solidFill>
                <a:latin typeface="Arial" charset="0"/>
                <a:cs typeface="Arial" charset="0"/>
              </a:rPr>
              <a:t>Trauma-informed care moves from a focus on “What is wrong with this student?” to “What has this student been through?” to a question rooted in a strength-based model, “What does this student need to reach their potential?” Lea Waters and Tom </a:t>
            </a:r>
            <a:r>
              <a:rPr lang="en-US" sz="5800" dirty="0" err="1">
                <a:solidFill>
                  <a:schemeClr val="tx1">
                    <a:lumMod val="85000"/>
                    <a:lumOff val="15000"/>
                  </a:schemeClr>
                </a:solidFill>
                <a:latin typeface="Arial" charset="0"/>
                <a:cs typeface="Arial" charset="0"/>
              </a:rPr>
              <a:t>Brunzell</a:t>
            </a:r>
            <a:r>
              <a:rPr lang="en-US" sz="5800" dirty="0">
                <a:solidFill>
                  <a:schemeClr val="tx1">
                    <a:lumMod val="85000"/>
                    <a:lumOff val="15000"/>
                  </a:schemeClr>
                </a:solidFill>
                <a:latin typeface="Arial" charset="0"/>
                <a:cs typeface="Arial" charset="0"/>
              </a:rPr>
              <a:t> in the Greater Good newsletter, University of California at Berkeley  </a:t>
            </a:r>
            <a:endParaRPr lang="en-US" altLang="ja-JP" sz="5800" dirty="0">
              <a:solidFill>
                <a:schemeClr val="tx1">
                  <a:lumMod val="85000"/>
                  <a:lumOff val="15000"/>
                </a:schemeClr>
              </a:solidFill>
              <a:latin typeface="Arial" charset="0"/>
              <a:ea typeface="Arial" charset="0"/>
              <a:cs typeface="Arial" charset="0"/>
            </a:endParaRPr>
          </a:p>
          <a:p>
            <a:pPr>
              <a:lnSpc>
                <a:spcPct val="90000"/>
              </a:lnSpc>
              <a:buFont typeface="Wingdings" charset="0"/>
              <a:buNone/>
            </a:pPr>
            <a:r>
              <a:rPr lang="en-US" sz="3600" dirty="0">
                <a:solidFill>
                  <a:schemeClr val="tx1">
                    <a:lumMod val="85000"/>
                    <a:lumOff val="15000"/>
                  </a:schemeClr>
                </a:solidFill>
                <a:latin typeface="Arial" charset="0"/>
                <a:cs typeface="Arial" charset="0"/>
              </a:rPr>
              <a:t> </a:t>
            </a:r>
          </a:p>
          <a:p>
            <a:pPr>
              <a:lnSpc>
                <a:spcPct val="90000"/>
              </a:lnSpc>
              <a:buFont typeface="Wingdings" charset="0"/>
              <a:buNone/>
            </a:pPr>
            <a:endParaRPr lang="en-US" dirty="0">
              <a:latin typeface="Arial" charset="0"/>
              <a:cs typeface="Arial" charset="0"/>
            </a:endParaRPr>
          </a:p>
          <a:p>
            <a:pPr>
              <a:lnSpc>
                <a:spcPct val="90000"/>
              </a:lnSpc>
              <a:buFont typeface="Wingdings" charset="0"/>
              <a:buNone/>
            </a:pPr>
            <a:endParaRPr lang="en-US" dirty="0">
              <a:latin typeface="Arial" charset="0"/>
              <a:cs typeface="Arial" charset="0"/>
            </a:endParaRPr>
          </a:p>
        </p:txBody>
      </p:sp>
    </p:spTree>
    <p:extLst>
      <p:ext uri="{BB962C8B-B14F-4D97-AF65-F5344CB8AC3E}">
        <p14:creationId xmlns:p14="http://schemas.microsoft.com/office/powerpoint/2010/main" val="147733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 calcmode="lin" valueType="num">
                                      <p:cBhvr additive="base">
                                        <p:cTn id="7" dur="500" fill="hold"/>
                                        <p:tgtEl>
                                          <p:spTgt spid="286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uiExpand="1"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457200" y="0"/>
            <a:ext cx="8229600" cy="1676400"/>
          </a:xfrm>
        </p:spPr>
        <p:txBody>
          <a:bodyPr/>
          <a:lstStyle/>
          <a:p>
            <a:pPr fontAlgn="auto">
              <a:lnSpc>
                <a:spcPct val="90000"/>
              </a:lnSpc>
              <a:spcAft>
                <a:spcPts val="0"/>
              </a:spcAft>
              <a:defRPr/>
            </a:pPr>
            <a:r>
              <a:rPr lang="en-US" dirty="0">
                <a:solidFill>
                  <a:schemeClr val="tx2">
                    <a:lumMod val="75000"/>
                    <a:lumOff val="25000"/>
                  </a:schemeClr>
                </a:solidFill>
                <a:latin typeface="Arial" charset="0"/>
                <a:ea typeface="+mj-ea"/>
                <a:cs typeface="+mj-cs"/>
              </a:rPr>
              <a:t>The mindset of resilient individuals</a:t>
            </a:r>
          </a:p>
        </p:txBody>
      </p:sp>
      <p:sp>
        <p:nvSpPr>
          <p:cNvPr id="287747" name="Rectangle 3"/>
          <p:cNvSpPr>
            <a:spLocks noGrp="1" noChangeArrowheads="1"/>
          </p:cNvSpPr>
          <p:nvPr>
            <p:ph idx="1"/>
          </p:nvPr>
        </p:nvSpPr>
        <p:spPr>
          <a:xfrm>
            <a:off x="457200" y="1828800"/>
            <a:ext cx="8229600" cy="4302125"/>
          </a:xfrm>
        </p:spPr>
        <p:txBody>
          <a:bodyPr/>
          <a:lstStyle/>
          <a:p>
            <a:pPr>
              <a:lnSpc>
                <a:spcPct val="90000"/>
              </a:lnSpc>
              <a:buFont typeface="Wingdings" charset="0"/>
              <a:buNone/>
            </a:pPr>
            <a:r>
              <a:rPr lang="en-US" sz="3600" dirty="0">
                <a:solidFill>
                  <a:schemeClr val="tx1">
                    <a:lumMod val="85000"/>
                    <a:lumOff val="15000"/>
                  </a:schemeClr>
                </a:solidFill>
                <a:latin typeface="Arial" charset="0"/>
              </a:rPr>
              <a:t>To believe that mistakes are experiences from which to learn rather than feel humiliated—how do we prepare youngsters and their families, and ourselves for obstacles and setbacks? The importance of the work of Gabriele </a:t>
            </a:r>
            <a:r>
              <a:rPr lang="en-US" sz="3600" dirty="0" err="1">
                <a:solidFill>
                  <a:schemeClr val="tx1">
                    <a:lumMod val="85000"/>
                    <a:lumOff val="15000"/>
                  </a:schemeClr>
                </a:solidFill>
                <a:latin typeface="Arial" charset="0"/>
              </a:rPr>
              <a:t>Oettingen</a:t>
            </a:r>
            <a:r>
              <a:rPr lang="en-US" sz="3600" dirty="0">
                <a:solidFill>
                  <a:schemeClr val="tx1">
                    <a:lumMod val="85000"/>
                    <a:lumOff val="15000"/>
                  </a:schemeClr>
                </a:solidFill>
                <a:latin typeface="Arial" charset="0"/>
              </a:rPr>
              <a:t> and her concept of “mental contrasting” </a:t>
            </a:r>
            <a:endParaRPr lang="en-US" dirty="0">
              <a:solidFill>
                <a:schemeClr val="tx1">
                  <a:lumMod val="85000"/>
                  <a:lumOff val="15000"/>
                </a:schemeClr>
              </a:solidFill>
              <a:latin typeface="Arial" charset="0"/>
            </a:endParaRPr>
          </a:p>
        </p:txBody>
      </p:sp>
    </p:spTree>
    <p:extLst>
      <p:ext uri="{BB962C8B-B14F-4D97-AF65-F5344CB8AC3E}">
        <p14:creationId xmlns:p14="http://schemas.microsoft.com/office/powerpoint/2010/main" val="683457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 calcmode="lin" valueType="num">
                                      <p:cBhvr additive="base">
                                        <p:cTn id="7" dur="500" fill="hold"/>
                                        <p:tgtEl>
                                          <p:spTgt spid="287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7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457200" y="533400"/>
            <a:ext cx="8229600" cy="1066800"/>
          </a:xfrm>
        </p:spPr>
        <p:txBody>
          <a:bodyPr/>
          <a:lstStyle/>
          <a:p>
            <a:pPr fontAlgn="auto">
              <a:lnSpc>
                <a:spcPct val="90000"/>
              </a:lnSpc>
              <a:spcAft>
                <a:spcPts val="0"/>
              </a:spcAft>
              <a:defRPr/>
            </a:pPr>
            <a:r>
              <a:rPr lang="en-US" dirty="0">
                <a:solidFill>
                  <a:schemeClr val="tx2">
                    <a:lumMod val="75000"/>
                    <a:lumOff val="25000"/>
                  </a:schemeClr>
                </a:solidFill>
                <a:latin typeface="Arial" charset="0"/>
                <a:ea typeface="+mj-ea"/>
                <a:cs typeface="+mj-cs"/>
              </a:rPr>
              <a:t>The mindset of resilient individuals    </a:t>
            </a:r>
          </a:p>
        </p:txBody>
      </p:sp>
      <p:sp>
        <p:nvSpPr>
          <p:cNvPr id="286723" name="Rectangle 3"/>
          <p:cNvSpPr>
            <a:spLocks noGrp="1" noChangeArrowheads="1"/>
          </p:cNvSpPr>
          <p:nvPr>
            <p:ph idx="1"/>
          </p:nvPr>
        </p:nvSpPr>
        <p:spPr>
          <a:xfrm>
            <a:off x="457200" y="1828800"/>
            <a:ext cx="8229600" cy="4419600"/>
          </a:xfrm>
        </p:spPr>
        <p:txBody>
          <a:bodyPr>
            <a:normAutofit/>
          </a:bodyPr>
          <a:lstStyle/>
          <a:p>
            <a:pPr>
              <a:lnSpc>
                <a:spcPct val="90000"/>
              </a:lnSpc>
              <a:buFont typeface="Wingdings" charset="0"/>
              <a:buNone/>
            </a:pPr>
            <a:r>
              <a:rPr lang="en-US" sz="3600" dirty="0">
                <a:solidFill>
                  <a:schemeClr val="tx1">
                    <a:lumMod val="85000"/>
                    <a:lumOff val="15000"/>
                  </a:schemeClr>
                </a:solidFill>
                <a:latin typeface="Arial" charset="0"/>
                <a:cs typeface="Arial" charset="0"/>
              </a:rPr>
              <a:t>To believe that one can contribute to and make a positive difference in the world: this belief truly represents </a:t>
            </a:r>
            <a:r>
              <a:rPr lang="en-US" sz="3600" dirty="0" err="1">
                <a:solidFill>
                  <a:schemeClr val="tx1">
                    <a:lumMod val="85000"/>
                    <a:lumOff val="15000"/>
                  </a:schemeClr>
                </a:solidFill>
                <a:latin typeface="Arial" charset="0"/>
                <a:cs typeface="Arial" charset="0"/>
              </a:rPr>
              <a:t>Achor’s</a:t>
            </a:r>
            <a:r>
              <a:rPr lang="en-US" sz="3600" dirty="0">
                <a:solidFill>
                  <a:schemeClr val="tx1">
                    <a:lumMod val="85000"/>
                    <a:lumOff val="15000"/>
                  </a:schemeClr>
                </a:solidFill>
                <a:latin typeface="Arial" charset="0"/>
                <a:cs typeface="Arial" charset="0"/>
              </a:rPr>
              <a:t> notion of positive emotions and a sense of purpose and Davidson’s research that indicate that acts of altruism activate parts of the brain associated with well-being</a:t>
            </a:r>
          </a:p>
          <a:p>
            <a:pPr>
              <a:lnSpc>
                <a:spcPct val="90000"/>
              </a:lnSpc>
              <a:buFont typeface="Wingdings" charset="0"/>
              <a:buNone/>
            </a:pPr>
            <a:endParaRPr lang="en-US" dirty="0">
              <a:latin typeface="Arial" charset="0"/>
              <a:cs typeface="Arial" charset="0"/>
            </a:endParaRPr>
          </a:p>
          <a:p>
            <a:pPr>
              <a:lnSpc>
                <a:spcPct val="90000"/>
              </a:lnSpc>
              <a:buFont typeface="Wingdings" charset="0"/>
              <a:buNone/>
            </a:pPr>
            <a:endParaRPr lang="en-US" dirty="0">
              <a:latin typeface="Arial" charset="0"/>
              <a:cs typeface="Arial" charset="0"/>
            </a:endParaRPr>
          </a:p>
        </p:txBody>
      </p:sp>
    </p:spTree>
    <p:extLst>
      <p:ext uri="{BB962C8B-B14F-4D97-AF65-F5344CB8AC3E}">
        <p14:creationId xmlns:p14="http://schemas.microsoft.com/office/powerpoint/2010/main" val="3179502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 calcmode="lin" valueType="num">
                                      <p:cBhvr additive="base">
                                        <p:cTn id="7" dur="500" fill="hold"/>
                                        <p:tgtEl>
                                          <p:spTgt spid="286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49275" y="107950"/>
            <a:ext cx="8042275" cy="1492250"/>
          </a:xfrm>
        </p:spPr>
        <p:txBody>
          <a:bodyPr/>
          <a:lstStyle/>
          <a:p>
            <a:pPr eaLnBrk="1" hangingPunct="1">
              <a:lnSpc>
                <a:spcPts val="4320"/>
              </a:lnSpc>
              <a:defRPr/>
            </a:pPr>
            <a:r>
              <a:rPr lang="en-US" dirty="0">
                <a:solidFill>
                  <a:schemeClr val="tx2">
                    <a:lumMod val="75000"/>
                    <a:lumOff val="25000"/>
                  </a:schemeClr>
                </a:solidFill>
                <a:latin typeface="Arial" charset="0"/>
              </a:rPr>
              <a:t>The mindset of resilient individuals</a:t>
            </a:r>
          </a:p>
        </p:txBody>
      </p:sp>
      <p:sp>
        <p:nvSpPr>
          <p:cNvPr id="22530" name="Rectangle 3"/>
          <p:cNvSpPr>
            <a:spLocks noGrp="1" noChangeArrowheads="1"/>
          </p:cNvSpPr>
          <p:nvPr>
            <p:ph idx="1"/>
          </p:nvPr>
        </p:nvSpPr>
        <p:spPr>
          <a:xfrm>
            <a:off x="457200" y="1828800"/>
            <a:ext cx="8229600" cy="4302125"/>
          </a:xfrm>
        </p:spPr>
        <p:txBody>
          <a:bodyPr/>
          <a:lstStyle/>
          <a:p>
            <a:pPr eaLnBrk="1" hangingPunct="1">
              <a:lnSpc>
                <a:spcPct val="90000"/>
              </a:lnSpc>
              <a:buFont typeface="Wingdings" charset="0"/>
              <a:buNone/>
            </a:pPr>
            <a:r>
              <a:rPr lang="en-US" altLang="ja-JP" sz="3600" dirty="0">
                <a:solidFill>
                  <a:srgbClr val="262626"/>
                </a:solidFill>
                <a:latin typeface="Arial" charset="0"/>
              </a:rPr>
              <a:t>Health psychologist Dr. Kelly McGonigal, citing research findings, has written, “Caring creates resilience.  How you can think and how you can act can transform your experience of stress.” </a:t>
            </a:r>
          </a:p>
          <a:p>
            <a:pPr eaLnBrk="1" hangingPunct="1">
              <a:lnSpc>
                <a:spcPct val="90000"/>
              </a:lnSpc>
              <a:buFont typeface="Wingdings" charset="0"/>
              <a:buNone/>
            </a:pPr>
            <a:r>
              <a:rPr lang="en-US" sz="3600" dirty="0">
                <a:solidFill>
                  <a:srgbClr val="262626"/>
                </a:solidFill>
                <a:latin typeface="Arial" charset="0"/>
              </a:rPr>
              <a:t> </a:t>
            </a:r>
            <a:endParaRPr lang="en-US" sz="3200" dirty="0">
              <a:solidFill>
                <a:schemeClr val="tx2"/>
              </a:solidFill>
              <a:latin typeface="Arial" charset="0"/>
            </a:endParaRPr>
          </a:p>
          <a:p>
            <a:pPr eaLnBrk="1" hangingPunct="1">
              <a:buFont typeface="Wingdings" charset="0"/>
              <a:buNone/>
            </a:pPr>
            <a:endParaRPr lang="en-US" dirty="0">
              <a:latin typeface="Arial" charset="0"/>
            </a:endParaRPr>
          </a:p>
        </p:txBody>
      </p:sp>
    </p:spTree>
    <p:extLst>
      <p:ext uri="{BB962C8B-B14F-4D97-AF65-F5344CB8AC3E}">
        <p14:creationId xmlns:p14="http://schemas.microsoft.com/office/powerpoint/2010/main" val="3959482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549275" y="107950"/>
            <a:ext cx="8042275" cy="1568450"/>
          </a:xfrm>
        </p:spPr>
        <p:txBody>
          <a:bodyPr/>
          <a:lstStyle/>
          <a:p>
            <a:pPr eaLnBrk="1" hangingPunct="1">
              <a:defRPr/>
            </a:pPr>
            <a:r>
              <a:rPr lang="en-US" dirty="0">
                <a:solidFill>
                  <a:schemeClr val="tx2">
                    <a:lumMod val="75000"/>
                    <a:lumOff val="25000"/>
                  </a:schemeClr>
                </a:solidFill>
                <a:latin typeface="Arial" charset="0"/>
              </a:rPr>
              <a:t>Connecting the dots backwards</a:t>
            </a:r>
          </a:p>
        </p:txBody>
      </p:sp>
      <p:sp>
        <p:nvSpPr>
          <p:cNvPr id="111619" name="Rectangle 3"/>
          <p:cNvSpPr>
            <a:spLocks noGrp="1" noChangeArrowheads="1"/>
          </p:cNvSpPr>
          <p:nvPr>
            <p:ph idx="1"/>
          </p:nvPr>
        </p:nvSpPr>
        <p:spPr>
          <a:xfrm>
            <a:off x="457200" y="1828800"/>
            <a:ext cx="8229600" cy="4302125"/>
          </a:xfrm>
        </p:spPr>
        <p:txBody>
          <a:bodyPr/>
          <a:lstStyle/>
          <a:p>
            <a:pPr eaLnBrk="1" hangingPunct="1">
              <a:buFont typeface="Wingdings" charset="0"/>
              <a:buNone/>
            </a:pPr>
            <a:r>
              <a:rPr lang="en-US" altLang="ja-JP" sz="3600" dirty="0">
                <a:solidFill>
                  <a:schemeClr val="tx1">
                    <a:lumMod val="85000"/>
                    <a:lumOff val="15000"/>
                  </a:schemeClr>
                </a:solidFill>
                <a:latin typeface="Arial" charset="0"/>
              </a:rPr>
              <a:t>An experience in my career that was a major catalyst for me to adopt a strength-based approach in my work with both children and adults</a:t>
            </a:r>
          </a:p>
          <a:p>
            <a:pPr eaLnBrk="1" hangingPunct="1">
              <a:buFont typeface="Wingdings" charset="0"/>
              <a:buNone/>
            </a:pPr>
            <a:endParaRPr lang="en-US" sz="3200" dirty="0">
              <a:solidFill>
                <a:schemeClr val="tx1">
                  <a:lumMod val="85000"/>
                  <a:lumOff val="15000"/>
                </a:schemeClr>
              </a:solidFill>
              <a:latin typeface="Arial" charset="0"/>
            </a:endParaRPr>
          </a:p>
          <a:p>
            <a:pPr eaLnBrk="1" hangingPunct="1">
              <a:buFont typeface="Wingdings" charset="0"/>
              <a:buNone/>
            </a:pPr>
            <a:endParaRPr lang="en-US" dirty="0">
              <a:solidFill>
                <a:schemeClr val="tx1">
                  <a:lumMod val="85000"/>
                  <a:lumOff val="15000"/>
                </a:schemeClr>
              </a:solidFill>
              <a:latin typeface="Arial" charset="0"/>
            </a:endParaRPr>
          </a:p>
        </p:txBody>
      </p:sp>
    </p:spTree>
    <p:extLst>
      <p:ext uri="{BB962C8B-B14F-4D97-AF65-F5344CB8AC3E}">
        <p14:creationId xmlns:p14="http://schemas.microsoft.com/office/powerpoint/2010/main" val="345252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457200" y="277813"/>
            <a:ext cx="8229600" cy="865187"/>
          </a:xfrm>
        </p:spPr>
        <p:txBody>
          <a:bodyPr/>
          <a:lstStyle/>
          <a:p>
            <a:pPr eaLnBrk="1" hangingPunct="1">
              <a:defRPr/>
            </a:pPr>
            <a:r>
              <a:rPr lang="en-US" dirty="0">
                <a:solidFill>
                  <a:schemeClr val="tx2">
                    <a:lumMod val="75000"/>
                    <a:lumOff val="25000"/>
                  </a:schemeClr>
                </a:solidFill>
                <a:latin typeface="Arial" charset="0"/>
              </a:rPr>
              <a:t>The power of mindsets</a:t>
            </a:r>
          </a:p>
        </p:txBody>
      </p:sp>
      <p:sp>
        <p:nvSpPr>
          <p:cNvPr id="291843" name="Rectangle 3"/>
          <p:cNvSpPr>
            <a:spLocks noGrp="1" noChangeArrowheads="1"/>
          </p:cNvSpPr>
          <p:nvPr>
            <p:ph idx="1"/>
          </p:nvPr>
        </p:nvSpPr>
        <p:spPr>
          <a:xfrm>
            <a:off x="457200" y="1371600"/>
            <a:ext cx="8229600" cy="4759325"/>
          </a:xfrm>
        </p:spPr>
        <p:txBody>
          <a:bodyPr rtlCol="0">
            <a:normAutofit fontScale="40000" lnSpcReduction="20000"/>
          </a:bodyPr>
          <a:lstStyle/>
          <a:p>
            <a:pPr eaLnBrk="1" fontAlgn="auto" hangingPunct="1">
              <a:lnSpc>
                <a:spcPct val="120000"/>
              </a:lnSpc>
              <a:spcAft>
                <a:spcPts val="0"/>
              </a:spcAft>
              <a:buClr>
                <a:schemeClr val="accent1">
                  <a:lumMod val="60000"/>
                  <a:lumOff val="40000"/>
                </a:schemeClr>
              </a:buClr>
              <a:buFont typeface="Wingdings" charset="0"/>
              <a:buNone/>
              <a:defRPr/>
            </a:pPr>
            <a:r>
              <a:rPr lang="en-US" sz="9000" dirty="0">
                <a:solidFill>
                  <a:schemeClr val="tx1">
                    <a:lumMod val="85000"/>
                    <a:lumOff val="15000"/>
                  </a:schemeClr>
                </a:solidFill>
                <a:latin typeface="Arial" charset="0"/>
              </a:rPr>
              <a:t>Mindsets: The assumptions and expectations we have for ourselves and others that guide our behavior.  Mindsets play a powerful role in impacting on our behaviors in all situations, including our interactions with others</a:t>
            </a:r>
          </a:p>
          <a:p>
            <a:pPr eaLnBrk="1" fontAlgn="auto" hangingPunct="1">
              <a:lnSpc>
                <a:spcPct val="90000"/>
              </a:lnSpc>
              <a:spcAft>
                <a:spcPts val="0"/>
              </a:spcAft>
              <a:buClr>
                <a:schemeClr val="accent1">
                  <a:lumMod val="60000"/>
                  <a:lumOff val="40000"/>
                </a:schemeClr>
              </a:buClr>
              <a:buFont typeface="Wingdings" charset="0"/>
              <a:buNone/>
              <a:defRPr/>
            </a:pPr>
            <a:endParaRPr lang="en-US" sz="3600" dirty="0">
              <a:solidFill>
                <a:schemeClr val="tx1">
                  <a:lumMod val="65000"/>
                  <a:lumOff val="35000"/>
                </a:schemeClr>
              </a:solidFill>
              <a:latin typeface="Arial" charset="0"/>
            </a:endParaRPr>
          </a:p>
          <a:p>
            <a:pPr eaLnBrk="1" fontAlgn="auto" hangingPunct="1">
              <a:lnSpc>
                <a:spcPct val="90000"/>
              </a:lnSpc>
              <a:spcAft>
                <a:spcPts val="0"/>
              </a:spcAft>
              <a:buClr>
                <a:schemeClr val="accent1">
                  <a:lumMod val="60000"/>
                  <a:lumOff val="40000"/>
                </a:schemeClr>
              </a:buClr>
              <a:buFont typeface="Wingdings" charset="0"/>
              <a:buNone/>
              <a:defRPr/>
            </a:pPr>
            <a:r>
              <a:rPr lang="en-US" sz="3600" dirty="0">
                <a:solidFill>
                  <a:schemeClr val="tx1">
                    <a:lumMod val="65000"/>
                    <a:lumOff val="35000"/>
                  </a:schemeClr>
                </a:solidFill>
                <a:latin typeface="Arial" charset="0"/>
              </a:rPr>
              <a:t> </a:t>
            </a:r>
          </a:p>
        </p:txBody>
      </p:sp>
    </p:spTree>
    <p:extLst>
      <p:ext uri="{BB962C8B-B14F-4D97-AF65-F5344CB8AC3E}">
        <p14:creationId xmlns:p14="http://schemas.microsoft.com/office/powerpoint/2010/main" val="4164007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7159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The power of mindsets</a:t>
            </a:r>
          </a:p>
        </p:txBody>
      </p:sp>
      <p:sp>
        <p:nvSpPr>
          <p:cNvPr id="174083" name="Rectangle 3"/>
          <p:cNvSpPr>
            <a:spLocks noGrp="1" noRot="1" noChangeArrowheads="1"/>
          </p:cNvSpPr>
          <p:nvPr>
            <p:ph idx="1"/>
          </p:nvPr>
        </p:nvSpPr>
        <p:spPr>
          <a:xfrm>
            <a:off x="457200" y="1143000"/>
            <a:ext cx="8229600" cy="4800600"/>
          </a:xfrm>
        </p:spPr>
        <p:txBody>
          <a:bodyPr>
            <a:normAutofit fontScale="25000" lnSpcReduction="20000"/>
          </a:bodyPr>
          <a:lstStyle/>
          <a:p>
            <a:pPr eaLnBrk="1" hangingPunct="1">
              <a:lnSpc>
                <a:spcPct val="110000"/>
              </a:lnSpc>
              <a:buFont typeface="Wingdings" charset="0"/>
              <a:buNone/>
              <a:defRPr/>
            </a:pPr>
            <a:r>
              <a:rPr lang="en-US" sz="14400" dirty="0">
                <a:solidFill>
                  <a:schemeClr val="tx1">
                    <a:lumMod val="85000"/>
                    <a:lumOff val="15000"/>
                  </a:schemeClr>
                </a:solidFill>
                <a:latin typeface="Arial"/>
                <a:ea typeface="ＭＳ Ｐゴシック" charset="0"/>
                <a:cs typeface="Arial"/>
              </a:rPr>
              <a:t>In the 1990s I began to use the concept of a “resilient mindset” that highlighted the importance of social-emotional and interpersonal factors in nurturing resilience</a:t>
            </a:r>
          </a:p>
          <a:p>
            <a:pPr eaLnBrk="1" hangingPunct="1">
              <a:buFont typeface="Wingdings" charset="0"/>
              <a:buNone/>
              <a:defRPr/>
            </a:pPr>
            <a:endParaRPr lang="en-US" sz="14400" dirty="0">
              <a:solidFill>
                <a:schemeClr val="tx1">
                  <a:lumMod val="85000"/>
                  <a:lumOff val="15000"/>
                </a:schemeClr>
              </a:solidFill>
              <a:latin typeface="Arial"/>
              <a:ea typeface="ＭＳ Ｐゴシック" charset="0"/>
              <a:cs typeface="Arial"/>
            </a:endParaRPr>
          </a:p>
          <a:p>
            <a:pPr eaLnBrk="1" hangingPunct="1">
              <a:buFont typeface="Wingdings" charset="0"/>
              <a:buNone/>
              <a:defRPr/>
            </a:pPr>
            <a:r>
              <a:rPr lang="en-US" dirty="0">
                <a:latin typeface="Palatino" charset="0"/>
                <a:ea typeface="ＭＳ Ｐゴシック" charset="0"/>
                <a:cs typeface="ＭＳ Ｐゴシック" charset="0"/>
              </a:rPr>
              <a:t> </a:t>
            </a:r>
          </a:p>
        </p:txBody>
      </p:sp>
    </p:spTree>
    <p:extLst>
      <p:ext uri="{BB962C8B-B14F-4D97-AF65-F5344CB8AC3E}">
        <p14:creationId xmlns:p14="http://schemas.microsoft.com/office/powerpoint/2010/main" val="27492336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5635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The power of mindsets</a:t>
            </a:r>
          </a:p>
        </p:txBody>
      </p:sp>
      <p:sp>
        <p:nvSpPr>
          <p:cNvPr id="174083" name="Rectangle 3"/>
          <p:cNvSpPr>
            <a:spLocks noGrp="1" noRot="1" noChangeArrowheads="1"/>
          </p:cNvSpPr>
          <p:nvPr>
            <p:ph idx="1"/>
          </p:nvPr>
        </p:nvSpPr>
        <p:spPr>
          <a:xfrm>
            <a:off x="457200" y="914400"/>
            <a:ext cx="8229600" cy="5029200"/>
          </a:xfrm>
        </p:spPr>
        <p:txBody>
          <a:bodyPr>
            <a:normAutofit fontScale="25000" lnSpcReduction="20000"/>
          </a:bodyPr>
          <a:lstStyle/>
          <a:p>
            <a:pPr eaLnBrk="1" hangingPunct="1">
              <a:lnSpc>
                <a:spcPct val="110000"/>
              </a:lnSpc>
              <a:buFont typeface="Wingdings" charset="0"/>
              <a:buNone/>
              <a:defRPr/>
            </a:pPr>
            <a:r>
              <a:rPr lang="en-US" sz="14400" dirty="0">
                <a:solidFill>
                  <a:schemeClr val="tx1">
                    <a:lumMod val="85000"/>
                    <a:lumOff val="15000"/>
                  </a:schemeClr>
                </a:solidFill>
                <a:latin typeface="Arial"/>
                <a:ea typeface="ＭＳ Ｐゴシック" charset="0"/>
                <a:cs typeface="Arial"/>
              </a:rPr>
              <a:t>Others, such as Julian Rotter (locus of control theory), Bernard Weiner (attribution theory), Carol </a:t>
            </a:r>
            <a:r>
              <a:rPr lang="en-US" sz="14400" dirty="0" err="1">
                <a:solidFill>
                  <a:schemeClr val="tx1">
                    <a:lumMod val="85000"/>
                    <a:lumOff val="15000"/>
                  </a:schemeClr>
                </a:solidFill>
                <a:latin typeface="Arial"/>
                <a:ea typeface="ＭＳ Ｐゴシック" charset="0"/>
                <a:cs typeface="Arial"/>
              </a:rPr>
              <a:t>Dweck</a:t>
            </a:r>
            <a:r>
              <a:rPr lang="en-US" sz="14400" dirty="0">
                <a:solidFill>
                  <a:schemeClr val="tx1">
                    <a:lumMod val="85000"/>
                    <a:lumOff val="15000"/>
                  </a:schemeClr>
                </a:solidFill>
                <a:latin typeface="Arial"/>
                <a:ea typeface="ＭＳ Ｐゴシック" charset="0"/>
                <a:cs typeface="Arial"/>
              </a:rPr>
              <a:t> (fixed and growth mindsets), Albert Bandura (self-efficacy), Martin Seligman (learned helplessness and learned optimism), and Angela Duckworth (grit), have also proposed different theories that would fall under the label of </a:t>
            </a:r>
            <a:r>
              <a:rPr lang="en-US" sz="14400" i="1" dirty="0">
                <a:solidFill>
                  <a:schemeClr val="tx1">
                    <a:lumMod val="85000"/>
                    <a:lumOff val="15000"/>
                  </a:schemeClr>
                </a:solidFill>
                <a:latin typeface="Arial"/>
                <a:ea typeface="ＭＳ Ｐゴシック" charset="0"/>
                <a:cs typeface="Arial"/>
              </a:rPr>
              <a:t>mindsets</a:t>
            </a:r>
            <a:r>
              <a:rPr lang="en-US" sz="14400" dirty="0">
                <a:solidFill>
                  <a:schemeClr val="tx1">
                    <a:lumMod val="85000"/>
                    <a:lumOff val="15000"/>
                  </a:schemeClr>
                </a:solidFill>
                <a:latin typeface="Arial"/>
                <a:ea typeface="ＭＳ Ｐゴシック" charset="0"/>
                <a:cs typeface="Arial"/>
              </a:rPr>
              <a:t>  </a:t>
            </a:r>
          </a:p>
          <a:p>
            <a:pPr eaLnBrk="1" hangingPunct="1">
              <a:buFont typeface="Wingdings" charset="0"/>
              <a:buNone/>
              <a:defRPr/>
            </a:pPr>
            <a:endParaRPr lang="en-US" sz="5100" dirty="0">
              <a:solidFill>
                <a:schemeClr val="tx1">
                  <a:lumMod val="85000"/>
                  <a:lumOff val="15000"/>
                </a:schemeClr>
              </a:solidFill>
              <a:latin typeface="Arial"/>
              <a:ea typeface="ＭＳ Ｐゴシック" charset="0"/>
              <a:cs typeface="Arial"/>
            </a:endParaRPr>
          </a:p>
          <a:p>
            <a:pPr eaLnBrk="1" hangingPunct="1">
              <a:buFont typeface="Wingdings" charset="0"/>
              <a:buNone/>
              <a:defRPr/>
            </a:pPr>
            <a:r>
              <a:rPr lang="en-US" dirty="0">
                <a:latin typeface="Palatino" charset="0"/>
                <a:ea typeface="ＭＳ Ｐゴシック" charset="0"/>
                <a:cs typeface="ＭＳ Ｐゴシック" charset="0"/>
              </a:rPr>
              <a:t> </a:t>
            </a:r>
          </a:p>
        </p:txBody>
      </p:sp>
    </p:spTree>
    <p:extLst>
      <p:ext uri="{BB962C8B-B14F-4D97-AF65-F5344CB8AC3E}">
        <p14:creationId xmlns:p14="http://schemas.microsoft.com/office/powerpoint/2010/main" val="27969641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v="urn:schemas-microsoft-com:mac:vml">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457200" y="274638"/>
            <a:ext cx="8229600" cy="639762"/>
          </a:xfrm>
        </p:spPr>
        <p:txBody>
          <a:bodyPr/>
          <a:lstStyle/>
          <a:p>
            <a:pPr eaLnBrk="1" hangingPunct="1">
              <a:defRPr/>
            </a:pPr>
            <a:r>
              <a:rPr lang="en-US" dirty="0">
                <a:solidFill>
                  <a:schemeClr val="tx2">
                    <a:lumMod val="75000"/>
                    <a:lumOff val="25000"/>
                  </a:schemeClr>
                </a:solidFill>
                <a:latin typeface="Arial"/>
                <a:ea typeface="ＭＳ Ｐゴシック" charset="0"/>
                <a:cs typeface="Arial"/>
              </a:rPr>
              <a:t>The power of mindsets</a:t>
            </a:r>
          </a:p>
        </p:txBody>
      </p:sp>
      <p:sp>
        <p:nvSpPr>
          <p:cNvPr id="174083" name="Rectangle 3"/>
          <p:cNvSpPr>
            <a:spLocks noGrp="1" noRot="1" noChangeArrowheads="1"/>
          </p:cNvSpPr>
          <p:nvPr>
            <p:ph idx="1"/>
          </p:nvPr>
        </p:nvSpPr>
        <p:spPr>
          <a:xfrm>
            <a:off x="457200" y="990600"/>
            <a:ext cx="8229600" cy="4953000"/>
          </a:xfrm>
        </p:spPr>
        <p:txBody>
          <a:bodyPr>
            <a:normAutofit fontScale="25000" lnSpcReduction="20000"/>
          </a:bodyPr>
          <a:lstStyle/>
          <a:p>
            <a:pPr>
              <a:lnSpc>
                <a:spcPct val="110000"/>
              </a:lnSpc>
              <a:buFont typeface="Wingdings" charset="0"/>
              <a:buNone/>
              <a:defRPr/>
            </a:pPr>
            <a:r>
              <a:rPr lang="en-US" sz="14400" dirty="0">
                <a:solidFill>
                  <a:schemeClr val="tx1">
                    <a:lumMod val="85000"/>
                    <a:lumOff val="15000"/>
                  </a:schemeClr>
                </a:solidFill>
                <a:latin typeface="Arial"/>
                <a:ea typeface="ＭＳ Ｐゴシック" charset="0"/>
                <a:cs typeface="Arial"/>
              </a:rPr>
              <a:t>Many of these theories place heavy emphasis on achievement; based on my experiences I felt that equal emphasis should be given to the significance of interpersonal relationships and social-emotional variables when we describe the impact of mindsets on our behaviors</a:t>
            </a:r>
          </a:p>
          <a:p>
            <a:pPr eaLnBrk="1" hangingPunct="1">
              <a:buFont typeface="Wingdings" charset="0"/>
              <a:buNone/>
              <a:defRPr/>
            </a:pPr>
            <a:endParaRPr lang="en-US" sz="14400" dirty="0">
              <a:latin typeface="Palatino" charset="0"/>
              <a:ea typeface="ＭＳ Ｐゴシック" charset="0"/>
              <a:cs typeface="ＭＳ Ｐゴシック" charset="0"/>
            </a:endParaRPr>
          </a:p>
          <a:p>
            <a:pPr eaLnBrk="1" hangingPunct="1">
              <a:buFont typeface="Wingdings" charset="0"/>
              <a:buNone/>
              <a:defRPr/>
            </a:pPr>
            <a:r>
              <a:rPr lang="en-US" dirty="0">
                <a:latin typeface="Palatino" charset="0"/>
                <a:ea typeface="ＭＳ Ｐゴシック" charset="0"/>
                <a:cs typeface="ＭＳ Ｐゴシック" charset="0"/>
              </a:rPr>
              <a:t> </a:t>
            </a:r>
          </a:p>
        </p:txBody>
      </p:sp>
    </p:spTree>
    <p:extLst>
      <p:ext uri="{BB962C8B-B14F-4D97-AF65-F5344CB8AC3E}">
        <p14:creationId xmlns:p14="http://schemas.microsoft.com/office/powerpoint/2010/main" val="11508094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mv="urn:schemas-microsoft-com:mac:vml"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549275" y="107950"/>
            <a:ext cx="8042275" cy="958850"/>
          </a:xfrm>
        </p:spPr>
        <p:txBody>
          <a:bodyPr/>
          <a:lstStyle/>
          <a:p>
            <a:pPr eaLnBrk="1" hangingPunct="1">
              <a:lnSpc>
                <a:spcPct val="70000"/>
              </a:lnSpc>
              <a:defRPr/>
            </a:pPr>
            <a:r>
              <a:rPr lang="en-US" dirty="0">
                <a:solidFill>
                  <a:schemeClr val="tx2">
                    <a:lumMod val="75000"/>
                    <a:lumOff val="25000"/>
                  </a:schemeClr>
                </a:solidFill>
                <a:latin typeface="Arial" charset="0"/>
              </a:rPr>
              <a:t>The power of mindsets</a:t>
            </a:r>
          </a:p>
        </p:txBody>
      </p:sp>
      <p:sp>
        <p:nvSpPr>
          <p:cNvPr id="111619" name="Rectangle 3"/>
          <p:cNvSpPr>
            <a:spLocks noGrp="1" noChangeArrowheads="1"/>
          </p:cNvSpPr>
          <p:nvPr>
            <p:ph idx="1"/>
          </p:nvPr>
        </p:nvSpPr>
        <p:spPr>
          <a:xfrm>
            <a:off x="457200" y="1295400"/>
            <a:ext cx="8229600" cy="4835525"/>
          </a:xfrm>
        </p:spPr>
        <p:txBody>
          <a:bodyPr>
            <a:normAutofit fontScale="25000" lnSpcReduction="20000"/>
          </a:bodyPr>
          <a:lstStyle/>
          <a:p>
            <a:pPr eaLnBrk="1" hangingPunct="1">
              <a:lnSpc>
                <a:spcPct val="110000"/>
              </a:lnSpc>
              <a:buFont typeface="Wingdings" charset="0"/>
              <a:buNone/>
            </a:pPr>
            <a:r>
              <a:rPr lang="en-US" altLang="ja-JP" sz="14400" dirty="0">
                <a:solidFill>
                  <a:schemeClr val="tx1">
                    <a:lumMod val="85000"/>
                    <a:lumOff val="15000"/>
                  </a:schemeClr>
                </a:solidFill>
                <a:latin typeface="Arial" charset="0"/>
              </a:rPr>
              <a:t>For example, a prominent theory has been advanced by Angela Duckworth about the concept of “grit”</a:t>
            </a:r>
          </a:p>
          <a:p>
            <a:pPr eaLnBrk="1" hangingPunct="1">
              <a:lnSpc>
                <a:spcPct val="110000"/>
              </a:lnSpc>
              <a:buFont typeface="Wingdings" charset="0"/>
              <a:buNone/>
            </a:pPr>
            <a:r>
              <a:rPr lang="en-US" altLang="ja-JP" sz="14400" dirty="0">
                <a:solidFill>
                  <a:schemeClr val="tx1">
                    <a:lumMod val="85000"/>
                    <a:lumOff val="15000"/>
                  </a:schemeClr>
                </a:solidFill>
                <a:latin typeface="Arial" charset="0"/>
              </a:rPr>
              <a:t>Duckworth notes, “Having a great coach or teacher matters tremendously, but my theory doesn’t address these outside forces.”</a:t>
            </a:r>
          </a:p>
          <a:p>
            <a:pPr eaLnBrk="1" hangingPunct="1">
              <a:lnSpc>
                <a:spcPct val="110000"/>
              </a:lnSpc>
              <a:buFont typeface="Wingdings" charset="0"/>
              <a:buNone/>
            </a:pPr>
            <a:r>
              <a:rPr lang="en-US" altLang="ja-JP" sz="14400" dirty="0">
                <a:solidFill>
                  <a:schemeClr val="tx1">
                    <a:lumMod val="85000"/>
                    <a:lumOff val="15000"/>
                  </a:schemeClr>
                </a:solidFill>
                <a:latin typeface="Arial" charset="0"/>
              </a:rPr>
              <a:t>  </a:t>
            </a:r>
          </a:p>
          <a:p>
            <a:pPr eaLnBrk="1" hangingPunct="1">
              <a:lnSpc>
                <a:spcPct val="110000"/>
              </a:lnSpc>
              <a:buFont typeface="Wingdings" charset="0"/>
              <a:buNone/>
            </a:pPr>
            <a:endParaRPr lang="en-US" altLang="ja-JP" sz="58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r>
              <a:rPr lang="en-US" altLang="ja-JP" sz="3900" dirty="0">
                <a:solidFill>
                  <a:schemeClr val="tx1">
                    <a:lumMod val="85000"/>
                    <a:lumOff val="15000"/>
                  </a:schemeClr>
                </a:solidFill>
                <a:latin typeface="Arial" charset="0"/>
              </a:rPr>
              <a:t> </a:t>
            </a:r>
          </a:p>
          <a:p>
            <a:pPr eaLnBrk="1" hangingPunct="1">
              <a:lnSpc>
                <a:spcPct val="110000"/>
              </a:lnSpc>
              <a:buFont typeface="Wingdings" charset="0"/>
              <a:buNone/>
            </a:pPr>
            <a:endParaRPr lang="en-US" altLang="ja-JP" sz="3600" dirty="0">
              <a:solidFill>
                <a:schemeClr val="tx1">
                  <a:lumMod val="85000"/>
                  <a:lumOff val="15000"/>
                </a:schemeClr>
              </a:solidFill>
              <a:latin typeface="Arial" charset="0"/>
            </a:endParaRPr>
          </a:p>
          <a:p>
            <a:pPr eaLnBrk="1" hangingPunct="1">
              <a:lnSpc>
                <a:spcPct val="110000"/>
              </a:lnSpc>
              <a:buFont typeface="Wingdings" charset="0"/>
              <a:buNone/>
            </a:pPr>
            <a:r>
              <a:rPr lang="en-US" altLang="ja-JP" sz="4600" dirty="0">
                <a:solidFill>
                  <a:schemeClr val="tx1">
                    <a:lumMod val="85000"/>
                    <a:lumOff val="15000"/>
                  </a:schemeClr>
                </a:solidFill>
                <a:latin typeface="Arial" charset="0"/>
              </a:rPr>
              <a:t> </a:t>
            </a: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sz="3200" dirty="0">
              <a:solidFill>
                <a:schemeClr val="tx1">
                  <a:lumMod val="85000"/>
                  <a:lumOff val="15000"/>
                </a:schemeClr>
              </a:solidFill>
              <a:latin typeface="Arial" charset="0"/>
            </a:endParaRPr>
          </a:p>
          <a:p>
            <a:pPr eaLnBrk="1" hangingPunct="1">
              <a:lnSpc>
                <a:spcPct val="110000"/>
              </a:lnSpc>
              <a:buFont typeface="Wingdings" charset="0"/>
              <a:buNone/>
            </a:pPr>
            <a:endParaRPr lang="en-US" dirty="0">
              <a:solidFill>
                <a:schemeClr val="tx1">
                  <a:lumMod val="85000"/>
                  <a:lumOff val="15000"/>
                </a:schemeClr>
              </a:solidFill>
              <a:latin typeface="Arial" charset="0"/>
            </a:endParaRPr>
          </a:p>
        </p:txBody>
      </p:sp>
    </p:spTree>
    <p:extLst>
      <p:ext uri="{BB962C8B-B14F-4D97-AF65-F5344CB8AC3E}">
        <p14:creationId xmlns:p14="http://schemas.microsoft.com/office/powerpoint/2010/main" val="23936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549275" y="107950"/>
            <a:ext cx="8042275" cy="882650"/>
          </a:xfrm>
        </p:spPr>
        <p:txBody>
          <a:bodyPr/>
          <a:lstStyle/>
          <a:p>
            <a:pPr eaLnBrk="1" hangingPunct="1">
              <a:lnSpc>
                <a:spcPct val="70000"/>
              </a:lnSpc>
              <a:defRPr/>
            </a:pPr>
            <a:r>
              <a:rPr lang="en-US" dirty="0">
                <a:solidFill>
                  <a:schemeClr val="tx2">
                    <a:lumMod val="75000"/>
                    <a:lumOff val="25000"/>
                  </a:schemeClr>
                </a:solidFill>
                <a:latin typeface="Arial" charset="0"/>
              </a:rPr>
              <a:t>The power of mindsets</a:t>
            </a:r>
          </a:p>
        </p:txBody>
      </p:sp>
      <p:sp>
        <p:nvSpPr>
          <p:cNvPr id="111619" name="Rectangle 3"/>
          <p:cNvSpPr>
            <a:spLocks noGrp="1" noChangeArrowheads="1"/>
          </p:cNvSpPr>
          <p:nvPr>
            <p:ph idx="1"/>
          </p:nvPr>
        </p:nvSpPr>
        <p:spPr>
          <a:xfrm>
            <a:off x="457200" y="1219200"/>
            <a:ext cx="8229600" cy="4911725"/>
          </a:xfrm>
        </p:spPr>
        <p:txBody>
          <a:bodyPr>
            <a:normAutofit fontScale="25000" lnSpcReduction="20000"/>
          </a:bodyPr>
          <a:lstStyle/>
          <a:p>
            <a:pPr eaLnBrk="1" hangingPunct="1">
              <a:lnSpc>
                <a:spcPct val="110000"/>
              </a:lnSpc>
              <a:buFont typeface="Wingdings" charset="0"/>
              <a:buNone/>
            </a:pPr>
            <a:r>
              <a:rPr lang="en-US" altLang="ja-JP" sz="14400" dirty="0">
                <a:solidFill>
                  <a:schemeClr val="tx1">
                    <a:lumMod val="85000"/>
                    <a:lumOff val="15000"/>
                  </a:schemeClr>
                </a:solidFill>
                <a:latin typeface="Arial" charset="0"/>
              </a:rPr>
              <a:t>In her book </a:t>
            </a:r>
            <a:r>
              <a:rPr lang="en-US" altLang="ja-JP" sz="14400" i="1" dirty="0">
                <a:solidFill>
                  <a:schemeClr val="tx1">
                    <a:lumMod val="85000"/>
                    <a:lumOff val="15000"/>
                  </a:schemeClr>
                </a:solidFill>
                <a:latin typeface="Arial" charset="0"/>
              </a:rPr>
              <a:t>Grit </a:t>
            </a:r>
            <a:r>
              <a:rPr lang="en-US" altLang="ja-JP" sz="14400" dirty="0">
                <a:solidFill>
                  <a:schemeClr val="tx1">
                    <a:lumMod val="85000"/>
                    <a:lumOff val="15000"/>
                  </a:schemeClr>
                </a:solidFill>
                <a:latin typeface="Arial" charset="0"/>
              </a:rPr>
              <a:t>Duckworth emphasizes in describing the concept of grit, “It’s about the psychology of achievement, but because psychology isn’t all that matters, it’s incomplete.”</a:t>
            </a:r>
          </a:p>
          <a:p>
            <a:pPr>
              <a:lnSpc>
                <a:spcPct val="110000"/>
              </a:lnSpc>
              <a:buNone/>
            </a:pPr>
            <a:r>
              <a:rPr lang="en-US" altLang="ja-JP" sz="14400" dirty="0">
                <a:solidFill>
                  <a:schemeClr val="tx1">
                    <a:lumMod val="85000"/>
                    <a:lumOff val="15000"/>
                  </a:schemeClr>
                </a:solidFill>
                <a:latin typeface="Arial" charset="0"/>
              </a:rPr>
              <a:t>However, I would argue that having a great teacher, coach, or mentor is all about psychology  </a:t>
            </a:r>
          </a:p>
          <a:p>
            <a:pPr eaLnBrk="1" hangingPunct="1">
              <a:lnSpc>
                <a:spcPct val="110000"/>
              </a:lnSpc>
              <a:buFont typeface="Wingdings" charset="0"/>
              <a:buNone/>
            </a:pPr>
            <a:endParaRPr lang="en-US" altLang="ja-JP" sz="14400" dirty="0">
              <a:solidFill>
                <a:schemeClr val="tx1">
                  <a:lumMod val="85000"/>
                  <a:lumOff val="15000"/>
                </a:schemeClr>
              </a:solidFill>
              <a:latin typeface="Arial" charset="0"/>
            </a:endParaRPr>
          </a:p>
          <a:p>
            <a:pPr eaLnBrk="1" hangingPunct="1">
              <a:lnSpc>
                <a:spcPct val="110000"/>
              </a:lnSpc>
              <a:buFont typeface="Wingdings" charset="0"/>
              <a:buNone/>
            </a:pPr>
            <a:r>
              <a:rPr lang="en-US" altLang="ja-JP" sz="14400" dirty="0">
                <a:solidFill>
                  <a:schemeClr val="tx1">
                    <a:lumMod val="85000"/>
                    <a:lumOff val="15000"/>
                  </a:schemeClr>
                </a:solidFill>
                <a:latin typeface="Arial" charset="0"/>
              </a:rPr>
              <a:t>  </a:t>
            </a:r>
          </a:p>
          <a:p>
            <a:pPr eaLnBrk="1" hangingPunct="1">
              <a:lnSpc>
                <a:spcPct val="110000"/>
              </a:lnSpc>
              <a:buFont typeface="Wingdings" charset="0"/>
              <a:buNone/>
            </a:pPr>
            <a:r>
              <a:rPr lang="en-US" altLang="ja-JP" sz="14400" dirty="0">
                <a:solidFill>
                  <a:schemeClr val="tx1">
                    <a:lumMod val="85000"/>
                    <a:lumOff val="15000"/>
                  </a:schemeClr>
                </a:solidFill>
                <a:latin typeface="Arial" charset="0"/>
              </a:rPr>
              <a:t>  </a:t>
            </a:r>
          </a:p>
          <a:p>
            <a:pPr eaLnBrk="1" hangingPunct="1">
              <a:lnSpc>
                <a:spcPct val="110000"/>
              </a:lnSpc>
              <a:buFont typeface="Wingdings" charset="0"/>
              <a:buNone/>
            </a:pPr>
            <a:endParaRPr lang="en-US" altLang="ja-JP" sz="58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r>
              <a:rPr lang="en-US" altLang="ja-JP" sz="3900" dirty="0">
                <a:solidFill>
                  <a:schemeClr val="tx1">
                    <a:lumMod val="85000"/>
                    <a:lumOff val="15000"/>
                  </a:schemeClr>
                </a:solidFill>
                <a:latin typeface="Arial" charset="0"/>
              </a:rPr>
              <a:t> </a:t>
            </a:r>
          </a:p>
          <a:p>
            <a:pPr eaLnBrk="1" hangingPunct="1">
              <a:lnSpc>
                <a:spcPct val="110000"/>
              </a:lnSpc>
              <a:buFont typeface="Wingdings" charset="0"/>
              <a:buNone/>
            </a:pPr>
            <a:endParaRPr lang="en-US" altLang="ja-JP" sz="3600" dirty="0">
              <a:solidFill>
                <a:schemeClr val="tx1">
                  <a:lumMod val="85000"/>
                  <a:lumOff val="15000"/>
                </a:schemeClr>
              </a:solidFill>
              <a:latin typeface="Arial" charset="0"/>
            </a:endParaRPr>
          </a:p>
          <a:p>
            <a:pPr eaLnBrk="1" hangingPunct="1">
              <a:lnSpc>
                <a:spcPct val="110000"/>
              </a:lnSpc>
              <a:buFont typeface="Wingdings" charset="0"/>
              <a:buNone/>
            </a:pPr>
            <a:r>
              <a:rPr lang="en-US" altLang="ja-JP" sz="4600" dirty="0">
                <a:solidFill>
                  <a:schemeClr val="tx1">
                    <a:lumMod val="85000"/>
                    <a:lumOff val="15000"/>
                  </a:schemeClr>
                </a:solidFill>
                <a:latin typeface="Arial" charset="0"/>
              </a:rPr>
              <a:t> </a:t>
            </a:r>
            <a:endParaRPr lang="en-US" altLang="ja-JP" sz="3900" dirty="0">
              <a:solidFill>
                <a:schemeClr val="tx1">
                  <a:lumMod val="85000"/>
                  <a:lumOff val="15000"/>
                </a:schemeClr>
              </a:solidFill>
              <a:latin typeface="Arial" charset="0"/>
            </a:endParaRPr>
          </a:p>
          <a:p>
            <a:pPr eaLnBrk="1" hangingPunct="1">
              <a:lnSpc>
                <a:spcPct val="110000"/>
              </a:lnSpc>
              <a:buFont typeface="Wingdings" charset="0"/>
              <a:buNone/>
            </a:pPr>
            <a:endParaRPr lang="en-US" sz="3200" dirty="0">
              <a:solidFill>
                <a:schemeClr val="tx1">
                  <a:lumMod val="85000"/>
                  <a:lumOff val="15000"/>
                </a:schemeClr>
              </a:solidFill>
              <a:latin typeface="Arial" charset="0"/>
            </a:endParaRPr>
          </a:p>
          <a:p>
            <a:pPr eaLnBrk="1" hangingPunct="1">
              <a:lnSpc>
                <a:spcPct val="110000"/>
              </a:lnSpc>
              <a:buFont typeface="Wingdings" charset="0"/>
              <a:buNone/>
            </a:pPr>
            <a:endParaRPr lang="en-US" dirty="0">
              <a:solidFill>
                <a:schemeClr val="tx1">
                  <a:lumMod val="85000"/>
                  <a:lumOff val="15000"/>
                </a:schemeClr>
              </a:solidFill>
              <a:latin typeface="Arial" charset="0"/>
            </a:endParaRPr>
          </a:p>
        </p:txBody>
      </p:sp>
    </p:spTree>
    <p:extLst>
      <p:ext uri="{BB962C8B-B14F-4D97-AF65-F5344CB8AC3E}">
        <p14:creationId xmlns:p14="http://schemas.microsoft.com/office/powerpoint/2010/main" val="223594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93912</TotalTime>
  <Words>1279</Words>
  <Application>Microsoft Office PowerPoint</Application>
  <PresentationFormat>On-screen Show (4:3)</PresentationFormat>
  <Paragraphs>119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Breeze</vt:lpstr>
      <vt:lpstr>    The Power of Mindsets: Nurturing Hope and Resilience in Ourselves and Others   www.drrobertbrooks.com contact@drrobertbrooks.com twitter: @drrobertbrooks  </vt:lpstr>
      <vt:lpstr>A commencement speech at Stanford University</vt:lpstr>
      <vt:lpstr>Connecting the dots backwards</vt:lpstr>
      <vt:lpstr>The power of mindsets</vt:lpstr>
      <vt:lpstr>The power of mindsets</vt:lpstr>
      <vt:lpstr>The power of mindsets</vt:lpstr>
      <vt:lpstr>The power of mindsets</vt:lpstr>
      <vt:lpstr>The power of mindsets</vt:lpstr>
      <vt:lpstr>The power of mindsets</vt:lpstr>
      <vt:lpstr>The power of mindsets</vt:lpstr>
      <vt:lpstr>The power of mindsets</vt:lpstr>
      <vt:lpstr>The power of mindsets</vt:lpstr>
      <vt:lpstr> </vt:lpstr>
      <vt:lpstr> </vt:lpstr>
      <vt:lpstr> </vt:lpstr>
      <vt:lpstr>The power of mindsets</vt:lpstr>
      <vt:lpstr>A key question</vt:lpstr>
      <vt:lpstr>The mindset and strategies of charismatic adults</vt:lpstr>
      <vt:lpstr>The mindset and strategies of charismatic adults</vt:lpstr>
      <vt:lpstr>The mindset and strategies of charismatic adults</vt:lpstr>
      <vt:lpstr>The mindset and strategies of charismatic adults</vt:lpstr>
      <vt:lpstr>The mindset of resilient individuals</vt:lpstr>
      <vt:lpstr>The mindset of resilient individuals</vt:lpstr>
      <vt:lpstr>The mindset of resilient individuals    </vt:lpstr>
      <vt:lpstr>The mindset of resilient individuals    </vt:lpstr>
      <vt:lpstr>The mindset of resilient individuals</vt:lpstr>
      <vt:lpstr>The mindset of resilient individuals    </vt:lpstr>
      <vt:lpstr>The mindset of resilient individuals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Mindsets:</dc:title>
  <dc:creator>Trial User</dc:creator>
  <cp:lastModifiedBy>Jessica Servidori</cp:lastModifiedBy>
  <cp:revision>629</cp:revision>
  <cp:lastPrinted>2018-10-09T14:59:52Z</cp:lastPrinted>
  <dcterms:created xsi:type="dcterms:W3CDTF">2015-08-07T12:03:25Z</dcterms:created>
  <dcterms:modified xsi:type="dcterms:W3CDTF">2018-10-09T17:10:49Z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