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0" r:id="rId4"/>
  </p:sldMasterIdLst>
  <p:notesMasterIdLst>
    <p:notesMasterId r:id="rId20"/>
  </p:notesMasterIdLst>
  <p:handoutMasterIdLst>
    <p:handoutMasterId r:id="rId21"/>
  </p:handoutMasterIdLst>
  <p:sldIdLst>
    <p:sldId id="256" r:id="rId5"/>
    <p:sldId id="315" r:id="rId6"/>
    <p:sldId id="322" r:id="rId7"/>
    <p:sldId id="312" r:id="rId8"/>
    <p:sldId id="321" r:id="rId9"/>
    <p:sldId id="299" r:id="rId10"/>
    <p:sldId id="300" r:id="rId11"/>
    <p:sldId id="301" r:id="rId12"/>
    <p:sldId id="302" r:id="rId13"/>
    <p:sldId id="303" r:id="rId14"/>
    <p:sldId id="304" r:id="rId15"/>
    <p:sldId id="311" r:id="rId16"/>
    <p:sldId id="316" r:id="rId17"/>
    <p:sldId id="317" r:id="rId18"/>
    <p:sldId id="258" r:id="rId19"/>
  </p:sldIdLst>
  <p:sldSz cx="12192000" cy="6858000"/>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xmlns="">
        <p15:guide id="1" orient="horz" pos="2880" userDrawn="1">
          <p15:clr>
            <a:srgbClr val="A4A3A4"/>
          </p15:clr>
        </p15:guide>
        <p15:guide id="2" pos="2113" userDrawn="1">
          <p15:clr>
            <a:srgbClr val="A4A3A4"/>
          </p15:clr>
        </p15:guide>
        <p15:guide id="3" orient="horz" pos="2928" userDrawn="1">
          <p15:clr>
            <a:srgbClr val="A4A3A4"/>
          </p15:clr>
        </p15:guide>
        <p15:guide id="4"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3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23" autoAdjust="0"/>
    <p:restoredTop sz="94660"/>
  </p:normalViewPr>
  <p:slideViewPr>
    <p:cSldViewPr snapToGrid="0">
      <p:cViewPr>
        <p:scale>
          <a:sx n="100" d="100"/>
          <a:sy n="100" d="100"/>
        </p:scale>
        <p:origin x="-90" y="-24"/>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3300" y="-102"/>
      </p:cViewPr>
      <p:guideLst>
        <p:guide orient="horz" pos="2880"/>
        <p:guide orient="horz" pos="2928"/>
        <p:guide pos="2113"/>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3177" tIns="46589" rIns="93177" bIns="46589" rtlCol="0"/>
          <a:lstStyle>
            <a:lvl1pPr algn="r">
              <a:defRPr sz="1200"/>
            </a:lvl1pPr>
          </a:lstStyle>
          <a:p>
            <a:fld id="{D34435CE-9906-468C-AECD-C5AF37D08250}" type="datetimeFigureOut">
              <a:rPr lang="en-US" smtClean="0"/>
              <a:pPr/>
              <a:t>10/26/2018</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3177" tIns="46589" rIns="93177" bIns="46589" rtlCol="0" anchor="b"/>
          <a:lstStyle>
            <a:lvl1pPr algn="r">
              <a:defRPr sz="1200"/>
            </a:lvl1pPr>
          </a:lstStyle>
          <a:p>
            <a:fld id="{A9CF998C-2D81-467A-87C5-D6FDD2153F3B}" type="slidenum">
              <a:rPr lang="en-US" smtClean="0"/>
              <a:pPr/>
              <a:t>‹#›</a:t>
            </a:fld>
            <a:endParaRPr lang="en-US"/>
          </a:p>
        </p:txBody>
      </p:sp>
    </p:spTree>
    <p:extLst>
      <p:ext uri="{BB962C8B-B14F-4D97-AF65-F5344CB8AC3E}">
        <p14:creationId xmlns:p14="http://schemas.microsoft.com/office/powerpoint/2010/main" val="32339907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3177" tIns="46589" rIns="93177" bIns="46589" rtlCol="0"/>
          <a:lstStyle>
            <a:lvl1pPr algn="r">
              <a:defRPr sz="1200"/>
            </a:lvl1pPr>
          </a:lstStyle>
          <a:p>
            <a:fld id="{476FF232-2055-43BE-AEF3-DC69A748A4E6}" type="datetimeFigureOut">
              <a:rPr lang="en-US" smtClean="0"/>
              <a:pPr/>
              <a:t>10/26/2018</a:t>
            </a:fld>
            <a:endParaRPr lang="en-US"/>
          </a:p>
        </p:txBody>
      </p:sp>
      <p:sp>
        <p:nvSpPr>
          <p:cNvPr id="4" name="Slide Image Placeholder 3"/>
          <p:cNvSpPr>
            <a:spLocks noGrp="1" noRot="1" noChangeAspect="1"/>
          </p:cNvSpPr>
          <p:nvPr>
            <p:ph type="sldImg" idx="2"/>
          </p:nvPr>
        </p:nvSpPr>
        <p:spPr>
          <a:xfrm>
            <a:off x="1038225" y="215900"/>
            <a:ext cx="4776788" cy="2687638"/>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232230" y="3054531"/>
            <a:ext cx="6357257" cy="5887720"/>
          </a:xfrm>
          <a:prstGeom prst="rect">
            <a:avLst/>
          </a:prstGeom>
        </p:spPr>
        <p:txBody>
          <a:bodyPr vert="horz" lIns="93177" tIns="46589" rIns="93177" bIns="46589"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3177" tIns="46589" rIns="93177" bIns="46589" rtlCol="0" anchor="b"/>
          <a:lstStyle>
            <a:lvl1pPr algn="r">
              <a:defRPr sz="1200"/>
            </a:lvl1pPr>
          </a:lstStyle>
          <a:p>
            <a:fld id="{D7820309-3773-40D9-9BA3-8B1B8C8DDCA2}" type="slidenum">
              <a:rPr lang="en-US" smtClean="0"/>
              <a:pPr/>
              <a:t>‹#›</a:t>
            </a:fld>
            <a:endParaRPr lang="en-US"/>
          </a:p>
        </p:txBody>
      </p:sp>
    </p:spTree>
    <p:extLst>
      <p:ext uri="{BB962C8B-B14F-4D97-AF65-F5344CB8AC3E}">
        <p14:creationId xmlns:p14="http://schemas.microsoft.com/office/powerpoint/2010/main" val="34155139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6" indent="0" algn="ctr">
              <a:buNone/>
              <a:defRPr sz="2000"/>
            </a:lvl2pPr>
            <a:lvl3pPr marL="914411" indent="0" algn="ctr">
              <a:buNone/>
              <a:defRPr sz="1800"/>
            </a:lvl3pPr>
            <a:lvl4pPr marL="1371617" indent="0" algn="ctr">
              <a:buNone/>
              <a:defRPr sz="1600"/>
            </a:lvl4pPr>
            <a:lvl5pPr marL="1828823" indent="0" algn="ctr">
              <a:buNone/>
              <a:defRPr sz="1600"/>
            </a:lvl5pPr>
            <a:lvl6pPr marL="2286029" indent="0" algn="ctr">
              <a:buNone/>
              <a:defRPr sz="1600"/>
            </a:lvl6pPr>
            <a:lvl7pPr marL="2743234" indent="0" algn="ctr">
              <a:buNone/>
              <a:defRPr sz="1600"/>
            </a:lvl7pPr>
            <a:lvl8pPr marL="3200440" indent="0" algn="ctr">
              <a:buNone/>
              <a:defRPr sz="1600"/>
            </a:lvl8pPr>
            <a:lvl9pPr marL="3657646"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4E42551-A609-4B2D-AD14-75C6CDF1C597}" type="datetimeFigureOut">
              <a:rPr lang="en-US" smtClean="0"/>
              <a:pPr/>
              <a:t>10/26/2018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C7949A-EAD0-40B9-9E03-749167F90407}" type="slidenum">
              <a:rPr lang="en-US" smtClean="0"/>
              <a:pPr/>
              <a:t>‹#›</a:t>
            </a:fld>
            <a:endParaRPr lang="en-US"/>
          </a:p>
        </p:txBody>
      </p:sp>
      <p:sp>
        <p:nvSpPr>
          <p:cNvPr id="7" name="Rectangle 6">
            <a:extLst>
              <a:ext uri="{FF2B5EF4-FFF2-40B4-BE49-F238E27FC236}">
                <a16:creationId xmlns:a16="http://schemas.microsoft.com/office/drawing/2014/main" xmlns="" id="{33A5C202-AF92-484D-8254-234682CE0B45}"/>
              </a:ext>
            </a:extLst>
          </p:cNvPr>
          <p:cNvSpPr/>
          <p:nvPr userDrawn="1"/>
        </p:nvSpPr>
        <p:spPr>
          <a:xfrm>
            <a:off x="0" y="4"/>
            <a:ext cx="12192000" cy="3509963"/>
          </a:xfrm>
          <a:prstGeom prst="rect">
            <a:avLst/>
          </a:prstGeom>
          <a:solidFill>
            <a:srgbClr val="00B3E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a:extLst>
              <a:ext uri="{FF2B5EF4-FFF2-40B4-BE49-F238E27FC236}">
                <a16:creationId xmlns:a16="http://schemas.microsoft.com/office/drawing/2014/main" xmlns="" id="{3F271680-90CB-4087-9E49-69117F27E7D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57797" y="4756213"/>
            <a:ext cx="2001374" cy="1415730"/>
          </a:xfrm>
          <a:prstGeom prst="rect">
            <a:avLst/>
          </a:prstGeom>
        </p:spPr>
      </p:pic>
    </p:spTree>
    <p:extLst>
      <p:ext uri="{BB962C8B-B14F-4D97-AF65-F5344CB8AC3E}">
        <p14:creationId xmlns:p14="http://schemas.microsoft.com/office/powerpoint/2010/main" val="2953165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4E42551-A609-4B2D-AD14-75C6CDF1C597}" type="datetimeFigureOut">
              <a:rPr lang="en-US" smtClean="0"/>
              <a:pPr/>
              <a:t>10/26/2018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C7949A-EAD0-40B9-9E03-749167F90407}" type="slidenum">
              <a:rPr lang="en-US" smtClean="0"/>
              <a:pPr/>
              <a:t>‹#›</a:t>
            </a:fld>
            <a:endParaRPr lang="en-US"/>
          </a:p>
        </p:txBody>
      </p:sp>
    </p:spTree>
    <p:extLst>
      <p:ext uri="{BB962C8B-B14F-4D97-AF65-F5344CB8AC3E}">
        <p14:creationId xmlns:p14="http://schemas.microsoft.com/office/powerpoint/2010/main" val="1787112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4E42551-A609-4B2D-AD14-75C6CDF1C597}" type="datetimeFigureOut">
              <a:rPr lang="en-US" smtClean="0"/>
              <a:pPr/>
              <a:t>10/26/2018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C7949A-EAD0-40B9-9E03-749167F90407}" type="slidenum">
              <a:rPr lang="en-US" smtClean="0"/>
              <a:pPr/>
              <a:t>‹#›</a:t>
            </a:fld>
            <a:endParaRPr lang="en-US"/>
          </a:p>
        </p:txBody>
      </p:sp>
      <p:sp>
        <p:nvSpPr>
          <p:cNvPr id="7" name="Rectangle 6">
            <a:extLst>
              <a:ext uri="{FF2B5EF4-FFF2-40B4-BE49-F238E27FC236}">
                <a16:creationId xmlns:a16="http://schemas.microsoft.com/office/drawing/2014/main" xmlns="" id="{044AEAE0-9F86-45FE-BE92-73F2FDD3E640}"/>
              </a:ext>
            </a:extLst>
          </p:cNvPr>
          <p:cNvSpPr/>
          <p:nvPr userDrawn="1"/>
        </p:nvSpPr>
        <p:spPr>
          <a:xfrm>
            <a:off x="8724902" y="-128016"/>
            <a:ext cx="3467100" cy="6986015"/>
          </a:xfrm>
          <a:prstGeom prst="rect">
            <a:avLst/>
          </a:prstGeom>
          <a:solidFill>
            <a:srgbClr val="00B3E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1323615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End Slide">
    <p:spTree>
      <p:nvGrpSpPr>
        <p:cNvPr id="1" name=""/>
        <p:cNvGrpSpPr/>
        <p:nvPr/>
      </p:nvGrpSpPr>
      <p:grpSpPr>
        <a:xfrm>
          <a:off x="0" y="0"/>
          <a:ext cx="0" cy="0"/>
          <a:chOff x="0" y="0"/>
          <a:chExt cx="0" cy="0"/>
        </a:xfrm>
      </p:grpSpPr>
      <p:sp>
        <p:nvSpPr>
          <p:cNvPr id="6" name="Rectangle 5"/>
          <p:cNvSpPr/>
          <p:nvPr userDrawn="1"/>
        </p:nvSpPr>
        <p:spPr>
          <a:xfrm>
            <a:off x="0" y="-128015"/>
            <a:ext cx="12192000" cy="1755648"/>
          </a:xfrm>
          <a:prstGeom prst="rect">
            <a:avLst/>
          </a:prstGeom>
          <a:solidFill>
            <a:srgbClr val="00B3E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p:txBody>
          <a:bodyPr/>
          <a:lstStyle/>
          <a:p>
            <a:fld id="{A4E42551-A609-4B2D-AD14-75C6CDF1C597}" type="datetimeFigureOut">
              <a:rPr lang="en-US" smtClean="0"/>
              <a:pPr/>
              <a:t>10/26/2018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C7949A-EAD0-40B9-9E03-749167F90407}" type="slidenum">
              <a:rPr lang="en-US" smtClean="0"/>
              <a:pPr/>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72175" y="2042970"/>
            <a:ext cx="3445947" cy="2437590"/>
          </a:xfrm>
          <a:prstGeom prst="rect">
            <a:avLst/>
          </a:prstGeom>
        </p:spPr>
      </p:pic>
    </p:spTree>
    <p:extLst>
      <p:ext uri="{BB962C8B-B14F-4D97-AF65-F5344CB8AC3E}">
        <p14:creationId xmlns:p14="http://schemas.microsoft.com/office/powerpoint/2010/main" val="37796682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4E42551-A609-4B2D-AD14-75C6CDF1C597}" type="datetimeFigureOut">
              <a:rPr lang="en-US" smtClean="0"/>
              <a:pPr/>
              <a:t>10/26/2018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C7949A-EAD0-40B9-9E03-749167F90407}" type="slidenum">
              <a:rPr lang="en-US" smtClean="0"/>
              <a:pPr/>
              <a:t>‹#›</a:t>
            </a:fld>
            <a:endParaRPr lang="en-US"/>
          </a:p>
        </p:txBody>
      </p:sp>
      <p:sp>
        <p:nvSpPr>
          <p:cNvPr id="6" name="Rectangle 5"/>
          <p:cNvSpPr/>
          <p:nvPr userDrawn="1"/>
        </p:nvSpPr>
        <p:spPr>
          <a:xfrm>
            <a:off x="0" y="1"/>
            <a:ext cx="12192000" cy="1755648"/>
          </a:xfrm>
          <a:prstGeom prst="rect">
            <a:avLst/>
          </a:prstGeom>
          <a:solidFill>
            <a:srgbClr val="00B3E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 name="Title 1"/>
          <p:cNvSpPr>
            <a:spLocks noGrp="1"/>
          </p:cNvSpPr>
          <p:nvPr>
            <p:ph type="title"/>
          </p:nvPr>
        </p:nvSpPr>
        <p:spPr>
          <a:xfrm>
            <a:off x="839789" y="365129"/>
            <a:ext cx="10515600" cy="1325563"/>
          </a:xfrm>
        </p:spPr>
        <p:txBody>
          <a:bodyPr/>
          <a:lstStyle>
            <a:lvl1pPr>
              <a:defRPr>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20859507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E42551-A609-4B2D-AD14-75C6CDF1C597}" type="datetimeFigureOut">
              <a:rPr lang="en-US" smtClean="0"/>
              <a:pPr/>
              <a:t>10/26/2018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C7949A-EAD0-40B9-9E03-749167F90407}" type="slidenum">
              <a:rPr lang="en-US" smtClean="0"/>
              <a:pPr/>
              <a:t>‹#›</a:t>
            </a:fld>
            <a:endParaRPr lang="en-US"/>
          </a:p>
        </p:txBody>
      </p:sp>
      <p:sp>
        <p:nvSpPr>
          <p:cNvPr id="5" name="Rectangle 4"/>
          <p:cNvSpPr/>
          <p:nvPr userDrawn="1"/>
        </p:nvSpPr>
        <p:spPr>
          <a:xfrm>
            <a:off x="0" y="1"/>
            <a:ext cx="12192000" cy="1755648"/>
          </a:xfrm>
          <a:prstGeom prst="rect">
            <a:avLst/>
          </a:prstGeom>
          <a:solidFill>
            <a:srgbClr val="00B3E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Title 1"/>
          <p:cNvSpPr>
            <a:spLocks noGrp="1"/>
          </p:cNvSpPr>
          <p:nvPr>
            <p:ph type="title"/>
          </p:nvPr>
        </p:nvSpPr>
        <p:spPr>
          <a:xfrm>
            <a:off x="839789" y="365129"/>
            <a:ext cx="10515600" cy="1325563"/>
          </a:xfrm>
        </p:spPr>
        <p:txBody>
          <a:bodyPr/>
          <a:lstStyle>
            <a:lvl1pPr>
              <a:defRPr>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41976411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183188" y="987429"/>
            <a:ext cx="6172201" cy="4873625"/>
          </a:xfrm>
        </p:spPr>
        <p:txBody>
          <a:bodyPr/>
          <a:lstStyle>
            <a:lvl1pPr marL="0" indent="0">
              <a:buNone/>
              <a:defRPr sz="3200"/>
            </a:lvl1pPr>
            <a:lvl2pPr marL="457206" indent="0">
              <a:buNone/>
              <a:defRPr sz="2800"/>
            </a:lvl2pPr>
            <a:lvl3pPr marL="914411" indent="0">
              <a:buNone/>
              <a:defRPr sz="2400"/>
            </a:lvl3pPr>
            <a:lvl4pPr marL="1371617" indent="0">
              <a:buNone/>
              <a:defRPr sz="2000"/>
            </a:lvl4pPr>
            <a:lvl5pPr marL="1828823" indent="0">
              <a:buNone/>
              <a:defRPr sz="2000"/>
            </a:lvl5pPr>
            <a:lvl6pPr marL="2286029" indent="0">
              <a:buNone/>
              <a:defRPr sz="2000"/>
            </a:lvl6pPr>
            <a:lvl7pPr marL="2743234" indent="0">
              <a:buNone/>
              <a:defRPr sz="2000"/>
            </a:lvl7pPr>
            <a:lvl8pPr marL="3200440" indent="0">
              <a:buNone/>
              <a:defRPr sz="2000"/>
            </a:lvl8pPr>
            <a:lvl9pPr marL="3657646" indent="0">
              <a:buNone/>
              <a:defRPr sz="2000"/>
            </a:lvl9pPr>
          </a:lstStyle>
          <a:p>
            <a:endParaRPr lang="en-US"/>
          </a:p>
        </p:txBody>
      </p:sp>
      <p:sp>
        <p:nvSpPr>
          <p:cNvPr id="4" name="Text Placeholder 3"/>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0"/>
            </a:lvl2pPr>
            <a:lvl3pPr marL="914411" indent="0">
              <a:buNone/>
              <a:defRPr sz="1200"/>
            </a:lvl3pPr>
            <a:lvl4pPr marL="1371617" indent="0">
              <a:buNone/>
              <a:defRPr sz="1000"/>
            </a:lvl4pPr>
            <a:lvl5pPr marL="1828823" indent="0">
              <a:buNone/>
              <a:defRPr sz="1000"/>
            </a:lvl5pPr>
            <a:lvl6pPr marL="2286029" indent="0">
              <a:buNone/>
              <a:defRPr sz="1000"/>
            </a:lvl6pPr>
            <a:lvl7pPr marL="2743234" indent="0">
              <a:buNone/>
              <a:defRPr sz="1000"/>
            </a:lvl7pPr>
            <a:lvl8pPr marL="3200440" indent="0">
              <a:buNone/>
              <a:defRPr sz="1000"/>
            </a:lvl8pPr>
            <a:lvl9pPr marL="3657646"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4E42551-A609-4B2D-AD14-75C6CDF1C597}" type="datetimeFigureOut">
              <a:rPr lang="en-US" smtClean="0"/>
              <a:pPr/>
              <a:t>10/26/2018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C7949A-EAD0-40B9-9E03-749167F90407}" type="slidenum">
              <a:rPr lang="en-US" smtClean="0"/>
              <a:pPr/>
              <a:t>‹#›</a:t>
            </a:fld>
            <a:endParaRPr lang="en-US"/>
          </a:p>
        </p:txBody>
      </p:sp>
      <p:sp>
        <p:nvSpPr>
          <p:cNvPr id="8" name="Rectangle 7"/>
          <p:cNvSpPr/>
          <p:nvPr userDrawn="1"/>
        </p:nvSpPr>
        <p:spPr>
          <a:xfrm>
            <a:off x="2" y="3"/>
            <a:ext cx="4772025" cy="2057399"/>
          </a:xfrm>
          <a:prstGeom prst="rect">
            <a:avLst/>
          </a:prstGeom>
          <a:solidFill>
            <a:srgbClr val="00B3E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Title 1"/>
          <p:cNvSpPr txBox="1">
            <a:spLocks/>
          </p:cNvSpPr>
          <p:nvPr userDrawn="1"/>
        </p:nvSpPr>
        <p:spPr>
          <a:xfrm>
            <a:off x="839790" y="457200"/>
            <a:ext cx="3932236" cy="160020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bg1"/>
                </a:solidFill>
                <a:latin typeface="+mj-lt"/>
                <a:ea typeface="+mj-ea"/>
                <a:cs typeface="+mj-cs"/>
              </a:defRPr>
            </a:lvl1pPr>
          </a:lstStyle>
          <a:p>
            <a:r>
              <a:rPr lang="en-US" sz="3200"/>
              <a:t>Click to edit Master title style</a:t>
            </a:r>
            <a:endParaRPr lang="en-US" sz="3200" dirty="0"/>
          </a:p>
        </p:txBody>
      </p:sp>
    </p:spTree>
    <p:extLst>
      <p:ext uri="{BB962C8B-B14F-4D97-AF65-F5344CB8AC3E}">
        <p14:creationId xmlns:p14="http://schemas.microsoft.com/office/powerpoint/2010/main" val="13573479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lvl1pPr>
              <a:buFont typeface="Wingdings" pitchFamily="2" charset="2"/>
              <a:buChar char="Ø"/>
              <a:defRPr/>
            </a:lvl1pPr>
            <a:lvl2pPr>
              <a:buFont typeface="Wingdings" pitchFamily="2" charset="2"/>
              <a:buChar char="v"/>
              <a:defRPr/>
            </a:lvl2pPr>
            <a:lvl3pPr>
              <a:buFont typeface="Wingdings" pitchFamily="2" charset="2"/>
              <a:buChar char="§"/>
              <a:defRPr/>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A4E42551-A609-4B2D-AD14-75C6CDF1C597}" type="datetimeFigureOut">
              <a:rPr lang="en-US" smtClean="0"/>
              <a:pPr/>
              <a:t>10/26/2018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C7949A-EAD0-40B9-9E03-749167F90407}" type="slidenum">
              <a:rPr lang="en-US" smtClean="0"/>
              <a:pPr/>
              <a:t>‹#›</a:t>
            </a:fld>
            <a:endParaRPr lang="en-US"/>
          </a:p>
        </p:txBody>
      </p:sp>
      <p:sp>
        <p:nvSpPr>
          <p:cNvPr id="7" name="Rectangle 6"/>
          <p:cNvSpPr/>
          <p:nvPr userDrawn="1"/>
        </p:nvSpPr>
        <p:spPr>
          <a:xfrm>
            <a:off x="0" y="-19716"/>
            <a:ext cx="12192000" cy="1755648"/>
          </a:xfrm>
          <a:prstGeom prst="rect">
            <a:avLst/>
          </a:prstGeom>
          <a:solidFill>
            <a:srgbClr val="00B3E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Title 1"/>
          <p:cNvSpPr txBox="1">
            <a:spLocks/>
          </p:cNvSpPr>
          <p:nvPr userDrawn="1"/>
        </p:nvSpPr>
        <p:spPr>
          <a:xfrm>
            <a:off x="839789" y="34540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bg1"/>
                </a:solidFill>
                <a:latin typeface="+mj-lt"/>
                <a:ea typeface="+mj-ea"/>
                <a:cs typeface="+mj-cs"/>
              </a:defRPr>
            </a:lvl1pPr>
          </a:lstStyle>
          <a:p>
            <a:r>
              <a:rPr lang="en-US" sz="4400" dirty="0"/>
              <a:t>Click to edit Master title style</a:t>
            </a:r>
          </a:p>
        </p:txBody>
      </p:sp>
    </p:spTree>
    <p:extLst>
      <p:ext uri="{BB962C8B-B14F-4D97-AF65-F5344CB8AC3E}">
        <p14:creationId xmlns:p14="http://schemas.microsoft.com/office/powerpoint/2010/main" val="3206010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4E42551-A609-4B2D-AD14-75C6CDF1C597}" type="datetimeFigureOut">
              <a:rPr lang="en-US" smtClean="0"/>
              <a:pPr/>
              <a:t>10/26/2018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C7949A-EAD0-40B9-9E03-749167F90407}" type="slidenum">
              <a:rPr lang="en-US" smtClean="0"/>
              <a:pPr/>
              <a:t>‹#›</a:t>
            </a:fld>
            <a:endParaRPr lang="en-US"/>
          </a:p>
        </p:txBody>
      </p:sp>
      <p:sp>
        <p:nvSpPr>
          <p:cNvPr id="7" name="Rectangle 6">
            <a:extLst>
              <a:ext uri="{FF2B5EF4-FFF2-40B4-BE49-F238E27FC236}">
                <a16:creationId xmlns:a16="http://schemas.microsoft.com/office/drawing/2014/main" xmlns="" id="{C6203244-94D9-4F8D-98B2-0CFFB36258AD}"/>
              </a:ext>
            </a:extLst>
          </p:cNvPr>
          <p:cNvSpPr/>
          <p:nvPr userDrawn="1"/>
        </p:nvSpPr>
        <p:spPr>
          <a:xfrm>
            <a:off x="0" y="1"/>
            <a:ext cx="12192000" cy="1755648"/>
          </a:xfrm>
          <a:prstGeom prst="rect">
            <a:avLst/>
          </a:prstGeom>
          <a:solidFill>
            <a:srgbClr val="00B3E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34176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2" y="1709741"/>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2" y="4589466"/>
            <a:ext cx="10515600" cy="1500187"/>
          </a:xfrm>
        </p:spPr>
        <p:txBody>
          <a:bodyPr/>
          <a:lstStyle>
            <a:lvl1pPr marL="0" indent="0">
              <a:buNone/>
              <a:defRPr sz="2400">
                <a:solidFill>
                  <a:schemeClr val="tx1">
                    <a:tint val="75000"/>
                  </a:schemeClr>
                </a:solidFill>
              </a:defRPr>
            </a:lvl1pPr>
            <a:lvl2pPr marL="457206" indent="0">
              <a:buNone/>
              <a:defRPr sz="2000">
                <a:solidFill>
                  <a:schemeClr val="tx1">
                    <a:tint val="75000"/>
                  </a:schemeClr>
                </a:solidFill>
              </a:defRPr>
            </a:lvl2pPr>
            <a:lvl3pPr marL="914411" indent="0">
              <a:buNone/>
              <a:defRPr sz="1800">
                <a:solidFill>
                  <a:schemeClr val="tx1">
                    <a:tint val="75000"/>
                  </a:schemeClr>
                </a:solidFill>
              </a:defRPr>
            </a:lvl3pPr>
            <a:lvl4pPr marL="1371617" indent="0">
              <a:buNone/>
              <a:defRPr sz="1600">
                <a:solidFill>
                  <a:schemeClr val="tx1">
                    <a:tint val="75000"/>
                  </a:schemeClr>
                </a:solidFill>
              </a:defRPr>
            </a:lvl4pPr>
            <a:lvl5pPr marL="1828823" indent="0">
              <a:buNone/>
              <a:defRPr sz="1600">
                <a:solidFill>
                  <a:schemeClr val="tx1">
                    <a:tint val="75000"/>
                  </a:schemeClr>
                </a:solidFill>
              </a:defRPr>
            </a:lvl5pPr>
            <a:lvl6pPr marL="2286029" indent="0">
              <a:buNone/>
              <a:defRPr sz="1600">
                <a:solidFill>
                  <a:schemeClr val="tx1">
                    <a:tint val="75000"/>
                  </a:schemeClr>
                </a:solidFill>
              </a:defRPr>
            </a:lvl6pPr>
            <a:lvl7pPr marL="2743234" indent="0">
              <a:buNone/>
              <a:defRPr sz="1600">
                <a:solidFill>
                  <a:schemeClr val="tx1">
                    <a:tint val="75000"/>
                  </a:schemeClr>
                </a:solidFill>
              </a:defRPr>
            </a:lvl7pPr>
            <a:lvl8pPr marL="3200440" indent="0">
              <a:buNone/>
              <a:defRPr sz="1600">
                <a:solidFill>
                  <a:schemeClr val="tx1">
                    <a:tint val="75000"/>
                  </a:schemeClr>
                </a:solidFill>
              </a:defRPr>
            </a:lvl8pPr>
            <a:lvl9pPr marL="3657646"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4E42551-A609-4B2D-AD14-75C6CDF1C597}" type="datetimeFigureOut">
              <a:rPr lang="en-US" smtClean="0"/>
              <a:pPr/>
              <a:t>10/26/2018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C7949A-EAD0-40B9-9E03-749167F90407}" type="slidenum">
              <a:rPr lang="en-US" smtClean="0"/>
              <a:pPr/>
              <a:t>‹#›</a:t>
            </a:fld>
            <a:endParaRPr lang="en-US"/>
          </a:p>
        </p:txBody>
      </p:sp>
      <p:sp>
        <p:nvSpPr>
          <p:cNvPr id="7" name="Rectangle 6">
            <a:extLst>
              <a:ext uri="{FF2B5EF4-FFF2-40B4-BE49-F238E27FC236}">
                <a16:creationId xmlns:a16="http://schemas.microsoft.com/office/drawing/2014/main" xmlns="" id="{7FF65C88-57A4-4CC7-8E0C-CD9A611FD30F}"/>
              </a:ext>
            </a:extLst>
          </p:cNvPr>
          <p:cNvSpPr/>
          <p:nvPr userDrawn="1"/>
        </p:nvSpPr>
        <p:spPr>
          <a:xfrm>
            <a:off x="0" y="4"/>
            <a:ext cx="12192000" cy="3509963"/>
          </a:xfrm>
          <a:prstGeom prst="rect">
            <a:avLst/>
          </a:prstGeom>
          <a:solidFill>
            <a:srgbClr val="00B3E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559294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1"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1"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4E42551-A609-4B2D-AD14-75C6CDF1C597}" type="datetimeFigureOut">
              <a:rPr lang="en-US" smtClean="0"/>
              <a:pPr/>
              <a:t>10/26/2018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C7949A-EAD0-40B9-9E03-749167F90407}" type="slidenum">
              <a:rPr lang="en-US" smtClean="0"/>
              <a:pPr/>
              <a:t>‹#›</a:t>
            </a:fld>
            <a:endParaRPr lang="en-US"/>
          </a:p>
        </p:txBody>
      </p:sp>
      <p:sp>
        <p:nvSpPr>
          <p:cNvPr id="8" name="Rectangle 7">
            <a:extLst>
              <a:ext uri="{FF2B5EF4-FFF2-40B4-BE49-F238E27FC236}">
                <a16:creationId xmlns:a16="http://schemas.microsoft.com/office/drawing/2014/main" xmlns="" id="{72AC7024-6CF0-45E4-9D71-BD198BCA2AC2}"/>
              </a:ext>
            </a:extLst>
          </p:cNvPr>
          <p:cNvSpPr/>
          <p:nvPr userDrawn="1"/>
        </p:nvSpPr>
        <p:spPr>
          <a:xfrm>
            <a:off x="0" y="1"/>
            <a:ext cx="12192000" cy="1755648"/>
          </a:xfrm>
          <a:prstGeom prst="rect">
            <a:avLst/>
          </a:prstGeom>
          <a:solidFill>
            <a:srgbClr val="00B3E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4027858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9" y="365128"/>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91" y="1681163"/>
            <a:ext cx="5157787" cy="823912"/>
          </a:xfrm>
        </p:spPr>
        <p:txBody>
          <a:bodyPr anchor="b"/>
          <a:lstStyle>
            <a:lvl1pPr marL="0" indent="0">
              <a:buNone/>
              <a:defRPr sz="2400" b="1"/>
            </a:lvl1pPr>
            <a:lvl2pPr marL="457206" indent="0">
              <a:buNone/>
              <a:defRPr sz="2000" b="1"/>
            </a:lvl2pPr>
            <a:lvl3pPr marL="914411" indent="0">
              <a:buNone/>
              <a:defRPr sz="1800"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n-US"/>
              <a:t>Edit Master text styles</a:t>
            </a:r>
          </a:p>
        </p:txBody>
      </p:sp>
      <p:sp>
        <p:nvSpPr>
          <p:cNvPr id="4" name="Content Placeholder 3"/>
          <p:cNvSpPr>
            <a:spLocks noGrp="1"/>
          </p:cNvSpPr>
          <p:nvPr>
            <p:ph sz="half" idx="2"/>
          </p:nvPr>
        </p:nvSpPr>
        <p:spPr>
          <a:xfrm>
            <a:off x="839791" y="2505076"/>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2" y="1681163"/>
            <a:ext cx="5183188" cy="823912"/>
          </a:xfrm>
        </p:spPr>
        <p:txBody>
          <a:bodyPr anchor="b"/>
          <a:lstStyle>
            <a:lvl1pPr marL="0" indent="0">
              <a:buNone/>
              <a:defRPr sz="2400" b="1"/>
            </a:lvl1pPr>
            <a:lvl2pPr marL="457206" indent="0">
              <a:buNone/>
              <a:defRPr sz="2000" b="1"/>
            </a:lvl2pPr>
            <a:lvl3pPr marL="914411" indent="0">
              <a:buNone/>
              <a:defRPr sz="1800"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n-US"/>
              <a:t>Edit Master text styles</a:t>
            </a:r>
          </a:p>
        </p:txBody>
      </p:sp>
      <p:sp>
        <p:nvSpPr>
          <p:cNvPr id="6" name="Content Placeholder 5"/>
          <p:cNvSpPr>
            <a:spLocks noGrp="1"/>
          </p:cNvSpPr>
          <p:nvPr>
            <p:ph sz="quarter" idx="4"/>
          </p:nvPr>
        </p:nvSpPr>
        <p:spPr>
          <a:xfrm>
            <a:off x="6172202" y="2505076"/>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4E42551-A609-4B2D-AD14-75C6CDF1C597}" type="datetimeFigureOut">
              <a:rPr lang="en-US" smtClean="0"/>
              <a:pPr/>
              <a:t>10/26/2018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C7949A-EAD0-40B9-9E03-749167F90407}" type="slidenum">
              <a:rPr lang="en-US" smtClean="0"/>
              <a:pPr/>
              <a:t>‹#›</a:t>
            </a:fld>
            <a:endParaRPr lang="en-US"/>
          </a:p>
        </p:txBody>
      </p:sp>
      <p:sp>
        <p:nvSpPr>
          <p:cNvPr id="10" name="Rectangle 9">
            <a:extLst>
              <a:ext uri="{FF2B5EF4-FFF2-40B4-BE49-F238E27FC236}">
                <a16:creationId xmlns:a16="http://schemas.microsoft.com/office/drawing/2014/main" xmlns="" id="{7A215311-6478-469E-A9C0-5474F051E10C}"/>
              </a:ext>
            </a:extLst>
          </p:cNvPr>
          <p:cNvSpPr/>
          <p:nvPr userDrawn="1"/>
        </p:nvSpPr>
        <p:spPr>
          <a:xfrm>
            <a:off x="0" y="1"/>
            <a:ext cx="12192000" cy="1755648"/>
          </a:xfrm>
          <a:prstGeom prst="rect">
            <a:avLst/>
          </a:prstGeom>
          <a:solidFill>
            <a:srgbClr val="00B3E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694359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4E42551-A609-4B2D-AD14-75C6CDF1C597}" type="datetimeFigureOut">
              <a:rPr lang="en-US" smtClean="0"/>
              <a:pPr/>
              <a:t>10/26/2018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C7949A-EAD0-40B9-9E03-749167F90407}" type="slidenum">
              <a:rPr lang="en-US" smtClean="0"/>
              <a:pPr/>
              <a:t>‹#›</a:t>
            </a:fld>
            <a:endParaRPr lang="en-US"/>
          </a:p>
        </p:txBody>
      </p:sp>
      <p:sp>
        <p:nvSpPr>
          <p:cNvPr id="6" name="Rectangle 5">
            <a:extLst>
              <a:ext uri="{FF2B5EF4-FFF2-40B4-BE49-F238E27FC236}">
                <a16:creationId xmlns:a16="http://schemas.microsoft.com/office/drawing/2014/main" xmlns="" id="{4C2C81D3-D238-4E77-8637-7D4E5C7642D7}"/>
              </a:ext>
            </a:extLst>
          </p:cNvPr>
          <p:cNvSpPr/>
          <p:nvPr userDrawn="1"/>
        </p:nvSpPr>
        <p:spPr>
          <a:xfrm>
            <a:off x="0" y="1"/>
            <a:ext cx="12192000" cy="1755648"/>
          </a:xfrm>
          <a:prstGeom prst="rect">
            <a:avLst/>
          </a:prstGeom>
          <a:solidFill>
            <a:srgbClr val="00B3E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655547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E42551-A609-4B2D-AD14-75C6CDF1C597}" type="datetimeFigureOut">
              <a:rPr lang="en-US" smtClean="0"/>
              <a:pPr/>
              <a:t>10/26/2018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C7949A-EAD0-40B9-9E03-749167F90407}" type="slidenum">
              <a:rPr lang="en-US" smtClean="0"/>
              <a:pPr/>
              <a:t>‹#›</a:t>
            </a:fld>
            <a:endParaRPr lang="en-US"/>
          </a:p>
        </p:txBody>
      </p:sp>
    </p:spTree>
    <p:extLst>
      <p:ext uri="{BB962C8B-B14F-4D97-AF65-F5344CB8AC3E}">
        <p14:creationId xmlns:p14="http://schemas.microsoft.com/office/powerpoint/2010/main" val="799509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90" y="457200"/>
            <a:ext cx="3932236"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8"/>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0"/>
            </a:lvl2pPr>
            <a:lvl3pPr marL="914411" indent="0">
              <a:buNone/>
              <a:defRPr sz="1200"/>
            </a:lvl3pPr>
            <a:lvl4pPr marL="1371617" indent="0">
              <a:buNone/>
              <a:defRPr sz="1000"/>
            </a:lvl4pPr>
            <a:lvl5pPr marL="1828823" indent="0">
              <a:buNone/>
              <a:defRPr sz="1000"/>
            </a:lvl5pPr>
            <a:lvl6pPr marL="2286029" indent="0">
              <a:buNone/>
              <a:defRPr sz="1000"/>
            </a:lvl6pPr>
            <a:lvl7pPr marL="2743234" indent="0">
              <a:buNone/>
              <a:defRPr sz="1000"/>
            </a:lvl7pPr>
            <a:lvl8pPr marL="3200440" indent="0">
              <a:buNone/>
              <a:defRPr sz="1000"/>
            </a:lvl8pPr>
            <a:lvl9pPr marL="3657646"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4E42551-A609-4B2D-AD14-75C6CDF1C597}" type="datetimeFigureOut">
              <a:rPr lang="en-US" smtClean="0"/>
              <a:pPr/>
              <a:t>10/26/2018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C7949A-EAD0-40B9-9E03-749167F90407}" type="slidenum">
              <a:rPr lang="en-US" smtClean="0"/>
              <a:pPr/>
              <a:t>‹#›</a:t>
            </a:fld>
            <a:endParaRPr lang="en-US"/>
          </a:p>
        </p:txBody>
      </p:sp>
      <p:sp>
        <p:nvSpPr>
          <p:cNvPr id="8" name="Rectangle 7">
            <a:extLst>
              <a:ext uri="{FF2B5EF4-FFF2-40B4-BE49-F238E27FC236}">
                <a16:creationId xmlns:a16="http://schemas.microsoft.com/office/drawing/2014/main" xmlns="" id="{169FED6F-C199-4CF8-A4F1-A79518D91F18}"/>
              </a:ext>
            </a:extLst>
          </p:cNvPr>
          <p:cNvSpPr/>
          <p:nvPr userDrawn="1"/>
        </p:nvSpPr>
        <p:spPr>
          <a:xfrm>
            <a:off x="2" y="3"/>
            <a:ext cx="4772025" cy="2057399"/>
          </a:xfrm>
          <a:prstGeom prst="rect">
            <a:avLst/>
          </a:prstGeom>
          <a:solidFill>
            <a:srgbClr val="00B3E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881269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90" y="457200"/>
            <a:ext cx="3932236"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8"/>
            <a:ext cx="6172201" cy="4873625"/>
          </a:xfrm>
        </p:spPr>
        <p:txBody>
          <a:bodyPr anchor="t"/>
          <a:lstStyle>
            <a:lvl1pPr marL="0" indent="0">
              <a:buNone/>
              <a:defRPr sz="3200"/>
            </a:lvl1pPr>
            <a:lvl2pPr marL="457206" indent="0">
              <a:buNone/>
              <a:defRPr sz="2800"/>
            </a:lvl2pPr>
            <a:lvl3pPr marL="914411" indent="0">
              <a:buNone/>
              <a:defRPr sz="2400"/>
            </a:lvl3pPr>
            <a:lvl4pPr marL="1371617" indent="0">
              <a:buNone/>
              <a:defRPr sz="2000"/>
            </a:lvl4pPr>
            <a:lvl5pPr marL="1828823" indent="0">
              <a:buNone/>
              <a:defRPr sz="2000"/>
            </a:lvl5pPr>
            <a:lvl6pPr marL="2286029" indent="0">
              <a:buNone/>
              <a:defRPr sz="2000"/>
            </a:lvl6pPr>
            <a:lvl7pPr marL="2743234" indent="0">
              <a:buNone/>
              <a:defRPr sz="2000"/>
            </a:lvl7pPr>
            <a:lvl8pPr marL="3200440" indent="0">
              <a:buNone/>
              <a:defRPr sz="2000"/>
            </a:lvl8pPr>
            <a:lvl9pPr marL="3657646"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0"/>
            </a:lvl2pPr>
            <a:lvl3pPr marL="914411" indent="0">
              <a:buNone/>
              <a:defRPr sz="1200"/>
            </a:lvl3pPr>
            <a:lvl4pPr marL="1371617" indent="0">
              <a:buNone/>
              <a:defRPr sz="1000"/>
            </a:lvl4pPr>
            <a:lvl5pPr marL="1828823" indent="0">
              <a:buNone/>
              <a:defRPr sz="1000"/>
            </a:lvl5pPr>
            <a:lvl6pPr marL="2286029" indent="0">
              <a:buNone/>
              <a:defRPr sz="1000"/>
            </a:lvl6pPr>
            <a:lvl7pPr marL="2743234" indent="0">
              <a:buNone/>
              <a:defRPr sz="1000"/>
            </a:lvl7pPr>
            <a:lvl8pPr marL="3200440" indent="0">
              <a:buNone/>
              <a:defRPr sz="1000"/>
            </a:lvl8pPr>
            <a:lvl9pPr marL="3657646"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4E42551-A609-4B2D-AD14-75C6CDF1C597}" type="datetimeFigureOut">
              <a:rPr lang="en-US" smtClean="0"/>
              <a:pPr/>
              <a:t>10/26/2018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C7949A-EAD0-40B9-9E03-749167F90407}" type="slidenum">
              <a:rPr lang="en-US" smtClean="0"/>
              <a:pPr/>
              <a:t>‹#›</a:t>
            </a:fld>
            <a:endParaRPr lang="en-US"/>
          </a:p>
        </p:txBody>
      </p:sp>
    </p:spTree>
    <p:extLst>
      <p:ext uri="{BB962C8B-B14F-4D97-AF65-F5344CB8AC3E}">
        <p14:creationId xmlns:p14="http://schemas.microsoft.com/office/powerpoint/2010/main" val="1495832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2" y="365128"/>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2"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1" y="6356353"/>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E42551-A609-4B2D-AD14-75C6CDF1C597}" type="datetimeFigureOut">
              <a:rPr lang="en-US" smtClean="0"/>
              <a:pPr/>
              <a:t>10/26/2018</a:t>
            </a:fld>
            <a:endParaRPr lang="en-US"/>
          </a:p>
        </p:txBody>
      </p:sp>
      <p:sp>
        <p:nvSpPr>
          <p:cNvPr id="5" name="Footer Placeholder 4"/>
          <p:cNvSpPr>
            <a:spLocks noGrp="1"/>
          </p:cNvSpPr>
          <p:nvPr>
            <p:ph type="ftr" sz="quarter" idx="3"/>
          </p:nvPr>
        </p:nvSpPr>
        <p:spPr>
          <a:xfrm>
            <a:off x="4038602" y="6356353"/>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1" y="6356353"/>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C7949A-EAD0-40B9-9E03-749167F90407}" type="slidenum">
              <a:rPr lang="en-US" smtClean="0"/>
              <a:pPr/>
              <a:t>‹#›</a:t>
            </a:fld>
            <a:endParaRPr lang="en-US"/>
          </a:p>
        </p:txBody>
      </p:sp>
    </p:spTree>
    <p:extLst>
      <p:ext uri="{BB962C8B-B14F-4D97-AF65-F5344CB8AC3E}">
        <p14:creationId xmlns:p14="http://schemas.microsoft.com/office/powerpoint/2010/main" val="3067135119"/>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 id="2147483752" r:id="rId12"/>
    <p:sldLayoutId id="2147483654" r:id="rId13"/>
    <p:sldLayoutId id="2147483655" r:id="rId14"/>
    <p:sldLayoutId id="2147483657" r:id="rId15"/>
    <p:sldLayoutId id="2147483658" r:id="rId16"/>
  </p:sldLayoutIdLst>
  <p:txStyles>
    <p:titleStyle>
      <a:lvl1pPr algn="l" defTabSz="91441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3" indent="-228603" algn="l" defTabSz="914411"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8" indent="-228603" algn="l" defTabSz="91441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14" indent="-228603" algn="l" defTabSz="91441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20"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26"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32"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37"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43"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48"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11" rtl="0" eaLnBrk="1" latinLnBrk="0" hangingPunct="1">
        <a:defRPr sz="1800" kern="1200">
          <a:solidFill>
            <a:schemeClr val="tx1"/>
          </a:solidFill>
          <a:latin typeface="+mn-lt"/>
          <a:ea typeface="+mn-ea"/>
          <a:cs typeface="+mn-cs"/>
        </a:defRPr>
      </a:lvl1pPr>
      <a:lvl2pPr marL="457206" algn="l" defTabSz="914411" rtl="0" eaLnBrk="1" latinLnBrk="0" hangingPunct="1">
        <a:defRPr sz="1800" kern="1200">
          <a:solidFill>
            <a:schemeClr val="tx1"/>
          </a:solidFill>
          <a:latin typeface="+mn-lt"/>
          <a:ea typeface="+mn-ea"/>
          <a:cs typeface="+mn-cs"/>
        </a:defRPr>
      </a:lvl2pPr>
      <a:lvl3pPr marL="914411" algn="l" defTabSz="914411" rtl="0" eaLnBrk="1" latinLnBrk="0" hangingPunct="1">
        <a:defRPr sz="1800" kern="1200">
          <a:solidFill>
            <a:schemeClr val="tx1"/>
          </a:solidFill>
          <a:latin typeface="+mn-lt"/>
          <a:ea typeface="+mn-ea"/>
          <a:cs typeface="+mn-cs"/>
        </a:defRPr>
      </a:lvl3pPr>
      <a:lvl4pPr marL="1371617" algn="l" defTabSz="914411" rtl="0" eaLnBrk="1" latinLnBrk="0" hangingPunct="1">
        <a:defRPr sz="1800" kern="1200">
          <a:solidFill>
            <a:schemeClr val="tx1"/>
          </a:solidFill>
          <a:latin typeface="+mn-lt"/>
          <a:ea typeface="+mn-ea"/>
          <a:cs typeface="+mn-cs"/>
        </a:defRPr>
      </a:lvl4pPr>
      <a:lvl5pPr marL="1828823" algn="l" defTabSz="914411" rtl="0" eaLnBrk="1" latinLnBrk="0" hangingPunct="1">
        <a:defRPr sz="1800" kern="1200">
          <a:solidFill>
            <a:schemeClr val="tx1"/>
          </a:solidFill>
          <a:latin typeface="+mn-lt"/>
          <a:ea typeface="+mn-ea"/>
          <a:cs typeface="+mn-cs"/>
        </a:defRPr>
      </a:lvl5pPr>
      <a:lvl6pPr marL="2286029" algn="l" defTabSz="914411" rtl="0" eaLnBrk="1" latinLnBrk="0" hangingPunct="1">
        <a:defRPr sz="1800" kern="1200">
          <a:solidFill>
            <a:schemeClr val="tx1"/>
          </a:solidFill>
          <a:latin typeface="+mn-lt"/>
          <a:ea typeface="+mn-ea"/>
          <a:cs typeface="+mn-cs"/>
        </a:defRPr>
      </a:lvl6pPr>
      <a:lvl7pPr marL="2743234" algn="l" defTabSz="914411" rtl="0" eaLnBrk="1" latinLnBrk="0" hangingPunct="1">
        <a:defRPr sz="1800" kern="1200">
          <a:solidFill>
            <a:schemeClr val="tx1"/>
          </a:solidFill>
          <a:latin typeface="+mn-lt"/>
          <a:ea typeface="+mn-ea"/>
          <a:cs typeface="+mn-cs"/>
        </a:defRPr>
      </a:lvl7pPr>
      <a:lvl8pPr marL="3200440" algn="l" defTabSz="914411" rtl="0" eaLnBrk="1" latinLnBrk="0" hangingPunct="1">
        <a:defRPr sz="1800" kern="1200">
          <a:solidFill>
            <a:schemeClr val="tx1"/>
          </a:solidFill>
          <a:latin typeface="+mn-lt"/>
          <a:ea typeface="+mn-ea"/>
          <a:cs typeface="+mn-cs"/>
        </a:defRPr>
      </a:lvl8pPr>
      <a:lvl9pPr marL="3657646" algn="l" defTabSz="91441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Behavioral Health Community Care Partners</a:t>
            </a:r>
          </a:p>
        </p:txBody>
      </p:sp>
      <p:sp>
        <p:nvSpPr>
          <p:cNvPr id="3" name="Subtitle 2"/>
          <p:cNvSpPr>
            <a:spLocks noGrp="1"/>
          </p:cNvSpPr>
          <p:nvPr>
            <p:ph type="subTitle" idx="1"/>
          </p:nvPr>
        </p:nvSpPr>
        <p:spPr/>
        <p:txBody>
          <a:bodyPr vert="horz" lIns="91440" tIns="45720" rIns="91440" bIns="45720" rtlCol="0" anchor="t">
            <a:normAutofit/>
          </a:bodyPr>
          <a:lstStyle/>
          <a:p>
            <a:endParaRPr lang="en-US" sz="3200">
              <a:latin typeface="Times New Roman" pitchFamily="18" charset="0"/>
              <a:cs typeface="Times New Roman" pitchFamily="18" charset="0"/>
            </a:endParaRPr>
          </a:p>
        </p:txBody>
      </p:sp>
    </p:spTree>
    <p:extLst>
      <p:ext uri="{BB962C8B-B14F-4D97-AF65-F5344CB8AC3E}">
        <p14:creationId xmlns:p14="http://schemas.microsoft.com/office/powerpoint/2010/main" val="34242758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Community Health Worker</a:t>
            </a:r>
          </a:p>
        </p:txBody>
      </p:sp>
      <p:sp>
        <p:nvSpPr>
          <p:cNvPr id="3" name="Content Placeholder 2"/>
          <p:cNvSpPr>
            <a:spLocks noGrp="1"/>
          </p:cNvSpPr>
          <p:nvPr>
            <p:ph idx="1"/>
          </p:nvPr>
        </p:nvSpPr>
        <p:spPr/>
        <p:txBody>
          <a:bodyPr vert="horz" lIns="91440" tIns="45720" rIns="91440" bIns="45720" rtlCol="0" anchor="t">
            <a:normAutofit/>
          </a:bodyPr>
          <a:lstStyle/>
          <a:p>
            <a:pPr marL="228600" indent="-228600"/>
            <a:endParaRPr lang="en-US" dirty="0">
              <a:cs typeface="Calibri"/>
            </a:endParaRPr>
          </a:p>
          <a:p>
            <a:pPr marL="228600" indent="-228600"/>
            <a:r>
              <a:rPr lang="en-US" dirty="0"/>
              <a:t>The Community Health Worker role drives outreach and engagement, assessment and care planning, care transitions, health and wellness coaching, as well as community and social services connections in partnership with the Enrollees and their care teams.</a:t>
            </a:r>
            <a:endParaRPr lang="en-US" dirty="0">
              <a:cs typeface="Calibri"/>
            </a:endParaRPr>
          </a:p>
          <a:p>
            <a:pPr marL="228600" indent="-228600"/>
            <a:r>
              <a:rPr lang="en-US" dirty="0"/>
              <a:t>Coordinate the development and implementation, and ongoing review of the Enrollee’s Person-Centered Treatment plan</a:t>
            </a:r>
            <a:endParaRPr lang="en-US" dirty="0">
              <a:cs typeface="Calibri"/>
            </a:endParaRPr>
          </a:p>
          <a:p>
            <a:pPr marL="228600" indent="-228600"/>
            <a:r>
              <a:rPr lang="en-US" dirty="0">
                <a:cs typeface="Calibri"/>
              </a:rPr>
              <a:t>Assist with addressing social determinants of health</a:t>
            </a:r>
          </a:p>
          <a:p>
            <a:pPr marL="228600" indent="-228600"/>
            <a:endParaRPr lang="en-US" dirty="0">
              <a:cs typeface="Calibri"/>
            </a:endParaRPr>
          </a:p>
        </p:txBody>
      </p:sp>
    </p:spTree>
    <p:extLst>
      <p:ext uri="{BB962C8B-B14F-4D97-AF65-F5344CB8AC3E}">
        <p14:creationId xmlns:p14="http://schemas.microsoft.com/office/powerpoint/2010/main" val="32512338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Administrative Coordinator</a:t>
            </a:r>
          </a:p>
        </p:txBody>
      </p:sp>
      <p:sp>
        <p:nvSpPr>
          <p:cNvPr id="3" name="Content Placeholder 2"/>
          <p:cNvSpPr>
            <a:spLocks noGrp="1"/>
          </p:cNvSpPr>
          <p:nvPr>
            <p:ph idx="1"/>
          </p:nvPr>
        </p:nvSpPr>
        <p:spPr/>
        <p:txBody>
          <a:bodyPr/>
          <a:lstStyle/>
          <a:p>
            <a:endParaRPr lang="en-US" dirty="0"/>
          </a:p>
          <a:p>
            <a:r>
              <a:rPr lang="en-US" sz="2400" dirty="0"/>
              <a:t>The Administrative Coordinator (AC) manages administrative activities and creates and maintains operational systems to support the Community Partner teams in meeting contractual obligations.</a:t>
            </a:r>
          </a:p>
          <a:p>
            <a:r>
              <a:rPr lang="en-US" sz="2400" dirty="0"/>
              <a:t>The  AC partners with the TL to ensure that all quality performance metrics are being met and that Enrollees are satisfied with services</a:t>
            </a:r>
          </a:p>
          <a:p>
            <a:r>
              <a:rPr lang="en-US" sz="2400" dirty="0"/>
              <a:t>Supports collaboration with ACO/MCO plan staff and community based medical, specialty, behavioral health, and social services providers.</a:t>
            </a:r>
          </a:p>
          <a:p>
            <a:r>
              <a:rPr lang="en-US" sz="2400" dirty="0"/>
              <a:t>Manage information flow and work flows of team operations</a:t>
            </a:r>
          </a:p>
          <a:p>
            <a:r>
              <a:rPr lang="en-US" sz="2400" dirty="0"/>
              <a:t>Manage and monitor the process of securing authorization for services</a:t>
            </a:r>
          </a:p>
        </p:txBody>
      </p:sp>
    </p:spTree>
    <p:extLst>
      <p:ext uri="{BB962C8B-B14F-4D97-AF65-F5344CB8AC3E}">
        <p14:creationId xmlns:p14="http://schemas.microsoft.com/office/powerpoint/2010/main" val="30045793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BH CP Care Team Functions</a:t>
            </a:r>
            <a:br>
              <a:rPr lang="en-US" dirty="0"/>
            </a:br>
            <a:r>
              <a:rPr lang="en-US" dirty="0"/>
              <a:t>[BH + Medical + LTSS + Social Services]</a:t>
            </a:r>
          </a:p>
        </p:txBody>
      </p:sp>
      <p:sp>
        <p:nvSpPr>
          <p:cNvPr id="7" name="Content Placeholder 6"/>
          <p:cNvSpPr>
            <a:spLocks noGrp="1"/>
          </p:cNvSpPr>
          <p:nvPr>
            <p:ph idx="1"/>
          </p:nvPr>
        </p:nvSpPr>
        <p:spPr/>
        <p:txBody>
          <a:bodyPr/>
          <a:lstStyle/>
          <a:p>
            <a:pPr marL="514356" indent="-514356">
              <a:buFont typeface="+mj-lt"/>
              <a:buAutoNum type="arabicPeriod"/>
            </a:pPr>
            <a:r>
              <a:rPr lang="en-US" sz="3200" dirty="0">
                <a:solidFill>
                  <a:schemeClr val="accent5">
                    <a:lumMod val="50000"/>
                  </a:schemeClr>
                </a:solidFill>
                <a:cs typeface="Times New Roman" pitchFamily="18" charset="0"/>
              </a:rPr>
              <a:t>Outreach and Engagement</a:t>
            </a:r>
          </a:p>
          <a:p>
            <a:pPr marL="514356" indent="-514356">
              <a:buFont typeface="+mj-lt"/>
              <a:buAutoNum type="arabicPeriod"/>
            </a:pPr>
            <a:r>
              <a:rPr lang="en-US" sz="3200" dirty="0">
                <a:solidFill>
                  <a:schemeClr val="accent5">
                    <a:lumMod val="50000"/>
                  </a:schemeClr>
                </a:solidFill>
                <a:cs typeface="Times New Roman" pitchFamily="18" charset="0"/>
              </a:rPr>
              <a:t>Assessment + Care Planning</a:t>
            </a:r>
          </a:p>
          <a:p>
            <a:pPr marL="514356" indent="-514356">
              <a:buFont typeface="+mj-lt"/>
              <a:buAutoNum type="arabicPeriod"/>
            </a:pPr>
            <a:r>
              <a:rPr lang="en-US" sz="3200" dirty="0">
                <a:solidFill>
                  <a:schemeClr val="accent5">
                    <a:lumMod val="50000"/>
                  </a:schemeClr>
                </a:solidFill>
                <a:cs typeface="Times New Roman" pitchFamily="18" charset="0"/>
              </a:rPr>
              <a:t>Care Coordination / Care Management</a:t>
            </a:r>
            <a:endParaRPr lang="en-US" sz="3200" b="1" dirty="0">
              <a:solidFill>
                <a:schemeClr val="accent5">
                  <a:lumMod val="50000"/>
                </a:schemeClr>
              </a:solidFill>
              <a:cs typeface="Times New Roman" pitchFamily="18" charset="0"/>
            </a:endParaRPr>
          </a:p>
          <a:p>
            <a:pPr marL="514356" indent="-514356">
              <a:buFont typeface="+mj-lt"/>
              <a:buAutoNum type="arabicPeriod" startAt="4"/>
            </a:pPr>
            <a:r>
              <a:rPr lang="en-US" sz="3200" dirty="0">
                <a:solidFill>
                  <a:schemeClr val="accent5">
                    <a:lumMod val="50000"/>
                  </a:schemeClr>
                </a:solidFill>
                <a:cs typeface="Times New Roman" pitchFamily="18" charset="0"/>
              </a:rPr>
              <a:t>Care Transitions</a:t>
            </a:r>
          </a:p>
          <a:p>
            <a:pPr marL="514356" indent="-514356">
              <a:buFont typeface="+mj-lt"/>
              <a:buAutoNum type="arabicPeriod" startAt="4"/>
            </a:pPr>
            <a:r>
              <a:rPr lang="en-US" sz="3200" dirty="0">
                <a:solidFill>
                  <a:schemeClr val="accent5">
                    <a:lumMod val="50000"/>
                  </a:schemeClr>
                </a:solidFill>
                <a:cs typeface="Times New Roman" pitchFamily="18" charset="0"/>
              </a:rPr>
              <a:t>Medication Reconciliation</a:t>
            </a:r>
          </a:p>
          <a:p>
            <a:pPr marL="514356" indent="-514356">
              <a:buFont typeface="+mj-lt"/>
              <a:buAutoNum type="arabicPeriod" startAt="4"/>
            </a:pPr>
            <a:r>
              <a:rPr lang="en-US" sz="3200" dirty="0">
                <a:solidFill>
                  <a:schemeClr val="accent5">
                    <a:lumMod val="50000"/>
                  </a:schemeClr>
                </a:solidFill>
                <a:cs typeface="Times New Roman" pitchFamily="18" charset="0"/>
              </a:rPr>
              <a:t>Health + Wellness Coaching</a:t>
            </a:r>
          </a:p>
          <a:p>
            <a:pPr marL="514356" indent="-514356">
              <a:buFont typeface="+mj-lt"/>
              <a:buAutoNum type="arabicPeriod" startAt="4"/>
            </a:pPr>
            <a:r>
              <a:rPr lang="en-US" sz="3200" dirty="0">
                <a:solidFill>
                  <a:schemeClr val="accent5">
                    <a:lumMod val="50000"/>
                  </a:schemeClr>
                </a:solidFill>
                <a:cs typeface="Times New Roman" pitchFamily="18" charset="0"/>
              </a:rPr>
              <a:t>Connection to Community /Social Services</a:t>
            </a:r>
          </a:p>
          <a:p>
            <a:endParaRPr lang="en-US" dirty="0"/>
          </a:p>
        </p:txBody>
      </p:sp>
    </p:spTree>
    <p:extLst>
      <p:ext uri="{BB962C8B-B14F-4D97-AF65-F5344CB8AC3E}">
        <p14:creationId xmlns:p14="http://schemas.microsoft.com/office/powerpoint/2010/main" val="520967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91E5D7B-4105-47A1-B420-F28A7CBD77E1}"/>
              </a:ext>
            </a:extLst>
          </p:cNvPr>
          <p:cNvSpPr>
            <a:spLocks noGrp="1"/>
          </p:cNvSpPr>
          <p:nvPr>
            <p:ph type="title"/>
          </p:nvPr>
        </p:nvSpPr>
        <p:spPr/>
        <p:txBody>
          <a:bodyPr/>
          <a:lstStyle/>
          <a:p>
            <a:r>
              <a:rPr lang="en-US" dirty="0"/>
              <a:t>Eligibility Requirements and Referral Process</a:t>
            </a:r>
          </a:p>
        </p:txBody>
      </p:sp>
      <p:sp>
        <p:nvSpPr>
          <p:cNvPr id="3" name="Content Placeholder 2">
            <a:extLst>
              <a:ext uri="{FF2B5EF4-FFF2-40B4-BE49-F238E27FC236}">
                <a16:creationId xmlns:a16="http://schemas.microsoft.com/office/drawing/2014/main" xmlns="" id="{B0DBD7A5-E3C3-498A-BCDC-751FFCABB526}"/>
              </a:ext>
            </a:extLst>
          </p:cNvPr>
          <p:cNvSpPr>
            <a:spLocks noGrp="1"/>
          </p:cNvSpPr>
          <p:nvPr>
            <p:ph idx="1"/>
          </p:nvPr>
        </p:nvSpPr>
        <p:spPr/>
        <p:txBody>
          <a:bodyPr>
            <a:normAutofit/>
          </a:bodyPr>
          <a:lstStyle/>
          <a:p>
            <a:pPr marL="228600" indent="-228600"/>
            <a:r>
              <a:rPr lang="en-US" dirty="0">
                <a:cs typeface="Calibri"/>
              </a:rPr>
              <a:t>ACO and MCO enrolled members age 21-64 with serious mental illness and/or substance use disorder treatment needs with high service utilization</a:t>
            </a:r>
          </a:p>
          <a:p>
            <a:pPr marL="228600" indent="-228600"/>
            <a:r>
              <a:rPr lang="en-US" dirty="0">
                <a:cs typeface="Calibri"/>
              </a:rPr>
              <a:t>In addition, MassHealth member who are in DMH’s ACCS program are eligible for BHCP supports, unless they are enrolled in One Care or SCO.</a:t>
            </a:r>
          </a:p>
          <a:p>
            <a:pPr marL="228600" indent="-228600"/>
            <a:r>
              <a:rPr lang="en-US" dirty="0">
                <a:cs typeface="Calibri"/>
              </a:rPr>
              <a:t>MassHealth is assigning identified members for the first two quarters using claims and service-based analysis</a:t>
            </a:r>
          </a:p>
          <a:p>
            <a:pPr marL="228600" indent="-228600"/>
            <a:r>
              <a:rPr lang="en-US" dirty="0">
                <a:cs typeface="Calibri"/>
              </a:rPr>
              <a:t>Provider/self/family referral-see attached form</a:t>
            </a:r>
          </a:p>
          <a:p>
            <a:endParaRPr lang="en-US" dirty="0"/>
          </a:p>
        </p:txBody>
      </p:sp>
    </p:spTree>
    <p:extLst>
      <p:ext uri="{BB962C8B-B14F-4D97-AF65-F5344CB8AC3E}">
        <p14:creationId xmlns:p14="http://schemas.microsoft.com/office/powerpoint/2010/main" val="6780728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988CBF-70C2-41DC-B061-76A63380AF2A}"/>
              </a:ext>
            </a:extLst>
          </p:cNvPr>
          <p:cNvSpPr>
            <a:spLocks noGrp="1"/>
          </p:cNvSpPr>
          <p:nvPr>
            <p:ph type="title"/>
          </p:nvPr>
        </p:nvSpPr>
        <p:spPr/>
        <p:txBody>
          <a:bodyPr/>
          <a:lstStyle/>
          <a:p>
            <a:r>
              <a:rPr lang="en-US" dirty="0"/>
              <a:t>Eligibility Grid</a:t>
            </a:r>
          </a:p>
        </p:txBody>
      </p:sp>
      <p:graphicFrame>
        <p:nvGraphicFramePr>
          <p:cNvPr id="4" name="Content Placeholder 3">
            <a:extLst>
              <a:ext uri="{FF2B5EF4-FFF2-40B4-BE49-F238E27FC236}">
                <a16:creationId xmlns:a16="http://schemas.microsoft.com/office/drawing/2014/main" xmlns="" id="{9F084E10-F596-400C-9062-0146E66C3775}"/>
              </a:ext>
            </a:extLst>
          </p:cNvPr>
          <p:cNvGraphicFramePr>
            <a:graphicFrameLocks noGrp="1"/>
          </p:cNvGraphicFramePr>
          <p:nvPr>
            <p:ph idx="1"/>
          </p:nvPr>
        </p:nvGraphicFramePr>
        <p:xfrm>
          <a:off x="2774790" y="1825623"/>
          <a:ext cx="6642420" cy="4351342"/>
        </p:xfrm>
        <a:graphic>
          <a:graphicData uri="http://schemas.openxmlformats.org/drawingml/2006/table">
            <a:tbl>
              <a:tblPr>
                <a:tableStyleId>{5C22544A-7EE6-4342-B048-85BDC9FD1C3A}</a:tableStyleId>
              </a:tblPr>
              <a:tblGrid>
                <a:gridCol w="4076310">
                  <a:extLst>
                    <a:ext uri="{9D8B030D-6E8A-4147-A177-3AD203B41FA5}">
                      <a16:colId xmlns:a16="http://schemas.microsoft.com/office/drawing/2014/main" xmlns="" val="3087876991"/>
                    </a:ext>
                  </a:extLst>
                </a:gridCol>
                <a:gridCol w="1252360">
                  <a:extLst>
                    <a:ext uri="{9D8B030D-6E8A-4147-A177-3AD203B41FA5}">
                      <a16:colId xmlns:a16="http://schemas.microsoft.com/office/drawing/2014/main" xmlns="" val="3952666587"/>
                    </a:ext>
                  </a:extLst>
                </a:gridCol>
                <a:gridCol w="1313750">
                  <a:extLst>
                    <a:ext uri="{9D8B030D-6E8A-4147-A177-3AD203B41FA5}">
                      <a16:colId xmlns:a16="http://schemas.microsoft.com/office/drawing/2014/main" xmlns="" val="4282251347"/>
                    </a:ext>
                  </a:extLst>
                </a:gridCol>
              </a:tblGrid>
              <a:tr h="612674">
                <a:tc>
                  <a:txBody>
                    <a:bodyPr/>
                    <a:lstStyle/>
                    <a:p>
                      <a:pPr algn="l" fontAlgn="ctr"/>
                      <a:r>
                        <a:rPr lang="en-US" sz="1100" u="none" strike="noStrike">
                          <a:effectLst/>
                        </a:rPr>
                        <a:t>Insurance type</a:t>
                      </a:r>
                      <a:endParaRPr lang="en-US" sz="1100" b="1" i="0" u="none" strike="noStrike">
                        <a:solidFill>
                          <a:srgbClr val="000000"/>
                        </a:solidFill>
                        <a:effectLst/>
                        <a:latin typeface="Calibri" panose="020F0502020204030204" pitchFamily="34" charset="0"/>
                      </a:endParaRPr>
                    </a:p>
                  </a:txBody>
                  <a:tcPr marL="6139" marR="6139" marT="6139" marB="0" anchor="ctr"/>
                </a:tc>
                <a:tc>
                  <a:txBody>
                    <a:bodyPr/>
                    <a:lstStyle/>
                    <a:p>
                      <a:pPr algn="ctr" fontAlgn="b"/>
                      <a:r>
                        <a:rPr lang="en-US" sz="1100" u="none" strike="noStrike">
                          <a:effectLst/>
                        </a:rPr>
                        <a:t>Eligible for BHCP (person is ACCS/Post CBFS only)</a:t>
                      </a:r>
                      <a:endParaRPr lang="en-US" sz="1100" b="1" i="0" u="none" strike="noStrike">
                        <a:solidFill>
                          <a:srgbClr val="000000"/>
                        </a:solidFill>
                        <a:effectLst/>
                        <a:latin typeface="Calibri" panose="020F0502020204030204" pitchFamily="34" charset="0"/>
                      </a:endParaRPr>
                    </a:p>
                  </a:txBody>
                  <a:tcPr marL="6139" marR="6139" marT="6139" marB="0" anchor="b"/>
                </a:tc>
                <a:tc>
                  <a:txBody>
                    <a:bodyPr/>
                    <a:lstStyle/>
                    <a:p>
                      <a:pPr algn="ctr" fontAlgn="b"/>
                      <a:r>
                        <a:rPr lang="en-US" sz="1100" u="none" strike="noStrike">
                          <a:effectLst/>
                        </a:rPr>
                        <a:t>Eligible for BHCP (person is not in ACCS/post CBFS)</a:t>
                      </a:r>
                      <a:endParaRPr lang="en-US" sz="1100" b="1" i="0" u="none" strike="noStrike">
                        <a:solidFill>
                          <a:srgbClr val="000000"/>
                        </a:solidFill>
                        <a:effectLst/>
                        <a:latin typeface="Calibri" panose="020F0502020204030204" pitchFamily="34" charset="0"/>
                      </a:endParaRPr>
                    </a:p>
                  </a:txBody>
                  <a:tcPr marL="6139" marR="6139" marT="6139" marB="0" anchor="b"/>
                </a:tc>
                <a:extLst>
                  <a:ext uri="{0D108BD9-81ED-4DB2-BD59-A6C34878D82A}">
                    <a16:rowId xmlns:a16="http://schemas.microsoft.com/office/drawing/2014/main" xmlns="" val="402629214"/>
                  </a:ext>
                </a:extLst>
              </a:tr>
              <a:tr h="178032">
                <a:tc>
                  <a:txBody>
                    <a:bodyPr/>
                    <a:lstStyle/>
                    <a:p>
                      <a:pPr algn="l" fontAlgn="ctr"/>
                      <a:r>
                        <a:rPr lang="en-US" sz="1100" u="none" strike="noStrike">
                          <a:effectLst/>
                        </a:rPr>
                        <a:t>MassHealth Standard - enrolled in an ACO or MCO</a:t>
                      </a:r>
                      <a:endParaRPr lang="en-US" sz="1100" b="0" i="0" u="none" strike="noStrike">
                        <a:solidFill>
                          <a:srgbClr val="000000"/>
                        </a:solidFill>
                        <a:effectLst/>
                        <a:latin typeface="Calibri" panose="020F0502020204030204" pitchFamily="34" charset="0"/>
                      </a:endParaRPr>
                    </a:p>
                  </a:txBody>
                  <a:tcPr marL="6139" marR="6139" marT="6139" marB="0" anchor="ctr"/>
                </a:tc>
                <a:tc>
                  <a:txBody>
                    <a:bodyPr/>
                    <a:lstStyle/>
                    <a:p>
                      <a:pPr algn="ctr" fontAlgn="b"/>
                      <a:r>
                        <a:rPr lang="en-US" sz="1100" u="none" strike="noStrike">
                          <a:effectLst/>
                        </a:rPr>
                        <a:t>yes</a:t>
                      </a:r>
                      <a:endParaRPr lang="en-US" sz="1100" b="0" i="0" u="none" strike="noStrike">
                        <a:solidFill>
                          <a:srgbClr val="000000"/>
                        </a:solidFill>
                        <a:effectLst/>
                        <a:latin typeface="Calibri" panose="020F0502020204030204" pitchFamily="34" charset="0"/>
                      </a:endParaRPr>
                    </a:p>
                  </a:txBody>
                  <a:tcPr marL="6139" marR="6139" marT="6139" marB="0" anchor="b"/>
                </a:tc>
                <a:tc>
                  <a:txBody>
                    <a:bodyPr/>
                    <a:lstStyle/>
                    <a:p>
                      <a:pPr algn="ctr" fontAlgn="b"/>
                      <a:r>
                        <a:rPr lang="en-US" sz="1100" u="none" strike="noStrike">
                          <a:effectLst/>
                        </a:rPr>
                        <a:t>yes</a:t>
                      </a:r>
                      <a:endParaRPr lang="en-US" sz="1100" b="0" i="0" u="none" strike="noStrike">
                        <a:solidFill>
                          <a:srgbClr val="000000"/>
                        </a:solidFill>
                        <a:effectLst/>
                        <a:latin typeface="Calibri" panose="020F0502020204030204" pitchFamily="34" charset="0"/>
                      </a:endParaRPr>
                    </a:p>
                  </a:txBody>
                  <a:tcPr marL="6139" marR="6139" marT="6139" marB="0" anchor="b"/>
                </a:tc>
                <a:extLst>
                  <a:ext uri="{0D108BD9-81ED-4DB2-BD59-A6C34878D82A}">
                    <a16:rowId xmlns:a16="http://schemas.microsoft.com/office/drawing/2014/main" xmlns="" val="3201647993"/>
                  </a:ext>
                </a:extLst>
              </a:tr>
              <a:tr h="178032">
                <a:tc>
                  <a:txBody>
                    <a:bodyPr/>
                    <a:lstStyle/>
                    <a:p>
                      <a:pPr algn="l" fontAlgn="ctr"/>
                      <a:r>
                        <a:rPr lang="en-US" sz="1100" u="none" strike="noStrike">
                          <a:effectLst/>
                        </a:rPr>
                        <a:t>MassHealth Standard - not enrolled in an ACO or MCO</a:t>
                      </a:r>
                      <a:endParaRPr lang="en-US" sz="1100" b="0" i="0" u="none" strike="noStrike">
                        <a:solidFill>
                          <a:srgbClr val="000000"/>
                        </a:solidFill>
                        <a:effectLst/>
                        <a:latin typeface="Calibri" panose="020F0502020204030204" pitchFamily="34" charset="0"/>
                      </a:endParaRPr>
                    </a:p>
                  </a:txBody>
                  <a:tcPr marL="6139" marR="6139" marT="6139" marB="0" anchor="ctr"/>
                </a:tc>
                <a:tc>
                  <a:txBody>
                    <a:bodyPr/>
                    <a:lstStyle/>
                    <a:p>
                      <a:pPr algn="ctr" fontAlgn="b"/>
                      <a:r>
                        <a:rPr lang="en-US" sz="1100" u="none" strike="noStrike">
                          <a:effectLst/>
                        </a:rPr>
                        <a:t>yes</a:t>
                      </a:r>
                      <a:endParaRPr lang="en-US" sz="1100" b="0" i="0" u="none" strike="noStrike">
                        <a:solidFill>
                          <a:srgbClr val="000000"/>
                        </a:solidFill>
                        <a:effectLst/>
                        <a:latin typeface="Calibri" panose="020F0502020204030204" pitchFamily="34" charset="0"/>
                      </a:endParaRPr>
                    </a:p>
                  </a:txBody>
                  <a:tcPr marL="6139" marR="6139" marT="6139" marB="0" anchor="b"/>
                </a:tc>
                <a:tc>
                  <a:txBody>
                    <a:bodyPr/>
                    <a:lstStyle/>
                    <a:p>
                      <a:pPr algn="ctr" fontAlgn="b"/>
                      <a:r>
                        <a:rPr lang="en-US" sz="1100" u="none" strike="noStrike">
                          <a:effectLst/>
                        </a:rPr>
                        <a:t>no</a:t>
                      </a:r>
                      <a:endParaRPr lang="en-US" sz="1100" b="0" i="0" u="none" strike="noStrike">
                        <a:solidFill>
                          <a:srgbClr val="000000"/>
                        </a:solidFill>
                        <a:effectLst/>
                        <a:latin typeface="Calibri" panose="020F0502020204030204" pitchFamily="34" charset="0"/>
                      </a:endParaRPr>
                    </a:p>
                  </a:txBody>
                  <a:tcPr marL="6139" marR="6139" marT="6139" marB="0" anchor="b"/>
                </a:tc>
                <a:extLst>
                  <a:ext uri="{0D108BD9-81ED-4DB2-BD59-A6C34878D82A}">
                    <a16:rowId xmlns:a16="http://schemas.microsoft.com/office/drawing/2014/main" xmlns="" val="2113881940"/>
                  </a:ext>
                </a:extLst>
              </a:tr>
              <a:tr h="178032">
                <a:tc>
                  <a:txBody>
                    <a:bodyPr/>
                    <a:lstStyle/>
                    <a:p>
                      <a:pPr algn="l" fontAlgn="ctr"/>
                      <a:r>
                        <a:rPr lang="en-US" sz="1100" u="none" strike="noStrike">
                          <a:effectLst/>
                        </a:rPr>
                        <a:t>MassHealth Standard + Medicare (not enrolled in One Care or SCO)</a:t>
                      </a:r>
                      <a:endParaRPr lang="en-US" sz="1100" b="0" i="0" u="none" strike="noStrike">
                        <a:solidFill>
                          <a:srgbClr val="000000"/>
                        </a:solidFill>
                        <a:effectLst/>
                        <a:latin typeface="Calibri" panose="020F0502020204030204" pitchFamily="34" charset="0"/>
                      </a:endParaRPr>
                    </a:p>
                  </a:txBody>
                  <a:tcPr marL="6139" marR="6139" marT="6139" marB="0" anchor="ctr"/>
                </a:tc>
                <a:tc>
                  <a:txBody>
                    <a:bodyPr/>
                    <a:lstStyle/>
                    <a:p>
                      <a:pPr algn="ctr" fontAlgn="b"/>
                      <a:r>
                        <a:rPr lang="en-US" sz="1100" u="none" strike="noStrike">
                          <a:effectLst/>
                        </a:rPr>
                        <a:t>yes</a:t>
                      </a:r>
                      <a:endParaRPr lang="en-US" sz="1100" b="0" i="0" u="none" strike="noStrike">
                        <a:solidFill>
                          <a:srgbClr val="000000"/>
                        </a:solidFill>
                        <a:effectLst/>
                        <a:latin typeface="Calibri" panose="020F0502020204030204" pitchFamily="34" charset="0"/>
                      </a:endParaRPr>
                    </a:p>
                  </a:txBody>
                  <a:tcPr marL="6139" marR="6139" marT="6139" marB="0" anchor="b"/>
                </a:tc>
                <a:tc>
                  <a:txBody>
                    <a:bodyPr/>
                    <a:lstStyle/>
                    <a:p>
                      <a:pPr algn="ctr" fontAlgn="b"/>
                      <a:r>
                        <a:rPr lang="en-US" sz="1100" u="none" strike="noStrike">
                          <a:effectLst/>
                        </a:rPr>
                        <a:t>no</a:t>
                      </a:r>
                      <a:endParaRPr lang="en-US" sz="1100" b="0" i="0" u="none" strike="noStrike">
                        <a:solidFill>
                          <a:srgbClr val="000000"/>
                        </a:solidFill>
                        <a:effectLst/>
                        <a:latin typeface="Calibri" panose="020F0502020204030204" pitchFamily="34" charset="0"/>
                      </a:endParaRPr>
                    </a:p>
                  </a:txBody>
                  <a:tcPr marL="6139" marR="6139" marT="6139" marB="0" anchor="b"/>
                </a:tc>
                <a:extLst>
                  <a:ext uri="{0D108BD9-81ED-4DB2-BD59-A6C34878D82A}">
                    <a16:rowId xmlns:a16="http://schemas.microsoft.com/office/drawing/2014/main" xmlns="" val="2474966704"/>
                  </a:ext>
                </a:extLst>
              </a:tr>
              <a:tr h="356063">
                <a:tc>
                  <a:txBody>
                    <a:bodyPr/>
                    <a:lstStyle/>
                    <a:p>
                      <a:pPr algn="l" fontAlgn="ctr"/>
                      <a:r>
                        <a:rPr lang="en-US" sz="1100" u="none" strike="noStrike">
                          <a:effectLst/>
                        </a:rPr>
                        <a:t>MassHealth STANDARD PLUS DDS ADULT SUPPORTS WAIVER</a:t>
                      </a:r>
                      <a:endParaRPr lang="en-US" sz="1100" b="0" i="0" u="none" strike="noStrike">
                        <a:solidFill>
                          <a:srgbClr val="000000"/>
                        </a:solidFill>
                        <a:effectLst/>
                        <a:latin typeface="Calibri" panose="020F0502020204030204" pitchFamily="34" charset="0"/>
                      </a:endParaRPr>
                    </a:p>
                  </a:txBody>
                  <a:tcPr marL="6139" marR="6139" marT="6139" marB="0" anchor="ctr"/>
                </a:tc>
                <a:tc>
                  <a:txBody>
                    <a:bodyPr/>
                    <a:lstStyle/>
                    <a:p>
                      <a:pPr algn="ctr" fontAlgn="ctr"/>
                      <a:r>
                        <a:rPr lang="en-US" sz="1100" u="none" strike="noStrike">
                          <a:effectLst/>
                        </a:rPr>
                        <a:t>yes</a:t>
                      </a:r>
                      <a:endParaRPr lang="en-US" sz="1100" b="0" i="0" u="none" strike="noStrike">
                        <a:solidFill>
                          <a:srgbClr val="000000"/>
                        </a:solidFill>
                        <a:effectLst/>
                        <a:latin typeface="Calibri" panose="020F0502020204030204" pitchFamily="34" charset="0"/>
                      </a:endParaRPr>
                    </a:p>
                  </a:txBody>
                  <a:tcPr marL="6139" marR="6139" marT="6139" marB="0" anchor="ctr"/>
                </a:tc>
                <a:tc>
                  <a:txBody>
                    <a:bodyPr/>
                    <a:lstStyle/>
                    <a:p>
                      <a:pPr algn="ctr" fontAlgn="b"/>
                      <a:r>
                        <a:rPr lang="en-US" sz="1100" u="none" strike="noStrike">
                          <a:effectLst/>
                        </a:rPr>
                        <a:t>yes  </a:t>
                      </a:r>
                      <a:br>
                        <a:rPr lang="en-US" sz="1100" u="none" strike="noStrike">
                          <a:effectLst/>
                        </a:rPr>
                      </a:br>
                      <a:r>
                        <a:rPr lang="en-US" sz="1100" u="none" strike="noStrike">
                          <a:effectLst/>
                        </a:rPr>
                        <a:t>(if in ACO/MCO)</a:t>
                      </a:r>
                      <a:endParaRPr lang="en-US" sz="1100" b="0" i="0" u="none" strike="noStrike">
                        <a:solidFill>
                          <a:srgbClr val="000000"/>
                        </a:solidFill>
                        <a:effectLst/>
                        <a:latin typeface="Calibri" panose="020F0502020204030204" pitchFamily="34" charset="0"/>
                      </a:endParaRPr>
                    </a:p>
                  </a:txBody>
                  <a:tcPr marL="6139" marR="6139" marT="6139" marB="0" anchor="b"/>
                </a:tc>
                <a:extLst>
                  <a:ext uri="{0D108BD9-81ED-4DB2-BD59-A6C34878D82A}">
                    <a16:rowId xmlns:a16="http://schemas.microsoft.com/office/drawing/2014/main" xmlns="" val="2759139455"/>
                  </a:ext>
                </a:extLst>
              </a:tr>
              <a:tr h="356063">
                <a:tc>
                  <a:txBody>
                    <a:bodyPr/>
                    <a:lstStyle/>
                    <a:p>
                      <a:pPr algn="l" fontAlgn="ctr"/>
                      <a:r>
                        <a:rPr lang="en-US" sz="1100" u="none" strike="noStrike">
                          <a:effectLst/>
                        </a:rPr>
                        <a:t>MassHealth STANDARD PLUS DDS INTENSIVE SUPPORT WAIVER</a:t>
                      </a:r>
                      <a:endParaRPr lang="en-US" sz="1100" b="0" i="0" u="none" strike="noStrike">
                        <a:solidFill>
                          <a:srgbClr val="000000"/>
                        </a:solidFill>
                        <a:effectLst/>
                        <a:latin typeface="Calibri" panose="020F0502020204030204" pitchFamily="34" charset="0"/>
                      </a:endParaRPr>
                    </a:p>
                  </a:txBody>
                  <a:tcPr marL="6139" marR="6139" marT="6139" marB="0" anchor="ctr"/>
                </a:tc>
                <a:tc>
                  <a:txBody>
                    <a:bodyPr/>
                    <a:lstStyle/>
                    <a:p>
                      <a:pPr algn="ctr" fontAlgn="ctr"/>
                      <a:r>
                        <a:rPr lang="en-US" sz="1100" u="none" strike="noStrike">
                          <a:effectLst/>
                        </a:rPr>
                        <a:t>yes</a:t>
                      </a:r>
                      <a:endParaRPr lang="en-US" sz="1100" b="0" i="0" u="none" strike="noStrike">
                        <a:solidFill>
                          <a:srgbClr val="000000"/>
                        </a:solidFill>
                        <a:effectLst/>
                        <a:latin typeface="Calibri" panose="020F0502020204030204" pitchFamily="34" charset="0"/>
                      </a:endParaRPr>
                    </a:p>
                  </a:txBody>
                  <a:tcPr marL="6139" marR="6139" marT="6139" marB="0" anchor="ctr"/>
                </a:tc>
                <a:tc>
                  <a:txBody>
                    <a:bodyPr/>
                    <a:lstStyle/>
                    <a:p>
                      <a:pPr algn="ctr" fontAlgn="b"/>
                      <a:r>
                        <a:rPr lang="en-US" sz="1100" u="none" strike="noStrike">
                          <a:effectLst/>
                        </a:rPr>
                        <a:t>yes  </a:t>
                      </a:r>
                      <a:br>
                        <a:rPr lang="en-US" sz="1100" u="none" strike="noStrike">
                          <a:effectLst/>
                        </a:rPr>
                      </a:br>
                      <a:r>
                        <a:rPr lang="en-US" sz="1100" u="none" strike="noStrike">
                          <a:effectLst/>
                        </a:rPr>
                        <a:t>(if in ACO/MCO)</a:t>
                      </a:r>
                      <a:endParaRPr lang="en-US" sz="1100" b="0" i="0" u="none" strike="noStrike">
                        <a:solidFill>
                          <a:srgbClr val="000000"/>
                        </a:solidFill>
                        <a:effectLst/>
                        <a:latin typeface="Calibri" panose="020F0502020204030204" pitchFamily="34" charset="0"/>
                      </a:endParaRPr>
                    </a:p>
                  </a:txBody>
                  <a:tcPr marL="6139" marR="6139" marT="6139" marB="0" anchor="b"/>
                </a:tc>
                <a:extLst>
                  <a:ext uri="{0D108BD9-81ED-4DB2-BD59-A6C34878D82A}">
                    <a16:rowId xmlns:a16="http://schemas.microsoft.com/office/drawing/2014/main" xmlns="" val="3859379696"/>
                  </a:ext>
                </a:extLst>
              </a:tr>
              <a:tr h="356063">
                <a:tc>
                  <a:txBody>
                    <a:bodyPr/>
                    <a:lstStyle/>
                    <a:p>
                      <a:pPr algn="l" fontAlgn="ctr"/>
                      <a:r>
                        <a:rPr lang="en-US" sz="1100" u="none" strike="noStrike">
                          <a:effectLst/>
                        </a:rPr>
                        <a:t>MassHealth STANDARD PLUS FRAIL ELDER HCBS WAIVER</a:t>
                      </a:r>
                      <a:endParaRPr lang="en-US" sz="1100" b="0" i="0" u="none" strike="noStrike">
                        <a:solidFill>
                          <a:srgbClr val="000000"/>
                        </a:solidFill>
                        <a:effectLst/>
                        <a:latin typeface="Calibri" panose="020F0502020204030204" pitchFamily="34" charset="0"/>
                      </a:endParaRPr>
                    </a:p>
                  </a:txBody>
                  <a:tcPr marL="6139" marR="6139" marT="6139" marB="0" anchor="ctr"/>
                </a:tc>
                <a:tc>
                  <a:txBody>
                    <a:bodyPr/>
                    <a:lstStyle/>
                    <a:p>
                      <a:pPr algn="ctr" fontAlgn="ctr"/>
                      <a:r>
                        <a:rPr lang="en-US" sz="1100" u="none" strike="noStrike">
                          <a:effectLst/>
                        </a:rPr>
                        <a:t>yes</a:t>
                      </a:r>
                      <a:endParaRPr lang="en-US" sz="1100" b="0" i="0" u="none" strike="noStrike">
                        <a:solidFill>
                          <a:srgbClr val="000000"/>
                        </a:solidFill>
                        <a:effectLst/>
                        <a:latin typeface="Calibri" panose="020F0502020204030204" pitchFamily="34" charset="0"/>
                      </a:endParaRPr>
                    </a:p>
                  </a:txBody>
                  <a:tcPr marL="6139" marR="6139" marT="6139" marB="0" anchor="ctr"/>
                </a:tc>
                <a:tc>
                  <a:txBody>
                    <a:bodyPr/>
                    <a:lstStyle/>
                    <a:p>
                      <a:pPr algn="ctr" fontAlgn="b"/>
                      <a:r>
                        <a:rPr lang="en-US" sz="1100" u="none" strike="noStrike">
                          <a:effectLst/>
                        </a:rPr>
                        <a:t>yes  </a:t>
                      </a:r>
                      <a:br>
                        <a:rPr lang="en-US" sz="1100" u="none" strike="noStrike">
                          <a:effectLst/>
                        </a:rPr>
                      </a:br>
                      <a:r>
                        <a:rPr lang="en-US" sz="1100" u="none" strike="noStrike">
                          <a:effectLst/>
                        </a:rPr>
                        <a:t>(if in ACO/MCO)</a:t>
                      </a:r>
                      <a:endParaRPr lang="en-US" sz="1100" b="0" i="0" u="none" strike="noStrike">
                        <a:solidFill>
                          <a:srgbClr val="000000"/>
                        </a:solidFill>
                        <a:effectLst/>
                        <a:latin typeface="Calibri" panose="020F0502020204030204" pitchFamily="34" charset="0"/>
                      </a:endParaRPr>
                    </a:p>
                  </a:txBody>
                  <a:tcPr marL="6139" marR="6139" marT="6139" marB="0" anchor="b"/>
                </a:tc>
                <a:extLst>
                  <a:ext uri="{0D108BD9-81ED-4DB2-BD59-A6C34878D82A}">
                    <a16:rowId xmlns:a16="http://schemas.microsoft.com/office/drawing/2014/main" xmlns="" val="2254986936"/>
                  </a:ext>
                </a:extLst>
              </a:tr>
              <a:tr h="356063">
                <a:tc>
                  <a:txBody>
                    <a:bodyPr/>
                    <a:lstStyle/>
                    <a:p>
                      <a:pPr algn="l" fontAlgn="ctr"/>
                      <a:r>
                        <a:rPr lang="en-US" sz="1100" u="none" strike="noStrike">
                          <a:effectLst/>
                        </a:rPr>
                        <a:t>MassHealth Standard plus MFP community living HCBS waiver</a:t>
                      </a:r>
                      <a:endParaRPr lang="en-US" sz="1100" b="0" i="0" u="none" strike="noStrike">
                        <a:solidFill>
                          <a:srgbClr val="000000"/>
                        </a:solidFill>
                        <a:effectLst/>
                        <a:latin typeface="Calibri" panose="020F0502020204030204" pitchFamily="34" charset="0"/>
                      </a:endParaRPr>
                    </a:p>
                  </a:txBody>
                  <a:tcPr marL="6139" marR="6139" marT="6139" marB="0" anchor="ctr"/>
                </a:tc>
                <a:tc>
                  <a:txBody>
                    <a:bodyPr/>
                    <a:lstStyle/>
                    <a:p>
                      <a:pPr algn="ctr" fontAlgn="ctr"/>
                      <a:r>
                        <a:rPr lang="en-US" sz="1100" u="none" strike="noStrike">
                          <a:effectLst/>
                        </a:rPr>
                        <a:t>yes</a:t>
                      </a:r>
                      <a:endParaRPr lang="en-US" sz="1100" b="0" i="0" u="none" strike="noStrike">
                        <a:solidFill>
                          <a:srgbClr val="000000"/>
                        </a:solidFill>
                        <a:effectLst/>
                        <a:latin typeface="Calibri" panose="020F0502020204030204" pitchFamily="34" charset="0"/>
                      </a:endParaRPr>
                    </a:p>
                  </a:txBody>
                  <a:tcPr marL="6139" marR="6139" marT="6139" marB="0" anchor="ctr"/>
                </a:tc>
                <a:tc>
                  <a:txBody>
                    <a:bodyPr/>
                    <a:lstStyle/>
                    <a:p>
                      <a:pPr algn="ctr" fontAlgn="b"/>
                      <a:r>
                        <a:rPr lang="en-US" sz="1100" u="none" strike="noStrike">
                          <a:effectLst/>
                        </a:rPr>
                        <a:t>yes  </a:t>
                      </a:r>
                      <a:br>
                        <a:rPr lang="en-US" sz="1100" u="none" strike="noStrike">
                          <a:effectLst/>
                        </a:rPr>
                      </a:br>
                      <a:r>
                        <a:rPr lang="en-US" sz="1100" u="none" strike="noStrike">
                          <a:effectLst/>
                        </a:rPr>
                        <a:t>(if in ACO/MCO)</a:t>
                      </a:r>
                      <a:endParaRPr lang="en-US" sz="1100" b="0" i="0" u="none" strike="noStrike">
                        <a:solidFill>
                          <a:srgbClr val="000000"/>
                        </a:solidFill>
                        <a:effectLst/>
                        <a:latin typeface="Calibri" panose="020F0502020204030204" pitchFamily="34" charset="0"/>
                      </a:endParaRPr>
                    </a:p>
                  </a:txBody>
                  <a:tcPr marL="6139" marR="6139" marT="6139" marB="0" anchor="b"/>
                </a:tc>
                <a:extLst>
                  <a:ext uri="{0D108BD9-81ED-4DB2-BD59-A6C34878D82A}">
                    <a16:rowId xmlns:a16="http://schemas.microsoft.com/office/drawing/2014/main" xmlns="" val="3242025412"/>
                  </a:ext>
                </a:extLst>
              </a:tr>
              <a:tr h="178032">
                <a:tc>
                  <a:txBody>
                    <a:bodyPr/>
                    <a:lstStyle/>
                    <a:p>
                      <a:pPr algn="l" fontAlgn="ctr"/>
                      <a:r>
                        <a:rPr lang="en-US" sz="1100" u="none" strike="noStrike">
                          <a:effectLst/>
                        </a:rPr>
                        <a:t>MassHealth CommonHealth</a:t>
                      </a:r>
                      <a:endParaRPr lang="en-US" sz="1100" b="0" i="0" u="none" strike="noStrike">
                        <a:solidFill>
                          <a:srgbClr val="000000"/>
                        </a:solidFill>
                        <a:effectLst/>
                        <a:latin typeface="Calibri" panose="020F0502020204030204" pitchFamily="34" charset="0"/>
                      </a:endParaRPr>
                    </a:p>
                  </a:txBody>
                  <a:tcPr marL="6139" marR="6139" marT="6139" marB="0" anchor="ctr"/>
                </a:tc>
                <a:tc>
                  <a:txBody>
                    <a:bodyPr/>
                    <a:lstStyle/>
                    <a:p>
                      <a:pPr algn="ctr" fontAlgn="ctr"/>
                      <a:r>
                        <a:rPr lang="en-US" sz="1100" u="none" strike="noStrike">
                          <a:effectLst/>
                        </a:rPr>
                        <a:t>yes</a:t>
                      </a:r>
                      <a:endParaRPr lang="en-US" sz="1100" b="0" i="0" u="none" strike="noStrike">
                        <a:solidFill>
                          <a:srgbClr val="000000"/>
                        </a:solidFill>
                        <a:effectLst/>
                        <a:latin typeface="Calibri" panose="020F0502020204030204" pitchFamily="34" charset="0"/>
                      </a:endParaRPr>
                    </a:p>
                  </a:txBody>
                  <a:tcPr marL="6139" marR="6139" marT="6139" marB="0" anchor="ctr"/>
                </a:tc>
                <a:tc>
                  <a:txBody>
                    <a:bodyPr/>
                    <a:lstStyle/>
                    <a:p>
                      <a:pPr algn="ctr" fontAlgn="b"/>
                      <a:r>
                        <a:rPr lang="en-US" sz="1100" u="none" strike="noStrike">
                          <a:effectLst/>
                        </a:rPr>
                        <a:t>yes</a:t>
                      </a:r>
                      <a:endParaRPr lang="en-US" sz="1100" b="0" i="0" u="none" strike="noStrike">
                        <a:solidFill>
                          <a:srgbClr val="000000"/>
                        </a:solidFill>
                        <a:effectLst/>
                        <a:latin typeface="Calibri" panose="020F0502020204030204" pitchFamily="34" charset="0"/>
                      </a:endParaRPr>
                    </a:p>
                  </a:txBody>
                  <a:tcPr marL="6139" marR="6139" marT="6139" marB="0" anchor="b"/>
                </a:tc>
                <a:extLst>
                  <a:ext uri="{0D108BD9-81ED-4DB2-BD59-A6C34878D82A}">
                    <a16:rowId xmlns:a16="http://schemas.microsoft.com/office/drawing/2014/main" xmlns="" val="2838199720"/>
                  </a:ext>
                </a:extLst>
              </a:tr>
              <a:tr h="178032">
                <a:tc>
                  <a:txBody>
                    <a:bodyPr/>
                    <a:lstStyle/>
                    <a:p>
                      <a:pPr algn="l" fontAlgn="ctr"/>
                      <a:r>
                        <a:rPr lang="en-US" sz="1100" u="none" strike="noStrike">
                          <a:effectLst/>
                        </a:rPr>
                        <a:t>MassHealth Standard + private insurance</a:t>
                      </a:r>
                      <a:endParaRPr lang="en-US" sz="1100" b="0" i="0" u="none" strike="noStrike">
                        <a:solidFill>
                          <a:srgbClr val="000000"/>
                        </a:solidFill>
                        <a:effectLst/>
                        <a:latin typeface="Calibri" panose="020F0502020204030204" pitchFamily="34" charset="0"/>
                      </a:endParaRPr>
                    </a:p>
                  </a:txBody>
                  <a:tcPr marL="6139" marR="6139" marT="6139" marB="0" anchor="ctr"/>
                </a:tc>
                <a:tc>
                  <a:txBody>
                    <a:bodyPr/>
                    <a:lstStyle/>
                    <a:p>
                      <a:pPr algn="ctr" fontAlgn="ctr"/>
                      <a:r>
                        <a:rPr lang="en-US" sz="1100" u="none" strike="noStrike">
                          <a:effectLst/>
                        </a:rPr>
                        <a:t>yes</a:t>
                      </a:r>
                      <a:endParaRPr lang="en-US" sz="1100" b="0" i="0" u="none" strike="noStrike">
                        <a:solidFill>
                          <a:srgbClr val="000000"/>
                        </a:solidFill>
                        <a:effectLst/>
                        <a:latin typeface="Calibri" panose="020F0502020204030204" pitchFamily="34" charset="0"/>
                      </a:endParaRPr>
                    </a:p>
                  </a:txBody>
                  <a:tcPr marL="6139" marR="6139" marT="6139" marB="0" anchor="ctr"/>
                </a:tc>
                <a:tc>
                  <a:txBody>
                    <a:bodyPr/>
                    <a:lstStyle/>
                    <a:p>
                      <a:pPr algn="ctr" fontAlgn="b"/>
                      <a:r>
                        <a:rPr lang="en-US" sz="1100" u="none" strike="noStrike">
                          <a:effectLst/>
                        </a:rPr>
                        <a:t>no</a:t>
                      </a:r>
                      <a:endParaRPr lang="en-US" sz="1100" b="0" i="0" u="none" strike="noStrike">
                        <a:solidFill>
                          <a:srgbClr val="000000"/>
                        </a:solidFill>
                        <a:effectLst/>
                        <a:latin typeface="Calibri" panose="020F0502020204030204" pitchFamily="34" charset="0"/>
                      </a:endParaRPr>
                    </a:p>
                  </a:txBody>
                  <a:tcPr marL="6139" marR="6139" marT="6139" marB="0" anchor="b"/>
                </a:tc>
                <a:extLst>
                  <a:ext uri="{0D108BD9-81ED-4DB2-BD59-A6C34878D82A}">
                    <a16:rowId xmlns:a16="http://schemas.microsoft.com/office/drawing/2014/main" xmlns="" val="1070683676"/>
                  </a:ext>
                </a:extLst>
              </a:tr>
              <a:tr h="178032">
                <a:tc>
                  <a:txBody>
                    <a:bodyPr/>
                    <a:lstStyle/>
                    <a:p>
                      <a:pPr algn="l" fontAlgn="ctr"/>
                      <a:r>
                        <a:rPr lang="en-US" sz="1100" u="none" strike="noStrike">
                          <a:effectLst/>
                        </a:rPr>
                        <a:t>MassHealth CommonHealth + private insurance</a:t>
                      </a:r>
                      <a:endParaRPr lang="en-US" sz="1100" b="0" i="0" u="none" strike="noStrike">
                        <a:solidFill>
                          <a:srgbClr val="000000"/>
                        </a:solidFill>
                        <a:effectLst/>
                        <a:latin typeface="Calibri" panose="020F0502020204030204" pitchFamily="34" charset="0"/>
                      </a:endParaRPr>
                    </a:p>
                  </a:txBody>
                  <a:tcPr marL="6139" marR="6139" marT="6139" marB="0" anchor="ctr"/>
                </a:tc>
                <a:tc>
                  <a:txBody>
                    <a:bodyPr/>
                    <a:lstStyle/>
                    <a:p>
                      <a:pPr algn="ctr" fontAlgn="ctr"/>
                      <a:r>
                        <a:rPr lang="en-US" sz="1100" u="none" strike="noStrike">
                          <a:effectLst/>
                        </a:rPr>
                        <a:t>yes</a:t>
                      </a:r>
                      <a:endParaRPr lang="en-US" sz="1100" b="0" i="0" u="none" strike="noStrike">
                        <a:solidFill>
                          <a:srgbClr val="000000"/>
                        </a:solidFill>
                        <a:effectLst/>
                        <a:latin typeface="Calibri" panose="020F0502020204030204" pitchFamily="34" charset="0"/>
                      </a:endParaRPr>
                    </a:p>
                  </a:txBody>
                  <a:tcPr marL="6139" marR="6139" marT="6139" marB="0" anchor="ctr"/>
                </a:tc>
                <a:tc>
                  <a:txBody>
                    <a:bodyPr/>
                    <a:lstStyle/>
                    <a:p>
                      <a:pPr algn="ctr" fontAlgn="b"/>
                      <a:r>
                        <a:rPr lang="en-US" sz="1100" u="none" strike="noStrike">
                          <a:effectLst/>
                        </a:rPr>
                        <a:t>no</a:t>
                      </a:r>
                      <a:endParaRPr lang="en-US" sz="1100" b="0" i="0" u="none" strike="noStrike">
                        <a:solidFill>
                          <a:srgbClr val="000000"/>
                        </a:solidFill>
                        <a:effectLst/>
                        <a:latin typeface="Calibri" panose="020F0502020204030204" pitchFamily="34" charset="0"/>
                      </a:endParaRPr>
                    </a:p>
                  </a:txBody>
                  <a:tcPr marL="6139" marR="6139" marT="6139" marB="0" anchor="b"/>
                </a:tc>
                <a:extLst>
                  <a:ext uri="{0D108BD9-81ED-4DB2-BD59-A6C34878D82A}">
                    <a16:rowId xmlns:a16="http://schemas.microsoft.com/office/drawing/2014/main" xmlns="" val="3511371442"/>
                  </a:ext>
                </a:extLst>
              </a:tr>
              <a:tr h="178032">
                <a:tc>
                  <a:txBody>
                    <a:bodyPr/>
                    <a:lstStyle/>
                    <a:p>
                      <a:pPr algn="l" fontAlgn="ctr"/>
                      <a:r>
                        <a:rPr lang="en-US" sz="1100" u="none" strike="noStrike">
                          <a:effectLst/>
                        </a:rPr>
                        <a:t>Mass Health Limited (may also have Health Safety Net or Partial)</a:t>
                      </a:r>
                      <a:endParaRPr lang="en-US" sz="1100" b="0" i="0" u="none" strike="noStrike">
                        <a:solidFill>
                          <a:srgbClr val="000000"/>
                        </a:solidFill>
                        <a:effectLst/>
                        <a:latin typeface="Calibri" panose="020F0502020204030204" pitchFamily="34" charset="0"/>
                      </a:endParaRPr>
                    </a:p>
                  </a:txBody>
                  <a:tcPr marL="6139" marR="6139" marT="6139" marB="0" anchor="ctr"/>
                </a:tc>
                <a:tc>
                  <a:txBody>
                    <a:bodyPr/>
                    <a:lstStyle/>
                    <a:p>
                      <a:pPr algn="ctr" fontAlgn="b"/>
                      <a:r>
                        <a:rPr lang="en-US" sz="1100" u="none" strike="noStrike">
                          <a:effectLst/>
                        </a:rPr>
                        <a:t>no</a:t>
                      </a:r>
                      <a:endParaRPr lang="en-US" sz="1100" b="0" i="0" u="none" strike="noStrike">
                        <a:solidFill>
                          <a:srgbClr val="000000"/>
                        </a:solidFill>
                        <a:effectLst/>
                        <a:latin typeface="Calibri" panose="020F0502020204030204" pitchFamily="34" charset="0"/>
                      </a:endParaRPr>
                    </a:p>
                  </a:txBody>
                  <a:tcPr marL="6139" marR="6139" marT="6139" marB="0" anchor="b"/>
                </a:tc>
                <a:tc>
                  <a:txBody>
                    <a:bodyPr/>
                    <a:lstStyle/>
                    <a:p>
                      <a:pPr algn="ctr" fontAlgn="b"/>
                      <a:r>
                        <a:rPr lang="en-US" sz="1100" u="none" strike="noStrike">
                          <a:effectLst/>
                        </a:rPr>
                        <a:t>no</a:t>
                      </a:r>
                      <a:endParaRPr lang="en-US" sz="1100" b="0" i="0" u="none" strike="noStrike">
                        <a:solidFill>
                          <a:srgbClr val="000000"/>
                        </a:solidFill>
                        <a:effectLst/>
                        <a:latin typeface="Calibri" panose="020F0502020204030204" pitchFamily="34" charset="0"/>
                      </a:endParaRPr>
                    </a:p>
                  </a:txBody>
                  <a:tcPr marL="6139" marR="6139" marT="6139" marB="0" anchor="b"/>
                </a:tc>
                <a:extLst>
                  <a:ext uri="{0D108BD9-81ED-4DB2-BD59-A6C34878D82A}">
                    <a16:rowId xmlns:a16="http://schemas.microsoft.com/office/drawing/2014/main" xmlns="" val="3812592737"/>
                  </a:ext>
                </a:extLst>
              </a:tr>
              <a:tr h="178032">
                <a:tc>
                  <a:txBody>
                    <a:bodyPr/>
                    <a:lstStyle/>
                    <a:p>
                      <a:pPr algn="l" fontAlgn="ctr"/>
                      <a:r>
                        <a:rPr lang="en-US" sz="1100" u="none" strike="noStrike">
                          <a:effectLst/>
                        </a:rPr>
                        <a:t>MassHealth Premium Assistance</a:t>
                      </a:r>
                      <a:endParaRPr lang="en-US" sz="1100" b="0" i="0" u="none" strike="noStrike">
                        <a:solidFill>
                          <a:srgbClr val="000000"/>
                        </a:solidFill>
                        <a:effectLst/>
                        <a:latin typeface="Calibri" panose="020F0502020204030204" pitchFamily="34" charset="0"/>
                      </a:endParaRPr>
                    </a:p>
                  </a:txBody>
                  <a:tcPr marL="6139" marR="6139" marT="6139" marB="0" anchor="ctr"/>
                </a:tc>
                <a:tc>
                  <a:txBody>
                    <a:bodyPr/>
                    <a:lstStyle/>
                    <a:p>
                      <a:pPr algn="ctr" fontAlgn="b"/>
                      <a:r>
                        <a:rPr lang="en-US" sz="1100" u="none" strike="noStrike">
                          <a:effectLst/>
                        </a:rPr>
                        <a:t>no</a:t>
                      </a:r>
                      <a:endParaRPr lang="en-US" sz="1100" b="0" i="0" u="none" strike="noStrike">
                        <a:solidFill>
                          <a:srgbClr val="000000"/>
                        </a:solidFill>
                        <a:effectLst/>
                        <a:latin typeface="Calibri" panose="020F0502020204030204" pitchFamily="34" charset="0"/>
                      </a:endParaRPr>
                    </a:p>
                  </a:txBody>
                  <a:tcPr marL="6139" marR="6139" marT="6139" marB="0" anchor="b"/>
                </a:tc>
                <a:tc>
                  <a:txBody>
                    <a:bodyPr/>
                    <a:lstStyle/>
                    <a:p>
                      <a:pPr algn="ctr" fontAlgn="b"/>
                      <a:r>
                        <a:rPr lang="en-US" sz="1100" u="none" strike="noStrike">
                          <a:effectLst/>
                        </a:rPr>
                        <a:t>no</a:t>
                      </a:r>
                      <a:endParaRPr lang="en-US" sz="1100" b="0" i="0" u="none" strike="noStrike">
                        <a:solidFill>
                          <a:srgbClr val="000000"/>
                        </a:solidFill>
                        <a:effectLst/>
                        <a:latin typeface="Calibri" panose="020F0502020204030204" pitchFamily="34" charset="0"/>
                      </a:endParaRPr>
                    </a:p>
                  </a:txBody>
                  <a:tcPr marL="6139" marR="6139" marT="6139" marB="0" anchor="b"/>
                </a:tc>
                <a:extLst>
                  <a:ext uri="{0D108BD9-81ED-4DB2-BD59-A6C34878D82A}">
                    <a16:rowId xmlns:a16="http://schemas.microsoft.com/office/drawing/2014/main" xmlns="" val="3270979153"/>
                  </a:ext>
                </a:extLst>
              </a:tr>
              <a:tr h="178032">
                <a:tc>
                  <a:txBody>
                    <a:bodyPr/>
                    <a:lstStyle/>
                    <a:p>
                      <a:pPr algn="l" fontAlgn="ctr"/>
                      <a:r>
                        <a:rPr lang="en-US" sz="1100" u="none" strike="noStrike">
                          <a:effectLst/>
                        </a:rPr>
                        <a:t>Health Safety Net or Partial Health Safety Net</a:t>
                      </a:r>
                      <a:endParaRPr lang="en-US" sz="1100" b="0" i="0" u="none" strike="noStrike">
                        <a:solidFill>
                          <a:srgbClr val="000000"/>
                        </a:solidFill>
                        <a:effectLst/>
                        <a:latin typeface="Calibri" panose="020F0502020204030204" pitchFamily="34" charset="0"/>
                      </a:endParaRPr>
                    </a:p>
                  </a:txBody>
                  <a:tcPr marL="6139" marR="6139" marT="6139" marB="0" anchor="ctr"/>
                </a:tc>
                <a:tc>
                  <a:txBody>
                    <a:bodyPr/>
                    <a:lstStyle/>
                    <a:p>
                      <a:pPr algn="ctr" fontAlgn="b"/>
                      <a:r>
                        <a:rPr lang="en-US" sz="1100" u="none" strike="noStrike">
                          <a:effectLst/>
                        </a:rPr>
                        <a:t>no</a:t>
                      </a:r>
                      <a:endParaRPr lang="en-US" sz="1100" b="0" i="0" u="none" strike="noStrike">
                        <a:solidFill>
                          <a:srgbClr val="000000"/>
                        </a:solidFill>
                        <a:effectLst/>
                        <a:latin typeface="Calibri" panose="020F0502020204030204" pitchFamily="34" charset="0"/>
                      </a:endParaRPr>
                    </a:p>
                  </a:txBody>
                  <a:tcPr marL="6139" marR="6139" marT="6139" marB="0" anchor="b"/>
                </a:tc>
                <a:tc>
                  <a:txBody>
                    <a:bodyPr/>
                    <a:lstStyle/>
                    <a:p>
                      <a:pPr algn="ctr" fontAlgn="b"/>
                      <a:r>
                        <a:rPr lang="en-US" sz="1100" u="none" strike="noStrike">
                          <a:effectLst/>
                        </a:rPr>
                        <a:t>no</a:t>
                      </a:r>
                      <a:endParaRPr lang="en-US" sz="1100" b="0" i="0" u="none" strike="noStrike">
                        <a:solidFill>
                          <a:srgbClr val="000000"/>
                        </a:solidFill>
                        <a:effectLst/>
                        <a:latin typeface="Calibri" panose="020F0502020204030204" pitchFamily="34" charset="0"/>
                      </a:endParaRPr>
                    </a:p>
                  </a:txBody>
                  <a:tcPr marL="6139" marR="6139" marT="6139" marB="0" anchor="b"/>
                </a:tc>
                <a:extLst>
                  <a:ext uri="{0D108BD9-81ED-4DB2-BD59-A6C34878D82A}">
                    <a16:rowId xmlns:a16="http://schemas.microsoft.com/office/drawing/2014/main" xmlns="" val="2414968617"/>
                  </a:ext>
                </a:extLst>
              </a:tr>
              <a:tr h="178032">
                <a:tc>
                  <a:txBody>
                    <a:bodyPr/>
                    <a:lstStyle/>
                    <a:p>
                      <a:pPr algn="l" fontAlgn="ctr"/>
                      <a:r>
                        <a:rPr lang="en-US" sz="1100" u="none" strike="noStrike">
                          <a:effectLst/>
                        </a:rPr>
                        <a:t>Care Plus</a:t>
                      </a:r>
                      <a:endParaRPr lang="en-US" sz="1100" b="0" i="0" u="none" strike="noStrike">
                        <a:solidFill>
                          <a:srgbClr val="000000"/>
                        </a:solidFill>
                        <a:effectLst/>
                        <a:latin typeface="Calibri" panose="020F0502020204030204" pitchFamily="34" charset="0"/>
                      </a:endParaRPr>
                    </a:p>
                  </a:txBody>
                  <a:tcPr marL="6139" marR="6139" marT="6139" marB="0" anchor="ctr"/>
                </a:tc>
                <a:tc>
                  <a:txBody>
                    <a:bodyPr/>
                    <a:lstStyle/>
                    <a:p>
                      <a:pPr algn="ctr" fontAlgn="b"/>
                      <a:r>
                        <a:rPr lang="en-US" sz="1100" u="none" strike="noStrike">
                          <a:effectLst/>
                        </a:rPr>
                        <a:t>yes</a:t>
                      </a:r>
                      <a:endParaRPr lang="en-US" sz="1100" b="0" i="0" u="none" strike="noStrike">
                        <a:solidFill>
                          <a:srgbClr val="000000"/>
                        </a:solidFill>
                        <a:effectLst/>
                        <a:latin typeface="Calibri" panose="020F0502020204030204" pitchFamily="34" charset="0"/>
                      </a:endParaRPr>
                    </a:p>
                  </a:txBody>
                  <a:tcPr marL="6139" marR="6139" marT="6139" marB="0" anchor="b"/>
                </a:tc>
                <a:tc>
                  <a:txBody>
                    <a:bodyPr/>
                    <a:lstStyle/>
                    <a:p>
                      <a:pPr algn="ctr" fontAlgn="b"/>
                      <a:r>
                        <a:rPr lang="en-US" sz="1100" u="none" strike="noStrike">
                          <a:effectLst/>
                        </a:rPr>
                        <a:t>yes</a:t>
                      </a:r>
                      <a:endParaRPr lang="en-US" sz="1100" b="0" i="0" u="none" strike="noStrike">
                        <a:solidFill>
                          <a:srgbClr val="000000"/>
                        </a:solidFill>
                        <a:effectLst/>
                        <a:latin typeface="Calibri" panose="020F0502020204030204" pitchFamily="34" charset="0"/>
                      </a:endParaRPr>
                    </a:p>
                  </a:txBody>
                  <a:tcPr marL="6139" marR="6139" marT="6139" marB="0" anchor="b"/>
                </a:tc>
                <a:extLst>
                  <a:ext uri="{0D108BD9-81ED-4DB2-BD59-A6C34878D82A}">
                    <a16:rowId xmlns:a16="http://schemas.microsoft.com/office/drawing/2014/main" xmlns="" val="3975631043"/>
                  </a:ext>
                </a:extLst>
              </a:tr>
              <a:tr h="178032">
                <a:tc>
                  <a:txBody>
                    <a:bodyPr/>
                    <a:lstStyle/>
                    <a:p>
                      <a:pPr algn="l" fontAlgn="ctr"/>
                      <a:r>
                        <a:rPr lang="en-US" sz="1100" u="none" strike="noStrike">
                          <a:effectLst/>
                        </a:rPr>
                        <a:t>Connector Care</a:t>
                      </a:r>
                      <a:endParaRPr lang="en-US" sz="1100" b="0" i="0" u="none" strike="noStrike">
                        <a:solidFill>
                          <a:srgbClr val="000000"/>
                        </a:solidFill>
                        <a:effectLst/>
                        <a:latin typeface="Calibri" panose="020F0502020204030204" pitchFamily="34" charset="0"/>
                      </a:endParaRPr>
                    </a:p>
                  </a:txBody>
                  <a:tcPr marL="6139" marR="6139" marT="6139" marB="0" anchor="ctr"/>
                </a:tc>
                <a:tc>
                  <a:txBody>
                    <a:bodyPr/>
                    <a:lstStyle/>
                    <a:p>
                      <a:pPr algn="ctr" fontAlgn="b"/>
                      <a:r>
                        <a:rPr lang="en-US" sz="1100" u="none" strike="noStrike">
                          <a:effectLst/>
                        </a:rPr>
                        <a:t>no</a:t>
                      </a:r>
                      <a:endParaRPr lang="en-US" sz="1100" b="0" i="0" u="none" strike="noStrike">
                        <a:solidFill>
                          <a:srgbClr val="000000"/>
                        </a:solidFill>
                        <a:effectLst/>
                        <a:latin typeface="Calibri" panose="020F0502020204030204" pitchFamily="34" charset="0"/>
                      </a:endParaRPr>
                    </a:p>
                  </a:txBody>
                  <a:tcPr marL="6139" marR="6139" marT="6139" marB="0" anchor="b"/>
                </a:tc>
                <a:tc>
                  <a:txBody>
                    <a:bodyPr/>
                    <a:lstStyle/>
                    <a:p>
                      <a:pPr algn="ctr" fontAlgn="b"/>
                      <a:r>
                        <a:rPr lang="en-US" sz="1100" u="none" strike="noStrike">
                          <a:effectLst/>
                        </a:rPr>
                        <a:t>no</a:t>
                      </a:r>
                      <a:endParaRPr lang="en-US" sz="1100" b="0" i="0" u="none" strike="noStrike">
                        <a:solidFill>
                          <a:srgbClr val="000000"/>
                        </a:solidFill>
                        <a:effectLst/>
                        <a:latin typeface="Calibri" panose="020F0502020204030204" pitchFamily="34" charset="0"/>
                      </a:endParaRPr>
                    </a:p>
                  </a:txBody>
                  <a:tcPr marL="6139" marR="6139" marT="6139" marB="0" anchor="b"/>
                </a:tc>
                <a:extLst>
                  <a:ext uri="{0D108BD9-81ED-4DB2-BD59-A6C34878D82A}">
                    <a16:rowId xmlns:a16="http://schemas.microsoft.com/office/drawing/2014/main" xmlns="" val="2202838481"/>
                  </a:ext>
                </a:extLst>
              </a:tr>
              <a:tr h="178032">
                <a:tc>
                  <a:txBody>
                    <a:bodyPr/>
                    <a:lstStyle/>
                    <a:p>
                      <a:pPr algn="l" fontAlgn="ctr"/>
                      <a:r>
                        <a:rPr lang="en-US" sz="1100" u="none" strike="noStrike">
                          <a:effectLst/>
                        </a:rPr>
                        <a:t>Connector + HSN or Partial HSN</a:t>
                      </a:r>
                      <a:endParaRPr lang="en-US" sz="1100" b="0" i="0" u="none" strike="noStrike">
                        <a:solidFill>
                          <a:srgbClr val="000000"/>
                        </a:solidFill>
                        <a:effectLst/>
                        <a:latin typeface="Calibri" panose="020F0502020204030204" pitchFamily="34" charset="0"/>
                      </a:endParaRPr>
                    </a:p>
                  </a:txBody>
                  <a:tcPr marL="6139" marR="6139" marT="6139" marB="0" anchor="ctr"/>
                </a:tc>
                <a:tc>
                  <a:txBody>
                    <a:bodyPr/>
                    <a:lstStyle/>
                    <a:p>
                      <a:pPr algn="ctr" fontAlgn="b"/>
                      <a:r>
                        <a:rPr lang="en-US" sz="1100" u="none" strike="noStrike">
                          <a:effectLst/>
                        </a:rPr>
                        <a:t>no</a:t>
                      </a:r>
                      <a:endParaRPr lang="en-US" sz="1100" b="0" i="0" u="none" strike="noStrike">
                        <a:solidFill>
                          <a:srgbClr val="000000"/>
                        </a:solidFill>
                        <a:effectLst/>
                        <a:latin typeface="Calibri" panose="020F0502020204030204" pitchFamily="34" charset="0"/>
                      </a:endParaRPr>
                    </a:p>
                  </a:txBody>
                  <a:tcPr marL="6139" marR="6139" marT="6139" marB="0" anchor="b"/>
                </a:tc>
                <a:tc>
                  <a:txBody>
                    <a:bodyPr/>
                    <a:lstStyle/>
                    <a:p>
                      <a:pPr algn="ctr" fontAlgn="b"/>
                      <a:r>
                        <a:rPr lang="en-US" sz="1100" u="none" strike="noStrike">
                          <a:effectLst/>
                        </a:rPr>
                        <a:t>no</a:t>
                      </a:r>
                      <a:endParaRPr lang="en-US" sz="1100" b="0" i="0" u="none" strike="noStrike">
                        <a:solidFill>
                          <a:srgbClr val="000000"/>
                        </a:solidFill>
                        <a:effectLst/>
                        <a:latin typeface="Calibri" panose="020F0502020204030204" pitchFamily="34" charset="0"/>
                      </a:endParaRPr>
                    </a:p>
                  </a:txBody>
                  <a:tcPr marL="6139" marR="6139" marT="6139" marB="0" anchor="b"/>
                </a:tc>
                <a:extLst>
                  <a:ext uri="{0D108BD9-81ED-4DB2-BD59-A6C34878D82A}">
                    <a16:rowId xmlns:a16="http://schemas.microsoft.com/office/drawing/2014/main" xmlns="" val="126673964"/>
                  </a:ext>
                </a:extLst>
              </a:tr>
              <a:tr h="178032">
                <a:tc>
                  <a:txBody>
                    <a:bodyPr/>
                    <a:lstStyle/>
                    <a:p>
                      <a:pPr algn="l" fontAlgn="ctr"/>
                      <a:r>
                        <a:rPr lang="en-US" sz="1100" u="none" strike="noStrike">
                          <a:effectLst/>
                        </a:rPr>
                        <a:t>Medicare A+B only</a:t>
                      </a:r>
                      <a:endParaRPr lang="en-US" sz="1100" b="0" i="0" u="none" strike="noStrike">
                        <a:solidFill>
                          <a:srgbClr val="000000"/>
                        </a:solidFill>
                        <a:effectLst/>
                        <a:latin typeface="Calibri" panose="020F0502020204030204" pitchFamily="34" charset="0"/>
                      </a:endParaRPr>
                    </a:p>
                  </a:txBody>
                  <a:tcPr marL="6139" marR="6139" marT="6139" marB="0" anchor="ctr"/>
                </a:tc>
                <a:tc>
                  <a:txBody>
                    <a:bodyPr/>
                    <a:lstStyle/>
                    <a:p>
                      <a:pPr algn="ctr" fontAlgn="b"/>
                      <a:r>
                        <a:rPr lang="en-US" sz="1100" u="none" strike="noStrike">
                          <a:effectLst/>
                        </a:rPr>
                        <a:t>no</a:t>
                      </a:r>
                      <a:endParaRPr lang="en-US" sz="1100" b="0" i="0" u="none" strike="noStrike">
                        <a:solidFill>
                          <a:srgbClr val="000000"/>
                        </a:solidFill>
                        <a:effectLst/>
                        <a:latin typeface="Calibri" panose="020F0502020204030204" pitchFamily="34" charset="0"/>
                      </a:endParaRPr>
                    </a:p>
                  </a:txBody>
                  <a:tcPr marL="6139" marR="6139" marT="6139" marB="0" anchor="b"/>
                </a:tc>
                <a:tc>
                  <a:txBody>
                    <a:bodyPr/>
                    <a:lstStyle/>
                    <a:p>
                      <a:pPr algn="ctr" fontAlgn="b"/>
                      <a:r>
                        <a:rPr lang="en-US" sz="1100" u="none" strike="noStrike" dirty="0">
                          <a:effectLst/>
                        </a:rPr>
                        <a:t>no</a:t>
                      </a:r>
                      <a:endParaRPr lang="en-US" sz="1100" b="0" i="0" u="none" strike="noStrike" dirty="0">
                        <a:solidFill>
                          <a:srgbClr val="000000"/>
                        </a:solidFill>
                        <a:effectLst/>
                        <a:latin typeface="Calibri" panose="020F0502020204030204" pitchFamily="34" charset="0"/>
                      </a:endParaRPr>
                    </a:p>
                  </a:txBody>
                  <a:tcPr marL="6139" marR="6139" marT="6139" marB="0" anchor="b"/>
                </a:tc>
                <a:extLst>
                  <a:ext uri="{0D108BD9-81ED-4DB2-BD59-A6C34878D82A}">
                    <a16:rowId xmlns:a16="http://schemas.microsoft.com/office/drawing/2014/main" xmlns="" val="2874434263"/>
                  </a:ext>
                </a:extLst>
              </a:tr>
            </a:tbl>
          </a:graphicData>
        </a:graphic>
      </p:graphicFrame>
    </p:spTree>
    <p:extLst>
      <p:ext uri="{BB962C8B-B14F-4D97-AF65-F5344CB8AC3E}">
        <p14:creationId xmlns:p14="http://schemas.microsoft.com/office/powerpoint/2010/main" val="22734717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36008" y="4864612"/>
            <a:ext cx="3145536" cy="1015663"/>
          </a:xfrm>
          <a:prstGeom prst="rect">
            <a:avLst/>
          </a:prstGeom>
          <a:noFill/>
        </p:spPr>
        <p:txBody>
          <a:bodyPr wrap="square" rtlCol="0">
            <a:spAutoFit/>
          </a:bodyPr>
          <a:lstStyle/>
          <a:p>
            <a:pPr algn="ctr"/>
            <a:endParaRPr lang="en-US" sz="2000" dirty="0"/>
          </a:p>
          <a:p>
            <a:pPr algn="ctr"/>
            <a:endParaRPr lang="en-US" sz="2000" dirty="0"/>
          </a:p>
          <a:p>
            <a:endParaRPr lang="en-US" sz="2000" dirty="0"/>
          </a:p>
        </p:txBody>
      </p:sp>
    </p:spTree>
    <p:extLst>
      <p:ext uri="{BB962C8B-B14F-4D97-AF65-F5344CB8AC3E}">
        <p14:creationId xmlns:p14="http://schemas.microsoft.com/office/powerpoint/2010/main" val="1489883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C8675E8-C3A0-4889-AA55-70D56F0CD443}"/>
              </a:ext>
            </a:extLst>
          </p:cNvPr>
          <p:cNvSpPr>
            <a:spLocks noGrp="1"/>
          </p:cNvSpPr>
          <p:nvPr>
            <p:ph type="title"/>
          </p:nvPr>
        </p:nvSpPr>
        <p:spPr/>
        <p:txBody>
          <a:bodyPr/>
          <a:lstStyle/>
          <a:p>
            <a:r>
              <a:rPr lang="en-US" dirty="0"/>
              <a:t>What is a Community Partner?</a:t>
            </a:r>
          </a:p>
        </p:txBody>
      </p:sp>
      <p:sp>
        <p:nvSpPr>
          <p:cNvPr id="3" name="Content Placeholder 2">
            <a:extLst>
              <a:ext uri="{FF2B5EF4-FFF2-40B4-BE49-F238E27FC236}">
                <a16:creationId xmlns:a16="http://schemas.microsoft.com/office/drawing/2014/main" xmlns="" id="{04309C85-BD8E-4B9D-A2F0-5AA65B2B96A2}"/>
              </a:ext>
            </a:extLst>
          </p:cNvPr>
          <p:cNvSpPr>
            <a:spLocks noGrp="1"/>
          </p:cNvSpPr>
          <p:nvPr>
            <p:ph idx="1"/>
          </p:nvPr>
        </p:nvSpPr>
        <p:spPr/>
        <p:txBody>
          <a:bodyPr>
            <a:normAutofit fontScale="92500"/>
          </a:bodyPr>
          <a:lstStyle/>
          <a:p>
            <a:r>
              <a:rPr lang="en-US" dirty="0"/>
              <a:t>Community Partners are community based organizations contracted by MassHealth to provide enhanced care coordination for members enrolled in ACOs and MCO’s with complex needs</a:t>
            </a:r>
          </a:p>
          <a:p>
            <a:r>
              <a:rPr lang="en-US" dirty="0"/>
              <a:t>There are two types: </a:t>
            </a:r>
          </a:p>
          <a:p>
            <a:pPr lvl="1"/>
            <a:r>
              <a:rPr lang="en-US" b="1" dirty="0"/>
              <a:t>Behavioral Health Community Partners </a:t>
            </a:r>
            <a:r>
              <a:rPr lang="en-US" dirty="0"/>
              <a:t>(BH CPs)-responsible for care management and coordination for populations with significant behavioral health needs</a:t>
            </a:r>
          </a:p>
          <a:p>
            <a:pPr lvl="1"/>
            <a:r>
              <a:rPr lang="en-US" b="1" dirty="0"/>
              <a:t>Long Term Services and Supports Community Partners </a:t>
            </a:r>
            <a:r>
              <a:rPr lang="en-US" dirty="0"/>
              <a:t>(LTSS CPs)-provide LTSS care coordination and navigation to populations with complex LTSS needs</a:t>
            </a:r>
          </a:p>
          <a:p>
            <a:pPr lvl="1"/>
            <a:endParaRPr lang="en-US" dirty="0"/>
          </a:p>
          <a:p>
            <a:pPr lvl="1"/>
            <a:endParaRPr lang="en-US" dirty="0"/>
          </a:p>
          <a:p>
            <a:pPr lvl="1"/>
            <a:r>
              <a:rPr lang="en-US" sz="1200" dirty="0"/>
              <a:t>Information taken directly from the MassHealth Payment and Care Delivery Innovation, Provider Education and Communication presentation</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4178425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4466B5-AA24-4B43-9395-FFD578CEFD0C}"/>
              </a:ext>
            </a:extLst>
          </p:cNvPr>
          <p:cNvSpPr>
            <a:spLocks noGrp="1"/>
          </p:cNvSpPr>
          <p:nvPr>
            <p:ph type="title"/>
          </p:nvPr>
        </p:nvSpPr>
        <p:spPr/>
        <p:txBody>
          <a:bodyPr/>
          <a:lstStyle/>
          <a:p>
            <a:r>
              <a:rPr lang="en-US" dirty="0"/>
              <a:t>Community Care Partners</a:t>
            </a:r>
          </a:p>
        </p:txBody>
      </p:sp>
      <p:sp>
        <p:nvSpPr>
          <p:cNvPr id="3" name="Content Placeholder 2">
            <a:extLst>
              <a:ext uri="{FF2B5EF4-FFF2-40B4-BE49-F238E27FC236}">
                <a16:creationId xmlns:a16="http://schemas.microsoft.com/office/drawing/2014/main" xmlns="" id="{EB2A06B3-E913-4084-A7BD-D3AD24C45F7F}"/>
              </a:ext>
            </a:extLst>
          </p:cNvPr>
          <p:cNvSpPr>
            <a:spLocks noGrp="1"/>
          </p:cNvSpPr>
          <p:nvPr>
            <p:ph idx="1"/>
          </p:nvPr>
        </p:nvSpPr>
        <p:spPr/>
        <p:txBody>
          <a:bodyPr/>
          <a:lstStyle/>
          <a:p>
            <a:pPr marL="0" indent="0">
              <a:buNone/>
            </a:pPr>
            <a:r>
              <a:rPr lang="en-US" b="1" i="1" dirty="0"/>
              <a:t>Community Care Partners </a:t>
            </a:r>
            <a:r>
              <a:rPr lang="en-US" dirty="0"/>
              <a:t>is a collaboration of three community-based providers that offer </a:t>
            </a:r>
            <a:r>
              <a:rPr lang="en-US" u="sng" dirty="0"/>
              <a:t>care coordination </a:t>
            </a:r>
            <a:r>
              <a:rPr lang="en-US" dirty="0"/>
              <a:t>services to </a:t>
            </a:r>
            <a:r>
              <a:rPr lang="en-US" dirty="0" err="1"/>
              <a:t>Masshealth</a:t>
            </a:r>
            <a:r>
              <a:rPr lang="en-US" dirty="0"/>
              <a:t> enrollees with complex behavioral, medical and substance related needs.</a:t>
            </a:r>
          </a:p>
          <a:p>
            <a:pPr marL="0" indent="0">
              <a:buNone/>
            </a:pPr>
            <a:endParaRPr lang="en-US" dirty="0"/>
          </a:p>
          <a:p>
            <a:pPr marL="0" indent="0">
              <a:buNone/>
            </a:pPr>
            <a:r>
              <a:rPr lang="en-US" dirty="0"/>
              <a:t>The member organizations are:</a:t>
            </a:r>
            <a:br>
              <a:rPr lang="en-US" dirty="0"/>
            </a:br>
            <a:endParaRPr lang="en-US" dirty="0"/>
          </a:p>
          <a:p>
            <a:pPr marL="0" indent="0">
              <a:buNone/>
            </a:pPr>
            <a:r>
              <a:rPr lang="en-US" dirty="0" err="1"/>
              <a:t>Vinfen</a:t>
            </a:r>
            <a:endParaRPr lang="en-US" dirty="0"/>
          </a:p>
          <a:p>
            <a:pPr marL="0" indent="0">
              <a:buNone/>
            </a:pPr>
            <a:r>
              <a:rPr lang="en-US" dirty="0" err="1"/>
              <a:t>Baycove</a:t>
            </a:r>
            <a:endParaRPr lang="en-US" dirty="0"/>
          </a:p>
          <a:p>
            <a:pPr marL="0" indent="0">
              <a:buNone/>
            </a:pPr>
            <a:r>
              <a:rPr lang="en-US" dirty="0" err="1"/>
              <a:t>Bridgewell</a:t>
            </a:r>
            <a:endParaRPr lang="en-US" dirty="0"/>
          </a:p>
        </p:txBody>
      </p:sp>
    </p:spTree>
    <p:extLst>
      <p:ext uri="{BB962C8B-B14F-4D97-AF65-F5344CB8AC3E}">
        <p14:creationId xmlns:p14="http://schemas.microsoft.com/office/powerpoint/2010/main" val="1594739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What is Care Coordination?</a:t>
            </a:r>
          </a:p>
        </p:txBody>
      </p:sp>
      <p:sp>
        <p:nvSpPr>
          <p:cNvPr id="3" name="Content Placeholder 2"/>
          <p:cNvSpPr>
            <a:spLocks noGrp="1"/>
          </p:cNvSpPr>
          <p:nvPr>
            <p:ph idx="1"/>
          </p:nvPr>
        </p:nvSpPr>
        <p:spPr/>
        <p:txBody>
          <a:bodyPr>
            <a:normAutofit lnSpcReduction="10000"/>
          </a:bodyPr>
          <a:lstStyle/>
          <a:p>
            <a:pPr>
              <a:buNone/>
            </a:pPr>
            <a:r>
              <a:rPr lang="en-US" sz="3200" dirty="0"/>
              <a:t>Care coordination </a:t>
            </a:r>
            <a:r>
              <a:rPr lang="en-US" dirty="0"/>
              <a:t>:</a:t>
            </a:r>
          </a:p>
          <a:p>
            <a:pPr>
              <a:buNone/>
            </a:pPr>
            <a:r>
              <a:rPr lang="en-US" sz="2400" dirty="0"/>
              <a:t>	a mechanism through which teams of health care professionals work together to ensure that client health needs are being met and that </a:t>
            </a:r>
            <a:r>
              <a:rPr lang="en-US" sz="2400" b="1" u="sng" dirty="0"/>
              <a:t>the right care </a:t>
            </a:r>
            <a:r>
              <a:rPr lang="en-US" sz="2400" dirty="0"/>
              <a:t>is being delivered in </a:t>
            </a:r>
            <a:r>
              <a:rPr lang="en-US" sz="2400" b="1" u="sng" dirty="0"/>
              <a:t>the right place</a:t>
            </a:r>
            <a:r>
              <a:rPr lang="en-US" sz="2400" dirty="0"/>
              <a:t>, at </a:t>
            </a:r>
            <a:r>
              <a:rPr lang="en-US" sz="2400" b="1" dirty="0"/>
              <a:t>the </a:t>
            </a:r>
            <a:r>
              <a:rPr lang="en-US" sz="2400" b="1" u="sng" dirty="0"/>
              <a:t>right time</a:t>
            </a:r>
            <a:r>
              <a:rPr lang="en-US" sz="2400" dirty="0"/>
              <a:t>, and by </a:t>
            </a:r>
            <a:r>
              <a:rPr lang="en-US" sz="2400" b="1" u="sng" dirty="0"/>
              <a:t>the right person</a:t>
            </a:r>
            <a:r>
              <a:rPr lang="en-US" sz="2400" dirty="0"/>
              <a:t>.</a:t>
            </a:r>
          </a:p>
          <a:p>
            <a:pPr>
              <a:buNone/>
            </a:pPr>
            <a:endParaRPr lang="en-US" sz="2400" dirty="0"/>
          </a:p>
          <a:p>
            <a:pPr>
              <a:buNone/>
            </a:pPr>
            <a:r>
              <a:rPr lang="en-US" sz="3200" dirty="0"/>
              <a:t>Goals or Desired outcomes of Care Coordination</a:t>
            </a:r>
            <a:r>
              <a:rPr lang="en-US" dirty="0"/>
              <a:t>: </a:t>
            </a:r>
          </a:p>
          <a:p>
            <a:pPr lvl="1"/>
            <a:r>
              <a:rPr lang="en-US" dirty="0"/>
              <a:t>improve overall health and quality of life</a:t>
            </a:r>
          </a:p>
          <a:p>
            <a:pPr lvl="1"/>
            <a:r>
              <a:rPr lang="en-US" dirty="0"/>
              <a:t>help clients become  more empowered and confident health care consumers </a:t>
            </a:r>
          </a:p>
          <a:p>
            <a:pPr lvl="1"/>
            <a:r>
              <a:rPr lang="en-US" dirty="0"/>
              <a:t> improve experience of care (including quality, access, and reliability)</a:t>
            </a:r>
          </a:p>
          <a:p>
            <a:pPr lvl="1"/>
            <a:r>
              <a:rPr lang="en-US" dirty="0"/>
              <a:t>Reduce duplicative services </a:t>
            </a:r>
          </a:p>
          <a:p>
            <a:pPr lvl="1"/>
            <a:r>
              <a:rPr lang="en-US" dirty="0"/>
              <a:t>Reduce cost</a:t>
            </a:r>
          </a:p>
          <a:p>
            <a:pPr lvl="1"/>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2"/>
          <p:cNvSpPr>
            <a:spLocks noChangeArrowheads="1"/>
          </p:cNvSpPr>
          <p:nvPr/>
        </p:nvSpPr>
        <p:spPr bwMode="auto">
          <a:xfrm>
            <a:off x="4804228" y="3098799"/>
            <a:ext cx="2235200" cy="983343"/>
          </a:xfrm>
          <a:prstGeom prst="roundRect">
            <a:avLst>
              <a:gd name="adj" fmla="val 16667"/>
            </a:avLst>
          </a:prstGeom>
          <a:noFill/>
          <a:ln w="3175">
            <a:solidFill>
              <a:schemeClr val="tx1"/>
            </a:solidFill>
            <a:round/>
            <a:headEnd/>
            <a:tailEnd/>
          </a:ln>
        </p:spPr>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en-US" sz="1400" b="1" dirty="0">
                <a:latin typeface="Calibri" pitchFamily="34" charset="0"/>
                <a:cs typeface="Arial" pitchFamily="34" charset="0"/>
              </a:rPr>
              <a:t>Care Team Leader</a:t>
            </a:r>
          </a:p>
          <a:p>
            <a:pPr algn="ctr" fontAlgn="base">
              <a:spcBef>
                <a:spcPct val="0"/>
              </a:spcBef>
              <a:spcAft>
                <a:spcPct val="0"/>
              </a:spcAft>
            </a:pPr>
            <a:r>
              <a:rPr lang="en-US" sz="1400" b="1" dirty="0">
                <a:latin typeface="Calibri" pitchFamily="34" charset="0"/>
                <a:cs typeface="Arial" pitchFamily="34" charset="0"/>
              </a:rPr>
              <a:t>Darcie Young, LSW, CPRP</a:t>
            </a:r>
          </a:p>
          <a:p>
            <a:pPr algn="ctr" fontAlgn="base">
              <a:spcBef>
                <a:spcPct val="0"/>
              </a:spcBef>
              <a:spcAft>
                <a:spcPct val="0"/>
              </a:spcAft>
            </a:pPr>
            <a:r>
              <a:rPr lang="en-US" sz="1400" b="1" dirty="0">
                <a:latin typeface="Calibri" pitchFamily="34" charset="0"/>
                <a:cs typeface="Arial" pitchFamily="34" charset="0"/>
              </a:rPr>
              <a:t>508-566-4822</a:t>
            </a:r>
          </a:p>
        </p:txBody>
      </p:sp>
      <p:sp>
        <p:nvSpPr>
          <p:cNvPr id="4" name="Rounded Rectangle 2"/>
          <p:cNvSpPr>
            <a:spLocks noChangeArrowheads="1"/>
          </p:cNvSpPr>
          <p:nvPr/>
        </p:nvSpPr>
        <p:spPr bwMode="auto">
          <a:xfrm>
            <a:off x="2220687" y="5260329"/>
            <a:ext cx="1828799" cy="1238441"/>
          </a:xfrm>
          <a:prstGeom prst="roundRect">
            <a:avLst>
              <a:gd name="adj" fmla="val 16667"/>
            </a:avLst>
          </a:prstGeom>
          <a:noFill/>
          <a:ln w="3175">
            <a:solidFill>
              <a:schemeClr val="tx1"/>
            </a:solidFill>
            <a:round/>
            <a:headEnd/>
            <a:tailEnd/>
          </a:ln>
        </p:spPr>
        <p:txBody>
          <a:bodyPr vert="horz" wrap="square" lIns="91440" tIns="45720" rIns="91440" bIns="45720" numCol="1" anchor="ctr" anchorCtr="0" compatLnSpc="1">
            <a:prstTxWarp prst="textNoShape">
              <a:avLst/>
            </a:prstTxWarp>
          </a:bodyPr>
          <a:lstStyle/>
          <a:p>
            <a:pPr algn="ctr" fontAlgn="base">
              <a:spcBef>
                <a:spcPct val="0"/>
              </a:spcBef>
              <a:spcAft>
                <a:spcPct val="0"/>
              </a:spcAft>
            </a:pPr>
            <a:endParaRPr lang="en-US" sz="1100" b="1" dirty="0">
              <a:latin typeface="Calibri" pitchFamily="34" charset="0"/>
              <a:cs typeface="Arial" pitchFamily="34" charset="0"/>
            </a:endParaRPr>
          </a:p>
          <a:p>
            <a:pPr algn="ctr" fontAlgn="base">
              <a:spcBef>
                <a:spcPct val="0"/>
              </a:spcBef>
              <a:spcAft>
                <a:spcPct val="0"/>
              </a:spcAft>
            </a:pPr>
            <a:endParaRPr lang="en-US" sz="1200" b="1" dirty="0">
              <a:latin typeface="Calibri" pitchFamily="34" charset="0"/>
              <a:cs typeface="Arial" pitchFamily="34" charset="0"/>
            </a:endParaRPr>
          </a:p>
          <a:p>
            <a:pPr algn="ctr" fontAlgn="base">
              <a:spcBef>
                <a:spcPct val="0"/>
              </a:spcBef>
              <a:spcAft>
                <a:spcPct val="0"/>
              </a:spcAft>
            </a:pPr>
            <a:r>
              <a:rPr lang="en-US" sz="1200" b="1" dirty="0">
                <a:latin typeface="Calibri" pitchFamily="34" charset="0"/>
                <a:cs typeface="Arial" pitchFamily="34" charset="0"/>
              </a:rPr>
              <a:t>Clinical Care Manager</a:t>
            </a:r>
          </a:p>
          <a:p>
            <a:pPr algn="ctr" fontAlgn="base">
              <a:spcBef>
                <a:spcPct val="0"/>
              </a:spcBef>
              <a:spcAft>
                <a:spcPct val="0"/>
              </a:spcAft>
            </a:pPr>
            <a:endParaRPr lang="en-US" sz="1200" b="1" dirty="0">
              <a:latin typeface="Calibri" pitchFamily="34" charset="0"/>
              <a:cs typeface="Arial" pitchFamily="34" charset="0"/>
            </a:endParaRPr>
          </a:p>
          <a:p>
            <a:pPr algn="ctr" fontAlgn="base">
              <a:spcBef>
                <a:spcPct val="0"/>
              </a:spcBef>
              <a:spcAft>
                <a:spcPct val="0"/>
              </a:spcAft>
            </a:pPr>
            <a:r>
              <a:rPr lang="en-US" sz="1200" b="1" dirty="0">
                <a:latin typeface="Calibri" pitchFamily="34" charset="0"/>
                <a:cs typeface="Arial" pitchFamily="34" charset="0"/>
              </a:rPr>
              <a:t>Katherine Bloxsom, RN</a:t>
            </a:r>
          </a:p>
          <a:p>
            <a:pPr algn="ctr" fontAlgn="base">
              <a:spcBef>
                <a:spcPct val="0"/>
              </a:spcBef>
              <a:spcAft>
                <a:spcPct val="0"/>
              </a:spcAft>
            </a:pPr>
            <a:r>
              <a:rPr lang="en-US" sz="1200" b="1" dirty="0">
                <a:latin typeface="Calibri" pitchFamily="34" charset="0"/>
                <a:cs typeface="Arial" pitchFamily="34" charset="0"/>
              </a:rPr>
              <a:t>Gail Powers, RN</a:t>
            </a:r>
          </a:p>
          <a:p>
            <a:pPr algn="ctr" fontAlgn="base">
              <a:spcBef>
                <a:spcPct val="0"/>
              </a:spcBef>
              <a:spcAft>
                <a:spcPct val="0"/>
              </a:spcAft>
            </a:pPr>
            <a:endParaRPr lang="en-US" sz="1200" b="1" dirty="0">
              <a:latin typeface="Calibri" pitchFamily="34" charset="0"/>
              <a:cs typeface="Arial" pitchFamily="34" charset="0"/>
            </a:endParaRPr>
          </a:p>
        </p:txBody>
      </p:sp>
      <p:sp>
        <p:nvSpPr>
          <p:cNvPr id="6" name="Rounded Rectangle 2"/>
          <p:cNvSpPr>
            <a:spLocks noChangeArrowheads="1"/>
          </p:cNvSpPr>
          <p:nvPr/>
        </p:nvSpPr>
        <p:spPr bwMode="auto">
          <a:xfrm>
            <a:off x="4125693" y="5262957"/>
            <a:ext cx="1596977" cy="1268472"/>
          </a:xfrm>
          <a:prstGeom prst="roundRect">
            <a:avLst>
              <a:gd name="adj" fmla="val 16667"/>
            </a:avLst>
          </a:prstGeom>
          <a:noFill/>
          <a:ln w="3175">
            <a:solidFill>
              <a:schemeClr val="tx1"/>
            </a:solidFill>
            <a:round/>
            <a:headEnd/>
            <a:tailEnd/>
          </a:ln>
        </p:spPr>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en-US" sz="1100" b="1" dirty="0">
                <a:latin typeface="Calibri" pitchFamily="34" charset="0"/>
                <a:cs typeface="Arial" pitchFamily="34" charset="0"/>
              </a:rPr>
              <a:t>Clinical Care Manager</a:t>
            </a:r>
          </a:p>
          <a:p>
            <a:pPr algn="ctr" fontAlgn="base">
              <a:spcBef>
                <a:spcPct val="0"/>
              </a:spcBef>
              <a:spcAft>
                <a:spcPct val="0"/>
              </a:spcAft>
            </a:pPr>
            <a:endParaRPr lang="en-US" sz="1100" b="1" dirty="0">
              <a:latin typeface="Calibri" pitchFamily="34" charset="0"/>
              <a:cs typeface="Arial" pitchFamily="34" charset="0"/>
            </a:endParaRPr>
          </a:p>
          <a:p>
            <a:pPr algn="ctr" fontAlgn="base">
              <a:spcBef>
                <a:spcPct val="0"/>
              </a:spcBef>
              <a:spcAft>
                <a:spcPct val="0"/>
              </a:spcAft>
            </a:pPr>
            <a:r>
              <a:rPr lang="en-US" sz="1100" b="1" dirty="0">
                <a:latin typeface="Calibri" pitchFamily="34" charset="0"/>
                <a:cs typeface="Arial" pitchFamily="34" charset="0"/>
              </a:rPr>
              <a:t>Linda Silva, LICSW</a:t>
            </a:r>
          </a:p>
          <a:p>
            <a:pPr algn="ctr" fontAlgn="base">
              <a:spcBef>
                <a:spcPct val="0"/>
              </a:spcBef>
              <a:spcAft>
                <a:spcPct val="0"/>
              </a:spcAft>
            </a:pPr>
            <a:r>
              <a:rPr lang="en-US" sz="1100" b="1" dirty="0">
                <a:latin typeface="Calibri" pitchFamily="34" charset="0"/>
                <a:cs typeface="Arial" pitchFamily="34" charset="0"/>
              </a:rPr>
              <a:t>Naomi Weiner, LCSW</a:t>
            </a:r>
          </a:p>
        </p:txBody>
      </p:sp>
      <p:sp>
        <p:nvSpPr>
          <p:cNvPr id="11" name="Rounded Rectangle 2"/>
          <p:cNvSpPr>
            <a:spLocks noChangeArrowheads="1"/>
          </p:cNvSpPr>
          <p:nvPr/>
        </p:nvSpPr>
        <p:spPr bwMode="auto">
          <a:xfrm>
            <a:off x="7568500" y="5262952"/>
            <a:ext cx="1531958" cy="1137847"/>
          </a:xfrm>
          <a:prstGeom prst="roundRect">
            <a:avLst>
              <a:gd name="adj" fmla="val 16667"/>
            </a:avLst>
          </a:prstGeom>
          <a:noFill/>
          <a:ln w="3175">
            <a:solidFill>
              <a:schemeClr val="tx1"/>
            </a:solidFill>
            <a:round/>
            <a:headEnd/>
            <a:tailEnd/>
          </a:ln>
        </p:spPr>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en-US" sz="1100" b="1" dirty="0">
                <a:latin typeface="Calibri" pitchFamily="34" charset="0"/>
                <a:cs typeface="Arial" pitchFamily="34" charset="0"/>
              </a:rPr>
              <a:t>Recovery Support Navigator</a:t>
            </a:r>
          </a:p>
          <a:p>
            <a:pPr algn="ctr" fontAlgn="base">
              <a:spcBef>
                <a:spcPct val="0"/>
              </a:spcBef>
              <a:spcAft>
                <a:spcPct val="0"/>
              </a:spcAft>
            </a:pPr>
            <a:endParaRPr lang="en-US" sz="1100" b="1" dirty="0">
              <a:latin typeface="Calibri" pitchFamily="34" charset="0"/>
              <a:cs typeface="Arial" pitchFamily="34" charset="0"/>
            </a:endParaRPr>
          </a:p>
          <a:p>
            <a:pPr algn="ctr" fontAlgn="base">
              <a:spcBef>
                <a:spcPct val="0"/>
              </a:spcBef>
              <a:spcAft>
                <a:spcPct val="0"/>
              </a:spcAft>
            </a:pPr>
            <a:r>
              <a:rPr lang="en-US" sz="1100" b="1" dirty="0">
                <a:latin typeface="Calibri" pitchFamily="34" charset="0"/>
                <a:cs typeface="Arial" pitchFamily="34" charset="0"/>
              </a:rPr>
              <a:t>Leslie Long, LADACII</a:t>
            </a:r>
          </a:p>
        </p:txBody>
      </p:sp>
      <p:sp>
        <p:nvSpPr>
          <p:cNvPr id="16" name="Rounded Rectangle 2"/>
          <p:cNvSpPr>
            <a:spLocks noChangeArrowheads="1"/>
          </p:cNvSpPr>
          <p:nvPr/>
        </p:nvSpPr>
        <p:spPr bwMode="auto">
          <a:xfrm>
            <a:off x="9202056" y="5269101"/>
            <a:ext cx="2075543" cy="1164355"/>
          </a:xfrm>
          <a:prstGeom prst="roundRect">
            <a:avLst>
              <a:gd name="adj" fmla="val 16667"/>
            </a:avLst>
          </a:prstGeom>
          <a:noFill/>
          <a:ln w="3175">
            <a:solidFill>
              <a:schemeClr val="tx1"/>
            </a:solidFill>
            <a:round/>
            <a:headEnd/>
            <a:tailEnd/>
          </a:ln>
        </p:spPr>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en-US" sz="1100" b="1" dirty="0">
                <a:latin typeface="Calibri" pitchFamily="34" charset="0"/>
                <a:cs typeface="Arial" pitchFamily="34" charset="0"/>
              </a:rPr>
              <a:t>Community Health Workers</a:t>
            </a:r>
          </a:p>
          <a:p>
            <a:pPr algn="ctr" fontAlgn="base">
              <a:spcBef>
                <a:spcPct val="0"/>
              </a:spcBef>
              <a:spcAft>
                <a:spcPct val="0"/>
              </a:spcAft>
            </a:pPr>
            <a:endParaRPr lang="en-US" sz="1100" b="1" dirty="0">
              <a:latin typeface="Calibri" pitchFamily="34" charset="0"/>
              <a:cs typeface="Arial" pitchFamily="34" charset="0"/>
            </a:endParaRPr>
          </a:p>
          <a:p>
            <a:pPr algn="ctr" fontAlgn="base">
              <a:spcBef>
                <a:spcPct val="0"/>
              </a:spcBef>
              <a:spcAft>
                <a:spcPct val="0"/>
              </a:spcAft>
            </a:pPr>
            <a:r>
              <a:rPr lang="en-US" sz="1100" b="1" dirty="0">
                <a:latin typeface="Calibri" pitchFamily="34" charset="0"/>
                <a:cs typeface="Arial" pitchFamily="34" charset="0"/>
              </a:rPr>
              <a:t>Lori </a:t>
            </a:r>
            <a:r>
              <a:rPr lang="en-US" sz="1100" b="1" dirty="0" err="1">
                <a:latin typeface="Calibri" pitchFamily="34" charset="0"/>
                <a:cs typeface="Arial" pitchFamily="34" charset="0"/>
              </a:rPr>
              <a:t>Drobel</a:t>
            </a:r>
            <a:r>
              <a:rPr lang="en-US" sz="1100" b="1" dirty="0">
                <a:latin typeface="Calibri" pitchFamily="34" charset="0"/>
                <a:cs typeface="Arial" pitchFamily="34" charset="0"/>
              </a:rPr>
              <a:t>, LSW</a:t>
            </a:r>
          </a:p>
          <a:p>
            <a:pPr algn="ctr" fontAlgn="base">
              <a:spcBef>
                <a:spcPct val="0"/>
              </a:spcBef>
              <a:spcAft>
                <a:spcPct val="0"/>
              </a:spcAft>
            </a:pPr>
            <a:r>
              <a:rPr lang="en-US" sz="1100" b="1" dirty="0">
                <a:latin typeface="Calibri" pitchFamily="34" charset="0"/>
                <a:cs typeface="Arial" pitchFamily="34" charset="0"/>
              </a:rPr>
              <a:t>Meg Donovan</a:t>
            </a:r>
          </a:p>
          <a:p>
            <a:pPr algn="ctr" fontAlgn="base">
              <a:spcBef>
                <a:spcPct val="0"/>
              </a:spcBef>
              <a:spcAft>
                <a:spcPct val="0"/>
              </a:spcAft>
            </a:pPr>
            <a:r>
              <a:rPr lang="en-US" sz="1100" b="1" dirty="0">
                <a:latin typeface="Calibri" pitchFamily="34" charset="0"/>
                <a:cs typeface="Arial" pitchFamily="34" charset="0"/>
              </a:rPr>
              <a:t>Samuel Ayer </a:t>
            </a:r>
          </a:p>
        </p:txBody>
      </p:sp>
      <p:sp>
        <p:nvSpPr>
          <p:cNvPr id="17" name="Rounded Rectangle 2"/>
          <p:cNvSpPr>
            <a:spLocks noChangeArrowheads="1"/>
          </p:cNvSpPr>
          <p:nvPr/>
        </p:nvSpPr>
        <p:spPr bwMode="auto">
          <a:xfrm>
            <a:off x="679744" y="5256139"/>
            <a:ext cx="1424828" cy="1275290"/>
          </a:xfrm>
          <a:prstGeom prst="roundRect">
            <a:avLst>
              <a:gd name="adj" fmla="val 16667"/>
            </a:avLst>
          </a:prstGeom>
          <a:noFill/>
          <a:ln w="3175">
            <a:solidFill>
              <a:schemeClr val="tx1"/>
            </a:solidFill>
            <a:round/>
            <a:headEnd/>
            <a:tailEnd/>
          </a:ln>
        </p:spPr>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en-US" sz="1200" b="1" dirty="0">
                <a:latin typeface="Calibri" pitchFamily="34" charset="0"/>
                <a:cs typeface="Arial" pitchFamily="34" charset="0"/>
              </a:rPr>
              <a:t>Administrative Coordinator   </a:t>
            </a:r>
          </a:p>
          <a:p>
            <a:pPr algn="ctr" fontAlgn="base">
              <a:spcBef>
                <a:spcPct val="0"/>
              </a:spcBef>
              <a:spcAft>
                <a:spcPct val="0"/>
              </a:spcAft>
            </a:pPr>
            <a:endParaRPr lang="en-US" sz="1200" b="1" dirty="0">
              <a:latin typeface="Calibri" pitchFamily="34" charset="0"/>
              <a:cs typeface="Arial" pitchFamily="34" charset="0"/>
            </a:endParaRPr>
          </a:p>
          <a:p>
            <a:pPr algn="ctr" fontAlgn="base">
              <a:spcBef>
                <a:spcPct val="0"/>
              </a:spcBef>
              <a:spcAft>
                <a:spcPct val="0"/>
              </a:spcAft>
            </a:pPr>
            <a:r>
              <a:rPr lang="en-US" sz="1200" b="1" dirty="0">
                <a:latin typeface="Calibri" pitchFamily="34" charset="0"/>
                <a:cs typeface="Arial" pitchFamily="34" charset="0"/>
              </a:rPr>
              <a:t>Karin McAuliffe</a:t>
            </a:r>
          </a:p>
        </p:txBody>
      </p:sp>
      <p:cxnSp>
        <p:nvCxnSpPr>
          <p:cNvPr id="21" name="Straight Connector 20"/>
          <p:cNvCxnSpPr>
            <a:endCxn id="16" idx="0"/>
          </p:cNvCxnSpPr>
          <p:nvPr/>
        </p:nvCxnSpPr>
        <p:spPr>
          <a:xfrm flipH="1">
            <a:off x="10239828" y="4447564"/>
            <a:ext cx="38310" cy="821537"/>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1522795" y="4419605"/>
            <a:ext cx="8755339" cy="27959"/>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a:endCxn id="17" idx="0"/>
          </p:cNvCxnSpPr>
          <p:nvPr/>
        </p:nvCxnSpPr>
        <p:spPr>
          <a:xfrm flipH="1">
            <a:off x="1392158" y="4433584"/>
            <a:ext cx="191652" cy="822555"/>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a:endCxn id="4" idx="0"/>
          </p:cNvCxnSpPr>
          <p:nvPr/>
        </p:nvCxnSpPr>
        <p:spPr>
          <a:xfrm flipH="1">
            <a:off x="3135087" y="4419600"/>
            <a:ext cx="167768" cy="840729"/>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a:endCxn id="6" idx="0"/>
          </p:cNvCxnSpPr>
          <p:nvPr/>
        </p:nvCxnSpPr>
        <p:spPr>
          <a:xfrm>
            <a:off x="4915884" y="4419600"/>
            <a:ext cx="8298" cy="843357"/>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a:endCxn id="11" idx="0"/>
          </p:cNvCxnSpPr>
          <p:nvPr/>
        </p:nvCxnSpPr>
        <p:spPr>
          <a:xfrm flipH="1">
            <a:off x="8334479" y="4443051"/>
            <a:ext cx="124832" cy="8199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a:endCxn id="2" idx="0"/>
          </p:cNvCxnSpPr>
          <p:nvPr/>
        </p:nvCxnSpPr>
        <p:spPr>
          <a:xfrm flipH="1">
            <a:off x="5921828" y="3041990"/>
            <a:ext cx="4858" cy="56809"/>
          </a:xfrm>
          <a:prstGeom prst="line">
            <a:avLst/>
          </a:prstGeom>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5863771" y="2354944"/>
            <a:ext cx="237566" cy="369332"/>
          </a:xfrm>
          <a:prstGeom prst="rect">
            <a:avLst/>
          </a:prstGeom>
        </p:spPr>
        <p:txBody>
          <a:bodyPr wrap="none">
            <a:spAutoFit/>
          </a:bodyPr>
          <a:lstStyle/>
          <a:p>
            <a:r>
              <a:rPr lang="en-US" b="1" dirty="0">
                <a:latin typeface="Calibri" pitchFamily="34" charset="0"/>
                <a:cs typeface="Arial" pitchFamily="34" charset="0"/>
              </a:rPr>
              <a:t> </a:t>
            </a:r>
            <a:endParaRPr lang="en-US" dirty="0"/>
          </a:p>
        </p:txBody>
      </p:sp>
      <p:cxnSp>
        <p:nvCxnSpPr>
          <p:cNvPr id="37" name="Straight Connector 36"/>
          <p:cNvCxnSpPr>
            <a:stCxn id="2" idx="2"/>
          </p:cNvCxnSpPr>
          <p:nvPr/>
        </p:nvCxnSpPr>
        <p:spPr>
          <a:xfrm flipH="1">
            <a:off x="5892800" y="4082142"/>
            <a:ext cx="29028" cy="337458"/>
          </a:xfrm>
          <a:prstGeom prst="line">
            <a:avLst/>
          </a:prstGeom>
        </p:spPr>
        <p:style>
          <a:lnRef idx="1">
            <a:schemeClr val="accent1"/>
          </a:lnRef>
          <a:fillRef idx="0">
            <a:schemeClr val="accent1"/>
          </a:fillRef>
          <a:effectRef idx="0">
            <a:schemeClr val="accent1"/>
          </a:effectRef>
          <a:fontRef idx="minor">
            <a:schemeClr val="tx1"/>
          </a:fontRef>
        </p:style>
      </p:cxnSp>
      <p:sp>
        <p:nvSpPr>
          <p:cNvPr id="22" name="Rounded Rectangle 1"/>
          <p:cNvSpPr>
            <a:spLocks noChangeArrowheads="1"/>
          </p:cNvSpPr>
          <p:nvPr/>
        </p:nvSpPr>
        <p:spPr bwMode="auto">
          <a:xfrm>
            <a:off x="696688" y="442686"/>
            <a:ext cx="10058399" cy="789196"/>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pPr algn="ctr" fontAlgn="base">
              <a:spcBef>
                <a:spcPct val="0"/>
              </a:spcBef>
              <a:spcAft>
                <a:spcPct val="0"/>
              </a:spcAft>
            </a:pPr>
            <a:r>
              <a:rPr lang="en-US" sz="3200" b="1" dirty="0">
                <a:solidFill>
                  <a:srgbClr val="FFFFFF"/>
                </a:solidFill>
                <a:cs typeface="Arial" pitchFamily="34" charset="0"/>
              </a:rPr>
              <a:t>BH CP South Care Team </a:t>
            </a:r>
          </a:p>
          <a:p>
            <a:pPr algn="ctr" fontAlgn="base">
              <a:spcBef>
                <a:spcPct val="0"/>
              </a:spcBef>
              <a:spcAft>
                <a:spcPct val="0"/>
              </a:spcAft>
            </a:pPr>
            <a:r>
              <a:rPr lang="en-US" sz="3200" b="1" dirty="0">
                <a:solidFill>
                  <a:srgbClr val="FFFFFF"/>
                </a:solidFill>
                <a:cs typeface="Arial" pitchFamily="34" charset="0"/>
              </a:rPr>
              <a:t> </a:t>
            </a:r>
          </a:p>
        </p:txBody>
      </p:sp>
      <p:sp>
        <p:nvSpPr>
          <p:cNvPr id="25" name="Rounded Rectangle 2"/>
          <p:cNvSpPr>
            <a:spLocks noChangeArrowheads="1"/>
          </p:cNvSpPr>
          <p:nvPr/>
        </p:nvSpPr>
        <p:spPr bwMode="auto">
          <a:xfrm>
            <a:off x="4385815" y="1567544"/>
            <a:ext cx="3098800" cy="968834"/>
          </a:xfrm>
          <a:prstGeom prst="roundRect">
            <a:avLst>
              <a:gd name="adj" fmla="val 16667"/>
            </a:avLst>
          </a:prstGeom>
          <a:noFill/>
          <a:ln w="3175">
            <a:solidFill>
              <a:schemeClr val="tx1"/>
            </a:solidFill>
            <a:round/>
            <a:headEnd/>
            <a:tailEnd/>
          </a:ln>
        </p:spPr>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en-US" sz="1400" b="1" dirty="0">
                <a:latin typeface="Calibri" pitchFamily="34" charset="0"/>
                <a:cs typeface="Arial" pitchFamily="34" charset="0"/>
              </a:rPr>
              <a:t>Director of Care Coordination</a:t>
            </a:r>
          </a:p>
          <a:p>
            <a:pPr algn="ctr" fontAlgn="base">
              <a:spcBef>
                <a:spcPct val="0"/>
              </a:spcBef>
              <a:spcAft>
                <a:spcPct val="0"/>
              </a:spcAft>
            </a:pPr>
            <a:r>
              <a:rPr lang="en-US" sz="1400" b="1" dirty="0">
                <a:latin typeface="Calibri" pitchFamily="34" charset="0"/>
                <a:cs typeface="Arial" pitchFamily="34" charset="0"/>
              </a:rPr>
              <a:t>Lisa Goldsmith, LMHC</a:t>
            </a:r>
          </a:p>
          <a:p>
            <a:pPr algn="ctr" fontAlgn="base">
              <a:spcBef>
                <a:spcPct val="0"/>
              </a:spcBef>
              <a:spcAft>
                <a:spcPct val="0"/>
              </a:spcAft>
            </a:pPr>
            <a:r>
              <a:rPr lang="en-US" sz="1400" b="1" dirty="0">
                <a:latin typeface="Calibri" pitchFamily="34" charset="0"/>
                <a:cs typeface="Arial" pitchFamily="34" charset="0"/>
              </a:rPr>
              <a:t>508-364-9438</a:t>
            </a:r>
          </a:p>
        </p:txBody>
      </p:sp>
      <p:cxnSp>
        <p:nvCxnSpPr>
          <p:cNvPr id="42" name="Straight Connector 41"/>
          <p:cNvCxnSpPr>
            <a:endCxn id="2" idx="0"/>
          </p:cNvCxnSpPr>
          <p:nvPr/>
        </p:nvCxnSpPr>
        <p:spPr>
          <a:xfrm flipH="1">
            <a:off x="5921828" y="2536372"/>
            <a:ext cx="26526" cy="562427"/>
          </a:xfrm>
          <a:prstGeom prst="line">
            <a:avLst/>
          </a:prstGeom>
        </p:spPr>
        <p:style>
          <a:lnRef idx="1">
            <a:schemeClr val="accent1"/>
          </a:lnRef>
          <a:fillRef idx="0">
            <a:schemeClr val="accent1"/>
          </a:fillRef>
          <a:effectRef idx="0">
            <a:schemeClr val="accent1"/>
          </a:effectRef>
          <a:fontRef idx="minor">
            <a:schemeClr val="tx1"/>
          </a:fontRef>
        </p:style>
      </p:cxnSp>
      <p:sp>
        <p:nvSpPr>
          <p:cNvPr id="46" name="Rounded Rectangle 2"/>
          <p:cNvSpPr>
            <a:spLocks noChangeArrowheads="1"/>
          </p:cNvSpPr>
          <p:nvPr/>
        </p:nvSpPr>
        <p:spPr bwMode="auto">
          <a:xfrm>
            <a:off x="5827131" y="5267470"/>
            <a:ext cx="1596977" cy="1165987"/>
          </a:xfrm>
          <a:prstGeom prst="roundRect">
            <a:avLst>
              <a:gd name="adj" fmla="val 16667"/>
            </a:avLst>
          </a:prstGeom>
          <a:noFill/>
          <a:ln w="3175">
            <a:solidFill>
              <a:schemeClr val="tx1"/>
            </a:solidFill>
            <a:round/>
            <a:headEnd/>
            <a:tailEnd/>
          </a:ln>
        </p:spPr>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en-US" sz="1100" b="1" dirty="0">
                <a:latin typeface="Calibri" pitchFamily="34" charset="0"/>
                <a:cs typeface="Arial" pitchFamily="34" charset="0"/>
              </a:rPr>
              <a:t>Clinical Care Manager</a:t>
            </a:r>
          </a:p>
          <a:p>
            <a:pPr algn="ctr" fontAlgn="base">
              <a:spcBef>
                <a:spcPct val="0"/>
              </a:spcBef>
              <a:spcAft>
                <a:spcPct val="0"/>
              </a:spcAft>
            </a:pPr>
            <a:endParaRPr lang="en-US" sz="1100" b="1" dirty="0">
              <a:latin typeface="Calibri" pitchFamily="34" charset="0"/>
              <a:cs typeface="Arial" pitchFamily="34" charset="0"/>
            </a:endParaRPr>
          </a:p>
          <a:p>
            <a:pPr algn="ctr" fontAlgn="base">
              <a:spcBef>
                <a:spcPct val="0"/>
              </a:spcBef>
              <a:spcAft>
                <a:spcPct val="0"/>
              </a:spcAft>
            </a:pPr>
            <a:r>
              <a:rPr lang="en-US" sz="1100" b="1" dirty="0">
                <a:latin typeface="Calibri" pitchFamily="34" charset="0"/>
                <a:cs typeface="Arial" pitchFamily="34" charset="0"/>
              </a:rPr>
              <a:t> Marjorie Elliott, LPN</a:t>
            </a:r>
          </a:p>
          <a:p>
            <a:pPr algn="ctr" fontAlgn="base">
              <a:spcBef>
                <a:spcPct val="0"/>
              </a:spcBef>
              <a:spcAft>
                <a:spcPct val="0"/>
              </a:spcAft>
            </a:pPr>
            <a:endParaRPr lang="en-US" sz="1100" b="1" dirty="0">
              <a:latin typeface="Calibri" pitchFamily="34" charset="0"/>
              <a:cs typeface="Arial" pitchFamily="34" charset="0"/>
            </a:endParaRPr>
          </a:p>
        </p:txBody>
      </p:sp>
      <p:sp>
        <p:nvSpPr>
          <p:cNvPr id="41" name="Oval 40"/>
          <p:cNvSpPr/>
          <p:nvPr/>
        </p:nvSpPr>
        <p:spPr>
          <a:xfrm>
            <a:off x="7984671" y="1681843"/>
            <a:ext cx="2988129" cy="2302328"/>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a:latin typeface="Calibri" pitchFamily="34" charset="0"/>
              </a:rPr>
              <a:t>91 Carver Rd Plymouth, MA 02360 </a:t>
            </a:r>
          </a:p>
          <a:p>
            <a:pPr algn="ctr"/>
            <a:endParaRPr lang="en-US" dirty="0">
              <a:latin typeface="Calibri" pitchFamily="34" charset="0"/>
            </a:endParaRPr>
          </a:p>
          <a:p>
            <a:pPr algn="ctr"/>
            <a:r>
              <a:rPr lang="en-US" dirty="0">
                <a:latin typeface="Calibri" pitchFamily="34" charset="0"/>
              </a:rPr>
              <a:t>1019 Iyannough Road, Hyannis, MA 02601  </a:t>
            </a:r>
          </a:p>
        </p:txBody>
      </p:sp>
    </p:spTree>
    <p:extLst>
      <p:ext uri="{BB962C8B-B14F-4D97-AF65-F5344CB8AC3E}">
        <p14:creationId xmlns:p14="http://schemas.microsoft.com/office/powerpoint/2010/main" val="2120982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Care Team Leader</a:t>
            </a:r>
          </a:p>
        </p:txBody>
      </p:sp>
      <p:sp>
        <p:nvSpPr>
          <p:cNvPr id="3" name="Content Placeholder 2"/>
          <p:cNvSpPr>
            <a:spLocks noGrp="1"/>
          </p:cNvSpPr>
          <p:nvPr>
            <p:ph idx="1"/>
          </p:nvPr>
        </p:nvSpPr>
        <p:spPr/>
        <p:txBody>
          <a:bodyPr vert="horz" lIns="91440" tIns="45720" rIns="91440" bIns="45720" rtlCol="0" anchor="t">
            <a:normAutofit/>
          </a:bodyPr>
          <a:lstStyle/>
          <a:p>
            <a:pPr marL="228600" indent="-228600"/>
            <a:r>
              <a:rPr lang="en-US" dirty="0"/>
              <a:t>The Team Leader provides clinical and programmatic oversight to the Behavioral Health Care team in provision of intensive care coordination and clinical care management for MassHealth members with complex medical and behavioral needs who are enrolled in an ACO or MCO plan, or ACCS services. </a:t>
            </a:r>
            <a:endParaRPr lang="en-US"/>
          </a:p>
          <a:p>
            <a:pPr marL="228600" indent="-228600"/>
            <a:r>
              <a:rPr lang="en-US" dirty="0"/>
              <a:t>Collaborates with the Director in developing and managing ongoing working relationships with the enrollees ACO/MCO/ACCS team to minimize duplicative efforts, promote integrated care, ensure quality and continuity of care and support the values of person-centered planning, Community First and SAMHSA Recovery principles.</a:t>
            </a:r>
            <a:endParaRPr lang="en-US" dirty="0">
              <a:cs typeface="Calibri"/>
            </a:endParaRPr>
          </a:p>
        </p:txBody>
      </p:sp>
    </p:spTree>
    <p:extLst>
      <p:ext uri="{BB962C8B-B14F-4D97-AF65-F5344CB8AC3E}">
        <p14:creationId xmlns:p14="http://schemas.microsoft.com/office/powerpoint/2010/main" val="3643817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Clinical Care Manager-RN/LPN</a:t>
            </a:r>
          </a:p>
        </p:txBody>
      </p:sp>
      <p:sp>
        <p:nvSpPr>
          <p:cNvPr id="3" name="Content Placeholder 2"/>
          <p:cNvSpPr>
            <a:spLocks noGrp="1"/>
          </p:cNvSpPr>
          <p:nvPr>
            <p:ph idx="1"/>
          </p:nvPr>
        </p:nvSpPr>
        <p:spPr/>
        <p:txBody>
          <a:bodyPr/>
          <a:lstStyle/>
          <a:p>
            <a:r>
              <a:rPr lang="en-US" dirty="0"/>
              <a:t>The Clinical Care Manager-RN is at the helm of organizing and coordinating resources and services in response to the Enrollee’s healthcare needs across multiple settings, and inclusive of both LTTS and Social Determinants of Health needs.</a:t>
            </a:r>
          </a:p>
          <a:p>
            <a:r>
              <a:rPr lang="en-US" dirty="0"/>
              <a:t>Conducts medication reviews and reconciliation after care transitions</a:t>
            </a:r>
          </a:p>
          <a:p>
            <a:r>
              <a:rPr lang="en-US" dirty="0"/>
              <a:t>Reviews and signs off on the medical components of the comp assessment of care team enrollees</a:t>
            </a:r>
          </a:p>
          <a:p>
            <a:r>
              <a:rPr lang="en-US" dirty="0"/>
              <a:t>Monitors the Enrollee’s health status and needs and provides nursing and medical care coordination</a:t>
            </a:r>
          </a:p>
        </p:txBody>
      </p:sp>
    </p:spTree>
    <p:extLst>
      <p:ext uri="{BB962C8B-B14F-4D97-AF65-F5344CB8AC3E}">
        <p14:creationId xmlns:p14="http://schemas.microsoft.com/office/powerpoint/2010/main" val="36530452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Clinical Care Manager-LPHA</a:t>
            </a:r>
          </a:p>
        </p:txBody>
      </p:sp>
      <p:sp>
        <p:nvSpPr>
          <p:cNvPr id="3" name="Content Placeholder 2"/>
          <p:cNvSpPr>
            <a:spLocks noGrp="1"/>
          </p:cNvSpPr>
          <p:nvPr>
            <p:ph idx="1"/>
          </p:nvPr>
        </p:nvSpPr>
        <p:spPr/>
        <p:txBody>
          <a:bodyPr vert="horz" lIns="91440" tIns="45720" rIns="91440" bIns="45720" rtlCol="0" anchor="t">
            <a:normAutofit/>
          </a:bodyPr>
          <a:lstStyle/>
          <a:p>
            <a:pPr marL="228600" indent="-228600"/>
            <a:r>
              <a:rPr lang="en-US" dirty="0"/>
              <a:t>The Clinical Care Manage LPHA (LICSW,LMHC,LCSW) is responsible for conducting initial and ongoing risk assessment; designing personal crisis management plans, relapse prevention and harm reduction strategies with Enrollees who have been identified as having complex behavioral health needs.</a:t>
            </a:r>
          </a:p>
          <a:p>
            <a:pPr marL="228600" indent="-228600"/>
            <a:r>
              <a:rPr lang="en-US" dirty="0"/>
              <a:t>Manages psychiatric care transitions through collaboration with Enrollee, community provider staff, ICT and hospital staff to ensure a safe discharge plan and a well-coordinated implementation of the that plan.</a:t>
            </a:r>
            <a:endParaRPr lang="en-US" dirty="0">
              <a:cs typeface="Calibri"/>
            </a:endParaRPr>
          </a:p>
          <a:p>
            <a:pPr marL="228600" indent="-228600"/>
            <a:endParaRPr lang="en-US" dirty="0">
              <a:cs typeface="Calibri"/>
            </a:endParaRPr>
          </a:p>
        </p:txBody>
      </p:sp>
    </p:spTree>
    <p:extLst>
      <p:ext uri="{BB962C8B-B14F-4D97-AF65-F5344CB8AC3E}">
        <p14:creationId xmlns:p14="http://schemas.microsoft.com/office/powerpoint/2010/main" val="4677712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Recovery Support Navigator</a:t>
            </a:r>
          </a:p>
        </p:txBody>
      </p:sp>
      <p:sp>
        <p:nvSpPr>
          <p:cNvPr id="3" name="Content Placeholder 2"/>
          <p:cNvSpPr>
            <a:spLocks noGrp="1"/>
          </p:cNvSpPr>
          <p:nvPr>
            <p:ph idx="1"/>
          </p:nvPr>
        </p:nvSpPr>
        <p:spPr/>
        <p:txBody>
          <a:bodyPr vert="horz" lIns="91440" tIns="45720" rIns="91440" bIns="45720" rtlCol="0" anchor="t">
            <a:normAutofit/>
          </a:bodyPr>
          <a:lstStyle/>
          <a:p>
            <a:pPr marL="228600" indent="-228600"/>
            <a:endParaRPr lang="en-US" dirty="0">
              <a:cs typeface="Calibri"/>
            </a:endParaRPr>
          </a:p>
          <a:p>
            <a:pPr marL="228600" indent="-228600"/>
            <a:r>
              <a:rPr lang="en-US" dirty="0"/>
              <a:t>The Recovery Support Navigator specializes in supporting Enrollees with substance use disorders (SUD) and serves as the team’s resource on SUD assessment, treatment and rehabilitation techniques and resources. </a:t>
            </a:r>
            <a:endParaRPr lang="en-US" dirty="0">
              <a:cs typeface="Calibri"/>
            </a:endParaRPr>
          </a:p>
          <a:p>
            <a:pPr marL="228600" indent="-228600"/>
            <a:endParaRPr lang="en-US" dirty="0"/>
          </a:p>
          <a:p>
            <a:pPr marL="228600" indent="-228600"/>
            <a:r>
              <a:rPr lang="en-US" dirty="0"/>
              <a:t>The role supports the TL in maintaining the team's adherence to fidelity standards of co-occurring disorder evidence-based practices. </a:t>
            </a:r>
            <a:endParaRPr lang="en-US" dirty="0">
              <a:cs typeface="Calibri"/>
            </a:endParaRPr>
          </a:p>
        </p:txBody>
      </p:sp>
    </p:spTree>
    <p:extLst>
      <p:ext uri="{BB962C8B-B14F-4D97-AF65-F5344CB8AC3E}">
        <p14:creationId xmlns:p14="http://schemas.microsoft.com/office/powerpoint/2010/main" val="143932186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A315E8D71B5D64C8B892278E28A1012" ma:contentTypeVersion="3" ma:contentTypeDescription="Create a new document." ma:contentTypeScope="" ma:versionID="a524aece62742b381271199d7386c7b5">
  <xsd:schema xmlns:xsd="http://www.w3.org/2001/XMLSchema" xmlns:xs="http://www.w3.org/2001/XMLSchema" xmlns:p="http://schemas.microsoft.com/office/2006/metadata/properties" xmlns:ns2="68607909-5b4e-4374-aae5-4e31d4a605c1" targetNamespace="http://schemas.microsoft.com/office/2006/metadata/properties" ma:root="true" ma:fieldsID="a3a77b7bec0a0a89424d8d7020283900" ns2:_="">
    <xsd:import namespace="68607909-5b4e-4374-aae5-4e31d4a605c1"/>
    <xsd:element name="properties">
      <xsd:complexType>
        <xsd:sequence>
          <xsd:element name="documentManagement">
            <xsd:complexType>
              <xsd:all>
                <xsd:element ref="ns2:MediaServiceMetadata" minOccurs="0"/>
                <xsd:element ref="ns2:MediaServiceFastMetadata" minOccurs="0"/>
                <xsd:element ref="ns2:Comme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8607909-5b4e-4374-aae5-4e31d4a605c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Comments" ma:index="10" nillable="true" ma:displayName="Comments" ma:description="Includes Julie's and Kim's comments" ma:internalName="Comments">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Comments xmlns="68607909-5b4e-4374-aae5-4e31d4a605c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CFB874B-A9AC-4F4A-BD45-0D2D07675A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8607909-5b4e-4374-aae5-4e31d4a605c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C1EC2D9-9AD8-423F-83D3-B51FE0B7CCF7}">
  <ds:schemaRefs>
    <ds:schemaRef ds:uri="http://www.w3.org/XML/1998/namespace"/>
    <ds:schemaRef ds:uri="http://purl.org/dc/dcmitype/"/>
    <ds:schemaRef ds:uri="http://schemas.microsoft.com/office/2006/metadata/properties"/>
    <ds:schemaRef ds:uri="http://purl.org/dc/terms/"/>
    <ds:schemaRef ds:uri="http://schemas.microsoft.com/office/infopath/2007/PartnerControls"/>
    <ds:schemaRef ds:uri="http://schemas.microsoft.com/office/2006/documentManagement/types"/>
    <ds:schemaRef ds:uri="http://purl.org/dc/elements/1.1/"/>
    <ds:schemaRef ds:uri="http://schemas.openxmlformats.org/package/2006/metadata/core-properties"/>
    <ds:schemaRef ds:uri="68607909-5b4e-4374-aae5-4e31d4a605c1"/>
  </ds:schemaRefs>
</ds:datastoreItem>
</file>

<file path=customXml/itemProps3.xml><?xml version="1.0" encoding="utf-8"?>
<ds:datastoreItem xmlns:ds="http://schemas.openxmlformats.org/officeDocument/2006/customXml" ds:itemID="{1749C546-5062-471E-A1E7-DAEBA0026B5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1096</TotalTime>
  <Words>968</Words>
  <Application>Microsoft Office PowerPoint</Application>
  <PresentationFormat>Custom</PresentationFormat>
  <Paragraphs>159</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Behavioral Health Community Care Partners</vt:lpstr>
      <vt:lpstr>What is a Community Partner?</vt:lpstr>
      <vt:lpstr>Community Care Partners</vt:lpstr>
      <vt:lpstr>What is Care Coordination?</vt:lpstr>
      <vt:lpstr>PowerPoint Presentation</vt:lpstr>
      <vt:lpstr>Care Team Leader</vt:lpstr>
      <vt:lpstr>Clinical Care Manager-RN/LPN</vt:lpstr>
      <vt:lpstr>Clinical Care Manager-LPHA</vt:lpstr>
      <vt:lpstr>Recovery Support Navigator</vt:lpstr>
      <vt:lpstr>Community Health Worker</vt:lpstr>
      <vt:lpstr>Administrative Coordinator</vt:lpstr>
      <vt:lpstr>BH CP Care Team Functions [BH + Medical + LTSS + Social Services]</vt:lpstr>
      <vt:lpstr>Eligibility Requirements and Referral Process</vt:lpstr>
      <vt:lpstr>Eligibility Grid</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Heafield, Rachel</dc:creator>
  <cp:lastModifiedBy>Jessica Servidori</cp:lastModifiedBy>
  <cp:revision>173</cp:revision>
  <cp:lastPrinted>2018-10-19T18:09:03Z</cp:lastPrinted>
  <dcterms:created xsi:type="dcterms:W3CDTF">2018-02-26T14:42:00Z</dcterms:created>
  <dcterms:modified xsi:type="dcterms:W3CDTF">2018-10-26T15:41:34Z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0x0101008A315E8D71B5D64C8B892278E28A1012</vt:lpwstr>
  </property>
</Properties>
</file>