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257" r:id="rId5"/>
    <p:sldId id="258" r:id="rId6"/>
    <p:sldId id="259" r:id="rId7"/>
    <p:sldId id="260" r:id="rId8"/>
  </p:sldIdLst>
  <p:sldSz cx="9144000" cy="51435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p:cViewPr varScale="1">
        <p:scale>
          <a:sx n="100" d="100"/>
          <a:sy n="100" d="100"/>
        </p:scale>
        <p:origin x="0" y="0"/>
      </p:cViewPr>
      <p:guideLst>
        <p:guide orient="horz" pos="1620"/>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50" name="Shape 50"/>
        <p:cNvGrpSpPr/>
        <p:nvPr/>
      </p:nvGrpSpPr>
      <p:grpSpPr>
        <a:xfrm>
          <a:off x="0" y="0"/>
          <a:ext cx="0" cy="0"/>
          <a:chOff x="0" y="0"/>
          <a:chExt cx="0" cy="0"/>
        </a:xfrm>
      </p:grpSpPr>
      <p:sp>
        <p:nvSpPr>
          <p:cNvPr id="51" name="Google Shape;51;p:notes"/>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56" name="Shape 56"/>
        <p:cNvGrpSpPr/>
        <p:nvPr/>
      </p:nvGrpSpPr>
      <p:grpSpPr>
        <a:xfrm>
          <a:off x="0" y="0"/>
          <a:ext cx="0" cy="0"/>
          <a:chOff x="0" y="0"/>
          <a:chExt cx="0" cy="0"/>
        </a:xfrm>
      </p:grpSpPr>
      <p:sp>
        <p:nvSpPr>
          <p:cNvPr id="57" name="Google Shape;57;g20e7fad6f77_0_0: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0e7fad6f77_0_0: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62" name="Shape 62"/>
        <p:cNvGrpSpPr/>
        <p:nvPr/>
      </p:nvGrpSpPr>
      <p:grpSpPr>
        <a:xfrm>
          <a:off x="0" y="0"/>
          <a:ext cx="0" cy="0"/>
          <a:chOff x="0" y="0"/>
          <a:chExt cx="0" cy="0"/>
        </a:xfrm>
      </p:grpSpPr>
      <p:sp>
        <p:nvSpPr>
          <p:cNvPr id="63" name="Google Shape;63;g20e7fad6f77_0_5: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0e7fad6f77_0_5: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67" name="Shape 67"/>
        <p:cNvGrpSpPr/>
        <p:nvPr/>
      </p:nvGrpSpPr>
      <p:grpSpPr>
        <a:xfrm>
          <a:off x="0" y="0"/>
          <a:ext cx="0" cy="0"/>
          <a:chOff x="0" y="0"/>
          <a:chExt cx="0" cy="0"/>
        </a:xfrm>
      </p:grpSpPr>
      <p:sp>
        <p:nvSpPr>
          <p:cNvPr id="68" name="Google Shape;68;g20e7fad6f77_0_10: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20e7fad6f77_0_10: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73" name="Shape 73"/>
        <p:cNvGrpSpPr/>
        <p:nvPr/>
      </p:nvGrpSpPr>
      <p:grpSpPr>
        <a:xfrm>
          <a:off x="0" y="0"/>
          <a:ext cx="0" cy="0"/>
          <a:chOff x="0" y="0"/>
          <a:chExt cx="0" cy="0"/>
        </a:xfrm>
      </p:grpSpPr>
      <p:sp>
        <p:nvSpPr>
          <p:cNvPr id="74" name="Google Shape;74;g20e7fad6f77_0_15: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20e7fad6f77_0_15: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44" name="Shape 44"/>
        <p:cNvGrpSpPr/>
        <p:nvPr/>
      </p:nvGrpSpPr>
      <p:grpSpPr>
        <a:xfrm>
          <a:off x="0" y="0"/>
          <a:ext cx="0" cy="0"/>
          <a:chOff x="0" y="0"/>
          <a:chExt cx="0" cy="0"/>
        </a:xfrm>
      </p:grpSpPr>
      <p:sp>
        <p:nvSpPr>
          <p:cNvPr id="45" name="Google Shape;45;p11"/>
          <p:cNvSpPr txBox="1"/>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p:txBody>
      </p:sp>
      <p:sp>
        <p:nvSpPr>
          <p:cNvPr id="47" name="Google Shape;47;p11"/>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48" name="Shape 48"/>
        <p:cNvGrpSpPr/>
        <p:nvPr/>
      </p:nvGrpSpPr>
      <p:grpSpPr>
        <a:xfrm>
          <a:off x="0" y="0"/>
          <a:ext cx="0" cy="0"/>
          <a:chOff x="0" y="0"/>
          <a:chExt cx="0" cy="0"/>
        </a:xfrm>
      </p:grpSpPr>
      <p:sp>
        <p:nvSpPr>
          <p:cNvPr id="49" name="Google Shape;49;p12"/>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p:txBody>
      </p:sp>
      <p:sp>
        <p:nvSpPr>
          <p:cNvPr id="19" name="Google Shape;19;p4"/>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23" name="Google Shape;23;p5"/>
          <p:cNvSpPr txBox="1"/>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24" name="Google Shape;24;p5"/>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31" name="Google Shape;31;p7"/>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 name="Google Shape;37;p9"/>
          <p:cNvSpPr txBox="1"/>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p:txBody>
      </p:sp>
      <p:sp>
        <p:nvSpPr>
          <p:cNvPr id="40" name="Google Shape;40;p9"/>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41" name="Shape 41"/>
        <p:cNvGrpSpPr/>
        <p:nvPr/>
      </p:nvGrpSpPr>
      <p:grpSpPr>
        <a:xfrm>
          <a:off x="0" y="0"/>
          <a:ext cx="0" cy="0"/>
          <a:chOff x="0" y="0"/>
          <a:chExt cx="0" cy="0"/>
        </a:xfrm>
      </p:grpSpPr>
      <p:sp>
        <p:nvSpPr>
          <p:cNvPr id="42" name="Google Shape;42;p10"/>
          <p:cNvSpPr txBox="1"/>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p:txBody>
      </p:sp>
      <p:sp>
        <p:nvSpPr>
          <p:cNvPr id="43" name="Google Shape;43;p10"/>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GB"/>
              <a:t>The Toulmin Model</a:t>
            </a:r>
            <a:endParaRPr lang="en-GB"/>
          </a:p>
        </p:txBody>
      </p:sp>
      <p:sp>
        <p:nvSpPr>
          <p:cNvPr id="55" name="Google Shape;55;p13"/>
          <p:cNvSpPr txBox="1"/>
          <p:nvPr>
            <p:ph type="subTitle" idx="1"/>
          </p:nvPr>
        </p:nvSpPr>
        <p:spPr>
          <a:xfrm>
            <a:off x="311700" y="2834125"/>
            <a:ext cx="8520600" cy="792600"/>
          </a:xfrm>
          <a:prstGeom prst="rect">
            <a:avLst/>
          </a:prstGeom>
        </p:spPr>
        <p:txBody>
          <a:bodyPr spcFirstLastPara="1" wrap="square" lIns="91425" tIns="91425" rIns="91425" bIns="91425" anchor="t" anchorCtr="0">
            <a:normAutofit fontScale="77500" lnSpcReduction="10000"/>
          </a:bodyPr>
          <a:lstStyle/>
          <a:p>
            <a:pPr marL="0" lvl="0" indent="0" algn="ctr" rtl="0">
              <a:spcBef>
                <a:spcPts val="0"/>
              </a:spcBef>
              <a:spcAft>
                <a:spcPts val="0"/>
              </a:spcAft>
              <a:buNone/>
            </a:pPr>
            <a:r>
              <a:rPr lang="en-GB"/>
              <a:t>Helpful to both Proposition and Opposition in thinking through the various elements of an argument and the possible rebuttals</a:t>
            </a: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59" name="Shape 59"/>
        <p:cNvGrpSpPr/>
        <p:nvPr/>
      </p:nvGrpSpPr>
      <p:grpSpPr>
        <a:xfrm>
          <a:off x="0" y="0"/>
          <a:ext cx="0" cy="0"/>
          <a:chOff x="0" y="0"/>
          <a:chExt cx="0" cy="0"/>
        </a:xfrm>
      </p:grpSpPr>
      <p:sp>
        <p:nvSpPr>
          <p:cNvPr id="61" name="Google Shape;61;p14"/>
          <p:cNvSpPr txBox="1"/>
          <p:nvPr>
            <p:ph type="body" idx="1"/>
          </p:nvPr>
        </p:nvSpPr>
        <p:spPr>
          <a:xfrm>
            <a:off x="3366135" y="633730"/>
            <a:ext cx="5059045" cy="3416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panose="020B0604020202020204"/>
              <a:buNone/>
            </a:pPr>
            <a:r>
              <a:rPr lang="en-GB" sz="2000">
                <a:solidFill>
                  <a:schemeClr val="dk1"/>
                </a:solidFill>
              </a:rPr>
              <a:t>The Toulmin model is a framework for analyzing and constructing arguments. It was developed by British philosopher Stephen Toulmin in the 1950s and has since become a widely used tool in many fields, including rhetoric, communication studies, and law.</a:t>
            </a:r>
            <a:endParaRPr sz="2000">
              <a:solidFill>
                <a:schemeClr val="dk1"/>
              </a:solidFill>
            </a:endParaRPr>
          </a:p>
          <a:p>
            <a:pPr marL="0" lvl="0" indent="0" algn="l" rtl="0">
              <a:spcBef>
                <a:spcPts val="0"/>
              </a:spcBef>
              <a:spcAft>
                <a:spcPts val="0"/>
              </a:spcAft>
              <a:buClr>
                <a:schemeClr val="dk1"/>
              </a:buClr>
              <a:buSzPts val="1100"/>
              <a:buFont typeface="Arial" panose="020B0604020202020204"/>
              <a:buNone/>
            </a:pPr>
            <a:endParaRPr sz="2000">
              <a:solidFill>
                <a:schemeClr val="dk1"/>
              </a:solidFill>
            </a:endParaRPr>
          </a:p>
          <a:p>
            <a:pPr marL="0" lvl="0" indent="0" algn="l" rtl="0">
              <a:spcBef>
                <a:spcPts val="0"/>
              </a:spcBef>
              <a:spcAft>
                <a:spcPts val="0"/>
              </a:spcAft>
              <a:buClr>
                <a:schemeClr val="dk1"/>
              </a:buClr>
              <a:buSzPts val="1100"/>
              <a:buFont typeface="Arial" panose="020B0604020202020204"/>
              <a:buNone/>
            </a:pPr>
            <a:endParaRPr sz="2000"/>
          </a:p>
        </p:txBody>
      </p:sp>
      <p:pic>
        <p:nvPicPr>
          <p:cNvPr id="3" name="Picture 2" descr="Stephen Toulmin"/>
          <p:cNvPicPr>
            <a:picLocks noChangeAspect="1"/>
          </p:cNvPicPr>
          <p:nvPr/>
        </p:nvPicPr>
        <p:blipFill>
          <a:blip r:embed="rId1"/>
          <a:stretch>
            <a:fillRect/>
          </a:stretch>
        </p:blipFill>
        <p:spPr>
          <a:xfrm>
            <a:off x="727710" y="633730"/>
            <a:ext cx="2466340" cy="3352800"/>
          </a:xfrm>
          <a:prstGeom prst="rect">
            <a:avLst/>
          </a:prstGeom>
        </p:spPr>
      </p:pic>
      <p:sp>
        <p:nvSpPr>
          <p:cNvPr id="2" name="Text Box 1"/>
          <p:cNvSpPr txBox="1"/>
          <p:nvPr/>
        </p:nvSpPr>
        <p:spPr>
          <a:xfrm>
            <a:off x="626745" y="4050030"/>
            <a:ext cx="3147060" cy="875665"/>
          </a:xfrm>
          <a:prstGeom prst="rect">
            <a:avLst/>
          </a:prstGeom>
          <a:noFill/>
        </p:spPr>
        <p:txBody>
          <a:bodyPr wrap="square" rtlCol="0">
            <a:spAutoFit/>
          </a:bodyPr>
          <a:p>
            <a:r>
              <a:rPr lang="en-US" sz="900" b="1"/>
              <a:t>Stephen Toulmin</a:t>
            </a:r>
            <a:r>
              <a:rPr lang="en-US" sz="900"/>
              <a:t>, professor in the Committee on Social Thought, the department of Philosophy, and the Divinity School at the University of Chicago. </a:t>
            </a:r>
            <a:endParaRPr lang="en-US" sz="900"/>
          </a:p>
          <a:p>
            <a:r>
              <a:rPr lang="en-US" sz="800"/>
              <a:t>University of Chicago Photographic Archive, apf7-01437, Hanna Holborn Gray Special Collections Research Center, University of Chicago Library.</a:t>
            </a:r>
            <a:endParaRPr lang="en-US" sz="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65" name="Shape 65"/>
        <p:cNvGrpSpPr/>
        <p:nvPr/>
      </p:nvGrpSpPr>
      <p:grpSpPr>
        <a:xfrm>
          <a:off x="0" y="0"/>
          <a:ext cx="0" cy="0"/>
          <a:chOff x="0" y="0"/>
          <a:chExt cx="0" cy="0"/>
        </a:xfrm>
      </p:grpSpPr>
      <p:sp>
        <p:nvSpPr>
          <p:cNvPr id="66" name="Google Shape;66;p15"/>
          <p:cNvSpPr txBox="1"/>
          <p:nvPr>
            <p:ph type="body" idx="1"/>
          </p:nvPr>
        </p:nvSpPr>
        <p:spPr>
          <a:xfrm>
            <a:off x="311785" y="382270"/>
            <a:ext cx="8130540" cy="32321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panose="020B0604020202020204"/>
              <a:buNone/>
            </a:pPr>
            <a:r>
              <a:rPr lang="en-GB" sz="1400" b="1">
                <a:solidFill>
                  <a:schemeClr val="dk1"/>
                </a:solidFill>
              </a:rPr>
              <a:t>The Toulmin model consists of six components:</a:t>
            </a:r>
            <a:endParaRPr sz="1400" b="1">
              <a:solidFill>
                <a:schemeClr val="dk1"/>
              </a:solidFill>
            </a:endParaRPr>
          </a:p>
          <a:p>
            <a:pPr marL="0" lvl="0" indent="0" algn="l" rtl="0">
              <a:spcBef>
                <a:spcPts val="0"/>
              </a:spcBef>
              <a:spcAft>
                <a:spcPts val="0"/>
              </a:spcAft>
              <a:buClr>
                <a:schemeClr val="dk1"/>
              </a:buClr>
              <a:buSzPts val="1100"/>
              <a:buFont typeface="Arial" panose="020B0604020202020204"/>
              <a:buNone/>
            </a:pPr>
            <a:endParaRPr sz="1400">
              <a:solidFill>
                <a:schemeClr val="dk1"/>
              </a:solidFill>
            </a:endParaRPr>
          </a:p>
          <a:p>
            <a:pPr marL="0" lvl="0" indent="0" algn="l" rtl="0">
              <a:spcBef>
                <a:spcPts val="0"/>
              </a:spcBef>
              <a:spcAft>
                <a:spcPts val="0"/>
              </a:spcAft>
              <a:buClr>
                <a:schemeClr val="dk1"/>
              </a:buClr>
              <a:buSzPts val="1100"/>
              <a:buFont typeface="Arial" panose="020B0604020202020204"/>
              <a:buNone/>
            </a:pPr>
            <a:r>
              <a:rPr lang="en-GB" sz="1400">
                <a:solidFill>
                  <a:schemeClr val="dk1"/>
                </a:solidFill>
              </a:rPr>
              <a:t>Claim/motion: The main point or thesis that the argument is trying to make.</a:t>
            </a:r>
            <a:endParaRPr sz="1400">
              <a:solidFill>
                <a:schemeClr val="dk1"/>
              </a:solidFill>
            </a:endParaRPr>
          </a:p>
          <a:p>
            <a:pPr marL="0" lvl="0" indent="0" algn="l" rtl="0">
              <a:spcBef>
                <a:spcPts val="0"/>
              </a:spcBef>
              <a:spcAft>
                <a:spcPts val="0"/>
              </a:spcAft>
              <a:buClr>
                <a:schemeClr val="dk1"/>
              </a:buClr>
              <a:buSzPts val="1100"/>
              <a:buFont typeface="Arial" panose="020B0604020202020204"/>
              <a:buNone/>
            </a:pPr>
            <a:endParaRPr sz="1400">
              <a:solidFill>
                <a:schemeClr val="dk1"/>
              </a:solidFill>
            </a:endParaRPr>
          </a:p>
          <a:p>
            <a:pPr marL="0" lvl="0" indent="0" algn="l" rtl="0">
              <a:spcBef>
                <a:spcPts val="0"/>
              </a:spcBef>
              <a:spcAft>
                <a:spcPts val="0"/>
              </a:spcAft>
              <a:buClr>
                <a:schemeClr val="dk1"/>
              </a:buClr>
              <a:buSzPts val="1100"/>
              <a:buFont typeface="Arial" panose="020B0604020202020204"/>
              <a:buNone/>
            </a:pPr>
            <a:r>
              <a:rPr lang="en-GB" sz="1400">
                <a:solidFill>
                  <a:schemeClr val="dk1"/>
                </a:solidFill>
              </a:rPr>
              <a:t>Grounds/premises: The evidence, data, or reasons used to support the claim.</a:t>
            </a:r>
            <a:endParaRPr lang="en-GB" sz="1400">
              <a:solidFill>
                <a:schemeClr val="dk1"/>
              </a:solidFill>
            </a:endParaRPr>
          </a:p>
          <a:p>
            <a:pPr marL="0" lvl="0" indent="0" algn="l" rtl="0">
              <a:spcBef>
                <a:spcPts val="0"/>
              </a:spcBef>
              <a:spcAft>
                <a:spcPts val="0"/>
              </a:spcAft>
              <a:buClr>
                <a:schemeClr val="dk1"/>
              </a:buClr>
              <a:buSzPts val="1100"/>
              <a:buFont typeface="Arial" panose="020B0604020202020204"/>
              <a:buNone/>
            </a:pPr>
            <a:endParaRPr lang="en-GB" sz="1400">
              <a:solidFill>
                <a:schemeClr val="dk1"/>
              </a:solidFill>
            </a:endParaRPr>
          </a:p>
          <a:p>
            <a:pPr marL="0" lvl="0" indent="0" algn="l" rtl="0">
              <a:spcBef>
                <a:spcPts val="0"/>
              </a:spcBef>
              <a:spcAft>
                <a:spcPts val="0"/>
              </a:spcAft>
              <a:buClr>
                <a:schemeClr val="dk1"/>
              </a:buClr>
              <a:buSzPts val="1100"/>
              <a:buFont typeface="Arial" panose="020B0604020202020204"/>
              <a:buNone/>
            </a:pPr>
            <a:r>
              <a:rPr lang="en-GB" sz="1400">
                <a:solidFill>
                  <a:schemeClr val="dk1"/>
                </a:solidFill>
                <a:sym typeface="+mn-ea"/>
              </a:rPr>
              <a:t>Backing: </a:t>
            </a:r>
            <a:r>
              <a:rPr lang="en-US" altLang="en-GB" sz="1400">
                <a:solidFill>
                  <a:schemeClr val="dk1"/>
                </a:solidFill>
                <a:sym typeface="+mn-ea"/>
              </a:rPr>
              <a:t>E</a:t>
            </a:r>
            <a:r>
              <a:rPr lang="en-GB" sz="1400">
                <a:solidFill>
                  <a:schemeClr val="dk1"/>
                </a:solidFill>
                <a:sym typeface="+mn-ea"/>
              </a:rPr>
              <a:t>vidence that supports the warrant</a:t>
            </a:r>
            <a:r>
              <a:rPr lang="en-US" altLang="en-GB" sz="1400">
                <a:solidFill>
                  <a:schemeClr val="dk1"/>
                </a:solidFill>
                <a:sym typeface="+mn-ea"/>
              </a:rPr>
              <a:t>. There are mainly 3 types: empirical (studies, statistics, numbers and figures), authoritative (expert voices/quotes) and </a:t>
            </a:r>
            <a:r>
              <a:rPr lang="en-US" altLang="en-GB" sz="1400">
                <a:solidFill>
                  <a:schemeClr val="dk1"/>
                </a:solidFill>
                <a:sym typeface="+mn-ea"/>
              </a:rPr>
              <a:t>narrative (examples, anecdotes).</a:t>
            </a:r>
            <a:endParaRPr sz="1400">
              <a:solidFill>
                <a:schemeClr val="dk1"/>
              </a:solidFill>
            </a:endParaRPr>
          </a:p>
          <a:p>
            <a:pPr marL="0" lvl="0" indent="0" algn="l" rtl="0">
              <a:spcBef>
                <a:spcPts val="0"/>
              </a:spcBef>
              <a:spcAft>
                <a:spcPts val="0"/>
              </a:spcAft>
              <a:buClr>
                <a:schemeClr val="dk1"/>
              </a:buClr>
              <a:buSzPts val="1100"/>
              <a:buFont typeface="Arial" panose="020B0604020202020204"/>
              <a:buNone/>
            </a:pPr>
            <a:endParaRPr sz="1400">
              <a:solidFill>
                <a:schemeClr val="dk1"/>
              </a:solidFill>
            </a:endParaRPr>
          </a:p>
          <a:p>
            <a:pPr marL="0" lvl="0" indent="0" algn="l" rtl="0">
              <a:spcBef>
                <a:spcPts val="0"/>
              </a:spcBef>
              <a:spcAft>
                <a:spcPts val="0"/>
              </a:spcAft>
              <a:buClr>
                <a:schemeClr val="dk1"/>
              </a:buClr>
              <a:buSzPts val="1100"/>
              <a:buFont typeface="Arial" panose="020B0604020202020204"/>
              <a:buNone/>
            </a:pPr>
            <a:r>
              <a:rPr lang="en-GB" sz="1400">
                <a:solidFill>
                  <a:schemeClr val="dk1"/>
                </a:solidFill>
              </a:rPr>
              <a:t>Warrant: </a:t>
            </a:r>
            <a:r>
              <a:rPr lang="en-US" altLang="en-GB" sz="1400">
                <a:solidFill>
                  <a:schemeClr val="dk1"/>
                </a:solidFill>
              </a:rPr>
              <a:t>What </a:t>
            </a:r>
            <a:r>
              <a:rPr lang="en-GB" sz="1400">
                <a:solidFill>
                  <a:schemeClr val="dk1"/>
                </a:solidFill>
              </a:rPr>
              <a:t>connects the grounds to the claim</a:t>
            </a:r>
            <a:r>
              <a:rPr lang="en-US" altLang="en-GB" sz="1400">
                <a:solidFill>
                  <a:schemeClr val="dk1"/>
                </a:solidFill>
              </a:rPr>
              <a:t> (if the grounds are true, why does that compel the audience to vote for the motion?)</a:t>
            </a:r>
            <a:endParaRPr sz="1400">
              <a:solidFill>
                <a:schemeClr val="dk1"/>
              </a:solidFill>
            </a:endParaRPr>
          </a:p>
          <a:p>
            <a:pPr marL="0" lvl="0" indent="0" algn="l" rtl="0">
              <a:spcBef>
                <a:spcPts val="0"/>
              </a:spcBef>
              <a:spcAft>
                <a:spcPts val="0"/>
              </a:spcAft>
              <a:buClr>
                <a:schemeClr val="dk1"/>
              </a:buClr>
              <a:buSzPts val="1100"/>
              <a:buFont typeface="Arial" panose="020B0604020202020204"/>
              <a:buNone/>
            </a:pPr>
            <a:endParaRPr sz="1400">
              <a:solidFill>
                <a:schemeClr val="dk1"/>
              </a:solidFill>
            </a:endParaRPr>
          </a:p>
          <a:p>
            <a:pPr marL="0" lvl="0" indent="0" algn="l" rtl="0">
              <a:spcBef>
                <a:spcPts val="0"/>
              </a:spcBef>
              <a:spcAft>
                <a:spcPts val="0"/>
              </a:spcAft>
              <a:buClr>
                <a:schemeClr val="dk1"/>
              </a:buClr>
              <a:buSzPts val="1100"/>
              <a:buFont typeface="Arial" panose="020B0604020202020204"/>
              <a:buNone/>
            </a:pPr>
            <a:r>
              <a:rPr lang="en-GB" sz="1400">
                <a:solidFill>
                  <a:schemeClr val="dk1"/>
                </a:solidFill>
              </a:rPr>
              <a:t>Rebuttal: </a:t>
            </a:r>
            <a:r>
              <a:rPr lang="en-US" sz="1400">
                <a:solidFill>
                  <a:schemeClr val="dk1"/>
                </a:solidFill>
              </a:rPr>
              <a:t>“But not if...” - what are the </a:t>
            </a:r>
            <a:r>
              <a:rPr lang="en-US" altLang="en-GB" sz="1400">
                <a:solidFill>
                  <a:schemeClr val="dk1"/>
                </a:solidFill>
              </a:rPr>
              <a:t>exception</a:t>
            </a:r>
            <a:r>
              <a:rPr lang="en-US" sz="1400">
                <a:solidFill>
                  <a:schemeClr val="dk1"/>
                </a:solidFill>
              </a:rPr>
              <a:t>s to the above?</a:t>
            </a:r>
            <a:endParaRPr lang="en-US" sz="1400">
              <a:solidFill>
                <a:schemeClr val="dk1"/>
              </a:solidFill>
            </a:endParaRPr>
          </a:p>
          <a:p>
            <a:pPr marL="0" lvl="0" indent="0" algn="l" rtl="0">
              <a:spcBef>
                <a:spcPts val="0"/>
              </a:spcBef>
              <a:spcAft>
                <a:spcPts val="0"/>
              </a:spcAft>
              <a:buClr>
                <a:schemeClr val="dk1"/>
              </a:buClr>
              <a:buSzPts val="1100"/>
              <a:buFont typeface="Arial" panose="020B0604020202020204"/>
              <a:buNone/>
            </a:pPr>
            <a:endParaRPr sz="1400">
              <a:solidFill>
                <a:schemeClr val="dk1"/>
              </a:solidFill>
            </a:endParaRPr>
          </a:p>
          <a:p>
            <a:pPr marL="0" lvl="0" indent="0" algn="l" rtl="0">
              <a:spcBef>
                <a:spcPts val="0"/>
              </a:spcBef>
              <a:spcAft>
                <a:spcPts val="0"/>
              </a:spcAft>
              <a:buClr>
                <a:schemeClr val="dk1"/>
              </a:buClr>
              <a:buSzPts val="1100"/>
              <a:buFont typeface="Arial" panose="020B0604020202020204"/>
              <a:buNone/>
            </a:pPr>
            <a:r>
              <a:rPr lang="en-GB" sz="1400">
                <a:solidFill>
                  <a:schemeClr val="dk1"/>
                </a:solidFill>
              </a:rPr>
              <a:t>Qualifier: A statement that indicates the degree of certainty or scope of the argument</a:t>
            </a:r>
            <a:r>
              <a:rPr lang="en-US" altLang="en-GB" sz="1400">
                <a:solidFill>
                  <a:schemeClr val="dk1"/>
                </a:solidFill>
              </a:rPr>
              <a:t> (how certain can we be about the above claim?)</a:t>
            </a:r>
            <a:endParaRPr sz="1400">
              <a:solidFill>
                <a:schemeClr val="dk1"/>
              </a:solidFill>
            </a:endParaRPr>
          </a:p>
          <a:p>
            <a:pPr marL="0" lvl="0" indent="0" algn="l" rtl="0">
              <a:spcBef>
                <a:spcPts val="0"/>
              </a:spcBef>
              <a:spcAft>
                <a:spcPts val="0"/>
              </a:spcAft>
              <a:buClr>
                <a:schemeClr val="dk1"/>
              </a:buClr>
              <a:buSzPts val="1100"/>
              <a:buFont typeface="Arial" panose="020B0604020202020204"/>
              <a:buNone/>
            </a:pPr>
            <a:endParaRPr sz="1400">
              <a:solidFill>
                <a:schemeClr val="dk1"/>
              </a:solidFill>
            </a:endParaRPr>
          </a:p>
          <a:p>
            <a:pPr marL="0" lvl="0" indent="0" algn="l" rtl="0">
              <a:spcBef>
                <a:spcPts val="0"/>
              </a:spcBef>
              <a:spcAft>
                <a:spcPts val="1200"/>
              </a:spcAft>
              <a:buNone/>
            </a:pPr>
            <a:endParaRPr sz="14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70" name="Shape 70"/>
        <p:cNvGrpSpPr/>
        <p:nvPr/>
      </p:nvGrpSpPr>
      <p:grpSpPr>
        <a:xfrm>
          <a:off x="0" y="0"/>
          <a:ext cx="0" cy="0"/>
          <a:chOff x="0" y="0"/>
          <a:chExt cx="0" cy="0"/>
        </a:xfrm>
      </p:grpSpPr>
      <p:sp>
        <p:nvSpPr>
          <p:cNvPr id="72" name="Google Shape;72;p16"/>
          <p:cNvSpPr txBox="1"/>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panose="020B0604020202020204"/>
              <a:buNone/>
            </a:pPr>
            <a:r>
              <a:rPr lang="en-GB" sz="2500">
                <a:solidFill>
                  <a:schemeClr val="dk1"/>
                </a:solidFill>
              </a:rPr>
              <a:t>By identifying and analyzing these components, the Toulmin model helps people to better understand the strengths and weaknesses of arguments and to construct more effective and persuasive arguments themselves.</a:t>
            </a:r>
            <a:endParaRPr sz="2500"/>
          </a:p>
          <a:p>
            <a:pPr marL="0" lvl="0" indent="0" algn="l" rtl="0">
              <a:spcBef>
                <a:spcPts val="0"/>
              </a:spcBef>
              <a:spcAft>
                <a:spcPts val="1200"/>
              </a:spcAft>
              <a:buNone/>
            </a:pPr>
            <a:endParaRPr sz="25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76" name="Shape 76"/>
        <p:cNvGrpSpPr/>
        <p:nvPr/>
      </p:nvGrpSpPr>
      <p:grpSpPr>
        <a:xfrm>
          <a:off x="0" y="0"/>
          <a:ext cx="0" cy="0"/>
          <a:chOff x="0" y="0"/>
          <a:chExt cx="0" cy="0"/>
        </a:xfrm>
      </p:grpSpPr>
      <p:sp>
        <p:nvSpPr>
          <p:cNvPr id="77" name="Google Shape;77;p17"/>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An argument constructed after the Toulmin model</a:t>
            </a:r>
            <a:endParaRPr lang="en-GB"/>
          </a:p>
        </p:txBody>
      </p:sp>
      <p:sp>
        <p:nvSpPr>
          <p:cNvPr id="78" name="Google Shape;78;p17"/>
          <p:cNvSpPr txBox="1"/>
          <p:nvPr>
            <p:ph type="body" idx="1"/>
          </p:nvPr>
        </p:nvSpPr>
        <p:spPr>
          <a:xfrm>
            <a:off x="311700" y="1152475"/>
            <a:ext cx="8520600" cy="3660300"/>
          </a:xfrm>
          <a:prstGeom prst="rect">
            <a:avLst/>
          </a:prstGeom>
        </p:spPr>
        <p:txBody>
          <a:bodyPr spcFirstLastPara="1" wrap="square" lIns="91425" tIns="91425" rIns="91425" bIns="91425" anchor="t" anchorCtr="0">
            <a:normAutofit fontScale="67500"/>
          </a:bodyPr>
          <a:lstStyle/>
          <a:p>
            <a:pPr marL="0" lvl="0" indent="0" algn="l" rtl="0">
              <a:spcBef>
                <a:spcPts val="0"/>
              </a:spcBef>
              <a:spcAft>
                <a:spcPts val="0"/>
              </a:spcAft>
              <a:buClr>
                <a:schemeClr val="dk1"/>
              </a:buClr>
              <a:buSzPct val="65000"/>
              <a:buFont typeface="Arial" panose="020B0604020202020204"/>
              <a:buNone/>
            </a:pPr>
            <a:r>
              <a:rPr lang="en-GB" sz="1700">
                <a:solidFill>
                  <a:schemeClr val="dk1"/>
                </a:solidFill>
              </a:rPr>
              <a:t>Claim: We should eat more fruit</a:t>
            </a:r>
            <a:endParaRPr sz="1700">
              <a:solidFill>
                <a:schemeClr val="dk1"/>
              </a:solidFill>
            </a:endParaRPr>
          </a:p>
          <a:p>
            <a:pPr marL="0" lvl="0" indent="0" algn="l" rtl="0">
              <a:spcBef>
                <a:spcPts val="0"/>
              </a:spcBef>
              <a:spcAft>
                <a:spcPts val="0"/>
              </a:spcAft>
              <a:buClr>
                <a:schemeClr val="dk1"/>
              </a:buClr>
              <a:buSzPct val="65000"/>
              <a:buFont typeface="Arial" panose="020B0604020202020204"/>
              <a:buNone/>
            </a:pPr>
            <a:endParaRPr sz="1700">
              <a:solidFill>
                <a:schemeClr val="dk1"/>
              </a:solidFill>
            </a:endParaRPr>
          </a:p>
          <a:p>
            <a:pPr marL="0" lvl="0" indent="0" algn="l" rtl="0">
              <a:spcBef>
                <a:spcPts val="0"/>
              </a:spcBef>
              <a:spcAft>
                <a:spcPts val="0"/>
              </a:spcAft>
              <a:buClr>
                <a:schemeClr val="dk1"/>
              </a:buClr>
              <a:buSzPct val="65000"/>
              <a:buFont typeface="Arial" panose="020B0604020202020204"/>
              <a:buNone/>
            </a:pPr>
            <a:r>
              <a:rPr lang="en-GB" sz="1700">
                <a:solidFill>
                  <a:schemeClr val="dk1"/>
                </a:solidFill>
              </a:rPr>
              <a:t>Grounds</a:t>
            </a:r>
            <a:r>
              <a:rPr lang="en-US" altLang="en-GB" sz="1700">
                <a:solidFill>
                  <a:schemeClr val="dk1"/>
                </a:solidFill>
              </a:rPr>
              <a:t> (</a:t>
            </a:r>
            <a:r>
              <a:rPr lang="en-US" altLang="en-GB" sz="1700" i="1">
                <a:solidFill>
                  <a:schemeClr val="dk1"/>
                </a:solidFill>
              </a:rPr>
              <a:t>why </a:t>
            </a:r>
            <a:r>
              <a:rPr lang="en-US" altLang="en-GB" sz="1700">
                <a:solidFill>
                  <a:schemeClr val="dk1"/>
                </a:solidFill>
              </a:rPr>
              <a:t>should we eat more fruit?)</a:t>
            </a:r>
            <a:r>
              <a:rPr lang="en-GB" sz="1700">
                <a:solidFill>
                  <a:schemeClr val="dk1"/>
                </a:solidFill>
              </a:rPr>
              <a:t>: </a:t>
            </a:r>
            <a:r>
              <a:rPr lang="en-US" altLang="en-GB" sz="1700">
                <a:solidFill>
                  <a:schemeClr val="dk1"/>
                </a:solidFill>
              </a:rPr>
              <a:t>(Because) </a:t>
            </a:r>
            <a:r>
              <a:rPr lang="en-GB" sz="1700">
                <a:solidFill>
                  <a:schemeClr val="dk1"/>
                </a:solidFill>
              </a:rPr>
              <a:t>Eating more fruit is beneficial for human health</a:t>
            </a:r>
            <a:endParaRPr sz="1700">
              <a:solidFill>
                <a:schemeClr val="dk1"/>
              </a:solidFill>
            </a:endParaRPr>
          </a:p>
          <a:p>
            <a:pPr marL="0" lvl="0" indent="0" algn="l" rtl="0">
              <a:spcBef>
                <a:spcPts val="0"/>
              </a:spcBef>
              <a:spcAft>
                <a:spcPts val="0"/>
              </a:spcAft>
              <a:buClr>
                <a:schemeClr val="dk1"/>
              </a:buClr>
              <a:buSzPct val="65000"/>
              <a:buFont typeface="Arial" panose="020B0604020202020204"/>
              <a:buNone/>
            </a:pPr>
            <a:endParaRPr sz="1700">
              <a:solidFill>
                <a:schemeClr val="dk1"/>
              </a:solidFill>
            </a:endParaRPr>
          </a:p>
          <a:p>
            <a:pPr marL="0" lvl="0" indent="0" algn="l" rtl="0">
              <a:spcBef>
                <a:spcPts val="0"/>
              </a:spcBef>
              <a:spcAft>
                <a:spcPts val="0"/>
              </a:spcAft>
              <a:buClr>
                <a:schemeClr val="dk1"/>
              </a:buClr>
              <a:buSzPct val="65000"/>
              <a:buFont typeface="Arial" panose="020B0604020202020204"/>
              <a:buNone/>
            </a:pPr>
            <a:r>
              <a:rPr lang="en-GB" sz="1700">
                <a:solidFill>
                  <a:schemeClr val="dk1"/>
                </a:solidFill>
              </a:rPr>
              <a:t>Backing: Scientific studies</a:t>
            </a:r>
            <a:r>
              <a:rPr lang="en-US" altLang="en-GB" sz="1700">
                <a:solidFill>
                  <a:schemeClr val="dk1"/>
                </a:solidFill>
              </a:rPr>
              <a:t> (make sure to quote the ones you use)</a:t>
            </a:r>
            <a:r>
              <a:rPr lang="en-GB" sz="1700">
                <a:solidFill>
                  <a:schemeClr val="dk1"/>
                </a:solidFill>
              </a:rPr>
              <a:t> show an improvement in those humans’ health who consume fruit and examples </a:t>
            </a:r>
            <a:r>
              <a:rPr lang="en-US" altLang="en-GB" sz="1700">
                <a:solidFill>
                  <a:schemeClr val="dk1"/>
                </a:solidFill>
              </a:rPr>
              <a:t>(anecdotal evidence) </a:t>
            </a:r>
            <a:r>
              <a:rPr lang="en-GB" sz="1700">
                <a:solidFill>
                  <a:schemeClr val="dk1"/>
                </a:solidFill>
              </a:rPr>
              <a:t>of people who feel better after changing their diets.</a:t>
            </a:r>
            <a:endParaRPr lang="en-GB" sz="1700">
              <a:solidFill>
                <a:schemeClr val="dk1"/>
              </a:solidFill>
            </a:endParaRPr>
          </a:p>
          <a:p>
            <a:pPr marL="0" lvl="0" indent="0" algn="l" rtl="0">
              <a:spcBef>
                <a:spcPts val="0"/>
              </a:spcBef>
              <a:spcAft>
                <a:spcPts val="0"/>
              </a:spcAft>
              <a:buClr>
                <a:schemeClr val="dk1"/>
              </a:buClr>
              <a:buSzPct val="65000"/>
              <a:buFont typeface="Arial" panose="020B0604020202020204"/>
              <a:buNone/>
            </a:pPr>
            <a:endParaRPr lang="en-GB" sz="1700">
              <a:solidFill>
                <a:schemeClr val="dk1"/>
              </a:solidFill>
            </a:endParaRPr>
          </a:p>
          <a:p>
            <a:pPr marL="0" lvl="0" indent="0" algn="l" rtl="0">
              <a:spcBef>
                <a:spcPts val="0"/>
              </a:spcBef>
              <a:spcAft>
                <a:spcPts val="0"/>
              </a:spcAft>
              <a:buClr>
                <a:schemeClr val="dk1"/>
              </a:buClr>
              <a:buSzPct val="65000"/>
              <a:buFont typeface="Arial" panose="020B0604020202020204"/>
              <a:buNone/>
            </a:pPr>
            <a:r>
              <a:rPr lang="en-GB" sz="1700">
                <a:solidFill>
                  <a:schemeClr val="dk1"/>
                </a:solidFill>
                <a:sym typeface="+mn-ea"/>
              </a:rPr>
              <a:t>Warrant: Better health is desirable and eating more of it would contribute to an improvement in our health</a:t>
            </a:r>
            <a:endParaRPr sz="1700">
              <a:solidFill>
                <a:schemeClr val="dk1"/>
              </a:solidFill>
            </a:endParaRPr>
          </a:p>
          <a:p>
            <a:pPr marL="0" lvl="0" indent="0" algn="l" rtl="0">
              <a:spcBef>
                <a:spcPts val="0"/>
              </a:spcBef>
              <a:spcAft>
                <a:spcPts val="0"/>
              </a:spcAft>
              <a:buClr>
                <a:schemeClr val="dk1"/>
              </a:buClr>
              <a:buSzPct val="65000"/>
              <a:buFont typeface="Arial" panose="020B0604020202020204"/>
              <a:buNone/>
            </a:pPr>
            <a:endParaRPr sz="1700">
              <a:solidFill>
                <a:schemeClr val="dk1"/>
              </a:solidFill>
            </a:endParaRPr>
          </a:p>
          <a:p>
            <a:pPr marL="0" lvl="0" indent="0" algn="l" rtl="0">
              <a:spcBef>
                <a:spcPts val="0"/>
              </a:spcBef>
              <a:spcAft>
                <a:spcPts val="0"/>
              </a:spcAft>
              <a:buClr>
                <a:schemeClr val="dk1"/>
              </a:buClr>
              <a:buSzPct val="65000"/>
              <a:buFont typeface="Arial" panose="020B0604020202020204"/>
              <a:buNone/>
            </a:pPr>
            <a:r>
              <a:rPr lang="en-GB" sz="1700">
                <a:solidFill>
                  <a:schemeClr val="dk1"/>
                </a:solidFill>
              </a:rPr>
              <a:t>Rebuttal: </a:t>
            </a:r>
            <a:r>
              <a:rPr lang="en-US" altLang="en-GB" sz="1700">
                <a:solidFill>
                  <a:schemeClr val="dk1"/>
                </a:solidFill>
              </a:rPr>
              <a:t>(But not if...) </a:t>
            </a:r>
            <a:r>
              <a:rPr lang="en-GB" sz="1700">
                <a:solidFill>
                  <a:schemeClr val="dk1"/>
                </a:solidFill>
              </a:rPr>
              <a:t>There </a:t>
            </a:r>
            <a:r>
              <a:rPr lang="en-US" altLang="en-GB" sz="1700">
                <a:solidFill>
                  <a:schemeClr val="dk1"/>
                </a:solidFill>
              </a:rPr>
              <a:t>are </a:t>
            </a:r>
            <a:r>
              <a:rPr lang="en-GB" sz="1700">
                <a:solidFill>
                  <a:schemeClr val="dk1"/>
                </a:solidFill>
              </a:rPr>
              <a:t>other factors that </a:t>
            </a:r>
            <a:r>
              <a:rPr lang="en-US" altLang="en-GB" sz="1700">
                <a:solidFill>
                  <a:schemeClr val="dk1"/>
                </a:solidFill>
              </a:rPr>
              <a:t>a</a:t>
            </a:r>
            <a:r>
              <a:rPr lang="en-GB" sz="1700">
                <a:solidFill>
                  <a:schemeClr val="dk1"/>
                </a:solidFill>
              </a:rPr>
              <a:t>re more important, fruit is just one of several factors contributing to better health. Not all people want better health. Some do not like fruit and for them to eat it would be unpleasant and not worth it just for a marginal improvement in their health. Also, those who are allergic would get worse health by eating fruit.</a:t>
            </a:r>
            <a:endParaRPr sz="1700">
              <a:solidFill>
                <a:schemeClr val="dk1"/>
              </a:solidFill>
            </a:endParaRPr>
          </a:p>
          <a:p>
            <a:pPr marL="0" lvl="0" indent="0" algn="l" rtl="0">
              <a:spcBef>
                <a:spcPts val="0"/>
              </a:spcBef>
              <a:spcAft>
                <a:spcPts val="0"/>
              </a:spcAft>
              <a:buClr>
                <a:schemeClr val="dk1"/>
              </a:buClr>
              <a:buSzPct val="65000"/>
              <a:buFont typeface="Arial" panose="020B0604020202020204"/>
              <a:buNone/>
            </a:pPr>
            <a:endParaRPr sz="1700">
              <a:solidFill>
                <a:schemeClr val="dk1"/>
              </a:solidFill>
            </a:endParaRPr>
          </a:p>
          <a:p>
            <a:pPr marL="0" lvl="0" indent="0" algn="l" rtl="0">
              <a:spcBef>
                <a:spcPts val="0"/>
              </a:spcBef>
              <a:spcAft>
                <a:spcPts val="0"/>
              </a:spcAft>
              <a:buClr>
                <a:schemeClr val="dk1"/>
              </a:buClr>
              <a:buSzPct val="65000"/>
              <a:buFont typeface="Arial" panose="020B0604020202020204"/>
              <a:buNone/>
            </a:pPr>
            <a:r>
              <a:rPr lang="en-GB" sz="1700">
                <a:solidFill>
                  <a:schemeClr val="dk1"/>
                </a:solidFill>
              </a:rPr>
              <a:t>Qualifier: </a:t>
            </a:r>
            <a:r>
              <a:rPr lang="en-US" altLang="en-GB" sz="1700">
                <a:solidFill>
                  <a:schemeClr val="dk1"/>
                </a:solidFill>
              </a:rPr>
              <a:t>How certain are we? Based on the studies and anecdotal evidence, we are fairly certain e</a:t>
            </a:r>
            <a:r>
              <a:rPr lang="en-GB" sz="1700">
                <a:solidFill>
                  <a:schemeClr val="dk1"/>
                </a:solidFill>
              </a:rPr>
              <a:t>verything else being equal</a:t>
            </a:r>
            <a:r>
              <a:rPr lang="en-US" altLang="en-GB" sz="1700">
                <a:solidFill>
                  <a:schemeClr val="dk1"/>
                </a:solidFill>
              </a:rPr>
              <a:t>. Of course</a:t>
            </a:r>
            <a:r>
              <a:rPr lang="en-GB" sz="1700">
                <a:solidFill>
                  <a:schemeClr val="dk1"/>
                </a:solidFill>
              </a:rPr>
              <a:t> eating fruit would not balance out other non-beneficial changes, such as taking up smoking</a:t>
            </a:r>
            <a:r>
              <a:rPr lang="en-US" altLang="en-GB" sz="1700">
                <a:solidFill>
                  <a:schemeClr val="dk1"/>
                </a:solidFill>
              </a:rPr>
              <a:t>,</a:t>
            </a:r>
            <a:r>
              <a:rPr lang="en-GB" sz="1700">
                <a:solidFill>
                  <a:schemeClr val="dk1"/>
                </a:solidFill>
              </a:rPr>
              <a:t> eating sugar to excess</a:t>
            </a:r>
            <a:r>
              <a:rPr lang="en-US" altLang="en-GB" sz="1700">
                <a:solidFill>
                  <a:schemeClr val="dk1"/>
                </a:solidFill>
              </a:rPr>
              <a:t> or taking no exercise</a:t>
            </a:r>
            <a:r>
              <a:rPr lang="en-GB" sz="1700">
                <a:solidFill>
                  <a:schemeClr val="dk1"/>
                </a:solidFill>
              </a:rPr>
              <a:t>.</a:t>
            </a:r>
            <a:endParaRPr lang="en-GB" sz="170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2764</Words>
  <Application>WPS Presentation</Application>
  <PresentationFormat/>
  <Paragraphs>44</Paragraphs>
  <Slides>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vt:i4>
      </vt:variant>
    </vt:vector>
  </HeadingPairs>
  <TitlesOfParts>
    <vt:vector size="12" baseType="lpstr">
      <vt:lpstr>Arial</vt:lpstr>
      <vt:lpstr>SimSun</vt:lpstr>
      <vt:lpstr>Wingdings</vt:lpstr>
      <vt:lpstr>Arial</vt:lpstr>
      <vt:lpstr>Microsoft YaHei</vt:lpstr>
      <vt:lpstr>Arial Unicode MS</vt:lpstr>
      <vt:lpstr>Simple Light</vt:lpstr>
      <vt:lpstr>The Toulmin Model</vt:lpstr>
      <vt:lpstr>PowerPoint 演示文稿</vt:lpstr>
      <vt:lpstr>PowerPoint 演示文稿</vt:lpstr>
      <vt:lpstr>PowerPoint 演示文稿</vt:lpstr>
      <vt:lpstr>An argument constructed after the Toulmin model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Toulmin Model</dc:title>
  <dc:creator/>
  <cp:lastModifiedBy>William Hagerup</cp:lastModifiedBy>
  <cp:revision>4</cp:revision>
  <dcterms:created xsi:type="dcterms:W3CDTF">2023-07-18T08:58:00Z</dcterms:created>
  <dcterms:modified xsi:type="dcterms:W3CDTF">2026-01-02T12:09:57Z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A277650F8F2A4F4F9699FFCEFF542B53_13</vt:lpwstr>
  </property>
  <property fmtid="{D5CDD505-2E9C-101B-9397-08002B2CF9AE}" pid="3" name="KSOProductBuildVer">
    <vt:lpwstr>2057-12.2.0.23197</vt:lpwstr>
  </property>
</Properties>
</file>