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2" r:id="rId2"/>
    <p:sldId id="291" r:id="rId3"/>
    <p:sldId id="259" r:id="rId4"/>
    <p:sldId id="260" r:id="rId5"/>
    <p:sldId id="261" r:id="rId6"/>
    <p:sldId id="262" r:id="rId7"/>
    <p:sldId id="263" r:id="rId8"/>
    <p:sldId id="296" r:id="rId9"/>
    <p:sldId id="264" r:id="rId10"/>
    <p:sldId id="288" r:id="rId11"/>
    <p:sldId id="276" r:id="rId12"/>
    <p:sldId id="281" r:id="rId13"/>
    <p:sldId id="282" r:id="rId14"/>
    <p:sldId id="295" r:id="rId15"/>
    <p:sldId id="297" r:id="rId16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7" y="0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A4A53E6-EAD6-40ED-8728-BCAAD9AEBEEF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7941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7" y="6947941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8664C7B-CCB4-4052-8DF3-7DCA515E6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AE1B1A2-D25A-4B50-BCE3-4BEB80DFDB5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6734037-62FA-43A3-924C-C1C93E7F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5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15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0CBEF-5EC9-47FD-B205-55C1504C8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4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6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3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4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8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46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8" y="231775"/>
            <a:ext cx="6732494" cy="685365"/>
          </a:xfrm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442" y="1438724"/>
            <a:ext cx="4381500" cy="4877412"/>
          </a:xfrm>
        </p:spPr>
        <p:txBody>
          <a:bodyPr/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1447688"/>
            <a:ext cx="4381500" cy="4877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65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3CB2-5F7C-4B71-9CCB-94282F24CE1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4.tmp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60.gif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image" Target="../media/image49.gif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gif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30.png"/><Relationship Id="rId10" Type="http://schemas.openxmlformats.org/officeDocument/2006/relationships/image" Target="../media/image57.gif"/><Relationship Id="rId4" Type="http://schemas.openxmlformats.org/officeDocument/2006/relationships/image" Target="../media/image51.png"/><Relationship Id="rId9" Type="http://schemas.openxmlformats.org/officeDocument/2006/relationships/image" Target="../media/image56.gif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64.jpg"/><Relationship Id="rId5" Type="http://schemas.openxmlformats.org/officeDocument/2006/relationships/image" Target="../media/image1.jpg"/><Relationship Id="rId4" Type="http://schemas.openxmlformats.org/officeDocument/2006/relationships/hyperlink" Target="http://www.sped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hyperlink" Target="http://www.spede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21" Type="http://schemas.openxmlformats.org/officeDocument/2006/relationships/hyperlink" Target="http://www.spede.com/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5.emf"/><Relationship Id="rId4" Type="http://schemas.openxmlformats.org/officeDocument/2006/relationships/image" Target="../media/image24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tiff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99127" y="119549"/>
            <a:ext cx="7131097" cy="1350023"/>
          </a:xfrm>
          <a:prstGeom prst="rect">
            <a:avLst/>
          </a:prstGeom>
        </p:spPr>
        <p:txBody>
          <a:bodyPr vert="horz" lIns="83924" tIns="41962" rIns="83924" bIns="419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4355" y="2590800"/>
            <a:ext cx="8080652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12405" y="6176700"/>
            <a:ext cx="7672239" cy="482729"/>
            <a:chOff x="796398" y="6781800"/>
            <a:chExt cx="8362207" cy="52563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021375" y="6781800"/>
              <a:ext cx="813723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796398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lnSpc>
                  <a:spcPct val="130000"/>
                </a:lnSpc>
                <a:spcBef>
                  <a:spcPts val="252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2019, SPEDE Technologies.      440-808-8888       www.spede2020.com </a:t>
              </a: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100" i="1" dirty="0">
                <a:solidFill>
                  <a:srgbClr val="C00000"/>
                </a:solidFill>
                <a:latin typeface="+mn-lt"/>
              </a:endParaRPr>
            </a:p>
          </p:txBody>
        </p:sp>
      </p:grpSp>
      <p:pic>
        <p:nvPicPr>
          <p:cNvPr id="17" name="Picture 1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2455"/>
            <a:ext cx="1974919" cy="748145"/>
          </a:xfrm>
          <a:prstGeom prst="rect">
            <a:avLst/>
          </a:prstGeom>
        </p:spPr>
      </p:pic>
      <p:pic>
        <p:nvPicPr>
          <p:cNvPr id="1026" name="Picture 2" descr="C:\Users\Cheryl\Downloads\auto exhaust system pipes - WIP shutterstock_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/>
          <a:stretch/>
        </p:blipFill>
        <p:spPr bwMode="auto">
          <a:xfrm>
            <a:off x="2214128" y="2838202"/>
            <a:ext cx="4935285" cy="31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6363" y="1151854"/>
            <a:ext cx="8436637" cy="1438946"/>
          </a:xfrm>
          <a:prstGeom prst="rect">
            <a:avLst/>
          </a:prstGeom>
        </p:spPr>
        <p:txBody>
          <a:bodyPr wrap="square" lIns="83912" tIns="41955" rIns="83912" bIns="41955">
            <a:spAutoFit/>
          </a:bodyPr>
          <a:lstStyle/>
          <a:p>
            <a:pPr algn="ctr" defTabSz="913367"/>
            <a:r>
              <a:rPr lang="en-US" sz="3200" b="1" dirty="0" smtClean="0"/>
              <a:t>Automated Parts Counting Solutions</a:t>
            </a:r>
            <a:br>
              <a:rPr lang="en-US" sz="3200" b="1" dirty="0" smtClean="0"/>
            </a:br>
            <a:r>
              <a:rPr lang="en-US" sz="3200" b="1" dirty="0" smtClean="0"/>
              <a:t>for Non- </a:t>
            </a:r>
            <a:r>
              <a:rPr lang="en-US" sz="3200" b="1" dirty="0"/>
              <a:t>Serialized </a:t>
            </a:r>
            <a:r>
              <a:rPr lang="en-US" sz="3200" b="1" dirty="0" smtClean="0"/>
              <a:t>Parts </a:t>
            </a:r>
          </a:p>
          <a:p>
            <a:pPr algn="ctr" defTabSz="913367"/>
            <a:r>
              <a:rPr lang="en-US" sz="2400" b="1" i="1" dirty="0" smtClean="0">
                <a:solidFill>
                  <a:srgbClr val="002060"/>
                </a:solidFill>
              </a:rPr>
              <a:t>with 9 Customer Examples</a:t>
            </a:r>
            <a:endParaRPr lang="en-US" altLang="en-US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47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33400" y="1326470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Simple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PLC Count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Dedicated Poka Yoke per part number	</a:t>
            </a:r>
            <a:endParaRPr lang="en-US" sz="1600" dirty="0">
              <a:latin typeface="+mn-lt"/>
            </a:endParaRP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SPEDE reads “COUNT”</a:t>
            </a:r>
            <a:endParaRPr lang="en-US" sz="1600" dirty="0">
              <a:latin typeface="+mn-lt"/>
            </a:endParaRP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lvl="0"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             TMD </a:t>
            </a:r>
            <a:r>
              <a:rPr lang="en-US" sz="1800" dirty="0"/>
              <a:t>Fayetteville – HVAC duct, dedicated part </a:t>
            </a:r>
            <a:r>
              <a:rPr lang="en-US" sz="1800" dirty="0" err="1" smtClean="0"/>
              <a:t>poka</a:t>
            </a:r>
            <a:r>
              <a:rPr lang="en-US" sz="1800" dirty="0" smtClean="0"/>
              <a:t> yoke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tmdinc.com/wp-content/uploads/2016/05/prototype_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6" t="6796" r="6311" b="74903"/>
          <a:stretch/>
        </p:blipFill>
        <p:spPr bwMode="auto">
          <a:xfrm>
            <a:off x="7010400" y="3124200"/>
            <a:ext cx="195755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86" y="4191000"/>
            <a:ext cx="1471660" cy="9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6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97502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99436" y="1302587"/>
            <a:ext cx="8090139" cy="492193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Simple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PLC Count with Part Validation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reads machine “cycle counter”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Reads </a:t>
            </a:r>
            <a:r>
              <a:rPr lang="en-US" sz="1600" dirty="0">
                <a:latin typeface="+mn-lt"/>
              </a:rPr>
              <a:t>“PLC Part Number”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Compares </a:t>
            </a:r>
            <a:r>
              <a:rPr lang="en-US" sz="1600" dirty="0">
                <a:latin typeface="+mn-lt"/>
              </a:rPr>
              <a:t>PLC part number to current, error if incorrect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On counter “change” piece count increment +1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endParaRPr lang="en-US" sz="22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      TMD </a:t>
            </a:r>
            <a:r>
              <a:rPr lang="en-US" sz="1800" dirty="0"/>
              <a:t>Jefferson - HVAC duct components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T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88" y="4495800"/>
            <a:ext cx="1284646" cy="8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tmdinc.com/wp-content/uploads/2016/05/prototype_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2" t="29656" r="30957" b="63807"/>
          <a:stretch/>
        </p:blipFill>
        <p:spPr bwMode="auto">
          <a:xfrm>
            <a:off x="6222146" y="3657600"/>
            <a:ext cx="24665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7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697957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rid.com/images/wp/nissin/w01331800947n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6" y="1905000"/>
            <a:ext cx="164434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97457" y="1333776"/>
            <a:ext cx="8090139" cy="365979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Simple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PLC Count with Part Validation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with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Heart Beat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writes to Heartbeat address every 500 msecs, PLC verifies and clears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R</a:t>
            </a:r>
            <a:r>
              <a:rPr lang="en-US" sz="1600" dirty="0" smtClean="0">
                <a:latin typeface="+mn-lt"/>
              </a:rPr>
              <a:t>eads </a:t>
            </a:r>
            <a:r>
              <a:rPr lang="en-US" sz="1600" dirty="0">
                <a:latin typeface="+mn-lt"/>
              </a:rPr>
              <a:t>machine “cycle counter”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R</a:t>
            </a:r>
            <a:r>
              <a:rPr lang="en-US" sz="1600" dirty="0" smtClean="0">
                <a:latin typeface="+mn-lt"/>
              </a:rPr>
              <a:t>eads </a:t>
            </a:r>
            <a:r>
              <a:rPr lang="en-US" sz="1600" dirty="0">
                <a:latin typeface="+mn-lt"/>
              </a:rPr>
              <a:t>“PLC Part Number”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Compares </a:t>
            </a:r>
            <a:r>
              <a:rPr lang="en-US" sz="1600" dirty="0">
                <a:latin typeface="+mn-lt"/>
              </a:rPr>
              <a:t>PLC part number to current, error if incorrect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On counter “change” piece count increment +1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marL="731520" lvl="0">
              <a:buClr>
                <a:srgbClr val="C00000"/>
              </a:buClr>
            </a:pPr>
            <a:endParaRPr lang="en-US" sz="2400" dirty="0"/>
          </a:p>
          <a:p>
            <a:pPr marL="0" indent="0"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buClr>
                <a:srgbClr val="C00000"/>
              </a:buClr>
              <a:buNone/>
            </a:pPr>
            <a:r>
              <a:rPr lang="en-US" sz="1800" dirty="0" smtClean="0"/>
              <a:t>        Nissin </a:t>
            </a:r>
            <a:r>
              <a:rPr lang="en-US" sz="1800" dirty="0"/>
              <a:t>Brake OH – Caliper </a:t>
            </a:r>
            <a:r>
              <a:rPr lang="en-US" sz="1800" dirty="0" smtClean="0"/>
              <a:t>Lines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Nissin Brake of Ohio - Alerts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23609" r="71407" b="62501"/>
          <a:stretch/>
        </p:blipFill>
        <p:spPr>
          <a:xfrm>
            <a:off x="6324600" y="3810000"/>
            <a:ext cx="2283820" cy="762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8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 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00152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op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22" y="3906028"/>
            <a:ext cx="138077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duct image : Ultra-high-tensile steel pla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12130"/>
          <a:stretch/>
        </p:blipFill>
        <p:spPr bwMode="auto">
          <a:xfrm>
            <a:off x="6796644" y="1447800"/>
            <a:ext cx="1674421" cy="17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9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82613" y="1314462"/>
            <a:ext cx="6222987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PLC-Generated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Count with Part Validation 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reads machine “piece counter”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Reads </a:t>
            </a:r>
            <a:r>
              <a:rPr lang="en-US" sz="1600" dirty="0">
                <a:latin typeface="+mn-lt"/>
              </a:rPr>
              <a:t>“PLC Part Number”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Compares </a:t>
            </a:r>
            <a:r>
              <a:rPr lang="en-US" sz="1600" dirty="0">
                <a:latin typeface="+mn-lt"/>
              </a:rPr>
              <a:t>PLC part number to current, error if incorrect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Matches </a:t>
            </a:r>
            <a:r>
              <a:rPr lang="en-US" sz="1600" dirty="0">
                <a:latin typeface="+mn-lt"/>
              </a:rPr>
              <a:t>PLC piece counter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marL="0" lvl="0" indent="0">
              <a:buNone/>
            </a:pPr>
            <a:endParaRPr lang="en-US" dirty="0"/>
          </a:p>
          <a:p>
            <a:pPr marL="36576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Customer: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            Topre </a:t>
            </a:r>
            <a:r>
              <a:rPr lang="en-US" sz="1800" dirty="0">
                <a:latin typeface="+mn-lt"/>
              </a:rPr>
              <a:t>2500A Press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73177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080330" y="4338092"/>
            <a:ext cx="1792085" cy="745802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50" y="4378462"/>
            <a:ext cx="1402566" cy="478604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2" y="1524171"/>
            <a:ext cx="2181277" cy="4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74" y="4229330"/>
            <a:ext cx="1998844" cy="963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30688" y="5464273"/>
            <a:ext cx="1694857" cy="60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5" y="3415289"/>
            <a:ext cx="2786844" cy="1063404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55" y="5522794"/>
            <a:ext cx="1673049" cy="54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0" y="2648935"/>
            <a:ext cx="1540617" cy="50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18" y="1373358"/>
            <a:ext cx="882132" cy="923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74" y="3415289"/>
            <a:ext cx="3069418" cy="472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190825" y="5464273"/>
            <a:ext cx="2066528" cy="472670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99436" y="551191"/>
            <a:ext cx="7883344" cy="515609"/>
          </a:xfrm>
          <a:prstGeom prst="rect">
            <a:avLst/>
          </a:prstGeom>
        </p:spPr>
        <p:txBody>
          <a:bodyPr wrap="square" lIns="83903" tIns="41951" rIns="83903" bIns="41951">
            <a:spAutoFit/>
          </a:bodyPr>
          <a:lstStyle/>
          <a:p>
            <a:pPr algn="ctr"/>
            <a:r>
              <a:rPr lang="en-US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Meet a Few </a:t>
            </a:r>
            <a:r>
              <a:rPr lang="en-US" altLang="en-U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SPEDE Customers</a:t>
            </a:r>
            <a:r>
              <a:rPr lang="en-US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... </a:t>
            </a:r>
            <a:endParaRPr lang="en-US" sz="2800" b="1" i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9" y="2438996"/>
            <a:ext cx="2392118" cy="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730688" y="6340639"/>
            <a:ext cx="7526665" cy="3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41" tIns="0" rIns="76441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64440" eaLnBrk="1" fontAlgn="base" hangingPunct="1">
              <a:lnSpc>
                <a:spcPct val="130000"/>
              </a:lnSpc>
              <a:spcBef>
                <a:spcPts val="252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2019, SPEDE Technologies.      440-808-8888       www.SPEDE.com </a:t>
            </a:r>
          </a:p>
          <a:p>
            <a:pPr algn="ctr" defTabSz="764440" eaLnBrk="1" fontAlgn="base" hangingPunct="1">
              <a:lnSpc>
                <a:spcPct val="110000"/>
              </a:lnSpc>
              <a:spcAft>
                <a:spcPct val="0"/>
              </a:spcAft>
            </a:pPr>
            <a:r>
              <a:rPr lang="en-US" sz="1100" dirty="0">
                <a:solidFill>
                  <a:srgbClr val="C00000"/>
                </a:solidFill>
                <a:latin typeface="+mn-lt"/>
              </a:rPr>
              <a:t>Simplifying Processes...  Standardizing Excellence.</a:t>
            </a:r>
            <a:r>
              <a:rPr lang="en-US" sz="1100" baseline="30000" dirty="0">
                <a:solidFill>
                  <a:srgbClr val="C00000"/>
                </a:solidFill>
                <a:latin typeface="+mn-lt"/>
              </a:rPr>
              <a:t>®</a:t>
            </a:r>
            <a:endParaRPr lang="en-US" sz="11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8907" y="6278457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81" y="1474782"/>
            <a:ext cx="1333168" cy="8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578908" y="1046676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Autoliv-Nissi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2" y="2690923"/>
            <a:ext cx="2119456" cy="67180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3" y="1404852"/>
            <a:ext cx="1562189" cy="7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06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9548" y="489614"/>
            <a:ext cx="7862451" cy="577186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ctr" defTabSz="419618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 Discuss Your Line-side Project...   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897208" y="1276350"/>
            <a:ext cx="7184149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03" tIns="38501" rIns="77003" bIns="3850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38501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Call or Email ... </a:t>
            </a:r>
          </a:p>
          <a:p>
            <a:pPr algn="ctr" defTabSz="38501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 defTabSz="38501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Bob Bunsey</a:t>
            </a:r>
          </a:p>
          <a:p>
            <a:pPr algn="ctr" defTabSz="38501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 440-808-8888   x22</a:t>
            </a:r>
          </a:p>
          <a:p>
            <a:pPr algn="ctr" defTabSz="38501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info@spede.com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www.spede.com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5680" y="5858473"/>
            <a:ext cx="8177320" cy="770924"/>
            <a:chOff x="-18549" y="5626570"/>
            <a:chExt cx="8912711" cy="839452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-18549" y="5981753"/>
              <a:ext cx="8912711" cy="48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96" tIns="0" rIns="83296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764521" eaLnBrk="1" fontAlgn="base" hangingPunct="1">
                <a:spcBef>
                  <a:spcPts val="252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© 2019, SPEDE Technologies.      440-808-8888  </a:t>
              </a: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    www.spede.com   </a:t>
              </a:r>
              <a:r>
                <a:rPr 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/>
              </a:r>
              <a:br>
                <a:rPr 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</a:br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SPEDE Technologies    24930 Detroit Rd,  Suites D &amp; E    Cleveland, OH  44145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  <a:p>
              <a:pPr algn="ctr" defTabSz="764521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9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9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900" i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23" name="Picture 22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26570"/>
              <a:ext cx="1724752" cy="652752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457200" y="6038850"/>
            <a:ext cx="6631657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6566" y="1066800"/>
            <a:ext cx="778543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71475" y="5780897"/>
            <a:ext cx="1371600" cy="770163"/>
            <a:chOff x="371475" y="5828522"/>
            <a:chExt cx="1371600" cy="7701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828522"/>
              <a:ext cx="1214266" cy="41987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71475" y="622935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Active Member of AIAG for 20+ years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52662" y="6438122"/>
            <a:ext cx="414100" cy="254021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05" y="3581400"/>
            <a:ext cx="7498286" cy="2228393"/>
          </a:xfrm>
          <a:prstGeom prst="rect">
            <a:avLst/>
          </a:prstGeom>
          <a:noFill/>
        </p:spPr>
        <p:txBody>
          <a:bodyPr wrap="square" lIns="83912" tIns="41955" rIns="83912" bIns="41955" rtlCol="0">
            <a:spAutoFit/>
          </a:bodyPr>
          <a:lstStyle/>
          <a:p>
            <a:pPr>
              <a:lnSpc>
                <a:spcPct val="110000"/>
              </a:lnSpc>
              <a:spcAft>
                <a:spcPts val="551"/>
              </a:spcAft>
            </a:pPr>
            <a:r>
              <a:rPr lang="en-US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About Us:</a:t>
            </a:r>
          </a:p>
          <a:p>
            <a:pPr>
              <a:lnSpc>
                <a:spcPct val="110000"/>
              </a:lnSpc>
            </a:pPr>
            <a:r>
              <a:rPr lang="en-US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We are a software and systems integration company founded in 1980 as Computer Software Corporation, </a:t>
            </a:r>
            <a:r>
              <a:rPr lang="en-US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specializing in technology </a:t>
            </a:r>
            <a:r>
              <a:rPr lang="en-US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solutions for automotive suppliers and manufacturers </a:t>
            </a:r>
            <a:r>
              <a:rPr lang="en-US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Our focus is automating p</a:t>
            </a:r>
            <a:r>
              <a:rPr lang="en-US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roduction area </a:t>
            </a:r>
            <a:r>
              <a:rPr lang="en-US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processes to prevent errors, increase efficiency and provide real-time 20/20 visibility of shop floor operations.  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name SPEDE (pronounced speedy) is an acronym for Standard Platform for Electronic Data Entry. We assumed this d/b/a in 1994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reflect the wide range of new and legacy technologies that we can integrate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 a single real-time communications platform on the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plant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floor. </a:t>
            </a: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Our Customers are mid-size to Fortune 500 companies with multiple plant sites throughout the U.S. and in Mexico. They rely on SPEDE Automated Line-side Solutions to keep their mission-critical processes running smoothly, 24/7.</a:t>
            </a:r>
            <a:endParaRPr lang="en-US" altLang="en-US" sz="1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303696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1425" y="646148"/>
            <a:ext cx="7672638" cy="508651"/>
          </a:xfrm>
          <a:prstGeom prst="rect">
            <a:avLst/>
          </a:prstGeom>
        </p:spPr>
        <p:txBody>
          <a:bodyPr wrap="square" lIns="77014" tIns="38506" rIns="77014" bIns="38506">
            <a:spAutoFit/>
          </a:bodyPr>
          <a:lstStyle/>
          <a:p>
            <a:pPr algn="ctr" defTabSz="838288"/>
            <a:r>
              <a:rPr lang="en-US" altLang="en-US" sz="2800" b="1" dirty="0">
                <a:cs typeface="Arial" panose="020B0604020202020204" pitchFamily="34" charset="0"/>
              </a:rPr>
              <a:t>3 Reasons to Automate Parts Counting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6675" y="1259633"/>
            <a:ext cx="7297525" cy="3829933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marL="167847" lvl="1"/>
            <a:r>
              <a:rPr lang="en-US" b="1" dirty="0" smtClean="0">
                <a:solidFill>
                  <a:srgbClr val="002060"/>
                </a:solidFill>
              </a:rPr>
              <a:t>1. Accuracy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Part counts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Pack Counts and Container Labeling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Production reporting</a:t>
            </a:r>
          </a:p>
          <a:p>
            <a:pPr marL="671389" lvl="1"/>
            <a:endParaRPr lang="en-US" dirty="0" smtClean="0"/>
          </a:p>
          <a:p>
            <a:pPr marL="167847" lvl="1"/>
            <a:r>
              <a:rPr lang="en-US" b="1" dirty="0" smtClean="0">
                <a:solidFill>
                  <a:srgbClr val="002060"/>
                </a:solidFill>
              </a:rPr>
              <a:t>2. Efficiency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labor and expense for manual counting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data entry or recordkeeping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Real-time production run data displays at line-side</a:t>
            </a:r>
          </a:p>
          <a:p>
            <a:pPr marL="671389" lvl="1" indent="-276948">
              <a:spcAft>
                <a:spcPts val="1101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updates to host systems</a:t>
            </a:r>
          </a:p>
          <a:p>
            <a:pPr marL="167847" lvl="1">
              <a:spcBef>
                <a:spcPts val="1652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3. Traceability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traceability from Production back to Raw 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traceability forward to Customer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Enables focused inquiries by part, run date, lot, etc.</a:t>
            </a:r>
          </a:p>
        </p:txBody>
      </p:sp>
      <p:pic>
        <p:nvPicPr>
          <p:cNvPr id="9" name="Picture 8" descr="SPED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0" y="1676400"/>
            <a:ext cx="2804438" cy="1983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5401" y="5808306"/>
            <a:ext cx="8154237" cy="599466"/>
            <a:chOff x="-93338" y="5675757"/>
            <a:chExt cx="8887552" cy="652752"/>
          </a:xfrm>
        </p:grpSpPr>
        <p:grpSp>
          <p:nvGrpSpPr>
            <p:cNvPr id="16" name="Group 15"/>
            <p:cNvGrpSpPr/>
            <p:nvPr/>
          </p:nvGrpSpPr>
          <p:grpSpPr>
            <a:xfrm>
              <a:off x="-93338" y="5879682"/>
              <a:ext cx="8223884" cy="443959"/>
              <a:chOff x="318437" y="6781800"/>
              <a:chExt cx="8223884" cy="44395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05091" y="6781800"/>
                <a:ext cx="813723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02566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764521" eaLnBrk="1" fontAlgn="base" hangingPunct="1">
                  <a:lnSpc>
                    <a:spcPct val="130000"/>
                  </a:lnSpc>
                  <a:spcBef>
                    <a:spcPts val="252"/>
                  </a:spcBef>
                  <a:spcAft>
                    <a:spcPct val="0"/>
                  </a:spcAft>
                </a:pPr>
                <a:r>
                  <a:rPr lang="en-US" sz="1000" dirty="0"/>
                  <a:t>© 2019, SPEDE Technologies.      440-808-8888       www.spede2020.com </a:t>
                </a:r>
              </a:p>
              <a:p>
                <a:pPr algn="ctr" defTabSz="764521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100" i="1" dirty="0">
                    <a:solidFill>
                      <a:srgbClr val="C00000"/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100" i="1" baseline="30000" dirty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1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7" name="Picture 16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75757"/>
              <a:ext cx="1724752" cy="65275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638298" y="11430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3098" y="6436948"/>
            <a:ext cx="504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498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850270" y="381000"/>
            <a:ext cx="7387236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Overview </a:t>
            </a:r>
            <a:r>
              <a:rPr lang="en-US" sz="2800" b="1" dirty="0"/>
              <a:t>of SPEDE and your Host Systems</a:t>
            </a:r>
          </a:p>
        </p:txBody>
      </p:sp>
      <p:sp>
        <p:nvSpPr>
          <p:cNvPr id="3072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41099" y="4336963"/>
            <a:ext cx="8587354" cy="2292437"/>
          </a:xfrm>
        </p:spPr>
        <p:txBody>
          <a:bodyPr>
            <a:noAutofit/>
          </a:bodyPr>
          <a:lstStyle/>
          <a:p>
            <a:pPr marL="251771" indent="0"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SPEDE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Apps Interface to and Control Production Area Devices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pPr marL="936858"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PLC, Touchscreen PC, Handheld Scanner, Vision Sensor, Scale, Printer, Imaging Camera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39568" lvl="1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Prints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Labels 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+ Collects OEE Data</a:t>
            </a:r>
          </a:p>
          <a:p>
            <a:pPr marL="1005840" lvl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Gets </a:t>
            </a:r>
            <a:r>
              <a:rPr lang="en-US" sz="1400" dirty="0">
                <a:latin typeface="+mn-lt"/>
              </a:rPr>
              <a:t>label data from host ERP, EDI, Release Accounting </a:t>
            </a:r>
            <a:endParaRPr lang="en-US" sz="1400" dirty="0" smtClean="0">
              <a:latin typeface="+mn-lt"/>
            </a:endParaRPr>
          </a:p>
          <a:p>
            <a:pPr marL="1005840" lvl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Time-stamps </a:t>
            </a:r>
            <a:r>
              <a:rPr lang="en-US" sz="1400" dirty="0">
                <a:latin typeface="+mn-lt"/>
              </a:rPr>
              <a:t>&amp; logs </a:t>
            </a:r>
            <a:r>
              <a:rPr lang="en-US" sz="1400" dirty="0" smtClean="0">
                <a:latin typeface="+mn-lt"/>
              </a:rPr>
              <a:t>printed </a:t>
            </a:r>
            <a:r>
              <a:rPr lang="en-US" sz="1400" dirty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abel data, piece count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scrap </a:t>
            </a:r>
            <a:r>
              <a:rPr lang="en-US" sz="1400" dirty="0">
                <a:latin typeface="+mn-lt"/>
              </a:rPr>
              <a:t>&amp; </a:t>
            </a:r>
            <a:r>
              <a:rPr lang="en-US" sz="1400" dirty="0" smtClean="0">
                <a:latin typeface="+mn-lt"/>
              </a:rPr>
              <a:t>cycles </a:t>
            </a:r>
            <a:r>
              <a:rPr lang="en-US" sz="1400" dirty="0">
                <a:latin typeface="+mn-lt"/>
              </a:rPr>
              <a:t>data into </a:t>
            </a:r>
            <a:r>
              <a:rPr lang="en-US" sz="1400" dirty="0" smtClean="0">
                <a:latin typeface="+mn-lt"/>
              </a:rPr>
              <a:t>SQL DB</a:t>
            </a:r>
          </a:p>
          <a:p>
            <a:pPr marL="1005840" lvl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Printed </a:t>
            </a:r>
            <a:r>
              <a:rPr lang="en-US" sz="1400" dirty="0">
                <a:latin typeface="+mn-lt"/>
              </a:rPr>
              <a:t>Label Data is available to Host systems for Parts Traceability, OEE analysis, </a:t>
            </a:r>
            <a:r>
              <a:rPr lang="en-US" sz="1400" dirty="0" smtClean="0">
                <a:latin typeface="+mn-lt"/>
              </a:rPr>
              <a:t>Shipping, </a:t>
            </a:r>
            <a:r>
              <a:rPr lang="en-US" sz="1600" dirty="0" smtClean="0">
                <a:latin typeface="+mn-lt"/>
              </a:rPr>
              <a:t>etc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1802" y="1183721"/>
            <a:ext cx="8249845" cy="3083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24" tIns="41962" rIns="83924" bIns="41962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2326" y="1215573"/>
            <a:ext cx="7995638" cy="2899227"/>
            <a:chOff x="492326" y="1093932"/>
            <a:chExt cx="7995638" cy="289922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7083235" y="1669946"/>
              <a:ext cx="1261402" cy="1134425"/>
              <a:chOff x="6267077" y="1561231"/>
              <a:chExt cx="1261995" cy="1222564"/>
            </a:xfrm>
          </p:grpSpPr>
          <p:sp>
            <p:nvSpPr>
              <p:cNvPr id="19497" name="mainfrm"/>
              <p:cNvSpPr>
                <a:spLocks noChangeAspect="1" noEditPoints="1" noChangeArrowheads="1"/>
              </p:cNvSpPr>
              <p:nvPr/>
            </p:nvSpPr>
            <p:spPr bwMode="auto">
              <a:xfrm>
                <a:off x="6272936" y="1810765"/>
                <a:ext cx="1256136" cy="97303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0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32 w 21600"/>
                  <a:gd name="T25" fmla="*/ 22174 h 21600"/>
                  <a:gd name="T26" fmla="*/ 21579 w 21600"/>
                  <a:gd name="T27" fmla="*/ 279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21600" y="10885"/>
                    </a:moveTo>
                    <a:lnTo>
                      <a:pt x="21600" y="0"/>
                    </a:lnTo>
                    <a:lnTo>
                      <a:pt x="10634" y="0"/>
                    </a:lnTo>
                    <a:lnTo>
                      <a:pt x="0" y="0"/>
                    </a:lnTo>
                    <a:lnTo>
                      <a:pt x="0" y="10885"/>
                    </a:lnTo>
                    <a:lnTo>
                      <a:pt x="0" y="19729"/>
                    </a:lnTo>
                    <a:lnTo>
                      <a:pt x="1163" y="19729"/>
                    </a:lnTo>
                    <a:lnTo>
                      <a:pt x="1163" y="21600"/>
                    </a:lnTo>
                    <a:lnTo>
                      <a:pt x="10800" y="21600"/>
                    </a:lnTo>
                    <a:lnTo>
                      <a:pt x="20603" y="21600"/>
                    </a:lnTo>
                    <a:lnTo>
                      <a:pt x="20603" y="19729"/>
                    </a:lnTo>
                    <a:lnTo>
                      <a:pt x="21600" y="19729"/>
                    </a:lnTo>
                    <a:lnTo>
                      <a:pt x="21600" y="10885"/>
                    </a:lnTo>
                    <a:close/>
                  </a:path>
                  <a:path w="21600" h="21600" extrusionOk="0">
                    <a:moveTo>
                      <a:pt x="1163" y="19729"/>
                    </a:moveTo>
                    <a:lnTo>
                      <a:pt x="4320" y="19729"/>
                    </a:lnTo>
                    <a:lnTo>
                      <a:pt x="16449" y="19729"/>
                    </a:lnTo>
                    <a:lnTo>
                      <a:pt x="20603" y="19729"/>
                    </a:lnTo>
                    <a:lnTo>
                      <a:pt x="1163" y="19729"/>
                    </a:lnTo>
                    <a:moveTo>
                      <a:pt x="1495" y="2381"/>
                    </a:moveTo>
                    <a:lnTo>
                      <a:pt x="2160" y="2381"/>
                    </a:lnTo>
                    <a:lnTo>
                      <a:pt x="4985" y="2381"/>
                    </a:lnTo>
                    <a:lnTo>
                      <a:pt x="5982" y="2381"/>
                    </a:lnTo>
                    <a:lnTo>
                      <a:pt x="1495" y="2381"/>
                    </a:lnTo>
                    <a:lnTo>
                      <a:pt x="1495" y="3402"/>
                    </a:lnTo>
                    <a:lnTo>
                      <a:pt x="2160" y="3402"/>
                    </a:lnTo>
                    <a:lnTo>
                      <a:pt x="4985" y="3402"/>
                    </a:lnTo>
                    <a:lnTo>
                      <a:pt x="5982" y="3402"/>
                    </a:lnTo>
                    <a:lnTo>
                      <a:pt x="1495" y="3402"/>
                    </a:lnTo>
                    <a:lnTo>
                      <a:pt x="1495" y="4422"/>
                    </a:lnTo>
                    <a:lnTo>
                      <a:pt x="2160" y="4422"/>
                    </a:lnTo>
                    <a:lnTo>
                      <a:pt x="4985" y="4422"/>
                    </a:lnTo>
                    <a:lnTo>
                      <a:pt x="5982" y="4422"/>
                    </a:lnTo>
                    <a:lnTo>
                      <a:pt x="1495" y="4422"/>
                    </a:lnTo>
                    <a:lnTo>
                      <a:pt x="1495" y="5443"/>
                    </a:lnTo>
                    <a:lnTo>
                      <a:pt x="2160" y="5443"/>
                    </a:lnTo>
                    <a:lnTo>
                      <a:pt x="4985" y="5443"/>
                    </a:lnTo>
                    <a:lnTo>
                      <a:pt x="5982" y="5443"/>
                    </a:lnTo>
                    <a:lnTo>
                      <a:pt x="1495" y="5443"/>
                    </a:lnTo>
                    <a:lnTo>
                      <a:pt x="1495" y="6463"/>
                    </a:lnTo>
                    <a:lnTo>
                      <a:pt x="2160" y="6463"/>
                    </a:lnTo>
                    <a:lnTo>
                      <a:pt x="4985" y="6463"/>
                    </a:lnTo>
                    <a:lnTo>
                      <a:pt x="5982" y="6463"/>
                    </a:lnTo>
                    <a:lnTo>
                      <a:pt x="1495" y="6463"/>
                    </a:lnTo>
                    <a:lnTo>
                      <a:pt x="1495" y="7483"/>
                    </a:lnTo>
                    <a:lnTo>
                      <a:pt x="2160" y="7483"/>
                    </a:lnTo>
                    <a:lnTo>
                      <a:pt x="4985" y="7483"/>
                    </a:lnTo>
                    <a:lnTo>
                      <a:pt x="5982" y="7483"/>
                    </a:lnTo>
                    <a:lnTo>
                      <a:pt x="1495" y="7483"/>
                    </a:lnTo>
                    <a:lnTo>
                      <a:pt x="1495" y="8504"/>
                    </a:lnTo>
                    <a:lnTo>
                      <a:pt x="2160" y="8504"/>
                    </a:lnTo>
                    <a:lnTo>
                      <a:pt x="4985" y="8504"/>
                    </a:lnTo>
                    <a:lnTo>
                      <a:pt x="5982" y="8504"/>
                    </a:lnTo>
                    <a:lnTo>
                      <a:pt x="1495" y="8504"/>
                    </a:lnTo>
                    <a:lnTo>
                      <a:pt x="1495" y="9524"/>
                    </a:lnTo>
                    <a:lnTo>
                      <a:pt x="2160" y="9524"/>
                    </a:lnTo>
                    <a:lnTo>
                      <a:pt x="4985" y="9524"/>
                    </a:lnTo>
                    <a:lnTo>
                      <a:pt x="5982" y="9524"/>
                    </a:lnTo>
                    <a:lnTo>
                      <a:pt x="1495" y="9524"/>
                    </a:lnTo>
                    <a:lnTo>
                      <a:pt x="1495" y="10545"/>
                    </a:lnTo>
                    <a:lnTo>
                      <a:pt x="2160" y="10545"/>
                    </a:lnTo>
                    <a:lnTo>
                      <a:pt x="4985" y="10545"/>
                    </a:lnTo>
                    <a:lnTo>
                      <a:pt x="5982" y="10545"/>
                    </a:lnTo>
                    <a:lnTo>
                      <a:pt x="1495" y="10545"/>
                    </a:lnTo>
                    <a:lnTo>
                      <a:pt x="1495" y="11565"/>
                    </a:lnTo>
                    <a:lnTo>
                      <a:pt x="2160" y="11565"/>
                    </a:lnTo>
                    <a:lnTo>
                      <a:pt x="4985" y="11565"/>
                    </a:lnTo>
                    <a:lnTo>
                      <a:pt x="5982" y="11565"/>
                    </a:lnTo>
                    <a:lnTo>
                      <a:pt x="1495" y="11565"/>
                    </a:lnTo>
                    <a:lnTo>
                      <a:pt x="1495" y="12586"/>
                    </a:lnTo>
                    <a:lnTo>
                      <a:pt x="2160" y="12586"/>
                    </a:lnTo>
                    <a:lnTo>
                      <a:pt x="4985" y="12586"/>
                    </a:lnTo>
                    <a:lnTo>
                      <a:pt x="5982" y="12586"/>
                    </a:lnTo>
                    <a:lnTo>
                      <a:pt x="1495" y="12586"/>
                    </a:lnTo>
                    <a:lnTo>
                      <a:pt x="1495" y="13606"/>
                    </a:lnTo>
                    <a:lnTo>
                      <a:pt x="2160" y="13606"/>
                    </a:lnTo>
                    <a:lnTo>
                      <a:pt x="4985" y="13606"/>
                    </a:lnTo>
                    <a:lnTo>
                      <a:pt x="5982" y="13606"/>
                    </a:lnTo>
                    <a:lnTo>
                      <a:pt x="1495" y="13606"/>
                    </a:lnTo>
                    <a:lnTo>
                      <a:pt x="1495" y="14627"/>
                    </a:lnTo>
                    <a:lnTo>
                      <a:pt x="2160" y="14627"/>
                    </a:lnTo>
                    <a:lnTo>
                      <a:pt x="4985" y="14627"/>
                    </a:lnTo>
                    <a:lnTo>
                      <a:pt x="5982" y="14627"/>
                    </a:lnTo>
                    <a:lnTo>
                      <a:pt x="1495" y="14627"/>
                    </a:lnTo>
                    <a:lnTo>
                      <a:pt x="1495" y="15647"/>
                    </a:lnTo>
                    <a:lnTo>
                      <a:pt x="2160" y="15647"/>
                    </a:lnTo>
                    <a:lnTo>
                      <a:pt x="4985" y="15647"/>
                    </a:lnTo>
                    <a:lnTo>
                      <a:pt x="5982" y="15647"/>
                    </a:lnTo>
                    <a:lnTo>
                      <a:pt x="1495" y="15647"/>
                    </a:lnTo>
                    <a:lnTo>
                      <a:pt x="1495" y="16668"/>
                    </a:lnTo>
                    <a:lnTo>
                      <a:pt x="2160" y="16668"/>
                    </a:lnTo>
                    <a:lnTo>
                      <a:pt x="4985" y="16668"/>
                    </a:lnTo>
                    <a:lnTo>
                      <a:pt x="5982" y="16668"/>
                    </a:lnTo>
                    <a:lnTo>
                      <a:pt x="1495" y="16668"/>
                    </a:lnTo>
                    <a:lnTo>
                      <a:pt x="1495" y="17688"/>
                    </a:lnTo>
                    <a:lnTo>
                      <a:pt x="2160" y="17688"/>
                    </a:lnTo>
                    <a:lnTo>
                      <a:pt x="4985" y="17688"/>
                    </a:lnTo>
                    <a:lnTo>
                      <a:pt x="5982" y="17688"/>
                    </a:lnTo>
                    <a:lnTo>
                      <a:pt x="1495" y="17688"/>
                    </a:lnTo>
                    <a:moveTo>
                      <a:pt x="1994" y="19729"/>
                    </a:moveTo>
                    <a:lnTo>
                      <a:pt x="1994" y="20069"/>
                    </a:lnTo>
                    <a:lnTo>
                      <a:pt x="1994" y="21260"/>
                    </a:lnTo>
                    <a:lnTo>
                      <a:pt x="1994" y="21600"/>
                    </a:lnTo>
                    <a:lnTo>
                      <a:pt x="1994" y="19729"/>
                    </a:lnTo>
                    <a:lnTo>
                      <a:pt x="2658" y="19729"/>
                    </a:lnTo>
                    <a:lnTo>
                      <a:pt x="2658" y="20069"/>
                    </a:lnTo>
                    <a:lnTo>
                      <a:pt x="2658" y="21260"/>
                    </a:lnTo>
                    <a:lnTo>
                      <a:pt x="2658" y="21600"/>
                    </a:lnTo>
                    <a:lnTo>
                      <a:pt x="2658" y="19729"/>
                    </a:lnTo>
                    <a:lnTo>
                      <a:pt x="3489" y="19729"/>
                    </a:lnTo>
                    <a:lnTo>
                      <a:pt x="3489" y="20069"/>
                    </a:lnTo>
                    <a:lnTo>
                      <a:pt x="3489" y="21260"/>
                    </a:lnTo>
                    <a:lnTo>
                      <a:pt x="3489" y="21600"/>
                    </a:lnTo>
                    <a:lnTo>
                      <a:pt x="3489" y="19729"/>
                    </a:lnTo>
                    <a:lnTo>
                      <a:pt x="4320" y="19729"/>
                    </a:lnTo>
                    <a:lnTo>
                      <a:pt x="4320" y="20069"/>
                    </a:lnTo>
                    <a:lnTo>
                      <a:pt x="4320" y="21260"/>
                    </a:lnTo>
                    <a:lnTo>
                      <a:pt x="4320" y="21600"/>
                    </a:lnTo>
                    <a:lnTo>
                      <a:pt x="4320" y="19729"/>
                    </a:lnTo>
                    <a:lnTo>
                      <a:pt x="5151" y="19729"/>
                    </a:lnTo>
                    <a:lnTo>
                      <a:pt x="5151" y="20069"/>
                    </a:lnTo>
                    <a:lnTo>
                      <a:pt x="5151" y="21260"/>
                    </a:lnTo>
                    <a:lnTo>
                      <a:pt x="5151" y="21600"/>
                    </a:lnTo>
                    <a:lnTo>
                      <a:pt x="5151" y="19729"/>
                    </a:lnTo>
                    <a:lnTo>
                      <a:pt x="5982" y="19729"/>
                    </a:lnTo>
                    <a:lnTo>
                      <a:pt x="5982" y="20069"/>
                    </a:lnTo>
                    <a:lnTo>
                      <a:pt x="5982" y="21260"/>
                    </a:lnTo>
                    <a:lnTo>
                      <a:pt x="5982" y="21600"/>
                    </a:lnTo>
                    <a:lnTo>
                      <a:pt x="5982" y="19729"/>
                    </a:lnTo>
                    <a:lnTo>
                      <a:pt x="6812" y="19729"/>
                    </a:lnTo>
                    <a:lnTo>
                      <a:pt x="6812" y="20069"/>
                    </a:lnTo>
                    <a:lnTo>
                      <a:pt x="6812" y="21260"/>
                    </a:lnTo>
                    <a:lnTo>
                      <a:pt x="6812" y="21600"/>
                    </a:lnTo>
                    <a:lnTo>
                      <a:pt x="6812" y="19729"/>
                    </a:lnTo>
                    <a:lnTo>
                      <a:pt x="7643" y="19729"/>
                    </a:lnTo>
                    <a:lnTo>
                      <a:pt x="7643" y="20069"/>
                    </a:lnTo>
                    <a:lnTo>
                      <a:pt x="7643" y="21260"/>
                    </a:lnTo>
                    <a:lnTo>
                      <a:pt x="7643" y="21600"/>
                    </a:lnTo>
                    <a:lnTo>
                      <a:pt x="7643" y="19729"/>
                    </a:lnTo>
                    <a:lnTo>
                      <a:pt x="8474" y="19729"/>
                    </a:lnTo>
                    <a:lnTo>
                      <a:pt x="8474" y="20069"/>
                    </a:lnTo>
                    <a:lnTo>
                      <a:pt x="8474" y="21260"/>
                    </a:lnTo>
                    <a:lnTo>
                      <a:pt x="8474" y="21600"/>
                    </a:lnTo>
                    <a:lnTo>
                      <a:pt x="8474" y="19729"/>
                    </a:lnTo>
                    <a:lnTo>
                      <a:pt x="9305" y="19729"/>
                    </a:lnTo>
                    <a:lnTo>
                      <a:pt x="9305" y="20069"/>
                    </a:lnTo>
                    <a:lnTo>
                      <a:pt x="9305" y="21260"/>
                    </a:lnTo>
                    <a:lnTo>
                      <a:pt x="9305" y="21600"/>
                    </a:lnTo>
                    <a:lnTo>
                      <a:pt x="9305" y="19729"/>
                    </a:lnTo>
                    <a:lnTo>
                      <a:pt x="10135" y="19729"/>
                    </a:lnTo>
                    <a:lnTo>
                      <a:pt x="10135" y="20069"/>
                    </a:lnTo>
                    <a:lnTo>
                      <a:pt x="10135" y="21260"/>
                    </a:lnTo>
                    <a:lnTo>
                      <a:pt x="10135" y="21600"/>
                    </a:lnTo>
                    <a:lnTo>
                      <a:pt x="10135" y="19729"/>
                    </a:lnTo>
                    <a:lnTo>
                      <a:pt x="10966" y="19729"/>
                    </a:lnTo>
                    <a:lnTo>
                      <a:pt x="10966" y="20069"/>
                    </a:lnTo>
                    <a:lnTo>
                      <a:pt x="10966" y="21260"/>
                    </a:lnTo>
                    <a:lnTo>
                      <a:pt x="10966" y="21600"/>
                    </a:lnTo>
                    <a:lnTo>
                      <a:pt x="10966" y="19729"/>
                    </a:lnTo>
                    <a:lnTo>
                      <a:pt x="11797" y="19729"/>
                    </a:lnTo>
                    <a:lnTo>
                      <a:pt x="11797" y="20069"/>
                    </a:lnTo>
                    <a:lnTo>
                      <a:pt x="11797" y="21260"/>
                    </a:lnTo>
                    <a:lnTo>
                      <a:pt x="11797" y="21600"/>
                    </a:lnTo>
                    <a:lnTo>
                      <a:pt x="11797" y="19729"/>
                    </a:lnTo>
                    <a:lnTo>
                      <a:pt x="12462" y="19729"/>
                    </a:lnTo>
                    <a:lnTo>
                      <a:pt x="12462" y="20069"/>
                    </a:lnTo>
                    <a:lnTo>
                      <a:pt x="12462" y="21260"/>
                    </a:lnTo>
                    <a:lnTo>
                      <a:pt x="12462" y="21600"/>
                    </a:lnTo>
                    <a:lnTo>
                      <a:pt x="12462" y="19729"/>
                    </a:lnTo>
                    <a:lnTo>
                      <a:pt x="13292" y="19729"/>
                    </a:lnTo>
                    <a:lnTo>
                      <a:pt x="13292" y="20069"/>
                    </a:lnTo>
                    <a:lnTo>
                      <a:pt x="13292" y="21260"/>
                    </a:lnTo>
                    <a:lnTo>
                      <a:pt x="13292" y="21600"/>
                    </a:lnTo>
                    <a:lnTo>
                      <a:pt x="13292" y="19729"/>
                    </a:lnTo>
                    <a:lnTo>
                      <a:pt x="14123" y="19729"/>
                    </a:lnTo>
                    <a:lnTo>
                      <a:pt x="14123" y="20069"/>
                    </a:lnTo>
                    <a:lnTo>
                      <a:pt x="14123" y="21260"/>
                    </a:lnTo>
                    <a:lnTo>
                      <a:pt x="14123" y="21600"/>
                    </a:lnTo>
                    <a:lnTo>
                      <a:pt x="14123" y="19729"/>
                    </a:lnTo>
                    <a:lnTo>
                      <a:pt x="14954" y="19729"/>
                    </a:lnTo>
                    <a:lnTo>
                      <a:pt x="14954" y="20069"/>
                    </a:lnTo>
                    <a:lnTo>
                      <a:pt x="14954" y="21260"/>
                    </a:lnTo>
                    <a:lnTo>
                      <a:pt x="14954" y="21600"/>
                    </a:lnTo>
                    <a:lnTo>
                      <a:pt x="14954" y="19729"/>
                    </a:lnTo>
                    <a:lnTo>
                      <a:pt x="15785" y="19729"/>
                    </a:lnTo>
                    <a:lnTo>
                      <a:pt x="15785" y="20069"/>
                    </a:lnTo>
                    <a:lnTo>
                      <a:pt x="15785" y="21260"/>
                    </a:lnTo>
                    <a:lnTo>
                      <a:pt x="15785" y="21600"/>
                    </a:lnTo>
                    <a:lnTo>
                      <a:pt x="15785" y="19729"/>
                    </a:lnTo>
                    <a:lnTo>
                      <a:pt x="16615" y="19729"/>
                    </a:lnTo>
                    <a:lnTo>
                      <a:pt x="16615" y="20069"/>
                    </a:lnTo>
                    <a:lnTo>
                      <a:pt x="16615" y="21260"/>
                    </a:lnTo>
                    <a:lnTo>
                      <a:pt x="16615" y="21600"/>
                    </a:lnTo>
                    <a:lnTo>
                      <a:pt x="16615" y="19729"/>
                    </a:lnTo>
                    <a:lnTo>
                      <a:pt x="17446" y="19729"/>
                    </a:lnTo>
                    <a:lnTo>
                      <a:pt x="17446" y="20069"/>
                    </a:lnTo>
                    <a:lnTo>
                      <a:pt x="17446" y="21260"/>
                    </a:lnTo>
                    <a:lnTo>
                      <a:pt x="17446" y="21600"/>
                    </a:lnTo>
                    <a:lnTo>
                      <a:pt x="17446" y="19729"/>
                    </a:lnTo>
                    <a:lnTo>
                      <a:pt x="18277" y="19729"/>
                    </a:lnTo>
                    <a:lnTo>
                      <a:pt x="18277" y="20069"/>
                    </a:lnTo>
                    <a:lnTo>
                      <a:pt x="18277" y="21260"/>
                    </a:lnTo>
                    <a:lnTo>
                      <a:pt x="18277" y="21600"/>
                    </a:lnTo>
                    <a:lnTo>
                      <a:pt x="18277" y="19729"/>
                    </a:lnTo>
                    <a:lnTo>
                      <a:pt x="19108" y="19729"/>
                    </a:lnTo>
                    <a:lnTo>
                      <a:pt x="19108" y="20069"/>
                    </a:lnTo>
                    <a:lnTo>
                      <a:pt x="19108" y="21260"/>
                    </a:lnTo>
                    <a:lnTo>
                      <a:pt x="19108" y="21600"/>
                    </a:lnTo>
                    <a:lnTo>
                      <a:pt x="19108" y="19729"/>
                    </a:lnTo>
                    <a:lnTo>
                      <a:pt x="19938" y="19729"/>
                    </a:lnTo>
                    <a:lnTo>
                      <a:pt x="19938" y="20069"/>
                    </a:lnTo>
                    <a:lnTo>
                      <a:pt x="19938" y="21260"/>
                    </a:lnTo>
                    <a:lnTo>
                      <a:pt x="19938" y="21600"/>
                    </a:lnTo>
                    <a:lnTo>
                      <a:pt x="19938" y="19729"/>
                    </a:lnTo>
                    <a:moveTo>
                      <a:pt x="1495" y="1531"/>
                    </a:moveTo>
                    <a:lnTo>
                      <a:pt x="5982" y="1531"/>
                    </a:lnTo>
                    <a:lnTo>
                      <a:pt x="5982" y="18539"/>
                    </a:lnTo>
                    <a:lnTo>
                      <a:pt x="1495" y="18539"/>
                    </a:lnTo>
                    <a:lnTo>
                      <a:pt x="1495" y="1531"/>
                    </a:lnTo>
                    <a:moveTo>
                      <a:pt x="7311" y="1531"/>
                    </a:moveTo>
                    <a:lnTo>
                      <a:pt x="7975" y="1531"/>
                    </a:lnTo>
                    <a:lnTo>
                      <a:pt x="7975" y="8334"/>
                    </a:lnTo>
                    <a:lnTo>
                      <a:pt x="7311" y="8334"/>
                    </a:lnTo>
                    <a:lnTo>
                      <a:pt x="7311" y="1531"/>
                    </a:lnTo>
                    <a:moveTo>
                      <a:pt x="7145" y="9865"/>
                    </a:moveTo>
                    <a:lnTo>
                      <a:pt x="8142" y="9865"/>
                    </a:lnTo>
                    <a:lnTo>
                      <a:pt x="8142" y="10715"/>
                    </a:lnTo>
                    <a:lnTo>
                      <a:pt x="7145" y="10715"/>
                    </a:lnTo>
                    <a:lnTo>
                      <a:pt x="7145" y="9865"/>
                    </a:lnTo>
                    <a:moveTo>
                      <a:pt x="8972" y="1531"/>
                    </a:moveTo>
                    <a:lnTo>
                      <a:pt x="12462" y="1531"/>
                    </a:lnTo>
                    <a:lnTo>
                      <a:pt x="12462" y="5443"/>
                    </a:lnTo>
                    <a:lnTo>
                      <a:pt x="8972" y="5443"/>
                    </a:lnTo>
                    <a:lnTo>
                      <a:pt x="8972" y="1531"/>
                    </a:lnTo>
                    <a:moveTo>
                      <a:pt x="13625" y="1531"/>
                    </a:moveTo>
                    <a:lnTo>
                      <a:pt x="20271" y="1531"/>
                    </a:lnTo>
                    <a:lnTo>
                      <a:pt x="20271" y="5443"/>
                    </a:lnTo>
                    <a:lnTo>
                      <a:pt x="13625" y="5443"/>
                    </a:lnTo>
                    <a:lnTo>
                      <a:pt x="13625" y="1531"/>
                    </a:lnTo>
                    <a:moveTo>
                      <a:pt x="18609" y="6463"/>
                    </a:moveTo>
                    <a:lnTo>
                      <a:pt x="20437" y="6463"/>
                    </a:lnTo>
                    <a:lnTo>
                      <a:pt x="20437" y="10885"/>
                    </a:lnTo>
                    <a:lnTo>
                      <a:pt x="18609" y="10885"/>
                    </a:lnTo>
                    <a:lnTo>
                      <a:pt x="18609" y="6463"/>
                    </a:lnTo>
                  </a:path>
                </a:pathLst>
              </a:custGeom>
              <a:solidFill>
                <a:srgbClr val="0033CC">
                  <a:alpha val="38039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83311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TextBox 116"/>
              <p:cNvSpPr txBox="1">
                <a:spLocks noChangeArrowheads="1"/>
              </p:cNvSpPr>
              <p:nvPr/>
            </p:nvSpPr>
            <p:spPr bwMode="auto">
              <a:xfrm>
                <a:off x="6267077" y="1561231"/>
                <a:ext cx="1237243" cy="265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311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  <a:latin typeface="+mn-lt"/>
                  </a:rPr>
                  <a:t>Host Computer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26976" y="2116986"/>
              <a:ext cx="1426220" cy="687388"/>
              <a:chOff x="5141348" y="2422157"/>
              <a:chExt cx="1554480" cy="748488"/>
            </a:xfrm>
          </p:grpSpPr>
          <p:sp>
            <p:nvSpPr>
              <p:cNvPr id="10" name="Left Arrow 9"/>
              <p:cNvSpPr>
                <a:spLocks noChangeArrowheads="1"/>
              </p:cNvSpPr>
              <p:nvPr/>
            </p:nvSpPr>
            <p:spPr bwMode="auto">
              <a:xfrm>
                <a:off x="5141348" y="2422157"/>
                <a:ext cx="1554480" cy="375109"/>
              </a:xfrm>
              <a:prstGeom prst="leftArrow">
                <a:avLst>
                  <a:gd name="adj1" fmla="val 50000"/>
                  <a:gd name="adj2" fmla="val 50187"/>
                </a:avLst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769" tIns="0" rIns="90769" bIns="0" anchor="ctr" anchorCtr="1"/>
              <a:lstStyle/>
              <a:p>
                <a:pPr algn="ctr" defTabSz="8331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2060"/>
                    </a:solidFill>
                  </a:rPr>
                  <a:t>Part Nbr and EDI Data</a:t>
                </a:r>
              </a:p>
            </p:txBody>
          </p:sp>
          <p:sp>
            <p:nvSpPr>
              <p:cNvPr id="12" name="Right Arrow 11"/>
              <p:cNvSpPr>
                <a:spLocks noChangeArrowheads="1"/>
              </p:cNvSpPr>
              <p:nvPr/>
            </p:nvSpPr>
            <p:spPr bwMode="auto">
              <a:xfrm>
                <a:off x="5232788" y="2797264"/>
                <a:ext cx="1371600" cy="373381"/>
              </a:xfrm>
              <a:prstGeom prst="rightArrow">
                <a:avLst>
                  <a:gd name="adj1" fmla="val 50000"/>
                  <a:gd name="adj2" fmla="val 50154"/>
                </a:avLst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769" tIns="0" rIns="90769" bIns="0" anchor="ctr" anchorCtr="1"/>
              <a:lstStyle/>
              <a:p>
                <a:pPr algn="ctr" defTabSz="8331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99"/>
                    </a:solidFill>
                  </a:rPr>
                  <a:t>Printed Label Data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35652" y="1635152"/>
              <a:ext cx="1236661" cy="2008932"/>
              <a:chOff x="4920717" y="1931770"/>
              <a:chExt cx="1347875" cy="2187504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5429768" y="3465766"/>
                <a:ext cx="454579" cy="653508"/>
                <a:chOff x="3770086" y="3020482"/>
                <a:chExt cx="417081" cy="600697"/>
              </a:xfrm>
            </p:grpSpPr>
            <p:sp>
              <p:nvSpPr>
                <p:cNvPr id="19495" name="Flowchart: Magnetic Disk 42"/>
                <p:cNvSpPr>
                  <a:spLocks noChangeArrowheads="1"/>
                </p:cNvSpPr>
                <p:nvPr/>
              </p:nvSpPr>
              <p:spPr bwMode="auto">
                <a:xfrm>
                  <a:off x="3770086" y="3177239"/>
                  <a:ext cx="417081" cy="443940"/>
                </a:xfrm>
                <a:prstGeom prst="flowChartMagneticDisk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91440" bIns="0" anchor="ctr" anchorCtr="1"/>
                <a:lstStyle/>
                <a:p>
                  <a:pPr algn="ctr" defTabSz="833116" fontAlgn="base">
                    <a:spcBef>
                      <a:spcPts val="547"/>
                    </a:spcBef>
                    <a:spcAft>
                      <a:spcPct val="0"/>
                    </a:spcAft>
                  </a:pPr>
                  <a:r>
                    <a:rPr lang="en-US" sz="800" dirty="0">
                      <a:solidFill>
                        <a:srgbClr val="000099"/>
                      </a:solidFill>
                    </a:rPr>
                    <a:t>SQL</a:t>
                  </a:r>
                  <a:br>
                    <a:rPr lang="en-US" sz="800" dirty="0">
                      <a:solidFill>
                        <a:srgbClr val="000099"/>
                      </a:solidFill>
                    </a:rPr>
                  </a:br>
                  <a:r>
                    <a:rPr lang="en-US" sz="800" dirty="0">
                      <a:solidFill>
                        <a:srgbClr val="000099"/>
                      </a:solidFill>
                    </a:rPr>
                    <a:t>DB</a:t>
                  </a:r>
                </a:p>
              </p:txBody>
            </p:sp>
            <p:sp>
              <p:nvSpPr>
                <p:cNvPr id="19496" name="Right Arrow 39"/>
                <p:cNvSpPr>
                  <a:spLocks noChangeArrowheads="1"/>
                </p:cNvSpPr>
                <p:nvPr/>
              </p:nvSpPr>
              <p:spPr bwMode="auto">
                <a:xfrm rot="5400000">
                  <a:off x="3848518" y="3064911"/>
                  <a:ext cx="260217" cy="171360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8331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487" name="Group 21"/>
              <p:cNvGrpSpPr>
                <a:grpSpLocks/>
              </p:cNvGrpSpPr>
              <p:nvPr/>
            </p:nvGrpSpPr>
            <p:grpSpPr bwMode="auto">
              <a:xfrm>
                <a:off x="5314373" y="2225604"/>
                <a:ext cx="673412" cy="1204636"/>
                <a:chOff x="3737366" y="2575739"/>
                <a:chExt cx="559570" cy="933263"/>
              </a:xfrm>
            </p:grpSpPr>
            <p:pic>
              <p:nvPicPr>
                <p:cNvPr id="19489" name="Picture 16" descr="ICON-TXC.T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9179" y="2575739"/>
                  <a:ext cx="207757" cy="210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90" name="Picture 7" descr="PC server.wm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7366" y="2712752"/>
                  <a:ext cx="559570" cy="79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TextBox 116"/>
              <p:cNvSpPr txBox="1">
                <a:spLocks noChangeArrowheads="1"/>
              </p:cNvSpPr>
              <p:nvPr/>
            </p:nvSpPr>
            <p:spPr bwMode="auto">
              <a:xfrm>
                <a:off x="4920717" y="1931770"/>
                <a:ext cx="1347875" cy="43494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90769" tIns="45386" rIns="90769" bIns="45386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3116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dirty="0">
                    <a:solidFill>
                      <a:srgbClr val="002060"/>
                    </a:solidFill>
                    <a:latin typeface="+mn-lt"/>
                  </a:rPr>
                  <a:t>SPEDE Application Server</a:t>
                </a:r>
              </a:p>
            </p:txBody>
          </p:sp>
        </p:grpSp>
        <p:sp>
          <p:nvSpPr>
            <p:cNvPr id="19476" name="TextBox 42"/>
            <p:cNvSpPr txBox="1">
              <a:spLocks noChangeArrowheads="1"/>
            </p:cNvSpPr>
            <p:nvPr/>
          </p:nvSpPr>
          <p:spPr bwMode="auto">
            <a:xfrm>
              <a:off x="1886760" y="1093932"/>
              <a:ext cx="1701222" cy="28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308" tIns="41655" rIns="83308" bIns="4165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311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C00000"/>
                  </a:solidFill>
                </a:rPr>
                <a:t>Production Area</a:t>
              </a:r>
            </a:p>
          </p:txBody>
        </p:sp>
        <p:sp>
          <p:nvSpPr>
            <p:cNvPr id="19477" name="TextBox 43"/>
            <p:cNvSpPr txBox="1">
              <a:spLocks noChangeArrowheads="1"/>
            </p:cNvSpPr>
            <p:nvPr/>
          </p:nvSpPr>
          <p:spPr bwMode="auto">
            <a:xfrm>
              <a:off x="6390612" y="1158670"/>
              <a:ext cx="728663" cy="28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308" tIns="41655" rIns="83308" bIns="4165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311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C00000"/>
                  </a:solidFill>
                </a:rPr>
                <a:t>IT Area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00020" y="2823762"/>
              <a:ext cx="1387944" cy="734063"/>
              <a:chOff x="6599654" y="3065459"/>
              <a:chExt cx="1387943" cy="734063"/>
            </a:xfrm>
          </p:grpSpPr>
          <p:sp>
            <p:nvSpPr>
              <p:cNvPr id="45" name="Flowchart: Magnetic Disk 42"/>
              <p:cNvSpPr>
                <a:spLocks noChangeArrowheads="1"/>
              </p:cNvSpPr>
              <p:nvPr/>
            </p:nvSpPr>
            <p:spPr bwMode="auto">
              <a:xfrm>
                <a:off x="6599654" y="3230610"/>
                <a:ext cx="503237" cy="517213"/>
              </a:xfrm>
              <a:prstGeom prst="flowChartMagneticDisk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91440" bIns="0" anchor="ctr" anchorCtr="1"/>
              <a:lstStyle/>
              <a:p>
                <a:pPr algn="ctr" defTabSz="833116" fontAlgn="base">
                  <a:spcBef>
                    <a:spcPts val="547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000099"/>
                    </a:solidFill>
                  </a:rPr>
                  <a:t>Label DB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760445" y="3065459"/>
                <a:ext cx="1227152" cy="734063"/>
                <a:chOff x="6760445" y="3065459"/>
                <a:chExt cx="1227152" cy="734063"/>
              </a:xfrm>
            </p:grpSpPr>
            <p:grpSp>
              <p:nvGrpSpPr>
                <p:cNvPr id="19478" name="Group 24"/>
                <p:cNvGrpSpPr>
                  <a:grpSpLocks/>
                </p:cNvGrpSpPr>
                <p:nvPr/>
              </p:nvGrpSpPr>
              <p:grpSpPr bwMode="auto">
                <a:xfrm>
                  <a:off x="7082180" y="3153191"/>
                  <a:ext cx="905417" cy="646331"/>
                  <a:chOff x="7169756" y="2992638"/>
                  <a:chExt cx="905506" cy="646284"/>
                </a:xfrm>
              </p:grpSpPr>
              <p:sp>
                <p:nvSpPr>
                  <p:cNvPr id="19481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4676" y="2992638"/>
                    <a:ext cx="680586" cy="64628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45720" rIns="4572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833116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>
                        <a:solidFill>
                          <a:srgbClr val="002060"/>
                        </a:solidFill>
                        <a:latin typeface="+mn-lt"/>
                      </a:rPr>
                      <a:t>Your Shipping &amp; Scanning</a:t>
                    </a:r>
                  </a:p>
                  <a:p>
                    <a:pPr algn="ctr" defTabSz="833116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 smtClean="0">
                        <a:solidFill>
                          <a:srgbClr val="002060"/>
                        </a:solidFill>
                        <a:latin typeface="+mn-lt"/>
                      </a:rPr>
                      <a:t>Apps</a:t>
                    </a:r>
                    <a:endParaRPr lang="en-US" sz="900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482" name="Right Arrow 38"/>
                  <p:cNvSpPr>
                    <a:spLocks noChangeArrowheads="1"/>
                  </p:cNvSpPr>
                  <p:nvPr/>
                </p:nvSpPr>
                <p:spPr bwMode="auto">
                  <a:xfrm>
                    <a:off x="7169756" y="3257014"/>
                    <a:ext cx="201168" cy="147325"/>
                  </a:xfrm>
                  <a:prstGeom prst="rightArrow">
                    <a:avLst>
                      <a:gd name="adj1" fmla="val 50000"/>
                      <a:gd name="adj2" fmla="val 49995"/>
                    </a:avLst>
                  </a:prstGeom>
                  <a:solidFill>
                    <a:schemeClr val="accent1"/>
                  </a:solidFill>
                  <a:ln w="0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83311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480" name="Right Arrow 49"/>
                <p:cNvSpPr>
                  <a:spLocks noChangeArrowheads="1"/>
                </p:cNvSpPr>
                <p:nvPr/>
              </p:nvSpPr>
              <p:spPr bwMode="auto">
                <a:xfrm rot="5400000">
                  <a:off x="6716208" y="3109696"/>
                  <a:ext cx="259770" cy="171296"/>
                </a:xfrm>
                <a:prstGeom prst="rightArrow">
                  <a:avLst>
                    <a:gd name="adj1" fmla="val 50000"/>
                    <a:gd name="adj2" fmla="val 50002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8331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773193" y="3054323"/>
              <a:ext cx="788874" cy="760339"/>
              <a:chOff x="1365358" y="3189691"/>
              <a:chExt cx="835523" cy="880426"/>
            </a:xfrm>
          </p:grpSpPr>
          <p:pic>
            <p:nvPicPr>
              <p:cNvPr id="19485" name="Picture 19" descr="3400e wireless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367881"/>
                <a:ext cx="533138" cy="614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90549">
                <a:off x="1934312" y="3875507"/>
                <a:ext cx="266569" cy="1946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0" descr="ICON-TXC.T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1365358" y="3189691"/>
                <a:ext cx="377236" cy="176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029" y="3136560"/>
              <a:ext cx="1222969" cy="68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 rot="20942821">
              <a:off x="808733" y="3260722"/>
              <a:ext cx="539463" cy="546426"/>
              <a:chOff x="5468105" y="2582636"/>
              <a:chExt cx="2250192" cy="259969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97" r="64235" b="14246"/>
              <a:stretch/>
            </p:blipFill>
            <p:spPr>
              <a:xfrm>
                <a:off x="6493516" y="2582636"/>
                <a:ext cx="1224781" cy="1722414"/>
              </a:xfrm>
              <a:prstGeom prst="rect">
                <a:avLst/>
              </a:prstGeom>
            </p:spPr>
          </p:pic>
          <p:sp>
            <p:nvSpPr>
              <p:cNvPr id="65" name="Flowchart: Display 25"/>
              <p:cNvSpPr/>
              <p:nvPr/>
            </p:nvSpPr>
            <p:spPr>
              <a:xfrm rot="6679998">
                <a:off x="5942618" y="3791593"/>
                <a:ext cx="916226" cy="1865252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667 w 10000"/>
                  <a:gd name="connsiteY1" fmla="*/ 0 h 10000"/>
                  <a:gd name="connsiteX2" fmla="*/ 8333 w 10000"/>
                  <a:gd name="connsiteY2" fmla="*/ 0 h 10000"/>
                  <a:gd name="connsiteX3" fmla="*/ 10000 w 10000"/>
                  <a:gd name="connsiteY3" fmla="*/ 5000 h 10000"/>
                  <a:gd name="connsiteX4" fmla="*/ 8333 w 10000"/>
                  <a:gd name="connsiteY4" fmla="*/ 10000 h 10000"/>
                  <a:gd name="connsiteX5" fmla="*/ 1667 w 10000"/>
                  <a:gd name="connsiteY5" fmla="*/ 10000 h 10000"/>
                  <a:gd name="connsiteX6" fmla="*/ 0 w 10000"/>
                  <a:gd name="connsiteY6" fmla="*/ 5000 h 10000"/>
                  <a:gd name="connsiteX0" fmla="*/ 0 w 11193"/>
                  <a:gd name="connsiteY0" fmla="*/ 5000 h 14043"/>
                  <a:gd name="connsiteX1" fmla="*/ 1667 w 11193"/>
                  <a:gd name="connsiteY1" fmla="*/ 0 h 14043"/>
                  <a:gd name="connsiteX2" fmla="*/ 8333 w 11193"/>
                  <a:gd name="connsiteY2" fmla="*/ 0 h 14043"/>
                  <a:gd name="connsiteX3" fmla="*/ 10000 w 11193"/>
                  <a:gd name="connsiteY3" fmla="*/ 5000 h 14043"/>
                  <a:gd name="connsiteX4" fmla="*/ 10883 w 11193"/>
                  <a:gd name="connsiteY4" fmla="*/ 14043 h 14043"/>
                  <a:gd name="connsiteX5" fmla="*/ 1667 w 11193"/>
                  <a:gd name="connsiteY5" fmla="*/ 10000 h 14043"/>
                  <a:gd name="connsiteX6" fmla="*/ 0 w 11193"/>
                  <a:gd name="connsiteY6" fmla="*/ 5000 h 14043"/>
                  <a:gd name="connsiteX0" fmla="*/ 0 w 11148"/>
                  <a:gd name="connsiteY0" fmla="*/ 9214 h 18257"/>
                  <a:gd name="connsiteX1" fmla="*/ 1667 w 11148"/>
                  <a:gd name="connsiteY1" fmla="*/ 4214 h 18257"/>
                  <a:gd name="connsiteX2" fmla="*/ 10688 w 11148"/>
                  <a:gd name="connsiteY2" fmla="*/ 0 h 18257"/>
                  <a:gd name="connsiteX3" fmla="*/ 10000 w 11148"/>
                  <a:gd name="connsiteY3" fmla="*/ 9214 h 18257"/>
                  <a:gd name="connsiteX4" fmla="*/ 10883 w 11148"/>
                  <a:gd name="connsiteY4" fmla="*/ 18257 h 18257"/>
                  <a:gd name="connsiteX5" fmla="*/ 1667 w 11148"/>
                  <a:gd name="connsiteY5" fmla="*/ 14214 h 18257"/>
                  <a:gd name="connsiteX6" fmla="*/ 0 w 11148"/>
                  <a:gd name="connsiteY6" fmla="*/ 9214 h 18257"/>
                  <a:gd name="connsiteX0" fmla="*/ 0 w 15064"/>
                  <a:gd name="connsiteY0" fmla="*/ 9214 h 18257"/>
                  <a:gd name="connsiteX1" fmla="*/ 1667 w 15064"/>
                  <a:gd name="connsiteY1" fmla="*/ 4214 h 18257"/>
                  <a:gd name="connsiteX2" fmla="*/ 10688 w 15064"/>
                  <a:gd name="connsiteY2" fmla="*/ 0 h 18257"/>
                  <a:gd name="connsiteX3" fmla="*/ 15064 w 15064"/>
                  <a:gd name="connsiteY3" fmla="*/ 9436 h 18257"/>
                  <a:gd name="connsiteX4" fmla="*/ 10883 w 15064"/>
                  <a:gd name="connsiteY4" fmla="*/ 18257 h 18257"/>
                  <a:gd name="connsiteX5" fmla="*/ 1667 w 15064"/>
                  <a:gd name="connsiteY5" fmla="*/ 14214 h 18257"/>
                  <a:gd name="connsiteX6" fmla="*/ 0 w 15064"/>
                  <a:gd name="connsiteY6" fmla="*/ 9214 h 18257"/>
                  <a:gd name="connsiteX0" fmla="*/ 1237 w 16301"/>
                  <a:gd name="connsiteY0" fmla="*/ 9214 h 18257"/>
                  <a:gd name="connsiteX1" fmla="*/ 2904 w 16301"/>
                  <a:gd name="connsiteY1" fmla="*/ 4214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  <a:gd name="connsiteX0" fmla="*/ 1237 w 16301"/>
                  <a:gd name="connsiteY0" fmla="*/ 9214 h 18257"/>
                  <a:gd name="connsiteX1" fmla="*/ 622 w 16301"/>
                  <a:gd name="connsiteY1" fmla="*/ 6283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01" h="18257">
                    <a:moveTo>
                      <a:pt x="1237" y="9214"/>
                    </a:moveTo>
                    <a:lnTo>
                      <a:pt x="622" y="6283"/>
                    </a:lnTo>
                    <a:lnTo>
                      <a:pt x="11925" y="0"/>
                    </a:lnTo>
                    <a:cubicBezTo>
                      <a:pt x="12846" y="0"/>
                      <a:pt x="16269" y="6393"/>
                      <a:pt x="16301" y="9436"/>
                    </a:cubicBezTo>
                    <a:cubicBezTo>
                      <a:pt x="16333" y="12479"/>
                      <a:pt x="13041" y="18257"/>
                      <a:pt x="12120" y="18257"/>
                    </a:cubicBezTo>
                    <a:lnTo>
                      <a:pt x="0" y="11920"/>
                    </a:lnTo>
                    <a:lnTo>
                      <a:pt x="1237" y="92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54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775491" y="3851833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Weigh Scale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26" y="2076660"/>
              <a:ext cx="838113" cy="75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365852" y="1164037"/>
              <a:ext cx="708222" cy="1178914"/>
              <a:chOff x="1450923" y="1364004"/>
              <a:chExt cx="708222" cy="1178914"/>
            </a:xfrm>
          </p:grpSpPr>
          <p:grpSp>
            <p:nvGrpSpPr>
              <p:cNvPr id="6" name="Group 43"/>
              <p:cNvGrpSpPr>
                <a:grpSpLocks noChangeAspect="1"/>
              </p:cNvGrpSpPr>
              <p:nvPr/>
            </p:nvGrpSpPr>
            <p:grpSpPr bwMode="auto">
              <a:xfrm>
                <a:off x="1495512" y="1364004"/>
                <a:ext cx="503372" cy="966167"/>
                <a:chOff x="8442188" y="2677728"/>
                <a:chExt cx="809034" cy="1363425"/>
              </a:xfrm>
            </p:grpSpPr>
            <p:pic>
              <p:nvPicPr>
                <p:cNvPr id="1949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2188" y="2869152"/>
                  <a:ext cx="809034" cy="1172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94" name="Picture 45" descr="ICON-TXC.TIF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9476"/>
                <a:stretch>
                  <a:fillRect/>
                </a:stretch>
              </p:blipFill>
              <p:spPr bwMode="auto">
                <a:xfrm>
                  <a:off x="8497600" y="2677728"/>
                  <a:ext cx="573413" cy="245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1450923" y="2316797"/>
                <a:ext cx="708222" cy="226121"/>
              </a:xfrm>
              <a:prstGeom prst="rect">
                <a:avLst/>
              </a:prstGeom>
              <a:noFill/>
            </p:spPr>
            <p:txBody>
              <a:bodyPr wrap="square" lIns="83924" tIns="41962" rIns="83924" bIns="41962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SPEDE PLC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7918" y="1375964"/>
              <a:ext cx="792356" cy="952110"/>
              <a:chOff x="2371613" y="1483573"/>
              <a:chExt cx="792356" cy="952110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2384096" y="1483573"/>
                <a:ext cx="646598" cy="813248"/>
                <a:chOff x="2139651" y="1504040"/>
                <a:chExt cx="603656" cy="758512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3" t="15157" r="13040" b="6400"/>
                <a:stretch/>
              </p:blipFill>
              <p:spPr>
                <a:xfrm>
                  <a:off x="2261362" y="1928871"/>
                  <a:ext cx="337528" cy="333681"/>
                </a:xfrm>
                <a:prstGeom prst="rect">
                  <a:avLst/>
                </a:prstGeom>
              </p:spPr>
            </p:pic>
            <p:grpSp>
              <p:nvGrpSpPr>
                <p:cNvPr id="51" name="Group 50"/>
                <p:cNvGrpSpPr/>
                <p:nvPr/>
              </p:nvGrpSpPr>
              <p:grpSpPr>
                <a:xfrm>
                  <a:off x="2139651" y="1504040"/>
                  <a:ext cx="603656" cy="605230"/>
                  <a:chOff x="8008930" y="3516149"/>
                  <a:chExt cx="603656" cy="605230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8930" y="3686231"/>
                    <a:ext cx="603656" cy="4351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28" descr="ICON-TXC.TIF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9476"/>
                  <a:stretch>
                    <a:fillRect/>
                  </a:stretch>
                </p:blipFill>
                <p:spPr bwMode="auto">
                  <a:xfrm>
                    <a:off x="8117610" y="3516149"/>
                    <a:ext cx="363590" cy="156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67" name="TextBox 66"/>
              <p:cNvSpPr txBox="1"/>
              <p:nvPr/>
            </p:nvSpPr>
            <p:spPr>
              <a:xfrm>
                <a:off x="2371613" y="2294357"/>
                <a:ext cx="792356" cy="141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TouchScreen PC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64127" y="1981200"/>
              <a:ext cx="733643" cy="282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Production Machine PLC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05430" y="3820391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Label Printer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6204" y="3847511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Vision Sensor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14989" y="2621621"/>
              <a:ext cx="1472581" cy="377890"/>
              <a:chOff x="2989106" y="2528433"/>
              <a:chExt cx="1605011" cy="411480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2989106" y="2528433"/>
                <a:ext cx="1605011" cy="411480"/>
              </a:xfrm>
              <a:prstGeom prst="rightArrow">
                <a:avLst/>
              </a:prstGeom>
              <a:solidFill>
                <a:schemeClr val="bg1"/>
              </a:solidFill>
              <a:ln w="1587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55780" y="2689547"/>
                <a:ext cx="1538337" cy="117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Production, Part, Label data</a:t>
                </a:r>
              </a:p>
            </p:txBody>
          </p:sp>
        </p:grpSp>
        <p:sp>
          <p:nvSpPr>
            <p:cNvPr id="79" name="Left Arrow 78"/>
            <p:cNvSpPr>
              <a:spLocks noChangeArrowheads="1"/>
            </p:cNvSpPr>
            <p:nvPr/>
          </p:nvSpPr>
          <p:spPr bwMode="auto">
            <a:xfrm>
              <a:off x="3013711" y="2328074"/>
              <a:ext cx="1470448" cy="344488"/>
            </a:xfrm>
            <a:prstGeom prst="leftArrow">
              <a:avLst>
                <a:gd name="adj1" fmla="val 50000"/>
                <a:gd name="adj2" fmla="val 50187"/>
              </a:avLst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3308" tIns="0" rIns="83308" bIns="0" anchor="ctr" anchorCtr="1"/>
            <a:lstStyle/>
            <a:p>
              <a:pPr algn="ctr" defTabSz="8331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Nbr and EDI Data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065218" y="1569450"/>
              <a:ext cx="1208132" cy="619762"/>
              <a:chOff x="3523309" y="1400003"/>
              <a:chExt cx="1208132" cy="61976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3309" y="1539444"/>
                <a:ext cx="483731" cy="480321"/>
              </a:xfrm>
              <a:prstGeom prst="rect">
                <a:avLst/>
              </a:prstGeom>
            </p:spPr>
          </p:pic>
          <p:pic>
            <p:nvPicPr>
              <p:cNvPr id="74" name="Picture 58" descr="ICON-TXC.TIF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3581673" y="1400003"/>
                <a:ext cx="333527" cy="133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007040" y="1557234"/>
                <a:ext cx="724401" cy="423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Handheld </a:t>
                </a:r>
                <a:b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or fixed</a:t>
                </a:r>
                <a:b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Scanner</a:t>
                </a:r>
              </a:p>
            </p:txBody>
          </p:sp>
        </p:grpSp>
        <p:pic>
          <p:nvPicPr>
            <p:cNvPr id="1028" name="Picture 4" descr="https://www.baslerweb.com/fp-1478427532/media/editorial/product_images/camera_series/ace_1/ace_GigE_lens_f_l_670x500px__x250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34956">
              <a:off x="3059646" y="3508157"/>
              <a:ext cx="457200" cy="34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2763989" y="3851833"/>
              <a:ext cx="830356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Imaging Camera</a:t>
              </a:r>
            </a:p>
          </p:txBody>
        </p:sp>
        <p:pic>
          <p:nvPicPr>
            <p:cNvPr id="1030" name="Picture 6" descr="http://storage-handling.com/wp-content/uploads/2016/01/Conveyor-systems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4" t="66542" r="35791" b="17215"/>
            <a:stretch/>
          </p:blipFill>
          <p:spPr bwMode="auto">
            <a:xfrm rot="20733872">
              <a:off x="629915" y="2689191"/>
              <a:ext cx="1171469" cy="49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1304057" y="2698896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Conveyor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78" name="Group 77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80" name="Picture 79">
              <a:hlinkClick r:id="rId21"/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610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536894" y="381000"/>
            <a:ext cx="7830224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32731" y="1153089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Parts Are Counted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by Weigh Scale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Scale </a:t>
            </a:r>
            <a:r>
              <a:rPr lang="en-US" sz="1600" dirty="0">
                <a:latin typeface="+mn-lt"/>
              </a:rPr>
              <a:t>connected via RS-232 or TCP/IP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Part level piece weight, layer count, total pieces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provided Tare Button on touch screen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Tare between layers if </a:t>
            </a:r>
            <a:r>
              <a:rPr lang="en-US" sz="1600" dirty="0" smtClean="0">
                <a:latin typeface="+mn-lt"/>
              </a:rPr>
              <a:t>inter-layer </a:t>
            </a:r>
            <a:r>
              <a:rPr lang="en-US" sz="1600" dirty="0">
                <a:latin typeface="+mn-lt"/>
              </a:rPr>
              <a:t>dunnage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+/- percentage variance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Removing parts from scale decreases count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Weights recorded in </a:t>
            </a:r>
            <a:r>
              <a:rPr lang="en-US" sz="1600" dirty="0" smtClean="0">
                <a:latin typeface="+mn-lt"/>
              </a:rPr>
              <a:t>SPEDE</a:t>
            </a:r>
          </a:p>
          <a:p>
            <a:pPr marL="388620" lvl="0" indent="0">
              <a:buClr>
                <a:srgbClr val="C00000"/>
              </a:buClr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 indent="0"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Customers</a:t>
            </a:r>
            <a:r>
              <a:rPr lang="en-US" sz="2200" b="1" dirty="0">
                <a:solidFill>
                  <a:srgbClr val="002060"/>
                </a:solidFill>
              </a:rPr>
              <a:t>:</a:t>
            </a:r>
          </a:p>
          <a:p>
            <a:pPr marL="73152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latin typeface="+mn-lt"/>
              </a:rPr>
              <a:t>Nissin </a:t>
            </a:r>
            <a:r>
              <a:rPr lang="en-US" sz="1800" dirty="0">
                <a:latin typeface="+mn-lt"/>
              </a:rPr>
              <a:t>- brake pad</a:t>
            </a:r>
          </a:p>
          <a:p>
            <a:pPr marL="73152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latin typeface="+mn-lt"/>
              </a:rPr>
              <a:t>TGMO - map pocket</a:t>
            </a:r>
          </a:p>
          <a:p>
            <a:pPr marL="73152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latin typeface="+mn-lt"/>
              </a:rPr>
              <a:t>Busche – </a:t>
            </a:r>
            <a:r>
              <a:rPr lang="en-US" sz="1800" dirty="0" smtClean="0">
                <a:latin typeface="+mn-lt"/>
              </a:rPr>
              <a:t>suspension </a:t>
            </a:r>
            <a:r>
              <a:rPr lang="en-US" sz="1800" dirty="0">
                <a:latin typeface="+mn-lt"/>
              </a:rPr>
              <a:t>knuckle</a:t>
            </a:r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10568" y="4520970"/>
            <a:ext cx="1390206" cy="1529309"/>
            <a:chOff x="-2332038" y="1470491"/>
            <a:chExt cx="1676400" cy="1790067"/>
          </a:xfrm>
        </p:grpSpPr>
        <p:pic>
          <p:nvPicPr>
            <p:cNvPr id="2050" name="Picture 2" descr="chassi-coll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6" t="23548" r="65795" b="53441"/>
            <a:stretch/>
          </p:blipFill>
          <p:spPr bwMode="auto">
            <a:xfrm>
              <a:off x="-2179639" y="1828800"/>
              <a:ext cx="1524001" cy="143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sosceles Triangle 1"/>
            <p:cNvSpPr/>
            <p:nvPr/>
          </p:nvSpPr>
          <p:spPr>
            <a:xfrm>
              <a:off x="-2332038" y="1470491"/>
              <a:ext cx="914400" cy="8155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Busche Performance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8" y="4984238"/>
            <a:ext cx="1870165" cy="7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5" name="Group 14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8" name="Picture 17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948107" y="1383270"/>
            <a:ext cx="2568527" cy="1792072"/>
            <a:chOff x="6587692" y="4726458"/>
            <a:chExt cx="2799516" cy="19513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00" y="4726458"/>
              <a:ext cx="2074052" cy="152759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587692" y="6275665"/>
              <a:ext cx="2799516" cy="4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to Weigh Scale ensures  </a:t>
              </a:r>
              <a:b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Packed Quantity is correct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589391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66753" y="1156439"/>
            <a:ext cx="8090139" cy="367874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Parts Are Counted </a:t>
            </a:r>
            <a:r>
              <a:rPr lang="en-US" sz="2200" b="1" dirty="0">
                <a:solidFill>
                  <a:srgbClr val="002060"/>
                </a:solidFill>
              </a:rPr>
              <a:t>by Weigh Scale </a:t>
            </a:r>
            <a:r>
              <a:rPr lang="en-US" sz="2200" b="1" dirty="0" smtClean="0">
                <a:solidFill>
                  <a:srgbClr val="002060"/>
                </a:solidFill>
              </a:rPr>
              <a:t>+ </a:t>
            </a:r>
            <a:r>
              <a:rPr lang="en-US" sz="2200" b="1" dirty="0">
                <a:solidFill>
                  <a:srgbClr val="002060"/>
                </a:solidFill>
              </a:rPr>
              <a:t>Vision Verification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Scale connected via RS-232 or TCP/IP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Part level piece weight, layer count, total pieces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SPEDE provided Tare Button on touch screen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Tare between layers if inter layer dunnage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+/- percentage variance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Keyence Vision Sensor controlled by SPEDE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Part must pass vision then weight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Removing parts from scale decreases </a:t>
            </a:r>
            <a:r>
              <a:rPr lang="en-US" sz="1600" dirty="0" smtClean="0"/>
              <a:t>count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Nissin </a:t>
            </a:r>
            <a:r>
              <a:rPr lang="en-US" sz="1800" dirty="0"/>
              <a:t>Brake - engine mount bracket</a:t>
            </a:r>
            <a:r>
              <a:rPr lang="en-US" sz="1800" dirty="0" smtClean="0"/>
              <a:t>, aluminum castings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12664" y="6491212"/>
            <a:ext cx="363836" cy="315576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endParaRPr lang="en-US" sz="15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13806" y="2133600"/>
            <a:ext cx="2445428" cy="3062748"/>
            <a:chOff x="6531338" y="2641329"/>
            <a:chExt cx="2445428" cy="3062748"/>
          </a:xfrm>
        </p:grpSpPr>
        <p:pic>
          <p:nvPicPr>
            <p:cNvPr id="10" name="Picture 9" descr="Nissin Brake of Ohio - Alerts - Google Chrom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" t="23609" r="71407" b="62501"/>
            <a:stretch/>
          </p:blipFill>
          <p:spPr>
            <a:xfrm>
              <a:off x="6877124" y="5003529"/>
              <a:ext cx="2099642" cy="70054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338" y="2641329"/>
              <a:ext cx="2243767" cy="160321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536894" y="38100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2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3217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60815" y="1143000"/>
            <a:ext cx="8090139" cy="492193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Parts Are Counted </a:t>
            </a:r>
            <a:r>
              <a:rPr lang="en-US" sz="2200" b="1" dirty="0">
                <a:solidFill>
                  <a:srgbClr val="002060"/>
                </a:solidFill>
              </a:rPr>
              <a:t>by Vision only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Keyence Vision Sensor controlled by SPEDE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1 to 4 </a:t>
            </a:r>
            <a:r>
              <a:rPr lang="en-US" sz="1600" dirty="0" smtClean="0"/>
              <a:t>Sensors </a:t>
            </a:r>
            <a:r>
              <a:rPr lang="en-US" sz="1600" dirty="0"/>
              <a:t>per line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Sensors can be ganged together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Logical AND, all sensors must pass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Logical OR, any sensor can pass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Triggered by external object sensor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 smtClean="0"/>
              <a:t>Only “good part” </a:t>
            </a:r>
            <a:r>
              <a:rPr lang="en-US" sz="1600" dirty="0"/>
              <a:t>increments count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Onscreen minus, can be supervisor </a:t>
            </a:r>
            <a:r>
              <a:rPr lang="en-US" sz="1600" dirty="0" smtClean="0"/>
              <a:t>only</a:t>
            </a:r>
          </a:p>
          <a:p>
            <a:pPr marL="457200" lvl="0" indent="0">
              <a:spcBef>
                <a:spcPts val="600"/>
              </a:spcBef>
              <a:buClr>
                <a:srgbClr val="C00000"/>
              </a:buClr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182880" lvl="0" indent="0">
              <a:spcBef>
                <a:spcPts val="600"/>
              </a:spcBef>
              <a:buClr>
                <a:srgbClr val="C00000"/>
              </a:buClr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182880" lvl="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Customers:</a:t>
            </a:r>
            <a:endParaRPr lang="en-US" sz="2000" b="1" dirty="0">
              <a:solidFill>
                <a:srgbClr val="002060"/>
              </a:solidFill>
            </a:endParaRP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Sonoco OH and TN – EPS/EPE bumper filler, </a:t>
            </a:r>
            <a:r>
              <a:rPr lang="en-US" sz="1600" dirty="0" smtClean="0"/>
              <a:t>door filler </a:t>
            </a:r>
            <a:endParaRPr lang="en-US" sz="1600" dirty="0"/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TMD vision only – 4 vision sensors for Honda service</a:t>
            </a:r>
          </a:p>
          <a:p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sz="1600" dirty="0" smtClean="0"/>
          </a:p>
        </p:txBody>
      </p:sp>
      <p:pic>
        <p:nvPicPr>
          <p:cNvPr id="5122" name="Picture 2" descr="Son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80" y="4403099"/>
            <a:ext cx="1149472" cy="11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9223" r="3361" b="21456"/>
          <a:stretch/>
        </p:blipFill>
        <p:spPr>
          <a:xfrm rot="16200000">
            <a:off x="7049684" y="2131817"/>
            <a:ext cx="2207431" cy="91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36" b="-2"/>
          <a:stretch/>
        </p:blipFill>
        <p:spPr bwMode="auto">
          <a:xfrm>
            <a:off x="5062573" y="1828800"/>
            <a:ext cx="2277981" cy="146304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36894" y="38100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3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84340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71701" y="1164965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Parts Counting  with Vision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+ Conveyor Controls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provided PLC controls/panel box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Dry contact to start/stop/reset conveyor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touchscreen conveyor controls for start/stop/reset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Keyence Vision Sensor (1 to 4)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Vision fail = bad part</a:t>
            </a:r>
            <a:endParaRPr lang="en-US" sz="1600" dirty="0">
              <a:latin typeface="+mn-lt"/>
            </a:endParaRP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Dry contact for pneumatic diverter for good/bad parts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Good parts diverted by pack count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Multiple pack out trays, printer per pack out </a:t>
            </a:r>
            <a:r>
              <a:rPr lang="en-US" sz="1600" dirty="0" smtClean="0">
                <a:latin typeface="+mn-lt"/>
              </a:rPr>
              <a:t>tray</a:t>
            </a: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36576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       NASCO </a:t>
            </a:r>
            <a:r>
              <a:rPr lang="en-US" sz="1800" dirty="0"/>
              <a:t>Conveyor – Non Honda coil suspension springs </a:t>
            </a: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endParaRPr lang="en-US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4" t="23107" r="14367" b="10539"/>
          <a:stretch/>
        </p:blipFill>
        <p:spPr>
          <a:xfrm rot="16200000">
            <a:off x="6401422" y="2132978"/>
            <a:ext cx="2377440" cy="1159483"/>
          </a:xfrm>
          <a:prstGeom prst="rect">
            <a:avLst/>
          </a:prstGeom>
        </p:spPr>
      </p:pic>
      <p:pic>
        <p:nvPicPr>
          <p:cNvPr id="11" name="Picture 2" descr="nhk-nasco_100x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73" y="4343400"/>
            <a:ext cx="1100884" cy="6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36894" y="38100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42571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975616" y="155953"/>
            <a:ext cx="7553739" cy="664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3998251" y="4114219"/>
            <a:ext cx="358231" cy="356060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299755" y="4045810"/>
            <a:ext cx="230874" cy="269151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7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4897025" y="3172027"/>
            <a:ext cx="239618" cy="3657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4865158" flipH="1">
            <a:off x="5457230" y="3468735"/>
            <a:ext cx="296955" cy="295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28635" y="4385101"/>
            <a:ext cx="406008" cy="21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27818" y="3231963"/>
            <a:ext cx="353423" cy="24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4914" y="215241"/>
            <a:ext cx="5299891" cy="96486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Vision Sensors on a conveyor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can validate, count, &amp; route parts</a:t>
            </a: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7963156" y="1557354"/>
            <a:ext cx="389045" cy="495054"/>
          </a:xfrm>
          <a:prstGeom prst="flowChartMagneticDisk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6" tIns="91426" rIns="91426" bIns="0" anchor="ctr" anchorCtr="1"/>
          <a:lstStyle/>
          <a:p>
            <a:pPr algn="ctr" defTabSz="907595" fontAlgn="base">
              <a:spcBef>
                <a:spcPts val="596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</a:rPr>
              <a:t>SQL</a:t>
            </a:r>
            <a:br>
              <a:rPr lang="en-US" sz="900" b="1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7971389" y="1349640"/>
            <a:ext cx="248846" cy="132473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pPr algn="ctr" defTabSz="907595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78" y="491014"/>
            <a:ext cx="475038" cy="7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6859279" y="735143"/>
            <a:ext cx="970761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SPEDE Application</a:t>
            </a:r>
          </a:p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5562601" y="2570878"/>
            <a:ext cx="1221851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SPEDE </a:t>
            </a:r>
          </a:p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Parts Counting</a:t>
            </a:r>
          </a:p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App</a:t>
            </a: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4658156" y="2006190"/>
            <a:ext cx="1042437" cy="3994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SPEDE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Vision App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689963" y="1373502"/>
            <a:ext cx="1216290" cy="15234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85045" y="5715222"/>
            <a:ext cx="2849370" cy="523220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</a:p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7636211" y="345609"/>
            <a:ext cx="653889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WiFi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752486" y="4556200"/>
            <a:ext cx="151530" cy="53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231639" y="4601247"/>
            <a:ext cx="156526" cy="506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182854" y="5136619"/>
            <a:ext cx="431625" cy="149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37" y="3473805"/>
            <a:ext cx="599410" cy="702683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7889153" y="4071801"/>
            <a:ext cx="895583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Zebra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Printer</a:t>
            </a:r>
          </a:p>
          <a:p>
            <a:pPr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80" y="5192162"/>
            <a:ext cx="954157" cy="95582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35" y="4404187"/>
            <a:ext cx="755774" cy="7570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75430" y="3300837"/>
            <a:ext cx="201075" cy="303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04332" y="2391770"/>
            <a:ext cx="736794" cy="616041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4869045" y="2513366"/>
            <a:ext cx="607364" cy="271403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5897230" y="3123890"/>
            <a:ext cx="773682" cy="665905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12" y="3209347"/>
            <a:ext cx="519291" cy="1638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23726" y="2979716"/>
            <a:ext cx="181874" cy="10687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087810" y="364451"/>
            <a:ext cx="181874" cy="10687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7635914" y="4518549"/>
            <a:ext cx="330822" cy="147829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1961294" y="3130221"/>
            <a:ext cx="629337" cy="33510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331442" y="3400679"/>
            <a:ext cx="235132" cy="653593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87675" y="3778174"/>
            <a:ext cx="423314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67279" y="4655784"/>
            <a:ext cx="362976" cy="30777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983056" y="3401067"/>
            <a:ext cx="292474" cy="52322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400" dirty="0"/>
              <a:t>L3</a:t>
            </a:r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5561797" y="4209739"/>
            <a:ext cx="235132" cy="653593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035903" y="3583936"/>
            <a:ext cx="235132" cy="653593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146098" y="5012780"/>
            <a:ext cx="329869" cy="264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397359" y="4027290"/>
            <a:ext cx="983282" cy="111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896231" y="4536536"/>
            <a:ext cx="219423" cy="56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129293" y="6077564"/>
            <a:ext cx="668773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052664" y="5388995"/>
            <a:ext cx="1011268" cy="3730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/>
              <a:t>SPEDE PLC  Control Panel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996732" y="4664408"/>
            <a:ext cx="549577" cy="462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605708" y="2884667"/>
            <a:ext cx="311045" cy="27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987611" y="3834196"/>
            <a:ext cx="341060" cy="27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853193" y="3328543"/>
            <a:ext cx="878925" cy="43088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800" b="1" dirty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6614353" y="1666538"/>
            <a:ext cx="1664466" cy="27699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200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20475" y="6323110"/>
            <a:ext cx="3149067" cy="461665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496771" y="3591611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>
            <a:gsLst>
              <a:gs pos="14000">
                <a:schemeClr val="accent6">
                  <a:lumMod val="75000"/>
                </a:schemeClr>
              </a:gs>
              <a:gs pos="76000">
                <a:srgbClr val="C00000">
                  <a:alpha val="8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5728501" y="4404185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164810" y="3759218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7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269542" y="5136620"/>
            <a:ext cx="783123" cy="680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Controls L1, L2, L3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V1, V2, V3</a:t>
            </a:r>
          </a:p>
        </p:txBody>
      </p:sp>
      <p:sp>
        <p:nvSpPr>
          <p:cNvPr id="132" name="Trapezoid 131"/>
          <p:cNvSpPr/>
          <p:nvPr/>
        </p:nvSpPr>
        <p:spPr>
          <a:xfrm rot="5400000">
            <a:off x="4739124" y="5421164"/>
            <a:ext cx="681223" cy="109712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5915238" y="4309771"/>
            <a:ext cx="629337" cy="335109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5826007" y="4253661"/>
            <a:ext cx="479769" cy="5657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133400" y="3443841"/>
            <a:ext cx="498431" cy="30777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7844360" y="5072817"/>
            <a:ext cx="668773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5" tIns="45379" rIns="90755" bIns="45379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Good</a:t>
            </a:r>
          </a:p>
        </p:txBody>
      </p:sp>
      <p:sp>
        <p:nvSpPr>
          <p:cNvPr id="20" name="Flowchart: Display 25"/>
          <p:cNvSpPr/>
          <p:nvPr/>
        </p:nvSpPr>
        <p:spPr>
          <a:xfrm rot="16769090" flipH="1">
            <a:off x="4872886" y="3428413"/>
            <a:ext cx="214588" cy="340248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100000">
                <a:srgbClr val="E4F6CE"/>
              </a:gs>
              <a:gs pos="37000">
                <a:srgbClr val="C0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370862" y="3612355"/>
            <a:ext cx="183226" cy="266899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12000">
                <a:schemeClr val="accent6">
                  <a:alpha val="74000"/>
                </a:schemeClr>
              </a:gs>
              <a:gs pos="75000">
                <a:srgbClr val="C0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86842" y="1284774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Parts Counting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by discrete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I/O from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Production Machine PLC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to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SPEDE PLC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provided PLC controls/panel box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Dry contact input to SPEDE PLC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+/- contact for increment/decrement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binary contacts for part number determination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Onscreen +/- count adjustments, can be supervisor </a:t>
            </a:r>
            <a:r>
              <a:rPr lang="en-US" sz="1600" dirty="0" smtClean="0">
                <a:latin typeface="+mn-lt"/>
              </a:rPr>
              <a:t>only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endParaRPr lang="en-US" dirty="0" smtClean="0">
              <a:latin typeface="+mn-lt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dirty="0"/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    Topre </a:t>
            </a:r>
            <a:r>
              <a:rPr lang="en-US" sz="1800" dirty="0"/>
              <a:t>- </a:t>
            </a:r>
            <a:r>
              <a:rPr lang="en-US" sz="1800" dirty="0" smtClean="0"/>
              <a:t>Center </a:t>
            </a:r>
            <a:r>
              <a:rPr lang="en-US" sz="1800" dirty="0"/>
              <a:t>pillar and  L/R threshold </a:t>
            </a:r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iagram：Product List (Main mass-production product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29455" r="48232" b="2233"/>
          <a:stretch/>
        </p:blipFill>
        <p:spPr bwMode="auto">
          <a:xfrm>
            <a:off x="6607903" y="1828800"/>
            <a:ext cx="1322139" cy="31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op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03" y="5025932"/>
            <a:ext cx="168393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5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Solutions for Counting  Non-Serialized Parts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787397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3|3.3|2.8|2.9|4.4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50944</TotalTime>
  <Words>1207</Words>
  <Application>Microsoft Office PowerPoint</Application>
  <PresentationFormat>On-screen Show (4:3)</PresentationFormat>
  <Paragraphs>258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Overview of SPEDE and your Host Systems</vt:lpstr>
      <vt:lpstr>Non-Serialized Counting:  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Solutions for Counting Non-serialzed Parts</dc:title>
  <dc:creator>Cheri</dc:creator>
  <cp:keywords>automated parts counting, solutions, using, plc, weigh scale, vision, camera,</cp:keywords>
  <cp:lastModifiedBy>Cheri</cp:lastModifiedBy>
  <cp:revision>111</cp:revision>
  <cp:lastPrinted>2019-09-18T20:40:19Z</cp:lastPrinted>
  <dcterms:created xsi:type="dcterms:W3CDTF">2019-02-26T16:39:34Z</dcterms:created>
  <dcterms:modified xsi:type="dcterms:W3CDTF">2021-06-08T16:17:22Z</dcterms:modified>
  <cp:category>Automated Solutions for Manufacturing</cp:category>
</cp:coreProperties>
</file>