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9" r:id="rId1"/>
    <p:sldMasterId id="2147483832" r:id="rId2"/>
  </p:sldMasterIdLst>
  <p:notesMasterIdLst>
    <p:notesMasterId r:id="rId17"/>
  </p:notesMasterIdLst>
  <p:handoutMasterIdLst>
    <p:handoutMasterId r:id="rId18"/>
  </p:handoutMasterIdLst>
  <p:sldIdLst>
    <p:sldId id="449" r:id="rId3"/>
    <p:sldId id="499" r:id="rId4"/>
    <p:sldId id="489" r:id="rId5"/>
    <p:sldId id="509" r:id="rId6"/>
    <p:sldId id="491" r:id="rId7"/>
    <p:sldId id="492" r:id="rId8"/>
    <p:sldId id="493" r:id="rId9"/>
    <p:sldId id="478" r:id="rId10"/>
    <p:sldId id="467" r:id="rId11"/>
    <p:sldId id="495" r:id="rId12"/>
    <p:sldId id="482" r:id="rId13"/>
    <p:sldId id="506" r:id="rId14"/>
    <p:sldId id="505" r:id="rId15"/>
    <p:sldId id="507" r:id="rId16"/>
  </p:sldIdLst>
  <p:sldSz cx="9966325" cy="7497763"/>
  <p:notesSz cx="9296400" cy="7010400"/>
  <p:defaultTextStyle>
    <a:defPPr>
      <a:defRPr lang="en-US"/>
    </a:defPPr>
    <a:lvl1pPr marL="0" algn="l" defTabSz="9969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8452" algn="l" defTabSz="9969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6906" algn="l" defTabSz="9969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5355" algn="l" defTabSz="9969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3808" algn="l" defTabSz="9969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2260" algn="l" defTabSz="9969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90716" algn="l" defTabSz="9969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9164" algn="l" defTabSz="9969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7616" algn="l" defTabSz="9969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52">
          <p15:clr>
            <a:srgbClr val="A4A3A4"/>
          </p15:clr>
        </p15:guide>
        <p15:guide id="2" pos="31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3399"/>
    <a:srgbClr val="006600"/>
    <a:srgbClr val="008000"/>
    <a:srgbClr val="000099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1382" autoAdjust="0"/>
  </p:normalViewPr>
  <p:slideViewPr>
    <p:cSldViewPr>
      <p:cViewPr>
        <p:scale>
          <a:sx n="96" d="100"/>
          <a:sy n="96" d="100"/>
        </p:scale>
        <p:origin x="-852" y="1098"/>
      </p:cViewPr>
      <p:guideLst>
        <p:guide orient="horz" pos="2362"/>
        <p:guide pos="3139"/>
      </p:guideLst>
    </p:cSldViewPr>
  </p:slideViewPr>
  <p:outlineViewPr>
    <p:cViewPr>
      <p:scale>
        <a:sx n="33" d="100"/>
        <a:sy n="33" d="100"/>
      </p:scale>
      <p:origin x="0" y="-294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6" y="-10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9282" cy="350760"/>
          </a:xfrm>
          <a:prstGeom prst="rect">
            <a:avLst/>
          </a:prstGeom>
        </p:spPr>
        <p:txBody>
          <a:bodyPr vert="horz" lIns="106221" tIns="53110" rIns="106221" bIns="5311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8" y="1"/>
            <a:ext cx="4029282" cy="350760"/>
          </a:xfrm>
          <a:prstGeom prst="rect">
            <a:avLst/>
          </a:prstGeom>
        </p:spPr>
        <p:txBody>
          <a:bodyPr vert="horz" lIns="106221" tIns="53110" rIns="106221" bIns="53110" rtlCol="0"/>
          <a:lstStyle>
            <a:lvl1pPr algn="r">
              <a:defRPr sz="1300"/>
            </a:lvl1pPr>
          </a:lstStyle>
          <a:p>
            <a:fld id="{05009C6A-E5A2-4DD5-AF45-7CF865956EC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106221" tIns="53110" rIns="106221" bIns="5311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8" y="6658443"/>
            <a:ext cx="4029282" cy="350760"/>
          </a:xfrm>
          <a:prstGeom prst="rect">
            <a:avLst/>
          </a:prstGeom>
        </p:spPr>
        <p:txBody>
          <a:bodyPr vert="horz" lIns="106221" tIns="53110" rIns="106221" bIns="53110" rtlCol="0" anchor="b"/>
          <a:lstStyle>
            <a:lvl1pPr algn="r">
              <a:defRPr sz="1300"/>
            </a:lvl1pPr>
          </a:lstStyle>
          <a:p>
            <a:fld id="{CE49620E-7D8A-4764-9C54-FBD3EAA0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0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108223" tIns="54110" rIns="108223" bIns="541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8" y="0"/>
            <a:ext cx="4028440" cy="350520"/>
          </a:xfrm>
          <a:prstGeom prst="rect">
            <a:avLst/>
          </a:prstGeom>
        </p:spPr>
        <p:txBody>
          <a:bodyPr vert="horz" lIns="108223" tIns="54110" rIns="108223" bIns="54110" rtlCol="0"/>
          <a:lstStyle>
            <a:lvl1pPr algn="r">
              <a:defRPr sz="1300"/>
            </a:lvl1pPr>
          </a:lstStyle>
          <a:p>
            <a:fld id="{E89A1860-0F91-41D2-8A31-0FA12D21C2D5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495675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8223" tIns="54110" rIns="108223" bIns="541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108223" tIns="54110" rIns="108223" bIns="541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108223" tIns="54110" rIns="108223" bIns="541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8" y="6658664"/>
            <a:ext cx="4028440" cy="350520"/>
          </a:xfrm>
          <a:prstGeom prst="rect">
            <a:avLst/>
          </a:prstGeom>
        </p:spPr>
        <p:txBody>
          <a:bodyPr vert="horz" lIns="108223" tIns="54110" rIns="108223" bIns="54110" rtlCol="0" anchor="b"/>
          <a:lstStyle>
            <a:lvl1pPr algn="r">
              <a:defRPr sz="1300"/>
            </a:lvl1pPr>
          </a:lstStyle>
          <a:p>
            <a:fld id="{1E3676B9-C6F5-4BA8-937A-8606EE0ED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6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8452" algn="l" defTabSz="996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6906" algn="l" defTabSz="996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5355" algn="l" defTabSz="996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3808" algn="l" defTabSz="996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92260" algn="l" defTabSz="996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90716" algn="l" defTabSz="996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9164" algn="l" defTabSz="996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7616" algn="l" defTabSz="996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527050"/>
            <a:ext cx="349567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76B9-C6F5-4BA8-937A-8606EE0ED6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73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00363" y="528638"/>
            <a:ext cx="3495675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12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07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00363" y="528638"/>
            <a:ext cx="3495675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14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5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00363" y="530225"/>
            <a:ext cx="3495675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E0CBEF-5EC9-47FD-B205-55C1504C895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4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00363" y="528638"/>
            <a:ext cx="3495675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5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7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00363" y="528638"/>
            <a:ext cx="3495675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6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7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00363" y="528638"/>
            <a:ext cx="3495675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7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00363" y="528638"/>
            <a:ext cx="3495675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8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6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00363" y="528638"/>
            <a:ext cx="3495675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9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55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00363" y="528638"/>
            <a:ext cx="3495675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10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47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00363" y="528638"/>
            <a:ext cx="3495675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11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1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475" y="2329172"/>
            <a:ext cx="8471376" cy="1607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4949" y="4248735"/>
            <a:ext cx="6976428" cy="19160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8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76165" y="326305"/>
            <a:ext cx="2443134" cy="69666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3317" y="326305"/>
            <a:ext cx="7166757" cy="69666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7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063" y="253397"/>
            <a:ext cx="7337951" cy="749301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342" y="1572938"/>
            <a:ext cx="4775531" cy="5332412"/>
          </a:xfrm>
        </p:spPr>
        <p:txBody>
          <a:bodyPr/>
          <a:lstStyle>
            <a:lvl1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7744" y="1582738"/>
            <a:ext cx="4775531" cy="53324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74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0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9715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831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217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714" y="2328708"/>
            <a:ext cx="8470900" cy="16082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5425" y="4249370"/>
            <a:ext cx="6975475" cy="19158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3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9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7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3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37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88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4818397"/>
            <a:ext cx="8470900" cy="148871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0" y="3178261"/>
            <a:ext cx="8470900" cy="16401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9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5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37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317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9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7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5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63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64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50116"/>
            <a:ext cx="4408488" cy="4947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9364" y="1750116"/>
            <a:ext cx="4408487" cy="4947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20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678391"/>
            <a:ext cx="4403725" cy="6997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929" indent="0">
              <a:buNone/>
              <a:defRPr sz="2000" b="1"/>
            </a:lvl2pPr>
            <a:lvl3pPr marL="915858" indent="0">
              <a:buNone/>
              <a:defRPr sz="1900" b="1"/>
            </a:lvl3pPr>
            <a:lvl4pPr marL="1373787" indent="0">
              <a:buNone/>
              <a:defRPr sz="1600" b="1"/>
            </a:lvl4pPr>
            <a:lvl5pPr marL="1831718" indent="0">
              <a:buNone/>
              <a:defRPr sz="1600" b="1"/>
            </a:lvl5pPr>
            <a:lvl6pPr marL="2289647" indent="0">
              <a:buNone/>
              <a:defRPr sz="1600" b="1"/>
            </a:lvl6pPr>
            <a:lvl7pPr marL="2747576" indent="0">
              <a:buNone/>
              <a:defRPr sz="1600" b="1"/>
            </a:lvl7pPr>
            <a:lvl8pPr marL="3205505" indent="0">
              <a:buNone/>
              <a:defRPr sz="1600" b="1"/>
            </a:lvl8pPr>
            <a:lvl9pPr marL="36634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378119"/>
            <a:ext cx="4403725" cy="43195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2538" y="1678391"/>
            <a:ext cx="4405312" cy="6997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929" indent="0">
              <a:buNone/>
              <a:defRPr sz="2000" b="1"/>
            </a:lvl2pPr>
            <a:lvl3pPr marL="915858" indent="0">
              <a:buNone/>
              <a:defRPr sz="1900" b="1"/>
            </a:lvl3pPr>
            <a:lvl4pPr marL="1373787" indent="0">
              <a:buNone/>
              <a:defRPr sz="1600" b="1"/>
            </a:lvl4pPr>
            <a:lvl5pPr marL="1831718" indent="0">
              <a:buNone/>
              <a:defRPr sz="1600" b="1"/>
            </a:lvl5pPr>
            <a:lvl6pPr marL="2289647" indent="0">
              <a:buNone/>
              <a:defRPr sz="1600" b="1"/>
            </a:lvl6pPr>
            <a:lvl7pPr marL="2747576" indent="0">
              <a:buNone/>
              <a:defRPr sz="1600" b="1"/>
            </a:lvl7pPr>
            <a:lvl8pPr marL="3205505" indent="0">
              <a:buNone/>
              <a:defRPr sz="1600" b="1"/>
            </a:lvl8pPr>
            <a:lvl9pPr marL="36634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2538" y="2378119"/>
            <a:ext cx="4405312" cy="43195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02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77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22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98063"/>
            <a:ext cx="3278188" cy="12703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314" y="298062"/>
            <a:ext cx="5570537" cy="63995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475" y="1568410"/>
            <a:ext cx="3278188" cy="5129209"/>
          </a:xfrm>
        </p:spPr>
        <p:txBody>
          <a:bodyPr/>
          <a:lstStyle>
            <a:lvl1pPr marL="0" indent="0">
              <a:buNone/>
              <a:defRPr sz="1400"/>
            </a:lvl1pPr>
            <a:lvl2pPr marL="457929" indent="0">
              <a:buNone/>
              <a:defRPr sz="1200"/>
            </a:lvl2pPr>
            <a:lvl3pPr marL="915858" indent="0">
              <a:buNone/>
              <a:defRPr sz="1000"/>
            </a:lvl3pPr>
            <a:lvl4pPr marL="1373787" indent="0">
              <a:buNone/>
              <a:defRPr sz="900"/>
            </a:lvl4pPr>
            <a:lvl5pPr marL="1831718" indent="0">
              <a:buNone/>
              <a:defRPr sz="900"/>
            </a:lvl5pPr>
            <a:lvl6pPr marL="2289647" indent="0">
              <a:buNone/>
              <a:defRPr sz="900"/>
            </a:lvl6pPr>
            <a:lvl7pPr marL="2747576" indent="0">
              <a:buNone/>
              <a:defRPr sz="900"/>
            </a:lvl7pPr>
            <a:lvl8pPr marL="3205505" indent="0">
              <a:buNone/>
              <a:defRPr sz="900"/>
            </a:lvl8pPr>
            <a:lvl9pPr marL="36634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19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215" y="5248753"/>
            <a:ext cx="5978525" cy="6200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4215" y="669445"/>
            <a:ext cx="5978525" cy="4499614"/>
          </a:xfrm>
        </p:spPr>
        <p:txBody>
          <a:bodyPr/>
          <a:lstStyle>
            <a:lvl1pPr marL="0" indent="0">
              <a:buNone/>
              <a:defRPr sz="3200"/>
            </a:lvl1pPr>
            <a:lvl2pPr marL="457929" indent="0">
              <a:buNone/>
              <a:defRPr sz="2800"/>
            </a:lvl2pPr>
            <a:lvl3pPr marL="915858" indent="0">
              <a:buNone/>
              <a:defRPr sz="2400"/>
            </a:lvl3pPr>
            <a:lvl4pPr marL="1373787" indent="0">
              <a:buNone/>
              <a:defRPr sz="2000"/>
            </a:lvl4pPr>
            <a:lvl5pPr marL="1831718" indent="0">
              <a:buNone/>
              <a:defRPr sz="2000"/>
            </a:lvl5pPr>
            <a:lvl6pPr marL="2289647" indent="0">
              <a:buNone/>
              <a:defRPr sz="2000"/>
            </a:lvl6pPr>
            <a:lvl7pPr marL="2747576" indent="0">
              <a:buNone/>
              <a:defRPr sz="2000"/>
            </a:lvl7pPr>
            <a:lvl8pPr marL="3205505" indent="0">
              <a:buNone/>
              <a:defRPr sz="2000"/>
            </a:lvl8pPr>
            <a:lvl9pPr marL="36634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4215" y="5868786"/>
            <a:ext cx="5978525" cy="879839"/>
          </a:xfrm>
        </p:spPr>
        <p:txBody>
          <a:bodyPr/>
          <a:lstStyle>
            <a:lvl1pPr marL="0" indent="0">
              <a:buNone/>
              <a:defRPr sz="1400"/>
            </a:lvl1pPr>
            <a:lvl2pPr marL="457929" indent="0">
              <a:buNone/>
              <a:defRPr sz="1200"/>
            </a:lvl2pPr>
            <a:lvl3pPr marL="915858" indent="0">
              <a:buNone/>
              <a:defRPr sz="1000"/>
            </a:lvl3pPr>
            <a:lvl4pPr marL="1373787" indent="0">
              <a:buNone/>
              <a:defRPr sz="900"/>
            </a:lvl4pPr>
            <a:lvl5pPr marL="1831718" indent="0">
              <a:buNone/>
              <a:defRPr sz="900"/>
            </a:lvl5pPr>
            <a:lvl6pPr marL="2289647" indent="0">
              <a:buNone/>
              <a:defRPr sz="900"/>
            </a:lvl6pPr>
            <a:lvl7pPr marL="2747576" indent="0">
              <a:buNone/>
              <a:defRPr sz="900"/>
            </a:lvl7pPr>
            <a:lvl8pPr marL="3205505" indent="0">
              <a:buNone/>
              <a:defRPr sz="900"/>
            </a:lvl8pPr>
            <a:lvl9pPr marL="36634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90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0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6300" y="299656"/>
            <a:ext cx="2241550" cy="639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299656"/>
            <a:ext cx="6575425" cy="639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6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271" y="4818008"/>
            <a:ext cx="8471376" cy="148913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271" y="3177886"/>
            <a:ext cx="8471376" cy="164013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0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1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4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22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02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83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63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4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2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303" y="1905682"/>
            <a:ext cx="4804946" cy="538728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4368" y="1905682"/>
            <a:ext cx="4804945" cy="538728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5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16" y="300258"/>
            <a:ext cx="8969693" cy="12496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16" y="1678319"/>
            <a:ext cx="4403524" cy="69944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052" indent="0">
              <a:buNone/>
              <a:defRPr sz="2200" b="1"/>
            </a:lvl2pPr>
            <a:lvl3pPr marL="996106" indent="0">
              <a:buNone/>
              <a:defRPr sz="2000" b="1"/>
            </a:lvl3pPr>
            <a:lvl4pPr marL="1494160" indent="0">
              <a:buNone/>
              <a:defRPr sz="1700" b="1"/>
            </a:lvl4pPr>
            <a:lvl5pPr marL="1992212" indent="0">
              <a:buNone/>
              <a:defRPr sz="1700" b="1"/>
            </a:lvl5pPr>
            <a:lvl6pPr marL="2490265" indent="0">
              <a:buNone/>
              <a:defRPr sz="1700" b="1"/>
            </a:lvl6pPr>
            <a:lvl7pPr marL="2988318" indent="0">
              <a:buNone/>
              <a:defRPr sz="1700" b="1"/>
            </a:lvl7pPr>
            <a:lvl8pPr marL="3486372" indent="0">
              <a:buNone/>
              <a:defRPr sz="1700" b="1"/>
            </a:lvl8pPr>
            <a:lvl9pPr marL="398442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316" y="2377763"/>
            <a:ext cx="4403524" cy="431989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2755" y="1678319"/>
            <a:ext cx="4405254" cy="69944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052" indent="0">
              <a:buNone/>
              <a:defRPr sz="2200" b="1"/>
            </a:lvl2pPr>
            <a:lvl3pPr marL="996106" indent="0">
              <a:buNone/>
              <a:defRPr sz="2000" b="1"/>
            </a:lvl3pPr>
            <a:lvl4pPr marL="1494160" indent="0">
              <a:buNone/>
              <a:defRPr sz="1700" b="1"/>
            </a:lvl4pPr>
            <a:lvl5pPr marL="1992212" indent="0">
              <a:buNone/>
              <a:defRPr sz="1700" b="1"/>
            </a:lvl5pPr>
            <a:lvl6pPr marL="2490265" indent="0">
              <a:buNone/>
              <a:defRPr sz="1700" b="1"/>
            </a:lvl6pPr>
            <a:lvl7pPr marL="2988318" indent="0">
              <a:buNone/>
              <a:defRPr sz="1700" b="1"/>
            </a:lvl7pPr>
            <a:lvl8pPr marL="3486372" indent="0">
              <a:buNone/>
              <a:defRPr sz="1700" b="1"/>
            </a:lvl8pPr>
            <a:lvl9pPr marL="398442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2755" y="2377763"/>
            <a:ext cx="4405254" cy="431989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9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0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18" y="298522"/>
            <a:ext cx="3278852" cy="12704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556" y="298529"/>
            <a:ext cx="5571453" cy="639913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18" y="1568977"/>
            <a:ext cx="3278852" cy="5128679"/>
          </a:xfrm>
        </p:spPr>
        <p:txBody>
          <a:bodyPr/>
          <a:lstStyle>
            <a:lvl1pPr marL="0" indent="0">
              <a:buNone/>
              <a:defRPr sz="1500"/>
            </a:lvl1pPr>
            <a:lvl2pPr marL="498052" indent="0">
              <a:buNone/>
              <a:defRPr sz="1300"/>
            </a:lvl2pPr>
            <a:lvl3pPr marL="996106" indent="0">
              <a:buNone/>
              <a:defRPr sz="1100"/>
            </a:lvl3pPr>
            <a:lvl4pPr marL="1494160" indent="0">
              <a:buNone/>
              <a:defRPr sz="1000"/>
            </a:lvl4pPr>
            <a:lvl5pPr marL="1992212" indent="0">
              <a:buNone/>
              <a:defRPr sz="1000"/>
            </a:lvl5pPr>
            <a:lvl6pPr marL="2490265" indent="0">
              <a:buNone/>
              <a:defRPr sz="1000"/>
            </a:lvl6pPr>
            <a:lvl7pPr marL="2988318" indent="0">
              <a:buNone/>
              <a:defRPr sz="1000"/>
            </a:lvl7pPr>
            <a:lvl8pPr marL="3486372" indent="0">
              <a:buNone/>
              <a:defRPr sz="1000"/>
            </a:lvl8pPr>
            <a:lvl9pPr marL="39844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4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469" y="5248436"/>
            <a:ext cx="5979795" cy="61960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3469" y="669939"/>
            <a:ext cx="5979795" cy="4498658"/>
          </a:xfrm>
        </p:spPr>
        <p:txBody>
          <a:bodyPr/>
          <a:lstStyle>
            <a:lvl1pPr marL="0" indent="0">
              <a:buNone/>
              <a:defRPr sz="3500"/>
            </a:lvl1pPr>
            <a:lvl2pPr marL="498052" indent="0">
              <a:buNone/>
              <a:defRPr sz="3100"/>
            </a:lvl2pPr>
            <a:lvl3pPr marL="996106" indent="0">
              <a:buNone/>
              <a:defRPr sz="2600"/>
            </a:lvl3pPr>
            <a:lvl4pPr marL="1494160" indent="0">
              <a:buNone/>
              <a:defRPr sz="2200"/>
            </a:lvl4pPr>
            <a:lvl5pPr marL="1992212" indent="0">
              <a:buNone/>
              <a:defRPr sz="2200"/>
            </a:lvl5pPr>
            <a:lvl6pPr marL="2490265" indent="0">
              <a:buNone/>
              <a:defRPr sz="2200"/>
            </a:lvl6pPr>
            <a:lvl7pPr marL="2988318" indent="0">
              <a:buNone/>
              <a:defRPr sz="2200"/>
            </a:lvl7pPr>
            <a:lvl8pPr marL="3486372" indent="0">
              <a:buNone/>
              <a:defRPr sz="2200"/>
            </a:lvl8pPr>
            <a:lvl9pPr marL="3984424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3469" y="5868044"/>
            <a:ext cx="5979795" cy="879945"/>
          </a:xfrm>
        </p:spPr>
        <p:txBody>
          <a:bodyPr/>
          <a:lstStyle>
            <a:lvl1pPr marL="0" indent="0">
              <a:buNone/>
              <a:defRPr sz="1500"/>
            </a:lvl1pPr>
            <a:lvl2pPr marL="498052" indent="0">
              <a:buNone/>
              <a:defRPr sz="1300"/>
            </a:lvl2pPr>
            <a:lvl3pPr marL="996106" indent="0">
              <a:buNone/>
              <a:defRPr sz="1100"/>
            </a:lvl3pPr>
            <a:lvl4pPr marL="1494160" indent="0">
              <a:buNone/>
              <a:defRPr sz="1000"/>
            </a:lvl4pPr>
            <a:lvl5pPr marL="1992212" indent="0">
              <a:buNone/>
              <a:defRPr sz="1000"/>
            </a:lvl5pPr>
            <a:lvl6pPr marL="2490265" indent="0">
              <a:buNone/>
              <a:defRPr sz="1000"/>
            </a:lvl6pPr>
            <a:lvl7pPr marL="2988318" indent="0">
              <a:buNone/>
              <a:defRPr sz="1000"/>
            </a:lvl7pPr>
            <a:lvl8pPr marL="3486372" indent="0">
              <a:buNone/>
              <a:defRPr sz="1000"/>
            </a:lvl8pPr>
            <a:lvl9pPr marL="39844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1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16" y="300258"/>
            <a:ext cx="8969693" cy="1249627"/>
          </a:xfrm>
          <a:prstGeom prst="rect">
            <a:avLst/>
          </a:prstGeom>
        </p:spPr>
        <p:txBody>
          <a:bodyPr vert="horz" lIns="99611" tIns="49805" rIns="99611" bIns="4980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16" y="1749492"/>
            <a:ext cx="8969693" cy="4948177"/>
          </a:xfrm>
          <a:prstGeom prst="rect">
            <a:avLst/>
          </a:prstGeom>
        </p:spPr>
        <p:txBody>
          <a:bodyPr vert="horz" lIns="99611" tIns="49805" rIns="99611" bIns="4980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8316" y="6949329"/>
            <a:ext cx="2325476" cy="399186"/>
          </a:xfrm>
          <a:prstGeom prst="rect">
            <a:avLst/>
          </a:prstGeom>
        </p:spPr>
        <p:txBody>
          <a:bodyPr vert="horz" lIns="99611" tIns="49805" rIns="99611" bIns="4980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5161" y="6949329"/>
            <a:ext cx="3156003" cy="399186"/>
          </a:xfrm>
          <a:prstGeom prst="rect">
            <a:avLst/>
          </a:prstGeom>
        </p:spPr>
        <p:txBody>
          <a:bodyPr vert="horz" lIns="99611" tIns="49805" rIns="99611" bIns="4980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2533" y="6949329"/>
            <a:ext cx="2325476" cy="399186"/>
          </a:xfrm>
          <a:prstGeom prst="rect">
            <a:avLst/>
          </a:prstGeom>
        </p:spPr>
        <p:txBody>
          <a:bodyPr vert="horz" lIns="99611" tIns="49805" rIns="99611" bIns="4980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3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780" r:id="rId13"/>
    <p:sldLayoutId id="2147483789" r:id="rId14"/>
    <p:sldLayoutId id="2147483844" r:id="rId15"/>
    <p:sldLayoutId id="2147483845" r:id="rId16"/>
    <p:sldLayoutId id="2147483846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96106" rtl="0" eaLnBrk="1" latinLnBrk="0" hangingPunct="1">
        <a:spcBef>
          <a:spcPct val="0"/>
        </a:spcBef>
        <a:buNone/>
        <a:defRPr sz="4000" b="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73539" indent="-373539" algn="l" defTabSz="996106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336" indent="-311282" algn="l" defTabSz="99610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132" indent="-249026" algn="l" defTabSz="996106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184" indent="-249026" algn="l" defTabSz="9961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239" indent="-249026" algn="l" defTabSz="99610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290" indent="-249026" algn="l" defTabSz="996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7344" indent="-249026" algn="l" defTabSz="996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5398" indent="-249026" algn="l" defTabSz="996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3452" indent="-249026" algn="l" defTabSz="996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1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052" algn="l" defTabSz="9961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106" algn="l" defTabSz="9961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160" algn="l" defTabSz="9961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212" algn="l" defTabSz="9961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265" algn="l" defTabSz="9961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8318" algn="l" defTabSz="9961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6372" algn="l" defTabSz="9961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4424" algn="l" defTabSz="9961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299656"/>
            <a:ext cx="8969375" cy="1249627"/>
          </a:xfrm>
          <a:prstGeom prst="rect">
            <a:avLst/>
          </a:prstGeom>
        </p:spPr>
        <p:txBody>
          <a:bodyPr vert="horz" lIns="91586" tIns="45793" rIns="91586" bIns="4579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750116"/>
            <a:ext cx="8969375" cy="4947504"/>
          </a:xfrm>
          <a:prstGeom prst="rect">
            <a:avLst/>
          </a:prstGeom>
        </p:spPr>
        <p:txBody>
          <a:bodyPr vert="horz" lIns="91586" tIns="45793" rIns="91586" bIns="4579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8475" y="6949458"/>
            <a:ext cx="2325688" cy="398478"/>
          </a:xfrm>
          <a:prstGeom prst="rect">
            <a:avLst/>
          </a:prstGeom>
        </p:spPr>
        <p:txBody>
          <a:bodyPr vert="horz" lIns="91586" tIns="45793" rIns="91586" bIns="457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5189" y="6949458"/>
            <a:ext cx="3155950" cy="398478"/>
          </a:xfrm>
          <a:prstGeom prst="rect">
            <a:avLst/>
          </a:prstGeom>
        </p:spPr>
        <p:txBody>
          <a:bodyPr vert="horz" lIns="91586" tIns="45793" rIns="91586" bIns="457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2164" y="6949458"/>
            <a:ext cx="2325687" cy="398478"/>
          </a:xfrm>
          <a:prstGeom prst="rect">
            <a:avLst/>
          </a:prstGeom>
        </p:spPr>
        <p:txBody>
          <a:bodyPr vert="horz" lIns="91586" tIns="45793" rIns="91586" bIns="457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8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58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447" indent="-343447" algn="l" defTabSz="91585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4136" indent="-286205" algn="l" defTabSz="9158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23" indent="-228965" algn="l" defTabSz="9158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753" indent="-228965" algn="l" defTabSz="9158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0682" indent="-228965" algn="l" defTabSz="91585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611" indent="-228965" algn="l" defTabSz="9158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6540" indent="-228965" algn="l" defTabSz="9158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4470" indent="-228965" algn="l" defTabSz="9158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2399" indent="-228965" algn="l" defTabSz="9158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8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929" algn="l" defTabSz="9158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5858" algn="l" defTabSz="9158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3787" algn="l" defTabSz="9158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31718" algn="l" defTabSz="9158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9647" algn="l" defTabSz="9158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7576" algn="l" defTabSz="9158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5505" algn="l" defTabSz="9158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3434" algn="l" defTabSz="9158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d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notesSlide" Target="../notesSlides/notesSlide8.xml"/><Relationship Id="rId7" Type="http://schemas.openxmlformats.org/officeDocument/2006/relationships/hyperlink" Target="http://www.spede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45.png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notesSlide" Target="../notesSlides/notesSlide9.xml"/><Relationship Id="rId7" Type="http://schemas.openxmlformats.org/officeDocument/2006/relationships/hyperlink" Target="http://www.spede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39.gif"/><Relationship Id="rId5" Type="http://schemas.openxmlformats.org/officeDocument/2006/relationships/image" Target="../media/image37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47.tmp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13" Type="http://schemas.openxmlformats.org/officeDocument/2006/relationships/image" Target="../media/image58.gif"/><Relationship Id="rId3" Type="http://schemas.openxmlformats.org/officeDocument/2006/relationships/image" Target="../media/image38.jpe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1.png"/><Relationship Id="rId2" Type="http://schemas.openxmlformats.org/officeDocument/2006/relationships/image" Target="../media/image48.gif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gif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45.png"/><Relationship Id="rId10" Type="http://schemas.openxmlformats.org/officeDocument/2006/relationships/image" Target="../media/image55.gif"/><Relationship Id="rId4" Type="http://schemas.openxmlformats.org/officeDocument/2006/relationships/image" Target="../media/image49.png"/><Relationship Id="rId9" Type="http://schemas.openxmlformats.org/officeDocument/2006/relationships/image" Target="../media/image54.gif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2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6" Type="http://schemas.openxmlformats.org/officeDocument/2006/relationships/image" Target="../media/image1.jpg"/><Relationship Id="rId5" Type="http://schemas.openxmlformats.org/officeDocument/2006/relationships/hyperlink" Target="http://www.spede.com/" TargetMode="External"/><Relationship Id="rId4" Type="http://schemas.openxmlformats.org/officeDocument/2006/relationships/hyperlink" Target="mailto:info@sped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hyperlink" Target="http://www.spede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gif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wmf"/><Relationship Id="rId15" Type="http://schemas.openxmlformats.org/officeDocument/2006/relationships/image" Target="../media/image15.png"/><Relationship Id="rId23" Type="http://schemas.openxmlformats.org/officeDocument/2006/relationships/image" Target="../media/image1.jp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Relationship Id="rId22" Type="http://schemas.openxmlformats.org/officeDocument/2006/relationships/hyperlink" Target="http://www.spede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29.tiff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ede.com/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9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4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43.tmp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73" y="359862"/>
            <a:ext cx="2174489" cy="82628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66123" y="1234281"/>
            <a:ext cx="8884726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38465" y="6658573"/>
            <a:ext cx="8534400" cy="519308"/>
            <a:chOff x="792402" y="6136361"/>
            <a:chExt cx="8534400" cy="51721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792402" y="6136361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"/>
            <p:cNvSpPr txBox="1">
              <a:spLocks noChangeArrowheads="1"/>
            </p:cNvSpPr>
            <p:nvPr/>
          </p:nvSpPr>
          <p:spPr bwMode="auto">
            <a:xfrm>
              <a:off x="957831" y="6284247"/>
              <a:ext cx="82035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96" tIns="0" rIns="83296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4322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2019 </a:t>
              </a: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SPEDE Technologies.      440-808-8888       www.SPEDE.com </a:t>
              </a:r>
            </a:p>
            <a:p>
              <a:pPr algn="ctr" defTabSz="834322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Simplifying Processes...  Standardizing Excellence.</a:t>
              </a:r>
              <a:r>
                <a:rPr lang="en-US" sz="1000" i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®</a:t>
              </a:r>
              <a:endPara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60482" y="1425088"/>
            <a:ext cx="8690367" cy="1561793"/>
          </a:xfrm>
          <a:prstGeom prst="rect">
            <a:avLst/>
          </a:prstGeom>
          <a:noFill/>
        </p:spPr>
        <p:txBody>
          <a:bodyPr wrap="square" lIns="91586" tIns="45793" rIns="91586" bIns="45793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othic Std B" pitchFamily="34" charset="-128"/>
                <a:ea typeface="Adobe Gothic Std B" pitchFamily="34" charset="-128"/>
                <a:cs typeface="Aharoni" panose="02010803020104030203" pitchFamily="2" charset="-79"/>
              </a:rPr>
              <a:t>Automated Parts Counting Solutions</a:t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othic Std B" pitchFamily="34" charset="-128"/>
                <a:ea typeface="Adobe Gothic Std B" pitchFamily="34" charset="-128"/>
                <a:cs typeface="Aharoni" panose="02010803020104030203" pitchFamily="2" charset="-79"/>
              </a:rPr>
            </a:b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othic Std B" pitchFamily="34" charset="-128"/>
                <a:ea typeface="Adobe Gothic Std B" pitchFamily="34" charset="-128"/>
                <a:cs typeface="Aharoni" panose="02010803020104030203" pitchFamily="2" charset="-79"/>
              </a:rPr>
              <a:t> for Serialized Parts</a:t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othic Std B" pitchFamily="34" charset="-128"/>
                <a:ea typeface="Adobe Gothic Std B" pitchFamily="34" charset="-128"/>
                <a:cs typeface="Aharoni" panose="02010803020104030203" pitchFamily="2" charset="-79"/>
              </a:rPr>
            </a:br>
            <a:r>
              <a:rPr lang="en-US" sz="2400" b="1" i="1" dirty="0" smtClean="0">
                <a:solidFill>
                  <a:srgbClr val="002060"/>
                </a:solidFill>
                <a:ea typeface="Adobe Gothic Std B" pitchFamily="34" charset="-128"/>
                <a:cs typeface="Aharoni" panose="02010803020104030203" pitchFamily="2" charset="-79"/>
              </a:rPr>
              <a:t>with </a:t>
            </a:r>
            <a:r>
              <a:rPr lang="en-US" sz="2400" b="1" i="1" dirty="0">
                <a:solidFill>
                  <a:srgbClr val="002060"/>
                </a:solidFill>
                <a:ea typeface="Adobe Gothic Std B" pitchFamily="34" charset="-128"/>
                <a:cs typeface="Aharoni" panose="02010803020104030203" pitchFamily="2" charset="-79"/>
              </a:rPr>
              <a:t>6 </a:t>
            </a:r>
            <a:r>
              <a:rPr lang="en-US" sz="2400" b="1" i="1" dirty="0" smtClean="0">
                <a:solidFill>
                  <a:srgbClr val="002060"/>
                </a:solidFill>
                <a:ea typeface="Adobe Gothic Std B" pitchFamily="34" charset="-128"/>
                <a:cs typeface="Aharoni" panose="02010803020104030203" pitchFamily="2" charset="-79"/>
              </a:rPr>
              <a:t>Customer Examples</a:t>
            </a:r>
            <a:endParaRPr lang="en-US" sz="2400" b="1" i="1" dirty="0">
              <a:solidFill>
                <a:srgbClr val="002060"/>
              </a:solidFill>
              <a:ea typeface="Adobe Gothic Std B" pitchFamily="34" charset="-128"/>
              <a:cs typeface="Aharoni" panose="02010803020104030203" pitchFamily="2" charset="-79"/>
            </a:endParaRPr>
          </a:p>
        </p:txBody>
      </p:sp>
      <p:pic>
        <p:nvPicPr>
          <p:cNvPr id="1026" name="Picture 2" descr="Yanmar Industrial Engine Parts: Maintenance and Repair Overview - C&amp;B  Equipment, INC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2" y="3063081"/>
            <a:ext cx="5815584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7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"/>
          <p:cNvSpPr>
            <a:spLocks noGrp="1"/>
          </p:cNvSpPr>
          <p:nvPr>
            <p:ph type="body" sz="half" idx="1"/>
          </p:nvPr>
        </p:nvSpPr>
        <p:spPr>
          <a:xfrm>
            <a:off x="585072" y="1386681"/>
            <a:ext cx="6607890" cy="5381083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Serialized Parts + Vision + Conveyor Control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latin typeface="+mn-lt"/>
              </a:rPr>
              <a:t>A SPEDE-provided PLC controls  panel box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latin typeface="+mn-lt"/>
              </a:rPr>
              <a:t>Dry contact to start/stop/reset conveyor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latin typeface="+mn-lt"/>
              </a:rPr>
              <a:t>SPEDE touchscreen conveyor controls for start/stop/reset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latin typeface="+mn-lt"/>
              </a:rPr>
              <a:t>Keyence 2D barcode reader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latin typeface="+mn-lt"/>
              </a:rPr>
              <a:t>Keyence Vision Sensor (up to 4 sensors to expand view field)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latin typeface="+mn-lt"/>
              </a:rPr>
              <a:t>Bad part when Vision fail, no read on serial number, or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duplicate/re-used serial number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latin typeface="+mn-lt"/>
              </a:rPr>
              <a:t>Dry contact for pneumatic diverter for good/bad parts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latin typeface="+mn-lt"/>
              </a:rPr>
              <a:t>Good parts diverted by pack count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latin typeface="+mn-lt"/>
              </a:rPr>
              <a:t>Multiple pack out trays, printer per pack out tray </a:t>
            </a:r>
          </a:p>
          <a:p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defRPr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74" t="23107" r="14367" b="10539"/>
          <a:stretch/>
        </p:blipFill>
        <p:spPr>
          <a:xfrm rot="16200000">
            <a:off x="6642356" y="2373366"/>
            <a:ext cx="2681342" cy="130368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41818" y="4838560"/>
            <a:ext cx="7341209" cy="826621"/>
            <a:chOff x="461353" y="1347992"/>
            <a:chExt cx="7341209" cy="823296"/>
          </a:xfrm>
        </p:grpSpPr>
        <p:pic>
          <p:nvPicPr>
            <p:cNvPr id="11" name="Picture 2" descr="nhk-nasco_100x6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497" y="1439768"/>
              <a:ext cx="1199213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61353" y="1347992"/>
              <a:ext cx="7341209" cy="766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Customer:</a:t>
              </a:r>
              <a:endParaRPr lang="en-US" sz="2400" b="1" dirty="0">
                <a:solidFill>
                  <a:srgbClr val="0070C0"/>
                </a:solidFill>
              </a:endParaRPr>
            </a:p>
            <a:p>
              <a:r>
                <a:rPr lang="en-US" b="1" dirty="0" smtClean="0">
                  <a:solidFill>
                    <a:srgbClr val="C00000"/>
                  </a:solidFill>
                </a:rPr>
                <a:t>   </a:t>
              </a:r>
              <a:r>
                <a:rPr lang="en-US" b="1" dirty="0" smtClean="0">
                  <a:solidFill>
                    <a:srgbClr val="002060"/>
                  </a:solidFill>
                </a:rPr>
                <a:t>Nasco Conveyor  </a:t>
              </a:r>
              <a:r>
                <a:rPr lang="en-US" dirty="0" smtClean="0">
                  <a:solidFill>
                    <a:srgbClr val="002060"/>
                  </a:solidFill>
                </a:rPr>
                <a:t>–  </a:t>
              </a:r>
              <a:r>
                <a:rPr lang="en-US" dirty="0" smtClean="0"/>
                <a:t>Coil Suspension </a:t>
              </a:r>
              <a:r>
                <a:rPr lang="en-US" dirty="0"/>
                <a:t>S</a:t>
              </a:r>
              <a:r>
                <a:rPr lang="en-US" dirty="0" smtClean="0"/>
                <a:t>prings</a:t>
              </a:r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62354" y="1224125"/>
            <a:ext cx="184731" cy="463530"/>
          </a:xfrm>
          <a:prstGeom prst="rect">
            <a:avLst/>
          </a:prstGeom>
        </p:spPr>
        <p:txBody>
          <a:bodyPr wrap="none" lIns="91586" tIns="45793" rIns="91586" bIns="45793">
            <a:spAutoFit/>
          </a:bodyPr>
          <a:lstStyle/>
          <a:p>
            <a:endParaRPr lang="en-US" sz="2400" b="1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44351" y="698111"/>
            <a:ext cx="8675294" cy="68857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Serialized Parts Counting: 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Customer Example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27770" y="7066630"/>
            <a:ext cx="379792" cy="277146"/>
          </a:xfrm>
          <a:prstGeom prst="rect">
            <a:avLst/>
          </a:prstGeom>
          <a:noFill/>
        </p:spPr>
        <p:txBody>
          <a:bodyPr wrap="square" lIns="91586" tIns="45793" rIns="91586" bIns="45793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202363" y="258336"/>
            <a:ext cx="3200399" cy="246318"/>
          </a:xfrm>
          <a:prstGeom prst="rect">
            <a:avLst/>
          </a:prstGeom>
          <a:noFill/>
        </p:spPr>
        <p:txBody>
          <a:bodyPr wrap="square" lIns="75433" tIns="37718" rIns="75433" bIns="37718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Serialized Parts Counting Solutions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6123" y="1310481"/>
            <a:ext cx="8884726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38465" y="6456825"/>
            <a:ext cx="8885228" cy="721056"/>
            <a:chOff x="738465" y="6456825"/>
            <a:chExt cx="8885228" cy="721056"/>
          </a:xfrm>
        </p:grpSpPr>
        <p:grpSp>
          <p:nvGrpSpPr>
            <p:cNvPr id="21" name="Group 20"/>
            <p:cNvGrpSpPr/>
            <p:nvPr/>
          </p:nvGrpSpPr>
          <p:grpSpPr>
            <a:xfrm>
              <a:off x="738465" y="6658573"/>
              <a:ext cx="8534400" cy="519308"/>
              <a:chOff x="792402" y="6136361"/>
              <a:chExt cx="8534400" cy="51721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792402" y="6136361"/>
                <a:ext cx="8534400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"/>
              <p:cNvSpPr txBox="1">
                <a:spLocks noChangeArrowheads="1"/>
              </p:cNvSpPr>
              <p:nvPr/>
            </p:nvSpPr>
            <p:spPr bwMode="auto">
              <a:xfrm>
                <a:off x="957831" y="6284247"/>
                <a:ext cx="82035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4322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© </a:t>
                </a:r>
                <a:r>
                  <a:rPr lang="en-US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2019 </a:t>
                </a: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SPEDE Technologies.      440-808-8888       www.SPEDE.com </a:t>
                </a:r>
              </a:p>
              <a:p>
                <a:pPr algn="ctr" defTabSz="834322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Simplifying Processes...  Standardizing Excellence.</a:t>
                </a:r>
                <a:r>
                  <a:rPr lang="en-US" sz="1000" i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®</a:t>
                </a:r>
                <a:endParaRPr lang="en-US" sz="1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p:grpSp>
        <p:pic>
          <p:nvPicPr>
            <p:cNvPr id="22" name="Picture 21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8941" y="6456825"/>
              <a:ext cx="1724752" cy="65538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20599610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8465" y="4001028"/>
            <a:ext cx="734120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1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Customers:</a:t>
            </a:r>
            <a:endParaRPr lang="en-US" sz="2400" b="1" dirty="0">
              <a:solidFill>
                <a:srgbClr val="0070C0"/>
              </a:solidFill>
            </a:endParaRPr>
          </a:p>
          <a:p>
            <a:pPr lvl="1">
              <a:spcAft>
                <a:spcPts val="601"/>
              </a:spcAft>
            </a:pPr>
            <a:r>
              <a:rPr lang="en-US" sz="1900" b="1" dirty="0">
                <a:solidFill>
                  <a:srgbClr val="002060"/>
                </a:solidFill>
              </a:rPr>
              <a:t>Nasco Conveyor </a:t>
            </a:r>
            <a:r>
              <a:rPr lang="en-US" sz="1900" dirty="0"/>
              <a:t>–Suspension Coils</a:t>
            </a:r>
          </a:p>
          <a:p>
            <a:pPr lvl="1">
              <a:spcAft>
                <a:spcPts val="601"/>
              </a:spcAft>
            </a:pPr>
            <a:r>
              <a:rPr lang="en-US" sz="1900" b="1" dirty="0">
                <a:solidFill>
                  <a:srgbClr val="002060"/>
                </a:solidFill>
              </a:rPr>
              <a:t>TGMO 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Center Consoles</a:t>
            </a:r>
          </a:p>
          <a:p>
            <a:pPr lvl="1">
              <a:spcAft>
                <a:spcPts val="601"/>
              </a:spcAft>
            </a:pPr>
            <a:r>
              <a:rPr lang="en-US" sz="1900" b="1" dirty="0">
                <a:solidFill>
                  <a:srgbClr val="002060"/>
                </a:solidFill>
              </a:rPr>
              <a:t>TMD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Washer Bottle Assemblies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412" name="Text Placeholder 2"/>
          <p:cNvSpPr>
            <a:spLocks noGrp="1"/>
          </p:cNvSpPr>
          <p:nvPr>
            <p:ph type="body" sz="half" idx="1"/>
          </p:nvPr>
        </p:nvSpPr>
        <p:spPr>
          <a:xfrm>
            <a:off x="643673" y="1386681"/>
            <a:ext cx="8817690" cy="2614347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+mn-lt"/>
              </a:rPr>
              <a:t>Serialized Parts for Honda Batch Orders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latin typeface="+mn-lt"/>
              </a:rPr>
              <a:t>Serialized input from PLC/Inline/Handheld scanner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latin typeface="+mn-lt"/>
              </a:rPr>
              <a:t>Honda Batch EDI imported into SPEDE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latin typeface="+mn-lt"/>
              </a:rPr>
              <a:t>Batch Order quantities list on SPEDE touchscreen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latin typeface="+mn-lt"/>
              </a:rPr>
              <a:t>Operator selects batch, SPEDE verifies part number/quantity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latin typeface="+mn-lt"/>
              </a:rPr>
              <a:t>Honda container/batch/mixed master generated per EDI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latin typeface="+mn-lt"/>
              </a:rPr>
              <a:t>Batches removed from list as completed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latin typeface="+mn-lt"/>
              </a:rPr>
              <a:t>Management view of all batches/completion status</a:t>
            </a:r>
          </a:p>
          <a:p>
            <a:pPr marL="0" indent="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defRPr/>
            </a:pPr>
            <a:endParaRPr lang="en-US" dirty="0" smtClean="0"/>
          </a:p>
        </p:txBody>
      </p:sp>
      <p:pic>
        <p:nvPicPr>
          <p:cNvPr id="11" name="Picture 2" descr="nhk-nasco_100x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73" y="4510881"/>
            <a:ext cx="104509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TM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65" y="4785201"/>
            <a:ext cx="113936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OYODA GOSE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17" y="5726809"/>
            <a:ext cx="318751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544351" y="621911"/>
            <a:ext cx="8675294" cy="688570"/>
          </a:xfrm>
          <a:prstGeom prst="rect">
            <a:avLst/>
          </a:prstGeom>
        </p:spPr>
        <p:txBody>
          <a:bodyPr vert="horz" lIns="99611" tIns="49805" rIns="99611" bIns="49805" rtlCol="0" anchor="ctr">
            <a:noAutofit/>
          </a:bodyPr>
          <a:lstStyle>
            <a:lvl1pPr algn="ctr" defTabSz="994519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Serialized Parts Counting: 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Customer Example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27770" y="7066630"/>
            <a:ext cx="455993" cy="278118"/>
          </a:xfrm>
          <a:prstGeom prst="rect">
            <a:avLst/>
          </a:prstGeom>
          <a:noFill/>
        </p:spPr>
        <p:txBody>
          <a:bodyPr wrap="square" lIns="91586" tIns="45793" rIns="91586" bIns="45793" rtlCol="0"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202363" y="258336"/>
            <a:ext cx="3200399" cy="246318"/>
          </a:xfrm>
          <a:prstGeom prst="rect">
            <a:avLst/>
          </a:prstGeom>
          <a:noFill/>
        </p:spPr>
        <p:txBody>
          <a:bodyPr wrap="square" lIns="75433" tIns="37718" rIns="75433" bIns="37718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Serialized Parts Counting Solutions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6123" y="1234281"/>
            <a:ext cx="8884726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38465" y="6456825"/>
            <a:ext cx="8885228" cy="721056"/>
            <a:chOff x="738465" y="6456825"/>
            <a:chExt cx="8885228" cy="721056"/>
          </a:xfrm>
        </p:grpSpPr>
        <p:grpSp>
          <p:nvGrpSpPr>
            <p:cNvPr id="23" name="Group 22"/>
            <p:cNvGrpSpPr/>
            <p:nvPr/>
          </p:nvGrpSpPr>
          <p:grpSpPr>
            <a:xfrm>
              <a:off x="738465" y="6658573"/>
              <a:ext cx="8534400" cy="519308"/>
              <a:chOff x="792402" y="6136361"/>
              <a:chExt cx="8534400" cy="517218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792402" y="6136361"/>
                <a:ext cx="8534400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"/>
              <p:cNvSpPr txBox="1">
                <a:spLocks noChangeArrowheads="1"/>
              </p:cNvSpPr>
              <p:nvPr/>
            </p:nvSpPr>
            <p:spPr bwMode="auto">
              <a:xfrm>
                <a:off x="957831" y="6284247"/>
                <a:ext cx="82035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4322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© </a:t>
                </a:r>
                <a:r>
                  <a:rPr lang="en-US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2019 </a:t>
                </a: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SPEDE Technologies.      440-808-8888       www.SPEDE.com </a:t>
                </a:r>
              </a:p>
              <a:p>
                <a:pPr algn="ctr" defTabSz="834322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Simplifying Processes...  Standardizing Excellence.</a:t>
                </a:r>
                <a:r>
                  <a:rPr lang="en-US" sz="1000" i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®</a:t>
                </a:r>
                <a:endParaRPr lang="en-US" sz="1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p:grpSp>
        <p:pic>
          <p:nvPicPr>
            <p:cNvPr id="24" name="Picture 23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8941" y="6456825"/>
              <a:ext cx="1724752" cy="65538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23571878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285257" y="7052163"/>
            <a:ext cx="426085" cy="278118"/>
          </a:xfrm>
          <a:prstGeom prst="rect">
            <a:avLst/>
          </a:prstGeom>
          <a:noFill/>
        </p:spPr>
        <p:txBody>
          <a:bodyPr wrap="square" lIns="91586" tIns="45793" rIns="91586" bIns="45793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462165" y="1728887"/>
            <a:ext cx="9294880" cy="2014809"/>
          </a:xfrm>
          <a:prstGeom prst="rect">
            <a:avLst/>
          </a:prstGeom>
        </p:spPr>
        <p:txBody>
          <a:bodyPr wrap="square" lIns="91586" tIns="45793" rIns="91586" bIns="45793">
            <a:spAutoFit/>
          </a:bodyPr>
          <a:lstStyle/>
          <a:p>
            <a:pPr marL="548640" lvl="2" indent="-182880" defTabSz="457861" eaLnBrk="0" fontAlgn="base" hangingPunct="0">
              <a:lnSpc>
                <a:spcPct val="11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serial number is linked to each Part’s production data:</a:t>
            </a:r>
          </a:p>
          <a:p>
            <a:pPr marL="1190616" lvl="3" indent="-343447" defTabSz="457861" eaLnBrk="0" fontAlgn="base" hangingPunct="0"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95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Production Machine, Run Date, Shift, Operator, Lot, Location, etc.</a:t>
            </a:r>
          </a:p>
          <a:p>
            <a:pPr marL="1190616" lvl="3" indent="-343447" defTabSz="457861" eaLnBrk="0" fontAlgn="base" hangingPunct="0"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95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Container Serial Number(s) in which the Part was packed </a:t>
            </a:r>
          </a:p>
          <a:p>
            <a:pPr marL="1190616" lvl="3" indent="-343447" defTabSz="457861" eaLnBrk="0" fontAlgn="base" hangingPunct="0">
              <a:spcAft>
                <a:spcPts val="601"/>
              </a:spcAft>
              <a:buClr>
                <a:schemeClr val="tx1">
                  <a:lumMod val="85000"/>
                  <a:lumOff val="15000"/>
                </a:schemeClr>
              </a:buClr>
              <a:buSzPct val="95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All other Serialized Parts in a generalized Container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8640" lvl="2" indent="-182880" defTabSz="457861" eaLnBrk="0" fontAlgn="base" hangingPunct="0">
              <a:lnSpc>
                <a:spcPct val="12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Provides Traceability by Part, Lot, Container, Line, Run Date, etc.</a:t>
            </a:r>
          </a:p>
          <a:p>
            <a:pPr marL="548640" lvl="2" indent="-182880" defTabSz="457861" eaLnBrk="0" fontAlgn="base" hangingPunct="0">
              <a:lnSpc>
                <a:spcPct val="12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Forward Traceability from Production out to Customer </a:t>
            </a:r>
          </a:p>
          <a:p>
            <a:pPr marL="548640" lvl="2" indent="-182880" defTabSz="457861" eaLnBrk="0" fontAlgn="base" hangingPunct="0">
              <a:lnSpc>
                <a:spcPct val="12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Backward Traceability from Production back to Receiving, Raw Components, Supplier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69646" y="4738759"/>
            <a:ext cx="102727" cy="2036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86" tIns="45793" rIns="91586" bIns="45793"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5"/>
          <a:stretch/>
        </p:blipFill>
        <p:spPr>
          <a:xfrm>
            <a:off x="6638057" y="3743696"/>
            <a:ext cx="2866405" cy="2560320"/>
          </a:xfrm>
          <a:prstGeom prst="rect">
            <a:avLst/>
          </a:prstGeom>
          <a:ln w="15875">
            <a:solidFill>
              <a:schemeClr val="bg1">
                <a:lumMod val="50000"/>
              </a:schemeClr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597789" y="3928880"/>
            <a:ext cx="6529390" cy="2342759"/>
            <a:chOff x="582496" y="4553071"/>
            <a:chExt cx="6529390" cy="2333334"/>
          </a:xfrm>
        </p:grpSpPr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582496" y="4553071"/>
              <a:ext cx="57266" cy="213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56802" y="5189624"/>
              <a:ext cx="2704838" cy="508020"/>
            </a:xfrm>
            <a:prstGeom prst="ellipse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4" t="26901" r="2364" b="16206"/>
            <a:stretch/>
          </p:blipFill>
          <p:spPr>
            <a:xfrm>
              <a:off x="605981" y="4784821"/>
              <a:ext cx="6505905" cy="1920240"/>
            </a:xfrm>
            <a:prstGeom prst="rect">
              <a:avLst/>
            </a:prstGeom>
            <a:ln w="15875" cmpd="sng">
              <a:solidFill>
                <a:schemeClr val="bg1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75000"/>
                </a:schemeClr>
              </a:outerShdw>
            </a:effectLst>
          </p:spPr>
        </p:pic>
        <p:sp>
          <p:nvSpPr>
            <p:cNvPr id="19" name="Oval 18"/>
            <p:cNvSpPr/>
            <p:nvPr/>
          </p:nvSpPr>
          <p:spPr>
            <a:xfrm>
              <a:off x="796398" y="5246719"/>
              <a:ext cx="2743200" cy="393830"/>
            </a:xfrm>
            <a:prstGeom prst="ellipse">
              <a:avLst/>
            </a:prstGeom>
            <a:noFill/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921626" y="5622703"/>
              <a:ext cx="909524" cy="1263702"/>
            </a:xfrm>
            <a:prstGeom prst="ellipse">
              <a:avLst/>
            </a:prstGeom>
            <a:noFill/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39762" y="5744941"/>
              <a:ext cx="838200" cy="427259"/>
            </a:xfrm>
            <a:prstGeom prst="ellipse">
              <a:avLst/>
            </a:prstGeom>
            <a:noFill/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466122" y="1261561"/>
            <a:ext cx="8818979" cy="506120"/>
          </a:xfrm>
          <a:prstGeom prst="rect">
            <a:avLst/>
          </a:prstGeom>
        </p:spPr>
        <p:txBody>
          <a:bodyPr wrap="square" lIns="91586" tIns="45793" rIns="91586" bIns="45793">
            <a:spAutoFit/>
          </a:bodyPr>
          <a:lstStyle/>
          <a:p>
            <a:pPr marL="0" lvl="2" indent="-274758" defTabSz="457861" eaLnBrk="0" fontAlgn="base" hangingPunct="0">
              <a:lnSpc>
                <a:spcPct val="120000"/>
              </a:lnSpc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b="1" dirty="0">
                <a:solidFill>
                  <a:srgbClr val="002060"/>
                </a:solidFill>
              </a:rPr>
              <a:t>Automatic Traceability by Part / Container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6123" y="649506"/>
            <a:ext cx="8813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One More </a:t>
            </a: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Reason...  </a:t>
            </a:r>
            <a:r>
              <a:rPr lang="en-US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Serial Traceability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02363" y="258336"/>
            <a:ext cx="3200399" cy="246318"/>
          </a:xfrm>
          <a:prstGeom prst="rect">
            <a:avLst/>
          </a:prstGeom>
          <a:noFill/>
        </p:spPr>
        <p:txBody>
          <a:bodyPr wrap="square" lIns="75433" tIns="37718" rIns="75433" bIns="37718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Serialized Parts Counting Solutions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66123" y="1234281"/>
            <a:ext cx="8884726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38465" y="6456825"/>
            <a:ext cx="8885228" cy="721056"/>
            <a:chOff x="738465" y="6456825"/>
            <a:chExt cx="8885228" cy="721056"/>
          </a:xfrm>
        </p:grpSpPr>
        <p:grpSp>
          <p:nvGrpSpPr>
            <p:cNvPr id="31" name="Group 30"/>
            <p:cNvGrpSpPr/>
            <p:nvPr/>
          </p:nvGrpSpPr>
          <p:grpSpPr>
            <a:xfrm>
              <a:off x="738465" y="6658573"/>
              <a:ext cx="8534400" cy="519308"/>
              <a:chOff x="792402" y="6136361"/>
              <a:chExt cx="8534400" cy="517218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792402" y="6136361"/>
                <a:ext cx="8534400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2"/>
              <p:cNvSpPr txBox="1">
                <a:spLocks noChangeArrowheads="1"/>
              </p:cNvSpPr>
              <p:nvPr/>
            </p:nvSpPr>
            <p:spPr bwMode="auto">
              <a:xfrm>
                <a:off x="957831" y="6284247"/>
                <a:ext cx="82035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4322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© </a:t>
                </a:r>
                <a:r>
                  <a:rPr lang="en-US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2019 </a:t>
                </a: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SPEDE Technologies.      440-808-8888       www.SPEDE.com </a:t>
                </a:r>
              </a:p>
              <a:p>
                <a:pPr algn="ctr" defTabSz="834322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Simplifying Processes...  Standardizing Excellence.</a:t>
                </a:r>
                <a:r>
                  <a:rPr lang="en-US" sz="1000" i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®</a:t>
                </a:r>
                <a:endParaRPr lang="en-US" sz="1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p:grpSp>
        <p:pic>
          <p:nvPicPr>
            <p:cNvPr id="32" name="Picture 31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8941" y="6456825"/>
              <a:ext cx="1724752" cy="65538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6143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717069" y="4742780"/>
            <a:ext cx="1953248" cy="815376"/>
            <a:chOff x="5556739" y="2590800"/>
            <a:chExt cx="3200400" cy="1330620"/>
          </a:xfrm>
        </p:grpSpPr>
        <p:pic>
          <p:nvPicPr>
            <p:cNvPr id="6" name="Picture 5" descr="image"/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739" y="3272283"/>
              <a:ext cx="3200400" cy="649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Nisco"/>
            <p:cNvPicPr preferRelativeResize="0"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590800"/>
              <a:ext cx="2813539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39" y="4786916"/>
            <a:ext cx="1528700" cy="523252"/>
          </a:xfrm>
          <a:prstGeom prst="rect">
            <a:avLst/>
          </a:prstGeom>
        </p:spPr>
      </p:pic>
      <p:pic>
        <p:nvPicPr>
          <p:cNvPr id="9" name="Picture 8" descr="image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88" y="1666357"/>
            <a:ext cx="2377440" cy="48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25" y="4623873"/>
            <a:ext cx="2178601" cy="1053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16" b="16064"/>
          <a:stretch/>
        </p:blipFill>
        <p:spPr>
          <a:xfrm>
            <a:off x="796400" y="5974020"/>
            <a:ext cx="1847276" cy="6567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0" y="3733891"/>
            <a:ext cx="3037466" cy="1162606"/>
          </a:xfrm>
          <a:prstGeom prst="rect">
            <a:avLst/>
          </a:prstGeom>
        </p:spPr>
      </p:pic>
      <p:pic>
        <p:nvPicPr>
          <p:cNvPr id="13" name="Picture 12" descr="Mars Pet Care"/>
          <p:cNvPicPr preferRelativeResize="0"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39" y="6037999"/>
            <a:ext cx="1823507" cy="59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"/>
          <p:cNvPicPr preferRelativeResize="0"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26" y="2896047"/>
            <a:ext cx="1679166" cy="55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26" y="1501475"/>
            <a:ext cx="961463" cy="10099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35" y="3733891"/>
            <a:ext cx="3345452" cy="5167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9" t="1" b="27673"/>
          <a:stretch/>
        </p:blipFill>
        <p:spPr>
          <a:xfrm>
            <a:off x="6747569" y="5974019"/>
            <a:ext cx="2252372" cy="516764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544350" y="517903"/>
            <a:ext cx="8592298" cy="587113"/>
          </a:xfrm>
          <a:prstGeom prst="rect">
            <a:avLst/>
          </a:prstGeom>
        </p:spPr>
        <p:txBody>
          <a:bodyPr wrap="square" lIns="91563" tIns="45781" rIns="91563" bIns="45781">
            <a:spAutoFit/>
          </a:bodyPr>
          <a:lstStyle/>
          <a:p>
            <a:pPr algn="ctr"/>
            <a:r>
              <a:rPr lang="en-US" alt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Meet a Few of our Customers... </a:t>
            </a:r>
            <a:endParaRPr lang="en-US" sz="3200" b="1" i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MAHLE Hom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91" y="2666524"/>
            <a:ext cx="2607243" cy="10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nhk-nasco_100x6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33" y="1612360"/>
            <a:ext cx="1453061" cy="89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630970" y="1144317"/>
            <a:ext cx="8534400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Autoliv-Nissi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87" y="2941951"/>
            <a:ext cx="2310060" cy="73447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5" y="1535906"/>
            <a:ext cx="1702678" cy="82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327769" y="7066630"/>
            <a:ext cx="638557" cy="278118"/>
          </a:xfrm>
          <a:prstGeom prst="rect">
            <a:avLst/>
          </a:prstGeom>
          <a:noFill/>
        </p:spPr>
        <p:txBody>
          <a:bodyPr wrap="square" lIns="91586" tIns="45793" rIns="91586" bIns="45793" rtlCol="0">
            <a:spAutoFit/>
          </a:bodyPr>
          <a:lstStyle/>
          <a:p>
            <a:r>
              <a:rPr lang="en-US" sz="1200" dirty="0" smtClean="0"/>
              <a:t>13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202363" y="258336"/>
            <a:ext cx="3200399" cy="246318"/>
          </a:xfrm>
          <a:prstGeom prst="rect">
            <a:avLst/>
          </a:prstGeom>
          <a:noFill/>
        </p:spPr>
        <p:txBody>
          <a:bodyPr wrap="square" lIns="75433" tIns="37718" rIns="75433" bIns="37718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Serialized Parts Counting Solutions </a:t>
            </a:r>
          </a:p>
        </p:txBody>
      </p:sp>
    </p:spTree>
    <p:extLst>
      <p:ext uri="{BB962C8B-B14F-4D97-AF65-F5344CB8AC3E}">
        <p14:creationId xmlns:p14="http://schemas.microsoft.com/office/powerpoint/2010/main" val="664206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6272" y="422169"/>
            <a:ext cx="8258094" cy="584895"/>
          </a:xfrm>
          <a:prstGeom prst="rect">
            <a:avLst/>
          </a:prstGeom>
          <a:noFill/>
        </p:spPr>
        <p:txBody>
          <a:bodyPr wrap="square" lIns="91560" tIns="45779" rIns="91560" bIns="45779" rtlCol="0">
            <a:spAutoFit/>
          </a:bodyPr>
          <a:lstStyle/>
          <a:p>
            <a:pPr algn="ctr" defTabSz="457793" eaLnBrk="0" fontAlgn="base" hangingPunct="0">
              <a:spcAft>
                <a:spcPct val="0"/>
              </a:spcAft>
            </a:pPr>
            <a:r>
              <a:rPr lang="en-US" altLang="en-US" sz="3200" b="1" dirty="0">
                <a:cs typeface="Arial" panose="020B0604020202020204" pitchFamily="34" charset="0"/>
              </a:rPr>
              <a:t>To Discuss Your Line-side Project...  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39765" y="1071109"/>
            <a:ext cx="8214864" cy="0"/>
          </a:xfrm>
          <a:prstGeom prst="line">
            <a:avLst/>
          </a:prstGeom>
          <a:ln w="31750" cmpd="thickThin">
            <a:solidFill>
              <a:srgbClr val="002060"/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3"/>
          <p:cNvSpPr txBox="1">
            <a:spLocks/>
          </p:cNvSpPr>
          <p:nvPr/>
        </p:nvSpPr>
        <p:spPr bwMode="auto">
          <a:xfrm>
            <a:off x="877295" y="1224124"/>
            <a:ext cx="7830224" cy="267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008" tIns="42003" rIns="84008" bIns="42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20038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Contact: </a:t>
            </a:r>
          </a:p>
          <a:p>
            <a:pPr algn="ctr" defTabSz="420038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20038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Bob Bunsey</a:t>
            </a:r>
          </a:p>
          <a:p>
            <a:pPr algn="ctr" defTabSz="420038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440-808-8888   x22</a:t>
            </a:r>
          </a:p>
          <a:p>
            <a:pPr algn="ctr" defTabSz="420038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  <a:hlinkClick r:id="rId4"/>
              </a:rPr>
              <a:t>info@spede.com</a:t>
            </a: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20038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  <a:hlinkClick r:id="rId5"/>
              </a:rPr>
              <a:t>www.spede.com</a:t>
            </a: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20038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20038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5247" y="4029983"/>
            <a:ext cx="8780782" cy="3386437"/>
            <a:chOff x="725246" y="3886200"/>
            <a:chExt cx="8780781" cy="3372814"/>
          </a:xfrm>
        </p:grpSpPr>
        <p:sp>
          <p:nvSpPr>
            <p:cNvPr id="11" name="TextBox 10"/>
            <p:cNvSpPr txBox="1"/>
            <p:nvPr/>
          </p:nvSpPr>
          <p:spPr>
            <a:xfrm>
              <a:off x="750926" y="3886200"/>
              <a:ext cx="8755101" cy="2225455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1"/>
                </a:spcAft>
              </a:pPr>
              <a:r>
                <a:rPr lang="en-US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About Us:</a:t>
              </a:r>
            </a:p>
            <a:p>
              <a:pPr>
                <a:lnSpc>
                  <a:spcPct val="110000"/>
                </a:lnSpc>
              </a:pPr>
              <a:r>
                <a:rPr lang="en-US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SPEDE Technologies is a software and systems </a:t>
              </a:r>
              <a:r>
                <a:rPr lang="en-US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 integration company </a:t>
              </a:r>
              <a:r>
                <a:rPr lang="en-US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with 40+ years of experience in the automotive and manufacturing industries</a:t>
              </a:r>
              <a:r>
                <a:rPr lang="en-US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.</a:t>
              </a:r>
              <a:br>
                <a:rPr lang="en-US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</a:br>
              <a:r>
                <a:rPr lang="en-US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We </a:t>
              </a:r>
              <a:r>
                <a:rPr lang="en-US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specialize in Automated Line-side Solutions that control and standardize production area processes to prevent errors, increase efficiency and provide 20/20 visibility into line-side operations. </a:t>
              </a:r>
              <a:endParaRPr lang="en-US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The 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name SPEDE (pronounced speedy) is an acronym for Standard Platform for Electronic Data Entry. We assumed this d/b/a in 1994 </a:t>
              </a:r>
              <a:r>
                <a:rPr 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to 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reflect the wide range of new and legacy technologies that we can integrate to form a single real-time communications platform on the </a:t>
              </a:r>
              <a:r>
                <a:rPr 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plant </a:t>
              </a: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floor. </a:t>
              </a:r>
            </a:p>
            <a:p>
              <a:pPr>
                <a:lnSpc>
                  <a:spcPct val="110000"/>
                </a:lnSpc>
              </a:pPr>
              <a:endParaRPr lang="en-US" sz="1100" dirty="0"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100" dirty="0">
                  <a:cs typeface="Arial" panose="020B0604020202020204" pitchFamily="34" charset="0"/>
                </a:rPr>
                <a:t>Our Customers are mid-size to Fortune 500 companies with multiple plant sites throughout the U.S. and in Mexico. They rely on SPEDE Automated Line-side Solutions to keep their mission-critical processes running smoothly, 24/7.</a:t>
              </a:r>
              <a:endParaRPr lang="en-US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25246" y="6177859"/>
              <a:ext cx="8780781" cy="1081155"/>
              <a:chOff x="384623" y="5649895"/>
              <a:chExt cx="8780781" cy="108115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84623" y="5879682"/>
                <a:ext cx="8362207" cy="851369"/>
                <a:chOff x="796398" y="6781800"/>
                <a:chExt cx="8362207" cy="851369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021375" y="6781800"/>
                  <a:ext cx="8137230" cy="0"/>
                </a:xfrm>
                <a:prstGeom prst="line">
                  <a:avLst/>
                </a:prstGeom>
                <a:ln w="31750" cmpd="thickThin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796398" y="6904251"/>
                  <a:ext cx="8203541" cy="7289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3296" tIns="0" rIns="83296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34073" eaLnBrk="1" fontAlgn="base" hangingPunct="1">
                    <a:spcBef>
                      <a:spcPts val="275"/>
                    </a:spcBef>
                    <a:spcAft>
                      <a:spcPct val="0"/>
                    </a:spcAft>
                  </a:pPr>
                  <a:r>
                    <a:rPr lang="en-US" sz="1000" dirty="0">
                      <a:latin typeface="+mn-lt"/>
                    </a:rPr>
                    <a:t>© 2019, SPEDE Technologies.      440-808-8888       </a:t>
                  </a:r>
                  <a:r>
                    <a:rPr lang="en-US" sz="1000" dirty="0">
                      <a:latin typeface="+mn-lt"/>
                      <a:hlinkClick r:id="rId5"/>
                    </a:rPr>
                    <a:t>www.SPEDE.com</a:t>
                  </a:r>
                  <a:endParaRPr lang="en-US" sz="1000" dirty="0">
                    <a:latin typeface="+mn-lt"/>
                  </a:endParaRPr>
                </a:p>
                <a:p>
                  <a:pPr algn="ctr" defTabSz="834073" eaLnBrk="1" fontAlgn="base" hangingPunct="1">
                    <a:spcBef>
                      <a:spcPts val="275"/>
                    </a:spcBef>
                    <a:spcAft>
                      <a:spcPct val="0"/>
                    </a:spcAft>
                  </a:pPr>
                  <a:r>
                    <a:rPr lang="en-US" sz="1000" dirty="0">
                      <a:latin typeface="+mn-lt"/>
                    </a:rPr>
                    <a:t>24930 Detroit Road,  Suites D &amp; E      Cleveland OH 44145</a:t>
                  </a:r>
                </a:p>
                <a:p>
                  <a:pPr algn="ctr" defTabSz="834073" eaLnBrk="1" fontAlgn="base" hangingPunct="1">
                    <a:spcBef>
                      <a:spcPts val="275"/>
                    </a:spcBef>
                    <a:spcAft>
                      <a:spcPct val="0"/>
                    </a:spcAft>
                  </a:pPr>
                  <a:r>
                    <a:rPr lang="en-US" sz="1000" i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Simplifying Processes.... Standardizing Excellence</a:t>
                  </a:r>
                  <a:r>
                    <a:rPr 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.</a:t>
                  </a:r>
                  <a:r>
                    <a:rPr lang="en-US" sz="1000" baseline="26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®</a:t>
                  </a:r>
                </a:p>
                <a:p>
                  <a:pPr algn="ctr" defTabSz="834073" eaLnBrk="1" fontAlgn="base" hangingPunct="1">
                    <a:spcBef>
                      <a:spcPts val="275"/>
                    </a:spcBef>
                    <a:spcAft>
                      <a:spcPct val="0"/>
                    </a:spcAft>
                  </a:pPr>
                  <a:r>
                    <a:rPr lang="en-US" sz="1000" dirty="0"/>
                    <a:t> </a:t>
                  </a:r>
                </a:p>
              </p:txBody>
            </p:sp>
          </p:grpSp>
          <p:pic>
            <p:nvPicPr>
              <p:cNvPr id="16" name="Picture 15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60714" y="5649895"/>
                <a:ext cx="2104690" cy="796544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435316" y="6277253"/>
            <a:ext cx="1494949" cy="837456"/>
            <a:chOff x="581025" y="5623134"/>
            <a:chExt cx="1371600" cy="76599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79" y="5623134"/>
              <a:ext cx="1214266" cy="41987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81025" y="6019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Active Member of AIAG for 20+ years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327770" y="7066630"/>
            <a:ext cx="760793" cy="278118"/>
          </a:xfrm>
          <a:prstGeom prst="rect">
            <a:avLst/>
          </a:prstGeom>
          <a:noFill/>
        </p:spPr>
        <p:txBody>
          <a:bodyPr wrap="square" lIns="91586" tIns="45793" rIns="91586" bIns="45793" rtlCol="0">
            <a:spAutoFit/>
          </a:bodyPr>
          <a:lstStyle/>
          <a:p>
            <a:r>
              <a:rPr lang="en-US" sz="1200" dirty="0" smtClean="0"/>
              <a:t>14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733894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611914" y="809374"/>
            <a:ext cx="8891335" cy="577307"/>
          </a:xfrm>
          <a:prstGeom prst="rect">
            <a:avLst/>
          </a:prstGeom>
        </p:spPr>
        <p:txBody>
          <a:bodyPr wrap="square" lIns="84045" tIns="42022" rIns="84045" bIns="42022">
            <a:spAutoFit/>
          </a:bodyPr>
          <a:lstStyle/>
          <a:p>
            <a:pPr algn="ctr" defTabSz="914824"/>
            <a:r>
              <a:rPr lang="en-US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3 Reasons to Automate Parts Counting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141" y="1542865"/>
            <a:ext cx="7953795" cy="4355186"/>
          </a:xfrm>
          <a:prstGeom prst="rect">
            <a:avLst/>
          </a:prstGeom>
          <a:noFill/>
        </p:spPr>
        <p:txBody>
          <a:bodyPr wrap="square" lIns="91586" tIns="45793" rIns="91586" bIns="45793" rtlCol="0">
            <a:spAutoFit/>
          </a:bodyPr>
          <a:lstStyle/>
          <a:p>
            <a:pPr marL="183171" lvl="1"/>
            <a:r>
              <a:rPr lang="en-US" sz="2400" b="1" dirty="0" smtClean="0">
                <a:solidFill>
                  <a:srgbClr val="002060"/>
                </a:solidFill>
              </a:rPr>
              <a:t>1. Accuracy</a:t>
            </a:r>
          </a:p>
          <a:p>
            <a:pPr marL="548640" lvl="1" indent="-18288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Accurate Part counts</a:t>
            </a:r>
          </a:p>
          <a:p>
            <a:pPr marL="548640" lvl="1" indent="-18288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Accurate Pack Counts and Container Labeling</a:t>
            </a:r>
          </a:p>
          <a:p>
            <a:pPr marL="548640" lvl="1" indent="-18288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Accurate Production reporting</a:t>
            </a:r>
          </a:p>
          <a:p>
            <a:pPr marL="548640" lvl="1" indent="-182880"/>
            <a:endParaRPr lang="en-US" dirty="0" smtClean="0"/>
          </a:p>
          <a:p>
            <a:pPr marL="183171" lvl="1"/>
            <a:r>
              <a:rPr lang="en-US" sz="2400" b="1" dirty="0" smtClean="0">
                <a:solidFill>
                  <a:srgbClr val="002060"/>
                </a:solidFill>
              </a:rPr>
              <a:t>2. Efficiency</a:t>
            </a:r>
          </a:p>
          <a:p>
            <a:pPr marL="548640" lvl="1" indent="-18288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labor and expense for manual counting</a:t>
            </a:r>
          </a:p>
          <a:p>
            <a:pPr marL="548640" lvl="1" indent="-18288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data entry or recordkeeping</a:t>
            </a:r>
          </a:p>
          <a:p>
            <a:pPr marL="548640" lvl="1" indent="-18288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Real-time production run data displayed at lineside</a:t>
            </a:r>
          </a:p>
          <a:p>
            <a:pPr marL="548640" lvl="1" indent="-182880">
              <a:spcAft>
                <a:spcPts val="1202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Automatic updates to host systems</a:t>
            </a:r>
          </a:p>
          <a:p>
            <a:pPr marL="183171" lvl="1">
              <a:spcBef>
                <a:spcPts val="1803"/>
              </a:spcBef>
            </a:pPr>
            <a:r>
              <a:rPr lang="en-US" sz="2400" b="1" dirty="0" smtClean="0">
                <a:solidFill>
                  <a:srgbClr val="002060"/>
                </a:solidFill>
              </a:rPr>
              <a:t>3. Traceability</a:t>
            </a:r>
          </a:p>
          <a:p>
            <a:pPr marL="732687" lvl="1" indent="-302233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Automatic traceability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of parts from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Production back to Raw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components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32687" lvl="1" indent="-302233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Automatic traceability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of finished parts forward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Customer shipment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32687" lvl="1" indent="-302233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Enables focused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inquiries, recalls, QC holds, by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part, run date, lot, etc.</a:t>
            </a:r>
          </a:p>
        </p:txBody>
      </p:sp>
      <p:pic>
        <p:nvPicPr>
          <p:cNvPr id="9" name="Picture 8" descr="SPED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19" y="1843881"/>
            <a:ext cx="3056643" cy="21684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02363" y="258336"/>
            <a:ext cx="3200399" cy="246318"/>
          </a:xfrm>
          <a:prstGeom prst="rect">
            <a:avLst/>
          </a:prstGeom>
          <a:noFill/>
        </p:spPr>
        <p:txBody>
          <a:bodyPr wrap="square" lIns="75433" tIns="37718" rIns="75433" bIns="37718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Serialized Parts Counting Solutions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27770" y="7066630"/>
            <a:ext cx="303593" cy="278118"/>
          </a:xfrm>
          <a:prstGeom prst="rect">
            <a:avLst/>
          </a:prstGeom>
          <a:noFill/>
        </p:spPr>
        <p:txBody>
          <a:bodyPr wrap="square" lIns="91586" tIns="45793" rIns="91586" bIns="45793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8465" y="6456825"/>
            <a:ext cx="8885228" cy="721056"/>
            <a:chOff x="738465" y="6456825"/>
            <a:chExt cx="8885228" cy="721056"/>
          </a:xfrm>
        </p:grpSpPr>
        <p:grpSp>
          <p:nvGrpSpPr>
            <p:cNvPr id="16" name="Group 15"/>
            <p:cNvGrpSpPr/>
            <p:nvPr/>
          </p:nvGrpSpPr>
          <p:grpSpPr>
            <a:xfrm>
              <a:off x="738465" y="6658573"/>
              <a:ext cx="8534400" cy="519308"/>
              <a:chOff x="792402" y="6136361"/>
              <a:chExt cx="8534400" cy="51721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792402" y="6136361"/>
                <a:ext cx="8534400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2"/>
              <p:cNvSpPr txBox="1">
                <a:spLocks noChangeArrowheads="1"/>
              </p:cNvSpPr>
              <p:nvPr/>
            </p:nvSpPr>
            <p:spPr bwMode="auto">
              <a:xfrm>
                <a:off x="957831" y="6284247"/>
                <a:ext cx="82035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4322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© </a:t>
                </a:r>
                <a:r>
                  <a:rPr lang="en-US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2019 </a:t>
                </a: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SPEDE Technologies.      440-808-8888       www.SPEDE.com </a:t>
                </a:r>
              </a:p>
              <a:p>
                <a:pPr algn="ctr" defTabSz="834322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Simplifying Processes...  Standardizing Excellence.</a:t>
                </a:r>
                <a:r>
                  <a:rPr lang="en-US" sz="1000" i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®</a:t>
                </a:r>
                <a:endParaRPr lang="en-US" sz="1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p:grpSp>
        <p:pic>
          <p:nvPicPr>
            <p:cNvPr id="19" name="Picture 18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8941" y="6456825"/>
              <a:ext cx="1724752" cy="655388"/>
            </a:xfrm>
            <a:prstGeom prst="rect">
              <a:avLst/>
            </a:prstGeom>
          </p:spPr>
        </p:pic>
      </p:grpSp>
      <p:cxnSp>
        <p:nvCxnSpPr>
          <p:cNvPr id="24" name="Straight Connector 23"/>
          <p:cNvCxnSpPr/>
          <p:nvPr/>
        </p:nvCxnSpPr>
        <p:spPr>
          <a:xfrm>
            <a:off x="618523" y="1386681"/>
            <a:ext cx="8884726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130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49510" y="397841"/>
            <a:ext cx="8777052" cy="74977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Overview of SPEDE Solution Interfaces </a:t>
            </a:r>
          </a:p>
        </p:txBody>
      </p:sp>
      <p:sp>
        <p:nvSpPr>
          <p:cNvPr id="30727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647" y="4680348"/>
            <a:ext cx="8747559" cy="2098644"/>
          </a:xfrm>
        </p:spPr>
        <p:txBody>
          <a:bodyPr>
            <a:noAutofit/>
          </a:bodyPr>
          <a:lstStyle/>
          <a:p>
            <a:pPr marL="365760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SPEDE Software  resides on SQL Server, with access by Client PCs, Handhelds, PLCs, etc.</a:t>
            </a:r>
          </a:p>
          <a:p>
            <a:pPr marL="365760" indent="-182880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SPEDE Apps interface to and control networked devices </a:t>
            </a:r>
          </a:p>
          <a:p>
            <a:pPr marL="365760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Collects / Displays Real-time PLC Production Data</a:t>
            </a:r>
          </a:p>
          <a:p>
            <a:pPr marL="1000542" lvl="2" indent="-182880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Time-stamps &amp; Logs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Piece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Count, Scrap &amp; Cycles data into MS/SQL DB for Traceability, OEE </a:t>
            </a:r>
          </a:p>
          <a:p>
            <a:pPr marL="182880" indent="0">
              <a:lnSpc>
                <a:spcPct val="100000"/>
              </a:lnSpc>
              <a:spcBef>
                <a:spcPts val="0"/>
              </a:spcBef>
              <a:buClr>
                <a:srgbClr val="A50021"/>
              </a:buClr>
              <a:buNone/>
              <a:defRPr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4.  Prints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Labels;  Logs Printed Label Data for Inventory, Shipping, Traceability </a:t>
            </a:r>
          </a:p>
          <a:p>
            <a:pPr marL="1000542" lvl="1" indent="-182880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Gets label data from host ERP, EDI, Release Accounting system</a:t>
            </a:r>
          </a:p>
          <a:p>
            <a:pPr marL="1000542" lvl="1" indent="-182880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Time-stamps and logs the printed label data into MS/SQL DB; updates to host systems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27039" y="1081881"/>
            <a:ext cx="9051924" cy="3371128"/>
            <a:chOff x="427039" y="1234281"/>
            <a:chExt cx="9051924" cy="3371128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7707948" y="2002610"/>
              <a:ext cx="1211564" cy="1199469"/>
              <a:chOff x="6255796" y="1565676"/>
              <a:chExt cx="1237243" cy="1218119"/>
            </a:xfrm>
          </p:grpSpPr>
          <p:sp>
            <p:nvSpPr>
              <p:cNvPr id="19497" name="mainfrm"/>
              <p:cNvSpPr>
                <a:spLocks noChangeAspect="1" noEditPoints="1" noChangeArrowheads="1"/>
              </p:cNvSpPr>
              <p:nvPr/>
            </p:nvSpPr>
            <p:spPr bwMode="auto">
              <a:xfrm>
                <a:off x="6272936" y="1851953"/>
                <a:ext cx="1202964" cy="931842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0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32 w 21600"/>
                  <a:gd name="T25" fmla="*/ 22174 h 21600"/>
                  <a:gd name="T26" fmla="*/ 21579 w 21600"/>
                  <a:gd name="T27" fmla="*/ 2791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21600" y="10885"/>
                    </a:moveTo>
                    <a:lnTo>
                      <a:pt x="21600" y="0"/>
                    </a:lnTo>
                    <a:lnTo>
                      <a:pt x="10634" y="0"/>
                    </a:lnTo>
                    <a:lnTo>
                      <a:pt x="0" y="0"/>
                    </a:lnTo>
                    <a:lnTo>
                      <a:pt x="0" y="10885"/>
                    </a:lnTo>
                    <a:lnTo>
                      <a:pt x="0" y="19729"/>
                    </a:lnTo>
                    <a:lnTo>
                      <a:pt x="1163" y="19729"/>
                    </a:lnTo>
                    <a:lnTo>
                      <a:pt x="1163" y="21600"/>
                    </a:lnTo>
                    <a:lnTo>
                      <a:pt x="10800" y="21600"/>
                    </a:lnTo>
                    <a:lnTo>
                      <a:pt x="20603" y="21600"/>
                    </a:lnTo>
                    <a:lnTo>
                      <a:pt x="20603" y="19729"/>
                    </a:lnTo>
                    <a:lnTo>
                      <a:pt x="21600" y="19729"/>
                    </a:lnTo>
                    <a:lnTo>
                      <a:pt x="21600" y="10885"/>
                    </a:lnTo>
                    <a:close/>
                  </a:path>
                  <a:path w="21600" h="21600" extrusionOk="0">
                    <a:moveTo>
                      <a:pt x="1163" y="19729"/>
                    </a:moveTo>
                    <a:lnTo>
                      <a:pt x="4320" y="19729"/>
                    </a:lnTo>
                    <a:lnTo>
                      <a:pt x="16449" y="19729"/>
                    </a:lnTo>
                    <a:lnTo>
                      <a:pt x="20603" y="19729"/>
                    </a:lnTo>
                    <a:lnTo>
                      <a:pt x="1163" y="19729"/>
                    </a:lnTo>
                    <a:moveTo>
                      <a:pt x="1495" y="2381"/>
                    </a:moveTo>
                    <a:lnTo>
                      <a:pt x="2160" y="2381"/>
                    </a:lnTo>
                    <a:lnTo>
                      <a:pt x="4985" y="2381"/>
                    </a:lnTo>
                    <a:lnTo>
                      <a:pt x="5982" y="2381"/>
                    </a:lnTo>
                    <a:lnTo>
                      <a:pt x="1495" y="2381"/>
                    </a:lnTo>
                    <a:lnTo>
                      <a:pt x="1495" y="3402"/>
                    </a:lnTo>
                    <a:lnTo>
                      <a:pt x="2160" y="3402"/>
                    </a:lnTo>
                    <a:lnTo>
                      <a:pt x="4985" y="3402"/>
                    </a:lnTo>
                    <a:lnTo>
                      <a:pt x="5982" y="3402"/>
                    </a:lnTo>
                    <a:lnTo>
                      <a:pt x="1495" y="3402"/>
                    </a:lnTo>
                    <a:lnTo>
                      <a:pt x="1495" y="4422"/>
                    </a:lnTo>
                    <a:lnTo>
                      <a:pt x="2160" y="4422"/>
                    </a:lnTo>
                    <a:lnTo>
                      <a:pt x="4985" y="4422"/>
                    </a:lnTo>
                    <a:lnTo>
                      <a:pt x="5982" y="4422"/>
                    </a:lnTo>
                    <a:lnTo>
                      <a:pt x="1495" y="4422"/>
                    </a:lnTo>
                    <a:lnTo>
                      <a:pt x="1495" y="5443"/>
                    </a:lnTo>
                    <a:lnTo>
                      <a:pt x="2160" y="5443"/>
                    </a:lnTo>
                    <a:lnTo>
                      <a:pt x="4985" y="5443"/>
                    </a:lnTo>
                    <a:lnTo>
                      <a:pt x="5982" y="5443"/>
                    </a:lnTo>
                    <a:lnTo>
                      <a:pt x="1495" y="5443"/>
                    </a:lnTo>
                    <a:lnTo>
                      <a:pt x="1495" y="6463"/>
                    </a:lnTo>
                    <a:lnTo>
                      <a:pt x="2160" y="6463"/>
                    </a:lnTo>
                    <a:lnTo>
                      <a:pt x="4985" y="6463"/>
                    </a:lnTo>
                    <a:lnTo>
                      <a:pt x="5982" y="6463"/>
                    </a:lnTo>
                    <a:lnTo>
                      <a:pt x="1495" y="6463"/>
                    </a:lnTo>
                    <a:lnTo>
                      <a:pt x="1495" y="7483"/>
                    </a:lnTo>
                    <a:lnTo>
                      <a:pt x="2160" y="7483"/>
                    </a:lnTo>
                    <a:lnTo>
                      <a:pt x="4985" y="7483"/>
                    </a:lnTo>
                    <a:lnTo>
                      <a:pt x="5982" y="7483"/>
                    </a:lnTo>
                    <a:lnTo>
                      <a:pt x="1495" y="7483"/>
                    </a:lnTo>
                    <a:lnTo>
                      <a:pt x="1495" y="8504"/>
                    </a:lnTo>
                    <a:lnTo>
                      <a:pt x="2160" y="8504"/>
                    </a:lnTo>
                    <a:lnTo>
                      <a:pt x="4985" y="8504"/>
                    </a:lnTo>
                    <a:lnTo>
                      <a:pt x="5982" y="8504"/>
                    </a:lnTo>
                    <a:lnTo>
                      <a:pt x="1495" y="8504"/>
                    </a:lnTo>
                    <a:lnTo>
                      <a:pt x="1495" y="9524"/>
                    </a:lnTo>
                    <a:lnTo>
                      <a:pt x="2160" y="9524"/>
                    </a:lnTo>
                    <a:lnTo>
                      <a:pt x="4985" y="9524"/>
                    </a:lnTo>
                    <a:lnTo>
                      <a:pt x="5982" y="9524"/>
                    </a:lnTo>
                    <a:lnTo>
                      <a:pt x="1495" y="9524"/>
                    </a:lnTo>
                    <a:lnTo>
                      <a:pt x="1495" y="10545"/>
                    </a:lnTo>
                    <a:lnTo>
                      <a:pt x="2160" y="10545"/>
                    </a:lnTo>
                    <a:lnTo>
                      <a:pt x="4985" y="10545"/>
                    </a:lnTo>
                    <a:lnTo>
                      <a:pt x="5982" y="10545"/>
                    </a:lnTo>
                    <a:lnTo>
                      <a:pt x="1495" y="10545"/>
                    </a:lnTo>
                    <a:lnTo>
                      <a:pt x="1495" y="11565"/>
                    </a:lnTo>
                    <a:lnTo>
                      <a:pt x="2160" y="11565"/>
                    </a:lnTo>
                    <a:lnTo>
                      <a:pt x="4985" y="11565"/>
                    </a:lnTo>
                    <a:lnTo>
                      <a:pt x="5982" y="11565"/>
                    </a:lnTo>
                    <a:lnTo>
                      <a:pt x="1495" y="11565"/>
                    </a:lnTo>
                    <a:lnTo>
                      <a:pt x="1495" y="12586"/>
                    </a:lnTo>
                    <a:lnTo>
                      <a:pt x="2160" y="12586"/>
                    </a:lnTo>
                    <a:lnTo>
                      <a:pt x="4985" y="12586"/>
                    </a:lnTo>
                    <a:lnTo>
                      <a:pt x="5982" y="12586"/>
                    </a:lnTo>
                    <a:lnTo>
                      <a:pt x="1495" y="12586"/>
                    </a:lnTo>
                    <a:lnTo>
                      <a:pt x="1495" y="13606"/>
                    </a:lnTo>
                    <a:lnTo>
                      <a:pt x="2160" y="13606"/>
                    </a:lnTo>
                    <a:lnTo>
                      <a:pt x="4985" y="13606"/>
                    </a:lnTo>
                    <a:lnTo>
                      <a:pt x="5982" y="13606"/>
                    </a:lnTo>
                    <a:lnTo>
                      <a:pt x="1495" y="13606"/>
                    </a:lnTo>
                    <a:lnTo>
                      <a:pt x="1495" y="14627"/>
                    </a:lnTo>
                    <a:lnTo>
                      <a:pt x="2160" y="14627"/>
                    </a:lnTo>
                    <a:lnTo>
                      <a:pt x="4985" y="14627"/>
                    </a:lnTo>
                    <a:lnTo>
                      <a:pt x="5982" y="14627"/>
                    </a:lnTo>
                    <a:lnTo>
                      <a:pt x="1495" y="14627"/>
                    </a:lnTo>
                    <a:lnTo>
                      <a:pt x="1495" y="15647"/>
                    </a:lnTo>
                    <a:lnTo>
                      <a:pt x="2160" y="15647"/>
                    </a:lnTo>
                    <a:lnTo>
                      <a:pt x="4985" y="15647"/>
                    </a:lnTo>
                    <a:lnTo>
                      <a:pt x="5982" y="15647"/>
                    </a:lnTo>
                    <a:lnTo>
                      <a:pt x="1495" y="15647"/>
                    </a:lnTo>
                    <a:lnTo>
                      <a:pt x="1495" y="16668"/>
                    </a:lnTo>
                    <a:lnTo>
                      <a:pt x="2160" y="16668"/>
                    </a:lnTo>
                    <a:lnTo>
                      <a:pt x="4985" y="16668"/>
                    </a:lnTo>
                    <a:lnTo>
                      <a:pt x="5982" y="16668"/>
                    </a:lnTo>
                    <a:lnTo>
                      <a:pt x="1495" y="16668"/>
                    </a:lnTo>
                    <a:lnTo>
                      <a:pt x="1495" y="17688"/>
                    </a:lnTo>
                    <a:lnTo>
                      <a:pt x="2160" y="17688"/>
                    </a:lnTo>
                    <a:lnTo>
                      <a:pt x="4985" y="17688"/>
                    </a:lnTo>
                    <a:lnTo>
                      <a:pt x="5982" y="17688"/>
                    </a:lnTo>
                    <a:lnTo>
                      <a:pt x="1495" y="17688"/>
                    </a:lnTo>
                    <a:moveTo>
                      <a:pt x="1994" y="19729"/>
                    </a:moveTo>
                    <a:lnTo>
                      <a:pt x="1994" y="20069"/>
                    </a:lnTo>
                    <a:lnTo>
                      <a:pt x="1994" y="21260"/>
                    </a:lnTo>
                    <a:lnTo>
                      <a:pt x="1994" y="21600"/>
                    </a:lnTo>
                    <a:lnTo>
                      <a:pt x="1994" y="19729"/>
                    </a:lnTo>
                    <a:lnTo>
                      <a:pt x="2658" y="19729"/>
                    </a:lnTo>
                    <a:lnTo>
                      <a:pt x="2658" y="20069"/>
                    </a:lnTo>
                    <a:lnTo>
                      <a:pt x="2658" y="21260"/>
                    </a:lnTo>
                    <a:lnTo>
                      <a:pt x="2658" y="21600"/>
                    </a:lnTo>
                    <a:lnTo>
                      <a:pt x="2658" y="19729"/>
                    </a:lnTo>
                    <a:lnTo>
                      <a:pt x="3489" y="19729"/>
                    </a:lnTo>
                    <a:lnTo>
                      <a:pt x="3489" y="20069"/>
                    </a:lnTo>
                    <a:lnTo>
                      <a:pt x="3489" y="21260"/>
                    </a:lnTo>
                    <a:lnTo>
                      <a:pt x="3489" y="21600"/>
                    </a:lnTo>
                    <a:lnTo>
                      <a:pt x="3489" y="19729"/>
                    </a:lnTo>
                    <a:lnTo>
                      <a:pt x="4320" y="19729"/>
                    </a:lnTo>
                    <a:lnTo>
                      <a:pt x="4320" y="20069"/>
                    </a:lnTo>
                    <a:lnTo>
                      <a:pt x="4320" y="21260"/>
                    </a:lnTo>
                    <a:lnTo>
                      <a:pt x="4320" y="21600"/>
                    </a:lnTo>
                    <a:lnTo>
                      <a:pt x="4320" y="19729"/>
                    </a:lnTo>
                    <a:lnTo>
                      <a:pt x="5151" y="19729"/>
                    </a:lnTo>
                    <a:lnTo>
                      <a:pt x="5151" y="20069"/>
                    </a:lnTo>
                    <a:lnTo>
                      <a:pt x="5151" y="21260"/>
                    </a:lnTo>
                    <a:lnTo>
                      <a:pt x="5151" y="21600"/>
                    </a:lnTo>
                    <a:lnTo>
                      <a:pt x="5151" y="19729"/>
                    </a:lnTo>
                    <a:lnTo>
                      <a:pt x="5982" y="19729"/>
                    </a:lnTo>
                    <a:lnTo>
                      <a:pt x="5982" y="20069"/>
                    </a:lnTo>
                    <a:lnTo>
                      <a:pt x="5982" y="21260"/>
                    </a:lnTo>
                    <a:lnTo>
                      <a:pt x="5982" y="21600"/>
                    </a:lnTo>
                    <a:lnTo>
                      <a:pt x="5982" y="19729"/>
                    </a:lnTo>
                    <a:lnTo>
                      <a:pt x="6812" y="19729"/>
                    </a:lnTo>
                    <a:lnTo>
                      <a:pt x="6812" y="20069"/>
                    </a:lnTo>
                    <a:lnTo>
                      <a:pt x="6812" y="21260"/>
                    </a:lnTo>
                    <a:lnTo>
                      <a:pt x="6812" y="21600"/>
                    </a:lnTo>
                    <a:lnTo>
                      <a:pt x="6812" y="19729"/>
                    </a:lnTo>
                    <a:lnTo>
                      <a:pt x="7643" y="19729"/>
                    </a:lnTo>
                    <a:lnTo>
                      <a:pt x="7643" y="20069"/>
                    </a:lnTo>
                    <a:lnTo>
                      <a:pt x="7643" y="21260"/>
                    </a:lnTo>
                    <a:lnTo>
                      <a:pt x="7643" y="21600"/>
                    </a:lnTo>
                    <a:lnTo>
                      <a:pt x="7643" y="19729"/>
                    </a:lnTo>
                    <a:lnTo>
                      <a:pt x="8474" y="19729"/>
                    </a:lnTo>
                    <a:lnTo>
                      <a:pt x="8474" y="20069"/>
                    </a:lnTo>
                    <a:lnTo>
                      <a:pt x="8474" y="21260"/>
                    </a:lnTo>
                    <a:lnTo>
                      <a:pt x="8474" y="21600"/>
                    </a:lnTo>
                    <a:lnTo>
                      <a:pt x="8474" y="19729"/>
                    </a:lnTo>
                    <a:lnTo>
                      <a:pt x="9305" y="19729"/>
                    </a:lnTo>
                    <a:lnTo>
                      <a:pt x="9305" y="20069"/>
                    </a:lnTo>
                    <a:lnTo>
                      <a:pt x="9305" y="21260"/>
                    </a:lnTo>
                    <a:lnTo>
                      <a:pt x="9305" y="21600"/>
                    </a:lnTo>
                    <a:lnTo>
                      <a:pt x="9305" y="19729"/>
                    </a:lnTo>
                    <a:lnTo>
                      <a:pt x="10135" y="19729"/>
                    </a:lnTo>
                    <a:lnTo>
                      <a:pt x="10135" y="20069"/>
                    </a:lnTo>
                    <a:lnTo>
                      <a:pt x="10135" y="21260"/>
                    </a:lnTo>
                    <a:lnTo>
                      <a:pt x="10135" y="21600"/>
                    </a:lnTo>
                    <a:lnTo>
                      <a:pt x="10135" y="19729"/>
                    </a:lnTo>
                    <a:lnTo>
                      <a:pt x="10966" y="19729"/>
                    </a:lnTo>
                    <a:lnTo>
                      <a:pt x="10966" y="20069"/>
                    </a:lnTo>
                    <a:lnTo>
                      <a:pt x="10966" y="21260"/>
                    </a:lnTo>
                    <a:lnTo>
                      <a:pt x="10966" y="21600"/>
                    </a:lnTo>
                    <a:lnTo>
                      <a:pt x="10966" y="19729"/>
                    </a:lnTo>
                    <a:lnTo>
                      <a:pt x="11797" y="19729"/>
                    </a:lnTo>
                    <a:lnTo>
                      <a:pt x="11797" y="20069"/>
                    </a:lnTo>
                    <a:lnTo>
                      <a:pt x="11797" y="21260"/>
                    </a:lnTo>
                    <a:lnTo>
                      <a:pt x="11797" y="21600"/>
                    </a:lnTo>
                    <a:lnTo>
                      <a:pt x="11797" y="19729"/>
                    </a:lnTo>
                    <a:lnTo>
                      <a:pt x="12462" y="19729"/>
                    </a:lnTo>
                    <a:lnTo>
                      <a:pt x="12462" y="20069"/>
                    </a:lnTo>
                    <a:lnTo>
                      <a:pt x="12462" y="21260"/>
                    </a:lnTo>
                    <a:lnTo>
                      <a:pt x="12462" y="21600"/>
                    </a:lnTo>
                    <a:lnTo>
                      <a:pt x="12462" y="19729"/>
                    </a:lnTo>
                    <a:lnTo>
                      <a:pt x="13292" y="19729"/>
                    </a:lnTo>
                    <a:lnTo>
                      <a:pt x="13292" y="20069"/>
                    </a:lnTo>
                    <a:lnTo>
                      <a:pt x="13292" y="21260"/>
                    </a:lnTo>
                    <a:lnTo>
                      <a:pt x="13292" y="21600"/>
                    </a:lnTo>
                    <a:lnTo>
                      <a:pt x="13292" y="19729"/>
                    </a:lnTo>
                    <a:lnTo>
                      <a:pt x="14123" y="19729"/>
                    </a:lnTo>
                    <a:lnTo>
                      <a:pt x="14123" y="20069"/>
                    </a:lnTo>
                    <a:lnTo>
                      <a:pt x="14123" y="21260"/>
                    </a:lnTo>
                    <a:lnTo>
                      <a:pt x="14123" y="21600"/>
                    </a:lnTo>
                    <a:lnTo>
                      <a:pt x="14123" y="19729"/>
                    </a:lnTo>
                    <a:lnTo>
                      <a:pt x="14954" y="19729"/>
                    </a:lnTo>
                    <a:lnTo>
                      <a:pt x="14954" y="20069"/>
                    </a:lnTo>
                    <a:lnTo>
                      <a:pt x="14954" y="21260"/>
                    </a:lnTo>
                    <a:lnTo>
                      <a:pt x="14954" y="21600"/>
                    </a:lnTo>
                    <a:lnTo>
                      <a:pt x="14954" y="19729"/>
                    </a:lnTo>
                    <a:lnTo>
                      <a:pt x="15785" y="19729"/>
                    </a:lnTo>
                    <a:lnTo>
                      <a:pt x="15785" y="20069"/>
                    </a:lnTo>
                    <a:lnTo>
                      <a:pt x="15785" y="21260"/>
                    </a:lnTo>
                    <a:lnTo>
                      <a:pt x="15785" y="21600"/>
                    </a:lnTo>
                    <a:lnTo>
                      <a:pt x="15785" y="19729"/>
                    </a:lnTo>
                    <a:lnTo>
                      <a:pt x="16615" y="19729"/>
                    </a:lnTo>
                    <a:lnTo>
                      <a:pt x="16615" y="20069"/>
                    </a:lnTo>
                    <a:lnTo>
                      <a:pt x="16615" y="21260"/>
                    </a:lnTo>
                    <a:lnTo>
                      <a:pt x="16615" y="21600"/>
                    </a:lnTo>
                    <a:lnTo>
                      <a:pt x="16615" y="19729"/>
                    </a:lnTo>
                    <a:lnTo>
                      <a:pt x="17446" y="19729"/>
                    </a:lnTo>
                    <a:lnTo>
                      <a:pt x="17446" y="20069"/>
                    </a:lnTo>
                    <a:lnTo>
                      <a:pt x="17446" y="21260"/>
                    </a:lnTo>
                    <a:lnTo>
                      <a:pt x="17446" y="21600"/>
                    </a:lnTo>
                    <a:lnTo>
                      <a:pt x="17446" y="19729"/>
                    </a:lnTo>
                    <a:lnTo>
                      <a:pt x="18277" y="19729"/>
                    </a:lnTo>
                    <a:lnTo>
                      <a:pt x="18277" y="20069"/>
                    </a:lnTo>
                    <a:lnTo>
                      <a:pt x="18277" y="21260"/>
                    </a:lnTo>
                    <a:lnTo>
                      <a:pt x="18277" y="21600"/>
                    </a:lnTo>
                    <a:lnTo>
                      <a:pt x="18277" y="19729"/>
                    </a:lnTo>
                    <a:lnTo>
                      <a:pt x="19108" y="19729"/>
                    </a:lnTo>
                    <a:lnTo>
                      <a:pt x="19108" y="20069"/>
                    </a:lnTo>
                    <a:lnTo>
                      <a:pt x="19108" y="21260"/>
                    </a:lnTo>
                    <a:lnTo>
                      <a:pt x="19108" y="21600"/>
                    </a:lnTo>
                    <a:lnTo>
                      <a:pt x="19108" y="19729"/>
                    </a:lnTo>
                    <a:lnTo>
                      <a:pt x="19938" y="19729"/>
                    </a:lnTo>
                    <a:lnTo>
                      <a:pt x="19938" y="20069"/>
                    </a:lnTo>
                    <a:lnTo>
                      <a:pt x="19938" y="21260"/>
                    </a:lnTo>
                    <a:lnTo>
                      <a:pt x="19938" y="21600"/>
                    </a:lnTo>
                    <a:lnTo>
                      <a:pt x="19938" y="19729"/>
                    </a:lnTo>
                    <a:moveTo>
                      <a:pt x="1495" y="1531"/>
                    </a:moveTo>
                    <a:lnTo>
                      <a:pt x="5982" y="1531"/>
                    </a:lnTo>
                    <a:lnTo>
                      <a:pt x="5982" y="18539"/>
                    </a:lnTo>
                    <a:lnTo>
                      <a:pt x="1495" y="18539"/>
                    </a:lnTo>
                    <a:lnTo>
                      <a:pt x="1495" y="1531"/>
                    </a:lnTo>
                    <a:moveTo>
                      <a:pt x="7311" y="1531"/>
                    </a:moveTo>
                    <a:lnTo>
                      <a:pt x="7975" y="1531"/>
                    </a:lnTo>
                    <a:lnTo>
                      <a:pt x="7975" y="8334"/>
                    </a:lnTo>
                    <a:lnTo>
                      <a:pt x="7311" y="8334"/>
                    </a:lnTo>
                    <a:lnTo>
                      <a:pt x="7311" y="1531"/>
                    </a:lnTo>
                    <a:moveTo>
                      <a:pt x="7145" y="9865"/>
                    </a:moveTo>
                    <a:lnTo>
                      <a:pt x="8142" y="9865"/>
                    </a:lnTo>
                    <a:lnTo>
                      <a:pt x="8142" y="10715"/>
                    </a:lnTo>
                    <a:lnTo>
                      <a:pt x="7145" y="10715"/>
                    </a:lnTo>
                    <a:lnTo>
                      <a:pt x="7145" y="9865"/>
                    </a:lnTo>
                    <a:moveTo>
                      <a:pt x="8972" y="1531"/>
                    </a:moveTo>
                    <a:lnTo>
                      <a:pt x="12462" y="1531"/>
                    </a:lnTo>
                    <a:lnTo>
                      <a:pt x="12462" y="5443"/>
                    </a:lnTo>
                    <a:lnTo>
                      <a:pt x="8972" y="5443"/>
                    </a:lnTo>
                    <a:lnTo>
                      <a:pt x="8972" y="1531"/>
                    </a:lnTo>
                    <a:moveTo>
                      <a:pt x="13625" y="1531"/>
                    </a:moveTo>
                    <a:lnTo>
                      <a:pt x="20271" y="1531"/>
                    </a:lnTo>
                    <a:lnTo>
                      <a:pt x="20271" y="5443"/>
                    </a:lnTo>
                    <a:lnTo>
                      <a:pt x="13625" y="5443"/>
                    </a:lnTo>
                    <a:lnTo>
                      <a:pt x="13625" y="1531"/>
                    </a:lnTo>
                    <a:moveTo>
                      <a:pt x="18609" y="6463"/>
                    </a:moveTo>
                    <a:lnTo>
                      <a:pt x="20437" y="6463"/>
                    </a:lnTo>
                    <a:lnTo>
                      <a:pt x="20437" y="10885"/>
                    </a:lnTo>
                    <a:lnTo>
                      <a:pt x="18609" y="10885"/>
                    </a:lnTo>
                    <a:lnTo>
                      <a:pt x="18609" y="6463"/>
                    </a:lnTo>
                  </a:path>
                </a:pathLst>
              </a:custGeom>
              <a:solidFill>
                <a:srgbClr val="0033CC">
                  <a:alpha val="38039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0891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8" name="TextBox 116"/>
              <p:cNvSpPr txBox="1">
                <a:spLocks noChangeArrowheads="1"/>
              </p:cNvSpPr>
              <p:nvPr/>
            </p:nvSpPr>
            <p:spPr bwMode="auto">
              <a:xfrm>
                <a:off x="6255796" y="1565676"/>
                <a:ext cx="1237243" cy="273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0891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srgbClr val="002060"/>
                    </a:solidFill>
                  </a:rPr>
                  <a:t>Host Computer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064195" y="2395336"/>
              <a:ext cx="1572035" cy="775662"/>
              <a:chOff x="5261770" y="2429050"/>
              <a:chExt cx="1572036" cy="772543"/>
            </a:xfrm>
          </p:grpSpPr>
          <p:sp>
            <p:nvSpPr>
              <p:cNvPr id="10" name="Left Arrow 9"/>
              <p:cNvSpPr>
                <a:spLocks noChangeArrowheads="1"/>
              </p:cNvSpPr>
              <p:nvPr/>
            </p:nvSpPr>
            <p:spPr bwMode="auto">
              <a:xfrm>
                <a:off x="5261770" y="2429050"/>
                <a:ext cx="1554480" cy="375109"/>
              </a:xfrm>
              <a:prstGeom prst="leftArrow">
                <a:avLst>
                  <a:gd name="adj1" fmla="val 50000"/>
                  <a:gd name="adj2" fmla="val 50187"/>
                </a:avLst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769" tIns="0" rIns="90769" bIns="0" anchor="ctr" anchorCtr="1"/>
              <a:lstStyle/>
              <a:p>
                <a:pPr algn="ctr" defTabSz="90891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002060"/>
                    </a:solidFill>
                  </a:rPr>
                  <a:t>Part Nbr and EDI Data</a:t>
                </a:r>
              </a:p>
            </p:txBody>
          </p:sp>
          <p:sp>
            <p:nvSpPr>
              <p:cNvPr id="12" name="Right Arrow 11"/>
              <p:cNvSpPr>
                <a:spLocks noChangeArrowheads="1"/>
              </p:cNvSpPr>
              <p:nvPr/>
            </p:nvSpPr>
            <p:spPr bwMode="auto">
              <a:xfrm>
                <a:off x="5509558" y="2828213"/>
                <a:ext cx="1324248" cy="373380"/>
              </a:xfrm>
              <a:prstGeom prst="rightArrow">
                <a:avLst>
                  <a:gd name="adj1" fmla="val 50000"/>
                  <a:gd name="adj2" fmla="val 50154"/>
                </a:avLst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769" tIns="0" rIns="90769" bIns="0" anchor="ctr" anchorCtr="1"/>
              <a:lstStyle/>
              <a:p>
                <a:pPr algn="ctr" defTabSz="90891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002060"/>
                    </a:solidFill>
                  </a:rPr>
                  <a:t>Printed Label Data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125205" y="1876301"/>
              <a:ext cx="1347875" cy="2377990"/>
              <a:chOff x="5017194" y="1855236"/>
              <a:chExt cx="1347875" cy="2368423"/>
            </a:xfrm>
          </p:grpSpPr>
          <p:grpSp>
            <p:nvGrpSpPr>
              <p:cNvPr id="5" name="Group 2"/>
              <p:cNvGrpSpPr>
                <a:grpSpLocks/>
              </p:cNvGrpSpPr>
              <p:nvPr/>
            </p:nvGrpSpPr>
            <p:grpSpPr bwMode="auto">
              <a:xfrm>
                <a:off x="5416883" y="3454428"/>
                <a:ext cx="548493" cy="769231"/>
                <a:chOff x="3758263" y="3010060"/>
                <a:chExt cx="503248" cy="707068"/>
              </a:xfrm>
            </p:grpSpPr>
            <p:sp>
              <p:nvSpPr>
                <p:cNvPr id="19495" name="Flowchart: Magnetic Disk 42"/>
                <p:cNvSpPr>
                  <a:spLocks noChangeArrowheads="1"/>
                </p:cNvSpPr>
                <p:nvPr/>
              </p:nvSpPr>
              <p:spPr bwMode="auto">
                <a:xfrm>
                  <a:off x="3758263" y="3199452"/>
                  <a:ext cx="503248" cy="517676"/>
                </a:xfrm>
                <a:prstGeom prst="flowChartMagneticDisk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91440" bIns="0" anchor="ctr" anchorCtr="1"/>
                <a:lstStyle/>
                <a:p>
                  <a:pPr algn="ctr" defTabSz="908911" fontAlgn="base">
                    <a:spcBef>
                      <a:spcPts val="597"/>
                    </a:spcBef>
                    <a:spcAft>
                      <a:spcPct val="0"/>
                    </a:spcAft>
                  </a:pPr>
                  <a:r>
                    <a:rPr lang="en-US" sz="900" dirty="0">
                      <a:solidFill>
                        <a:srgbClr val="002060"/>
                      </a:solidFill>
                    </a:rPr>
                    <a:t>SQL</a:t>
                  </a:r>
                  <a:br>
                    <a:rPr lang="en-US" sz="900" dirty="0">
                      <a:solidFill>
                        <a:srgbClr val="002060"/>
                      </a:solidFill>
                    </a:rPr>
                  </a:br>
                  <a:r>
                    <a:rPr lang="en-US" sz="900" dirty="0">
                      <a:solidFill>
                        <a:srgbClr val="002060"/>
                      </a:solidFill>
                    </a:rPr>
                    <a:t>DB</a:t>
                  </a:r>
                </a:p>
              </p:txBody>
            </p:sp>
            <p:sp>
              <p:nvSpPr>
                <p:cNvPr id="19496" name="Right Arrow 39"/>
                <p:cNvSpPr>
                  <a:spLocks noChangeArrowheads="1"/>
                </p:cNvSpPr>
                <p:nvPr/>
              </p:nvSpPr>
              <p:spPr bwMode="auto">
                <a:xfrm rot="5400000">
                  <a:off x="3872779" y="3054489"/>
                  <a:ext cx="260217" cy="171360"/>
                </a:xfrm>
                <a:prstGeom prst="rightArrow">
                  <a:avLst>
                    <a:gd name="adj1" fmla="val 50000"/>
                    <a:gd name="adj2" fmla="val 49999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90891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8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9470" name="Group 22"/>
              <p:cNvGrpSpPr>
                <a:grpSpLocks/>
              </p:cNvGrpSpPr>
              <p:nvPr/>
            </p:nvGrpSpPr>
            <p:grpSpPr bwMode="auto">
              <a:xfrm>
                <a:off x="5226109" y="1855236"/>
                <a:ext cx="694192" cy="1164909"/>
                <a:chOff x="3702835" y="1909006"/>
                <a:chExt cx="637170" cy="1070353"/>
              </a:xfrm>
            </p:grpSpPr>
            <p:grpSp>
              <p:nvGrpSpPr>
                <p:cNvPr id="19487" name="Group 21"/>
                <p:cNvGrpSpPr>
                  <a:grpSpLocks/>
                </p:cNvGrpSpPr>
                <p:nvPr/>
              </p:nvGrpSpPr>
              <p:grpSpPr bwMode="auto">
                <a:xfrm>
                  <a:off x="3702835" y="2115346"/>
                  <a:ext cx="637170" cy="864013"/>
                  <a:chOff x="3664017" y="2462783"/>
                  <a:chExt cx="576837" cy="728506"/>
                </a:xfrm>
              </p:grpSpPr>
              <p:pic>
                <p:nvPicPr>
                  <p:cNvPr id="19489" name="Picture 16" descr="ICON-TXC.TI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40208" y="2462783"/>
                    <a:ext cx="207757" cy="2105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490" name="Picture 7" descr="PC server.wmf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64017" y="2462783"/>
                    <a:ext cx="576837" cy="7285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9488" name="Picture 46" descr="ICON-TXC.TIF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9476"/>
                <a:stretch>
                  <a:fillRect/>
                </a:stretch>
              </p:blipFill>
              <p:spPr bwMode="auto">
                <a:xfrm>
                  <a:off x="3932412" y="1909006"/>
                  <a:ext cx="377239" cy="1616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9" name="TextBox 116"/>
              <p:cNvSpPr txBox="1">
                <a:spLocks noChangeArrowheads="1"/>
              </p:cNvSpPr>
              <p:nvPr/>
            </p:nvSpPr>
            <p:spPr bwMode="auto">
              <a:xfrm>
                <a:off x="5017194" y="3089076"/>
                <a:ext cx="1347875" cy="39943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90769" tIns="45386" rIns="90769" bIns="45386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08911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dirty="0">
                    <a:solidFill>
                      <a:srgbClr val="002060"/>
                    </a:solidFill>
                  </a:rPr>
                  <a:t>SPEDE Application Server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549722" y="3259554"/>
              <a:ext cx="1743722" cy="746020"/>
              <a:chOff x="6599654" y="3065459"/>
              <a:chExt cx="1599846" cy="682364"/>
            </a:xfrm>
          </p:grpSpPr>
          <p:sp>
            <p:nvSpPr>
              <p:cNvPr id="45" name="Flowchart: Magnetic Disk 42"/>
              <p:cNvSpPr>
                <a:spLocks noChangeArrowheads="1"/>
              </p:cNvSpPr>
              <p:nvPr/>
            </p:nvSpPr>
            <p:spPr bwMode="auto">
              <a:xfrm>
                <a:off x="6599654" y="3230610"/>
                <a:ext cx="503237" cy="517213"/>
              </a:xfrm>
              <a:prstGeom prst="flowChartMagneticDisk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91440" bIns="0" anchor="ctr" anchorCtr="1"/>
              <a:lstStyle/>
              <a:p>
                <a:pPr algn="ctr" defTabSz="908911" fontAlgn="base">
                  <a:spcBef>
                    <a:spcPts val="597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002060"/>
                    </a:solidFill>
                  </a:rPr>
                  <a:t>Label DB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6760445" y="3065459"/>
                <a:ext cx="1439055" cy="680182"/>
                <a:chOff x="6760445" y="3065459"/>
                <a:chExt cx="1439055" cy="680182"/>
              </a:xfrm>
            </p:grpSpPr>
            <p:grpSp>
              <p:nvGrpSpPr>
                <p:cNvPr id="19478" name="Group 24"/>
                <p:cNvGrpSpPr>
                  <a:grpSpLocks/>
                </p:cNvGrpSpPr>
                <p:nvPr/>
              </p:nvGrpSpPr>
              <p:grpSpPr bwMode="auto">
                <a:xfrm>
                  <a:off x="7082173" y="3236868"/>
                  <a:ext cx="1117327" cy="508773"/>
                  <a:chOff x="7169756" y="3076309"/>
                  <a:chExt cx="1117438" cy="508736"/>
                </a:xfrm>
              </p:grpSpPr>
              <p:sp>
                <p:nvSpPr>
                  <p:cNvPr id="19481" name="Text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70924" y="3076309"/>
                    <a:ext cx="916270" cy="5087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defTabSz="908911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00" dirty="0">
                        <a:solidFill>
                          <a:srgbClr val="002060"/>
                        </a:solidFill>
                      </a:rPr>
                      <a:t>Your Shipping &amp; Scanning</a:t>
                    </a:r>
                  </a:p>
                  <a:p>
                    <a:pPr algn="ctr" defTabSz="908911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00" dirty="0">
                        <a:solidFill>
                          <a:srgbClr val="002060"/>
                        </a:solidFill>
                      </a:rPr>
                      <a:t>Applications</a:t>
                    </a:r>
                  </a:p>
                </p:txBody>
              </p:sp>
              <p:sp>
                <p:nvSpPr>
                  <p:cNvPr id="19482" name="Right Arrow 38"/>
                  <p:cNvSpPr>
                    <a:spLocks noChangeArrowheads="1"/>
                  </p:cNvSpPr>
                  <p:nvPr/>
                </p:nvSpPr>
                <p:spPr bwMode="auto">
                  <a:xfrm>
                    <a:off x="7169756" y="3257014"/>
                    <a:ext cx="201168" cy="147325"/>
                  </a:xfrm>
                  <a:prstGeom prst="rightArrow">
                    <a:avLst>
                      <a:gd name="adj1" fmla="val 50000"/>
                      <a:gd name="adj2" fmla="val 49995"/>
                    </a:avLst>
                  </a:prstGeom>
                  <a:solidFill>
                    <a:schemeClr val="accent1"/>
                  </a:solidFill>
                  <a:ln w="0" algn="ctr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908911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8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9480" name="Right Arrow 49"/>
                <p:cNvSpPr>
                  <a:spLocks noChangeArrowheads="1"/>
                </p:cNvSpPr>
                <p:nvPr/>
              </p:nvSpPr>
              <p:spPr bwMode="auto">
                <a:xfrm rot="5400000">
                  <a:off x="6716208" y="3109696"/>
                  <a:ext cx="259770" cy="171296"/>
                </a:xfrm>
                <a:prstGeom prst="rightArrow">
                  <a:avLst>
                    <a:gd name="adj1" fmla="val 50000"/>
                    <a:gd name="adj2" fmla="val 50002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90891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8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4019468" y="3519359"/>
              <a:ext cx="859818" cy="831269"/>
              <a:chOff x="1365358" y="3189691"/>
              <a:chExt cx="835523" cy="880426"/>
            </a:xfrm>
          </p:grpSpPr>
          <p:pic>
            <p:nvPicPr>
              <p:cNvPr id="19485" name="Picture 19" descr="3400e wireless.jp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3367881"/>
                <a:ext cx="533138" cy="614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90549">
                <a:off x="1934312" y="3875507"/>
                <a:ext cx="266569" cy="19461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0" descr="ICON-TXC.TIF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9476"/>
              <a:stretch>
                <a:fillRect/>
              </a:stretch>
            </p:blipFill>
            <p:spPr bwMode="auto">
              <a:xfrm>
                <a:off x="1365358" y="3189691"/>
                <a:ext cx="377236" cy="176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879" y="3601533"/>
              <a:ext cx="1295038" cy="732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" name="Group 62"/>
            <p:cNvGrpSpPr>
              <a:grpSpLocks noChangeAspect="1"/>
            </p:cNvGrpSpPr>
            <p:nvPr/>
          </p:nvGrpSpPr>
          <p:grpSpPr>
            <a:xfrm rot="20942821">
              <a:off x="880901" y="3648253"/>
              <a:ext cx="652063" cy="734475"/>
              <a:chOff x="5478599" y="2222971"/>
              <a:chExt cx="2495449" cy="3196204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97" r="64235" b="14246"/>
              <a:stretch/>
            </p:blipFill>
            <p:spPr>
              <a:xfrm>
                <a:off x="6493513" y="2222971"/>
                <a:ext cx="1480535" cy="2082081"/>
              </a:xfrm>
              <a:prstGeom prst="rect">
                <a:avLst/>
              </a:prstGeom>
            </p:spPr>
          </p:pic>
          <p:sp>
            <p:nvSpPr>
              <p:cNvPr id="65" name="Flowchart: Display 25"/>
              <p:cNvSpPr/>
              <p:nvPr/>
            </p:nvSpPr>
            <p:spPr>
              <a:xfrm rot="6679998">
                <a:off x="5919009" y="3757294"/>
                <a:ext cx="1221471" cy="2102291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667 w 10000"/>
                  <a:gd name="connsiteY1" fmla="*/ 0 h 10000"/>
                  <a:gd name="connsiteX2" fmla="*/ 8333 w 10000"/>
                  <a:gd name="connsiteY2" fmla="*/ 0 h 10000"/>
                  <a:gd name="connsiteX3" fmla="*/ 10000 w 10000"/>
                  <a:gd name="connsiteY3" fmla="*/ 5000 h 10000"/>
                  <a:gd name="connsiteX4" fmla="*/ 8333 w 10000"/>
                  <a:gd name="connsiteY4" fmla="*/ 10000 h 10000"/>
                  <a:gd name="connsiteX5" fmla="*/ 1667 w 10000"/>
                  <a:gd name="connsiteY5" fmla="*/ 10000 h 10000"/>
                  <a:gd name="connsiteX6" fmla="*/ 0 w 10000"/>
                  <a:gd name="connsiteY6" fmla="*/ 5000 h 10000"/>
                  <a:gd name="connsiteX0" fmla="*/ 0 w 11193"/>
                  <a:gd name="connsiteY0" fmla="*/ 5000 h 14043"/>
                  <a:gd name="connsiteX1" fmla="*/ 1667 w 11193"/>
                  <a:gd name="connsiteY1" fmla="*/ 0 h 14043"/>
                  <a:gd name="connsiteX2" fmla="*/ 8333 w 11193"/>
                  <a:gd name="connsiteY2" fmla="*/ 0 h 14043"/>
                  <a:gd name="connsiteX3" fmla="*/ 10000 w 11193"/>
                  <a:gd name="connsiteY3" fmla="*/ 5000 h 14043"/>
                  <a:gd name="connsiteX4" fmla="*/ 10883 w 11193"/>
                  <a:gd name="connsiteY4" fmla="*/ 14043 h 14043"/>
                  <a:gd name="connsiteX5" fmla="*/ 1667 w 11193"/>
                  <a:gd name="connsiteY5" fmla="*/ 10000 h 14043"/>
                  <a:gd name="connsiteX6" fmla="*/ 0 w 11193"/>
                  <a:gd name="connsiteY6" fmla="*/ 5000 h 14043"/>
                  <a:gd name="connsiteX0" fmla="*/ 0 w 11148"/>
                  <a:gd name="connsiteY0" fmla="*/ 9214 h 18257"/>
                  <a:gd name="connsiteX1" fmla="*/ 1667 w 11148"/>
                  <a:gd name="connsiteY1" fmla="*/ 4214 h 18257"/>
                  <a:gd name="connsiteX2" fmla="*/ 10688 w 11148"/>
                  <a:gd name="connsiteY2" fmla="*/ 0 h 18257"/>
                  <a:gd name="connsiteX3" fmla="*/ 10000 w 11148"/>
                  <a:gd name="connsiteY3" fmla="*/ 9214 h 18257"/>
                  <a:gd name="connsiteX4" fmla="*/ 10883 w 11148"/>
                  <a:gd name="connsiteY4" fmla="*/ 18257 h 18257"/>
                  <a:gd name="connsiteX5" fmla="*/ 1667 w 11148"/>
                  <a:gd name="connsiteY5" fmla="*/ 14214 h 18257"/>
                  <a:gd name="connsiteX6" fmla="*/ 0 w 11148"/>
                  <a:gd name="connsiteY6" fmla="*/ 9214 h 18257"/>
                  <a:gd name="connsiteX0" fmla="*/ 0 w 15064"/>
                  <a:gd name="connsiteY0" fmla="*/ 9214 h 18257"/>
                  <a:gd name="connsiteX1" fmla="*/ 1667 w 15064"/>
                  <a:gd name="connsiteY1" fmla="*/ 4214 h 18257"/>
                  <a:gd name="connsiteX2" fmla="*/ 10688 w 15064"/>
                  <a:gd name="connsiteY2" fmla="*/ 0 h 18257"/>
                  <a:gd name="connsiteX3" fmla="*/ 15064 w 15064"/>
                  <a:gd name="connsiteY3" fmla="*/ 9436 h 18257"/>
                  <a:gd name="connsiteX4" fmla="*/ 10883 w 15064"/>
                  <a:gd name="connsiteY4" fmla="*/ 18257 h 18257"/>
                  <a:gd name="connsiteX5" fmla="*/ 1667 w 15064"/>
                  <a:gd name="connsiteY5" fmla="*/ 14214 h 18257"/>
                  <a:gd name="connsiteX6" fmla="*/ 0 w 15064"/>
                  <a:gd name="connsiteY6" fmla="*/ 9214 h 18257"/>
                  <a:gd name="connsiteX0" fmla="*/ 1237 w 16301"/>
                  <a:gd name="connsiteY0" fmla="*/ 9214 h 18257"/>
                  <a:gd name="connsiteX1" fmla="*/ 2904 w 16301"/>
                  <a:gd name="connsiteY1" fmla="*/ 4214 h 18257"/>
                  <a:gd name="connsiteX2" fmla="*/ 11925 w 16301"/>
                  <a:gd name="connsiteY2" fmla="*/ 0 h 18257"/>
                  <a:gd name="connsiteX3" fmla="*/ 16301 w 16301"/>
                  <a:gd name="connsiteY3" fmla="*/ 9436 h 18257"/>
                  <a:gd name="connsiteX4" fmla="*/ 12120 w 16301"/>
                  <a:gd name="connsiteY4" fmla="*/ 18257 h 18257"/>
                  <a:gd name="connsiteX5" fmla="*/ 0 w 16301"/>
                  <a:gd name="connsiteY5" fmla="*/ 11920 h 18257"/>
                  <a:gd name="connsiteX6" fmla="*/ 1237 w 16301"/>
                  <a:gd name="connsiteY6" fmla="*/ 9214 h 18257"/>
                  <a:gd name="connsiteX0" fmla="*/ 1237 w 16301"/>
                  <a:gd name="connsiteY0" fmla="*/ 9214 h 18257"/>
                  <a:gd name="connsiteX1" fmla="*/ 622 w 16301"/>
                  <a:gd name="connsiteY1" fmla="*/ 6283 h 18257"/>
                  <a:gd name="connsiteX2" fmla="*/ 11925 w 16301"/>
                  <a:gd name="connsiteY2" fmla="*/ 0 h 18257"/>
                  <a:gd name="connsiteX3" fmla="*/ 16301 w 16301"/>
                  <a:gd name="connsiteY3" fmla="*/ 9436 h 18257"/>
                  <a:gd name="connsiteX4" fmla="*/ 12120 w 16301"/>
                  <a:gd name="connsiteY4" fmla="*/ 18257 h 18257"/>
                  <a:gd name="connsiteX5" fmla="*/ 0 w 16301"/>
                  <a:gd name="connsiteY5" fmla="*/ 11920 h 18257"/>
                  <a:gd name="connsiteX6" fmla="*/ 1237 w 16301"/>
                  <a:gd name="connsiteY6" fmla="*/ 9214 h 1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01" h="18257">
                    <a:moveTo>
                      <a:pt x="1237" y="9214"/>
                    </a:moveTo>
                    <a:lnTo>
                      <a:pt x="622" y="6283"/>
                    </a:lnTo>
                    <a:lnTo>
                      <a:pt x="11925" y="0"/>
                    </a:lnTo>
                    <a:cubicBezTo>
                      <a:pt x="12846" y="0"/>
                      <a:pt x="16269" y="6393"/>
                      <a:pt x="16301" y="9436"/>
                    </a:cubicBezTo>
                    <a:cubicBezTo>
                      <a:pt x="16333" y="12479"/>
                      <a:pt x="13041" y="18257"/>
                      <a:pt x="12120" y="18257"/>
                    </a:cubicBezTo>
                    <a:lnTo>
                      <a:pt x="0" y="11920"/>
                    </a:lnTo>
                    <a:lnTo>
                      <a:pt x="1237" y="92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  <a:alpha val="54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96609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Freeform 65"/>
            <p:cNvSpPr/>
            <p:nvPr/>
          </p:nvSpPr>
          <p:spPr>
            <a:xfrm>
              <a:off x="4978070" y="1300632"/>
              <a:ext cx="206296" cy="3147025"/>
            </a:xfrm>
            <a:custGeom>
              <a:avLst/>
              <a:gdLst>
                <a:gd name="connsiteX0" fmla="*/ 15575 w 1067144"/>
                <a:gd name="connsiteY0" fmla="*/ 0 h 3901440"/>
                <a:gd name="connsiteX1" fmla="*/ 1067135 w 1067144"/>
                <a:gd name="connsiteY1" fmla="*/ 1173480 h 3901440"/>
                <a:gd name="connsiteX2" fmla="*/ 335 w 1067144"/>
                <a:gd name="connsiteY2" fmla="*/ 1996440 h 3901440"/>
                <a:gd name="connsiteX3" fmla="*/ 945215 w 1067144"/>
                <a:gd name="connsiteY3" fmla="*/ 3368040 h 3901440"/>
                <a:gd name="connsiteX4" fmla="*/ 335615 w 1067144"/>
                <a:gd name="connsiteY4" fmla="*/ 390144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144" h="3901440">
                  <a:moveTo>
                    <a:pt x="15575" y="0"/>
                  </a:moveTo>
                  <a:cubicBezTo>
                    <a:pt x="542625" y="420370"/>
                    <a:pt x="1069675" y="840740"/>
                    <a:pt x="1067135" y="1173480"/>
                  </a:cubicBezTo>
                  <a:cubicBezTo>
                    <a:pt x="1064595" y="1506220"/>
                    <a:pt x="20655" y="1630680"/>
                    <a:pt x="335" y="1996440"/>
                  </a:cubicBezTo>
                  <a:cubicBezTo>
                    <a:pt x="-19985" y="2362200"/>
                    <a:pt x="889335" y="3050540"/>
                    <a:pt x="945215" y="3368040"/>
                  </a:cubicBezTo>
                  <a:cubicBezTo>
                    <a:pt x="1001095" y="3685540"/>
                    <a:pt x="442295" y="3812540"/>
                    <a:pt x="335615" y="390144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  <a:prstDash val="dash"/>
            </a:ln>
            <a:scene3d>
              <a:camera prst="orthographicFront">
                <a:rot lat="0" lon="21299999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560" tIns="45779" rIns="91560" bIns="45779" rtlCol="0" anchor="ctr"/>
            <a:lstStyle/>
            <a:p>
              <a:pPr algn="ctr" defTabSz="996609"/>
              <a:r>
                <a:rPr lang="en-US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19476" name="TextBox 42"/>
            <p:cNvSpPr txBox="1">
              <a:spLocks noChangeArrowheads="1"/>
            </p:cNvSpPr>
            <p:nvPr/>
          </p:nvSpPr>
          <p:spPr bwMode="auto">
            <a:xfrm>
              <a:off x="2063111" y="1275417"/>
              <a:ext cx="1785257" cy="308342"/>
            </a:xfrm>
            <a:prstGeom prst="rect">
              <a:avLst/>
            </a:prstGeom>
            <a:noFill/>
            <a:ln w="127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3429" tIns="41715" rIns="83429" bIns="41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0891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A50021"/>
                  </a:solidFill>
                </a:rPr>
                <a:t>Production Area</a:t>
              </a:r>
            </a:p>
          </p:txBody>
        </p:sp>
        <p:sp>
          <p:nvSpPr>
            <p:cNvPr id="19477" name="TextBox 43"/>
            <p:cNvSpPr txBox="1">
              <a:spLocks noChangeArrowheads="1"/>
            </p:cNvSpPr>
            <p:nvPr/>
          </p:nvSpPr>
          <p:spPr bwMode="auto">
            <a:xfrm>
              <a:off x="6287354" y="1293890"/>
              <a:ext cx="1108163" cy="308342"/>
            </a:xfrm>
            <a:prstGeom prst="rect">
              <a:avLst/>
            </a:prstGeom>
            <a:noFill/>
            <a:ln w="22225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3429" tIns="41715" rIns="83429" bIns="41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0891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2060"/>
                  </a:solidFill>
                </a:rPr>
                <a:t>IT Area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7039" y="1234281"/>
              <a:ext cx="9051924" cy="3371128"/>
            </a:xfrm>
            <a:prstGeom prst="roundRect">
              <a:avLst/>
            </a:prstGeom>
            <a:noFill/>
            <a:ln w="22225" cmpd="sng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045" tIns="42022" rIns="84045" bIns="42022" rtlCol="0" anchor="ctr"/>
            <a:lstStyle/>
            <a:p>
              <a:pPr algn="ctr" defTabSz="996609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97374" y="4306275"/>
              <a:ext cx="789547" cy="1545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96609"/>
              <a:r>
                <a:rPr lang="en-US" sz="1000" dirty="0"/>
                <a:t>Weigh Scale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506286" y="1377141"/>
              <a:ext cx="771913" cy="1375466"/>
              <a:chOff x="1506286" y="1575160"/>
              <a:chExt cx="771913" cy="1369932"/>
            </a:xfrm>
          </p:grpSpPr>
          <p:grpSp>
            <p:nvGrpSpPr>
              <p:cNvPr id="6" name="Group 43"/>
              <p:cNvGrpSpPr>
                <a:grpSpLocks noChangeAspect="1"/>
              </p:cNvGrpSpPr>
              <p:nvPr/>
            </p:nvGrpSpPr>
            <p:grpSpPr bwMode="auto">
              <a:xfrm>
                <a:off x="1630004" y="1575160"/>
                <a:ext cx="548641" cy="1133815"/>
                <a:chOff x="8442188" y="2571760"/>
                <a:chExt cx="809034" cy="1469393"/>
              </a:xfrm>
            </p:grpSpPr>
            <p:pic>
              <p:nvPicPr>
                <p:cNvPr id="19493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42188" y="2869152"/>
                  <a:ext cx="809034" cy="1172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94" name="Picture 45" descr="ICON-TXC.TIF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9476"/>
                <a:stretch>
                  <a:fillRect/>
                </a:stretch>
              </p:blipFill>
              <p:spPr bwMode="auto">
                <a:xfrm>
                  <a:off x="8497601" y="2571760"/>
                  <a:ext cx="573412" cy="245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1506286" y="2693772"/>
                <a:ext cx="771913" cy="251320"/>
              </a:xfrm>
              <a:prstGeom prst="rect">
                <a:avLst/>
              </a:prstGeom>
              <a:noFill/>
            </p:spPr>
            <p:txBody>
              <a:bodyPr wrap="square" lIns="91414" tIns="45706" rIns="91414" bIns="45706" rtlCol="0">
                <a:spAutoFit/>
              </a:bodyPr>
              <a:lstStyle/>
              <a:p>
                <a:pPr defTabSz="996609"/>
                <a:r>
                  <a:rPr lang="en-US" sz="1000" dirty="0"/>
                  <a:t>SPEDE PLC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505811" y="1530156"/>
              <a:ext cx="863613" cy="1055488"/>
              <a:chOff x="2505811" y="1695679"/>
              <a:chExt cx="863613" cy="1051242"/>
            </a:xfrm>
          </p:grpSpPr>
          <p:grpSp>
            <p:nvGrpSpPr>
              <p:cNvPr id="13" name="Group 12"/>
              <p:cNvGrpSpPr>
                <a:grpSpLocks noChangeAspect="1"/>
              </p:cNvGrpSpPr>
              <p:nvPr/>
            </p:nvGrpSpPr>
            <p:grpSpPr>
              <a:xfrm>
                <a:off x="2598499" y="1695679"/>
                <a:ext cx="704747" cy="884803"/>
                <a:chOff x="2139651" y="1425713"/>
                <a:chExt cx="603656" cy="7578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063" t="15157" r="13040" b="6400"/>
                <a:stretch/>
              </p:blipFill>
              <p:spPr>
                <a:xfrm>
                  <a:off x="2272714" y="1849916"/>
                  <a:ext cx="337528" cy="333681"/>
                </a:xfrm>
                <a:prstGeom prst="rect">
                  <a:avLst/>
                </a:prstGeom>
              </p:spPr>
            </p:pic>
            <p:grpSp>
              <p:nvGrpSpPr>
                <p:cNvPr id="51" name="Group 50"/>
                <p:cNvGrpSpPr/>
                <p:nvPr/>
              </p:nvGrpSpPr>
              <p:grpSpPr>
                <a:xfrm>
                  <a:off x="2139651" y="1425713"/>
                  <a:ext cx="603656" cy="646608"/>
                  <a:chOff x="8008930" y="3437822"/>
                  <a:chExt cx="603656" cy="646608"/>
                </a:xfrm>
              </p:grpSpPr>
              <p:pic>
                <p:nvPicPr>
                  <p:cNvPr id="52" name="Picture 51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08930" y="3649282"/>
                    <a:ext cx="603656" cy="435148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28" descr="ICON-TXC.TIF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59476"/>
                  <a:stretch>
                    <a:fillRect/>
                  </a:stretch>
                </p:blipFill>
                <p:spPr bwMode="auto">
                  <a:xfrm>
                    <a:off x="8117610" y="3437822"/>
                    <a:ext cx="363590" cy="156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67" name="TextBox 66"/>
              <p:cNvSpPr txBox="1"/>
              <p:nvPr/>
            </p:nvSpPr>
            <p:spPr>
              <a:xfrm>
                <a:off x="2505811" y="2593033"/>
                <a:ext cx="863613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96609"/>
                <a:r>
                  <a:rPr lang="en-US" sz="1000" dirty="0"/>
                  <a:t>TouchScreen PC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49511" y="2096736"/>
              <a:ext cx="913485" cy="980792"/>
              <a:chOff x="549510" y="2088300"/>
              <a:chExt cx="913485" cy="976847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510" y="2242187"/>
                <a:ext cx="913485" cy="822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657937" y="2088300"/>
                <a:ext cx="7996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96609"/>
                <a:r>
                  <a:rPr lang="en-US" sz="1000" dirty="0"/>
                  <a:t>Production Machine PLC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4054607" y="4360944"/>
              <a:ext cx="789547" cy="1545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96609"/>
              <a:r>
                <a:rPr lang="en-US" sz="1000" dirty="0"/>
                <a:t>Label Printer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64616" y="4329177"/>
              <a:ext cx="789547" cy="1545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96609"/>
              <a:r>
                <a:rPr lang="en-US" sz="1000" dirty="0"/>
                <a:t>Vision Sensor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165755" y="3079794"/>
              <a:ext cx="1817408" cy="413142"/>
              <a:chOff x="2675947" y="2839701"/>
              <a:chExt cx="1667453" cy="377890"/>
            </a:xfrm>
          </p:grpSpPr>
          <p:sp>
            <p:nvSpPr>
              <p:cNvPr id="19" name="Right Arrow 18"/>
              <p:cNvSpPr/>
              <p:nvPr/>
            </p:nvSpPr>
            <p:spPr>
              <a:xfrm>
                <a:off x="2675947" y="2839701"/>
                <a:ext cx="1619763" cy="377890"/>
              </a:xfrm>
              <a:prstGeom prst="rightArrow">
                <a:avLst/>
              </a:prstGeom>
              <a:solidFill>
                <a:schemeClr val="bg1"/>
              </a:solidFill>
              <a:ln w="15875">
                <a:solidFill>
                  <a:srgbClr val="A5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96609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12115" y="2966550"/>
                <a:ext cx="1631285" cy="133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defTabSz="996609"/>
                <a:r>
                  <a:rPr lang="en-US" sz="1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Production, Part, Label data</a:t>
                </a:r>
              </a:p>
            </p:txBody>
          </p:sp>
        </p:grpSp>
        <p:sp>
          <p:nvSpPr>
            <p:cNvPr id="79" name="Left Arrow 78"/>
            <p:cNvSpPr>
              <a:spLocks noChangeArrowheads="1"/>
            </p:cNvSpPr>
            <p:nvPr/>
          </p:nvSpPr>
          <p:spPr bwMode="auto">
            <a:xfrm>
              <a:off x="3241698" y="2677773"/>
              <a:ext cx="1602686" cy="376624"/>
            </a:xfrm>
            <a:prstGeom prst="leftArrow">
              <a:avLst>
                <a:gd name="adj1" fmla="val 50000"/>
                <a:gd name="adj2" fmla="val 50187"/>
              </a:avLst>
            </a:prstGeom>
            <a:noFill/>
            <a:ln w="15875" algn="ctr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888" tIns="0" rIns="90888" bIns="0" anchor="ctr" anchorCtr="1"/>
            <a:lstStyle/>
            <a:p>
              <a:pPr algn="ctr" defTabSz="90891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Part Nbr and EDI Data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840164" y="1530156"/>
              <a:ext cx="1392158" cy="841138"/>
              <a:chOff x="3840162" y="1696125"/>
              <a:chExt cx="1392159" cy="83775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0162" y="1847962"/>
                <a:ext cx="691448" cy="685917"/>
              </a:xfrm>
              <a:prstGeom prst="rect">
                <a:avLst/>
              </a:prstGeom>
            </p:spPr>
          </p:pic>
          <p:pic>
            <p:nvPicPr>
              <p:cNvPr id="74" name="Picture 58" descr="ICON-TXC.TIF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9476"/>
              <a:stretch>
                <a:fillRect/>
              </a:stretch>
            </p:blipFill>
            <p:spPr bwMode="auto">
              <a:xfrm>
                <a:off x="3942605" y="1696125"/>
                <a:ext cx="363521" cy="145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4442774" y="1867333"/>
                <a:ext cx="789547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96609"/>
                <a:r>
                  <a:rPr lang="en-US" sz="1000" dirty="0"/>
                  <a:t>Handheld </a:t>
                </a:r>
                <a:br>
                  <a:rPr lang="en-US" sz="1000" dirty="0"/>
                </a:br>
                <a:r>
                  <a:rPr lang="en-US" sz="1000" dirty="0"/>
                  <a:t>or fixed</a:t>
                </a:r>
                <a:br>
                  <a:rPr lang="en-US" sz="1000" dirty="0"/>
                </a:br>
                <a:r>
                  <a:rPr lang="en-US" sz="1000" dirty="0"/>
                  <a:t> Scanner</a:t>
                </a:r>
              </a:p>
            </p:txBody>
          </p:sp>
        </p:grpSp>
        <p:pic>
          <p:nvPicPr>
            <p:cNvPr id="1028" name="Picture 4" descr="https://www.baslerweb.com/fp-1478427532/media/editorial/product_images/camera_series/ace_1/ace_GigE_lens_f_l_670x500px__x250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34956">
              <a:off x="3290846" y="3701985"/>
              <a:ext cx="627325" cy="466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TextBox 80"/>
            <p:cNvSpPr txBox="1"/>
            <p:nvPr/>
          </p:nvSpPr>
          <p:spPr>
            <a:xfrm>
              <a:off x="3149574" y="4276657"/>
              <a:ext cx="905030" cy="1545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96609"/>
              <a:r>
                <a:rPr lang="en-US" sz="1000" dirty="0"/>
                <a:t>Imaging Camera</a:t>
              </a:r>
            </a:p>
          </p:txBody>
        </p:sp>
        <p:pic>
          <p:nvPicPr>
            <p:cNvPr id="1030" name="Picture 6" descr="http://storage-handling.com/wp-content/uploads/2016/01/Conveyor-systems.jpg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84" t="66542" r="35791" b="17215"/>
            <a:stretch/>
          </p:blipFill>
          <p:spPr bwMode="auto">
            <a:xfrm rot="20733872">
              <a:off x="473959" y="3031793"/>
              <a:ext cx="1276820" cy="539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1665910" y="3331396"/>
              <a:ext cx="789547" cy="1545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96609"/>
              <a:r>
                <a:rPr lang="en-US" sz="10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Conveyor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9403970" y="7143138"/>
            <a:ext cx="303593" cy="278118"/>
          </a:xfrm>
          <a:prstGeom prst="rect">
            <a:avLst/>
          </a:prstGeom>
          <a:noFill/>
        </p:spPr>
        <p:txBody>
          <a:bodyPr wrap="square" lIns="91586" tIns="45793" rIns="91586" bIns="45793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02363" y="258336"/>
            <a:ext cx="3200399" cy="246318"/>
          </a:xfrm>
          <a:prstGeom prst="rect">
            <a:avLst/>
          </a:prstGeom>
          <a:noFill/>
        </p:spPr>
        <p:txBody>
          <a:bodyPr wrap="square" lIns="75433" tIns="37718" rIns="75433" bIns="37718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Serialized Parts Counting Solutions 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738465" y="6456825"/>
            <a:ext cx="8885228" cy="721056"/>
            <a:chOff x="738465" y="6456825"/>
            <a:chExt cx="8885228" cy="721056"/>
          </a:xfrm>
        </p:grpSpPr>
        <p:grpSp>
          <p:nvGrpSpPr>
            <p:cNvPr id="78" name="Group 77"/>
            <p:cNvGrpSpPr/>
            <p:nvPr/>
          </p:nvGrpSpPr>
          <p:grpSpPr>
            <a:xfrm>
              <a:off x="738465" y="6658573"/>
              <a:ext cx="8534400" cy="519308"/>
              <a:chOff x="792402" y="6136361"/>
              <a:chExt cx="8534400" cy="517218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792402" y="6136361"/>
                <a:ext cx="8534400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2"/>
              <p:cNvSpPr txBox="1">
                <a:spLocks noChangeArrowheads="1"/>
              </p:cNvSpPr>
              <p:nvPr/>
            </p:nvSpPr>
            <p:spPr bwMode="auto">
              <a:xfrm>
                <a:off x="957831" y="6284247"/>
                <a:ext cx="82035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4322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© </a:t>
                </a:r>
                <a:r>
                  <a:rPr lang="en-US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2019 </a:t>
                </a: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SPEDE Technologies.      440-808-8888       www.SPEDE.com </a:t>
                </a:r>
              </a:p>
              <a:p>
                <a:pPr algn="ctr" defTabSz="834322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Simplifying Processes...  Standardizing Excellence.</a:t>
                </a:r>
                <a:r>
                  <a:rPr lang="en-US" sz="1000" i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®</a:t>
                </a:r>
                <a:endParaRPr lang="en-US" sz="1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p:grpSp>
        <p:pic>
          <p:nvPicPr>
            <p:cNvPr id="80" name="Picture 79">
              <a:hlinkClick r:id="rId22"/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8941" y="6456825"/>
              <a:ext cx="1724752" cy="65538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51299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Content Placeholder 3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7" t="1676" r="-1" b="17212"/>
          <a:stretch/>
        </p:blipFill>
        <p:spPr>
          <a:xfrm>
            <a:off x="1063353" y="170501"/>
            <a:ext cx="8233051" cy="7266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16200000" flipH="1">
            <a:off x="4357214" y="4498620"/>
            <a:ext cx="391649" cy="388081"/>
          </a:xfrm>
          <a:prstGeom prst="rect">
            <a:avLst/>
          </a:prstGeom>
        </p:spPr>
      </p:pic>
      <p:sp>
        <p:nvSpPr>
          <p:cNvPr id="11" name="Flowchart: Display 25"/>
          <p:cNvSpPr/>
          <p:nvPr/>
        </p:nvSpPr>
        <p:spPr>
          <a:xfrm rot="8790202" flipH="1">
            <a:off x="4686434" y="4423232"/>
            <a:ext cx="251637" cy="294259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7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88" tIns="49894" rIns="99788" bIns="49894"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1849088" flipH="1">
            <a:off x="5337417" y="3467935"/>
            <a:ext cx="261167" cy="3999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4865158" flipH="1">
            <a:off x="5947503" y="3792818"/>
            <a:ext cx="324657" cy="3217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390932" y="4794174"/>
            <a:ext cx="442521" cy="236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88" tIns="49894" rIns="99788" bIns="4989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</a:t>
            </a:r>
            <a:endParaRPr lang="en-US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35006" y="3533463"/>
            <a:ext cx="385207" cy="270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88" tIns="49894" rIns="99788" bIns="4989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</a:t>
            </a:r>
            <a:endParaRPr lang="en-US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04279" y="235320"/>
            <a:ext cx="5776513" cy="1054870"/>
          </a:xfrm>
          <a:prstGeom prst="rect">
            <a:avLst/>
          </a:prstGeom>
          <a:noFill/>
        </p:spPr>
        <p:txBody>
          <a:bodyPr wrap="none" lIns="99788" tIns="49894" rIns="99788" bIns="49894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Vision Sensors on a conveyor</a:t>
            </a:r>
          </a:p>
          <a:p>
            <a:pPr algn="ctr"/>
            <a:r>
              <a:rPr lang="en-US" sz="31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can validate, count, &amp; route parts</a:t>
            </a:r>
            <a:endParaRPr lang="en-US" sz="31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2" name="Flowchart: Magnetic Disk 42"/>
          <p:cNvSpPr>
            <a:spLocks noChangeArrowheads="1"/>
          </p:cNvSpPr>
          <p:nvPr/>
        </p:nvSpPr>
        <p:spPr bwMode="auto">
          <a:xfrm>
            <a:off x="8679287" y="1702635"/>
            <a:ext cx="424032" cy="541236"/>
          </a:xfrm>
          <a:prstGeom prst="flowChartMagneticDisk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9788" tIns="99788" rIns="99788" bIns="0" anchor="ctr" anchorCtr="1"/>
          <a:lstStyle/>
          <a:p>
            <a:pPr algn="ctr" defTabSz="990608" fontAlgn="base">
              <a:spcBef>
                <a:spcPts val="65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</a:rPr>
              <a:t>SQL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53" name="Right Arrow 39"/>
          <p:cNvSpPr>
            <a:spLocks noChangeArrowheads="1"/>
          </p:cNvSpPr>
          <p:nvPr/>
        </p:nvSpPr>
        <p:spPr bwMode="auto">
          <a:xfrm rot="5400000">
            <a:off x="8687843" y="1475766"/>
            <a:ext cx="272060" cy="144386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lIns="99788" tIns="49894" rIns="99788" bIns="49894"/>
          <a:lstStyle/>
          <a:p>
            <a:pPr algn="ctr" defTabSz="990608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51" name="Picture 7" descr="PC server.wm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580" y="536819"/>
            <a:ext cx="517758" cy="8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116"/>
          <p:cNvSpPr txBox="1">
            <a:spLocks noChangeArrowheads="1"/>
          </p:cNvSpPr>
          <p:nvPr/>
        </p:nvSpPr>
        <p:spPr bwMode="auto">
          <a:xfrm>
            <a:off x="7476138" y="803722"/>
            <a:ext cx="1058062" cy="6049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9056" tIns="49530" rIns="99056" bIns="4953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9060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bg1"/>
                </a:solidFill>
              </a:rPr>
              <a:t>SPEDE Application</a:t>
            </a:r>
          </a:p>
          <a:p>
            <a:pPr algn="ctr" defTabSz="99060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bg1"/>
                </a:solidFill>
              </a:rPr>
              <a:t> Server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5" name="TextBox 116"/>
          <p:cNvSpPr txBox="1">
            <a:spLocks noChangeArrowheads="1"/>
          </p:cNvSpPr>
          <p:nvPr/>
        </p:nvSpPr>
        <p:spPr bwMode="auto">
          <a:xfrm>
            <a:off x="6062848" y="2810707"/>
            <a:ext cx="1331733" cy="6049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9056" tIns="49530" rIns="99056" bIns="4953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9060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</a:rPr>
              <a:t>SPEDE </a:t>
            </a:r>
          </a:p>
          <a:p>
            <a:pPr algn="ctr" defTabSz="99060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</a:rPr>
              <a:t>Parts Counting</a:t>
            </a:r>
          </a:p>
          <a:p>
            <a:pPr algn="ctr" defTabSz="99060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</a:rPr>
              <a:t> App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56" name="TextBox 116"/>
          <p:cNvSpPr txBox="1">
            <a:spLocks noChangeArrowheads="1"/>
          </p:cNvSpPr>
          <p:nvPr/>
        </p:nvSpPr>
        <p:spPr bwMode="auto">
          <a:xfrm>
            <a:off x="5077066" y="2193341"/>
            <a:ext cx="1136184" cy="4366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9056" tIns="49530" rIns="99056" bIns="4953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9060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</a:rPr>
              <a:t>SPEDE </a:t>
            </a:r>
            <a:br>
              <a:rPr lang="en-US" sz="1100" b="1" dirty="0">
                <a:solidFill>
                  <a:schemeClr val="bg1"/>
                </a:solidFill>
              </a:rPr>
            </a:br>
            <a:r>
              <a:rPr lang="en-US" sz="1100" b="1" dirty="0">
                <a:solidFill>
                  <a:schemeClr val="bg1"/>
                </a:solidFill>
              </a:rPr>
              <a:t>Vision App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7291595" y="1501631"/>
            <a:ext cx="1325672" cy="16655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291616" y="6248378"/>
            <a:ext cx="3105615" cy="572030"/>
          </a:xfrm>
          <a:prstGeom prst="rect">
            <a:avLst/>
          </a:prstGeom>
          <a:noFill/>
        </p:spPr>
        <p:txBody>
          <a:bodyPr wrap="none" lIns="99788" tIns="49894" rIns="99788" bIns="49894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L1, L2, L3   = Light Curtain Sensors</a:t>
            </a:r>
            <a:endParaRPr lang="en-US" sz="1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V1, V2, V3 = Keyence Vision Sensors</a:t>
            </a:r>
          </a:p>
        </p:txBody>
      </p:sp>
      <p:sp>
        <p:nvSpPr>
          <p:cNvPr id="65" name="TextBox 116"/>
          <p:cNvSpPr txBox="1">
            <a:spLocks noChangeArrowheads="1"/>
          </p:cNvSpPr>
          <p:nvPr/>
        </p:nvSpPr>
        <p:spPr bwMode="auto">
          <a:xfrm>
            <a:off x="8322939" y="377850"/>
            <a:ext cx="712694" cy="2684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9056" tIns="49530" rIns="99056" bIns="4953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9060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bg1"/>
                </a:solidFill>
              </a:rPr>
              <a:t>WiFi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5179879" y="4981235"/>
            <a:ext cx="165157" cy="587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4" idx="2"/>
          </p:cNvCxnSpPr>
          <p:nvPr/>
        </p:nvCxnSpPr>
        <p:spPr>
          <a:xfrm>
            <a:off x="4612193" y="5030484"/>
            <a:ext cx="170602" cy="553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648951" y="5615799"/>
            <a:ext cx="470441" cy="163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03" y="3797866"/>
            <a:ext cx="653315" cy="768234"/>
          </a:xfrm>
          <a:prstGeom prst="rect">
            <a:avLst/>
          </a:prstGeom>
        </p:spPr>
      </p:pic>
      <p:sp>
        <p:nvSpPr>
          <p:cNvPr id="77" name="TextBox 116"/>
          <p:cNvSpPr txBox="1">
            <a:spLocks noChangeArrowheads="1"/>
          </p:cNvSpPr>
          <p:nvPr/>
        </p:nvSpPr>
        <p:spPr bwMode="auto">
          <a:xfrm>
            <a:off x="8598629" y="4451647"/>
            <a:ext cx="976123" cy="6049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9056" tIns="49530" rIns="99056" bIns="4953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9060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bg1"/>
                </a:solidFill>
              </a:rPr>
              <a:t>Zebra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Printer</a:t>
            </a:r>
          </a:p>
          <a:p>
            <a:pPr defTabSz="99060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38" y="5676523"/>
            <a:ext cx="1039965" cy="104499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83" y="4815040"/>
            <a:ext cx="823741" cy="8277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858845" y="3608763"/>
            <a:ext cx="219158" cy="331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894" rIns="0" bIns="49894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V3</a:t>
            </a:r>
            <a:endParaRPr lang="en-US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36388" y="2614891"/>
            <a:ext cx="803054" cy="673510"/>
            <a:chOff x="6202815" y="2254816"/>
            <a:chExt cx="982391" cy="616041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79" t="20651" r="24742" b="25669"/>
            <a:stretch/>
          </p:blipFill>
          <p:spPr>
            <a:xfrm>
              <a:off x="6202815" y="2254816"/>
              <a:ext cx="982391" cy="616041"/>
            </a:xfrm>
            <a:prstGeom prst="rect">
              <a:avLst/>
            </a:prstGeom>
            <a:noFill/>
          </p:spPr>
        </p:pic>
        <p:sp>
          <p:nvSpPr>
            <p:cNvPr id="58" name="Rectangle 57"/>
            <p:cNvSpPr/>
            <p:nvPr/>
          </p:nvSpPr>
          <p:spPr>
            <a:xfrm>
              <a:off x="6266365" y="2313145"/>
              <a:ext cx="855290" cy="3830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11"/>
          <a:srcRect t="25950" b="24029"/>
          <a:stretch/>
        </p:blipFill>
        <p:spPr>
          <a:xfrm>
            <a:off x="5306920" y="2747830"/>
            <a:ext cx="661985" cy="296721"/>
          </a:xfrm>
          <a:prstGeom prst="rect">
            <a:avLst/>
          </a:prstGeom>
          <a:noFill/>
        </p:spPr>
      </p:pic>
      <p:grpSp>
        <p:nvGrpSpPr>
          <p:cNvPr id="78" name="Group 77"/>
          <p:cNvGrpSpPr/>
          <p:nvPr/>
        </p:nvGrpSpPr>
        <p:grpSpPr>
          <a:xfrm>
            <a:off x="6427571" y="3415308"/>
            <a:ext cx="843260" cy="728025"/>
            <a:chOff x="7764855" y="2454552"/>
            <a:chExt cx="707533" cy="494751"/>
          </a:xfrm>
          <a:solidFill>
            <a:schemeClr val="bg1"/>
          </a:solidFill>
        </p:grpSpPr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5" t="20207" r="25150" b="28784"/>
            <a:stretch/>
          </p:blipFill>
          <p:spPr>
            <a:xfrm>
              <a:off x="7764855" y="2454552"/>
              <a:ext cx="707533" cy="494751"/>
            </a:xfrm>
            <a:prstGeom prst="rect">
              <a:avLst/>
            </a:prstGeom>
            <a:grpFill/>
          </p:spPr>
        </p:pic>
        <p:sp>
          <p:nvSpPr>
            <p:cNvPr id="88" name="Rectangle 87"/>
            <p:cNvSpPr/>
            <p:nvPr/>
          </p:nvSpPr>
          <p:spPr>
            <a:xfrm>
              <a:off x="7792564" y="2478605"/>
              <a:ext cx="635659" cy="4316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9" b="89286" l="1571" r="94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81" y="3508737"/>
            <a:ext cx="565991" cy="17912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110408" y="3257685"/>
            <a:ext cx="198230" cy="116846"/>
            <a:chOff x="8088997" y="2328989"/>
            <a:chExt cx="242499" cy="106876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8088997" y="2328989"/>
              <a:ext cx="84528" cy="10393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210246" y="2328989"/>
              <a:ext cx="0" cy="10393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8246968" y="2331935"/>
              <a:ext cx="84528" cy="10393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8815151" y="398450"/>
            <a:ext cx="198230" cy="116846"/>
            <a:chOff x="9837979" y="1104542"/>
            <a:chExt cx="242499" cy="106876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9837979" y="1104542"/>
              <a:ext cx="84528" cy="10393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9959228" y="1104542"/>
              <a:ext cx="0" cy="10393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9995950" y="1107488"/>
              <a:ext cx="84528" cy="10393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7" name="Content Placeholder 6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1371930">
            <a:off x="8322615" y="4940071"/>
            <a:ext cx="360573" cy="161620"/>
          </a:xfrm>
          <a:prstGeom prst="rect">
            <a:avLst/>
          </a:prstGeom>
          <a:noFill/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980805">
            <a:off x="2137674" y="3422230"/>
            <a:ext cx="685934" cy="36637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 flipH="1" flipV="1">
            <a:off x="3631040" y="3717918"/>
            <a:ext cx="256278" cy="714565"/>
            <a:chOff x="7367549" y="4212629"/>
            <a:chExt cx="313509" cy="653593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105" name="Rectangle 104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365351" y="4130628"/>
            <a:ext cx="461383" cy="336489"/>
          </a:xfrm>
          <a:prstGeom prst="rect">
            <a:avLst/>
          </a:prstGeom>
          <a:noFill/>
          <a:ln>
            <a:noFill/>
          </a:ln>
        </p:spPr>
        <p:txBody>
          <a:bodyPr wrap="square" lIns="99788" tIns="49894" rIns="99788" bIns="49894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</a:t>
            </a:r>
            <a:endParaRPr lang="en-US" sz="1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176940" y="5090108"/>
            <a:ext cx="395619" cy="336489"/>
          </a:xfrm>
          <a:prstGeom prst="rect">
            <a:avLst/>
          </a:prstGeom>
          <a:noFill/>
        </p:spPr>
        <p:txBody>
          <a:bodyPr wrap="square" lIns="99788" tIns="49894" rIns="99788" bIns="49894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n-US" sz="1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611046" y="3718343"/>
            <a:ext cx="318776" cy="572030"/>
          </a:xfrm>
          <a:prstGeom prst="rect">
            <a:avLst/>
          </a:prstGeom>
          <a:noFill/>
        </p:spPr>
        <p:txBody>
          <a:bodyPr wrap="square" lIns="99788" tIns="49894" rIns="99788" bIns="49894" rtlCol="0">
            <a:spAutoFit/>
          </a:bodyPr>
          <a:lstStyle/>
          <a:p>
            <a:r>
              <a:rPr lang="en-US" sz="1500" dirty="0"/>
              <a:t>L3</a:t>
            </a:r>
            <a:endParaRPr lang="en-US" sz="1500" dirty="0"/>
          </a:p>
        </p:txBody>
      </p:sp>
      <p:grpSp>
        <p:nvGrpSpPr>
          <p:cNvPr id="80" name="Group 79"/>
          <p:cNvGrpSpPr/>
          <p:nvPr/>
        </p:nvGrpSpPr>
        <p:grpSpPr>
          <a:xfrm flipH="1" flipV="1">
            <a:off x="6061972" y="4602453"/>
            <a:ext cx="256278" cy="714565"/>
            <a:chOff x="7367549" y="4212629"/>
            <a:chExt cx="313509" cy="653593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85" name="Rectangle 84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Group 88"/>
          <p:cNvGrpSpPr/>
          <p:nvPr/>
        </p:nvGrpSpPr>
        <p:grpSpPr>
          <a:xfrm flipH="1" flipV="1">
            <a:off x="7668645" y="3918270"/>
            <a:ext cx="256278" cy="714565"/>
            <a:chOff x="7367549" y="4212629"/>
            <a:chExt cx="313509" cy="653593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2" name="Straight Connector 101"/>
          <p:cNvCxnSpPr/>
          <p:nvPr/>
        </p:nvCxnSpPr>
        <p:spPr>
          <a:xfrm flipV="1">
            <a:off x="5608890" y="5480408"/>
            <a:ext cx="359534" cy="288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702885" y="4402984"/>
            <a:ext cx="1071709" cy="1221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5336552" y="4959736"/>
            <a:ext cx="239156" cy="614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6"/>
          <p:cNvSpPr txBox="1">
            <a:spLocks noChangeArrowheads="1"/>
          </p:cNvSpPr>
          <p:nvPr/>
        </p:nvSpPr>
        <p:spPr bwMode="auto">
          <a:xfrm>
            <a:off x="7770434" y="6644522"/>
            <a:ext cx="728916" cy="2684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9056" tIns="49530" rIns="99056" bIns="4953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9060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/>
              <a:t>Scrap</a:t>
            </a:r>
          </a:p>
        </p:txBody>
      </p:sp>
      <p:sp>
        <p:nvSpPr>
          <p:cNvPr id="110" name="TextBox 116"/>
          <p:cNvSpPr txBox="1">
            <a:spLocks noChangeArrowheads="1"/>
          </p:cNvSpPr>
          <p:nvPr/>
        </p:nvSpPr>
        <p:spPr bwMode="auto">
          <a:xfrm>
            <a:off x="5507053" y="5891719"/>
            <a:ext cx="1102212" cy="4078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9056" tIns="49530" rIns="99056" bIns="4953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9060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/>
              <a:t>SPEDE PLC  Control Panel</a:t>
            </a:r>
            <a:endParaRPr lang="en-US" sz="1000" dirty="0"/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5446090" y="5099536"/>
            <a:ext cx="599001" cy="505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109832" y="3153769"/>
            <a:ext cx="339017" cy="3043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6526080" y="4191877"/>
            <a:ext cx="371732" cy="304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379573" y="3639053"/>
            <a:ext cx="957967" cy="471083"/>
          </a:xfrm>
          <a:prstGeom prst="rect">
            <a:avLst/>
          </a:prstGeom>
          <a:noFill/>
        </p:spPr>
        <p:txBody>
          <a:bodyPr wrap="square" lIns="99788" tIns="49894" rIns="99788" bIns="49894" rtlCol="0">
            <a:spAutoFit/>
          </a:bodyPr>
          <a:lstStyle/>
          <a:p>
            <a:pPr algn="ctr"/>
            <a:r>
              <a:rPr lang="en-US" sz="900" b="1" dirty="0">
                <a:solidFill>
                  <a:srgbClr val="006600"/>
                </a:solidFill>
                <a:sym typeface="Symbol" panose="05050102010706020507" pitchFamily="18" charset="2"/>
              </a:rPr>
              <a:t>Parts Counting   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OK + 1</a:t>
            </a:r>
            <a:endParaRPr lang="en-US" sz="1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 rot="18511060">
            <a:off x="7206392" y="1822469"/>
            <a:ext cx="1819739" cy="301910"/>
          </a:xfrm>
          <a:prstGeom prst="rect">
            <a:avLst/>
          </a:prstGeom>
          <a:noFill/>
        </p:spPr>
        <p:txBody>
          <a:bodyPr wrap="square" lIns="99788" tIns="49894" rIns="99788" bIns="49894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sym typeface="Symbol" panose="05050102010706020507" pitchFamily="18" charset="2"/>
              </a:rPr>
              <a:t>Updating SQL DB ----</a:t>
            </a:r>
            <a:r>
              <a:rPr lang="en-US" sz="1300" dirty="0">
                <a:solidFill>
                  <a:schemeClr val="accent4"/>
                </a:solidFill>
                <a:sym typeface="Wingdings" panose="05000000000000000000" pitchFamily="2" charset="2"/>
              </a:rPr>
              <a:t></a:t>
            </a:r>
            <a:endParaRPr lang="en-US" sz="1300" dirty="0">
              <a:solidFill>
                <a:schemeClr val="accent4"/>
              </a:solidFill>
              <a:latin typeface="Symbol" panose="05050102010706020507" pitchFamily="18" charset="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221240" y="6912975"/>
            <a:ext cx="3432264" cy="504732"/>
          </a:xfrm>
          <a:prstGeom prst="rect">
            <a:avLst/>
          </a:prstGeom>
          <a:noFill/>
        </p:spPr>
        <p:txBody>
          <a:bodyPr wrap="none" lIns="99788" tIns="49894" rIns="99788" bIns="49894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start animation</a:t>
            </a:r>
          </a:p>
        </p:txBody>
      </p:sp>
      <p:sp>
        <p:nvSpPr>
          <p:cNvPr id="113" name="Flowchart: Display 25"/>
          <p:cNvSpPr/>
          <p:nvPr/>
        </p:nvSpPr>
        <p:spPr>
          <a:xfrm rot="10800000" flipH="1">
            <a:off x="3811238" y="3926662"/>
            <a:ext cx="152410" cy="205840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>
            <a:gsLst>
              <a:gs pos="14000">
                <a:schemeClr val="accent6">
                  <a:lumMod val="75000"/>
                </a:schemeClr>
              </a:gs>
              <a:gs pos="76000">
                <a:srgbClr val="C00000">
                  <a:alpha val="81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88" tIns="49894" rIns="99788" bIns="49894" rtlCol="0" anchor="ctr"/>
          <a:lstStyle/>
          <a:p>
            <a:pPr algn="ctr"/>
            <a:endParaRPr lang="en-US" dirty="0"/>
          </a:p>
        </p:txBody>
      </p:sp>
      <p:sp>
        <p:nvSpPr>
          <p:cNvPr id="117" name="Flowchart: Display 25"/>
          <p:cNvSpPr/>
          <p:nvPr/>
        </p:nvSpPr>
        <p:spPr>
          <a:xfrm rot="10800000" flipH="1">
            <a:off x="6243668" y="4815039"/>
            <a:ext cx="152410" cy="205840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88" tIns="49894" rIns="99788" bIns="49894" rtlCol="0" anchor="ctr"/>
          <a:lstStyle/>
          <a:p>
            <a:pPr algn="ctr"/>
            <a:endParaRPr lang="en-US" dirty="0"/>
          </a:p>
        </p:txBody>
      </p:sp>
      <p:sp>
        <p:nvSpPr>
          <p:cNvPr id="120" name="Flowchart: Display 25"/>
          <p:cNvSpPr/>
          <p:nvPr/>
        </p:nvSpPr>
        <p:spPr>
          <a:xfrm rot="10800000" flipH="1">
            <a:off x="7809146" y="4109904"/>
            <a:ext cx="152410" cy="205840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7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88" tIns="49894" rIns="99788" bIns="49894"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4653504" y="5615800"/>
            <a:ext cx="853550" cy="7434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88" tIns="49894" rIns="99788" bIns="49894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Controls L1, L2, L3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V1, V2, V3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2" name="Trapezoid 131"/>
          <p:cNvSpPr/>
          <p:nvPr/>
        </p:nvSpPr>
        <p:spPr>
          <a:xfrm rot="5400000">
            <a:off x="5164173" y="5927073"/>
            <a:ext cx="744772" cy="119578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88" tIns="49894" rIns="99788" bIns="49894"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980805">
            <a:off x="6447198" y="4711817"/>
            <a:ext cx="685934" cy="366370"/>
          </a:xfrm>
          <a:prstGeom prst="rect">
            <a:avLst/>
          </a:prstGeom>
          <a:noFill/>
        </p:spPr>
      </p:pic>
      <p:sp>
        <p:nvSpPr>
          <p:cNvPr id="124" name="Flowchart: Data 5"/>
          <p:cNvSpPr/>
          <p:nvPr/>
        </p:nvSpPr>
        <p:spPr>
          <a:xfrm>
            <a:off x="6349942" y="4650472"/>
            <a:ext cx="522915" cy="6185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1600"/>
              <a:gd name="connsiteY0" fmla="*/ 10000 h 10000"/>
              <a:gd name="connsiteX1" fmla="*/ 2000 w 11600"/>
              <a:gd name="connsiteY1" fmla="*/ 0 h 10000"/>
              <a:gd name="connsiteX2" fmla="*/ 11600 w 11600"/>
              <a:gd name="connsiteY2" fmla="*/ 2750 h 10000"/>
              <a:gd name="connsiteX3" fmla="*/ 8000 w 11600"/>
              <a:gd name="connsiteY3" fmla="*/ 10000 h 10000"/>
              <a:gd name="connsiteX4" fmla="*/ 0 w 11600"/>
              <a:gd name="connsiteY4" fmla="*/ 10000 h 10000"/>
              <a:gd name="connsiteX0" fmla="*/ 143 w 11743"/>
              <a:gd name="connsiteY0" fmla="*/ 10000 h 10000"/>
              <a:gd name="connsiteX1" fmla="*/ 0 w 11743"/>
              <a:gd name="connsiteY1" fmla="*/ 0 h 10000"/>
              <a:gd name="connsiteX2" fmla="*/ 11743 w 11743"/>
              <a:gd name="connsiteY2" fmla="*/ 2750 h 10000"/>
              <a:gd name="connsiteX3" fmla="*/ 8143 w 11743"/>
              <a:gd name="connsiteY3" fmla="*/ 10000 h 10000"/>
              <a:gd name="connsiteX4" fmla="*/ 143 w 11743"/>
              <a:gd name="connsiteY4" fmla="*/ 10000 h 10000"/>
              <a:gd name="connsiteX0" fmla="*/ 143 w 11743"/>
              <a:gd name="connsiteY0" fmla="*/ 10000 h 13101"/>
              <a:gd name="connsiteX1" fmla="*/ 0 w 11743"/>
              <a:gd name="connsiteY1" fmla="*/ 0 h 13101"/>
              <a:gd name="connsiteX2" fmla="*/ 11743 w 11743"/>
              <a:gd name="connsiteY2" fmla="*/ 2750 h 13101"/>
              <a:gd name="connsiteX3" fmla="*/ 7639 w 11743"/>
              <a:gd name="connsiteY3" fmla="*/ 13101 h 13101"/>
              <a:gd name="connsiteX4" fmla="*/ 143 w 11743"/>
              <a:gd name="connsiteY4" fmla="*/ 10000 h 13101"/>
              <a:gd name="connsiteX0" fmla="*/ 143 w 11743"/>
              <a:gd name="connsiteY0" fmla="*/ 10000 h 12966"/>
              <a:gd name="connsiteX1" fmla="*/ 0 w 11743"/>
              <a:gd name="connsiteY1" fmla="*/ 0 h 12966"/>
              <a:gd name="connsiteX2" fmla="*/ 11743 w 11743"/>
              <a:gd name="connsiteY2" fmla="*/ 2750 h 12966"/>
              <a:gd name="connsiteX3" fmla="*/ 8900 w 11743"/>
              <a:gd name="connsiteY3" fmla="*/ 12966 h 12966"/>
              <a:gd name="connsiteX4" fmla="*/ 143 w 11743"/>
              <a:gd name="connsiteY4" fmla="*/ 10000 h 12966"/>
              <a:gd name="connsiteX0" fmla="*/ 143 w 9852"/>
              <a:gd name="connsiteY0" fmla="*/ 10000 h 12966"/>
              <a:gd name="connsiteX1" fmla="*/ 0 w 9852"/>
              <a:gd name="connsiteY1" fmla="*/ 0 h 12966"/>
              <a:gd name="connsiteX2" fmla="*/ 9852 w 9852"/>
              <a:gd name="connsiteY2" fmla="*/ 1941 h 12966"/>
              <a:gd name="connsiteX3" fmla="*/ 8900 w 9852"/>
              <a:gd name="connsiteY3" fmla="*/ 12966 h 12966"/>
              <a:gd name="connsiteX4" fmla="*/ 143 w 9852"/>
              <a:gd name="connsiteY4" fmla="*/ 10000 h 12966"/>
              <a:gd name="connsiteX0" fmla="*/ 145 w 10000"/>
              <a:gd name="connsiteY0" fmla="*/ 7712 h 10000"/>
              <a:gd name="connsiteX1" fmla="*/ 0 w 10000"/>
              <a:gd name="connsiteY1" fmla="*/ 0 h 10000"/>
              <a:gd name="connsiteX2" fmla="*/ 10000 w 10000"/>
              <a:gd name="connsiteY2" fmla="*/ 1497 h 10000"/>
              <a:gd name="connsiteX3" fmla="*/ 9034 w 10000"/>
              <a:gd name="connsiteY3" fmla="*/ 10000 h 10000"/>
              <a:gd name="connsiteX4" fmla="*/ 145 w 10000"/>
              <a:gd name="connsiteY4" fmla="*/ 7712 h 10000"/>
              <a:gd name="connsiteX0" fmla="*/ 145 w 10880"/>
              <a:gd name="connsiteY0" fmla="*/ 7712 h 10104"/>
              <a:gd name="connsiteX1" fmla="*/ 0 w 10880"/>
              <a:gd name="connsiteY1" fmla="*/ 0 h 10104"/>
              <a:gd name="connsiteX2" fmla="*/ 10000 w 10880"/>
              <a:gd name="connsiteY2" fmla="*/ 1497 h 10104"/>
              <a:gd name="connsiteX3" fmla="*/ 10826 w 10880"/>
              <a:gd name="connsiteY3" fmla="*/ 10104 h 10104"/>
              <a:gd name="connsiteX4" fmla="*/ 145 w 10880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8" h="10104">
                <a:moveTo>
                  <a:pt x="145" y="7712"/>
                </a:moveTo>
                <a:cubicBezTo>
                  <a:pt x="96" y="5142"/>
                  <a:pt x="49" y="2571"/>
                  <a:pt x="0" y="0"/>
                </a:cubicBezTo>
                <a:lnTo>
                  <a:pt x="11408" y="2017"/>
                </a:lnTo>
                <a:cubicBezTo>
                  <a:pt x="11342" y="6099"/>
                  <a:pt x="11147" y="7270"/>
                  <a:pt x="10826" y="10104"/>
                </a:cubicBezTo>
                <a:lnTo>
                  <a:pt x="145" y="771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88" tIns="49894" rIns="99788" bIns="49894"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7774910" y="3765106"/>
            <a:ext cx="543255" cy="336489"/>
          </a:xfrm>
          <a:prstGeom prst="rect">
            <a:avLst/>
          </a:prstGeom>
          <a:noFill/>
        </p:spPr>
        <p:txBody>
          <a:bodyPr wrap="square" lIns="99788" tIns="49894" rIns="99788" bIns="49894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L3</a:t>
            </a:r>
            <a:endParaRPr lang="en-US" sz="1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116"/>
          <p:cNvSpPr txBox="1">
            <a:spLocks noChangeArrowheads="1"/>
          </p:cNvSpPr>
          <p:nvPr/>
        </p:nvSpPr>
        <p:spPr bwMode="auto">
          <a:xfrm>
            <a:off x="8549808" y="5546045"/>
            <a:ext cx="728916" cy="2684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9056" tIns="49530" rIns="99056" bIns="4953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9060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/>
              <a:t>Good</a:t>
            </a:r>
          </a:p>
        </p:txBody>
      </p:sp>
      <p:sp>
        <p:nvSpPr>
          <p:cNvPr id="20" name="Flowchart: Display 25"/>
          <p:cNvSpPr/>
          <p:nvPr/>
        </p:nvSpPr>
        <p:spPr>
          <a:xfrm rot="16769090" flipH="1">
            <a:off x="5310747" y="3748810"/>
            <a:ext cx="234606" cy="370847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100000">
                <a:srgbClr val="E4F6CE"/>
              </a:gs>
              <a:gs pos="37000">
                <a:srgbClr val="C0000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88" tIns="49894" rIns="99788" bIns="49894" rtlCol="0" anchor="ctr"/>
          <a:lstStyle/>
          <a:p>
            <a:pPr algn="ctr"/>
            <a:endParaRPr lang="en-US" dirty="0"/>
          </a:p>
        </p:txBody>
      </p:sp>
      <p:sp>
        <p:nvSpPr>
          <p:cNvPr id="23" name="Flowchart: Display 25"/>
          <p:cNvSpPr/>
          <p:nvPr/>
        </p:nvSpPr>
        <p:spPr>
          <a:xfrm rot="19522792" flipH="1">
            <a:off x="5853866" y="3949341"/>
            <a:ext cx="199704" cy="291797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12000">
                <a:schemeClr val="accent6">
                  <a:alpha val="74000"/>
                </a:schemeClr>
              </a:gs>
              <a:gs pos="75000">
                <a:srgbClr val="C00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88" tIns="49894" rIns="99788" bIns="49894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8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42 -0.04537 L 0.29167 0.13842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9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1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1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10938 -0.0428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215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324 L 0.09739 -0.05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1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1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3" grpId="0" animBg="1"/>
      <p:bldP spid="118" grpId="0"/>
      <p:bldP spid="119" grpId="0"/>
      <p:bldP spid="113" grpId="0" animBg="1"/>
      <p:bldP spid="117" grpId="0" animBg="1"/>
      <p:bldP spid="120" grpId="0" animBg="1"/>
      <p:bldP spid="124" grpId="0" animBg="1"/>
      <p:bldP spid="20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0458" y="3981499"/>
            <a:ext cx="4932822" cy="1438602"/>
          </a:xfrm>
          <a:prstGeom prst="rect">
            <a:avLst/>
          </a:prstGeom>
          <a:noFill/>
        </p:spPr>
        <p:txBody>
          <a:bodyPr wrap="square" lIns="91586" tIns="45793" rIns="91586" bIns="45793" rtlCol="0">
            <a:spAutoFit/>
          </a:bodyPr>
          <a:lstStyle/>
          <a:p>
            <a:pPr>
              <a:spcAft>
                <a:spcPts val="601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Customer: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pPr>
              <a:spcAft>
                <a:spcPts val="601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Autoliv-Nissin</a:t>
            </a:r>
            <a:endParaRPr lang="en-US" b="1" dirty="0">
              <a:solidFill>
                <a:srgbClr val="002060"/>
              </a:solidFill>
            </a:endParaRPr>
          </a:p>
          <a:p>
            <a:pPr marL="805956" indent="-343447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HVAC duct</a:t>
            </a:r>
          </a:p>
          <a:p>
            <a:pPr marL="805956" indent="-343447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Dedicated part poke yoke</a:t>
            </a:r>
          </a:p>
        </p:txBody>
      </p:sp>
      <p:sp>
        <p:nvSpPr>
          <p:cNvPr id="17412" name="Text Placeholder 2"/>
          <p:cNvSpPr>
            <a:spLocks noGrp="1"/>
          </p:cNvSpPr>
          <p:nvPr>
            <p:ph type="body" sz="half" idx="1"/>
          </p:nvPr>
        </p:nvSpPr>
        <p:spPr>
          <a:xfrm>
            <a:off x="569516" y="1377141"/>
            <a:ext cx="8817690" cy="2830788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+mn-lt"/>
              </a:rPr>
              <a:t>Serialized Part from PLC with Part Validation 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SPEDE reads “Part Serial Number” address from PLC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SPEDE reads “PLC Part Number” address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SPEDE compares PLC Part Number to Current Part; “Error” if incorrect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SPEDE checks for duplicate and/or re-use of serial number with Reject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Increments Piece Count for each valid serial number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87206" y="7096758"/>
            <a:ext cx="396556" cy="345015"/>
          </a:xfrm>
          <a:prstGeom prst="rect">
            <a:avLst/>
          </a:prstGeom>
          <a:noFill/>
        </p:spPr>
        <p:txBody>
          <a:bodyPr wrap="square" lIns="91586" tIns="45793" rIns="91586" bIns="45793" rtlCol="0">
            <a:spAutoFit/>
          </a:bodyPr>
          <a:lstStyle/>
          <a:p>
            <a:endParaRPr lang="en-US" sz="1600" dirty="0"/>
          </a:p>
        </p:txBody>
      </p:sp>
      <p:pic>
        <p:nvPicPr>
          <p:cNvPr id="6146" name="Picture 2" descr="http://www.anbs.com/PublishingImages/p-001-thumb-136xauto-97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43" y="4316603"/>
            <a:ext cx="1486894" cy="10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utoliv-Niss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70" y="4372085"/>
            <a:ext cx="3001831" cy="95442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44351" y="576498"/>
            <a:ext cx="8675294" cy="68857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Serialized Parts Counting: 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Customer Example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7770" y="7066630"/>
            <a:ext cx="303593" cy="278118"/>
          </a:xfrm>
          <a:prstGeom prst="rect">
            <a:avLst/>
          </a:prstGeom>
          <a:noFill/>
        </p:spPr>
        <p:txBody>
          <a:bodyPr wrap="square" lIns="91586" tIns="45793" rIns="91586" bIns="45793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202363" y="258336"/>
            <a:ext cx="3200399" cy="246318"/>
          </a:xfrm>
          <a:prstGeom prst="rect">
            <a:avLst/>
          </a:prstGeom>
          <a:noFill/>
        </p:spPr>
        <p:txBody>
          <a:bodyPr wrap="square" lIns="75433" tIns="37718" rIns="75433" bIns="37718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Serialized Parts Counting Solutions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66123" y="1234281"/>
            <a:ext cx="8884726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38465" y="6456825"/>
            <a:ext cx="8885228" cy="721056"/>
            <a:chOff x="738465" y="6456825"/>
            <a:chExt cx="8885228" cy="721056"/>
          </a:xfrm>
        </p:grpSpPr>
        <p:grpSp>
          <p:nvGrpSpPr>
            <p:cNvPr id="21" name="Group 20"/>
            <p:cNvGrpSpPr/>
            <p:nvPr/>
          </p:nvGrpSpPr>
          <p:grpSpPr>
            <a:xfrm>
              <a:off x="738465" y="6658573"/>
              <a:ext cx="8534400" cy="519308"/>
              <a:chOff x="792402" y="6136361"/>
              <a:chExt cx="8534400" cy="51721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792402" y="6136361"/>
                <a:ext cx="8534400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"/>
              <p:cNvSpPr txBox="1">
                <a:spLocks noChangeArrowheads="1"/>
              </p:cNvSpPr>
              <p:nvPr/>
            </p:nvSpPr>
            <p:spPr bwMode="auto">
              <a:xfrm>
                <a:off x="957831" y="6284247"/>
                <a:ext cx="82035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4322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© </a:t>
                </a:r>
                <a:r>
                  <a:rPr lang="en-US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2019 </a:t>
                </a: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SPEDE Technologies.      440-808-8888       www.SPEDE.com </a:t>
                </a:r>
              </a:p>
              <a:p>
                <a:pPr algn="ctr" defTabSz="834322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Simplifying Processes...  Standardizing Excellence.</a:t>
                </a:r>
                <a:r>
                  <a:rPr lang="en-US" sz="1000" i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®</a:t>
                </a:r>
                <a:endParaRPr lang="en-US" sz="1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p:grpSp>
        <p:pic>
          <p:nvPicPr>
            <p:cNvPr id="22" name="Picture 21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8941" y="6456825"/>
              <a:ext cx="1724752" cy="65538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00310999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nstrument pane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69" y="1539081"/>
            <a:ext cx="2468880" cy="86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Placeholder 2"/>
          <p:cNvSpPr>
            <a:spLocks noGrp="1"/>
          </p:cNvSpPr>
          <p:nvPr>
            <p:ph type="body" sz="half" idx="1"/>
          </p:nvPr>
        </p:nvSpPr>
        <p:spPr>
          <a:xfrm>
            <a:off x="598247" y="1319548"/>
            <a:ext cx="7493577" cy="3038933"/>
          </a:xfrm>
          <a:noFill/>
        </p:spPr>
        <p:txBody>
          <a:bodyPr wrap="none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+mn-lt"/>
              </a:rPr>
              <a:t>Serialized Part from Fixed/ Handheld Scanner 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2D code contains Part Number / identifier, unique serial number</a:t>
            </a:r>
            <a:b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(YYMMDDHHMMSS)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Operator scans Piece barcode 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SPEDE “finds” Part Number ; compares  it to Current Part;  “Error” if incorrect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SPEDE checks for duplicate and/or re-use of serial number with Reject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Increments Piece Count  for each valid serial number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Scan twice to remove Part</a:t>
            </a:r>
          </a:p>
        </p:txBody>
      </p:sp>
      <p:pic>
        <p:nvPicPr>
          <p:cNvPr id="15" name="Picture 4" descr="TM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2" y="5281990"/>
            <a:ext cx="854526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Nisco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34" y="4696584"/>
            <a:ext cx="1619414" cy="52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TOYODA GOSE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885" y="5840382"/>
            <a:ext cx="2560312" cy="3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4935" y="4310611"/>
            <a:ext cx="58884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1"/>
              </a:spcAft>
            </a:pPr>
            <a:r>
              <a:rPr lang="en-US" sz="2400" b="1" dirty="0">
                <a:solidFill>
                  <a:srgbClr val="002060"/>
                </a:solidFill>
              </a:rPr>
              <a:t>Customers:</a:t>
            </a:r>
          </a:p>
          <a:p>
            <a:pPr>
              <a:spcAft>
                <a:spcPts val="601"/>
              </a:spcAft>
            </a:pPr>
            <a:r>
              <a:rPr lang="en-US" sz="1900" b="1" dirty="0">
                <a:solidFill>
                  <a:srgbClr val="002060"/>
                </a:solidFill>
              </a:rPr>
              <a:t>Nisco  </a:t>
            </a:r>
            <a:r>
              <a:rPr lang="en-US" sz="1900" dirty="0"/>
              <a:t>                         Door/ Trunk Seal</a:t>
            </a:r>
          </a:p>
          <a:p>
            <a:pPr>
              <a:spcAft>
                <a:spcPts val="601"/>
              </a:spcAft>
            </a:pPr>
            <a:r>
              <a:rPr lang="en-US" sz="1900" b="1" dirty="0">
                <a:solidFill>
                  <a:srgbClr val="002060"/>
                </a:solidFill>
              </a:rPr>
              <a:t>TMD, Tiffin  </a:t>
            </a:r>
            <a:r>
              <a:rPr lang="en-US" sz="1900" dirty="0"/>
              <a:t>              Washer Bottle Assembly</a:t>
            </a:r>
          </a:p>
          <a:p>
            <a:pPr>
              <a:spcAft>
                <a:spcPts val="601"/>
              </a:spcAft>
            </a:pPr>
            <a:r>
              <a:rPr lang="en-US" sz="1900" b="1" dirty="0">
                <a:solidFill>
                  <a:srgbClr val="002060"/>
                </a:solidFill>
              </a:rPr>
              <a:t>Toyoda Gosei, MO   </a:t>
            </a:r>
            <a:r>
              <a:rPr lang="en-US" sz="1900" dirty="0" smtClean="0"/>
              <a:t>Front </a:t>
            </a:r>
            <a:r>
              <a:rPr lang="en-US" sz="1900" dirty="0"/>
              <a:t>Grill Components,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		Center </a:t>
            </a:r>
            <a:r>
              <a:rPr lang="en-US" sz="1900" dirty="0"/>
              <a:t>Console Assembly</a:t>
            </a:r>
          </a:p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327770" y="7066630"/>
            <a:ext cx="303593" cy="278118"/>
          </a:xfrm>
          <a:prstGeom prst="rect">
            <a:avLst/>
          </a:prstGeom>
          <a:noFill/>
        </p:spPr>
        <p:txBody>
          <a:bodyPr wrap="square" lIns="91586" tIns="45793" rIns="91586" bIns="45793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202363" y="258336"/>
            <a:ext cx="3200399" cy="246318"/>
          </a:xfrm>
          <a:prstGeom prst="rect">
            <a:avLst/>
          </a:prstGeom>
          <a:noFill/>
        </p:spPr>
        <p:txBody>
          <a:bodyPr wrap="square" lIns="75433" tIns="37718" rIns="75433" bIns="37718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Serialized Parts Counting Solutions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38465" y="6456825"/>
            <a:ext cx="8885228" cy="721056"/>
            <a:chOff x="738465" y="6456825"/>
            <a:chExt cx="8885228" cy="721056"/>
          </a:xfrm>
        </p:grpSpPr>
        <p:grpSp>
          <p:nvGrpSpPr>
            <p:cNvPr id="23" name="Group 22"/>
            <p:cNvGrpSpPr/>
            <p:nvPr/>
          </p:nvGrpSpPr>
          <p:grpSpPr>
            <a:xfrm>
              <a:off x="738465" y="6658573"/>
              <a:ext cx="8534400" cy="519308"/>
              <a:chOff x="792402" y="6136361"/>
              <a:chExt cx="8534400" cy="517218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792402" y="6136361"/>
                <a:ext cx="8534400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"/>
              <p:cNvSpPr txBox="1">
                <a:spLocks noChangeArrowheads="1"/>
              </p:cNvSpPr>
              <p:nvPr/>
            </p:nvSpPr>
            <p:spPr bwMode="auto">
              <a:xfrm>
                <a:off x="957831" y="6284247"/>
                <a:ext cx="82035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4322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© </a:t>
                </a:r>
                <a:r>
                  <a:rPr lang="en-US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2019 </a:t>
                </a: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SPEDE Technologies.      440-808-8888       www.SPEDE.com </a:t>
                </a:r>
              </a:p>
              <a:p>
                <a:pPr algn="ctr" defTabSz="834322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Simplifying Processes...  Standardizing Excellence.</a:t>
                </a:r>
                <a:r>
                  <a:rPr lang="en-US" sz="1000" i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®</a:t>
                </a:r>
                <a:endParaRPr lang="en-US" sz="1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p:grpSp>
        <p:pic>
          <p:nvPicPr>
            <p:cNvPr id="24" name="Picture 23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8941" y="6456825"/>
              <a:ext cx="1724752" cy="65538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66123" y="621911"/>
            <a:ext cx="8884726" cy="688570"/>
            <a:chOff x="466123" y="621911"/>
            <a:chExt cx="8884726" cy="688570"/>
          </a:xfrm>
        </p:grpSpPr>
        <p:sp>
          <p:nvSpPr>
            <p:cNvPr id="37" name="Title 1"/>
            <p:cNvSpPr txBox="1">
              <a:spLocks/>
            </p:cNvSpPr>
            <p:nvPr/>
          </p:nvSpPr>
          <p:spPr>
            <a:xfrm>
              <a:off x="554042" y="621911"/>
              <a:ext cx="8665603" cy="688570"/>
            </a:xfrm>
            <a:prstGeom prst="rect">
              <a:avLst/>
            </a:prstGeom>
          </p:spPr>
          <p:txBody>
            <a:bodyPr vert="horz" lIns="99611" tIns="49805" rIns="99611" bIns="49805" rtlCol="0" anchor="ctr">
              <a:noAutofit/>
            </a:bodyPr>
            <a:lstStyle>
              <a:lvl1pPr algn="ctr" defTabSz="994519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rgbClr val="FF0000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Arial" panose="020B0604020202020204" pitchFamily="34" charset="0"/>
                </a:rPr>
                <a:t>Serialized Parts Counting:  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Arial" panose="020B0604020202020204" pitchFamily="34" charset="0"/>
                </a:rPr>
                <a:t>Customer Example 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66123" y="1234281"/>
              <a:ext cx="8884726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08047873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TM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2" y="5202604"/>
            <a:ext cx="113937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3516" y="5159992"/>
            <a:ext cx="5962245" cy="710745"/>
          </a:xfrm>
          <a:prstGeom prst="rect">
            <a:avLst/>
          </a:prstGeom>
          <a:noFill/>
        </p:spPr>
        <p:txBody>
          <a:bodyPr wrap="square" lIns="91586" tIns="45793" rIns="91586" bIns="45793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Customer: 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     TMD, </a:t>
            </a:r>
            <a:r>
              <a:rPr lang="en-US" b="1" dirty="0">
                <a:solidFill>
                  <a:srgbClr val="002060"/>
                </a:solidFill>
              </a:rPr>
              <a:t>Tiffin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/>
              <a:t> </a:t>
            </a:r>
            <a:r>
              <a:rPr lang="en-US" dirty="0" smtClean="0"/>
              <a:t>Tire </a:t>
            </a:r>
            <a:r>
              <a:rPr lang="en-US" dirty="0"/>
              <a:t>C</a:t>
            </a:r>
            <a:r>
              <a:rPr lang="en-US" dirty="0" smtClean="0"/>
              <a:t>arriers</a:t>
            </a:r>
            <a:r>
              <a:rPr lang="en-US" b="1" dirty="0" smtClean="0">
                <a:solidFill>
                  <a:srgbClr val="0070C0"/>
                </a:solidFill>
              </a:rPr>
              <a:t>      </a:t>
            </a:r>
            <a:endParaRPr lang="en-US" dirty="0"/>
          </a:p>
        </p:txBody>
      </p:sp>
      <p:sp>
        <p:nvSpPr>
          <p:cNvPr id="17412" name="Text Placeholder 2"/>
          <p:cNvSpPr>
            <a:spLocks noGrp="1"/>
          </p:cNvSpPr>
          <p:nvPr>
            <p:ph type="body" sz="half" idx="1"/>
          </p:nvPr>
        </p:nvSpPr>
        <p:spPr>
          <a:xfrm>
            <a:off x="571648" y="1363493"/>
            <a:ext cx="8817690" cy="3114678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+mn-lt"/>
              </a:rPr>
              <a:t>Serialized Part plus Camera Snapshot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SPEDE gets Serial Number from handheld/inline/PLC input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Hi Res 4K Cameras do snapshot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SPEDE controls camera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Image stored in SQL and/or external JPEG by Part Serial Number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Serial number, date/time, file name watermark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SPEDE Web inquiry 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Multiple cameras can be triggered simultaneously</a:t>
            </a:r>
          </a:p>
          <a:p>
            <a:pPr marL="548640" indent="-182880">
              <a:lnSpc>
                <a:spcPct val="11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Can be Full Container photo by Container  Serial Number </a:t>
            </a:r>
            <a:b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with 1 or more layers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defRPr/>
            </a:pPr>
            <a:endParaRPr lang="en-US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4351" y="621911"/>
            <a:ext cx="8675294" cy="68857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Serialized Parts Counting: 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Customer Example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345362" y="1670440"/>
            <a:ext cx="2052200" cy="3297641"/>
            <a:chOff x="7431718" y="1530155"/>
            <a:chExt cx="2052200" cy="32976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72156" y="1855698"/>
              <a:ext cx="2571325" cy="192024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431718" y="4163404"/>
              <a:ext cx="2052200" cy="664392"/>
            </a:xfrm>
            <a:prstGeom prst="rect">
              <a:avLst/>
            </a:prstGeom>
          </p:spPr>
          <p:txBody>
            <a:bodyPr wrap="square" lIns="0" tIns="45793" rIns="0" bIns="45793">
              <a:noAutofit/>
            </a:bodyPr>
            <a:lstStyle/>
            <a:p>
              <a:pPr algn="ctr">
                <a:spcBef>
                  <a:spcPts val="601"/>
                </a:spcBef>
                <a:spcAft>
                  <a:spcPts val="601"/>
                </a:spcAft>
                <a:defRPr/>
              </a:pPr>
              <a:r>
                <a:rPr lang="en-US" sz="1200" dirty="0"/>
                <a:t>Tire Carrier image captured into SPEDE SQL Database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327770" y="7066630"/>
            <a:ext cx="303593" cy="278118"/>
          </a:xfrm>
          <a:prstGeom prst="rect">
            <a:avLst/>
          </a:prstGeom>
          <a:noFill/>
        </p:spPr>
        <p:txBody>
          <a:bodyPr wrap="square" lIns="91586" tIns="45793" rIns="91586" bIns="45793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202363" y="258336"/>
            <a:ext cx="3200399" cy="246318"/>
          </a:xfrm>
          <a:prstGeom prst="rect">
            <a:avLst/>
          </a:prstGeom>
          <a:noFill/>
        </p:spPr>
        <p:txBody>
          <a:bodyPr wrap="square" lIns="75433" tIns="37718" rIns="75433" bIns="37718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Serialized Parts Counting Solutions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66123" y="1234281"/>
            <a:ext cx="8884726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38465" y="6456825"/>
            <a:ext cx="8885228" cy="721056"/>
            <a:chOff x="738465" y="6456825"/>
            <a:chExt cx="8885228" cy="721056"/>
          </a:xfrm>
        </p:grpSpPr>
        <p:grpSp>
          <p:nvGrpSpPr>
            <p:cNvPr id="19" name="Group 18"/>
            <p:cNvGrpSpPr/>
            <p:nvPr/>
          </p:nvGrpSpPr>
          <p:grpSpPr>
            <a:xfrm>
              <a:off x="738465" y="6658573"/>
              <a:ext cx="8534400" cy="519308"/>
              <a:chOff x="792402" y="6136361"/>
              <a:chExt cx="8534400" cy="517218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792402" y="6136361"/>
                <a:ext cx="8534400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"/>
              <p:cNvSpPr txBox="1">
                <a:spLocks noChangeArrowheads="1"/>
              </p:cNvSpPr>
              <p:nvPr/>
            </p:nvSpPr>
            <p:spPr bwMode="auto">
              <a:xfrm>
                <a:off x="957831" y="6284247"/>
                <a:ext cx="82035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4322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© </a:t>
                </a:r>
                <a:r>
                  <a:rPr lang="en-US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2019 </a:t>
                </a: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SPEDE Technologies.      440-808-8888       www.SPEDE.com </a:t>
                </a:r>
              </a:p>
              <a:p>
                <a:pPr algn="ctr" defTabSz="834322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Simplifying Processes...  Standardizing Excellence.</a:t>
                </a:r>
                <a:r>
                  <a:rPr lang="en-US" sz="1000" i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®</a:t>
                </a:r>
                <a:endParaRPr lang="en-US" sz="1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p:grpSp>
        <p:pic>
          <p:nvPicPr>
            <p:cNvPr id="20" name="Picture 19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8941" y="6456825"/>
              <a:ext cx="1724752" cy="65538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05638402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352" y="1351602"/>
            <a:ext cx="8817690" cy="5381083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Serialized Part plus Camera Snapshot</a:t>
            </a:r>
          </a:p>
          <a:p>
            <a:pPr marL="0" indent="0">
              <a:lnSpc>
                <a:spcPct val="100000"/>
              </a:lnSpc>
              <a:spcBef>
                <a:spcPts val="1202"/>
              </a:spcBef>
              <a:buNone/>
              <a:defRPr/>
            </a:pPr>
            <a:r>
              <a:rPr lang="en-US" sz="1900" b="1" dirty="0">
                <a:solidFill>
                  <a:srgbClr val="002060"/>
                </a:solidFill>
                <a:latin typeface="+mn-lt"/>
              </a:rPr>
              <a:t>TMD Tiffin </a:t>
            </a:r>
            <a:r>
              <a:rPr lang="en-US" sz="1900" dirty="0">
                <a:latin typeface="+mn-lt"/>
              </a:rPr>
              <a:t>  Image of Tire Carrier captured into SPEDE SQL DB Website</a:t>
            </a: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en-US" dirty="0"/>
          </a:p>
          <a:p>
            <a:pPr lvl="0"/>
            <a:endParaRPr lang="en-US" dirty="0"/>
          </a:p>
          <a:p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defRPr/>
            </a:pPr>
            <a:endParaRPr lang="en-US" dirty="0" smtClean="0"/>
          </a:p>
        </p:txBody>
      </p:sp>
      <p:pic>
        <p:nvPicPr>
          <p:cNvPr id="2" name="Picture 1" descr="SPEDE Camera Images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9"/>
          <a:stretch/>
        </p:blipFill>
        <p:spPr>
          <a:xfrm>
            <a:off x="578632" y="2405468"/>
            <a:ext cx="8569383" cy="4131420"/>
          </a:xfrm>
          <a:prstGeom prst="rect">
            <a:avLst/>
          </a:prstGeom>
        </p:spPr>
      </p:pic>
      <p:pic>
        <p:nvPicPr>
          <p:cNvPr id="13" name="Picture 4" descr="TM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09" y="1619991"/>
            <a:ext cx="854527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78633" y="621911"/>
            <a:ext cx="8641012" cy="68857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Serialized Parts Counting: 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Customer Example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3a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27770" y="7066630"/>
            <a:ext cx="303593" cy="278118"/>
          </a:xfrm>
          <a:prstGeom prst="rect">
            <a:avLst/>
          </a:prstGeom>
          <a:noFill/>
        </p:spPr>
        <p:txBody>
          <a:bodyPr wrap="square" lIns="91586" tIns="45793" rIns="91586" bIns="45793" rtlCol="0">
            <a:spAutoFit/>
          </a:bodyPr>
          <a:lstStyle/>
          <a:p>
            <a:r>
              <a:rPr lang="en-US" sz="1200" dirty="0" smtClean="0"/>
              <a:t>8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202363" y="258336"/>
            <a:ext cx="3200399" cy="246318"/>
          </a:xfrm>
          <a:prstGeom prst="rect">
            <a:avLst/>
          </a:prstGeom>
          <a:noFill/>
        </p:spPr>
        <p:txBody>
          <a:bodyPr wrap="square" lIns="75433" tIns="37718" rIns="75433" bIns="37718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Serialized Parts Counting Solutions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66123" y="1234281"/>
            <a:ext cx="8884726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38465" y="6456825"/>
            <a:ext cx="8885228" cy="721056"/>
            <a:chOff x="738465" y="6456825"/>
            <a:chExt cx="8885228" cy="721056"/>
          </a:xfrm>
        </p:grpSpPr>
        <p:grpSp>
          <p:nvGrpSpPr>
            <p:cNvPr id="17" name="Group 16"/>
            <p:cNvGrpSpPr/>
            <p:nvPr/>
          </p:nvGrpSpPr>
          <p:grpSpPr>
            <a:xfrm>
              <a:off x="738465" y="6658573"/>
              <a:ext cx="8534400" cy="519308"/>
              <a:chOff x="792402" y="6136361"/>
              <a:chExt cx="8534400" cy="51721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792402" y="6136361"/>
                <a:ext cx="8534400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"/>
              <p:cNvSpPr txBox="1">
                <a:spLocks noChangeArrowheads="1"/>
              </p:cNvSpPr>
              <p:nvPr/>
            </p:nvSpPr>
            <p:spPr bwMode="auto">
              <a:xfrm>
                <a:off x="957831" y="6284247"/>
                <a:ext cx="82035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4322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© </a:t>
                </a:r>
                <a:r>
                  <a:rPr lang="en-US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2019 </a:t>
                </a: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SPEDE Technologies.      440-808-8888       www.SPEDE.com </a:t>
                </a:r>
              </a:p>
              <a:p>
                <a:pPr algn="ctr" defTabSz="834322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Simplifying Processes...  Standardizing Excellence.</a:t>
                </a:r>
                <a:r>
                  <a:rPr lang="en-US" sz="1000" i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®</a:t>
                </a:r>
                <a:endParaRPr lang="en-US" sz="1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p:grpSp>
        <p:pic>
          <p:nvPicPr>
            <p:cNvPr id="18" name="Picture 17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8941" y="6456825"/>
              <a:ext cx="1724752" cy="65538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42242966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"/>
          <p:cNvSpPr>
            <a:spLocks noGrp="1"/>
          </p:cNvSpPr>
          <p:nvPr>
            <p:ph type="body" sz="half" idx="1"/>
          </p:nvPr>
        </p:nvSpPr>
        <p:spPr>
          <a:xfrm>
            <a:off x="585072" y="1405660"/>
            <a:ext cx="8817690" cy="3562421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+mn-lt"/>
              </a:rPr>
              <a:t>SPEDE-generated Part Serial Number plus Part Label</a:t>
            </a:r>
          </a:p>
          <a:p>
            <a:pPr marL="732687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</a:pPr>
            <a:r>
              <a:rPr lang="en-US" sz="1800" dirty="0">
                <a:latin typeface="+mn-lt"/>
              </a:rPr>
              <a:t>PLC/ Onscreen Pushbutton input when new part</a:t>
            </a:r>
          </a:p>
          <a:p>
            <a:pPr marL="732687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</a:pPr>
            <a:r>
              <a:rPr lang="en-US" sz="1800" dirty="0">
                <a:latin typeface="+mn-lt"/>
              </a:rPr>
              <a:t>SPEDE generates Serial Number based upon requirements</a:t>
            </a:r>
          </a:p>
          <a:p>
            <a:pPr marL="732687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</a:pPr>
            <a:r>
              <a:rPr lang="en-US" sz="1800" dirty="0">
                <a:latin typeface="+mn-lt"/>
              </a:rPr>
              <a:t>SPEDE generates part label</a:t>
            </a:r>
          </a:p>
          <a:p>
            <a:pPr marL="732687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</a:pPr>
            <a:r>
              <a:rPr lang="en-US" sz="1800" dirty="0">
                <a:latin typeface="+mn-lt"/>
              </a:rPr>
              <a:t>Count is incremented after Label Print or Scan</a:t>
            </a:r>
          </a:p>
          <a:p>
            <a:pPr marL="732687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</a:pPr>
            <a:r>
              <a:rPr lang="en-US" sz="1800" dirty="0">
                <a:latin typeface="+mn-lt"/>
              </a:rPr>
              <a:t>Count is incremented by new Serial Number</a:t>
            </a:r>
          </a:p>
          <a:p>
            <a:pPr marL="732687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</a:pPr>
            <a:r>
              <a:rPr lang="en-US" sz="1800" dirty="0">
                <a:latin typeface="+mn-lt"/>
              </a:rPr>
              <a:t>Scan twice to Remove Part</a:t>
            </a:r>
          </a:p>
        </p:txBody>
      </p:sp>
      <p:pic>
        <p:nvPicPr>
          <p:cNvPr id="10" name="Picture 2" descr="Automotive Radi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0" y="3961325"/>
            <a:ext cx="1412864" cy="12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adiators T.RAD North America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2" t="11654" r="62233" b="71303"/>
          <a:stretch/>
        </p:blipFill>
        <p:spPr>
          <a:xfrm>
            <a:off x="3634064" y="4126188"/>
            <a:ext cx="2743201" cy="9180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1294" y="4090090"/>
            <a:ext cx="264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Customer: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  </a:t>
            </a:r>
            <a:r>
              <a:rPr lang="en-US" sz="2400" b="1" dirty="0">
                <a:solidFill>
                  <a:srgbClr val="002060"/>
                </a:solidFill>
              </a:rPr>
              <a:t> T-Rad </a:t>
            </a:r>
            <a:r>
              <a:rPr lang="en-US" sz="2400" b="1" dirty="0"/>
              <a:t>- </a:t>
            </a:r>
            <a:r>
              <a:rPr lang="en-US" dirty="0" smtClean="0"/>
              <a:t>Radiators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44351" y="698111"/>
            <a:ext cx="8675294" cy="688570"/>
          </a:xfrm>
          <a:prstGeom prst="rect">
            <a:avLst/>
          </a:prstGeom>
        </p:spPr>
        <p:txBody>
          <a:bodyPr vert="horz" lIns="99611" tIns="49805" rIns="99611" bIns="49805" rtlCol="0" anchor="ctr">
            <a:noAutofit/>
          </a:bodyPr>
          <a:lstStyle>
            <a:lvl1pPr algn="ctr" defTabSz="994519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Serialized Parts Counting: 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Customer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Example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27770" y="7066630"/>
            <a:ext cx="303593" cy="278118"/>
          </a:xfrm>
          <a:prstGeom prst="rect">
            <a:avLst/>
          </a:prstGeom>
          <a:noFill/>
        </p:spPr>
        <p:txBody>
          <a:bodyPr wrap="square" lIns="91586" tIns="45793" rIns="91586" bIns="45793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202363" y="258336"/>
            <a:ext cx="3200399" cy="246318"/>
          </a:xfrm>
          <a:prstGeom prst="rect">
            <a:avLst/>
          </a:prstGeom>
          <a:noFill/>
        </p:spPr>
        <p:txBody>
          <a:bodyPr wrap="square" lIns="75433" tIns="37718" rIns="75433" bIns="37718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Serialized Parts Counting Solutions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66123" y="1310481"/>
            <a:ext cx="8884726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38465" y="6456825"/>
            <a:ext cx="8885228" cy="721056"/>
            <a:chOff x="738465" y="6456825"/>
            <a:chExt cx="8885228" cy="721056"/>
          </a:xfrm>
        </p:grpSpPr>
        <p:grpSp>
          <p:nvGrpSpPr>
            <p:cNvPr id="19" name="Group 18"/>
            <p:cNvGrpSpPr/>
            <p:nvPr/>
          </p:nvGrpSpPr>
          <p:grpSpPr>
            <a:xfrm>
              <a:off x="738465" y="6658573"/>
              <a:ext cx="8534400" cy="519308"/>
              <a:chOff x="792402" y="6136361"/>
              <a:chExt cx="8534400" cy="517218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792402" y="6136361"/>
                <a:ext cx="8534400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"/>
              <p:cNvSpPr txBox="1">
                <a:spLocks noChangeArrowheads="1"/>
              </p:cNvSpPr>
              <p:nvPr/>
            </p:nvSpPr>
            <p:spPr bwMode="auto">
              <a:xfrm>
                <a:off x="957831" y="6284247"/>
                <a:ext cx="82035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4322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© </a:t>
                </a:r>
                <a:r>
                  <a:rPr lang="en-US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2019 </a:t>
                </a: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SPEDE Technologies.      440-808-8888       www.SPEDE.com </a:t>
                </a:r>
              </a:p>
              <a:p>
                <a:pPr algn="ctr" defTabSz="834322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Simplifying Processes...  Standardizing Excellence.</a:t>
                </a:r>
                <a:r>
                  <a:rPr lang="en-US" sz="1000" i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®</a:t>
                </a:r>
                <a:endParaRPr lang="en-US" sz="1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p:grpSp>
        <p:pic>
          <p:nvPicPr>
            <p:cNvPr id="20" name="Picture 19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8941" y="6456825"/>
              <a:ext cx="1724752" cy="65538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89158959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3|3.3|2.8|2.9|4.4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PEDE Template" id="{282C8F62-5C4A-46F8-ACDD-72EA485E3633}" vid="{2D705FA0-4ADE-4256-BDBA-EA9799791D0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PEDE Template" id="{282C8F62-5C4A-46F8-ACDD-72EA485E3633}" vid="{5220B25D-3EBB-44C6-9E73-29587FC4961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286039</TotalTime>
  <Words>1145</Words>
  <Application>Microsoft Office PowerPoint</Application>
  <PresentationFormat>Custom</PresentationFormat>
  <Paragraphs>237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PowerPoint Presentation</vt:lpstr>
      <vt:lpstr>PowerPoint Presentation</vt:lpstr>
      <vt:lpstr>Overview of SPEDE Solution Interfaces </vt:lpstr>
      <vt:lpstr>PowerPoint Presentation</vt:lpstr>
      <vt:lpstr>Serialized Parts Counting:  Customer Example 1</vt:lpstr>
      <vt:lpstr>PowerPoint Presentation</vt:lpstr>
      <vt:lpstr>Serialized Parts Counting:  Customer Example 3</vt:lpstr>
      <vt:lpstr>Serialized Parts Counting:  Customer Example 3a</vt:lpstr>
      <vt:lpstr>PowerPoint Presentation</vt:lpstr>
      <vt:lpstr>Serialized Parts Counting:  Customer Example 5</vt:lpstr>
      <vt:lpstr>PowerPoint Presentation</vt:lpstr>
      <vt:lpstr>PowerPoint Presentation</vt:lpstr>
      <vt:lpstr>PowerPoint Presentation</vt:lpstr>
      <vt:lpstr>PowerPoint Presentation</vt:lpstr>
    </vt:vector>
  </TitlesOfParts>
  <Company>SPEDE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Parts Counting Solutions for Serialized Parts</dc:title>
  <dc:subject>Automated Parts Counting</dc:subject>
  <dc:creator>Bob</dc:creator>
  <cp:keywords>Automated, serialized parts counting solutions;</cp:keywords>
  <cp:lastModifiedBy>Cheri</cp:lastModifiedBy>
  <cp:revision>974</cp:revision>
  <cp:lastPrinted>2021-04-28T19:14:50Z</cp:lastPrinted>
  <dcterms:created xsi:type="dcterms:W3CDTF">2012-10-18T16:11:45Z</dcterms:created>
  <dcterms:modified xsi:type="dcterms:W3CDTF">2021-06-03T18:46:03Z</dcterms:modified>
  <cp:category>Manufacturing, Automotive</cp:category>
</cp:coreProperties>
</file>