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2" r:id="rId2"/>
  </p:sldMasterIdLst>
  <p:notesMasterIdLst>
    <p:notesMasterId r:id="rId22"/>
  </p:notesMasterIdLst>
  <p:handoutMasterIdLst>
    <p:handoutMasterId r:id="rId23"/>
  </p:handoutMasterIdLst>
  <p:sldIdLst>
    <p:sldId id="400" r:id="rId3"/>
    <p:sldId id="418" r:id="rId4"/>
    <p:sldId id="445" r:id="rId5"/>
    <p:sldId id="433" r:id="rId6"/>
    <p:sldId id="430" r:id="rId7"/>
    <p:sldId id="421" r:id="rId8"/>
    <p:sldId id="435" r:id="rId9"/>
    <p:sldId id="443" r:id="rId10"/>
    <p:sldId id="437" r:id="rId11"/>
    <p:sldId id="431" r:id="rId12"/>
    <p:sldId id="420" r:id="rId13"/>
    <p:sldId id="428" r:id="rId14"/>
    <p:sldId id="444" r:id="rId15"/>
    <p:sldId id="422" r:id="rId16"/>
    <p:sldId id="442" r:id="rId17"/>
    <p:sldId id="447" r:id="rId18"/>
    <p:sldId id="446" r:id="rId19"/>
    <p:sldId id="438" r:id="rId20"/>
    <p:sldId id="440" r:id="rId21"/>
  </p:sldIdLst>
  <p:sldSz cx="9966325" cy="7467600"/>
  <p:notesSz cx="9601200" cy="7315200"/>
  <p:defaultTextStyle>
    <a:defPPr>
      <a:defRPr lang="en-US"/>
    </a:defPPr>
    <a:lvl1pPr marL="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3399"/>
    <a:srgbClr val="008000"/>
    <a:srgbClr val="663300"/>
    <a:srgbClr val="0099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629" autoAdjust="0"/>
  </p:normalViewPr>
  <p:slideViewPr>
    <p:cSldViewPr>
      <p:cViewPr>
        <p:scale>
          <a:sx n="87" d="100"/>
          <a:sy n="87" d="100"/>
        </p:scale>
        <p:origin x="-1200" y="-48"/>
      </p:cViewPr>
      <p:guideLst>
        <p:guide orient="horz" pos="2352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6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41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r">
              <a:defRPr sz="1300"/>
            </a:lvl1pPr>
          </a:lstStyle>
          <a:p>
            <a:fld id="{05009C6A-E5A2-4DD5-AF45-7CF865956EC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41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r">
              <a:defRPr sz="1300"/>
            </a:lvl1pPr>
          </a:lstStyle>
          <a:p>
            <a:fld id="{CE49620E-7D8A-4764-9C54-FBD3EAA0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7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r">
              <a:defRPr sz="1300"/>
            </a:lvl1pPr>
          </a:lstStyle>
          <a:p>
            <a:fld id="{E89A1860-0F91-41D2-8A31-0FA12D21C2D5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49275"/>
            <a:ext cx="3660775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72" tIns="56135" rIns="112272" bIns="561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112272" tIns="56135" rIns="112272" bIns="561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7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r">
              <a:defRPr sz="1300"/>
            </a:lvl1pPr>
          </a:lstStyle>
          <a:p>
            <a:fld id="{1E3676B9-C6F5-4BA8-937A-8606EE0ED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1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</a:t>
            </a:r>
            <a:fld id="{6E27F2E2-21F0-4B62-8B1C-CCBF7190A3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2319802"/>
            <a:ext cx="8471376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949" y="4231642"/>
            <a:ext cx="697642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6165" y="324991"/>
            <a:ext cx="2443134" cy="693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315" y="324991"/>
            <a:ext cx="7166757" cy="693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063" y="252377"/>
            <a:ext cx="7337951" cy="746286"/>
          </a:xfrm>
        </p:spPr>
        <p:txBody>
          <a:bodyPr/>
          <a:lstStyle>
            <a:lvl1pPr>
              <a:defRPr sz="3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" y="1371600"/>
            <a:ext cx="9067800" cy="30480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12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50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3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2" y="533400"/>
            <a:ext cx="7337951" cy="746286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2" y="533400"/>
            <a:ext cx="7337951" cy="746286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2" y="533400"/>
            <a:ext cx="7337951" cy="746286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0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8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3" y="2319338"/>
            <a:ext cx="8470900" cy="1601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4232275"/>
            <a:ext cx="6975475" cy="1908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1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799013"/>
            <a:ext cx="8470900" cy="1482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3165475"/>
            <a:ext cx="847090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4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43075"/>
            <a:ext cx="4408488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363" y="1743075"/>
            <a:ext cx="4408487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0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671638"/>
            <a:ext cx="4403725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368550"/>
            <a:ext cx="440372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538" y="1671638"/>
            <a:ext cx="4405312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538" y="2368550"/>
            <a:ext cx="4405312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2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96863"/>
            <a:ext cx="3278188" cy="1265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3" y="296863"/>
            <a:ext cx="5570537" cy="637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562100"/>
            <a:ext cx="3278188" cy="5108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9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5227638"/>
            <a:ext cx="5978525" cy="617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4213" y="666750"/>
            <a:ext cx="5978525" cy="4481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213" y="5845175"/>
            <a:ext cx="5978525" cy="87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71" y="4798625"/>
            <a:ext cx="8471376" cy="148314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271" y="3165100"/>
            <a:ext cx="8471376" cy="1633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2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1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6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3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0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80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298450"/>
            <a:ext cx="2241550" cy="637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98450"/>
            <a:ext cx="6575425" cy="637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303" y="1898016"/>
            <a:ext cx="4804946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67" y="1898016"/>
            <a:ext cx="4804945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671567"/>
            <a:ext cx="440352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" y="2368197"/>
            <a:ext cx="440352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755" y="1671567"/>
            <a:ext cx="440525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755" y="2368197"/>
            <a:ext cx="440525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8" y="297321"/>
            <a:ext cx="3278852" cy="126534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556" y="297328"/>
            <a:ext cx="5571453" cy="63733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18" y="1562665"/>
            <a:ext cx="3278852" cy="5108046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69" y="5227322"/>
            <a:ext cx="5979795" cy="6171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3469" y="667244"/>
            <a:ext cx="5979795" cy="4480560"/>
          </a:xfrm>
        </p:spPr>
        <p:txBody>
          <a:bodyPr/>
          <a:lstStyle>
            <a:lvl1pPr marL="0" indent="0">
              <a:buNone/>
              <a:defRPr sz="3500"/>
            </a:lvl1pPr>
            <a:lvl2pPr marL="497259" indent="0">
              <a:buNone/>
              <a:defRPr sz="3100"/>
            </a:lvl2pPr>
            <a:lvl3pPr marL="994519" indent="0">
              <a:buNone/>
              <a:defRPr sz="2600"/>
            </a:lvl3pPr>
            <a:lvl4pPr marL="1491780" indent="0">
              <a:buNone/>
              <a:defRPr sz="2200"/>
            </a:lvl4pPr>
            <a:lvl5pPr marL="1989039" indent="0">
              <a:buNone/>
              <a:defRPr sz="2200"/>
            </a:lvl5pPr>
            <a:lvl6pPr marL="2486299" indent="0">
              <a:buNone/>
              <a:defRPr sz="2200"/>
            </a:lvl6pPr>
            <a:lvl7pPr marL="2983559" indent="0">
              <a:buNone/>
              <a:defRPr sz="2200"/>
            </a:lvl7pPr>
            <a:lvl8pPr marL="3480819" indent="0">
              <a:buNone/>
              <a:defRPr sz="2200"/>
            </a:lvl8pPr>
            <a:lvl9pPr marL="397807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3469" y="5844437"/>
            <a:ext cx="5979795" cy="876405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  <a:prstGeom prst="rect">
            <a:avLst/>
          </a:prstGeom>
        </p:spPr>
        <p:txBody>
          <a:bodyPr vert="horz" lIns="99452" tIns="49725" rIns="99452" bIns="497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742452"/>
            <a:ext cx="8969693" cy="4928271"/>
          </a:xfrm>
          <a:prstGeom prst="rect">
            <a:avLst/>
          </a:prstGeom>
        </p:spPr>
        <p:txBody>
          <a:bodyPr vert="horz" lIns="99452" tIns="49725" rIns="99452" bIns="497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316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61" y="6921371"/>
            <a:ext cx="3156003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33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780" r:id="rId13"/>
    <p:sldLayoutId id="2147483789" r:id="rId14"/>
    <p:sldLayoutId id="2147483875" r:id="rId15"/>
    <p:sldLayoutId id="2147483876" r:id="rId16"/>
    <p:sldLayoutId id="2147483877" r:id="rId17"/>
    <p:sldLayoutId id="2147483878" r:id="rId18"/>
    <p:sldLayoutId id="214748387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94519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94519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808047" indent="-310787" algn="l" defTabSz="994519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43149" indent="-248629" algn="l" defTabSz="994519" rtl="0" eaLnBrk="1" latinLnBrk="0" hangingPunct="1">
        <a:spcBef>
          <a:spcPct val="20000"/>
        </a:spcBef>
        <a:buClr>
          <a:srgbClr val="FF0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040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3766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3492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188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44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70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8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3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29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78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98450"/>
            <a:ext cx="8969375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43075"/>
            <a:ext cx="8969375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475" y="6921500"/>
            <a:ext cx="2325688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8" y="6921500"/>
            <a:ext cx="315595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163" y="6921500"/>
            <a:ext cx="2325687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38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9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17" Type="http://schemas.openxmlformats.org/officeDocument/2006/relationships/image" Target="../media/image65.gif"/><Relationship Id="rId2" Type="http://schemas.openxmlformats.org/officeDocument/2006/relationships/image" Target="../media/image50.gif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gif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10" Type="http://schemas.openxmlformats.org/officeDocument/2006/relationships/image" Target="../media/image58.gif"/><Relationship Id="rId4" Type="http://schemas.openxmlformats.org/officeDocument/2006/relationships/image" Target="../media/image52.png"/><Relationship Id="rId9" Type="http://schemas.openxmlformats.org/officeDocument/2006/relationships/image" Target="../media/image57.gif"/><Relationship Id="rId14" Type="http://schemas.openxmlformats.org/officeDocument/2006/relationships/image" Target="../media/image6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6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hyperlink" Target="mailto:info@spe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tif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tiff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742421" y="2788276"/>
            <a:ext cx="6126480" cy="330772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8344" y="5773579"/>
            <a:ext cx="6109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Vision Sensor Confirms a Part is Correct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566" y="658851"/>
            <a:ext cx="805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4000" b="1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216" y="6408363"/>
            <a:ext cx="8800898" cy="652752"/>
            <a:chOff x="-6684" y="5675757"/>
            <a:chExt cx="8800898" cy="6527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6684" y="5879682"/>
              <a:ext cx="813723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75757"/>
              <a:ext cx="1724752" cy="65275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02049" y="1114961"/>
            <a:ext cx="8221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Comply </a:t>
            </a: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with Honda </a:t>
            </a: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MPRs by Automating Lineside Processes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8841" y="2438400"/>
            <a:ext cx="8772273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18655"/>
            <a:ext cx="1974919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746" y="1359379"/>
            <a:ext cx="8270488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WIP Labeling</a:t>
            </a:r>
          </a:p>
          <a:p>
            <a:pPr marL="742950" indent="-2857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Prints serialized Internal (WIP) or Customer label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 serial number on WIP label to create new Honda </a:t>
            </a:r>
            <a:r>
              <a:rPr lang="en-US" sz="1600" dirty="0" smtClean="0"/>
              <a:t>label</a:t>
            </a:r>
            <a:endParaRPr lang="en-US" sz="1600" dirty="0"/>
          </a:p>
          <a:p>
            <a:pPr lvl="0">
              <a:spcBef>
                <a:spcPts val="18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Pass-thru Verification / Re-pack / Re-label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Scanning the serial number on container to be </a:t>
            </a:r>
            <a:r>
              <a:rPr lang="en-US" sz="1600" dirty="0" smtClean="0"/>
              <a:t>re-packed/re-labeled </a:t>
            </a:r>
            <a:r>
              <a:rPr lang="en-US" sz="1600" dirty="0"/>
              <a:t>verifies </a:t>
            </a:r>
            <a:r>
              <a:rPr lang="en-US" sz="1600" dirty="0" smtClean="0"/>
              <a:t>part</a:t>
            </a:r>
            <a:br>
              <a:rPr lang="en-US" sz="1600" dirty="0" smtClean="0"/>
            </a:br>
            <a:r>
              <a:rPr lang="en-US" sz="1600" dirty="0" smtClean="0"/>
              <a:t>is correct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Vision sensor can also be used to capture image of vendor’s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SPEDE compares scanned image to stored image of correct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Prevents errors due to incorrect vendor labeling of part/component</a:t>
            </a:r>
            <a:endParaRPr lang="en-US" sz="1600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1318" y="4495800"/>
            <a:ext cx="4292509" cy="1840444"/>
            <a:chOff x="4115173" y="4558809"/>
            <a:chExt cx="4292509" cy="1840444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0" r="6198"/>
            <a:stretch/>
          </p:blipFill>
          <p:spPr bwMode="auto">
            <a:xfrm>
              <a:off x="6037998" y="5105646"/>
              <a:ext cx="2369684" cy="1280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462396" y="4558809"/>
              <a:ext cx="1489493" cy="476944"/>
              <a:chOff x="4687274" y="3195810"/>
              <a:chExt cx="3283019" cy="10512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7274" y="3538887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9628" y="3478073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9614" y="3333185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1787" y="3195810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9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451"/>
            <a:stretch/>
          </p:blipFill>
          <p:spPr bwMode="auto">
            <a:xfrm>
              <a:off x="4115173" y="4844773"/>
              <a:ext cx="1793633" cy="1554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WIP Labeling and Re-pack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5892" y="1295400"/>
            <a:ext cx="7195889" cy="1676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200" b="1" dirty="0" smtClean="0"/>
              <a:t>Small Lot Control</a:t>
            </a:r>
            <a:endParaRPr lang="en-US" sz="2200" b="1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Controls non-standard pack counts at End of </a:t>
            </a:r>
            <a:r>
              <a:rPr lang="en-US" sz="1600" b="0" dirty="0" smtClean="0">
                <a:solidFill>
                  <a:schemeClr val="tx1"/>
                </a:solidFill>
              </a:rPr>
              <a:t>Run </a:t>
            </a:r>
            <a:r>
              <a:rPr lang="en-US" sz="1600" b="0" dirty="0">
                <a:solidFill>
                  <a:schemeClr val="tx1"/>
                </a:solidFill>
              </a:rPr>
              <a:t>/ </a:t>
            </a:r>
            <a:r>
              <a:rPr lang="en-US" sz="1600" b="0" dirty="0" smtClean="0">
                <a:solidFill>
                  <a:schemeClr val="tx1"/>
                </a:solidFill>
              </a:rPr>
              <a:t>Shift 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Controls </a:t>
            </a:r>
            <a:r>
              <a:rPr lang="en-US" sz="1600" b="0" dirty="0">
                <a:solidFill>
                  <a:schemeClr val="tx1"/>
                </a:solidFill>
              </a:rPr>
              <a:t>partial containers of </a:t>
            </a:r>
            <a:r>
              <a:rPr lang="en-US" sz="1600" b="0" dirty="0" smtClean="0">
                <a:solidFill>
                  <a:schemeClr val="tx1"/>
                </a:solidFill>
              </a:rPr>
              <a:t>Parts available for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Re-pack / Re-work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9020" y="1786302"/>
            <a:ext cx="2084802" cy="1818836"/>
            <a:chOff x="7027920" y="2524564"/>
            <a:chExt cx="2276048" cy="1818836"/>
          </a:xfrm>
        </p:grpSpPr>
        <p:pic>
          <p:nvPicPr>
            <p:cNvPr id="49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66" t="10464" r="3506" b="-204"/>
            <a:stretch/>
          </p:blipFill>
          <p:spPr bwMode="auto">
            <a:xfrm>
              <a:off x="7027920" y="2695135"/>
              <a:ext cx="2276048" cy="164826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238" y="2524564"/>
              <a:ext cx="680730" cy="4624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55317" y="2993571"/>
            <a:ext cx="8817690" cy="31810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808047" indent="-310787" algn="l" defTabSz="994519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43149" indent="-248629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4040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3766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3492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2188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944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670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/>
              <a:t>Honda Batch Orders - Serialized Parts 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input from PLC/Inline/Handheld scanner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Honda Batch EDI imported into SPEDE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SPEDE displays Batch Order quantities list on touchscreen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Operator selects batch, SPEDE verifies part number/quantity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Prints Honda container/batch/mixed master label per EDI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Batches are removed from list as completed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Management view of all batches/completion status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Small Lots and Honda Batch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159" y="1890022"/>
            <a:ext cx="8401408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Inexpensive USB camera(s) can be installed at Packing line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Camera captures image of part being packed to verify accuracy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slots in a segmented layer of package are filled before next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layer can begin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required components are in a Kit 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container or kit is correctly filled, SPEDE prints a container label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Video is preserved as proof of correct packaging in case of customer inquiry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8024" y="3829375"/>
            <a:ext cx="6143822" cy="2723825"/>
            <a:chOff x="1307470" y="3813144"/>
            <a:chExt cx="6143822" cy="2723825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5"/>
            <a:stretch/>
          </p:blipFill>
          <p:spPr bwMode="auto">
            <a:xfrm>
              <a:off x="5049652" y="4326403"/>
              <a:ext cx="2401640" cy="1920240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880152" y="4044206"/>
              <a:ext cx="240559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01416"/>
              <a:r>
                <a:rPr lang="en-US" sz="1400" b="1" dirty="0"/>
                <a:t>Imaging </a:t>
              </a:r>
              <a:r>
                <a:rPr lang="en-US" sz="1400" b="1" dirty="0" smtClean="0"/>
                <a:t>Camera at Packing</a:t>
              </a:r>
              <a:endParaRPr lang="en-US" sz="1400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35162" y="4361702"/>
              <a:ext cx="5077519" cy="2175267"/>
              <a:chOff x="5530085" y="4014937"/>
              <a:chExt cx="5077519" cy="217526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924288" y="5913205"/>
                <a:ext cx="4683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 USB Camera can ensure all slots in a container or kit are correctly filled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6" name="Picture 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66" t="17817" r="3506" b="-204"/>
              <a:stretch/>
            </p:blipFill>
            <p:spPr bwMode="auto">
              <a:xfrm>
                <a:off x="5530085" y="4014937"/>
                <a:ext cx="2544467" cy="1846857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" t="14982" r="-7244" b="22168"/>
            <a:stretch/>
          </p:blipFill>
          <p:spPr bwMode="auto">
            <a:xfrm rot="14020590">
              <a:off x="1062109" y="4058505"/>
              <a:ext cx="893013" cy="402291"/>
            </a:xfrm>
            <a:prstGeom prst="rect">
              <a:avLst/>
            </a:prstGeom>
            <a:noFill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931181" y="145913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Packing Control  -  Using Cameras to verify packaging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Cameras for Packing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3186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874122" y="1410124"/>
            <a:ext cx="8082196" cy="424589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Controls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iece Counts at Start &amp; End of Run: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Uses the Container Serial Number </a:t>
            </a:r>
            <a:r>
              <a:rPr lang="en-US" sz="1600" b="0" dirty="0" smtClean="0">
                <a:solidFill>
                  <a:schemeClr val="tx1"/>
                </a:solidFill>
              </a:rPr>
              <a:t>for control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Controls Partial Pack Counts at End of Run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and End of Shift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Pack Qty can be adjusted using a virtual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keypad on the TouchScreen</a:t>
            </a:r>
            <a:endParaRPr lang="en-US" sz="1600" b="0" dirty="0">
              <a:solidFill>
                <a:schemeClr val="tx1"/>
              </a:solidFill>
            </a:endParaRP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Validates aggregation of multiple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containers of Partials with same Part Number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V</a:t>
            </a:r>
            <a:r>
              <a:rPr lang="en-US" sz="1600" b="0" dirty="0" smtClean="0">
                <a:solidFill>
                  <a:schemeClr val="tx1"/>
                </a:solidFill>
              </a:rPr>
              <a:t>alidates new Full Pack containers built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from multiple Partials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Provides for Re-work operations on Partials 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293425" y="1981200"/>
            <a:ext cx="2798852" cy="4137138"/>
            <a:chOff x="6202361" y="1772889"/>
            <a:chExt cx="3249834" cy="4803757"/>
          </a:xfrm>
        </p:grpSpPr>
        <p:grpSp>
          <p:nvGrpSpPr>
            <p:cNvPr id="3" name="Group 2"/>
            <p:cNvGrpSpPr/>
            <p:nvPr/>
          </p:nvGrpSpPr>
          <p:grpSpPr>
            <a:xfrm>
              <a:off x="6202361" y="1772889"/>
              <a:ext cx="3247214" cy="2226228"/>
              <a:chOff x="6354762" y="2059939"/>
              <a:chExt cx="3069333" cy="2133568"/>
            </a:xfrm>
          </p:grpSpPr>
          <p:pic>
            <p:nvPicPr>
              <p:cNvPr id="13" name="Picture 12" descr="SPED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724" y="2059939"/>
                <a:ext cx="2910371" cy="2133568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6354762" y="3823717"/>
                <a:ext cx="2233706" cy="24688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14398" y="4290646"/>
              <a:ext cx="3237797" cy="2286000"/>
              <a:chOff x="6397158" y="4648200"/>
              <a:chExt cx="3112034" cy="2138156"/>
            </a:xfrm>
          </p:grpSpPr>
          <p:pic>
            <p:nvPicPr>
              <p:cNvPr id="17" name="Picture 16" descr="SPEDE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9747" y="4648200"/>
                <a:ext cx="2959445" cy="2138156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6397158" y="6095568"/>
                <a:ext cx="1419430" cy="61003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Controls Partials and Rework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4932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7667" y="1447800"/>
            <a:ext cx="8510952" cy="3962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200" b="1" dirty="0" smtClean="0"/>
              <a:t>Part / Container Traceability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Serial </a:t>
            </a:r>
            <a:r>
              <a:rPr lang="en-US" altLang="en-US" sz="1600" dirty="0"/>
              <a:t>number is linked to each part’s production </a:t>
            </a:r>
            <a:r>
              <a:rPr lang="en-US" altLang="en-US" sz="1600" dirty="0" smtClean="0"/>
              <a:t>data</a:t>
            </a:r>
            <a:endParaRPr lang="en-US" sz="1600" dirty="0" smtClean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Traceability by </a:t>
            </a:r>
            <a:r>
              <a:rPr lang="en-US" sz="1600" dirty="0"/>
              <a:t>part, </a:t>
            </a:r>
            <a:r>
              <a:rPr lang="en-US" sz="1600" dirty="0" smtClean="0"/>
              <a:t>lot</a:t>
            </a:r>
            <a:r>
              <a:rPr lang="en-US" sz="1600" dirty="0"/>
              <a:t>, container, </a:t>
            </a:r>
            <a:r>
              <a:rPr lang="en-US" sz="1600" dirty="0" smtClean="0"/>
              <a:t>line, </a:t>
            </a:r>
            <a:r>
              <a:rPr lang="en-US" sz="1600" dirty="0"/>
              <a:t>run date, associate, </a:t>
            </a:r>
            <a:r>
              <a:rPr lang="en-US" sz="1600" dirty="0" smtClean="0"/>
              <a:t>etc.</a:t>
            </a:r>
            <a:r>
              <a:rPr lang="en-US" altLang="en-US" sz="1600" dirty="0"/>
              <a:t>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Forward </a:t>
            </a:r>
            <a:r>
              <a:rPr lang="en-US" altLang="en-US" sz="1600" dirty="0"/>
              <a:t>traceability </a:t>
            </a:r>
            <a:r>
              <a:rPr lang="en-US" altLang="en-US" sz="1600" dirty="0" smtClean="0"/>
              <a:t>from </a:t>
            </a:r>
            <a:r>
              <a:rPr lang="en-US" altLang="en-US" sz="1600" dirty="0"/>
              <a:t>production </a:t>
            </a:r>
            <a:r>
              <a:rPr lang="en-US" altLang="en-US" sz="1600" dirty="0" smtClean="0"/>
              <a:t>to Customer </a:t>
            </a:r>
            <a:endParaRPr lang="en-US" altLang="en-US" sz="1600" dirty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Backward </a:t>
            </a:r>
            <a:r>
              <a:rPr lang="en-US" altLang="en-US" sz="1600" dirty="0"/>
              <a:t>traceability from production </a:t>
            </a:r>
            <a:r>
              <a:rPr lang="en-US" altLang="en-US" sz="1600" dirty="0" smtClean="0"/>
              <a:t>to </a:t>
            </a:r>
            <a:r>
              <a:rPr lang="en-US" altLang="en-US" sz="1600" dirty="0"/>
              <a:t>raw </a:t>
            </a:r>
            <a:r>
              <a:rPr lang="en-US" altLang="en-US" sz="1600" dirty="0" smtClean="0"/>
              <a:t>components to suppliers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7181" y="3204915"/>
            <a:ext cx="8126803" cy="2005317"/>
            <a:chOff x="897402" y="4726837"/>
            <a:chExt cx="8126803" cy="2005317"/>
          </a:xfrm>
        </p:grpSpPr>
        <p:grpSp>
          <p:nvGrpSpPr>
            <p:cNvPr id="28" name="Group 27"/>
            <p:cNvGrpSpPr/>
            <p:nvPr/>
          </p:nvGrpSpPr>
          <p:grpSpPr>
            <a:xfrm>
              <a:off x="897402" y="4841631"/>
              <a:ext cx="6017455" cy="1858874"/>
              <a:chOff x="897402" y="4841631"/>
              <a:chExt cx="6017455" cy="1858874"/>
            </a:xfrm>
          </p:grpSpPr>
          <p:pic>
            <p:nvPicPr>
              <p:cNvPr id="32" name="Picture 3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4" t="26901" r="2364" b="16206"/>
              <a:stretch/>
            </p:blipFill>
            <p:spPr>
              <a:xfrm>
                <a:off x="922254" y="4865077"/>
                <a:ext cx="5940016" cy="1779333"/>
              </a:xfrm>
              <a:prstGeom prst="rect">
                <a:avLst/>
              </a:prstGeom>
              <a:ln w="15875" cmpd="sng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</p:spPr>
          </p:pic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897402" y="4841631"/>
                <a:ext cx="48956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12130" y="5043039"/>
                <a:ext cx="102727" cy="1657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/>
            <a:stretch/>
          </p:blipFill>
          <p:spPr>
            <a:xfrm>
              <a:off x="6809616" y="4726837"/>
              <a:ext cx="2214589" cy="1970148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0" name="Oval 29"/>
            <p:cNvSpPr/>
            <p:nvPr/>
          </p:nvSpPr>
          <p:spPr>
            <a:xfrm>
              <a:off x="5810493" y="5673969"/>
              <a:ext cx="762000" cy="1058185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29588" y="5307867"/>
              <a:ext cx="2362200" cy="330933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Serial Traceability of Parts, Containers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4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1810" y="1374184"/>
            <a:ext cx="8510952" cy="514573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 smtClean="0"/>
              <a:t>Operator Accountability is Simplified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Associate must sign-in to perform all SPEDE operations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scans, labels and events are linked to the current user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transactions are retained in SQL Txn database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Tells you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ho did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hat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Where, When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Confirms that </a:t>
            </a:r>
            <a:r>
              <a:rPr lang="en-US" sz="1600" b="0" dirty="0">
                <a:solidFill>
                  <a:schemeClr val="tx1"/>
                </a:solidFill>
              </a:rPr>
              <a:t>each Operator is following your </a:t>
            </a:r>
            <a:r>
              <a:rPr lang="en-US" sz="1600" b="0" dirty="0" smtClean="0">
                <a:solidFill>
                  <a:schemeClr val="tx1"/>
                </a:solidFill>
              </a:rPr>
              <a:t>processes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52841" y="3407391"/>
            <a:ext cx="8649921" cy="3252136"/>
            <a:chOff x="479790" y="1366679"/>
            <a:chExt cx="8649921" cy="3252136"/>
          </a:xfrm>
        </p:grpSpPr>
        <p:grpSp>
          <p:nvGrpSpPr>
            <p:cNvPr id="47" name="Group 46"/>
            <p:cNvGrpSpPr/>
            <p:nvPr/>
          </p:nvGrpSpPr>
          <p:grpSpPr>
            <a:xfrm>
              <a:off x="3209192" y="1366679"/>
              <a:ext cx="5920519" cy="2290982"/>
              <a:chOff x="2942842" y="3309050"/>
              <a:chExt cx="5437211" cy="216979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103833" y="3733259"/>
                <a:ext cx="20529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2942842" y="3370403"/>
                <a:ext cx="1517460" cy="1303791"/>
                <a:chOff x="1996226" y="3338266"/>
                <a:chExt cx="1653926" cy="141968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331949" y="3878873"/>
                  <a:ext cx="0" cy="8790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5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6226" y="3338266"/>
                  <a:ext cx="888023" cy="799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Flowchart: Magnetic Disk 55"/>
                <p:cNvSpPr>
                  <a:spLocks noChangeAspect="1"/>
                </p:cNvSpPr>
                <p:nvPr/>
              </p:nvSpPr>
              <p:spPr>
                <a:xfrm>
                  <a:off x="3223619" y="3564607"/>
                  <a:ext cx="426533" cy="365760"/>
                </a:xfrm>
                <a:prstGeom prst="flowChartMagneticDisk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09472" tIns="54735" rIns="109472" bIns="54735" rtlCol="0" anchor="ctr"/>
                <a:lstStyle/>
                <a:p>
                  <a:pPr algn="ctr" defTabSz="982369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TextBox 10"/>
              <p:cNvSpPr txBox="1">
                <a:spLocks noChangeArrowheads="1"/>
              </p:cNvSpPr>
              <p:nvPr/>
            </p:nvSpPr>
            <p:spPr bwMode="auto">
              <a:xfrm>
                <a:off x="3142954" y="3309050"/>
                <a:ext cx="392388" cy="27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PLC</a:t>
                </a:r>
              </a:p>
            </p:txBody>
          </p:sp>
          <p:sp>
            <p:nvSpPr>
              <p:cNvPr id="52" name="TextBox 10"/>
              <p:cNvSpPr txBox="1">
                <a:spLocks noChangeArrowheads="1"/>
              </p:cNvSpPr>
              <p:nvPr/>
            </p:nvSpPr>
            <p:spPr bwMode="auto">
              <a:xfrm>
                <a:off x="3900732" y="3314100"/>
                <a:ext cx="737416" cy="27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Database</a:t>
                </a:r>
              </a:p>
            </p:txBody>
          </p:sp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5140427" y="3517388"/>
                <a:ext cx="3239626" cy="196145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squar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/>
                  </a:rPr>
                  <a:t>Typical Production Data stored in DB: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Number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Operator Nbr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Shift, Date, Time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WO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Lot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Cycles, Cycle Timestamp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Count: Good, Scrap, Re-work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Stats &amp; Metrics, etc.</a:t>
                </a:r>
              </a:p>
            </p:txBody>
          </p:sp>
        </p:grpSp>
        <p:pic>
          <p:nvPicPr>
            <p:cNvPr id="48" name="Picture 2" descr="Production Machine - metal strip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90" y="2295477"/>
              <a:ext cx="3424720" cy="23233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Operator Accountability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969" y="6836542"/>
            <a:ext cx="8534400" cy="453969"/>
            <a:chOff x="630969" y="6836542"/>
            <a:chExt cx="8534400" cy="453969"/>
          </a:xfrm>
        </p:grpSpPr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38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1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563342" y="548640"/>
            <a:ext cx="8687019" cy="74676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Meet Honda QC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Objectives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37045" y="1905000"/>
            <a:ext cx="8149012" cy="3218156"/>
          </a:xfrm>
        </p:spPr>
        <p:txBody>
          <a:bodyPr>
            <a:normAutofit/>
          </a:bodyPr>
          <a:lstStyle/>
          <a:p>
            <a:pPr marL="42291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Every container has the </a:t>
            </a:r>
            <a:r>
              <a:rPr lang="en-US" sz="2400" b="0" dirty="0" smtClean="0"/>
              <a:t>Correct Part</a:t>
            </a:r>
            <a:endParaRPr lang="en-US" sz="2400" b="0" dirty="0"/>
          </a:p>
          <a:p>
            <a:pPr marL="42291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Every </a:t>
            </a:r>
            <a:r>
              <a:rPr lang="en-US" sz="2400" b="0" dirty="0"/>
              <a:t>container has the </a:t>
            </a:r>
            <a:r>
              <a:rPr lang="en-US" sz="2400" b="0" dirty="0" smtClean="0"/>
              <a:t>Correct Quantity </a:t>
            </a:r>
            <a:endParaRPr lang="en-US" sz="2400" b="0" dirty="0"/>
          </a:p>
          <a:p>
            <a:pPr marL="42291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Every </a:t>
            </a:r>
            <a:r>
              <a:rPr lang="en-US" sz="2400" b="0" dirty="0"/>
              <a:t>container </a:t>
            </a:r>
            <a:r>
              <a:rPr lang="en-US" sz="2400" b="0" dirty="0" smtClean="0"/>
              <a:t>has </a:t>
            </a:r>
            <a:r>
              <a:rPr lang="en-US" sz="2400" b="0" dirty="0"/>
              <a:t>the </a:t>
            </a:r>
            <a:r>
              <a:rPr lang="en-US" sz="2400" b="0" dirty="0" smtClean="0"/>
              <a:t>Correct Label</a:t>
            </a:r>
          </a:p>
          <a:p>
            <a:pPr marL="42291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Every </a:t>
            </a:r>
            <a:r>
              <a:rPr lang="en-US" sz="2400" b="0" dirty="0"/>
              <a:t>label has the C</a:t>
            </a:r>
            <a:r>
              <a:rPr lang="en-US" sz="2400" b="0" dirty="0" smtClean="0"/>
              <a:t>orrect Data</a:t>
            </a:r>
            <a:endParaRPr lang="en-US" sz="2400" b="0" dirty="0"/>
          </a:p>
          <a:p>
            <a:pPr marL="42291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0" dirty="0"/>
              <a:t>Meets </a:t>
            </a:r>
            <a:r>
              <a:rPr lang="en-US" sz="2400" b="0" dirty="0" smtClean="0"/>
              <a:t>Honda MPRs </a:t>
            </a:r>
            <a:r>
              <a:rPr lang="en-US" sz="2400" b="0" dirty="0"/>
              <a:t>for an </a:t>
            </a:r>
            <a:r>
              <a:rPr lang="en-US" sz="2400" b="0" dirty="0" smtClean="0"/>
              <a:t>Accurate Labeling and </a:t>
            </a:r>
            <a:r>
              <a:rPr lang="en-US" sz="2400" b="0" dirty="0" smtClean="0"/>
              <a:t>Traceability Process </a:t>
            </a:r>
            <a:endParaRPr lang="en-US" sz="2400" b="0" dirty="0"/>
          </a:p>
          <a:p>
            <a:pPr marL="56725" indent="0">
              <a:spcBef>
                <a:spcPts val="1800"/>
              </a:spcBef>
              <a:buNone/>
              <a:defRPr/>
            </a:pPr>
            <a:r>
              <a:rPr lang="en-US" sz="2400" b="0" dirty="0">
                <a:solidFill>
                  <a:srgbClr val="000099"/>
                </a:solidFill>
              </a:rPr>
              <a:t>       </a:t>
            </a:r>
            <a:r>
              <a:rPr lang="en-US" sz="2400" b="0" dirty="0">
                <a:solidFill>
                  <a:srgbClr val="006600"/>
                </a:solidFill>
              </a:rPr>
              <a:t>	</a:t>
            </a:r>
            <a:endParaRPr lang="en-US" sz="2400" b="0" dirty="0" smtClean="0"/>
          </a:p>
          <a:p>
            <a:pPr marL="453778" lvl="1" indent="0"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34" y="4738976"/>
            <a:ext cx="1261170" cy="189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63342" y="1304133"/>
            <a:ext cx="7010400" cy="746760"/>
          </a:xfrm>
          <a:prstGeom prst="rect">
            <a:avLst/>
          </a:prstGeom>
        </p:spPr>
        <p:txBody>
          <a:bodyPr vert="horz" lIns="99452" tIns="49725" rIns="99452" bIns="49725" rtlCol="0" anchor="ctr">
            <a:noAutofit/>
          </a:bodyPr>
          <a:lstStyle>
            <a:lvl1pPr algn="ctr" defTabSz="994519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l"/>
            <a:r>
              <a:rPr lang="en-US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... And 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Improve Your Operations too</a:t>
            </a:r>
            <a:endParaRPr lang="en-US" sz="2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5492" y="5969639"/>
            <a:ext cx="384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i="1" dirty="0" smtClean="0">
                <a:solidFill>
                  <a:srgbClr val="006600"/>
                </a:solidFill>
              </a:rPr>
              <a:t>Bottom </a:t>
            </a:r>
            <a:r>
              <a:rPr lang="en-US" sz="1800" i="1" dirty="0">
                <a:solidFill>
                  <a:srgbClr val="006600"/>
                </a:solidFill>
              </a:rPr>
              <a:t>Line: </a:t>
            </a:r>
            <a:r>
              <a:rPr lang="en-US" sz="1800" i="1" dirty="0" smtClean="0">
                <a:solidFill>
                  <a:srgbClr val="006600"/>
                </a:solidFill>
              </a:rPr>
              <a:t>Your OEMs </a:t>
            </a:r>
            <a:r>
              <a:rPr lang="en-US" sz="1800" i="1" dirty="0">
                <a:solidFill>
                  <a:srgbClr val="006600"/>
                </a:solidFill>
              </a:rPr>
              <a:t>are happy!</a:t>
            </a:r>
            <a:endParaRPr lang="en-US" sz="18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44351" y="1219200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22909" y="7005030"/>
            <a:ext cx="38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2373" y="6477000"/>
            <a:ext cx="9021035" cy="652186"/>
            <a:chOff x="592373" y="6621354"/>
            <a:chExt cx="9021035" cy="652186"/>
          </a:xfrm>
        </p:grpSpPr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728277" y="6781800"/>
              <a:ext cx="8379649" cy="49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743" tIns="45372" rIns="90743" bIns="4537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07463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spc="-10" dirty="0" smtClean="0">
                  <a:solidFill>
                    <a:srgbClr val="000000"/>
                  </a:solidFill>
                  <a:latin typeface="+mn-lt"/>
                </a:rPr>
                <a:t>© 2019, SPEDE</a:t>
              </a:r>
              <a:r>
                <a:rPr lang="en-US" sz="1000" b="1" spc="-1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000" kern="1000" spc="-10" dirty="0" smtClean="0">
                  <a:solidFill>
                    <a:srgbClr val="000000"/>
                  </a:solidFill>
                  <a:latin typeface="+mn-lt"/>
                </a:rPr>
                <a:t>TECHNOLOGIES.</a:t>
              </a:r>
              <a:r>
                <a:rPr lang="en-US" sz="1000" b="1" kern="1000" spc="-10" dirty="0" smtClean="0">
                  <a:solidFill>
                    <a:srgbClr val="000000"/>
                  </a:solidFill>
                  <a:latin typeface="+mn-lt"/>
                </a:rPr>
                <a:t>   </a:t>
              </a:r>
              <a:r>
                <a:rPr lang="en-US" sz="1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www.SPEDE.com </a:t>
              </a:r>
              <a:r>
                <a:rPr lang="en-US" sz="1000" dirty="0" smtClean="0">
                  <a:solidFill>
                    <a:srgbClr val="000000"/>
                  </a:solidFill>
                  <a:latin typeface="+mn-lt"/>
                </a:rPr>
                <a:t>    440.808.8888</a:t>
              </a:r>
            </a:p>
            <a:p>
              <a:pPr algn="ctr" defTabSz="907463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Simplifying  Processes ... Standardizing Excellence. </a:t>
              </a:r>
              <a:r>
                <a:rPr lang="en-US" sz="1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arrow"/>
                </a:rPr>
                <a:t>®</a:t>
              </a:r>
              <a:endPara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92373" y="6781800"/>
              <a:ext cx="888659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1" descr="SPEDE Technologies Logo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848" y="6621354"/>
              <a:ext cx="155456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93978127"/>
      </p:ext>
    </p:extLst>
  </p:cSld>
  <p:clrMapOvr>
    <a:masterClrMapping/>
  </p:clrMapOvr>
  <p:transition advTm="3650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544351" y="516028"/>
            <a:ext cx="8570033" cy="7467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Complete PLC Labeling Solutions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92912" y="1338093"/>
            <a:ext cx="8485839" cy="4224508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Our Solutions include Software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Hardware &amp; Services: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marL="73152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/>
              <a:t>SPEDE </a:t>
            </a:r>
            <a:r>
              <a:rPr lang="en-US" sz="1800" b="0" dirty="0" smtClean="0"/>
              <a:t>Software Platform and Labeling App - PC </a:t>
            </a:r>
            <a:r>
              <a:rPr lang="en-US" sz="1800" b="0" dirty="0"/>
              <a:t>server-based </a:t>
            </a:r>
          </a:p>
          <a:p>
            <a:pPr marL="73152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Connectivity of PLCs and printers to the SPEDE WiFi network</a:t>
            </a:r>
            <a:endParaRPr lang="en-US" sz="1800" b="0" dirty="0"/>
          </a:p>
          <a:p>
            <a:pPr marL="73152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/>
              <a:t>Interfaces to your </a:t>
            </a:r>
            <a:r>
              <a:rPr lang="en-US" sz="1800" b="0" dirty="0" smtClean="0"/>
              <a:t>ERP</a:t>
            </a:r>
            <a:r>
              <a:rPr lang="en-US" sz="1800" b="0" dirty="0"/>
              <a:t>, EDI, Release </a:t>
            </a:r>
            <a:r>
              <a:rPr lang="en-US" sz="1800" b="0" dirty="0" smtClean="0"/>
              <a:t>Accounting, OEE </a:t>
            </a:r>
            <a:r>
              <a:rPr lang="en-US" sz="1800" b="0" dirty="0"/>
              <a:t>Systems</a:t>
            </a:r>
          </a:p>
          <a:p>
            <a:pPr marL="73152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/>
              <a:t>Total System </a:t>
            </a:r>
            <a:r>
              <a:rPr lang="en-US" sz="1800" b="0" dirty="0" smtClean="0"/>
              <a:t>Support, 365 days/yr</a:t>
            </a:r>
          </a:p>
          <a:p>
            <a:pPr marL="73152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Quick Installation with no impact on your Production or IT resources</a:t>
            </a:r>
            <a:endParaRPr lang="en-US" sz="1800" b="0" dirty="0"/>
          </a:p>
          <a:p>
            <a:pPr marL="80010" indent="0">
              <a:spcBef>
                <a:spcPts val="2400"/>
              </a:spcBef>
              <a:buClr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Additional Options:</a:t>
            </a:r>
          </a:p>
          <a:p>
            <a:pPr marL="731520" indent="-342900">
              <a:lnSpc>
                <a:spcPct val="13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SPEDE–built PLCs  for your production </a:t>
            </a:r>
            <a:r>
              <a:rPr lang="en-US" sz="1800" b="0" dirty="0"/>
              <a:t>lines </a:t>
            </a:r>
            <a:r>
              <a:rPr lang="en-US" sz="1800" b="0" dirty="0" smtClean="0"/>
              <a:t>that need one</a:t>
            </a:r>
          </a:p>
          <a:p>
            <a:pPr marL="731520" indent="-342900">
              <a:lnSpc>
                <a:spcPct val="13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Interfaces to scales, vision, cameras, conveyors, OCR devices </a:t>
            </a:r>
            <a:endParaRPr lang="en-US" sz="1800" b="0" dirty="0"/>
          </a:p>
          <a:p>
            <a:pPr marL="731520" indent="-342900">
              <a:lnSpc>
                <a:spcPct val="13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WiFi TouchScreen PCs for line-sides</a:t>
            </a:r>
            <a:endParaRPr lang="en-US" sz="1800" b="0" dirty="0"/>
          </a:p>
          <a:p>
            <a:pPr marL="731520" indent="-342900">
              <a:lnSpc>
                <a:spcPct val="13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1800" b="0" dirty="0" smtClean="0"/>
              <a:t>WiFi Label Printers</a:t>
            </a:r>
            <a:endParaRPr lang="en-US" sz="1800" b="0" u="sng" dirty="0">
              <a:solidFill>
                <a:srgbClr val="00009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351" y="1163053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22909" y="7005030"/>
            <a:ext cx="38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2373" y="6477000"/>
            <a:ext cx="9021035" cy="652186"/>
            <a:chOff x="592373" y="6621354"/>
            <a:chExt cx="9021035" cy="652186"/>
          </a:xfrm>
        </p:grpSpPr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728277" y="6781800"/>
              <a:ext cx="8379649" cy="49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743" tIns="45372" rIns="90743" bIns="4537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07463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spc="-10" dirty="0" smtClean="0">
                  <a:solidFill>
                    <a:srgbClr val="000000"/>
                  </a:solidFill>
                  <a:latin typeface="+mn-lt"/>
                </a:rPr>
                <a:t>© 2019, SPEDE</a:t>
              </a:r>
              <a:r>
                <a:rPr lang="en-US" sz="1000" b="1" spc="-1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000" kern="1000" spc="-10" dirty="0" smtClean="0">
                  <a:solidFill>
                    <a:srgbClr val="000000"/>
                  </a:solidFill>
                  <a:latin typeface="+mn-lt"/>
                </a:rPr>
                <a:t>TECHNOLOGIES.</a:t>
              </a:r>
              <a:r>
                <a:rPr lang="en-US" sz="1000" b="1" kern="1000" spc="-10" dirty="0" smtClean="0">
                  <a:solidFill>
                    <a:srgbClr val="000000"/>
                  </a:solidFill>
                  <a:latin typeface="+mn-lt"/>
                </a:rPr>
                <a:t>   </a:t>
              </a:r>
              <a:r>
                <a:rPr lang="en-US" sz="1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www.SPEDE.com </a:t>
              </a:r>
              <a:r>
                <a:rPr lang="en-US" sz="1000" dirty="0" smtClean="0">
                  <a:solidFill>
                    <a:srgbClr val="000000"/>
                  </a:solidFill>
                  <a:latin typeface="+mn-lt"/>
                </a:rPr>
                <a:t>    440.808.8888</a:t>
              </a:r>
            </a:p>
            <a:p>
              <a:pPr algn="ctr" defTabSz="907463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Simplifying  Processes ... Standardizing Excellence. </a:t>
              </a:r>
              <a:r>
                <a:rPr lang="en-US" sz="1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arrow"/>
                </a:rPr>
                <a:t>®</a:t>
              </a:r>
              <a:endPara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92373" y="6781800"/>
              <a:ext cx="888659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51" descr="SPEDE Technologies Logo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848" y="6621354"/>
              <a:ext cx="155456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0593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71410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43413" y="4903097"/>
            <a:ext cx="1953248" cy="812096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3" y="4605270"/>
            <a:ext cx="1528700" cy="521147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6" y="1452050"/>
            <a:ext cx="2377440" cy="48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9" y="4543594"/>
            <a:ext cx="2178601" cy="104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96399" y="5949986"/>
            <a:ext cx="1847276" cy="654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2" y="3549324"/>
            <a:ext cx="3037466" cy="1157929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38" y="6013709"/>
            <a:ext cx="1823507" cy="59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6" y="2631687"/>
            <a:ext cx="167916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21" y="1442689"/>
            <a:ext cx="1453607" cy="929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8" y="2677407"/>
            <a:ext cx="961463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2" y="3765336"/>
            <a:ext cx="3345453" cy="514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747569" y="5949986"/>
            <a:ext cx="2252372" cy="514685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44350" y="619804"/>
            <a:ext cx="8592297" cy="523196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ctr"/>
            <a:r>
              <a:rPr lang="en-US" altLang="en-US" sz="2800" b="1" i="1" dirty="0">
                <a:cs typeface="Arial" panose="020B0604020202020204" pitchFamily="34" charset="0"/>
              </a:rPr>
              <a:t>Meet a Few of our Customers... 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9" y="2543484"/>
            <a:ext cx="260724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39" y="2521713"/>
            <a:ext cx="1453061" cy="8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30970" y="1219200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452050"/>
            <a:ext cx="1809750" cy="552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5004" y="634439"/>
            <a:ext cx="8258094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 defTabSz="457132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To Discuss Your Line-side Project...  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1028319" y="1371600"/>
            <a:ext cx="78302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87" tIns="41943" rIns="83887" bIns="4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Contact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Bob Bunsey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440-808-8888   x22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4"/>
              </a:rPr>
              <a:t>info@spede.com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5"/>
              </a:rPr>
              <a:t>www.spede.com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979" y="4163777"/>
            <a:ext cx="8685938" cy="3113532"/>
            <a:chOff x="700979" y="4557840"/>
            <a:chExt cx="8685938" cy="3113532"/>
          </a:xfrm>
        </p:grpSpPr>
        <p:sp>
          <p:nvSpPr>
            <p:cNvPr id="11" name="TextBox 10"/>
            <p:cNvSpPr txBox="1"/>
            <p:nvPr/>
          </p:nvSpPr>
          <p:spPr>
            <a:xfrm>
              <a:off x="985868" y="4557840"/>
              <a:ext cx="8401049" cy="2409876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About Us: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SPEDE Technologies is a software and </a:t>
              </a:r>
              <a:r>
                <a:rPr lang="en-US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systems </a:t>
              </a:r>
              <a:r>
                <a:rPr lang="en-US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integration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company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with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41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years of experience in the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automotive and manufacturing industries.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We specialize in Automated Line-side Solutions that control and standardize production area processes to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prevent errors, increase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efficiency and provide 20/20 visibility into line-side operations. 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Our Customers are mid-size to Fortune 500 auto suppliers with multiple plant sites </a:t>
              </a:r>
              <a:r>
                <a:rPr lang="en-US" sz="1400" dirty="0" smtClean="0">
                  <a:cs typeface="Arial" panose="020B0604020202020204" pitchFamily="34" charset="0"/>
                </a:rPr>
                <a:t>throughout the </a:t>
              </a:r>
              <a:r>
                <a:rPr lang="en-US" sz="1400" dirty="0">
                  <a:cs typeface="Arial" panose="020B0604020202020204" pitchFamily="34" charset="0"/>
                </a:rPr>
                <a:t>U.S. and in Mexico. They rely on SPEDE Automated Line-side Solutions to keep their mission-critical processes running smoothly, 24/7.</a:t>
              </a:r>
              <a:endPara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979" y="6613637"/>
              <a:ext cx="8597735" cy="1057735"/>
              <a:chOff x="360356" y="6085674"/>
              <a:chExt cx="8597735" cy="10577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60356" y="6279711"/>
                <a:ext cx="8422119" cy="863699"/>
                <a:chOff x="772131" y="7181829"/>
                <a:chExt cx="8422119" cy="86369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57020" y="7181829"/>
                  <a:ext cx="8137230" cy="0"/>
                </a:xfrm>
                <a:prstGeom prst="line">
                  <a:avLst/>
                </a:prstGeom>
                <a:ln w="31750" cmpd="thickThin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72131" y="7276086"/>
                  <a:ext cx="8203541" cy="769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3296" tIns="0" rIns="83296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© </a:t>
                  </a:r>
                  <a:r>
                    <a:rPr lang="en-US" sz="1000" dirty="0" smtClean="0"/>
                    <a:t>2021, </a:t>
                  </a:r>
                  <a:r>
                    <a:rPr lang="en-US" sz="1000" dirty="0"/>
                    <a:t>SPEDE Technologies.      440-808-8888       </a:t>
                  </a:r>
                  <a:r>
                    <a:rPr lang="en-US" sz="1000" dirty="0">
                      <a:hlinkClick r:id="rId5"/>
                    </a:rPr>
                    <a:t>www.SPEDE.com</a:t>
                  </a:r>
                  <a:endParaRPr lang="en-US" sz="1000" dirty="0"/>
                </a:p>
                <a:p>
                  <a:pPr algn="ctr" defTabSz="832869" eaLnBrk="1" fontAlgn="base" hangingPunct="1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n-US" sz="1000" dirty="0"/>
                    <a:t>24930 Detroit Road,  Suites D &amp; E      Cleveland OH 44145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i="1" dirty="0">
                      <a:solidFill>
                        <a:srgbClr val="C00000"/>
                      </a:solidFill>
                    </a:rPr>
                    <a:t>Simplifying Processes.... Standardizing Excellence</a:t>
                  </a:r>
                  <a:r>
                    <a:rPr lang="en-US" sz="1000" dirty="0">
                      <a:solidFill>
                        <a:srgbClr val="C00000"/>
                      </a:solidFill>
                    </a:rPr>
                    <a:t>.</a:t>
                  </a:r>
                  <a:r>
                    <a:rPr lang="en-US" sz="1000" baseline="26000" dirty="0">
                      <a:solidFill>
                        <a:srgbClr val="C00000"/>
                      </a:solidFill>
                    </a:rPr>
                    <a:t>®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 </a:t>
                  </a:r>
                </a:p>
              </p:txBody>
            </p:sp>
          </p:grpSp>
          <p:pic>
            <p:nvPicPr>
              <p:cNvPr id="16" name="Picture 1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339" y="6085674"/>
                <a:ext cx="1724752" cy="652752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01" y="6901931"/>
              <a:ext cx="1323466" cy="457200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362" y="6934200"/>
            <a:ext cx="146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Active Member of AIAG for 20+ Years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72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7909" y="1447800"/>
            <a:ext cx="6806203" cy="54102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Honda MPR* functionality includes:   </a:t>
            </a:r>
            <a:endParaRPr lang="en-US" sz="2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31520" indent="-365760">
              <a:spcBef>
                <a:spcPts val="6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Poka Yoke error-proofing methods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Component </a:t>
            </a:r>
            <a:r>
              <a:rPr lang="en-US" sz="1800" b="0" dirty="0">
                <a:solidFill>
                  <a:schemeClr val="tx1"/>
                </a:solidFill>
              </a:rPr>
              <a:t>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Verification of Part / Component at Packing, Labeling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Automated Line-side Labeling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Pass thru </a:t>
            </a:r>
            <a:r>
              <a:rPr lang="en-US" sz="1800" b="0" dirty="0" smtClean="0">
                <a:solidFill>
                  <a:schemeClr val="tx1"/>
                </a:solidFill>
              </a:rPr>
              <a:t>Verification / Re-pack, Re-label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Rework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Small Lot / Partials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Honda Batch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Parts 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Operator Accountability</a:t>
            </a:r>
          </a:p>
          <a:p>
            <a:pPr marL="457200" indent="0">
              <a:spcBef>
                <a:spcPts val="300"/>
              </a:spcBef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457200" indent="0">
              <a:spcBef>
                <a:spcPts val="300"/>
              </a:spcBef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* MPR = </a:t>
            </a:r>
            <a:r>
              <a:rPr lang="en-US" sz="1800" b="0" spc="-100" dirty="0" smtClean="0">
                <a:solidFill>
                  <a:schemeClr val="tx1"/>
                </a:solidFill>
              </a:rPr>
              <a:t>Minimum </a:t>
            </a:r>
            <a:r>
              <a:rPr lang="en-US" sz="1800" b="0" spc="-100" dirty="0">
                <a:solidFill>
                  <a:schemeClr val="tx1"/>
                </a:solidFill>
              </a:rPr>
              <a:t>Process </a:t>
            </a:r>
            <a:r>
              <a:rPr lang="en-US" sz="1800" b="0" spc="-100" dirty="0" smtClean="0">
                <a:solidFill>
                  <a:schemeClr val="tx1"/>
                </a:solidFill>
              </a:rPr>
              <a:t>Requirements</a:t>
            </a:r>
            <a:endParaRPr lang="en-US" sz="1800" b="0" spc="-100" dirty="0">
              <a:solidFill>
                <a:schemeClr val="tx1"/>
              </a:solidFill>
            </a:endParaRPr>
          </a:p>
          <a:p>
            <a:pPr marL="457200" lvl="0" indent="0">
              <a:spcBef>
                <a:spcPts val="300"/>
              </a:spcBef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C:\Users\Cheryl\AppData\Local\Microsoft\Windows\Temporary Internet Files\Content.IE5\0KP3HKQJ\check-mark-gu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5" y="3733800"/>
            <a:ext cx="2018774" cy="18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Functionality for Honda MPR Compliance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1033"/>
          <p:cNvSpPr txBox="1">
            <a:spLocks noChangeArrowheads="1"/>
          </p:cNvSpPr>
          <p:nvPr/>
        </p:nvSpPr>
        <p:spPr bwMode="auto">
          <a:xfrm>
            <a:off x="2653935" y="6157915"/>
            <a:ext cx="1829680" cy="490518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9615" tIns="99615" rIns="99615" bIns="49807" anchor="t" anchorCtr="0" upright="1">
            <a:no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  <a:t>Labeled Parts to warehouse, </a:t>
            </a:r>
            <a:b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</a:b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  <a:t>ready to ship to Customers</a:t>
            </a:r>
            <a:endParaRPr lang="en-US" sz="1000" dirty="0">
              <a:latin typeface="Times New Roman"/>
              <a:ea typeface="Times New Roman"/>
            </a:endParaRPr>
          </a:p>
        </p:txBody>
      </p:sp>
      <p:sp>
        <p:nvSpPr>
          <p:cNvPr id="164" name="TextBox 5"/>
          <p:cNvSpPr txBox="1">
            <a:spLocks noChangeArrowheads="1"/>
          </p:cNvSpPr>
          <p:nvPr/>
        </p:nvSpPr>
        <p:spPr bwMode="auto">
          <a:xfrm>
            <a:off x="7380114" y="2753192"/>
            <a:ext cx="2178514" cy="4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7471" tIns="38735" rIns="77471" bIns="38735" anchor="t" anchorCtr="0" upright="1">
            <a:spAutoFit/>
          </a:bodyPr>
          <a:lstStyle/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Automate Container Labeling 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Automate Piece Counts </a:t>
            </a:r>
            <a:endParaRPr lang="en-US" sz="1000" dirty="0" smtClean="0">
              <a:solidFill>
                <a:srgbClr val="000000"/>
              </a:solidFill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 smtClean="0">
                <a:solidFill>
                  <a:srgbClr val="000000"/>
                </a:solidFill>
                <a:ea typeface="Times New Roman"/>
              </a:rPr>
              <a:t>Serialize </a:t>
            </a:r>
            <a:r>
              <a:rPr lang="en-US" sz="1000" dirty="0">
                <a:solidFill>
                  <a:srgbClr val="000000"/>
                </a:solidFill>
                <a:ea typeface="Times New Roman"/>
              </a:rPr>
              <a:t>Individual Parts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Validate Tools / Components</a:t>
            </a: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Validate Parts for correctness, defects</a:t>
            </a: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Control Partials at end of run /shift  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Display real-time Piece Counts, Label Status, Machine Data, etc. on Touchscreen PC </a:t>
            </a: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Export Label Data to  EDI / Shipping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Export Production Data to ERP / OEE 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Trace Serialized Parts by Part Number, Lot, Container, Line, Run Date, etc.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Trace Parts Forward to Customer;  Back to Production/ Suppliers  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Create a History of Individual Parts including Rework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Confirm Processes / Accountability</a:t>
            </a:r>
            <a:endParaRPr lang="en-US" sz="1000" dirty="0">
              <a:ea typeface="Times New Roman"/>
            </a:endParaRPr>
          </a:p>
          <a:p>
            <a:pPr marL="222728" indent="-145257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rgbClr val="000000"/>
                </a:solidFill>
                <a:ea typeface="Times New Roman"/>
              </a:rPr>
              <a:t>Honda MPR Compliance</a:t>
            </a:r>
            <a:endParaRPr lang="en-US" sz="1000" dirty="0">
              <a:ea typeface="Times New Roman"/>
            </a:endParaRPr>
          </a:p>
        </p:txBody>
      </p:sp>
      <p:sp>
        <p:nvSpPr>
          <p:cNvPr id="165" name="TextBox 6"/>
          <p:cNvSpPr txBox="1">
            <a:spLocks noChangeArrowheads="1"/>
          </p:cNvSpPr>
          <p:nvPr/>
        </p:nvSpPr>
        <p:spPr bwMode="auto">
          <a:xfrm>
            <a:off x="7373553" y="2519925"/>
            <a:ext cx="2135642" cy="2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7471" tIns="38735" rIns="77471" bIns="38735" anchor="t" anchorCtr="0" upright="1">
            <a:spAutoFit/>
          </a:bodyPr>
          <a:lstStyle/>
          <a:p>
            <a:pPr algn="ctr">
              <a:lnSpc>
                <a:spcPts val="1355"/>
              </a:lnSpc>
            </a:pPr>
            <a:r>
              <a:rPr lang="en-US" sz="1300" b="1" dirty="0">
                <a:solidFill>
                  <a:srgbClr val="C00000"/>
                </a:solidFill>
                <a:ea typeface="Times New Roman"/>
              </a:rPr>
              <a:t>Phase-in </a:t>
            </a:r>
            <a:r>
              <a:rPr lang="en-US" sz="1300" b="1" dirty="0" smtClean="0">
                <a:solidFill>
                  <a:srgbClr val="C00000"/>
                </a:solidFill>
                <a:ea typeface="Times New Roman"/>
              </a:rPr>
              <a:t>Your Functionality</a:t>
            </a:r>
            <a:endParaRPr lang="en-US" sz="1300" dirty="0">
              <a:ea typeface="Times New Roman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2827" y="310436"/>
            <a:ext cx="9111954" cy="375364"/>
            <a:chOff x="-81238" y="-31583"/>
            <a:chExt cx="11704174" cy="367703"/>
          </a:xfrm>
        </p:grpSpPr>
        <p:sp>
          <p:nvSpPr>
            <p:cNvPr id="168" name="TextBox 94"/>
            <p:cNvSpPr txBox="1">
              <a:spLocks noChangeArrowheads="1"/>
            </p:cNvSpPr>
            <p:nvPr/>
          </p:nvSpPr>
          <p:spPr bwMode="auto">
            <a:xfrm>
              <a:off x="-81238" y="-31583"/>
              <a:ext cx="11704174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91440" rIns="0" bIns="0" anchor="t" anchorCtr="0" upright="1">
              <a:noAutofit/>
            </a:bodyPr>
            <a:lstStyle/>
            <a:p>
              <a:pPr algn="ctr">
                <a:lnSpc>
                  <a:spcPts val="1694"/>
                </a:lnSpc>
              </a:pP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  <a:cs typeface="Arial" panose="020B0604020202020204" pitchFamily="34" charset="0"/>
                </a:rPr>
                <a:t>Diagram 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  <a:cs typeface="Arial" panose="020B0604020202020204" pitchFamily="34" charset="0"/>
                </a:rPr>
                <a:t>of 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  <a:cs typeface="Arial" panose="020B0604020202020204" pitchFamily="34" charset="0"/>
                </a:rPr>
                <a:t>SPEDE Automated 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  <a:cs typeface="Arial" panose="020B0604020202020204" pitchFamily="34" charset="0"/>
                </a:rPr>
                <a:t>Functionality</a:t>
              </a:r>
              <a:b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  <a:cs typeface="Arial" panose="020B0604020202020204" pitchFamily="34" charset="0"/>
                </a:rPr>
              </a:b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dirty="0">
                  <a:ea typeface="Times New Roman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69" name="Straight Connector 168"/>
            <p:cNvCxnSpPr>
              <a:cxnSpLocks noChangeShapeType="1"/>
            </p:cNvCxnSpPr>
            <p:nvPr/>
          </p:nvCxnSpPr>
          <p:spPr bwMode="auto">
            <a:xfrm>
              <a:off x="-31076" y="336120"/>
              <a:ext cx="11654012" cy="0"/>
            </a:xfrm>
            <a:prstGeom prst="line">
              <a:avLst/>
            </a:prstGeom>
            <a:noFill/>
            <a:ln w="25400">
              <a:solidFill>
                <a:srgbClr val="404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0" name="Text Box 2"/>
          <p:cNvSpPr txBox="1">
            <a:spLocks noChangeArrowheads="1"/>
          </p:cNvSpPr>
          <p:nvPr/>
        </p:nvSpPr>
        <p:spPr bwMode="auto">
          <a:xfrm>
            <a:off x="6958649" y="838167"/>
            <a:ext cx="2743558" cy="13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7471" tIns="38735" rIns="77471" bIns="38735" anchor="t" anchorCtr="0" upright="1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</a:rPr>
              <a:t>SPEDE reads the Part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Calibri"/>
              </a:rPr>
              <a:t>and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</a:rPr>
              <a:t>...</a:t>
            </a:r>
            <a:endParaRPr lang="en-US" sz="900" dirty="0">
              <a:solidFill>
                <a:srgbClr val="000000"/>
              </a:solidFill>
              <a:ea typeface="Calibri"/>
            </a:endParaRP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Verifies the Part for </a:t>
            </a:r>
            <a:r>
              <a:rPr lang="en-US" sz="1050" dirty="0" smtClean="0">
                <a:solidFill>
                  <a:srgbClr val="000000"/>
                </a:solidFill>
                <a:ea typeface="Calibri"/>
              </a:rPr>
              <a:t>correctness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ea typeface="Calibri"/>
              </a:rPr>
              <a:t>Diverts </a:t>
            </a:r>
            <a:r>
              <a:rPr lang="en-US" sz="1050" dirty="0">
                <a:solidFill>
                  <a:srgbClr val="000000"/>
                </a:solidFill>
                <a:ea typeface="Calibri"/>
              </a:rPr>
              <a:t>wrong or bad part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Counts good parts toward pack count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Weigh-counts the Parts Container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Prints the Customer Container Label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Collects OEE Data  / Updates host  apps</a:t>
            </a:r>
          </a:p>
          <a:p>
            <a:pPr marL="274320" lvl="1" indent="-145257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a typeface="Calibri"/>
              </a:rPr>
              <a:t>Collects Track &amp;Trace Data  </a:t>
            </a:r>
            <a:endParaRPr lang="en-US" sz="1050" dirty="0">
              <a:ea typeface="Times New Roman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1312190" y="2354731"/>
            <a:ext cx="1001576" cy="5566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99615" rIns="0" bIns="0" anchor="t" anchorCtr="0" upright="1">
            <a:noAutofit/>
          </a:bodyPr>
          <a:lstStyle/>
          <a:p>
            <a:r>
              <a:rPr lang="en-US" sz="1000">
                <a:latin typeface="Arial"/>
                <a:ea typeface="Times New Roman"/>
              </a:rPr>
              <a:t> </a:t>
            </a:r>
          </a:p>
        </p:txBody>
      </p:sp>
      <p:sp>
        <p:nvSpPr>
          <p:cNvPr id="120" name="Rounded Rectangle 119"/>
          <p:cNvSpPr>
            <a:spLocks noChangeArrowheads="1"/>
          </p:cNvSpPr>
          <p:nvPr/>
        </p:nvSpPr>
        <p:spPr bwMode="auto">
          <a:xfrm>
            <a:off x="552827" y="2230990"/>
            <a:ext cx="6071616" cy="3620257"/>
          </a:xfrm>
          <a:prstGeom prst="roundRect">
            <a:avLst>
              <a:gd name="adj" fmla="val 16667"/>
            </a:avLst>
          </a:prstGeom>
          <a:noFill/>
          <a:ln w="1905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9615" tIns="49807" rIns="99615" bIns="49807" anchor="ctr" anchorCtr="0" upright="1">
            <a:noAutofit/>
          </a:bodyPr>
          <a:lstStyle/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800">
                <a:solidFill>
                  <a:srgbClr val="1C1C1C"/>
                </a:solidFill>
                <a:latin typeface="Arial"/>
                <a:ea typeface="Times New Roman"/>
              </a:rPr>
              <a:t>                                                             </a:t>
            </a:r>
            <a:endParaRPr lang="en-US" sz="1000">
              <a:latin typeface="Arial"/>
              <a:ea typeface="Times New Roman"/>
            </a:endParaRP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                                   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  <a:p>
            <a:r>
              <a:rPr lang="en-US" sz="1000">
                <a:latin typeface="Arial"/>
                <a:ea typeface="Times New Roman"/>
              </a:rPr>
              <a:t> 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1091889" y="4525600"/>
            <a:ext cx="362367" cy="330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49807" rIns="0" bIns="0" anchor="ctr" anchorCtr="0" upright="1">
            <a:noAutofit/>
          </a:bodyPr>
          <a:lstStyle/>
          <a:p>
            <a:pPr algn="ctr">
              <a:lnSpc>
                <a:spcPct val="80000"/>
              </a:lnSpc>
              <a:spcAft>
                <a:spcPts val="509"/>
              </a:spcAft>
            </a:pPr>
            <a:r>
              <a:rPr lang="en-US" sz="900" dirty="0">
                <a:solidFill>
                  <a:srgbClr val="C00000"/>
                </a:solidFill>
                <a:latin typeface="Calibri"/>
                <a:ea typeface="Calibri"/>
              </a:rPr>
              <a:t>Bad</a:t>
            </a:r>
            <a:br>
              <a:rPr lang="en-US" sz="900" dirty="0">
                <a:solidFill>
                  <a:srgbClr val="C00000"/>
                </a:solidFill>
                <a:latin typeface="Calibri"/>
                <a:ea typeface="Calibri"/>
              </a:rPr>
            </a:br>
            <a:r>
              <a:rPr lang="en-US" sz="900" dirty="0">
                <a:solidFill>
                  <a:srgbClr val="C00000"/>
                </a:solidFill>
                <a:latin typeface="Calibri"/>
                <a:ea typeface="Calibri"/>
              </a:rPr>
              <a:t>Parts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130" name="TextBox 89"/>
          <p:cNvSpPr txBox="1">
            <a:spLocks noChangeArrowheads="1"/>
          </p:cNvSpPr>
          <p:nvPr/>
        </p:nvSpPr>
        <p:spPr bwMode="auto">
          <a:xfrm>
            <a:off x="630442" y="2353516"/>
            <a:ext cx="771203" cy="37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ea typeface="Times New Roman"/>
              </a:rPr>
              <a:t>Production</a:t>
            </a:r>
            <a:endParaRPr lang="en-US" sz="900" dirty="0">
              <a:ea typeface="Times New Roman"/>
            </a:endParaRPr>
          </a:p>
          <a:p>
            <a:pPr algn="ctr"/>
            <a:r>
              <a:rPr lang="en-US" sz="900" dirty="0">
                <a:solidFill>
                  <a:srgbClr val="000000"/>
                </a:solidFill>
                <a:ea typeface="Times New Roman"/>
              </a:rPr>
              <a:t>Run</a:t>
            </a:r>
            <a:endParaRPr lang="en-US" sz="900" dirty="0">
              <a:ea typeface="Times New Roman"/>
            </a:endParaRPr>
          </a:p>
        </p:txBody>
      </p:sp>
      <p:sp>
        <p:nvSpPr>
          <p:cNvPr id="131" name="Text Box 264"/>
          <p:cNvSpPr txBox="1">
            <a:spLocks noChangeArrowheads="1"/>
          </p:cNvSpPr>
          <p:nvPr/>
        </p:nvSpPr>
        <p:spPr bwMode="auto">
          <a:xfrm>
            <a:off x="3100615" y="5459458"/>
            <a:ext cx="468160" cy="36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ts val="848"/>
              </a:lnSpc>
            </a:pPr>
            <a:r>
              <a:rPr lang="en-US" sz="800" b="1" dirty="0">
                <a:solidFill>
                  <a:srgbClr val="000000"/>
                </a:solidFill>
                <a:latin typeface="Calibri"/>
                <a:ea typeface="Calibri"/>
              </a:rPr>
              <a:t>Full Pack = </a:t>
            </a:r>
            <a:r>
              <a:rPr lang="en-US" sz="800" dirty="0">
                <a:solidFill>
                  <a:srgbClr val="000000"/>
                </a:solidFill>
                <a:latin typeface="Calibri"/>
                <a:ea typeface="Calibri"/>
              </a:rPr>
              <a:t>Print a Label</a:t>
            </a:r>
            <a:endParaRPr lang="en-US" sz="800" dirty="0">
              <a:latin typeface="Times New Roman"/>
              <a:ea typeface="Times New Roman"/>
            </a:endParaRPr>
          </a:p>
        </p:txBody>
      </p:sp>
      <p:pic>
        <p:nvPicPr>
          <p:cNvPr id="132" name="Picture 1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36" y="5570298"/>
            <a:ext cx="232844" cy="19096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2407964" y="5251591"/>
            <a:ext cx="577908" cy="971410"/>
            <a:chOff x="4673" y="42886"/>
            <a:chExt cx="7423" cy="6047"/>
          </a:xfrm>
          <a:solidFill>
            <a:schemeClr val="bg1"/>
          </a:solidFill>
        </p:grpSpPr>
        <p:sp>
          <p:nvSpPr>
            <p:cNvPr id="269" name="Left Arrow 268"/>
            <p:cNvSpPr>
              <a:spLocks noChangeArrowheads="1"/>
            </p:cNvSpPr>
            <p:nvPr/>
          </p:nvSpPr>
          <p:spPr bwMode="auto">
            <a:xfrm rot="-5400000">
              <a:off x="5361" y="42198"/>
              <a:ext cx="6047" cy="742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rgbClr val="3333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US" sz="1000">
                  <a:latin typeface="Arial"/>
                  <a:ea typeface="Times New Roman"/>
                </a:rPr>
                <a:t> </a:t>
              </a:r>
            </a:p>
          </p:txBody>
        </p:sp>
        <p:sp>
          <p:nvSpPr>
            <p:cNvPr id="270" name="TextBox 74"/>
            <p:cNvSpPr txBox="1">
              <a:spLocks noChangeArrowheads="1"/>
            </p:cNvSpPr>
            <p:nvPr/>
          </p:nvSpPr>
          <p:spPr bwMode="auto">
            <a:xfrm>
              <a:off x="7116" y="43898"/>
              <a:ext cx="3965" cy="22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800" b="1" dirty="0">
                  <a:latin typeface="Calibri"/>
                  <a:ea typeface="Times New Roman"/>
                </a:rPr>
                <a:t>FIN</a:t>
              </a:r>
              <a:br>
                <a:rPr lang="en-US" sz="800" b="1" dirty="0">
                  <a:latin typeface="Calibri"/>
                  <a:ea typeface="Times New Roman"/>
                </a:rPr>
              </a:br>
              <a:r>
                <a:rPr lang="en-US" sz="800" b="1" dirty="0">
                  <a:latin typeface="Calibri"/>
                  <a:ea typeface="Times New Roman"/>
                </a:rPr>
                <a:t>Parts</a:t>
              </a:r>
              <a:br>
                <a:rPr lang="en-US" sz="800" b="1" dirty="0">
                  <a:latin typeface="Calibri"/>
                  <a:ea typeface="Times New Roman"/>
                </a:rPr>
              </a:br>
              <a:r>
                <a:rPr lang="en-US" sz="800" b="1" dirty="0">
                  <a:latin typeface="Calibri"/>
                  <a:ea typeface="Times New Roman"/>
                </a:rPr>
                <a:t>Flow</a:t>
              </a:r>
              <a:endParaRPr lang="en-US" sz="1000" b="1" dirty="0">
                <a:latin typeface="Times New Roman"/>
                <a:ea typeface="Times New Roman"/>
              </a:endParaRPr>
            </a:p>
          </p:txBody>
        </p:sp>
      </p:grpSp>
      <p:sp>
        <p:nvSpPr>
          <p:cNvPr id="135" name="TextBox 1042"/>
          <p:cNvSpPr txBox="1">
            <a:spLocks noChangeArrowheads="1"/>
          </p:cNvSpPr>
          <p:nvPr/>
        </p:nvSpPr>
        <p:spPr bwMode="auto">
          <a:xfrm>
            <a:off x="1384749" y="2335688"/>
            <a:ext cx="767774" cy="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</a:rPr>
              <a:t>Production</a:t>
            </a:r>
            <a:br>
              <a:rPr lang="en-US" sz="1000" dirty="0">
                <a:solidFill>
                  <a:srgbClr val="000000"/>
                </a:solidFill>
                <a:latin typeface="Calibri"/>
                <a:ea typeface="Calibri"/>
              </a:rPr>
            </a:b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</a:rPr>
              <a:t>Machine</a:t>
            </a:r>
            <a:endParaRPr lang="en-US" sz="1000" dirty="0">
              <a:latin typeface="Times New Roman"/>
              <a:ea typeface="Times New Roman"/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3"/>
          <a:stretch>
            <a:fillRect/>
          </a:stretch>
        </p:blipFill>
        <p:spPr bwMode="auto">
          <a:xfrm>
            <a:off x="4696038" y="2284995"/>
            <a:ext cx="1146275" cy="274320"/>
          </a:xfrm>
          <a:prstGeom prst="rect">
            <a:avLst/>
          </a:prstGeom>
          <a:noFill/>
        </p:spPr>
      </p:pic>
      <p:sp>
        <p:nvSpPr>
          <p:cNvPr id="138" name="TextBox 103"/>
          <p:cNvSpPr txBox="1">
            <a:spLocks noChangeArrowheads="1"/>
          </p:cNvSpPr>
          <p:nvPr/>
        </p:nvSpPr>
        <p:spPr bwMode="auto">
          <a:xfrm>
            <a:off x="4508210" y="2618601"/>
            <a:ext cx="153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/>
            <a:r>
              <a:rPr lang="en-US" sz="1000" b="1" i="1" dirty="0">
                <a:solidFill>
                  <a:srgbClr val="000000"/>
                </a:solidFill>
                <a:latin typeface="Calibri"/>
                <a:ea typeface="Times New Roman"/>
              </a:rPr>
              <a:t>Lineside Labeling &amp; Control System</a:t>
            </a:r>
            <a:endParaRPr lang="en-US" sz="1000" dirty="0">
              <a:latin typeface="Times New Roman"/>
              <a:ea typeface="Times New Roman"/>
            </a:endParaRPr>
          </a:p>
        </p:txBody>
      </p:sp>
      <p:grpSp>
        <p:nvGrpSpPr>
          <p:cNvPr id="140" name="Group 139"/>
          <p:cNvGrpSpPr>
            <a:grpSpLocks/>
          </p:cNvGrpSpPr>
          <p:nvPr/>
        </p:nvGrpSpPr>
        <p:grpSpPr bwMode="auto">
          <a:xfrm>
            <a:off x="4968649" y="4572000"/>
            <a:ext cx="888366" cy="422187"/>
            <a:chOff x="50624" y="36499"/>
            <a:chExt cx="11409" cy="4394"/>
          </a:xfrm>
        </p:grpSpPr>
        <p:sp>
          <p:nvSpPr>
            <p:cNvPr id="266" name="Can 265"/>
            <p:cNvSpPr>
              <a:spLocks noChangeArrowheads="1"/>
            </p:cNvSpPr>
            <p:nvPr/>
          </p:nvSpPr>
          <p:spPr bwMode="auto">
            <a:xfrm>
              <a:off x="54679" y="36499"/>
              <a:ext cx="3188" cy="4394"/>
            </a:xfrm>
            <a:prstGeom prst="can">
              <a:avLst>
                <a:gd name="adj" fmla="val 24994"/>
              </a:avLst>
            </a:prstGeom>
            <a:solidFill>
              <a:srgbClr val="FFFFFF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Piece</a:t>
              </a:r>
              <a:b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</a:b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DB</a:t>
              </a:r>
              <a:endParaRPr lang="en-US" sz="1000">
                <a:latin typeface="Times New Roman"/>
                <a:ea typeface="Times New Roman"/>
              </a:endParaRPr>
            </a:p>
          </p:txBody>
        </p:sp>
        <p:sp>
          <p:nvSpPr>
            <p:cNvPr id="267" name="Can 266"/>
            <p:cNvSpPr>
              <a:spLocks noChangeArrowheads="1"/>
            </p:cNvSpPr>
            <p:nvPr/>
          </p:nvSpPr>
          <p:spPr bwMode="auto">
            <a:xfrm>
              <a:off x="50624" y="36499"/>
              <a:ext cx="3188" cy="4394"/>
            </a:xfrm>
            <a:prstGeom prst="can">
              <a:avLst>
                <a:gd name="adj" fmla="val 24994"/>
              </a:avLst>
            </a:prstGeom>
            <a:solidFill>
              <a:srgbClr val="FFFFFF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Run</a:t>
              </a:r>
              <a:b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</a:b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DB</a:t>
              </a:r>
              <a:endParaRPr lang="en-US" sz="1000">
                <a:latin typeface="Times New Roman"/>
                <a:ea typeface="Times New Roman"/>
              </a:endParaRPr>
            </a:p>
          </p:txBody>
        </p:sp>
        <p:sp>
          <p:nvSpPr>
            <p:cNvPr id="268" name="Can 267"/>
            <p:cNvSpPr>
              <a:spLocks noChangeArrowheads="1"/>
            </p:cNvSpPr>
            <p:nvPr/>
          </p:nvSpPr>
          <p:spPr bwMode="auto">
            <a:xfrm>
              <a:off x="58846" y="36499"/>
              <a:ext cx="3187" cy="4394"/>
            </a:xfrm>
            <a:prstGeom prst="can">
              <a:avLst>
                <a:gd name="adj" fmla="val 25002"/>
              </a:avLst>
            </a:prstGeom>
            <a:solidFill>
              <a:srgbClr val="FFFFFF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Label</a:t>
              </a:r>
              <a:b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</a:br>
              <a:r>
                <a:rPr lang="en-US" sz="800">
                  <a:solidFill>
                    <a:srgbClr val="FF0000"/>
                  </a:solidFill>
                  <a:latin typeface="Calibri"/>
                  <a:ea typeface="Calibri"/>
                </a:rPr>
                <a:t>DB</a:t>
              </a:r>
              <a:endParaRPr lang="en-US" sz="1000">
                <a:latin typeface="Times New Roman"/>
                <a:ea typeface="Times New Roman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32087" y="5903715"/>
            <a:ext cx="2773392" cy="939337"/>
            <a:chOff x="3314696" y="5666141"/>
            <a:chExt cx="3098405" cy="1067672"/>
          </a:xfrm>
        </p:grpSpPr>
        <p:sp>
          <p:nvSpPr>
            <p:cNvPr id="262" name="Right Arrow 261"/>
            <p:cNvSpPr>
              <a:spLocks noChangeArrowheads="1"/>
            </p:cNvSpPr>
            <p:nvPr/>
          </p:nvSpPr>
          <p:spPr bwMode="auto">
            <a:xfrm>
              <a:off x="3560523" y="5666141"/>
              <a:ext cx="2848625" cy="1067672"/>
            </a:xfrm>
            <a:prstGeom prst="rightArrow">
              <a:avLst>
                <a:gd name="adj1" fmla="val 50000"/>
                <a:gd name="adj2" fmla="val 57928"/>
              </a:avLst>
            </a:prstGeom>
            <a:solidFill>
              <a:srgbClr val="FFFFFF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US" sz="1000">
                  <a:latin typeface="Arial"/>
                  <a:ea typeface="Times New Roman"/>
                </a:rPr>
                <a:t> </a:t>
              </a:r>
            </a:p>
          </p:txBody>
        </p:sp>
        <p:sp>
          <p:nvSpPr>
            <p:cNvPr id="263" name="TextBox 1033"/>
            <p:cNvSpPr txBox="1">
              <a:spLocks noChangeArrowheads="1"/>
            </p:cNvSpPr>
            <p:nvPr/>
          </p:nvSpPr>
          <p:spPr bwMode="auto">
            <a:xfrm>
              <a:off x="3314696" y="5955071"/>
              <a:ext cx="3098405" cy="51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931"/>
                </a:lnSpc>
              </a:pPr>
              <a:r>
                <a:rPr lang="en-US" sz="1000" dirty="0">
                  <a:solidFill>
                    <a:srgbClr val="000000"/>
                  </a:solidFill>
                  <a:ea typeface="Times New Roman"/>
                </a:rPr>
                <a:t>Accurately Labeled Parts to Customers</a:t>
              </a:r>
              <a:br>
                <a:rPr lang="en-US" sz="1000" dirty="0">
                  <a:solidFill>
                    <a:srgbClr val="000000"/>
                  </a:solidFill>
                  <a:ea typeface="Times New Roman"/>
                </a:rPr>
              </a:br>
              <a:r>
                <a:rPr lang="en-US" sz="1000" dirty="0">
                  <a:solidFill>
                    <a:srgbClr val="000000"/>
                  </a:solidFill>
                  <a:ea typeface="Times New Roman"/>
                </a:rPr>
                <a:t>+ </a:t>
              </a:r>
              <a:endParaRPr lang="en-US" sz="1000" dirty="0">
                <a:ea typeface="Times New Roman"/>
              </a:endParaRPr>
            </a:p>
            <a:p>
              <a:pPr algn="ctr">
                <a:lnSpc>
                  <a:spcPts val="931"/>
                </a:lnSpc>
              </a:pPr>
              <a:r>
                <a:rPr lang="en-US" sz="1000" dirty="0">
                  <a:solidFill>
                    <a:srgbClr val="000000"/>
                  </a:solidFill>
                  <a:ea typeface="Times New Roman"/>
                </a:rPr>
                <a:t>Accurate Traceability Data to your ERP</a:t>
              </a:r>
              <a:endParaRPr lang="en-US" sz="1000" dirty="0">
                <a:ea typeface="Times New Roman"/>
              </a:endParaRPr>
            </a:p>
          </p:txBody>
        </p:sp>
      </p:grpSp>
      <p:sp>
        <p:nvSpPr>
          <p:cNvPr id="145" name="Right Arrow 144"/>
          <p:cNvSpPr>
            <a:spLocks noChangeArrowheads="1"/>
          </p:cNvSpPr>
          <p:nvPr/>
        </p:nvSpPr>
        <p:spPr bwMode="auto">
          <a:xfrm>
            <a:off x="334962" y="1061938"/>
            <a:ext cx="1070638" cy="1009298"/>
          </a:xfrm>
          <a:prstGeom prst="rightArrow">
            <a:avLst>
              <a:gd name="adj1" fmla="val 50000"/>
              <a:gd name="adj2" fmla="val 48962"/>
            </a:avLst>
          </a:prstGeom>
          <a:solidFill>
            <a:srgbClr val="FFFFFF"/>
          </a:solidFill>
          <a:ln w="12700">
            <a:solidFill>
              <a:srgbClr val="385D8A"/>
            </a:solidFill>
            <a:miter lim="800000"/>
            <a:headEnd/>
            <a:tailEnd/>
          </a:ln>
        </p:spPr>
        <p:txBody>
          <a:bodyPr rot="0" vert="horz" wrap="square" lIns="99615" tIns="0" rIns="0" bIns="0" anchor="ctr" anchorCtr="0" upright="1">
            <a:noAutofit/>
          </a:bodyPr>
          <a:lstStyle/>
          <a:p>
            <a:endParaRPr lang="en-US" sz="800" dirty="0">
              <a:solidFill>
                <a:srgbClr val="000066"/>
              </a:solidFill>
              <a:latin typeface="Calibri"/>
              <a:ea typeface="Times New Roman"/>
            </a:endParaRPr>
          </a:p>
          <a:p>
            <a:r>
              <a:rPr lang="en-US" sz="900" dirty="0">
                <a:solidFill>
                  <a:srgbClr val="000066"/>
                </a:solidFill>
                <a:ea typeface="Times New Roman"/>
              </a:rPr>
              <a:t>Raw Material </a:t>
            </a:r>
            <a:br>
              <a:rPr lang="en-US" sz="900" dirty="0">
                <a:solidFill>
                  <a:srgbClr val="000066"/>
                </a:solidFill>
                <a:ea typeface="Times New Roman"/>
              </a:rPr>
            </a:br>
            <a:r>
              <a:rPr lang="en-US" sz="900" dirty="0">
                <a:solidFill>
                  <a:srgbClr val="000066"/>
                </a:solidFill>
                <a:ea typeface="Times New Roman"/>
              </a:rPr>
              <a:t>&amp; Data from your Supplier</a:t>
            </a:r>
            <a:r>
              <a:rPr lang="en-US" sz="900" dirty="0">
                <a:solidFill>
                  <a:srgbClr val="1F497D"/>
                </a:solidFill>
                <a:ea typeface="Times New Roman"/>
              </a:rPr>
              <a:t>s</a:t>
            </a:r>
            <a:endParaRPr lang="en-US" sz="900" dirty="0">
              <a:ea typeface="Times New Roman"/>
            </a:endParaRPr>
          </a:p>
          <a:p>
            <a:r>
              <a:rPr lang="en-US" sz="1000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47" name="TextBox 89"/>
          <p:cNvSpPr txBox="1">
            <a:spLocks noChangeArrowheads="1"/>
          </p:cNvSpPr>
          <p:nvPr/>
        </p:nvSpPr>
        <p:spPr bwMode="auto">
          <a:xfrm>
            <a:off x="616073" y="3219298"/>
            <a:ext cx="711881" cy="2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/>
                <a:ea typeface="Times New Roman"/>
              </a:rPr>
              <a:t>Conveyor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2243245" y="3788282"/>
            <a:ext cx="249158" cy="15740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848"/>
              </a:spcAft>
            </a:pPr>
            <a:r>
              <a:rPr lang="en-US" sz="700" dirty="0">
                <a:solidFill>
                  <a:srgbClr val="C00000"/>
                </a:solidFill>
                <a:latin typeface="Calibri"/>
                <a:ea typeface="Calibri"/>
              </a:rPr>
              <a:t>PLC</a:t>
            </a:r>
            <a:endParaRPr lang="en-US" sz="1000" dirty="0">
              <a:latin typeface="Times New Roman"/>
              <a:ea typeface="Times New Roman"/>
            </a:endParaRPr>
          </a:p>
        </p:txBody>
      </p:sp>
      <p:grpSp>
        <p:nvGrpSpPr>
          <p:cNvPr id="150" name="Group 149"/>
          <p:cNvGrpSpPr/>
          <p:nvPr/>
        </p:nvGrpSpPr>
        <p:grpSpPr>
          <a:xfrm rot="3081351">
            <a:off x="2175765" y="2995895"/>
            <a:ext cx="416327" cy="468270"/>
            <a:chOff x="0" y="0"/>
            <a:chExt cx="589181" cy="789153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" r="64235" b="14246"/>
            <a:stretch/>
          </p:blipFill>
          <p:spPr>
            <a:xfrm>
              <a:off x="241830" y="0"/>
              <a:ext cx="347351" cy="537827"/>
            </a:xfrm>
            <a:prstGeom prst="rect">
              <a:avLst/>
            </a:prstGeom>
          </p:spPr>
        </p:pic>
        <p:sp>
          <p:nvSpPr>
            <p:cNvPr id="261" name="Flowchart: Display 25"/>
            <p:cNvSpPr/>
            <p:nvPr/>
          </p:nvSpPr>
          <p:spPr>
            <a:xfrm rot="6679998">
              <a:off x="88850" y="384781"/>
              <a:ext cx="315522" cy="493222"/>
            </a:xfrm>
            <a:custGeom>
              <a:avLst/>
              <a:gdLst>
                <a:gd name="connsiteX0" fmla="*/ 0 w 10000"/>
                <a:gd name="connsiteY0" fmla="*/ 5000 h 10000"/>
                <a:gd name="connsiteX1" fmla="*/ 1667 w 10000"/>
                <a:gd name="connsiteY1" fmla="*/ 0 h 10000"/>
                <a:gd name="connsiteX2" fmla="*/ 8333 w 10000"/>
                <a:gd name="connsiteY2" fmla="*/ 0 h 10000"/>
                <a:gd name="connsiteX3" fmla="*/ 10000 w 10000"/>
                <a:gd name="connsiteY3" fmla="*/ 5000 h 10000"/>
                <a:gd name="connsiteX4" fmla="*/ 8333 w 10000"/>
                <a:gd name="connsiteY4" fmla="*/ 10000 h 10000"/>
                <a:gd name="connsiteX5" fmla="*/ 1667 w 10000"/>
                <a:gd name="connsiteY5" fmla="*/ 10000 h 10000"/>
                <a:gd name="connsiteX6" fmla="*/ 0 w 10000"/>
                <a:gd name="connsiteY6" fmla="*/ 5000 h 10000"/>
                <a:gd name="connsiteX0" fmla="*/ 0 w 11193"/>
                <a:gd name="connsiteY0" fmla="*/ 5000 h 14043"/>
                <a:gd name="connsiteX1" fmla="*/ 1667 w 11193"/>
                <a:gd name="connsiteY1" fmla="*/ 0 h 14043"/>
                <a:gd name="connsiteX2" fmla="*/ 8333 w 11193"/>
                <a:gd name="connsiteY2" fmla="*/ 0 h 14043"/>
                <a:gd name="connsiteX3" fmla="*/ 10000 w 11193"/>
                <a:gd name="connsiteY3" fmla="*/ 5000 h 14043"/>
                <a:gd name="connsiteX4" fmla="*/ 10883 w 11193"/>
                <a:gd name="connsiteY4" fmla="*/ 14043 h 14043"/>
                <a:gd name="connsiteX5" fmla="*/ 1667 w 11193"/>
                <a:gd name="connsiteY5" fmla="*/ 10000 h 14043"/>
                <a:gd name="connsiteX6" fmla="*/ 0 w 11193"/>
                <a:gd name="connsiteY6" fmla="*/ 5000 h 14043"/>
                <a:gd name="connsiteX0" fmla="*/ 0 w 11148"/>
                <a:gd name="connsiteY0" fmla="*/ 9214 h 18257"/>
                <a:gd name="connsiteX1" fmla="*/ 1667 w 11148"/>
                <a:gd name="connsiteY1" fmla="*/ 4214 h 18257"/>
                <a:gd name="connsiteX2" fmla="*/ 10688 w 11148"/>
                <a:gd name="connsiteY2" fmla="*/ 0 h 18257"/>
                <a:gd name="connsiteX3" fmla="*/ 10000 w 11148"/>
                <a:gd name="connsiteY3" fmla="*/ 9214 h 18257"/>
                <a:gd name="connsiteX4" fmla="*/ 10883 w 11148"/>
                <a:gd name="connsiteY4" fmla="*/ 18257 h 18257"/>
                <a:gd name="connsiteX5" fmla="*/ 1667 w 11148"/>
                <a:gd name="connsiteY5" fmla="*/ 14214 h 18257"/>
                <a:gd name="connsiteX6" fmla="*/ 0 w 11148"/>
                <a:gd name="connsiteY6" fmla="*/ 9214 h 18257"/>
                <a:gd name="connsiteX0" fmla="*/ 0 w 15064"/>
                <a:gd name="connsiteY0" fmla="*/ 9214 h 18257"/>
                <a:gd name="connsiteX1" fmla="*/ 1667 w 15064"/>
                <a:gd name="connsiteY1" fmla="*/ 4214 h 18257"/>
                <a:gd name="connsiteX2" fmla="*/ 10688 w 15064"/>
                <a:gd name="connsiteY2" fmla="*/ 0 h 18257"/>
                <a:gd name="connsiteX3" fmla="*/ 15064 w 15064"/>
                <a:gd name="connsiteY3" fmla="*/ 9436 h 18257"/>
                <a:gd name="connsiteX4" fmla="*/ 10883 w 15064"/>
                <a:gd name="connsiteY4" fmla="*/ 18257 h 18257"/>
                <a:gd name="connsiteX5" fmla="*/ 1667 w 15064"/>
                <a:gd name="connsiteY5" fmla="*/ 14214 h 18257"/>
                <a:gd name="connsiteX6" fmla="*/ 0 w 15064"/>
                <a:gd name="connsiteY6" fmla="*/ 9214 h 18257"/>
                <a:gd name="connsiteX0" fmla="*/ 1237 w 16301"/>
                <a:gd name="connsiteY0" fmla="*/ 9214 h 18257"/>
                <a:gd name="connsiteX1" fmla="*/ 2904 w 16301"/>
                <a:gd name="connsiteY1" fmla="*/ 4214 h 18257"/>
                <a:gd name="connsiteX2" fmla="*/ 11925 w 16301"/>
                <a:gd name="connsiteY2" fmla="*/ 0 h 18257"/>
                <a:gd name="connsiteX3" fmla="*/ 16301 w 16301"/>
                <a:gd name="connsiteY3" fmla="*/ 9436 h 18257"/>
                <a:gd name="connsiteX4" fmla="*/ 12120 w 16301"/>
                <a:gd name="connsiteY4" fmla="*/ 18257 h 18257"/>
                <a:gd name="connsiteX5" fmla="*/ 0 w 16301"/>
                <a:gd name="connsiteY5" fmla="*/ 11920 h 18257"/>
                <a:gd name="connsiteX6" fmla="*/ 1237 w 16301"/>
                <a:gd name="connsiteY6" fmla="*/ 9214 h 18257"/>
                <a:gd name="connsiteX0" fmla="*/ 1237 w 16301"/>
                <a:gd name="connsiteY0" fmla="*/ 9214 h 18257"/>
                <a:gd name="connsiteX1" fmla="*/ 622 w 16301"/>
                <a:gd name="connsiteY1" fmla="*/ 6283 h 18257"/>
                <a:gd name="connsiteX2" fmla="*/ 11925 w 16301"/>
                <a:gd name="connsiteY2" fmla="*/ 0 h 18257"/>
                <a:gd name="connsiteX3" fmla="*/ 16301 w 16301"/>
                <a:gd name="connsiteY3" fmla="*/ 9436 h 18257"/>
                <a:gd name="connsiteX4" fmla="*/ 12120 w 16301"/>
                <a:gd name="connsiteY4" fmla="*/ 18257 h 18257"/>
                <a:gd name="connsiteX5" fmla="*/ 0 w 16301"/>
                <a:gd name="connsiteY5" fmla="*/ 11920 h 18257"/>
                <a:gd name="connsiteX6" fmla="*/ 1237 w 16301"/>
                <a:gd name="connsiteY6" fmla="*/ 9214 h 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01" h="18257">
                  <a:moveTo>
                    <a:pt x="1237" y="9214"/>
                  </a:moveTo>
                  <a:lnTo>
                    <a:pt x="622" y="6283"/>
                  </a:lnTo>
                  <a:lnTo>
                    <a:pt x="11925" y="0"/>
                  </a:lnTo>
                  <a:cubicBezTo>
                    <a:pt x="12846" y="0"/>
                    <a:pt x="16269" y="6393"/>
                    <a:pt x="16301" y="9436"/>
                  </a:cubicBezTo>
                  <a:cubicBezTo>
                    <a:pt x="16333" y="12479"/>
                    <a:pt x="13041" y="18257"/>
                    <a:pt x="12120" y="18257"/>
                  </a:cubicBezTo>
                  <a:lnTo>
                    <a:pt x="0" y="11920"/>
                  </a:lnTo>
                  <a:lnTo>
                    <a:pt x="1237" y="9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0"/>
                    <a:lumOff val="100000"/>
                    <a:alpha val="53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3" name="TextBox 89"/>
          <p:cNvSpPr txBox="1">
            <a:spLocks noChangeArrowheads="1"/>
          </p:cNvSpPr>
          <p:nvPr/>
        </p:nvSpPr>
        <p:spPr bwMode="auto">
          <a:xfrm>
            <a:off x="2517571" y="3108861"/>
            <a:ext cx="1221885" cy="2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no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Vision Sensor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(</a:t>
            </a:r>
            <a:r>
              <a:rPr lang="en-US" sz="800" dirty="0" smtClean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count /</a:t>
            </a:r>
            <a:r>
              <a:rPr lang="en-US" sz="800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inspect)</a:t>
            </a:r>
            <a:endParaRPr lang="en-US" sz="800" dirty="0"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55" name="Flowchart: Magnetic Disk 154"/>
          <p:cNvSpPr/>
          <p:nvPr/>
        </p:nvSpPr>
        <p:spPr bwMode="auto">
          <a:xfrm>
            <a:off x="5166890" y="4051679"/>
            <a:ext cx="341109" cy="393514"/>
          </a:xfrm>
          <a:prstGeom prst="flowChartMagneticDis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54" tIns="99554" rIns="99554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509"/>
              </a:spcBef>
            </a:pPr>
            <a:r>
              <a:rPr lang="en-US" sz="1000">
                <a:latin typeface="Times New Roman"/>
                <a:ea typeface="Times New Roman"/>
              </a:rPr>
              <a:t> 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865554" y="2883637"/>
            <a:ext cx="382636" cy="764452"/>
            <a:chOff x="38923" y="0"/>
            <a:chExt cx="580112" cy="825073"/>
          </a:xfrm>
        </p:grpSpPr>
        <p:pic>
          <p:nvPicPr>
            <p:cNvPr id="258" name="Picture 257" descr="ICON-TXC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278" y="0"/>
              <a:ext cx="207757" cy="210575"/>
            </a:xfrm>
            <a:prstGeom prst="rect">
              <a:avLst/>
            </a:prstGeom>
          </p:spPr>
        </p:pic>
        <p:pic>
          <p:nvPicPr>
            <p:cNvPr id="259" name="Picture 258" descr="PC server.wm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23" y="122239"/>
              <a:ext cx="556510" cy="702834"/>
            </a:xfrm>
            <a:prstGeom prst="rect">
              <a:avLst/>
            </a:prstGeom>
          </p:spPr>
        </p:pic>
      </p:grpSp>
      <p:cxnSp>
        <p:nvCxnSpPr>
          <p:cNvPr id="159" name="Straight Connector 158"/>
          <p:cNvCxnSpPr/>
          <p:nvPr/>
        </p:nvCxnSpPr>
        <p:spPr>
          <a:xfrm flipH="1">
            <a:off x="5130802" y="4456784"/>
            <a:ext cx="85030" cy="11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331019" y="4456784"/>
            <a:ext cx="44492" cy="11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464496" y="4456785"/>
            <a:ext cx="143365" cy="10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206"/>
          <p:cNvSpPr txBox="1"/>
          <p:nvPr/>
        </p:nvSpPr>
        <p:spPr>
          <a:xfrm>
            <a:off x="3772458" y="2616447"/>
            <a:ext cx="418229" cy="5646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latin typeface="Arial"/>
                <a:ea typeface="Times New Roman"/>
              </a:rPr>
              <a:t>SPEDE</a:t>
            </a:r>
            <a:endParaRPr lang="en-US" sz="1000" dirty="0">
              <a:latin typeface="Arial"/>
              <a:ea typeface="Times New Roman"/>
            </a:endParaRPr>
          </a:p>
          <a:p>
            <a:pPr algn="ctr"/>
            <a:r>
              <a:rPr lang="en-US" sz="700" dirty="0">
                <a:latin typeface="Arial"/>
                <a:ea typeface="Times New Roman"/>
              </a:rPr>
              <a:t>SQL </a:t>
            </a:r>
            <a:br>
              <a:rPr lang="en-US" sz="700" dirty="0">
                <a:latin typeface="Arial"/>
                <a:ea typeface="Times New Roman"/>
              </a:rPr>
            </a:br>
            <a:r>
              <a:rPr lang="en-US" sz="700" dirty="0">
                <a:latin typeface="Arial"/>
                <a:ea typeface="Times New Roman"/>
              </a:rPr>
              <a:t>Server</a:t>
            </a:r>
            <a:endParaRPr lang="en-US" sz="1000" dirty="0">
              <a:latin typeface="Arial"/>
              <a:ea typeface="Times New Roman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3112333" y="4900575"/>
            <a:ext cx="468161" cy="530175"/>
            <a:chOff x="0" y="0"/>
            <a:chExt cx="951920" cy="1002278"/>
          </a:xfrm>
          <a:scene3d>
            <a:camera prst="orthographicFront">
              <a:rot lat="0" lon="300000" rev="0"/>
            </a:camera>
            <a:lightRig rig="threePt" dir="t"/>
          </a:scene3d>
        </p:grpSpPr>
        <p:pic>
          <p:nvPicPr>
            <p:cNvPr id="256" name="Picture 255" descr="3400e wireles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216" y="189228"/>
              <a:ext cx="770704" cy="813050"/>
            </a:xfrm>
            <a:prstGeom prst="rect">
              <a:avLst/>
            </a:prstGeom>
          </p:spPr>
        </p:pic>
        <p:pic>
          <p:nvPicPr>
            <p:cNvPr id="257" name="Picture 256" descr="ICON-TXC.TIF"/>
            <p:cNvPicPr>
              <a:picLocks noChangeAspect="1"/>
            </p:cNvPicPr>
            <p:nvPr/>
          </p:nvPicPr>
          <p:blipFill>
            <a:blip r:embed="rId9" cstate="print"/>
            <a:srcRect b="59476"/>
            <a:stretch>
              <a:fillRect/>
            </a:stretch>
          </p:blipFill>
          <p:spPr>
            <a:xfrm>
              <a:off x="0" y="0"/>
              <a:ext cx="410772" cy="176007"/>
            </a:xfrm>
            <a:prstGeom prst="rect">
              <a:avLst/>
            </a:prstGeom>
          </p:spPr>
        </p:pic>
      </p:grpSp>
      <p:cxnSp>
        <p:nvCxnSpPr>
          <p:cNvPr id="174" name="Straight Connector 173"/>
          <p:cNvCxnSpPr/>
          <p:nvPr/>
        </p:nvCxnSpPr>
        <p:spPr>
          <a:xfrm>
            <a:off x="4266578" y="3587444"/>
            <a:ext cx="779882" cy="48595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89"/>
          <p:cNvSpPr txBox="1">
            <a:spLocks noChangeArrowheads="1"/>
          </p:cNvSpPr>
          <p:nvPr/>
        </p:nvSpPr>
        <p:spPr bwMode="auto">
          <a:xfrm>
            <a:off x="1993265" y="2980982"/>
            <a:ext cx="831359" cy="1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0" rIns="99615" bIns="49807" anchor="t" anchorCtr="0" upright="1">
            <a:noAutofit/>
          </a:bodyPr>
          <a:lstStyle/>
          <a:p>
            <a:pPr algn="ctr"/>
            <a:r>
              <a:rPr lang="en-US" sz="700" dirty="0">
                <a:solidFill>
                  <a:srgbClr val="000000"/>
                </a:solidFill>
                <a:latin typeface="Calibri"/>
                <a:ea typeface="Times New Roman"/>
              </a:rPr>
              <a:t>2D Serial Nbr</a:t>
            </a:r>
            <a:endParaRPr lang="en-US" sz="700" dirty="0">
              <a:latin typeface="Times New Roman"/>
              <a:ea typeface="Times New Roman"/>
            </a:endParaRPr>
          </a:p>
        </p:txBody>
      </p:sp>
      <p:sp>
        <p:nvSpPr>
          <p:cNvPr id="178" name="TextBox 89"/>
          <p:cNvSpPr txBox="1">
            <a:spLocks noChangeArrowheads="1"/>
          </p:cNvSpPr>
          <p:nvPr/>
        </p:nvSpPr>
        <p:spPr bwMode="auto">
          <a:xfrm>
            <a:off x="3525643" y="5204810"/>
            <a:ext cx="1330088" cy="3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no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/>
                <a:ea typeface="Times New Roman"/>
              </a:rPr>
              <a:t>WiFi Touchscreen PC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/>
                <a:ea typeface="Times New Roman"/>
              </a:rPr>
              <a:t>at packaging</a:t>
            </a:r>
            <a:endParaRPr lang="en-US" sz="800" dirty="0">
              <a:latin typeface="Times New Roman"/>
              <a:ea typeface="Times New Roman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1250402" y="2787609"/>
            <a:ext cx="1036468" cy="1215391"/>
            <a:chOff x="1606122" y="2553255"/>
            <a:chExt cx="1331329" cy="1264999"/>
          </a:xfrm>
        </p:grpSpPr>
        <p:pic>
          <p:nvPicPr>
            <p:cNvPr id="245" name="Picture 10" descr="http://cdn.xl.thumbs.canstockphoto.com/canstock31636146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3" t="6295" r="26187" b="25247"/>
            <a:stretch/>
          </p:blipFill>
          <p:spPr bwMode="auto">
            <a:xfrm>
              <a:off x="1606122" y="2553255"/>
              <a:ext cx="1331329" cy="126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1912986" y="2737819"/>
              <a:ext cx="784225" cy="182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700" dirty="0">
                  <a:solidFill>
                    <a:srgbClr val="000000"/>
                  </a:solidFill>
                  <a:latin typeface="Calibri"/>
                  <a:ea typeface="Calibri"/>
                </a:rPr>
                <a:t>SERIALIZE</a:t>
              </a:r>
              <a:endParaRPr lang="en-US" sz="1000" dirty="0">
                <a:latin typeface="Times New Roman"/>
                <a:ea typeface="Times New Roman"/>
              </a:endParaRPr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1764774" y="3221539"/>
              <a:ext cx="1079485" cy="1482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700" dirty="0">
                  <a:solidFill>
                    <a:srgbClr val="000000"/>
                  </a:solidFill>
                  <a:latin typeface="Calibri"/>
                  <a:ea typeface="Calibri"/>
                </a:rPr>
                <a:t>INSPECT</a:t>
              </a:r>
              <a:endParaRPr lang="en-US" sz="1000" dirty="0">
                <a:latin typeface="Times New Roman"/>
                <a:ea typeface="Times New Roman"/>
              </a:endParaRPr>
            </a:p>
          </p:txBody>
        </p:sp>
        <p:sp>
          <p:nvSpPr>
            <p:cNvPr id="248" name="Rectangle 247"/>
            <p:cNvSpPr>
              <a:spLocks noChangeArrowheads="1"/>
            </p:cNvSpPr>
            <p:nvPr/>
          </p:nvSpPr>
          <p:spPr bwMode="auto">
            <a:xfrm>
              <a:off x="1852373" y="2987996"/>
              <a:ext cx="868451" cy="1480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85"/>
                </a:spcBef>
                <a:spcAft>
                  <a:spcPts val="848"/>
                </a:spcAft>
              </a:pPr>
              <a:r>
                <a:rPr lang="en-US" sz="700" dirty="0">
                  <a:solidFill>
                    <a:srgbClr val="000000"/>
                  </a:solidFill>
                  <a:latin typeface="Calibri"/>
                  <a:ea typeface="Calibri"/>
                </a:rPr>
                <a:t>COUNT</a:t>
              </a:r>
              <a:endParaRPr lang="en-US" sz="1000" dirty="0">
                <a:latin typeface="Times New Roman"/>
                <a:ea typeface="Times New Roman"/>
              </a:endParaRPr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2278547" y="3517229"/>
              <a:ext cx="506128" cy="1293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48"/>
                </a:spcAft>
              </a:pPr>
              <a:r>
                <a:rPr lang="en-US" sz="700" dirty="0">
                  <a:solidFill>
                    <a:srgbClr val="000000"/>
                  </a:solidFill>
                  <a:latin typeface="Calibri"/>
                  <a:ea typeface="Calibri"/>
                </a:rPr>
                <a:t>Divert</a:t>
              </a:r>
              <a:endParaRPr lang="en-US" sz="1000" dirty="0">
                <a:latin typeface="Times New Roman"/>
                <a:ea typeface="Times New Roman"/>
              </a:endParaRPr>
            </a:p>
          </p:txBody>
        </p:sp>
      </p:grpSp>
      <p:cxnSp>
        <p:nvCxnSpPr>
          <p:cNvPr id="180" name="Straight Arrow Connector 179"/>
          <p:cNvCxnSpPr>
            <a:cxnSpLocks noChangeShapeType="1"/>
            <a:stCxn id="236" idx="0"/>
          </p:cNvCxnSpPr>
          <p:nvPr/>
        </p:nvCxnSpPr>
        <p:spPr bwMode="auto">
          <a:xfrm flipV="1">
            <a:off x="3357367" y="3737463"/>
            <a:ext cx="488263" cy="6450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Arrow Connector 180"/>
          <p:cNvCxnSpPr>
            <a:cxnSpLocks noChangeShapeType="1"/>
          </p:cNvCxnSpPr>
          <p:nvPr/>
        </p:nvCxnSpPr>
        <p:spPr bwMode="auto">
          <a:xfrm flipH="1">
            <a:off x="1095004" y="3167840"/>
            <a:ext cx="171401" cy="5696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TextBox 181"/>
          <p:cNvSpPr txBox="1"/>
          <p:nvPr/>
        </p:nvSpPr>
        <p:spPr>
          <a:xfrm rot="19094348">
            <a:off x="2887553" y="3743384"/>
            <a:ext cx="794097" cy="1300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51329"/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Image Capture</a:t>
            </a:r>
          </a:p>
          <a:p>
            <a:pPr defTabSz="851329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2301953" y="4431771"/>
            <a:ext cx="904682" cy="692422"/>
            <a:chOff x="2192961" y="3614445"/>
            <a:chExt cx="1162050" cy="720685"/>
          </a:xfrm>
        </p:grpSpPr>
        <p:pic>
          <p:nvPicPr>
            <p:cNvPr id="243" name="Picture 24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29"/>
            <a:stretch/>
          </p:blipFill>
          <p:spPr>
            <a:xfrm flipH="1">
              <a:off x="2192961" y="3614445"/>
              <a:ext cx="1162050" cy="685264"/>
            </a:xfrm>
            <a:prstGeom prst="rect">
              <a:avLst/>
            </a:prstGeom>
          </p:spPr>
        </p:pic>
        <p:sp>
          <p:nvSpPr>
            <p:cNvPr id="244" name="TextBox 89"/>
            <p:cNvSpPr txBox="1">
              <a:spLocks noChangeArrowheads="1"/>
            </p:cNvSpPr>
            <p:nvPr/>
          </p:nvSpPr>
          <p:spPr bwMode="auto">
            <a:xfrm rot="21131123">
              <a:off x="2883482" y="4219976"/>
              <a:ext cx="406825" cy="115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7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630827" y="4182051"/>
            <a:ext cx="247883" cy="249144"/>
            <a:chOff x="5079014" y="4031771"/>
            <a:chExt cx="318402" cy="325391"/>
          </a:xfrm>
        </p:grpSpPr>
        <p:grpSp>
          <p:nvGrpSpPr>
            <p:cNvPr id="238" name="Group 237"/>
            <p:cNvGrpSpPr/>
            <p:nvPr/>
          </p:nvGrpSpPr>
          <p:grpSpPr>
            <a:xfrm>
              <a:off x="5200121" y="4031771"/>
              <a:ext cx="197295" cy="89090"/>
              <a:chOff x="4119382" y="1952661"/>
              <a:chExt cx="449540" cy="207208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4119382" y="1952661"/>
                <a:ext cx="449540" cy="2072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273152" y="1972769"/>
                <a:ext cx="162511" cy="17034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9" name="Straight Connector 238"/>
            <p:cNvCxnSpPr/>
            <p:nvPr/>
          </p:nvCxnSpPr>
          <p:spPr>
            <a:xfrm flipH="1">
              <a:off x="5079014" y="4144114"/>
              <a:ext cx="188595" cy="2044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323569" y="4144112"/>
              <a:ext cx="70596" cy="21305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Arrow Connector 186"/>
          <p:cNvCxnSpPr>
            <a:cxnSpLocks noChangeShapeType="1"/>
          </p:cNvCxnSpPr>
          <p:nvPr/>
        </p:nvCxnSpPr>
        <p:spPr bwMode="auto">
          <a:xfrm flipV="1">
            <a:off x="2952216" y="3568312"/>
            <a:ext cx="648464" cy="6098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Straight Arrow Connector 188"/>
          <p:cNvCxnSpPr>
            <a:cxnSpLocks noChangeShapeType="1"/>
          </p:cNvCxnSpPr>
          <p:nvPr/>
        </p:nvCxnSpPr>
        <p:spPr bwMode="auto">
          <a:xfrm flipV="1">
            <a:off x="2543460" y="3466388"/>
            <a:ext cx="1121645" cy="370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Straight Arrow Connector 189"/>
          <p:cNvCxnSpPr>
            <a:cxnSpLocks noChangeShapeType="1"/>
          </p:cNvCxnSpPr>
          <p:nvPr/>
        </p:nvCxnSpPr>
        <p:spPr bwMode="auto">
          <a:xfrm>
            <a:off x="2666899" y="3282676"/>
            <a:ext cx="98948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Text Box 206"/>
          <p:cNvSpPr txBox="1"/>
          <p:nvPr/>
        </p:nvSpPr>
        <p:spPr>
          <a:xfrm>
            <a:off x="5128331" y="4152738"/>
            <a:ext cx="418229" cy="44171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9615" tIns="49807" rIns="99615" bIns="498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latin typeface="Arial"/>
                <a:ea typeface="Times New Roman"/>
              </a:rPr>
              <a:t>SQL DB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3045733" y="4292289"/>
            <a:ext cx="509311" cy="470628"/>
            <a:chOff x="3403873" y="3971158"/>
            <a:chExt cx="654202" cy="489837"/>
          </a:xfrm>
        </p:grpSpPr>
        <p:pic>
          <p:nvPicPr>
            <p:cNvPr id="236" name="Picture 23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54" r="56299" b="17773"/>
            <a:stretch/>
          </p:blipFill>
          <p:spPr>
            <a:xfrm flipH="1">
              <a:off x="3550250" y="4065043"/>
              <a:ext cx="507825" cy="395952"/>
            </a:xfrm>
            <a:prstGeom prst="rect">
              <a:avLst/>
            </a:prstGeom>
          </p:spPr>
        </p:pic>
        <p:sp>
          <p:nvSpPr>
            <p:cNvPr id="237" name="TextBox 89"/>
            <p:cNvSpPr txBox="1">
              <a:spLocks noChangeArrowheads="1"/>
            </p:cNvSpPr>
            <p:nvPr/>
          </p:nvSpPr>
          <p:spPr bwMode="auto">
            <a:xfrm rot="20796499">
              <a:off x="3403873" y="3971158"/>
              <a:ext cx="328531" cy="215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7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35" name="TextBox 89"/>
          <p:cNvSpPr txBox="1">
            <a:spLocks noChangeAspect="1" noChangeArrowheads="1"/>
          </p:cNvSpPr>
          <p:nvPr/>
        </p:nvSpPr>
        <p:spPr bwMode="auto">
          <a:xfrm rot="20700000">
            <a:off x="3010576" y="4297948"/>
            <a:ext cx="354876" cy="169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0" tIns="0" rIns="0" bIns="0" anchor="ctr" anchorCtr="1" upright="1">
            <a:no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/>
                <a:ea typeface="Times New Roman"/>
              </a:rPr>
              <a:t>Scale</a:t>
            </a:r>
            <a:r>
              <a:rPr lang="en-US" sz="700" dirty="0">
                <a:solidFill>
                  <a:srgbClr val="000000"/>
                </a:solidFill>
                <a:latin typeface="Calibri"/>
                <a:ea typeface="Times New Roman"/>
              </a:rPr>
              <a:t> Head</a:t>
            </a:r>
            <a:endParaRPr lang="en-US" sz="700" dirty="0">
              <a:latin typeface="Times New Roman"/>
              <a:ea typeface="Times New Roman"/>
            </a:endParaRPr>
          </a:p>
        </p:txBody>
      </p:sp>
      <p:sp>
        <p:nvSpPr>
          <p:cNvPr id="193" name="mainfrm"/>
          <p:cNvSpPr>
            <a:spLocks noChangeAspect="1" noEditPoints="1" noChangeArrowheads="1"/>
          </p:cNvSpPr>
          <p:nvPr/>
        </p:nvSpPr>
        <p:spPr bwMode="auto">
          <a:xfrm>
            <a:off x="5681767" y="3208216"/>
            <a:ext cx="731460" cy="56229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0033CC">
              <a:alpha val="3803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9615" tIns="49807" rIns="99615" bIns="49807"/>
          <a:lstStyle/>
          <a:p>
            <a:pPr defTabSz="776885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02" name="TextBox 116"/>
          <p:cNvSpPr txBox="1">
            <a:spLocks noChangeArrowheads="1"/>
          </p:cNvSpPr>
          <p:nvPr/>
        </p:nvSpPr>
        <p:spPr bwMode="auto">
          <a:xfrm>
            <a:off x="5511989" y="3011946"/>
            <a:ext cx="1071015" cy="2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15" tIns="49807" rIns="99615" bIns="498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768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Host Computer</a:t>
            </a:r>
          </a:p>
        </p:txBody>
      </p:sp>
      <p:cxnSp>
        <p:nvCxnSpPr>
          <p:cNvPr id="203" name="Straight Connector 202"/>
          <p:cNvCxnSpPr/>
          <p:nvPr/>
        </p:nvCxnSpPr>
        <p:spPr>
          <a:xfrm>
            <a:off x="4340133" y="3395325"/>
            <a:ext cx="1267728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2070763" y="2611207"/>
            <a:ext cx="249158" cy="15740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848"/>
              </a:spcAft>
            </a:pPr>
            <a:r>
              <a:rPr lang="en-US" sz="700" dirty="0">
                <a:solidFill>
                  <a:srgbClr val="C00000"/>
                </a:solidFill>
                <a:latin typeface="Calibri"/>
                <a:ea typeface="Calibri"/>
              </a:rPr>
              <a:t>PLC</a:t>
            </a:r>
            <a:endParaRPr lang="en-US" sz="1000" dirty="0">
              <a:latin typeface="Times New Roman"/>
              <a:ea typeface="Times New Roman"/>
            </a:endParaRPr>
          </a:p>
        </p:txBody>
      </p:sp>
      <p:cxnSp>
        <p:nvCxnSpPr>
          <p:cNvPr id="205" name="Straight Arrow Connector 204"/>
          <p:cNvCxnSpPr>
            <a:cxnSpLocks noChangeShapeType="1"/>
          </p:cNvCxnSpPr>
          <p:nvPr/>
        </p:nvCxnSpPr>
        <p:spPr bwMode="auto">
          <a:xfrm>
            <a:off x="2371040" y="2708209"/>
            <a:ext cx="1266636" cy="3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" name="TextBox 116"/>
          <p:cNvSpPr txBox="1">
            <a:spLocks noChangeArrowheads="1"/>
          </p:cNvSpPr>
          <p:nvPr/>
        </p:nvSpPr>
        <p:spPr bwMode="auto">
          <a:xfrm>
            <a:off x="5536899" y="3764337"/>
            <a:ext cx="1071015" cy="3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15" tIns="49807" rIns="99615" bIns="498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7688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</a:rPr>
              <a:t>ERP/ ED/ RAS systems</a:t>
            </a:r>
          </a:p>
        </p:txBody>
      </p:sp>
      <p:cxnSp>
        <p:nvCxnSpPr>
          <p:cNvPr id="207" name="Straight Arrow Connector 206"/>
          <p:cNvCxnSpPr>
            <a:cxnSpLocks noChangeShapeType="1"/>
          </p:cNvCxnSpPr>
          <p:nvPr/>
        </p:nvCxnSpPr>
        <p:spPr bwMode="auto">
          <a:xfrm flipV="1">
            <a:off x="3391945" y="3906630"/>
            <a:ext cx="532160" cy="1118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Straight Arrow Connector 207"/>
          <p:cNvCxnSpPr>
            <a:cxnSpLocks noChangeShapeType="1"/>
          </p:cNvCxnSpPr>
          <p:nvPr/>
        </p:nvCxnSpPr>
        <p:spPr bwMode="auto">
          <a:xfrm flipH="1" flipV="1">
            <a:off x="4039072" y="3819877"/>
            <a:ext cx="34609" cy="7925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" name="TextBox 89"/>
          <p:cNvSpPr txBox="1">
            <a:spLocks noChangeArrowheads="1"/>
          </p:cNvSpPr>
          <p:nvPr/>
        </p:nvSpPr>
        <p:spPr bwMode="auto">
          <a:xfrm>
            <a:off x="4734005" y="5149855"/>
            <a:ext cx="1180446" cy="3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49807" rIns="99615" bIns="49807" anchor="t" anchorCtr="0" upright="1">
            <a:no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/>
                <a:ea typeface="Times New Roman"/>
              </a:rPr>
              <a:t>Browser inquiries for QC, realtime inventory, traceability, etc.</a:t>
            </a:r>
            <a:endParaRPr lang="en-US" sz="800" dirty="0">
              <a:latin typeface="Times New Roman"/>
              <a:ea typeface="Times New Roman"/>
            </a:endParaRPr>
          </a:p>
        </p:txBody>
      </p:sp>
      <p:grpSp>
        <p:nvGrpSpPr>
          <p:cNvPr id="212" name="Group 211"/>
          <p:cNvGrpSpPr>
            <a:grpSpLocks noChangeAspect="1"/>
          </p:cNvGrpSpPr>
          <p:nvPr/>
        </p:nvGrpSpPr>
        <p:grpSpPr>
          <a:xfrm>
            <a:off x="5888760" y="5003933"/>
            <a:ext cx="596776" cy="640080"/>
            <a:chOff x="0" y="0"/>
            <a:chExt cx="3349354" cy="3568103"/>
          </a:xfrm>
        </p:grpSpPr>
        <p:grpSp>
          <p:nvGrpSpPr>
            <p:cNvPr id="228" name="Group 227"/>
            <p:cNvGrpSpPr/>
            <p:nvPr/>
          </p:nvGrpSpPr>
          <p:grpSpPr>
            <a:xfrm>
              <a:off x="0" y="443903"/>
              <a:ext cx="3349354" cy="3124200"/>
              <a:chOff x="0" y="443903"/>
              <a:chExt cx="5852160" cy="4984693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3" t="15157" r="13040" b="6400"/>
              <a:stretch/>
            </p:blipFill>
            <p:spPr>
              <a:xfrm>
                <a:off x="959635" y="1494172"/>
                <a:ext cx="3979779" cy="3934424"/>
              </a:xfrm>
              <a:prstGeom prst="rect">
                <a:avLst/>
              </a:prstGeom>
            </p:spPr>
          </p:pic>
          <p:grpSp>
            <p:nvGrpSpPr>
              <p:cNvPr id="231" name="Group 230"/>
              <p:cNvGrpSpPr/>
              <p:nvPr/>
            </p:nvGrpSpPr>
            <p:grpSpPr>
              <a:xfrm>
                <a:off x="0" y="443903"/>
                <a:ext cx="5852160" cy="4343400"/>
                <a:chOff x="0" y="443903"/>
                <a:chExt cx="5852160" cy="4343400"/>
              </a:xfrm>
            </p:grpSpPr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023" t="19998" r="16237" b="29443"/>
                <a:stretch/>
              </p:blipFill>
              <p:spPr>
                <a:xfrm>
                  <a:off x="0" y="443903"/>
                  <a:ext cx="5852160" cy="4343400"/>
                </a:xfrm>
                <a:prstGeom prst="rect">
                  <a:avLst/>
                </a:prstGeom>
              </p:spPr>
            </p:pic>
            <p:pic>
              <p:nvPicPr>
                <p:cNvPr id="233" name="Picture 232" descr="SPEDE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59" y="713534"/>
                  <a:ext cx="5254533" cy="3801387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9" name="Picture 228" descr="ICON-TXC.T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1295400" y="0"/>
              <a:ext cx="88429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4" name="TextBox 213"/>
          <p:cNvSpPr txBox="1"/>
          <p:nvPr/>
        </p:nvSpPr>
        <p:spPr>
          <a:xfrm rot="20484618">
            <a:off x="2508028" y="3456464"/>
            <a:ext cx="1379251" cy="223697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800" dirty="0"/>
              <a:t>Control Diverter</a:t>
            </a:r>
          </a:p>
        </p:txBody>
      </p:sp>
      <p:cxnSp>
        <p:nvCxnSpPr>
          <p:cNvPr id="215" name="Straight Arrow Connector 214"/>
          <p:cNvCxnSpPr>
            <a:cxnSpLocks noChangeShapeType="1"/>
          </p:cNvCxnSpPr>
          <p:nvPr/>
        </p:nvCxnSpPr>
        <p:spPr bwMode="auto">
          <a:xfrm flipH="1">
            <a:off x="1339716" y="3678956"/>
            <a:ext cx="278879" cy="7456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Straight Arrow Connector 218"/>
          <p:cNvCxnSpPr>
            <a:cxnSpLocks noChangeShapeType="1"/>
          </p:cNvCxnSpPr>
          <p:nvPr/>
        </p:nvCxnSpPr>
        <p:spPr bwMode="auto">
          <a:xfrm>
            <a:off x="2060832" y="3841572"/>
            <a:ext cx="357560" cy="6731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" name="TextBox 89"/>
          <p:cNvSpPr txBox="1">
            <a:spLocks noChangeArrowheads="1"/>
          </p:cNvSpPr>
          <p:nvPr/>
        </p:nvSpPr>
        <p:spPr bwMode="auto">
          <a:xfrm>
            <a:off x="1855331" y="4811079"/>
            <a:ext cx="550716" cy="17899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Calibri"/>
                <a:ea typeface="Times New Roman"/>
              </a:rPr>
              <a:t>Weigh Scale</a:t>
            </a:r>
            <a:endParaRPr lang="en-US" sz="900" dirty="0">
              <a:latin typeface="Times New Roman"/>
              <a:ea typeface="Times New Roman"/>
            </a:endParaRPr>
          </a:p>
        </p:txBody>
      </p:sp>
      <p:sp>
        <p:nvSpPr>
          <p:cNvPr id="221" name="TextBox 220"/>
          <p:cNvSpPr txBox="1"/>
          <p:nvPr/>
        </p:nvSpPr>
        <p:spPr>
          <a:xfrm rot="7593236" flipV="1">
            <a:off x="3031201" y="3917003"/>
            <a:ext cx="1020480" cy="202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851329"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Verify Pack Count</a:t>
            </a:r>
          </a:p>
          <a:p>
            <a:pPr defTabSz="851329"/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 rot="1010640">
            <a:off x="2543692" y="2790173"/>
            <a:ext cx="1063077" cy="161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51329"/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Read/Write </a:t>
            </a:r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PLC Data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defTabSz="851329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3" name="TextBox 1033"/>
          <p:cNvSpPr txBox="1">
            <a:spLocks noChangeArrowheads="1"/>
          </p:cNvSpPr>
          <p:nvPr/>
        </p:nvSpPr>
        <p:spPr bwMode="auto">
          <a:xfrm>
            <a:off x="1266405" y="1298770"/>
            <a:ext cx="1181968" cy="5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9615" tIns="99615" rIns="99615" bIns="49807" anchor="t" anchorCtr="0" upright="1">
            <a:no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  <a:t> Raw Material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  <a:t>Warehouse </a:t>
            </a:r>
            <a:br>
              <a:rPr lang="en-US" sz="1000" dirty="0">
                <a:solidFill>
                  <a:srgbClr val="000000"/>
                </a:solidFill>
                <a:latin typeface="Calibri"/>
                <a:ea typeface="Times New Roman"/>
              </a:rPr>
            </a:br>
            <a:endParaRPr lang="en-US" sz="1000" dirty="0">
              <a:latin typeface="Times New Roman"/>
              <a:ea typeface="Times New Roman"/>
            </a:endParaRPr>
          </a:p>
        </p:txBody>
      </p:sp>
      <p:sp>
        <p:nvSpPr>
          <p:cNvPr id="224" name="Rectangle 223"/>
          <p:cNvSpPr>
            <a:spLocks noChangeArrowheads="1"/>
          </p:cNvSpPr>
          <p:nvPr/>
        </p:nvSpPr>
        <p:spPr bwMode="auto">
          <a:xfrm>
            <a:off x="1087887" y="5093885"/>
            <a:ext cx="362367" cy="330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49807" rIns="0" bIns="0" anchor="ctr" anchorCtr="0" upright="1">
            <a:noAutofit/>
          </a:bodyPr>
          <a:lstStyle/>
          <a:p>
            <a:pPr algn="ctr">
              <a:lnSpc>
                <a:spcPct val="80000"/>
              </a:lnSpc>
              <a:spcAft>
                <a:spcPts val="509"/>
              </a:spcAft>
            </a:pPr>
            <a:r>
              <a:rPr lang="en-US" sz="800" dirty="0">
                <a:solidFill>
                  <a:srgbClr val="C00000"/>
                </a:solidFill>
                <a:latin typeface="Calibri"/>
                <a:ea typeface="Calibri"/>
              </a:rPr>
              <a:t>Rework or Scrap</a:t>
            </a:r>
            <a:endParaRPr lang="en-US" sz="800" dirty="0">
              <a:latin typeface="Times New Roman"/>
              <a:ea typeface="Times New Roman"/>
            </a:endParaRPr>
          </a:p>
        </p:txBody>
      </p:sp>
      <p:cxnSp>
        <p:nvCxnSpPr>
          <p:cNvPr id="225" name="Straight Arrow Connector 224"/>
          <p:cNvCxnSpPr>
            <a:cxnSpLocks noChangeShapeType="1"/>
          </p:cNvCxnSpPr>
          <p:nvPr/>
        </p:nvCxnSpPr>
        <p:spPr bwMode="auto">
          <a:xfrm>
            <a:off x="1266404" y="4886294"/>
            <a:ext cx="0" cy="169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409336" y="1338116"/>
            <a:ext cx="1009055" cy="46832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71" tIns="38735" rIns="77471" bIns="38735" spcCol="0"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2488406" y="4474483"/>
            <a:ext cx="440971" cy="3556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49807" rIns="0" bIns="0" anchor="ctr" anchorCtr="0" upright="1">
            <a:noAutofit/>
          </a:bodyPr>
          <a:lstStyle/>
          <a:p>
            <a:pPr algn="ctr">
              <a:lnSpc>
                <a:spcPct val="80000"/>
              </a:lnSpc>
              <a:spcAft>
                <a:spcPts val="509"/>
              </a:spcAft>
            </a:pPr>
            <a:r>
              <a:rPr lang="en-US" sz="1000" dirty="0">
                <a:solidFill>
                  <a:srgbClr val="C00000"/>
                </a:solidFill>
                <a:latin typeface="Calibri"/>
                <a:ea typeface="Calibri"/>
              </a:rPr>
              <a:t>Good</a:t>
            </a:r>
            <a:br>
              <a:rPr lang="en-US" sz="1000" dirty="0">
                <a:solidFill>
                  <a:srgbClr val="C00000"/>
                </a:solidFill>
                <a:latin typeface="Calibri"/>
                <a:ea typeface="Calibri"/>
              </a:rPr>
            </a:br>
            <a:r>
              <a:rPr lang="en-US" sz="1000" dirty="0">
                <a:solidFill>
                  <a:srgbClr val="C00000"/>
                </a:solidFill>
                <a:latin typeface="Calibri"/>
                <a:ea typeface="Calibri"/>
              </a:rPr>
              <a:t>Parts</a:t>
            </a:r>
            <a:endParaRPr lang="en-US" sz="1000" dirty="0">
              <a:latin typeface="Times New Roman"/>
              <a:ea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19047" y="836764"/>
            <a:ext cx="3911501" cy="1373036"/>
            <a:chOff x="2619047" y="677217"/>
            <a:chExt cx="3911501" cy="1373036"/>
          </a:xfrm>
        </p:grpSpPr>
        <p:sp>
          <p:nvSpPr>
            <p:cNvPr id="161" name="TextBox 13"/>
            <p:cNvSpPr txBox="1">
              <a:spLocks/>
            </p:cNvSpPr>
            <p:nvPr/>
          </p:nvSpPr>
          <p:spPr>
            <a:xfrm>
              <a:off x="3174111" y="1457037"/>
              <a:ext cx="2668202" cy="593216"/>
            </a:xfrm>
            <a:prstGeom prst="rect">
              <a:avLst/>
            </a:prstGeom>
            <a:noFill/>
          </p:spPr>
          <p:txBody>
            <a:bodyPr wrap="square" lIns="0" tIns="38735" rIns="0" bIns="38735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Integrates  </a:t>
              </a:r>
              <a:r>
                <a:rPr lang="en-US" sz="1000" dirty="0">
                  <a:latin typeface="Calibri"/>
                  <a:ea typeface="Times New Roman"/>
                  <a:cs typeface="Arial"/>
                </a:rPr>
                <a:t>PLCs, Etchers, </a:t>
              </a: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2D </a:t>
              </a:r>
              <a:r>
                <a:rPr lang="en-US" sz="1000" dirty="0">
                  <a:latin typeface="Calibri"/>
                  <a:ea typeface="Times New Roman"/>
                  <a:cs typeface="Arial"/>
                </a:rPr>
                <a:t>Readers, </a:t>
              </a: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Vision, Conveyors </a:t>
              </a:r>
              <a:r>
                <a:rPr lang="en-US" sz="1000" dirty="0">
                  <a:latin typeface="Calibri"/>
                  <a:ea typeface="Times New Roman"/>
                  <a:cs typeface="Arial"/>
                </a:rPr>
                <a:t>/ </a:t>
              </a: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Diverters, Weigh </a:t>
              </a:r>
              <a:r>
                <a:rPr lang="en-US" sz="1000" dirty="0">
                  <a:latin typeface="Calibri"/>
                  <a:ea typeface="Times New Roman"/>
                  <a:cs typeface="Arial"/>
                </a:rPr>
                <a:t>Scales </a:t>
              </a: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, </a:t>
              </a:r>
              <a:br>
                <a:rPr lang="en-US" sz="1000" dirty="0" smtClean="0">
                  <a:latin typeface="Calibri"/>
                  <a:ea typeface="Times New Roman"/>
                  <a:cs typeface="Arial"/>
                </a:rPr>
              </a:br>
              <a:r>
                <a:rPr lang="en-US" sz="1000" dirty="0" smtClean="0">
                  <a:latin typeface="Calibri"/>
                  <a:ea typeface="Times New Roman"/>
                  <a:cs typeface="Arial"/>
                </a:rPr>
                <a:t>Cameras  and OCR</a:t>
              </a:r>
              <a:endParaRPr lang="en-US" sz="1000" dirty="0">
                <a:latin typeface="Calibri"/>
                <a:ea typeface="Times New Roman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19047" y="677217"/>
              <a:ext cx="3911501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 dirty="0" smtClean="0">
                  <a:solidFill>
                    <a:srgbClr val="002060"/>
                  </a:solidFill>
                  <a:ea typeface="Times New Roman"/>
                  <a:cs typeface="Arial"/>
                </a:rPr>
                <a:t>Serialize</a:t>
              </a:r>
              <a:r>
                <a:rPr lang="en-US" sz="1800" dirty="0">
                  <a:solidFill>
                    <a:srgbClr val="002060"/>
                  </a:solidFill>
                  <a:ea typeface="Times New Roman"/>
                  <a:cs typeface="Arial"/>
                </a:rPr>
                <a:t>, Inspect, </a:t>
              </a:r>
              <a:r>
                <a:rPr lang="en-US" sz="1800" dirty="0" smtClean="0">
                  <a:solidFill>
                    <a:srgbClr val="002060"/>
                  </a:solidFill>
                  <a:ea typeface="Times New Roman"/>
                  <a:cs typeface="Arial"/>
                </a:rPr>
                <a:t>Count</a:t>
              </a:r>
              <a:r>
                <a:rPr lang="en-US" sz="1800" dirty="0">
                  <a:solidFill>
                    <a:srgbClr val="002060"/>
                  </a:solidFill>
                  <a:ea typeface="Times New Roman"/>
                  <a:cs typeface="Arial"/>
                </a:rPr>
                <a:t>, Record, Label, Track and </a:t>
              </a:r>
              <a:r>
                <a:rPr lang="en-US" sz="1800" dirty="0" smtClean="0">
                  <a:solidFill>
                    <a:srgbClr val="002060"/>
                  </a:solidFill>
                  <a:ea typeface="Times New Roman"/>
                  <a:cs typeface="Arial"/>
                </a:rPr>
                <a:t>Trace Parts</a:t>
              </a:r>
              <a:endParaRPr lang="en-US" sz="1800" dirty="0">
                <a:solidFill>
                  <a:srgbClr val="00206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3812768" y="4572703"/>
            <a:ext cx="596776" cy="640080"/>
            <a:chOff x="0" y="0"/>
            <a:chExt cx="3349354" cy="3568103"/>
          </a:xfrm>
        </p:grpSpPr>
        <p:grpSp>
          <p:nvGrpSpPr>
            <p:cNvPr id="122" name="Group 121"/>
            <p:cNvGrpSpPr/>
            <p:nvPr/>
          </p:nvGrpSpPr>
          <p:grpSpPr>
            <a:xfrm>
              <a:off x="0" y="443903"/>
              <a:ext cx="3349354" cy="3124200"/>
              <a:chOff x="0" y="443903"/>
              <a:chExt cx="5852160" cy="4984693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3" t="15157" r="13040" b="6400"/>
              <a:stretch/>
            </p:blipFill>
            <p:spPr>
              <a:xfrm>
                <a:off x="959635" y="1494172"/>
                <a:ext cx="3979779" cy="3934424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0" y="443903"/>
                <a:ext cx="5852160" cy="4343400"/>
                <a:chOff x="0" y="443903"/>
                <a:chExt cx="5852160" cy="4343400"/>
              </a:xfrm>
            </p:grpSpPr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023" t="19998" r="16237" b="29443"/>
                <a:stretch/>
              </p:blipFill>
              <p:spPr>
                <a:xfrm>
                  <a:off x="0" y="443903"/>
                  <a:ext cx="5852160" cy="4343400"/>
                </a:xfrm>
                <a:prstGeom prst="rect">
                  <a:avLst/>
                </a:prstGeom>
              </p:spPr>
            </p:pic>
            <p:pic>
              <p:nvPicPr>
                <p:cNvPr id="133" name="Picture 132" descr="SPEDE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59" y="713534"/>
                  <a:ext cx="5254533" cy="3801387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6" name="Picture 125" descr="ICON-TXC.TIF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76"/>
            <a:stretch>
              <a:fillRect/>
            </a:stretch>
          </p:blipFill>
          <p:spPr bwMode="auto">
            <a:xfrm>
              <a:off x="1295400" y="0"/>
              <a:ext cx="88429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" name="Picture 136" descr="ICON-TXC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6"/>
          <a:stretch>
            <a:fillRect/>
          </a:stretch>
        </p:blipFill>
        <p:spPr bwMode="auto">
          <a:xfrm>
            <a:off x="6119570" y="4989379"/>
            <a:ext cx="157561" cy="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1618512" y="1752600"/>
            <a:ext cx="468160" cy="566781"/>
            <a:chOff x="2494" y="3164"/>
            <a:chExt cx="947" cy="929"/>
          </a:xfrm>
        </p:grpSpPr>
        <p:sp>
          <p:nvSpPr>
            <p:cNvPr id="264" name="Left Arrow 263"/>
            <p:cNvSpPr>
              <a:spLocks noChangeArrowheads="1"/>
            </p:cNvSpPr>
            <p:nvPr/>
          </p:nvSpPr>
          <p:spPr bwMode="auto">
            <a:xfrm rot="16200000">
              <a:off x="2503" y="3155"/>
              <a:ext cx="929" cy="947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US" sz="1000">
                  <a:latin typeface="Arial"/>
                  <a:ea typeface="Times New Roman"/>
                </a:rPr>
                <a:t> </a:t>
              </a:r>
            </a:p>
          </p:txBody>
        </p:sp>
        <p:sp>
          <p:nvSpPr>
            <p:cNvPr id="265" name="TextBox 27"/>
            <p:cNvSpPr txBox="1">
              <a:spLocks noChangeArrowheads="1"/>
            </p:cNvSpPr>
            <p:nvPr/>
          </p:nvSpPr>
          <p:spPr bwMode="auto">
            <a:xfrm>
              <a:off x="2766" y="3360"/>
              <a:ext cx="58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800" dirty="0">
                  <a:solidFill>
                    <a:srgbClr val="000066"/>
                  </a:solidFill>
                  <a:latin typeface="Calibri"/>
                  <a:ea typeface="Times New Roman"/>
                </a:rPr>
                <a:t>RAW</a:t>
              </a:r>
              <a:r>
                <a:rPr lang="en-US" sz="800" dirty="0">
                  <a:solidFill>
                    <a:srgbClr val="1F497D"/>
                  </a:solidFill>
                  <a:latin typeface="Calibri"/>
                  <a:ea typeface="Times New Roman"/>
                </a:rPr>
                <a:t> </a:t>
              </a:r>
              <a:endParaRPr lang="en-US" sz="10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18" name="TextBox 2"/>
          <p:cNvSpPr txBox="1">
            <a:spLocks noChangeArrowheads="1"/>
          </p:cNvSpPr>
          <p:nvPr/>
        </p:nvSpPr>
        <p:spPr bwMode="auto">
          <a:xfrm>
            <a:off x="823283" y="6803375"/>
            <a:ext cx="8203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296" tIns="0" rIns="832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32993" eaLnBrk="1" fontAlgn="base" hangingPunct="1">
              <a:lnSpc>
                <a:spcPct val="130000"/>
              </a:lnSpc>
              <a:spcBef>
                <a:spcPts val="275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©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2020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SPEDE Technologies.      440-808-8888       www.SPEDE.com </a:t>
            </a:r>
          </a:p>
          <a:p>
            <a:pPr algn="ctr" defTabSz="832993" eaLnBrk="1" fontAlgn="base" hangingPunct="1">
              <a:lnSpc>
                <a:spcPct val="110000"/>
              </a:lnSpc>
              <a:spcAft>
                <a:spcPct val="0"/>
              </a:spcAft>
            </a:pPr>
            <a:r>
              <a:rPr lang="en-US" sz="1000" i="1" dirty="0">
                <a:solidFill>
                  <a:srgbClr val="C00000"/>
                </a:solidFill>
                <a:latin typeface="+mn-lt"/>
              </a:rPr>
              <a:t>Simplifying Processes</a:t>
            </a:r>
            <a:r>
              <a:rPr lang="en-US" sz="1000" i="1" dirty="0" smtClean="0">
                <a:solidFill>
                  <a:srgbClr val="C00000"/>
                </a:solidFill>
                <a:latin typeface="+mn-lt"/>
              </a:rPr>
              <a:t>...  Standardizing </a:t>
            </a:r>
            <a:r>
              <a:rPr lang="en-US" sz="1000" i="1" dirty="0">
                <a:solidFill>
                  <a:srgbClr val="C00000"/>
                </a:solidFill>
                <a:latin typeface="+mn-lt"/>
              </a:rPr>
              <a:t>Excellence</a:t>
            </a:r>
            <a:r>
              <a:rPr lang="en-US" sz="1000" i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US" sz="1000" i="1" baseline="30000" dirty="0" smtClean="0">
                <a:solidFill>
                  <a:srgbClr val="C00000"/>
                </a:solidFill>
                <a:latin typeface="+mn-lt"/>
              </a:rPr>
              <a:t>®</a:t>
            </a:r>
            <a:endParaRPr lang="en-US" sz="1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0159" y="1426323"/>
            <a:ext cx="6496366" cy="5062248"/>
          </a:xfrm>
        </p:spPr>
        <p:txBody>
          <a:bodyPr wrap="none" lIns="0">
            <a:noAutofit/>
          </a:bodyPr>
          <a:lstStyle/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Track Vendor-supplied and Internally Produced Parts</a:t>
            </a:r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Creates genealogy of End Item via scanning transactions at manufacturing processes</a:t>
            </a:r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Trace serialized and non-serialized parts</a:t>
            </a:r>
            <a:endParaRPr lang="en-US" sz="1600" b="0" dirty="0"/>
          </a:p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Bill </a:t>
            </a:r>
            <a:r>
              <a:rPr lang="en-US" sz="1800" dirty="0"/>
              <a:t>of Material by WIP/FG part </a:t>
            </a:r>
            <a:r>
              <a:rPr lang="en-US" sz="1800" dirty="0" smtClean="0"/>
              <a:t>number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Set up is done  </a:t>
            </a:r>
            <a:r>
              <a:rPr lang="en-US" sz="1600" b="0" dirty="0">
                <a:solidFill>
                  <a:schemeClr val="tx1"/>
                </a:solidFill>
              </a:rPr>
              <a:t>using SPEDE Web app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List </a:t>
            </a:r>
            <a:r>
              <a:rPr lang="en-US" sz="1600" b="0" dirty="0">
                <a:solidFill>
                  <a:schemeClr val="tx1"/>
                </a:solidFill>
              </a:rPr>
              <a:t>of components / purchased items per part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Quantity </a:t>
            </a:r>
            <a:r>
              <a:rPr lang="en-US" sz="1600" b="0" dirty="0">
                <a:solidFill>
                  <a:schemeClr val="tx1"/>
                </a:solidFill>
              </a:rPr>
              <a:t>per operation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Receive </a:t>
            </a:r>
            <a:r>
              <a:rPr lang="en-US" sz="1800" dirty="0"/>
              <a:t>Raw / Purchased components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vendor supplied labels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Optionally print SPEDE labels by unit of </a:t>
            </a:r>
            <a:r>
              <a:rPr lang="en-US" sz="1600" b="0" dirty="0" smtClean="0">
                <a:solidFill>
                  <a:schemeClr val="tx1"/>
                </a:solidFill>
              </a:rPr>
              <a:t>measure </a:t>
            </a:r>
            <a:r>
              <a:rPr lang="en-US" sz="1600" b="0" dirty="0">
                <a:solidFill>
                  <a:schemeClr val="tx1"/>
                </a:solidFill>
              </a:rPr>
              <a:t>issued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Issue </a:t>
            </a:r>
            <a:r>
              <a:rPr lang="en-US" sz="1800" dirty="0"/>
              <a:t>components to line/operation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Scan component attributes -part number, vendor lot,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Component part validated to BOM/Line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Optional </a:t>
            </a:r>
            <a:r>
              <a:rPr lang="en-US" sz="1800" dirty="0"/>
              <a:t>Return to Stock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Unused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 be reissued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prior serial or generate new</a:t>
            </a:r>
          </a:p>
          <a:p>
            <a:pPr marL="536405" indent="-279378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18837" y="2174945"/>
            <a:ext cx="2232277" cy="1828800"/>
            <a:chOff x="4262834" y="3291925"/>
            <a:chExt cx="1582207" cy="1300564"/>
          </a:xfrm>
        </p:grpSpPr>
        <p:grpSp>
          <p:nvGrpSpPr>
            <p:cNvPr id="25" name="Group 24"/>
            <p:cNvGrpSpPr/>
            <p:nvPr/>
          </p:nvGrpSpPr>
          <p:grpSpPr>
            <a:xfrm>
              <a:off x="4540257" y="3291925"/>
              <a:ext cx="975679" cy="1087655"/>
              <a:chOff x="4029486" y="1463083"/>
              <a:chExt cx="711938" cy="79569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3" t="15157" r="13040" b="6400"/>
              <a:stretch/>
            </p:blipFill>
            <p:spPr>
              <a:xfrm>
                <a:off x="4173808" y="1865242"/>
                <a:ext cx="398073" cy="39353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9486" y="1615363"/>
                <a:ext cx="711938" cy="513205"/>
              </a:xfrm>
              <a:prstGeom prst="rect">
                <a:avLst/>
              </a:prstGeom>
            </p:spPr>
          </p:pic>
          <p:pic>
            <p:nvPicPr>
              <p:cNvPr id="33" name="Picture 28" descr="ICON-TXC.T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4210878" y="1463083"/>
                <a:ext cx="333612" cy="14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116"/>
            <p:cNvSpPr txBox="1">
              <a:spLocks noChangeArrowheads="1"/>
            </p:cNvSpPr>
            <p:nvPr/>
          </p:nvSpPr>
          <p:spPr bwMode="auto">
            <a:xfrm>
              <a:off x="4262834" y="4336218"/>
              <a:ext cx="1582207" cy="25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656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SPEDE Touchscreen PC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5"/>
          <a:stretch/>
        </p:blipFill>
        <p:spPr>
          <a:xfrm>
            <a:off x="7192174" y="2857835"/>
            <a:ext cx="361414" cy="58536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416525" y="4453415"/>
            <a:ext cx="1768634" cy="1070537"/>
            <a:chOff x="8576360" y="3984394"/>
            <a:chExt cx="1456063" cy="897179"/>
          </a:xfrm>
        </p:grpSpPr>
        <p:sp>
          <p:nvSpPr>
            <p:cNvPr id="36" name="Flowchart: Multidocument 35"/>
            <p:cNvSpPr/>
            <p:nvPr/>
          </p:nvSpPr>
          <p:spPr>
            <a:xfrm>
              <a:off x="8923332" y="3984394"/>
              <a:ext cx="915767" cy="67299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2473"/>
              <a:r>
                <a:rPr lang="en-US" sz="1100" dirty="0">
                  <a:solidFill>
                    <a:prstClr val="black"/>
                  </a:solidFill>
                </a:rPr>
                <a:t>Tracability</a:t>
              </a:r>
              <a:br>
                <a:rPr lang="en-US" sz="1100" dirty="0">
                  <a:solidFill>
                    <a:prstClr val="black"/>
                  </a:solidFill>
                </a:rPr>
              </a:br>
              <a:r>
                <a:rPr lang="en-US" sz="1100" dirty="0">
                  <a:solidFill>
                    <a:prstClr val="black"/>
                  </a:solidFill>
                </a:rPr>
                <a:t>Reports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6360" y="4662327"/>
              <a:ext cx="1456063" cy="2192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82473"/>
              <a:r>
                <a:rPr lang="en-US" sz="1100" dirty="0" smtClean="0">
                  <a:solidFill>
                    <a:prstClr val="black"/>
                  </a:solidFill>
                </a:rPr>
                <a:t>Traceability Inquiries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Component Traceability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0969" y="6408363"/>
            <a:ext cx="8820145" cy="899075"/>
            <a:chOff x="630969" y="6408363"/>
            <a:chExt cx="8820145" cy="899075"/>
          </a:xfrm>
        </p:grpSpPr>
        <p:grpSp>
          <p:nvGrpSpPr>
            <p:cNvPr id="47" name="Group 46"/>
            <p:cNvGrpSpPr/>
            <p:nvPr/>
          </p:nvGrpSpPr>
          <p:grpSpPr>
            <a:xfrm>
              <a:off x="630969" y="6836542"/>
              <a:ext cx="8534400" cy="470896"/>
              <a:chOff x="630969" y="6836542"/>
              <a:chExt cx="8534400" cy="470896"/>
            </a:xfrm>
          </p:grpSpPr>
          <p:sp>
            <p:nvSpPr>
              <p:cNvPr id="48" name="TextBox 2"/>
              <p:cNvSpPr txBox="1">
                <a:spLocks noChangeArrowheads="1"/>
              </p:cNvSpPr>
              <p:nvPr/>
            </p:nvSpPr>
            <p:spPr bwMode="auto">
              <a:xfrm>
                <a:off x="796399" y="6904251"/>
                <a:ext cx="8203542" cy="403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87" tIns="0" rIns="83287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05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© </a:t>
                </a:r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2020, </a:t>
                </a: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SPEDE Technologies.      440-808-8888       www.SPEDE.com </a:t>
                </a:r>
              </a:p>
              <a:p>
                <a:pPr algn="ctr" defTabSz="832905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200" i="1" baseline="30000" dirty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30969" y="6836542"/>
                <a:ext cx="853440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4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6362" y="6408363"/>
              <a:ext cx="1724752" cy="652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83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68010" y="1447800"/>
            <a:ext cx="8510952" cy="3445197"/>
          </a:xfrm>
        </p:spPr>
        <p:txBody>
          <a:bodyPr wrap="none" lIns="0">
            <a:no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US" sz="2000" dirty="0" smtClean="0"/>
              <a:t>PLC, Vision </a:t>
            </a:r>
            <a:r>
              <a:rPr lang="en-US" sz="2000" dirty="0"/>
              <a:t>S</a:t>
            </a:r>
            <a:r>
              <a:rPr lang="en-US" sz="2000" dirty="0" smtClean="0"/>
              <a:t>ensor, Scale or Camera </a:t>
            </a:r>
            <a:r>
              <a:rPr lang="en-US" sz="2000" dirty="0"/>
              <a:t>C</a:t>
            </a:r>
            <a:r>
              <a:rPr lang="en-US" sz="2000" dirty="0" smtClean="0"/>
              <a:t>an Trigger a Label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Label-printing is triggered automatically by a line-side device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Host ERP / EDI supplies label data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Devices validate the correctness of a part or component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 good parts only toward a pack count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Conveyor interface can divert scrap or wrong parts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Container label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automatically prints when </a:t>
            </a: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count/dunnage is correct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packing errors: wrong or bad part / wrong quantity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mis-labeling of parts /containers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Collects data for part traceability 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77366" y="1676400"/>
            <a:ext cx="1826456" cy="1773656"/>
            <a:chOff x="6979156" y="4601120"/>
            <a:chExt cx="1826456" cy="1773656"/>
          </a:xfrm>
        </p:grpSpPr>
        <p:sp>
          <p:nvSpPr>
            <p:cNvPr id="12" name="TextBox 11"/>
            <p:cNvSpPr txBox="1"/>
            <p:nvPr/>
          </p:nvSpPr>
          <p:spPr>
            <a:xfrm>
              <a:off x="6979156" y="5974666"/>
              <a:ext cx="182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Prevents mis-identifying and mis-labeling of similar </a:t>
              </a:r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arts</a:t>
              </a:r>
              <a:endPara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10"/>
            <a:stretch/>
          </p:blipFill>
          <p:spPr>
            <a:xfrm>
              <a:off x="7023704" y="4601120"/>
              <a:ext cx="1737360" cy="12891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Automated Lineside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8362" y="1407467"/>
            <a:ext cx="6154051" cy="4002733"/>
          </a:xfrm>
        </p:spPr>
        <p:txBody>
          <a:bodyPr wrap="non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200" dirty="0" smtClean="0"/>
              <a:t>PLC Labeling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PLC supplies </a:t>
            </a:r>
            <a:r>
              <a:rPr lang="en-US" sz="1600" b="0" dirty="0">
                <a:solidFill>
                  <a:schemeClr val="tx1"/>
                </a:solidFill>
              </a:rPr>
              <a:t>part number / run data / </a:t>
            </a:r>
            <a:r>
              <a:rPr lang="en-US" sz="1600" b="0" dirty="0" smtClean="0">
                <a:solidFill>
                  <a:schemeClr val="tx1"/>
                </a:solidFill>
              </a:rPr>
              <a:t>count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Counts good and scrap parts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Touchscreen PC at lineside displays production run data 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b="0" dirty="0" smtClean="0">
                <a:solidFill>
                  <a:schemeClr val="tx1"/>
                </a:solidFill>
              </a:rPr>
              <a:t> including  part, label status, pack count, etc.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Touchscreen </a:t>
            </a:r>
            <a:r>
              <a:rPr lang="en-US" sz="1600" b="0" dirty="0" smtClean="0">
                <a:solidFill>
                  <a:schemeClr val="tx1"/>
                </a:solidFill>
              </a:rPr>
              <a:t>allows </a:t>
            </a:r>
            <a:r>
              <a:rPr lang="en-US" sz="1600" b="0" dirty="0">
                <a:solidFill>
                  <a:schemeClr val="tx1"/>
                </a:solidFill>
              </a:rPr>
              <a:t>operator to view </a:t>
            </a:r>
            <a:r>
              <a:rPr lang="en-US" sz="1600" b="0" dirty="0" smtClean="0">
                <a:solidFill>
                  <a:schemeClr val="tx1"/>
                </a:solidFill>
              </a:rPr>
              <a:t>piece count, adjust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for scrap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label prints when pack count is correct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Label data is supplied by Host ERP / EDI</a:t>
            </a:r>
          </a:p>
          <a:p>
            <a:pPr marL="44577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000" dirty="0" smtClean="0"/>
              <a:t> Real-time Production Data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Production data can be sent to host OEE, ERP systems to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analyze efficiencies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46" y="1828800"/>
            <a:ext cx="2562767" cy="1920240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5" name="Picture 24" descr="SPED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6" y="4267200"/>
            <a:ext cx="258825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Using PLCs to Automate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087" y="1828800"/>
            <a:ext cx="8401408" cy="197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Vision Sensor is “trained” to recognize a part </a:t>
            </a:r>
            <a:r>
              <a:rPr lang="en-US" sz="1600" dirty="0">
                <a:cs typeface="Arial" panose="020B0604020202020204" pitchFamily="34" charset="0"/>
              </a:rPr>
              <a:t>n</a:t>
            </a:r>
            <a:r>
              <a:rPr lang="en-US" sz="1600" dirty="0" smtClean="0">
                <a:cs typeface="Arial" panose="020B0604020202020204" pitchFamily="34" charset="0"/>
              </a:rPr>
              <a:t>umber by its unique attribute 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At Packing, the part is moved under the sensor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Sensor </a:t>
            </a:r>
            <a:r>
              <a:rPr lang="en-US" sz="1600" dirty="0">
                <a:cs typeface="Arial" panose="020B0604020202020204" pitchFamily="34" charset="0"/>
              </a:rPr>
              <a:t>uses </a:t>
            </a:r>
            <a:r>
              <a:rPr lang="en-US" sz="1600" dirty="0" smtClean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mage capture &amp; pixel </a:t>
            </a:r>
            <a:r>
              <a:rPr lang="en-US" sz="1600" dirty="0">
                <a:ea typeface="MS PGothic" pitchFamily="34" charset="-128"/>
                <a:cs typeface="Arial" panose="020B0604020202020204" pitchFamily="34" charset="0"/>
              </a:rPr>
              <a:t>a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nalysis to </a:t>
            </a:r>
            <a:r>
              <a:rPr lang="en-US" sz="1600" dirty="0" smtClean="0">
                <a:cs typeface="Arial" panose="020B0604020202020204" pitchFamily="34" charset="0"/>
              </a:rPr>
              <a:t>identify the part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If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is </a:t>
            </a:r>
            <a:r>
              <a:rPr lang="en-US" sz="1600" dirty="0" smtClean="0">
                <a:cs typeface="Arial" panose="020B0604020202020204" pitchFamily="34" charset="0"/>
              </a:rPr>
              <a:t>correct</a:t>
            </a:r>
            <a:r>
              <a:rPr lang="en-US" sz="1600" dirty="0">
                <a:cs typeface="Arial" panose="020B0604020202020204" pitchFamily="34" charset="0"/>
              </a:rPr>
              <a:t>, the running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c</a:t>
            </a:r>
            <a:r>
              <a:rPr lang="en-US" sz="1600" dirty="0" smtClean="0">
                <a:cs typeface="Arial" panose="020B0604020202020204" pitchFamily="34" charset="0"/>
              </a:rPr>
              <a:t>ount </a:t>
            </a:r>
            <a:r>
              <a:rPr lang="en-US" sz="1600" dirty="0">
                <a:cs typeface="Arial" panose="020B0604020202020204" pitchFamily="34" charset="0"/>
              </a:rPr>
              <a:t>is incremented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If part is wrong, an audio/visual alert prevents packing error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pack count is reached, SPEDE prints a container label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87562" y="3962400"/>
            <a:ext cx="6505956" cy="2227978"/>
            <a:chOff x="2048818" y="4572679"/>
            <a:chExt cx="6505956" cy="2227978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>
              <a:fillRect/>
            </a:stretch>
          </p:blipFill>
          <p:spPr bwMode="auto">
            <a:xfrm>
              <a:off x="2048818" y="4572679"/>
              <a:ext cx="4419499" cy="22279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4211058" y="5410200"/>
              <a:ext cx="4343716" cy="276999"/>
              <a:chOff x="4937682" y="5144853"/>
              <a:chExt cx="4343716" cy="27699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937682" y="5297253"/>
                <a:ext cx="2484091" cy="0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23541" y="5144853"/>
                <a:ext cx="1857857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Keyence Vision Sensor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35483" y="4901488"/>
              <a:ext cx="3819291" cy="276999"/>
              <a:chOff x="5467091" y="4933117"/>
              <a:chExt cx="3819291" cy="2769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5467091" y="5081530"/>
                <a:ext cx="2075830" cy="2465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42922" y="4933117"/>
                <a:ext cx="1743460" cy="27699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txBody>
              <a:bodyPr wrap="square" lIns="0" tIns="45720" rIns="91440" bIns="4572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 to be Identified   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27208" y="6040501"/>
              <a:ext cx="4788019" cy="565129"/>
              <a:chOff x="3842105" y="5614957"/>
              <a:chExt cx="4788019" cy="565129"/>
            </a:xfrm>
          </p:grpSpPr>
          <p:sp>
            <p:nvSpPr>
              <p:cNvPr id="15" name="Rectangle 14"/>
              <p:cNvSpPr/>
              <p:nvPr/>
            </p:nvSpPr>
            <p:spPr>
              <a:xfrm rot="1175600">
                <a:off x="3842105" y="5614957"/>
                <a:ext cx="746760" cy="49728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4594651" y="6057177"/>
                <a:ext cx="2506886" cy="400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113929" y="5903087"/>
                <a:ext cx="1516195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Vision Target Area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3367" y="140621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Vision Sensors for Part Verification and Labeling </a:t>
            </a:r>
            <a:endParaRPr lang="en-US" sz="2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Vision Sensors for MPR Compliance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1430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1063353" y="169815"/>
            <a:ext cx="8233051" cy="723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4358002" y="4479742"/>
            <a:ext cx="390074" cy="388081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686434" y="4405437"/>
            <a:ext cx="251637" cy="2930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5337417" y="3453984"/>
            <a:ext cx="261167" cy="398294"/>
          </a:xfrm>
          <a:prstGeom prst="rect">
            <a:avLst/>
          </a:prstGeom>
        </p:spPr>
      </p:pic>
      <p:sp>
        <p:nvSpPr>
          <p:cNvPr id="20" name="Flowchart: Display 25"/>
          <p:cNvSpPr/>
          <p:nvPr/>
        </p:nvSpPr>
        <p:spPr>
          <a:xfrm rot="16769090" flipH="1">
            <a:off x="5311219" y="3732982"/>
            <a:ext cx="233662" cy="37084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818232" y="3752611"/>
            <a:ext cx="188728" cy="45914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2937014" flipH="1">
            <a:off x="5929275" y="3589110"/>
            <a:ext cx="323351" cy="3217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90932" y="4774888"/>
            <a:ext cx="442521" cy="23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5006" y="3519248"/>
            <a:ext cx="385207" cy="26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64153" y="234373"/>
            <a:ext cx="5856763" cy="1054694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SPEDE Vision Sensors on Conveyor</a:t>
            </a:r>
          </a:p>
          <a:p>
            <a:pPr algn="ctr"/>
            <a:r>
              <a:rPr lang="en-US" sz="3100" b="1" dirty="0">
                <a:solidFill>
                  <a:schemeClr val="bg1"/>
                </a:solidFill>
              </a:rPr>
              <a:t>can validate, count, &amp; route parts</a:t>
            </a: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8679287" y="1695785"/>
            <a:ext cx="424032" cy="539059"/>
          </a:xfrm>
          <a:prstGeom prst="flowChartMagneticDisk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615" tIns="99615" rIns="99615" bIns="0" anchor="ctr" anchorCtr="1"/>
          <a:lstStyle/>
          <a:p>
            <a:pPr algn="ctr" defTabSz="988883" fontAlgn="base">
              <a:spcBef>
                <a:spcPts val="649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</a:rPr>
              <a:t>SQL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8741069" y="1428052"/>
            <a:ext cx="270966" cy="144386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9615" tIns="49807" rIns="99615" bIns="49807"/>
          <a:lstStyle/>
          <a:p>
            <a:pPr algn="ctr" defTabSz="988883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80" y="534660"/>
            <a:ext cx="517758" cy="8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7476138" y="800489"/>
            <a:ext cx="1058062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SPEDE Application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6124301" y="2713950"/>
            <a:ext cx="133173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 App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5077066" y="2184518"/>
            <a:ext cx="1136184" cy="4349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Vision App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270832" y="1588935"/>
            <a:ext cx="1325672" cy="1658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91616" y="6223242"/>
            <a:ext cx="3105615" cy="569728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</a:p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8322939" y="376329"/>
            <a:ext cx="712694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WiFi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179879" y="4961196"/>
            <a:ext cx="165157" cy="58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612193" y="5010247"/>
            <a:ext cx="170602" cy="551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648951" y="5593207"/>
            <a:ext cx="470441" cy="16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22" y="3792441"/>
            <a:ext cx="653315" cy="765144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8598629" y="4433738"/>
            <a:ext cx="97612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Zebra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Printer</a:t>
            </a:r>
          </a:p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8" y="5653687"/>
            <a:ext cx="1039965" cy="10407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83" y="4795670"/>
            <a:ext cx="823741" cy="82439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69280" y="3396464"/>
            <a:ext cx="219158" cy="3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07" rIns="0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36388" y="2604371"/>
            <a:ext cx="803054" cy="670800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5306920" y="2736776"/>
            <a:ext cx="661985" cy="295528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6427571" y="3401568"/>
            <a:ext cx="843260" cy="725097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81" y="3494622"/>
            <a:ext cx="565991" cy="178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28390" y="3244580"/>
            <a:ext cx="198230" cy="1163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815151" y="396847"/>
            <a:ext cx="198230" cy="1163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8322615" y="4920197"/>
            <a:ext cx="360573" cy="16096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2137674" y="3408463"/>
            <a:ext cx="685934" cy="36489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631040" y="3702961"/>
            <a:ext cx="256278" cy="711690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65351" y="4114011"/>
            <a:ext cx="461383" cy="335135"/>
          </a:xfrm>
          <a:prstGeom prst="rect">
            <a:avLst/>
          </a:prstGeom>
          <a:noFill/>
          <a:ln>
            <a:noFill/>
          </a:ln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76940" y="5069631"/>
            <a:ext cx="395619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11046" y="3703384"/>
            <a:ext cx="318776" cy="56972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dirty="0"/>
              <a:t>L3</a:t>
            </a:r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6061972" y="4583938"/>
            <a:ext cx="256278" cy="711690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668645" y="3902508"/>
            <a:ext cx="256278" cy="711690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608890" y="5458360"/>
            <a:ext cx="359534" cy="287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702885" y="4385271"/>
            <a:ext cx="1071709" cy="1216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336552" y="4939783"/>
            <a:ext cx="239156" cy="612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770434" y="6617792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507053" y="5868017"/>
            <a:ext cx="1102212" cy="4076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SPEDE PLC  Control Panel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5446090" y="5079021"/>
            <a:ext cx="599001" cy="503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09832" y="3141082"/>
            <a:ext cx="339017" cy="30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526080" y="4175013"/>
            <a:ext cx="371732" cy="303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79573" y="3624413"/>
            <a:ext cx="957967" cy="46918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pPr algn="ctr"/>
            <a:r>
              <a:rPr lang="en-US" sz="9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7210052" y="1814530"/>
            <a:ext cx="1812419" cy="301910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300" dirty="0">
                <a:solidFill>
                  <a:schemeClr val="accent4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3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3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21240" y="6885165"/>
            <a:ext cx="3432264" cy="502702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811238" y="3910865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6243668" y="4795668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809146" y="4093371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653504" y="5593208"/>
            <a:ext cx="853550" cy="740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Controls L1, L2, L3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V1, V2, V3</a:t>
            </a:r>
          </a:p>
        </p:txBody>
      </p:sp>
      <p:sp>
        <p:nvSpPr>
          <p:cNvPr id="132" name="Trapezoid 131"/>
          <p:cNvSpPr/>
          <p:nvPr/>
        </p:nvSpPr>
        <p:spPr>
          <a:xfrm rot="5400000">
            <a:off x="5165671" y="5902988"/>
            <a:ext cx="741776" cy="119578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6447198" y="4692861"/>
            <a:ext cx="685934" cy="364896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6349942" y="4631763"/>
            <a:ext cx="522915" cy="6160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774910" y="3749960"/>
            <a:ext cx="543255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8549808" y="5523734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808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3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196" y="1815642"/>
            <a:ext cx="7848242" cy="286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 scale automatically triggers a label when count or weight is correct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Existing weigh scale provides piece weight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Weight can be used for piece counting / full pallet validation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Adjustable tolerances to accommodate piece weight variances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Actual weights are collected and stored with label data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Label database provides traceability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 smtClean="0"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 descr="C:\Users\Cheryl\Documents\Marketing\Busche Pics\20150818_1304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18247"/>
          <a:stretch/>
        </p:blipFill>
        <p:spPr bwMode="auto">
          <a:xfrm>
            <a:off x="6390032" y="3270882"/>
            <a:ext cx="287165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4562" y="138475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Weigh Scales for Container Labeling 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Interfacing to Weigh Scales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0999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2.1|2.4|2.4|3|1.2|3.1|3.6|2.1|2.6|2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938D85C-7C96-4ACE-BA20-1730C901E3D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938D85C-7C96-4ACE-BA20-1730C901E3D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2D705FA0-4ADE-4256-BDBA-EA9799791D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EDE Template" id="{282C8F62-5C4A-46F8-ACDD-72EA485E3633}" vid="{5220B25D-3EBB-44C6-9E73-29587FC496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247775</TotalTime>
  <Words>1741</Words>
  <Application>Microsoft Office PowerPoint</Application>
  <PresentationFormat>Custom</PresentationFormat>
  <Paragraphs>380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Honda QC Objectives </vt:lpstr>
      <vt:lpstr>Complete PLC Labeling Solutions </vt:lpstr>
      <vt:lpstr>PowerPoint Presentation</vt:lpstr>
      <vt:lpstr>PowerPoint Presentation</vt:lpstr>
    </vt:vector>
  </TitlesOfParts>
  <Company>SPEDE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Complying with Honda MPRs by Automating Processes</dc:title>
  <dc:subject>Honda MPR Compliance Solutions</dc:subject>
  <dc:creator>Bob</dc:creator>
  <cp:keywords>Honda MPR, compliance, lineside labeling, automating processes</cp:keywords>
  <cp:lastModifiedBy>Cheri</cp:lastModifiedBy>
  <cp:revision>940</cp:revision>
  <cp:lastPrinted>2019-09-18T19:16:40Z</cp:lastPrinted>
  <dcterms:created xsi:type="dcterms:W3CDTF">2012-10-18T16:11:45Z</dcterms:created>
  <dcterms:modified xsi:type="dcterms:W3CDTF">2021-05-20T16:28:50Z</dcterms:modified>
  <cp:category>Manufacturing, Automotive</cp:category>
</cp:coreProperties>
</file>