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32" r:id="rId2"/>
  </p:sldMasterIdLst>
  <p:notesMasterIdLst>
    <p:notesMasterId r:id="rId19"/>
  </p:notesMasterIdLst>
  <p:handoutMasterIdLst>
    <p:handoutMasterId r:id="rId20"/>
  </p:handoutMasterIdLst>
  <p:sldIdLst>
    <p:sldId id="400" r:id="rId3"/>
    <p:sldId id="418" r:id="rId4"/>
    <p:sldId id="433" r:id="rId5"/>
    <p:sldId id="430" r:id="rId6"/>
    <p:sldId id="421" r:id="rId7"/>
    <p:sldId id="435" r:id="rId8"/>
    <p:sldId id="443" r:id="rId9"/>
    <p:sldId id="437" r:id="rId10"/>
    <p:sldId id="431" r:id="rId11"/>
    <p:sldId id="420" r:id="rId12"/>
    <p:sldId id="428" r:id="rId13"/>
    <p:sldId id="444" r:id="rId14"/>
    <p:sldId id="422" r:id="rId15"/>
    <p:sldId id="442" r:id="rId16"/>
    <p:sldId id="438" r:id="rId17"/>
    <p:sldId id="440" r:id="rId18"/>
  </p:sldIdLst>
  <p:sldSz cx="9966325" cy="7467600"/>
  <p:notesSz cx="9601200" cy="7315200"/>
  <p:defaultTextStyle>
    <a:defPPr>
      <a:defRPr lang="en-US"/>
    </a:defPPr>
    <a:lvl1pPr marL="0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658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318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2973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0633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290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5953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3607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1265" algn="l" defTabSz="9953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2">
          <p15:clr>
            <a:srgbClr val="A4A3A4"/>
          </p15:clr>
        </p15:guide>
        <p15:guide id="2" pos="31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003399"/>
    <a:srgbClr val="008000"/>
    <a:srgbClr val="663300"/>
    <a:srgbClr val="009900"/>
    <a:srgbClr val="A5002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629" autoAdjust="0"/>
  </p:normalViewPr>
  <p:slideViewPr>
    <p:cSldViewPr>
      <p:cViewPr>
        <p:scale>
          <a:sx n="87" d="100"/>
          <a:sy n="87" d="100"/>
        </p:scale>
        <p:origin x="-1200" y="-66"/>
      </p:cViewPr>
      <p:guideLst>
        <p:guide orient="horz" pos="2352"/>
        <p:guide pos="31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6" y="-102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641" y="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/>
          <a:lstStyle>
            <a:lvl1pPr algn="r">
              <a:defRPr sz="1300"/>
            </a:lvl1pPr>
          </a:lstStyle>
          <a:p>
            <a:fld id="{05009C6A-E5A2-4DD5-AF45-7CF865956EC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794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641" y="6947941"/>
            <a:ext cx="4161390" cy="366010"/>
          </a:xfrm>
          <a:prstGeom prst="rect">
            <a:avLst/>
          </a:prstGeom>
        </p:spPr>
        <p:txBody>
          <a:bodyPr vert="horz" lIns="110193" tIns="55096" rIns="110193" bIns="55096" rtlCol="0" anchor="b"/>
          <a:lstStyle>
            <a:lvl1pPr algn="r">
              <a:defRPr sz="1300"/>
            </a:lvl1pPr>
          </a:lstStyle>
          <a:p>
            <a:fld id="{CE49620E-7D8A-4764-9C54-FBD3EAA0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0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7" y="0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/>
          <a:lstStyle>
            <a:lvl1pPr algn="r">
              <a:defRPr sz="1300"/>
            </a:lvl1pPr>
          </a:lstStyle>
          <a:p>
            <a:fld id="{E89A1860-0F91-41D2-8A31-0FA12D21C2D5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549275"/>
            <a:ext cx="3660775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272" tIns="56135" rIns="112272" bIns="561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112272" tIns="56135" rIns="112272" bIns="561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7" y="6948171"/>
            <a:ext cx="4160520" cy="365760"/>
          </a:xfrm>
          <a:prstGeom prst="rect">
            <a:avLst/>
          </a:prstGeom>
        </p:spPr>
        <p:txBody>
          <a:bodyPr vert="horz" lIns="112272" tIns="56135" rIns="112272" bIns="56135" rtlCol="0" anchor="b"/>
          <a:lstStyle>
            <a:lvl1pPr algn="r">
              <a:defRPr sz="1300"/>
            </a:lvl1pPr>
          </a:lstStyle>
          <a:p>
            <a:fld id="{1E3676B9-C6F5-4BA8-937A-8606EE0ED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658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18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973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633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290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5953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607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265" algn="l" defTabSz="99531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76B9-C6F5-4BA8-937A-8606EE0ED6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76B9-C6F5-4BA8-937A-8606EE0ED6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1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6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8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11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12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0213" y="550863"/>
            <a:ext cx="3660775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16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5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75" y="2319802"/>
            <a:ext cx="8471376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4949" y="4231642"/>
            <a:ext cx="6976428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2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6165" y="324991"/>
            <a:ext cx="2443134" cy="6938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315" y="324991"/>
            <a:ext cx="7166757" cy="6938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7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063" y="252377"/>
            <a:ext cx="7337951" cy="746286"/>
          </a:xfrm>
        </p:spPr>
        <p:txBody>
          <a:bodyPr/>
          <a:lstStyle>
            <a:lvl1pPr>
              <a:defRPr sz="32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2" y="1371600"/>
            <a:ext cx="9067800" cy="30480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127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0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509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93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2" y="533400"/>
            <a:ext cx="7337951" cy="746286"/>
          </a:xfrm>
        </p:spPr>
        <p:txBody>
          <a:bodyPr/>
          <a:lstStyle>
            <a:lvl1pPr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59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713" y="2319338"/>
            <a:ext cx="8470900" cy="1601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425" y="4232275"/>
            <a:ext cx="6975475" cy="19081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37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8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799013"/>
            <a:ext cx="8470900" cy="14827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3165475"/>
            <a:ext cx="8470900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4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43075"/>
            <a:ext cx="4408488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9363" y="1743075"/>
            <a:ext cx="4408487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0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671638"/>
            <a:ext cx="4403725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368550"/>
            <a:ext cx="4403725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2538" y="1671638"/>
            <a:ext cx="4405312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2538" y="2368550"/>
            <a:ext cx="4405312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2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7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2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96863"/>
            <a:ext cx="3278188" cy="1265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313" y="296863"/>
            <a:ext cx="5570537" cy="6373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5" y="1562100"/>
            <a:ext cx="3278188" cy="5108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9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213" y="5227638"/>
            <a:ext cx="5978525" cy="617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4213" y="666750"/>
            <a:ext cx="5978525" cy="4481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4213" y="5845175"/>
            <a:ext cx="5978525" cy="876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0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6300" y="298450"/>
            <a:ext cx="2241550" cy="6372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298450"/>
            <a:ext cx="6575425" cy="6372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6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271" y="4798625"/>
            <a:ext cx="8471376" cy="148314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271" y="3165100"/>
            <a:ext cx="8471376" cy="1633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2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5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17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62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35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08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80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2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303" y="1898016"/>
            <a:ext cx="4804946" cy="536560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4367" y="1898016"/>
            <a:ext cx="4804945" cy="536560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16" y="299050"/>
            <a:ext cx="8969693" cy="1244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16" y="1671567"/>
            <a:ext cx="4403524" cy="69663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59" indent="0">
              <a:buNone/>
              <a:defRPr sz="2200" b="1"/>
            </a:lvl2pPr>
            <a:lvl3pPr marL="994519" indent="0">
              <a:buNone/>
              <a:defRPr sz="2000" b="1"/>
            </a:lvl3pPr>
            <a:lvl4pPr marL="1491780" indent="0">
              <a:buNone/>
              <a:defRPr sz="1700" b="1"/>
            </a:lvl4pPr>
            <a:lvl5pPr marL="1989039" indent="0">
              <a:buNone/>
              <a:defRPr sz="1700" b="1"/>
            </a:lvl5pPr>
            <a:lvl6pPr marL="2486299" indent="0">
              <a:buNone/>
              <a:defRPr sz="1700" b="1"/>
            </a:lvl6pPr>
            <a:lvl7pPr marL="2983559" indent="0">
              <a:buNone/>
              <a:defRPr sz="1700" b="1"/>
            </a:lvl7pPr>
            <a:lvl8pPr marL="3480819" indent="0">
              <a:buNone/>
              <a:defRPr sz="1700" b="1"/>
            </a:lvl8pPr>
            <a:lvl9pPr marL="39780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316" y="2368197"/>
            <a:ext cx="4403524" cy="43025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2755" y="1671567"/>
            <a:ext cx="4405254" cy="69663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59" indent="0">
              <a:buNone/>
              <a:defRPr sz="2200" b="1"/>
            </a:lvl2pPr>
            <a:lvl3pPr marL="994519" indent="0">
              <a:buNone/>
              <a:defRPr sz="2000" b="1"/>
            </a:lvl3pPr>
            <a:lvl4pPr marL="1491780" indent="0">
              <a:buNone/>
              <a:defRPr sz="1700" b="1"/>
            </a:lvl4pPr>
            <a:lvl5pPr marL="1989039" indent="0">
              <a:buNone/>
              <a:defRPr sz="1700" b="1"/>
            </a:lvl5pPr>
            <a:lvl6pPr marL="2486299" indent="0">
              <a:buNone/>
              <a:defRPr sz="1700" b="1"/>
            </a:lvl6pPr>
            <a:lvl7pPr marL="2983559" indent="0">
              <a:buNone/>
              <a:defRPr sz="1700" b="1"/>
            </a:lvl7pPr>
            <a:lvl8pPr marL="3480819" indent="0">
              <a:buNone/>
              <a:defRPr sz="1700" b="1"/>
            </a:lvl8pPr>
            <a:lvl9pPr marL="39780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2755" y="2368197"/>
            <a:ext cx="4405254" cy="43025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9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18" y="297321"/>
            <a:ext cx="3278852" cy="126534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556" y="297328"/>
            <a:ext cx="5571453" cy="637339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18" y="1562665"/>
            <a:ext cx="3278852" cy="5108046"/>
          </a:xfrm>
        </p:spPr>
        <p:txBody>
          <a:bodyPr/>
          <a:lstStyle>
            <a:lvl1pPr marL="0" indent="0">
              <a:buNone/>
              <a:defRPr sz="1500"/>
            </a:lvl1pPr>
            <a:lvl2pPr marL="497259" indent="0">
              <a:buNone/>
              <a:defRPr sz="1300"/>
            </a:lvl2pPr>
            <a:lvl3pPr marL="994519" indent="0">
              <a:buNone/>
              <a:defRPr sz="1100"/>
            </a:lvl3pPr>
            <a:lvl4pPr marL="1491780" indent="0">
              <a:buNone/>
              <a:defRPr sz="1000"/>
            </a:lvl4pPr>
            <a:lvl5pPr marL="1989039" indent="0">
              <a:buNone/>
              <a:defRPr sz="1000"/>
            </a:lvl5pPr>
            <a:lvl6pPr marL="2486299" indent="0">
              <a:buNone/>
              <a:defRPr sz="1000"/>
            </a:lvl6pPr>
            <a:lvl7pPr marL="2983559" indent="0">
              <a:buNone/>
              <a:defRPr sz="1000"/>
            </a:lvl7pPr>
            <a:lvl8pPr marL="3480819" indent="0">
              <a:buNone/>
              <a:defRPr sz="1000"/>
            </a:lvl8pPr>
            <a:lvl9pPr marL="39780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4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469" y="5227322"/>
            <a:ext cx="5979795" cy="6171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3469" y="667244"/>
            <a:ext cx="5979795" cy="4480560"/>
          </a:xfrm>
        </p:spPr>
        <p:txBody>
          <a:bodyPr/>
          <a:lstStyle>
            <a:lvl1pPr marL="0" indent="0">
              <a:buNone/>
              <a:defRPr sz="3500"/>
            </a:lvl1pPr>
            <a:lvl2pPr marL="497259" indent="0">
              <a:buNone/>
              <a:defRPr sz="3100"/>
            </a:lvl2pPr>
            <a:lvl3pPr marL="994519" indent="0">
              <a:buNone/>
              <a:defRPr sz="2600"/>
            </a:lvl3pPr>
            <a:lvl4pPr marL="1491780" indent="0">
              <a:buNone/>
              <a:defRPr sz="2200"/>
            </a:lvl4pPr>
            <a:lvl5pPr marL="1989039" indent="0">
              <a:buNone/>
              <a:defRPr sz="2200"/>
            </a:lvl5pPr>
            <a:lvl6pPr marL="2486299" indent="0">
              <a:buNone/>
              <a:defRPr sz="2200"/>
            </a:lvl6pPr>
            <a:lvl7pPr marL="2983559" indent="0">
              <a:buNone/>
              <a:defRPr sz="2200"/>
            </a:lvl7pPr>
            <a:lvl8pPr marL="3480819" indent="0">
              <a:buNone/>
              <a:defRPr sz="2200"/>
            </a:lvl8pPr>
            <a:lvl9pPr marL="397807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3469" y="5844437"/>
            <a:ext cx="5979795" cy="876405"/>
          </a:xfrm>
        </p:spPr>
        <p:txBody>
          <a:bodyPr/>
          <a:lstStyle>
            <a:lvl1pPr marL="0" indent="0">
              <a:buNone/>
              <a:defRPr sz="1500"/>
            </a:lvl1pPr>
            <a:lvl2pPr marL="497259" indent="0">
              <a:buNone/>
              <a:defRPr sz="1300"/>
            </a:lvl2pPr>
            <a:lvl3pPr marL="994519" indent="0">
              <a:buNone/>
              <a:defRPr sz="1100"/>
            </a:lvl3pPr>
            <a:lvl4pPr marL="1491780" indent="0">
              <a:buNone/>
              <a:defRPr sz="1000"/>
            </a:lvl4pPr>
            <a:lvl5pPr marL="1989039" indent="0">
              <a:buNone/>
              <a:defRPr sz="1000"/>
            </a:lvl5pPr>
            <a:lvl6pPr marL="2486299" indent="0">
              <a:buNone/>
              <a:defRPr sz="1000"/>
            </a:lvl6pPr>
            <a:lvl7pPr marL="2983559" indent="0">
              <a:buNone/>
              <a:defRPr sz="1000"/>
            </a:lvl7pPr>
            <a:lvl8pPr marL="3480819" indent="0">
              <a:buNone/>
              <a:defRPr sz="1000"/>
            </a:lvl8pPr>
            <a:lvl9pPr marL="39780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1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16" y="299050"/>
            <a:ext cx="8969693" cy="1244600"/>
          </a:xfrm>
          <a:prstGeom prst="rect">
            <a:avLst/>
          </a:prstGeom>
        </p:spPr>
        <p:txBody>
          <a:bodyPr vert="horz" lIns="99452" tIns="49725" rIns="99452" bIns="4972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16" y="1742452"/>
            <a:ext cx="8969693" cy="4928271"/>
          </a:xfrm>
          <a:prstGeom prst="rect">
            <a:avLst/>
          </a:prstGeom>
        </p:spPr>
        <p:txBody>
          <a:bodyPr vert="horz" lIns="99452" tIns="49725" rIns="99452" bIns="4972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316" y="6921371"/>
            <a:ext cx="2325476" cy="397581"/>
          </a:xfrm>
          <a:prstGeom prst="rect">
            <a:avLst/>
          </a:prstGeom>
        </p:spPr>
        <p:txBody>
          <a:bodyPr vert="horz" lIns="99452" tIns="49725" rIns="99452" bIns="4972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161" y="6921371"/>
            <a:ext cx="3156003" cy="397581"/>
          </a:xfrm>
          <a:prstGeom prst="rect">
            <a:avLst/>
          </a:prstGeom>
        </p:spPr>
        <p:txBody>
          <a:bodyPr vert="horz" lIns="99452" tIns="49725" rIns="99452" bIns="4972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533" y="6921371"/>
            <a:ext cx="2325476" cy="397581"/>
          </a:xfrm>
          <a:prstGeom prst="rect">
            <a:avLst/>
          </a:prstGeom>
        </p:spPr>
        <p:txBody>
          <a:bodyPr vert="horz" lIns="99452" tIns="49725" rIns="99452" bIns="4972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695D-011D-4EA2-A82C-89D19C119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3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780" r:id="rId13"/>
    <p:sldLayoutId id="2147483789" r:id="rId14"/>
    <p:sldLayoutId id="2147483875" r:id="rId15"/>
    <p:sldLayoutId id="2147483876" r:id="rId16"/>
    <p:sldLayoutId id="2147483877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94519" rtl="0" eaLnBrk="1" latinLnBrk="0" hangingPunct="1">
        <a:spcBef>
          <a:spcPct val="0"/>
        </a:spcBef>
        <a:buNone/>
        <a:defRPr sz="4000" b="1" kern="1200">
          <a:solidFill>
            <a:srgbClr val="002060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94519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808047" indent="-310787" algn="l" defTabSz="994519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43149" indent="-248629" algn="l" defTabSz="994519" rtl="0" eaLnBrk="1" latinLnBrk="0" hangingPunct="1">
        <a:spcBef>
          <a:spcPct val="20000"/>
        </a:spcBef>
        <a:buClr>
          <a:srgbClr val="FF000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40407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37669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34927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188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449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709" indent="-248629" algn="l" defTabSz="9945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5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51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80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03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29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55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819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078" algn="l" defTabSz="9945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298450"/>
            <a:ext cx="8969375" cy="124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43075"/>
            <a:ext cx="8969375" cy="492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475" y="6921500"/>
            <a:ext cx="2325688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188" y="6921500"/>
            <a:ext cx="315595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163" y="6921500"/>
            <a:ext cx="2325687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526B-59BF-495C-85C0-6C63D1CD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hyperlink" Target="http://www.spede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hyperlink" Target="http://www.spede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spede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1.jpeg"/><Relationship Id="rId5" Type="http://schemas.openxmlformats.org/officeDocument/2006/relationships/image" Target="../media/image28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17" Type="http://schemas.openxmlformats.org/officeDocument/2006/relationships/image" Target="../media/image53.gif"/><Relationship Id="rId2" Type="http://schemas.openxmlformats.org/officeDocument/2006/relationships/image" Target="../media/image38.gif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gif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10" Type="http://schemas.openxmlformats.org/officeDocument/2006/relationships/image" Target="../media/image46.gif"/><Relationship Id="rId4" Type="http://schemas.openxmlformats.org/officeDocument/2006/relationships/image" Target="../media/image40.png"/><Relationship Id="rId9" Type="http://schemas.openxmlformats.org/officeDocument/2006/relationships/image" Target="../media/image45.gif"/><Relationship Id="rId14" Type="http://schemas.openxmlformats.org/officeDocument/2006/relationships/image" Target="../media/image5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4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hyperlink" Target="mailto:info@sped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de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de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tif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hyperlink" Target="http://www.spede.com/" TargetMode="Externa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1742421" y="2635876"/>
            <a:ext cx="6126480" cy="3307724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8344" y="5773579"/>
            <a:ext cx="6109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 Vision Sensor Confirms a Part is Correct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566" y="658851"/>
            <a:ext cx="8055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4000" b="1" dirty="0" smtClean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0216" y="6408363"/>
            <a:ext cx="8800898" cy="652752"/>
            <a:chOff x="-6684" y="5675757"/>
            <a:chExt cx="8800898" cy="6527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-6684" y="5879682"/>
              <a:ext cx="813723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675757"/>
              <a:ext cx="1724752" cy="65275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2049" y="691508"/>
            <a:ext cx="8221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Complying </a:t>
            </a:r>
            <a:r>
              <a:rPr lang="en-US" altLang="en-US" sz="4000" b="1" dirty="0">
                <a:solidFill>
                  <a:srgbClr val="002060"/>
                </a:solidFill>
                <a:cs typeface="Arial" panose="020B0604020202020204" pitchFamily="34" charset="0"/>
              </a:rPr>
              <a:t>with Honda </a:t>
            </a:r>
            <a:r>
              <a:rPr lang="en-US" altLang="en-US" sz="4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MPRs by Automating </a:t>
            </a:r>
            <a:r>
              <a:rPr lang="en-US" altLang="en-US" sz="4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Lineside Processes</a:t>
            </a:r>
            <a:endParaRPr lang="en-US" altLang="en-US" sz="4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78841" y="2133600"/>
            <a:ext cx="8772273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0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95892" y="1295400"/>
            <a:ext cx="7195889" cy="1676400"/>
          </a:xfrm>
        </p:spPr>
        <p:txBody>
          <a:bodyPr wrap="none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200" b="1" dirty="0" smtClean="0"/>
              <a:t>Small Lot Control</a:t>
            </a:r>
            <a:endParaRPr lang="en-US" sz="2200" b="1" dirty="0"/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Controls non-standard pack counts at End of </a:t>
            </a:r>
            <a:r>
              <a:rPr lang="en-US" sz="1600" b="0" dirty="0" smtClean="0">
                <a:solidFill>
                  <a:schemeClr val="tx1"/>
                </a:solidFill>
              </a:rPr>
              <a:t>Run </a:t>
            </a:r>
            <a:r>
              <a:rPr lang="en-US" sz="1600" b="0" dirty="0">
                <a:solidFill>
                  <a:schemeClr val="tx1"/>
                </a:solidFill>
              </a:rPr>
              <a:t>/ </a:t>
            </a:r>
            <a:r>
              <a:rPr lang="en-US" sz="1600" b="0" dirty="0" smtClean="0">
                <a:solidFill>
                  <a:schemeClr val="tx1"/>
                </a:solidFill>
              </a:rPr>
              <a:t>Shift 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Controls </a:t>
            </a:r>
            <a:r>
              <a:rPr lang="en-US" sz="1600" b="0" dirty="0">
                <a:solidFill>
                  <a:schemeClr val="tx1"/>
                </a:solidFill>
              </a:rPr>
              <a:t>partial containers of </a:t>
            </a:r>
            <a:r>
              <a:rPr lang="en-US" sz="1600" b="0" dirty="0" smtClean="0">
                <a:solidFill>
                  <a:schemeClr val="tx1"/>
                </a:solidFill>
              </a:rPr>
              <a:t>Parts available for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Re-pack / Re-work</a:t>
            </a:r>
          </a:p>
          <a:p>
            <a:pPr marL="4572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19020" y="1786302"/>
            <a:ext cx="2084802" cy="1818836"/>
            <a:chOff x="7027920" y="2524564"/>
            <a:chExt cx="2276048" cy="1818836"/>
          </a:xfrm>
        </p:grpSpPr>
        <p:pic>
          <p:nvPicPr>
            <p:cNvPr id="49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66" t="10464" r="3506" b="-204"/>
            <a:stretch/>
          </p:blipFill>
          <p:spPr bwMode="auto">
            <a:xfrm>
              <a:off x="7027920" y="2695135"/>
              <a:ext cx="2276048" cy="1648265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238" y="2524564"/>
              <a:ext cx="680730" cy="4624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103822" y="7010400"/>
            <a:ext cx="52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955317" y="2993571"/>
            <a:ext cx="8817690" cy="318109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94519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808047" indent="-310787" algn="l" defTabSz="994519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43149" indent="-248629" algn="l" defTabSz="994519" rtl="0" eaLnBrk="1" latinLnBrk="0" hangingPunct="1">
              <a:spcBef>
                <a:spcPct val="2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40407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37669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34927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2188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9449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6709" indent="-248629" algn="l" defTabSz="9945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/>
              <a:t>Honda Batch Orders - Serialized Parts 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Serialized input from PLC/Inline/Handheld scanner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Honda Batch EDI imported into SPEDE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SPEDE displays Batch Order quantities list on touchscreen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Operator selects batch, SPEDE verifies part number/quantity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Prints Honda container/batch/mixed master label per EDI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Batches are removed from list as completed</a:t>
            </a:r>
          </a:p>
          <a:p>
            <a:pPr marL="731520" indent="-285750">
              <a:lnSpc>
                <a:spcPct val="11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Management view of all batches/completion status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Small Lots and Honda Batch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9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159" y="1890022"/>
            <a:ext cx="8401408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Inexpensive USB camera(s) can be installed at Packing line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Camera captures image of part being packed to verify accuracy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SPEDE ensures that all slots in a segmented layer of package are filled before next 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layer can begin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SPEDE ensures that all required components are in a Kit 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When container or kit is correctly filled, SPEDE prints a container label</a:t>
            </a:r>
          </a:p>
          <a:p>
            <a:pPr marL="457200" indent="-285750"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Video is preserved as proof of correct packaging in case of customer inquiry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8024" y="3829375"/>
            <a:ext cx="6143822" cy="2723825"/>
            <a:chOff x="1307470" y="3813144"/>
            <a:chExt cx="6143822" cy="2723825"/>
          </a:xfrm>
        </p:grpSpPr>
        <p:pic>
          <p:nvPicPr>
            <p:cNvPr id="26" name="Picture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5"/>
            <a:stretch/>
          </p:blipFill>
          <p:spPr bwMode="auto">
            <a:xfrm>
              <a:off x="5049652" y="4326403"/>
              <a:ext cx="2401640" cy="1920240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880152" y="4044206"/>
              <a:ext cx="240559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01416"/>
              <a:r>
                <a:rPr lang="en-US" sz="1400" b="1" dirty="0"/>
                <a:t>Imaging </a:t>
              </a:r>
              <a:r>
                <a:rPr lang="en-US" sz="1400" b="1" dirty="0" smtClean="0"/>
                <a:t>Camera at Packing</a:t>
              </a:r>
              <a:endParaRPr lang="en-US" sz="1400" b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935162" y="4361702"/>
              <a:ext cx="5077519" cy="2175267"/>
              <a:chOff x="5530085" y="4014937"/>
              <a:chExt cx="5077519" cy="217526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924288" y="5913205"/>
                <a:ext cx="46833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 USB Camera can ensure all slots in a container or kit are correctly filled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6" name="Picture 3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566" t="17817" r="3506" b="-204"/>
              <a:stretch/>
            </p:blipFill>
            <p:spPr bwMode="auto">
              <a:xfrm>
                <a:off x="5530085" y="4014937"/>
                <a:ext cx="2544467" cy="1846857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4" descr="https://www.baslerweb.com/fp-1478427532/media/editorial/product_images/camera_series/ace_1/ace_GigE_lens_f_l_670x500px__x25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9" t="14982" r="-7244" b="22168"/>
            <a:stretch/>
          </p:blipFill>
          <p:spPr bwMode="auto">
            <a:xfrm rot="14020590">
              <a:off x="1062109" y="4058505"/>
              <a:ext cx="893013" cy="402291"/>
            </a:xfrm>
            <a:prstGeom prst="rect">
              <a:avLst/>
            </a:prstGeom>
            <a:noFill/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931181" y="1459135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Packing Control  -  Using Cameras to verify packaging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Cameras for Packing Control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4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103822" y="7010400"/>
            <a:ext cx="52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831862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874122" y="1410124"/>
            <a:ext cx="8082196" cy="4245893"/>
          </a:xfrm>
        </p:spPr>
        <p:txBody>
          <a:bodyPr wrap="none"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Controls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iece Counts at Start &amp; End of Run: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</a:rPr>
              <a:t>Uses the Container Serial Number </a:t>
            </a:r>
            <a:r>
              <a:rPr lang="en-US" sz="1600" b="0" dirty="0" smtClean="0">
                <a:solidFill>
                  <a:schemeClr val="tx1"/>
                </a:solidFill>
              </a:rPr>
              <a:t>for control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Controls Partial Pack Counts at End of Run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and End of Shift 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Pack Qty can be adjusted using a virtual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keypad on the TouchScreen</a:t>
            </a:r>
            <a:endParaRPr lang="en-US" sz="1600" b="0" dirty="0">
              <a:solidFill>
                <a:schemeClr val="tx1"/>
              </a:solidFill>
            </a:endParaRP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Validates aggregation of multiple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containers of Partials with same Part Number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</a:rPr>
              <a:t>V</a:t>
            </a:r>
            <a:r>
              <a:rPr lang="en-US" sz="1600" b="0" dirty="0" smtClean="0">
                <a:solidFill>
                  <a:schemeClr val="tx1"/>
                </a:solidFill>
              </a:rPr>
              <a:t>alidates new Full Pack containers built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from multiple Partials </a:t>
            </a:r>
          </a:p>
          <a:p>
            <a:pPr marL="731520" indent="-28575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Provides for Re-work operations on Partials 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293425" y="1981200"/>
            <a:ext cx="2798852" cy="4137138"/>
            <a:chOff x="6202361" y="1772889"/>
            <a:chExt cx="3249834" cy="4803757"/>
          </a:xfrm>
        </p:grpSpPr>
        <p:grpSp>
          <p:nvGrpSpPr>
            <p:cNvPr id="3" name="Group 2"/>
            <p:cNvGrpSpPr/>
            <p:nvPr/>
          </p:nvGrpSpPr>
          <p:grpSpPr>
            <a:xfrm>
              <a:off x="6202361" y="1772889"/>
              <a:ext cx="3247214" cy="2226228"/>
              <a:chOff x="6354762" y="2059939"/>
              <a:chExt cx="3069333" cy="2133568"/>
            </a:xfrm>
          </p:grpSpPr>
          <p:pic>
            <p:nvPicPr>
              <p:cNvPr id="13" name="Picture 12" descr="SPED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3724" y="2059939"/>
                <a:ext cx="2910371" cy="2133568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</p:pic>
          <p:sp>
            <p:nvSpPr>
              <p:cNvPr id="18" name="Oval 17"/>
              <p:cNvSpPr/>
              <p:nvPr/>
            </p:nvSpPr>
            <p:spPr>
              <a:xfrm>
                <a:off x="6354762" y="3823717"/>
                <a:ext cx="2233706" cy="24688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14398" y="4290646"/>
              <a:ext cx="3237797" cy="2286000"/>
              <a:chOff x="6397158" y="4648200"/>
              <a:chExt cx="3112034" cy="2138156"/>
            </a:xfrm>
          </p:grpSpPr>
          <p:pic>
            <p:nvPicPr>
              <p:cNvPr id="17" name="Picture 16" descr="SPEDE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9747" y="4648200"/>
                <a:ext cx="2959445" cy="2138156"/>
              </a:xfrm>
              <a:prstGeom prst="rect">
                <a:avLst/>
              </a:prstGeom>
              <a:ln w="15875">
                <a:solidFill>
                  <a:schemeClr val="tx2"/>
                </a:solidFill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6397158" y="6095568"/>
                <a:ext cx="1419430" cy="61003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Controls Partials and Rework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8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9103822" y="7010400"/>
            <a:ext cx="52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49324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37667" y="1447800"/>
            <a:ext cx="8510952" cy="3962400"/>
          </a:xfrm>
        </p:spPr>
        <p:txBody>
          <a:bodyPr wrap="none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2200" b="1" dirty="0" smtClean="0"/>
              <a:t>Part / </a:t>
            </a:r>
            <a:r>
              <a:rPr lang="en-US" sz="2200" b="1" dirty="0" smtClean="0"/>
              <a:t>Container Traceability </a:t>
            </a:r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Serial </a:t>
            </a:r>
            <a:r>
              <a:rPr lang="en-US" altLang="en-US" sz="1600" dirty="0"/>
              <a:t>number is linked to each part’s production </a:t>
            </a:r>
            <a:r>
              <a:rPr lang="en-US" altLang="en-US" sz="1600" dirty="0" smtClean="0"/>
              <a:t>data</a:t>
            </a:r>
            <a:endParaRPr lang="en-US" sz="1600" dirty="0" smtClean="0"/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Traceability by </a:t>
            </a:r>
            <a:r>
              <a:rPr lang="en-US" sz="1600" dirty="0"/>
              <a:t>part, </a:t>
            </a:r>
            <a:r>
              <a:rPr lang="en-US" sz="1600" dirty="0" smtClean="0"/>
              <a:t>lot</a:t>
            </a:r>
            <a:r>
              <a:rPr lang="en-US" sz="1600" dirty="0"/>
              <a:t>, container, </a:t>
            </a:r>
            <a:r>
              <a:rPr lang="en-US" sz="1600" dirty="0" smtClean="0"/>
              <a:t>line, </a:t>
            </a:r>
            <a:r>
              <a:rPr lang="en-US" sz="1600" dirty="0"/>
              <a:t>run date, associate, </a:t>
            </a:r>
            <a:r>
              <a:rPr lang="en-US" sz="1600" dirty="0" smtClean="0"/>
              <a:t>etc.</a:t>
            </a:r>
            <a:r>
              <a:rPr lang="en-US" altLang="en-US" sz="1600" dirty="0"/>
              <a:t> </a:t>
            </a:r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Forward </a:t>
            </a:r>
            <a:r>
              <a:rPr lang="en-US" altLang="en-US" sz="1600" dirty="0"/>
              <a:t>traceability </a:t>
            </a:r>
            <a:r>
              <a:rPr lang="en-US" altLang="en-US" sz="1600" dirty="0" smtClean="0"/>
              <a:t>from </a:t>
            </a:r>
            <a:r>
              <a:rPr lang="en-US" altLang="en-US" sz="1600" dirty="0"/>
              <a:t>production </a:t>
            </a:r>
            <a:r>
              <a:rPr lang="en-US" altLang="en-US" sz="1600" dirty="0" smtClean="0"/>
              <a:t>to Customer </a:t>
            </a:r>
            <a:endParaRPr lang="en-US" altLang="en-US" sz="1600" dirty="0"/>
          </a:p>
          <a:p>
            <a:pPr marL="742950" lvl="2" indent="-285750" defTabSz="457132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Backward </a:t>
            </a:r>
            <a:r>
              <a:rPr lang="en-US" altLang="en-US" sz="1600" dirty="0"/>
              <a:t>traceability from production </a:t>
            </a:r>
            <a:r>
              <a:rPr lang="en-US" altLang="en-US" sz="1600" dirty="0" smtClean="0"/>
              <a:t>to </a:t>
            </a:r>
            <a:r>
              <a:rPr lang="en-US" altLang="en-US" sz="1600" dirty="0"/>
              <a:t>raw </a:t>
            </a:r>
            <a:r>
              <a:rPr lang="en-US" altLang="en-US" sz="1600" dirty="0" smtClean="0"/>
              <a:t>components to suppliers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</a:pP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07181" y="3204915"/>
            <a:ext cx="8126803" cy="2005317"/>
            <a:chOff x="897402" y="4726837"/>
            <a:chExt cx="8126803" cy="2005317"/>
          </a:xfrm>
        </p:grpSpPr>
        <p:grpSp>
          <p:nvGrpSpPr>
            <p:cNvPr id="28" name="Group 27"/>
            <p:cNvGrpSpPr/>
            <p:nvPr/>
          </p:nvGrpSpPr>
          <p:grpSpPr>
            <a:xfrm>
              <a:off x="897402" y="4841631"/>
              <a:ext cx="6017455" cy="1858874"/>
              <a:chOff x="897402" y="4841631"/>
              <a:chExt cx="6017455" cy="1858874"/>
            </a:xfrm>
          </p:grpSpPr>
          <p:pic>
            <p:nvPicPr>
              <p:cNvPr id="32" name="Picture 3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4" t="26901" r="2364" b="16206"/>
              <a:stretch/>
            </p:blipFill>
            <p:spPr>
              <a:xfrm>
                <a:off x="922254" y="4865077"/>
                <a:ext cx="5940016" cy="1779333"/>
              </a:xfrm>
              <a:prstGeom prst="rect">
                <a:avLst/>
              </a:prstGeom>
              <a:ln w="15875" cmpd="sng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</p:spPr>
          </p:pic>
          <p:sp>
            <p:nvSpPr>
              <p:cNvPr id="33" name="Rectangle 32"/>
              <p:cNvSpPr>
                <a:spLocks noChangeAspect="1"/>
              </p:cNvSpPr>
              <p:nvPr/>
            </p:nvSpPr>
            <p:spPr>
              <a:xfrm>
                <a:off x="897402" y="4841631"/>
                <a:ext cx="48956" cy="182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812130" y="5043039"/>
                <a:ext cx="102727" cy="16574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5"/>
            <a:stretch/>
          </p:blipFill>
          <p:spPr>
            <a:xfrm>
              <a:off x="6809616" y="4726837"/>
              <a:ext cx="2214589" cy="1970148"/>
            </a:xfrm>
            <a:prstGeom prst="rect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0" name="Oval 29"/>
            <p:cNvSpPr/>
            <p:nvPr/>
          </p:nvSpPr>
          <p:spPr>
            <a:xfrm>
              <a:off x="5810493" y="5673969"/>
              <a:ext cx="762000" cy="1058185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129588" y="5307867"/>
              <a:ext cx="2362200" cy="330933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Serial Traceability of Parts, Containers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41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50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91810" y="1374184"/>
            <a:ext cx="8510952" cy="5145733"/>
          </a:xfrm>
        </p:spPr>
        <p:txBody>
          <a:bodyPr wrap="none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1" dirty="0" smtClean="0"/>
              <a:t>Operator </a:t>
            </a:r>
            <a:r>
              <a:rPr lang="en-US" sz="2000" b="1" dirty="0" smtClean="0"/>
              <a:t>Accountability is Simplified</a:t>
            </a:r>
            <a:endParaRPr lang="en-US" sz="2000" b="1" dirty="0" smtClean="0"/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Associate must sign-in to perform all SPEDE operations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All scans, labels and events are linked to the current user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All transactions are retained in SQL Txn database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Tells you </a:t>
            </a:r>
            <a:r>
              <a:rPr lang="en-US" sz="1600" b="0" dirty="0">
                <a:solidFill>
                  <a:schemeClr val="tx1"/>
                </a:solidFill>
              </a:rPr>
              <a:t>W</a:t>
            </a:r>
            <a:r>
              <a:rPr lang="en-US" sz="1600" b="0" dirty="0" smtClean="0">
                <a:solidFill>
                  <a:schemeClr val="tx1"/>
                </a:solidFill>
              </a:rPr>
              <a:t>ho did </a:t>
            </a:r>
            <a:r>
              <a:rPr lang="en-US" sz="1600" b="0" dirty="0">
                <a:solidFill>
                  <a:schemeClr val="tx1"/>
                </a:solidFill>
              </a:rPr>
              <a:t>W</a:t>
            </a:r>
            <a:r>
              <a:rPr lang="en-US" sz="1600" b="0" dirty="0" smtClean="0">
                <a:solidFill>
                  <a:schemeClr val="tx1"/>
                </a:solidFill>
              </a:rPr>
              <a:t>hat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smtClean="0">
                <a:solidFill>
                  <a:schemeClr val="tx1"/>
                </a:solidFill>
              </a:rPr>
              <a:t>Where, When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Confirms that </a:t>
            </a:r>
            <a:r>
              <a:rPr lang="en-US" sz="1600" b="0" dirty="0">
                <a:solidFill>
                  <a:schemeClr val="tx1"/>
                </a:solidFill>
              </a:rPr>
              <a:t>each Operator is following your </a:t>
            </a:r>
            <a:r>
              <a:rPr lang="en-US" sz="1600" b="0" dirty="0" smtClean="0">
                <a:solidFill>
                  <a:schemeClr val="tx1"/>
                </a:solidFill>
              </a:rPr>
              <a:t>processes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52841" y="3407391"/>
            <a:ext cx="8649921" cy="3252136"/>
            <a:chOff x="479790" y="1366679"/>
            <a:chExt cx="8649921" cy="3252136"/>
          </a:xfrm>
        </p:grpSpPr>
        <p:grpSp>
          <p:nvGrpSpPr>
            <p:cNvPr id="47" name="Group 46"/>
            <p:cNvGrpSpPr/>
            <p:nvPr/>
          </p:nvGrpSpPr>
          <p:grpSpPr>
            <a:xfrm>
              <a:off x="3209192" y="1366679"/>
              <a:ext cx="5920519" cy="2290982"/>
              <a:chOff x="2942842" y="3309050"/>
              <a:chExt cx="5437211" cy="2169793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103833" y="3733259"/>
                <a:ext cx="20529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2942842" y="3370403"/>
                <a:ext cx="1517460" cy="1303791"/>
                <a:chOff x="1996226" y="3338266"/>
                <a:chExt cx="1653926" cy="1419684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2331949" y="3878873"/>
                  <a:ext cx="0" cy="87907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5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6226" y="3338266"/>
                  <a:ext cx="888023" cy="799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Flowchart: Magnetic Disk 55"/>
                <p:cNvSpPr>
                  <a:spLocks noChangeAspect="1"/>
                </p:cNvSpPr>
                <p:nvPr/>
              </p:nvSpPr>
              <p:spPr>
                <a:xfrm>
                  <a:off x="3223619" y="3564607"/>
                  <a:ext cx="426533" cy="365760"/>
                </a:xfrm>
                <a:prstGeom prst="flowChartMagneticDisk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09472" tIns="54735" rIns="109472" bIns="54735" rtlCol="0" anchor="ctr"/>
                <a:lstStyle/>
                <a:p>
                  <a:pPr algn="ctr" defTabSz="982369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1" name="TextBox 10"/>
              <p:cNvSpPr txBox="1">
                <a:spLocks noChangeArrowheads="1"/>
              </p:cNvSpPr>
              <p:nvPr/>
            </p:nvSpPr>
            <p:spPr bwMode="auto">
              <a:xfrm>
                <a:off x="3142954" y="3309050"/>
                <a:ext cx="392388" cy="270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474" tIns="50236" rIns="100474" bIns="5023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82369"/>
                <a:r>
                  <a:rPr lang="en-US" altLang="en-US" sz="1200" dirty="0">
                    <a:latin typeface="Calibri"/>
                  </a:rPr>
                  <a:t>PLC</a:t>
                </a:r>
              </a:p>
            </p:txBody>
          </p:sp>
          <p:sp>
            <p:nvSpPr>
              <p:cNvPr id="52" name="TextBox 10"/>
              <p:cNvSpPr txBox="1">
                <a:spLocks noChangeArrowheads="1"/>
              </p:cNvSpPr>
              <p:nvPr/>
            </p:nvSpPr>
            <p:spPr bwMode="auto">
              <a:xfrm>
                <a:off x="3900732" y="3314100"/>
                <a:ext cx="737416" cy="279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0474" tIns="50236" rIns="100474" bIns="5023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82369"/>
                <a:r>
                  <a:rPr lang="en-US" altLang="en-US" sz="1200" dirty="0">
                    <a:latin typeface="Calibri"/>
                  </a:rPr>
                  <a:t>Database</a:t>
                </a:r>
              </a:p>
            </p:txBody>
          </p:sp>
          <p:sp>
            <p:nvSpPr>
              <p:cNvPr id="53" name="TextBox 4"/>
              <p:cNvSpPr txBox="1">
                <a:spLocks noChangeArrowheads="1"/>
              </p:cNvSpPr>
              <p:nvPr/>
            </p:nvSpPr>
            <p:spPr bwMode="auto">
              <a:xfrm>
                <a:off x="5140427" y="3517388"/>
                <a:ext cx="3239626" cy="196145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xtLst/>
            </p:spPr>
            <p:txBody>
              <a:bodyPr wrap="square" lIns="100474" tIns="50236" rIns="100474" bIns="5023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82369"/>
                <a:r>
                  <a:rPr lang="en-US" altLang="en-US" sz="1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/>
                  </a:rPr>
                  <a:t>Typical Production Data stored in DB: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Part Number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Operator Nbr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Shift, Date, Time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WO Nbr 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Lot Nbr 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Machine Cycles, Cycle Timestamp 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Part Count: Good, Scrap, Re-work</a:t>
                </a:r>
              </a:p>
              <a:p>
                <a:pPr marL="491111" indent="-196445" defTabSz="982369">
                  <a:buFont typeface="Arial" panose="020B0604020202020204" pitchFamily="34" charset="0"/>
                  <a:buChar char="•"/>
                </a:pPr>
                <a:r>
                  <a:rPr lang="en-US" altLang="en-US" sz="1400" dirty="0">
                    <a:latin typeface="Calibri"/>
                  </a:rPr>
                  <a:t>Machine Stats &amp; Metrics, etc.</a:t>
                </a:r>
              </a:p>
            </p:txBody>
          </p:sp>
        </p:grpSp>
        <p:pic>
          <p:nvPicPr>
            <p:cNvPr id="48" name="Picture 2" descr="Production Machine - metal strip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90" y="2295477"/>
              <a:ext cx="3424720" cy="23233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Operator Accountability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0969" y="6836542"/>
            <a:ext cx="8534400" cy="453969"/>
            <a:chOff x="630969" y="6836542"/>
            <a:chExt cx="8534400" cy="453969"/>
          </a:xfrm>
        </p:grpSpPr>
        <p:sp>
          <p:nvSpPr>
            <p:cNvPr id="29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38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1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1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1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7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43413" y="4903097"/>
            <a:ext cx="1953248" cy="812096"/>
            <a:chOff x="5556739" y="2590800"/>
            <a:chExt cx="3200400" cy="1330620"/>
          </a:xfrm>
        </p:grpSpPr>
        <p:pic>
          <p:nvPicPr>
            <p:cNvPr id="6" name="Picture 5" descr="image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739" y="3272283"/>
              <a:ext cx="3200400" cy="649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Nisco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590800"/>
              <a:ext cx="2813539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93" y="4605270"/>
            <a:ext cx="1528700" cy="521147"/>
          </a:xfrm>
          <a:prstGeom prst="rect">
            <a:avLst/>
          </a:prstGeom>
        </p:spPr>
      </p:pic>
      <p:pic>
        <p:nvPicPr>
          <p:cNvPr id="9" name="Picture 8" descr="image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76" y="1452050"/>
            <a:ext cx="2377440" cy="48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99" y="4543594"/>
            <a:ext cx="2178601" cy="1048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6" b="16064"/>
          <a:stretch/>
        </p:blipFill>
        <p:spPr>
          <a:xfrm>
            <a:off x="796399" y="5949986"/>
            <a:ext cx="1847276" cy="654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2" y="3549324"/>
            <a:ext cx="3037466" cy="1157929"/>
          </a:xfrm>
          <a:prstGeom prst="rect">
            <a:avLst/>
          </a:prstGeom>
        </p:spPr>
      </p:pic>
      <p:pic>
        <p:nvPicPr>
          <p:cNvPr id="13" name="Picture 12" descr="Mars Pet Care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38" y="6013709"/>
            <a:ext cx="1823507" cy="59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"/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16" y="2631687"/>
            <a:ext cx="1679166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21" y="1442689"/>
            <a:ext cx="1453607" cy="9295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8" y="2677407"/>
            <a:ext cx="961463" cy="1005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72" y="3765336"/>
            <a:ext cx="3345453" cy="5146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9" t="1" b="27673"/>
          <a:stretch/>
        </p:blipFill>
        <p:spPr>
          <a:xfrm>
            <a:off x="6747569" y="5949986"/>
            <a:ext cx="2252372" cy="514685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544350" y="619804"/>
            <a:ext cx="8592297" cy="523196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algn="ctr"/>
            <a:r>
              <a:rPr lang="en-US" altLang="en-US" sz="2800" b="1" i="1" dirty="0">
                <a:cs typeface="Arial" panose="020B0604020202020204" pitchFamily="34" charset="0"/>
              </a:rPr>
              <a:t>Meet a Few of our Customers... </a:t>
            </a:r>
            <a:endParaRPr lang="en-US" sz="2800" b="1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MAHLE Hom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9" y="2543484"/>
            <a:ext cx="260724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nhk-nasco_100x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39" y="2521713"/>
            <a:ext cx="1453061" cy="8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630970" y="1219200"/>
            <a:ext cx="8534400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1452050"/>
            <a:ext cx="1809750" cy="5524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5004" y="634439"/>
            <a:ext cx="8258094" cy="58476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 defTabSz="457132" eaLnBrk="0" fontAlgn="base" hangingPunct="0"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To Discuss Your Line-side Project...   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1054987" y="1371600"/>
            <a:ext cx="783022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87" tIns="41943" rIns="83887" bIns="4194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1943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Contact </a:t>
            </a:r>
            <a:endParaRPr lang="en-US" altLang="en-US" sz="1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Bob Bunsey</a:t>
            </a: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440-808-8888   x22</a:t>
            </a: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  <a:hlinkClick r:id="rId4"/>
              </a:rPr>
              <a:t>info@spede.com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  <a:hlinkClick r:id="rId5"/>
              </a:rPr>
              <a:t>www.spede.com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41943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0979" y="4163777"/>
            <a:ext cx="8685938" cy="3113532"/>
            <a:chOff x="700979" y="4557840"/>
            <a:chExt cx="8685938" cy="3113532"/>
          </a:xfrm>
        </p:grpSpPr>
        <p:sp>
          <p:nvSpPr>
            <p:cNvPr id="11" name="TextBox 10"/>
            <p:cNvSpPr txBox="1"/>
            <p:nvPr/>
          </p:nvSpPr>
          <p:spPr>
            <a:xfrm>
              <a:off x="985868" y="4557840"/>
              <a:ext cx="8401049" cy="2249833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About Us:</a:t>
              </a:r>
            </a:p>
            <a:p>
              <a:pPr>
                <a:lnSpc>
                  <a:spcPct val="110000"/>
                </a:lnSpc>
              </a:pPr>
              <a:r>
                <a:rPr lang="en-US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SPEDE Technologies is a software and systems company with </a:t>
              </a:r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41 </a:t>
              </a:r>
              <a:r>
                <a:rPr lang="en-US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years of experience in the automotive industry. We specialize in Automated Line-side Solutions that control and standardize production area processes to ensure consistent accuracy, increase efficiency and provide 20/20 visibility into line-side operations. 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cs typeface="Arial" panose="020B0604020202020204" pitchFamily="34" charset="0"/>
                </a:rPr>
                <a:t>Our Customers are mid-size to Fortune 500 auto suppliers with multiple plant sites throughout the U.S. and in Mexico. They rely on SPEDE Automated Line-side Solutions to keep their mission-critical processes running smoothly, 24/7.</a:t>
              </a:r>
              <a:endPara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00979" y="6613637"/>
              <a:ext cx="8597735" cy="1057735"/>
              <a:chOff x="360356" y="6085674"/>
              <a:chExt cx="8597735" cy="105773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60356" y="6279711"/>
                <a:ext cx="8422119" cy="863699"/>
                <a:chOff x="772131" y="7181829"/>
                <a:chExt cx="8422119" cy="86369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057020" y="7181829"/>
                  <a:ext cx="8137230" cy="0"/>
                </a:xfrm>
                <a:prstGeom prst="line">
                  <a:avLst/>
                </a:prstGeom>
                <a:ln w="31750" cmpd="thickThin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772131" y="7276086"/>
                  <a:ext cx="8203541" cy="769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3296" tIns="0" rIns="83296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832869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dirty="0"/>
                    <a:t>© </a:t>
                  </a:r>
                  <a:r>
                    <a:rPr lang="en-US" sz="1000" dirty="0" smtClean="0"/>
                    <a:t>2021, </a:t>
                  </a:r>
                  <a:r>
                    <a:rPr lang="en-US" sz="1000" dirty="0"/>
                    <a:t>SPEDE Technologies.      440-808-8888       </a:t>
                  </a:r>
                  <a:r>
                    <a:rPr lang="en-US" sz="1000" dirty="0">
                      <a:hlinkClick r:id="rId5"/>
                    </a:rPr>
                    <a:t>www.SPEDE.com</a:t>
                  </a:r>
                  <a:endParaRPr lang="en-US" sz="1000" dirty="0"/>
                </a:p>
                <a:p>
                  <a:pPr algn="ctr" defTabSz="832869" eaLnBrk="1" fontAlgn="base" hangingPunct="1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en-US" sz="1000" dirty="0"/>
                    <a:t>24930 Detroit Road,  Suites D &amp; E      Cleveland OH 44145</a:t>
                  </a:r>
                </a:p>
                <a:p>
                  <a:pPr algn="ctr" defTabSz="832869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i="1" dirty="0">
                      <a:solidFill>
                        <a:srgbClr val="C00000"/>
                      </a:solidFill>
                    </a:rPr>
                    <a:t>Simplifying Processes.... Standardizing Excellence</a:t>
                  </a:r>
                  <a:r>
                    <a:rPr lang="en-US" sz="1000" dirty="0">
                      <a:solidFill>
                        <a:srgbClr val="C00000"/>
                      </a:solidFill>
                    </a:rPr>
                    <a:t>.</a:t>
                  </a:r>
                  <a:r>
                    <a:rPr lang="en-US" sz="1000" baseline="26000" dirty="0">
                      <a:solidFill>
                        <a:srgbClr val="C00000"/>
                      </a:solidFill>
                    </a:rPr>
                    <a:t>®</a:t>
                  </a:r>
                </a:p>
                <a:p>
                  <a:pPr algn="ctr" defTabSz="832869" eaLnBrk="1" fontAlgn="base" hangingPunct="1">
                    <a:spcBef>
                      <a:spcPts val="275"/>
                    </a:spcBef>
                    <a:spcAft>
                      <a:spcPct val="0"/>
                    </a:spcAft>
                  </a:pPr>
                  <a:r>
                    <a:rPr lang="en-US" sz="1000" dirty="0"/>
                    <a:t> </a:t>
                  </a:r>
                </a:p>
              </p:txBody>
            </p:sp>
          </p:grpSp>
          <p:pic>
            <p:nvPicPr>
              <p:cNvPr id="16" name="Picture 15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3339" y="6085674"/>
                <a:ext cx="1724752" cy="652752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601" y="6901931"/>
              <a:ext cx="1323466" cy="457200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/>
          <p:nvPr/>
        </p:nvCxnSpPr>
        <p:spPr>
          <a:xfrm>
            <a:off x="920159" y="1219200"/>
            <a:ext cx="8183663" cy="0"/>
          </a:xfrm>
          <a:prstGeom prst="line">
            <a:avLst/>
          </a:prstGeom>
          <a:ln w="31750" cmpd="thickThin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03822" y="7010400"/>
            <a:ext cx="45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337288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27909" y="1447800"/>
            <a:ext cx="6806203" cy="54102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Honda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MPR*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functionality includes:   </a:t>
            </a:r>
            <a:endParaRPr lang="en-US" sz="2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31520" indent="-365760">
              <a:spcBef>
                <a:spcPts val="6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Poka Yoke error-proofing methods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Component </a:t>
            </a:r>
            <a:r>
              <a:rPr lang="en-US" sz="1800" b="0" dirty="0">
                <a:solidFill>
                  <a:schemeClr val="tx1"/>
                </a:solidFill>
              </a:rPr>
              <a:t>Traceability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Verification </a:t>
            </a:r>
            <a:r>
              <a:rPr lang="en-US" sz="1800" b="0" dirty="0" smtClean="0">
                <a:solidFill>
                  <a:schemeClr val="tx1"/>
                </a:solidFill>
              </a:rPr>
              <a:t>of Part / </a:t>
            </a:r>
            <a:r>
              <a:rPr lang="en-US" sz="1800" b="0" dirty="0" smtClean="0">
                <a:solidFill>
                  <a:schemeClr val="tx1"/>
                </a:solidFill>
              </a:rPr>
              <a:t>Component at Packing, Labeling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Automated Line-side Labeling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Pass thru </a:t>
            </a:r>
            <a:r>
              <a:rPr lang="en-US" sz="1800" b="0" dirty="0" smtClean="0">
                <a:solidFill>
                  <a:schemeClr val="tx1"/>
                </a:solidFill>
              </a:rPr>
              <a:t>Verification / Re-pack, Re-label Control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Rework Control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Small Lot / Partials Control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Honda Batch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Parts Traceability</a:t>
            </a:r>
          </a:p>
          <a:p>
            <a:pPr marL="731520" indent="-365760">
              <a:spcBef>
                <a:spcPts val="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Operator Accountability</a:t>
            </a:r>
          </a:p>
          <a:p>
            <a:pPr marL="457200" indent="0">
              <a:spcBef>
                <a:spcPts val="300"/>
              </a:spcBef>
              <a:buNone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marL="457200" indent="0">
              <a:spcBef>
                <a:spcPts val="300"/>
              </a:spcBef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* </a:t>
            </a:r>
            <a:r>
              <a:rPr lang="en-US" sz="1800" b="0" dirty="0" smtClean="0">
                <a:solidFill>
                  <a:schemeClr val="tx1"/>
                </a:solidFill>
              </a:rPr>
              <a:t>MPR = </a:t>
            </a:r>
            <a:r>
              <a:rPr lang="en-US" sz="1800" b="0" spc="-100" dirty="0" smtClean="0">
                <a:solidFill>
                  <a:schemeClr val="tx1"/>
                </a:solidFill>
              </a:rPr>
              <a:t>Minimum </a:t>
            </a:r>
            <a:r>
              <a:rPr lang="en-US" sz="1800" b="0" spc="-100" dirty="0">
                <a:solidFill>
                  <a:schemeClr val="tx1"/>
                </a:solidFill>
              </a:rPr>
              <a:t>Process </a:t>
            </a:r>
            <a:r>
              <a:rPr lang="en-US" sz="1800" b="0" spc="-100" dirty="0" smtClean="0">
                <a:solidFill>
                  <a:schemeClr val="tx1"/>
                </a:solidFill>
              </a:rPr>
              <a:t>Requirements</a:t>
            </a:r>
            <a:endParaRPr lang="en-US" sz="1800" b="0" spc="-100" dirty="0">
              <a:solidFill>
                <a:schemeClr val="tx1"/>
              </a:solidFill>
            </a:endParaRPr>
          </a:p>
          <a:p>
            <a:pPr marL="457200" lvl="0" indent="0">
              <a:spcBef>
                <a:spcPts val="300"/>
              </a:spcBef>
              <a:buNone/>
            </a:pPr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C:\Users\Cheryl\AppData\Local\Microsoft\Windows\Temporary Internet Files\Content.IE5\0KP3HKQJ\check-mark-gu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05" y="3733800"/>
            <a:ext cx="2018774" cy="18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Functionality </a:t>
              </a: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for Honda MPR Compl</a:t>
              </a: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iance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20159" y="1426323"/>
            <a:ext cx="6496366" cy="5062248"/>
          </a:xfrm>
        </p:spPr>
        <p:txBody>
          <a:bodyPr wrap="none" lIns="0">
            <a:noAutofit/>
          </a:bodyPr>
          <a:lstStyle/>
          <a:p>
            <a:pPr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/>
              <a:t>Track Vendor-supplied and Internally Produced Parts</a:t>
            </a:r>
            <a:endParaRPr lang="en-US" sz="1800" dirty="0" smtClean="0"/>
          </a:p>
          <a:p>
            <a:pPr marL="731520" indent="-27432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/>
              <a:t>Creates genealogy of End Item via scanning transactions at manufacturing processes</a:t>
            </a:r>
          </a:p>
          <a:p>
            <a:pPr marL="731520" indent="-27432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/>
              <a:t>Trace serialized and non-serialized parts</a:t>
            </a:r>
            <a:endParaRPr lang="en-US" sz="1600" b="0" dirty="0"/>
          </a:p>
          <a:p>
            <a:pPr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/>
              <a:t>Bill </a:t>
            </a:r>
            <a:r>
              <a:rPr lang="en-US" sz="1800" dirty="0"/>
              <a:t>of Material by WIP/FG part </a:t>
            </a:r>
            <a:r>
              <a:rPr lang="en-US" sz="1800" dirty="0" smtClean="0"/>
              <a:t>number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Set up is done  </a:t>
            </a:r>
            <a:r>
              <a:rPr lang="en-US" sz="1600" b="0" dirty="0">
                <a:solidFill>
                  <a:schemeClr val="tx1"/>
                </a:solidFill>
              </a:rPr>
              <a:t>using SPEDE Web app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List </a:t>
            </a:r>
            <a:r>
              <a:rPr lang="en-US" sz="1600" b="0" dirty="0">
                <a:solidFill>
                  <a:schemeClr val="tx1"/>
                </a:solidFill>
              </a:rPr>
              <a:t>of components / purchased items per part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Quantity </a:t>
            </a:r>
            <a:r>
              <a:rPr lang="en-US" sz="1600" b="0" dirty="0">
                <a:solidFill>
                  <a:schemeClr val="tx1"/>
                </a:solidFill>
              </a:rPr>
              <a:t>per operation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Receive </a:t>
            </a:r>
            <a:r>
              <a:rPr lang="en-US" sz="1800" dirty="0"/>
              <a:t>Raw / Purchased components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Use vendor supplied labels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Optionally print SPEDE labels by unit of </a:t>
            </a:r>
            <a:r>
              <a:rPr lang="en-US" sz="1600" b="0" dirty="0" smtClean="0">
                <a:solidFill>
                  <a:schemeClr val="tx1"/>
                </a:solidFill>
              </a:rPr>
              <a:t>measure </a:t>
            </a:r>
            <a:r>
              <a:rPr lang="en-US" sz="1600" b="0" dirty="0">
                <a:solidFill>
                  <a:schemeClr val="tx1"/>
                </a:solidFill>
              </a:rPr>
              <a:t>issued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 </a:t>
            </a:r>
            <a:r>
              <a:rPr lang="en-US" sz="1800" dirty="0" smtClean="0"/>
              <a:t>Issue </a:t>
            </a:r>
            <a:r>
              <a:rPr lang="en-US" sz="1800" dirty="0"/>
              <a:t>components to line/operation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Scan component attributes -part number, vendor lot,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Component part validated to BOM/Line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 </a:t>
            </a:r>
            <a:r>
              <a:rPr lang="en-US" sz="1800" dirty="0" smtClean="0"/>
              <a:t>Optional </a:t>
            </a:r>
            <a:r>
              <a:rPr lang="en-US" sz="1800" dirty="0"/>
              <a:t>Return to Stock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Unused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To be reissued</a:t>
            </a:r>
          </a:p>
          <a:p>
            <a:pPr marL="731520" indent="-27937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Use prior serial or generate new</a:t>
            </a:r>
          </a:p>
          <a:p>
            <a:pPr marL="536405" indent="-279378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742950" lvl="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900"/>
              </a:spcBef>
              <a:spcAft>
                <a:spcPts val="400"/>
              </a:spcAft>
              <a:buNone/>
            </a:pPr>
            <a:endParaRPr lang="en-US" sz="2000" b="0" dirty="0">
              <a:solidFill>
                <a:srgbClr val="003399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18837" y="2174945"/>
            <a:ext cx="2232277" cy="1828800"/>
            <a:chOff x="4262834" y="3291925"/>
            <a:chExt cx="1582207" cy="1300564"/>
          </a:xfrm>
        </p:grpSpPr>
        <p:grpSp>
          <p:nvGrpSpPr>
            <p:cNvPr id="25" name="Group 24"/>
            <p:cNvGrpSpPr/>
            <p:nvPr/>
          </p:nvGrpSpPr>
          <p:grpSpPr>
            <a:xfrm>
              <a:off x="4540257" y="3291925"/>
              <a:ext cx="975679" cy="1087655"/>
              <a:chOff x="4029486" y="1463083"/>
              <a:chExt cx="711938" cy="79569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63" t="15157" r="13040" b="6400"/>
              <a:stretch/>
            </p:blipFill>
            <p:spPr>
              <a:xfrm>
                <a:off x="4173808" y="1865242"/>
                <a:ext cx="398073" cy="39353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9486" y="1615363"/>
                <a:ext cx="711938" cy="513205"/>
              </a:xfrm>
              <a:prstGeom prst="rect">
                <a:avLst/>
              </a:prstGeom>
            </p:spPr>
          </p:pic>
          <p:pic>
            <p:nvPicPr>
              <p:cNvPr id="33" name="Picture 28" descr="ICON-TXC.T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76"/>
              <a:stretch>
                <a:fillRect/>
              </a:stretch>
            </p:blipFill>
            <p:spPr bwMode="auto">
              <a:xfrm>
                <a:off x="4210878" y="1463083"/>
                <a:ext cx="333612" cy="143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116"/>
            <p:cNvSpPr txBox="1">
              <a:spLocks noChangeArrowheads="1"/>
            </p:cNvSpPr>
            <p:nvPr/>
          </p:nvSpPr>
          <p:spPr bwMode="auto">
            <a:xfrm>
              <a:off x="4262834" y="4336218"/>
              <a:ext cx="1582207" cy="25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96561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+mn-lt"/>
                </a:rPr>
                <a:t>SPEDE Touchscreen PC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5"/>
          <a:stretch/>
        </p:blipFill>
        <p:spPr>
          <a:xfrm>
            <a:off x="7192174" y="2857835"/>
            <a:ext cx="361414" cy="58536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416525" y="4453415"/>
            <a:ext cx="1768634" cy="1070537"/>
            <a:chOff x="8576360" y="3984394"/>
            <a:chExt cx="1456063" cy="897179"/>
          </a:xfrm>
        </p:grpSpPr>
        <p:sp>
          <p:nvSpPr>
            <p:cNvPr id="36" name="Flowchart: Multidocument 35"/>
            <p:cNvSpPr/>
            <p:nvPr/>
          </p:nvSpPr>
          <p:spPr>
            <a:xfrm>
              <a:off x="8923332" y="3984394"/>
              <a:ext cx="915767" cy="672998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82473"/>
              <a:r>
                <a:rPr lang="en-US" sz="1100" dirty="0">
                  <a:solidFill>
                    <a:prstClr val="black"/>
                  </a:solidFill>
                </a:rPr>
                <a:t>Tracability</a:t>
              </a:r>
              <a:br>
                <a:rPr lang="en-US" sz="1100" dirty="0">
                  <a:solidFill>
                    <a:prstClr val="black"/>
                  </a:solidFill>
                </a:rPr>
              </a:br>
              <a:r>
                <a:rPr lang="en-US" sz="1100" dirty="0">
                  <a:solidFill>
                    <a:prstClr val="black"/>
                  </a:solidFill>
                </a:rPr>
                <a:t>Reports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76360" y="4662327"/>
              <a:ext cx="1456063" cy="21924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982473"/>
              <a:r>
                <a:rPr lang="en-US" sz="1100" dirty="0" smtClean="0">
                  <a:solidFill>
                    <a:prstClr val="black"/>
                  </a:solidFill>
                </a:rPr>
                <a:t>Traceability Inquiries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20159" y="1219200"/>
            <a:ext cx="8183663" cy="0"/>
          </a:xfrm>
          <a:prstGeom prst="line">
            <a:avLst/>
          </a:prstGeom>
          <a:ln w="31750" cmpd="thickThin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Component Traceability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48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3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68010" y="1447800"/>
            <a:ext cx="8510952" cy="3445197"/>
          </a:xfrm>
        </p:spPr>
        <p:txBody>
          <a:bodyPr wrap="none" lIns="0">
            <a:no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spcAft>
                <a:spcPts val="300"/>
              </a:spcAft>
            </a:pPr>
            <a:r>
              <a:rPr lang="en-US" sz="2000" dirty="0" smtClean="0"/>
              <a:t>PLC, Vision </a:t>
            </a:r>
            <a:r>
              <a:rPr lang="en-US" sz="2000" dirty="0"/>
              <a:t>S</a:t>
            </a:r>
            <a:r>
              <a:rPr lang="en-US" sz="2000" dirty="0" smtClean="0"/>
              <a:t>ensor, Scale or Camera </a:t>
            </a:r>
            <a:r>
              <a:rPr lang="en-US" sz="2000" dirty="0"/>
              <a:t>C</a:t>
            </a:r>
            <a:r>
              <a:rPr lang="en-US" sz="2000" dirty="0" smtClean="0"/>
              <a:t>an Trigger a Label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Label-printing is triggered automatically by a line-side device</a:t>
            </a:r>
          </a:p>
          <a:p>
            <a:pPr marL="640080" lvl="0" indent="-274320">
              <a:lnSpc>
                <a:spcPct val="13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Host ERP / EDI supplies label data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Devices </a:t>
            </a: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validate the correctness of a part or component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 good parts only toward a pack count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Optional Conveyor interface can divert scrap or wrong parts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Container label </a:t>
            </a:r>
            <a:r>
              <a:rPr lang="en-US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automatically prints when </a:t>
            </a: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count/dunnage is correct</a:t>
            </a: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Prevents packing errors: wrong or bad part / wrong quantity</a:t>
            </a:r>
            <a:endParaRPr lang="en-US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4008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Prevents </a:t>
            </a:r>
            <a:r>
              <a:rPr lang="en-US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mis-labeling of parts /containers</a:t>
            </a:r>
          </a:p>
          <a:p>
            <a:pPr marL="640080" lvl="0" indent="-274320">
              <a:lnSpc>
                <a:spcPct val="130000"/>
              </a:lnSpc>
              <a:spcBef>
                <a:spcPts val="0"/>
              </a:spcBef>
              <a:buClr>
                <a:srgbClr val="A5002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Collects data for part traceability </a:t>
            </a:r>
            <a:endParaRPr lang="en-US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900"/>
              </a:spcBef>
              <a:spcAft>
                <a:spcPts val="400"/>
              </a:spcAft>
              <a:buNone/>
            </a:pPr>
            <a:endParaRPr lang="en-US" sz="2000" b="0" dirty="0">
              <a:solidFill>
                <a:srgbClr val="003399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77366" y="1676400"/>
            <a:ext cx="1826456" cy="1773656"/>
            <a:chOff x="6979156" y="4601120"/>
            <a:chExt cx="1826456" cy="1773656"/>
          </a:xfrm>
        </p:grpSpPr>
        <p:sp>
          <p:nvSpPr>
            <p:cNvPr id="12" name="TextBox 11"/>
            <p:cNvSpPr txBox="1"/>
            <p:nvPr/>
          </p:nvSpPr>
          <p:spPr>
            <a:xfrm>
              <a:off x="6979156" y="5974666"/>
              <a:ext cx="1826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Prevents mis-identifying and mis-labeling of similar </a:t>
              </a:r>
              <a:r>
                <a: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arts</a:t>
              </a:r>
              <a:endPara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10"/>
            <a:stretch/>
          </p:blipFill>
          <p:spPr>
            <a:xfrm>
              <a:off x="7023704" y="4601120"/>
              <a:ext cx="1737360" cy="128915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Automated Lineside Labeling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5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9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8362" y="1407467"/>
            <a:ext cx="6154051" cy="4002733"/>
          </a:xfrm>
        </p:spPr>
        <p:txBody>
          <a:bodyPr wrap="none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2200" dirty="0" smtClean="0"/>
              <a:t>PLC Labeling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PLC supplies </a:t>
            </a:r>
            <a:r>
              <a:rPr lang="en-US" sz="1600" b="0" dirty="0">
                <a:solidFill>
                  <a:schemeClr val="tx1"/>
                </a:solidFill>
              </a:rPr>
              <a:t>part number / run data / </a:t>
            </a:r>
            <a:r>
              <a:rPr lang="en-US" sz="1600" b="0" dirty="0" smtClean="0">
                <a:solidFill>
                  <a:schemeClr val="tx1"/>
                </a:solidFill>
              </a:rPr>
              <a:t>count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Counts good and scrap parts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Touchscreen PC at lineside displays production run data </a:t>
            </a:r>
          </a:p>
          <a:p>
            <a:pPr marL="54864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b="0" dirty="0" smtClean="0">
                <a:solidFill>
                  <a:schemeClr val="tx1"/>
                </a:solidFill>
              </a:rPr>
              <a:t> including  part, label status, pack count, etc.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Touchscreen </a:t>
            </a:r>
            <a:r>
              <a:rPr lang="en-US" sz="1600" b="0" dirty="0" smtClean="0">
                <a:solidFill>
                  <a:schemeClr val="tx1"/>
                </a:solidFill>
              </a:rPr>
              <a:t>allows </a:t>
            </a:r>
            <a:r>
              <a:rPr lang="en-US" sz="1600" b="0" dirty="0">
                <a:solidFill>
                  <a:schemeClr val="tx1"/>
                </a:solidFill>
              </a:rPr>
              <a:t>operator to view </a:t>
            </a:r>
            <a:r>
              <a:rPr lang="en-US" sz="1600" b="0" dirty="0" smtClean="0">
                <a:solidFill>
                  <a:schemeClr val="tx1"/>
                </a:solidFill>
              </a:rPr>
              <a:t>piece count</a:t>
            </a:r>
            <a:r>
              <a:rPr lang="en-US" sz="1600" b="0" dirty="0" smtClean="0">
                <a:solidFill>
                  <a:schemeClr val="tx1"/>
                </a:solidFill>
              </a:rPr>
              <a:t>, adjust </a:t>
            </a:r>
            <a:r>
              <a:rPr lang="en-US" sz="1600" b="0" dirty="0" smtClean="0">
                <a:solidFill>
                  <a:schemeClr val="tx1"/>
                </a:solidFill>
              </a:rPr>
              <a:t/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for </a:t>
            </a:r>
            <a:r>
              <a:rPr lang="en-US" sz="1600" b="0" dirty="0" smtClean="0">
                <a:solidFill>
                  <a:schemeClr val="tx1"/>
                </a:solidFill>
              </a:rPr>
              <a:t>scrap 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Serialized label prints </a:t>
            </a:r>
            <a:r>
              <a:rPr lang="en-US" sz="1600" b="0" dirty="0" smtClean="0">
                <a:solidFill>
                  <a:schemeClr val="tx1"/>
                </a:solidFill>
              </a:rPr>
              <a:t>when </a:t>
            </a:r>
            <a:r>
              <a:rPr lang="en-US" sz="1600" b="0" dirty="0" smtClean="0">
                <a:solidFill>
                  <a:schemeClr val="tx1"/>
                </a:solidFill>
              </a:rPr>
              <a:t>pack count is </a:t>
            </a:r>
            <a:r>
              <a:rPr lang="en-US" sz="1600" b="0" dirty="0" smtClean="0">
                <a:solidFill>
                  <a:schemeClr val="tx1"/>
                </a:solidFill>
              </a:rPr>
              <a:t>correct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Label data is supplied by Host ERP / EDI</a:t>
            </a:r>
          </a:p>
          <a:p>
            <a:pPr marL="44577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endParaRPr lang="en-US" sz="16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100"/>
              </a:spcBef>
              <a:buClr>
                <a:srgbClr val="C00000"/>
              </a:buClr>
            </a:pPr>
            <a:r>
              <a:rPr lang="en-US" sz="2000" dirty="0" smtClean="0"/>
              <a:t> Real-time Production Data </a:t>
            </a:r>
          </a:p>
          <a:p>
            <a:pPr marL="54864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Production data can be sent to host OEE, ERP systems to </a:t>
            </a:r>
            <a:br>
              <a:rPr lang="en-US" sz="16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analyze efficiencies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46" y="1828800"/>
            <a:ext cx="2562767" cy="1920240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5" name="Picture 24" descr="SPED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46" y="4267200"/>
            <a:ext cx="258825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Using PLCs to Automate Labeling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087" y="1828800"/>
            <a:ext cx="8401408" cy="197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Vision Sensor is “trained” to recognize a part </a:t>
            </a:r>
            <a:r>
              <a:rPr lang="en-US" sz="1600" dirty="0">
                <a:cs typeface="Arial" panose="020B0604020202020204" pitchFamily="34" charset="0"/>
              </a:rPr>
              <a:t>n</a:t>
            </a:r>
            <a:r>
              <a:rPr lang="en-US" sz="1600" dirty="0" smtClean="0">
                <a:cs typeface="Arial" panose="020B0604020202020204" pitchFamily="34" charset="0"/>
              </a:rPr>
              <a:t>umber by its unique attribute  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At Packing, the part is moved under the sensor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Sensor </a:t>
            </a:r>
            <a:r>
              <a:rPr lang="en-US" sz="1600" dirty="0">
                <a:cs typeface="Arial" panose="020B0604020202020204" pitchFamily="34" charset="0"/>
              </a:rPr>
              <a:t>uses </a:t>
            </a:r>
            <a:r>
              <a:rPr lang="en-US" sz="1600" dirty="0" smtClean="0">
                <a:cs typeface="Arial" panose="020B0604020202020204" pitchFamily="34" charset="0"/>
              </a:rPr>
              <a:t>i</a:t>
            </a:r>
            <a:r>
              <a:rPr lang="en-US" sz="1600" dirty="0" smtClean="0">
                <a:ea typeface="MS PGothic" pitchFamily="34" charset="-128"/>
                <a:cs typeface="Arial" panose="020B0604020202020204" pitchFamily="34" charset="0"/>
              </a:rPr>
              <a:t>mage capture &amp; pixel </a:t>
            </a:r>
            <a:r>
              <a:rPr lang="en-US" sz="1600" dirty="0">
                <a:ea typeface="MS PGothic" pitchFamily="34" charset="-128"/>
                <a:cs typeface="Arial" panose="020B0604020202020204" pitchFamily="34" charset="0"/>
              </a:rPr>
              <a:t>a</a:t>
            </a:r>
            <a:r>
              <a:rPr lang="en-US" sz="1600" dirty="0" smtClean="0">
                <a:ea typeface="MS PGothic" pitchFamily="34" charset="-128"/>
                <a:cs typeface="Arial" panose="020B0604020202020204" pitchFamily="34" charset="0"/>
              </a:rPr>
              <a:t>nalysis to </a:t>
            </a:r>
            <a:r>
              <a:rPr lang="en-US" sz="1600" dirty="0" smtClean="0">
                <a:cs typeface="Arial" panose="020B0604020202020204" pitchFamily="34" charset="0"/>
              </a:rPr>
              <a:t>identify the part 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If </a:t>
            </a:r>
            <a:r>
              <a:rPr lang="en-US" sz="1600" dirty="0" smtClean="0">
                <a:cs typeface="Arial" panose="020B0604020202020204" pitchFamily="34" charset="0"/>
              </a:rPr>
              <a:t>part </a:t>
            </a:r>
            <a:r>
              <a:rPr lang="en-US" sz="1600" dirty="0">
                <a:cs typeface="Arial" panose="020B0604020202020204" pitchFamily="34" charset="0"/>
              </a:rPr>
              <a:t>is </a:t>
            </a:r>
            <a:r>
              <a:rPr lang="en-US" sz="1600" dirty="0" smtClean="0">
                <a:cs typeface="Arial" panose="020B0604020202020204" pitchFamily="34" charset="0"/>
              </a:rPr>
              <a:t>correct</a:t>
            </a:r>
            <a:r>
              <a:rPr lang="en-US" sz="1600" dirty="0">
                <a:cs typeface="Arial" panose="020B0604020202020204" pitchFamily="34" charset="0"/>
              </a:rPr>
              <a:t>, the running </a:t>
            </a:r>
            <a:r>
              <a:rPr lang="en-US" sz="1600" dirty="0" smtClean="0">
                <a:cs typeface="Arial" panose="020B0604020202020204" pitchFamily="34" charset="0"/>
              </a:rPr>
              <a:t>part </a:t>
            </a:r>
            <a:r>
              <a:rPr lang="en-US" sz="1600" dirty="0">
                <a:cs typeface="Arial" panose="020B0604020202020204" pitchFamily="34" charset="0"/>
              </a:rPr>
              <a:t>c</a:t>
            </a:r>
            <a:r>
              <a:rPr lang="en-US" sz="1600" dirty="0" smtClean="0">
                <a:cs typeface="Arial" panose="020B0604020202020204" pitchFamily="34" charset="0"/>
              </a:rPr>
              <a:t>ount </a:t>
            </a:r>
            <a:r>
              <a:rPr lang="en-US" sz="1600" dirty="0">
                <a:cs typeface="Arial" panose="020B0604020202020204" pitchFamily="34" charset="0"/>
              </a:rPr>
              <a:t>is incremented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If part is wrong, an audio/visual alert prevents packing error</a:t>
            </a:r>
          </a:p>
          <a:p>
            <a:pPr marL="457200" indent="-285750">
              <a:lnSpc>
                <a:spcPct val="120000"/>
              </a:lnSpc>
              <a:spcBef>
                <a:spcPts val="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When pack count is reached, SPEDE prints a container label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087562" y="3962400"/>
            <a:ext cx="6505956" cy="2227978"/>
            <a:chOff x="2048818" y="4572679"/>
            <a:chExt cx="6505956" cy="2227978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>
              <a:fillRect/>
            </a:stretch>
          </p:blipFill>
          <p:spPr bwMode="auto">
            <a:xfrm>
              <a:off x="2048818" y="4572679"/>
              <a:ext cx="4419499" cy="22279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4211058" y="5410200"/>
              <a:ext cx="4343716" cy="276999"/>
              <a:chOff x="4937682" y="5144853"/>
              <a:chExt cx="4343716" cy="276999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4937682" y="5297253"/>
                <a:ext cx="2484091" cy="0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423541" y="5144853"/>
                <a:ext cx="1857857" cy="27699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Keyence Vision Sensor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735483" y="4901488"/>
              <a:ext cx="3819291" cy="276999"/>
              <a:chOff x="5467091" y="4933117"/>
              <a:chExt cx="3819291" cy="27699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>
                <a:off x="5467091" y="5081530"/>
                <a:ext cx="2075830" cy="24658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542922" y="4933117"/>
                <a:ext cx="1743460" cy="276999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</a:ln>
            </p:spPr>
            <p:txBody>
              <a:bodyPr wrap="square" lIns="0" tIns="45720" rIns="91440" bIns="45720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  to be Identified   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627208" y="6040501"/>
              <a:ext cx="4788019" cy="565129"/>
              <a:chOff x="3842105" y="5614957"/>
              <a:chExt cx="4788019" cy="565129"/>
            </a:xfrm>
          </p:grpSpPr>
          <p:sp>
            <p:nvSpPr>
              <p:cNvPr id="15" name="Rectangle 14"/>
              <p:cNvSpPr/>
              <p:nvPr/>
            </p:nvSpPr>
            <p:spPr>
              <a:xfrm rot="1175600">
                <a:off x="3842105" y="5614957"/>
                <a:ext cx="746760" cy="49728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4594651" y="6057177"/>
                <a:ext cx="2506886" cy="4008"/>
              </a:xfrm>
              <a:prstGeom prst="straightConnector1">
                <a:avLst/>
              </a:prstGeom>
              <a:ln w="41275">
                <a:solidFill>
                  <a:srgbClr val="00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113929" y="5903087"/>
                <a:ext cx="1516195" cy="27699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Vision Target Area</a:t>
                </a:r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3367" y="140621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Vision Sensors for Part Verification and Labeling </a:t>
            </a:r>
            <a:endParaRPr lang="en-US" sz="22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Vision Sensors for MPR Compliance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9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614303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Content Placeholder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1676" r="-1" b="17212"/>
          <a:stretch/>
        </p:blipFill>
        <p:spPr>
          <a:xfrm>
            <a:off x="1063353" y="169815"/>
            <a:ext cx="8233051" cy="7237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6200000" flipH="1">
            <a:off x="4358002" y="4479742"/>
            <a:ext cx="390074" cy="388081"/>
          </a:xfrm>
          <a:prstGeom prst="rect">
            <a:avLst/>
          </a:prstGeom>
        </p:spPr>
      </p:pic>
      <p:sp>
        <p:nvSpPr>
          <p:cNvPr id="11" name="Flowchart: Display 25"/>
          <p:cNvSpPr/>
          <p:nvPr/>
        </p:nvSpPr>
        <p:spPr>
          <a:xfrm rot="8790202" flipH="1">
            <a:off x="4686434" y="4405437"/>
            <a:ext cx="251637" cy="2930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849088" flipH="1">
            <a:off x="5337417" y="3453984"/>
            <a:ext cx="261167" cy="398294"/>
          </a:xfrm>
          <a:prstGeom prst="rect">
            <a:avLst/>
          </a:prstGeom>
        </p:spPr>
      </p:pic>
      <p:sp>
        <p:nvSpPr>
          <p:cNvPr id="20" name="Flowchart: Display 25"/>
          <p:cNvSpPr/>
          <p:nvPr/>
        </p:nvSpPr>
        <p:spPr>
          <a:xfrm rot="16769090" flipH="1">
            <a:off x="5311219" y="3732982"/>
            <a:ext cx="233662" cy="370847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23" name="Flowchart: Display 25"/>
          <p:cNvSpPr/>
          <p:nvPr/>
        </p:nvSpPr>
        <p:spPr>
          <a:xfrm rot="19522792" flipH="1">
            <a:off x="5818232" y="3752611"/>
            <a:ext cx="188728" cy="459143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2937014" flipH="1">
            <a:off x="5929275" y="3589110"/>
            <a:ext cx="323351" cy="3217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390932" y="4774888"/>
            <a:ext cx="442521" cy="235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35006" y="3519248"/>
            <a:ext cx="385207" cy="26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64153" y="234373"/>
            <a:ext cx="5856763" cy="1054694"/>
          </a:xfrm>
          <a:prstGeom prst="rect">
            <a:avLst/>
          </a:prstGeom>
          <a:noFill/>
        </p:spPr>
        <p:txBody>
          <a:bodyPr wrap="none" lIns="99615" tIns="49807" rIns="99615" bIns="49807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</a:rPr>
              <a:t>SPEDE Vision Sensors on Conveyor</a:t>
            </a:r>
          </a:p>
          <a:p>
            <a:pPr algn="ctr"/>
            <a:r>
              <a:rPr lang="en-US" sz="3100" b="1" dirty="0">
                <a:solidFill>
                  <a:schemeClr val="bg1"/>
                </a:solidFill>
              </a:rPr>
              <a:t>can validate, count, &amp; route parts</a:t>
            </a:r>
          </a:p>
        </p:txBody>
      </p:sp>
      <p:sp>
        <p:nvSpPr>
          <p:cNvPr id="52" name="Flowchart: Magnetic Disk 42"/>
          <p:cNvSpPr>
            <a:spLocks noChangeArrowheads="1"/>
          </p:cNvSpPr>
          <p:nvPr/>
        </p:nvSpPr>
        <p:spPr bwMode="auto">
          <a:xfrm>
            <a:off x="8679287" y="1695785"/>
            <a:ext cx="424032" cy="539059"/>
          </a:xfrm>
          <a:prstGeom prst="flowChartMagneticDisk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615" tIns="99615" rIns="99615" bIns="0" anchor="ctr" anchorCtr="1"/>
          <a:lstStyle/>
          <a:p>
            <a:pPr algn="ctr" defTabSz="988883" fontAlgn="base">
              <a:spcBef>
                <a:spcPts val="649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</a:rPr>
              <a:t>SQL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53" name="Right Arrow 39"/>
          <p:cNvSpPr>
            <a:spLocks noChangeArrowheads="1"/>
          </p:cNvSpPr>
          <p:nvPr/>
        </p:nvSpPr>
        <p:spPr bwMode="auto">
          <a:xfrm rot="5400000">
            <a:off x="8741069" y="1428052"/>
            <a:ext cx="270966" cy="144386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99615" tIns="49807" rIns="99615" bIns="49807"/>
          <a:lstStyle/>
          <a:p>
            <a:pPr algn="ctr" defTabSz="988883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51" name="Picture 7" descr="PC server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80" y="534660"/>
            <a:ext cx="517758" cy="8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16"/>
          <p:cNvSpPr txBox="1">
            <a:spLocks noChangeArrowheads="1"/>
          </p:cNvSpPr>
          <p:nvPr/>
        </p:nvSpPr>
        <p:spPr bwMode="auto">
          <a:xfrm>
            <a:off x="7476138" y="800489"/>
            <a:ext cx="1058062" cy="6025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SPEDE Application</a:t>
            </a:r>
          </a:p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55" name="TextBox 116"/>
          <p:cNvSpPr txBox="1">
            <a:spLocks noChangeArrowheads="1"/>
          </p:cNvSpPr>
          <p:nvPr/>
        </p:nvSpPr>
        <p:spPr bwMode="auto">
          <a:xfrm>
            <a:off x="6124301" y="2713950"/>
            <a:ext cx="1331733" cy="6025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SPEDE </a:t>
            </a:r>
          </a:p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Parts Counting</a:t>
            </a:r>
          </a:p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 App</a:t>
            </a:r>
          </a:p>
        </p:txBody>
      </p:sp>
      <p:sp>
        <p:nvSpPr>
          <p:cNvPr id="56" name="TextBox 116"/>
          <p:cNvSpPr txBox="1">
            <a:spLocks noChangeArrowheads="1"/>
          </p:cNvSpPr>
          <p:nvPr/>
        </p:nvSpPr>
        <p:spPr bwMode="auto">
          <a:xfrm>
            <a:off x="5077066" y="2184518"/>
            <a:ext cx="1136184" cy="4349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</a:rPr>
              <a:t>SPEDE 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Vision App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270832" y="1588935"/>
            <a:ext cx="1325672" cy="16588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91616" y="6223242"/>
            <a:ext cx="3105615" cy="569728"/>
          </a:xfrm>
          <a:prstGeom prst="rect">
            <a:avLst/>
          </a:prstGeom>
          <a:noFill/>
        </p:spPr>
        <p:txBody>
          <a:bodyPr wrap="non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 L2, L3   = Light Curtain Sensors</a:t>
            </a:r>
          </a:p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V1, V2, V3 = Keyence Vision Sensors</a:t>
            </a:r>
          </a:p>
        </p:txBody>
      </p:sp>
      <p:sp>
        <p:nvSpPr>
          <p:cNvPr id="65" name="TextBox 116"/>
          <p:cNvSpPr txBox="1">
            <a:spLocks noChangeArrowheads="1"/>
          </p:cNvSpPr>
          <p:nvPr/>
        </p:nvSpPr>
        <p:spPr bwMode="auto">
          <a:xfrm>
            <a:off x="8322939" y="376329"/>
            <a:ext cx="712694" cy="2673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WiFi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5179879" y="4961196"/>
            <a:ext cx="165157" cy="584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4" idx="2"/>
          </p:cNvCxnSpPr>
          <p:nvPr/>
        </p:nvCxnSpPr>
        <p:spPr>
          <a:xfrm>
            <a:off x="4612193" y="5010247"/>
            <a:ext cx="170602" cy="551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648951" y="5593207"/>
            <a:ext cx="470441" cy="162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22" y="3792441"/>
            <a:ext cx="653315" cy="765144"/>
          </a:xfrm>
          <a:prstGeom prst="rect">
            <a:avLst/>
          </a:prstGeom>
        </p:spPr>
      </p:pic>
      <p:sp>
        <p:nvSpPr>
          <p:cNvPr id="77" name="TextBox 116"/>
          <p:cNvSpPr txBox="1">
            <a:spLocks noChangeArrowheads="1"/>
          </p:cNvSpPr>
          <p:nvPr/>
        </p:nvSpPr>
        <p:spPr bwMode="auto">
          <a:xfrm>
            <a:off x="8598629" y="4433738"/>
            <a:ext cx="976123" cy="6025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Zebra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Printer</a:t>
            </a:r>
          </a:p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38" y="5653687"/>
            <a:ext cx="1039965" cy="104078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83" y="4795670"/>
            <a:ext cx="823741" cy="82439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769280" y="3396464"/>
            <a:ext cx="219158" cy="3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807" rIns="0" bIns="49807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36388" y="2604371"/>
            <a:ext cx="803054" cy="670800"/>
            <a:chOff x="6202815" y="2254816"/>
            <a:chExt cx="982391" cy="61604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9" t="20651" r="24742" b="25669"/>
            <a:stretch/>
          </p:blipFill>
          <p:spPr>
            <a:xfrm>
              <a:off x="6202815" y="2254816"/>
              <a:ext cx="982391" cy="616041"/>
            </a:xfrm>
            <a:prstGeom prst="rect">
              <a:avLst/>
            </a:prstGeom>
            <a:noFill/>
          </p:spPr>
        </p:pic>
        <p:sp>
          <p:nvSpPr>
            <p:cNvPr id="58" name="Rectangle 57"/>
            <p:cNvSpPr/>
            <p:nvPr/>
          </p:nvSpPr>
          <p:spPr>
            <a:xfrm>
              <a:off x="6266365" y="2313145"/>
              <a:ext cx="855290" cy="3830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11"/>
          <a:srcRect t="25950" b="24029"/>
          <a:stretch/>
        </p:blipFill>
        <p:spPr>
          <a:xfrm>
            <a:off x="5306920" y="2736776"/>
            <a:ext cx="661985" cy="295528"/>
          </a:xfrm>
          <a:prstGeom prst="rect">
            <a:avLst/>
          </a:prstGeom>
          <a:noFill/>
        </p:spPr>
      </p:pic>
      <p:grpSp>
        <p:nvGrpSpPr>
          <p:cNvPr id="78" name="Group 77"/>
          <p:cNvGrpSpPr/>
          <p:nvPr/>
        </p:nvGrpSpPr>
        <p:grpSpPr>
          <a:xfrm>
            <a:off x="6427571" y="3401568"/>
            <a:ext cx="843260" cy="725097"/>
            <a:chOff x="7764855" y="2454552"/>
            <a:chExt cx="707533" cy="494751"/>
          </a:xfrm>
          <a:solidFill>
            <a:schemeClr val="bg1"/>
          </a:solidFill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5" t="20207" r="25150" b="28784"/>
            <a:stretch/>
          </p:blipFill>
          <p:spPr>
            <a:xfrm>
              <a:off x="7764855" y="2454552"/>
              <a:ext cx="707533" cy="494751"/>
            </a:xfrm>
            <a:prstGeom prst="rect">
              <a:avLst/>
            </a:prstGeom>
            <a:grpFill/>
          </p:spPr>
        </p:pic>
        <p:sp>
          <p:nvSpPr>
            <p:cNvPr id="88" name="Rectangle 87"/>
            <p:cNvSpPr/>
            <p:nvPr/>
          </p:nvSpPr>
          <p:spPr>
            <a:xfrm>
              <a:off x="7792564" y="2478605"/>
              <a:ext cx="635659" cy="4316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9" b="89286" l="1571" r="94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81" y="3494622"/>
            <a:ext cx="565991" cy="1784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928390" y="3244580"/>
            <a:ext cx="198230" cy="116376"/>
            <a:chOff x="8088997" y="2328989"/>
            <a:chExt cx="242499" cy="10687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8088997" y="2328989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210246" y="2328989"/>
              <a:ext cx="0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8246968" y="2331935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8815151" y="396847"/>
            <a:ext cx="198230" cy="116376"/>
            <a:chOff x="9837979" y="1104542"/>
            <a:chExt cx="242499" cy="10687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9837979" y="1104542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959228" y="1104542"/>
              <a:ext cx="0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9995950" y="1107488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Content Placeholder 6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1371930">
            <a:off x="8322615" y="4920197"/>
            <a:ext cx="360573" cy="160969"/>
          </a:xfrm>
          <a:prstGeom prst="rect">
            <a:avLst/>
          </a:prstGeom>
          <a:noFill/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2137674" y="3408463"/>
            <a:ext cx="685934" cy="364896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flipH="1" flipV="1">
            <a:off x="3631040" y="3702961"/>
            <a:ext cx="256278" cy="711690"/>
            <a:chOff x="7367549" y="4212629"/>
            <a:chExt cx="313509" cy="653593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65351" y="4114011"/>
            <a:ext cx="461383" cy="335135"/>
          </a:xfrm>
          <a:prstGeom prst="rect">
            <a:avLst/>
          </a:prstGeom>
          <a:noFill/>
          <a:ln>
            <a:noFill/>
          </a:ln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176940" y="5069631"/>
            <a:ext cx="395619" cy="335135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611046" y="3703384"/>
            <a:ext cx="318776" cy="569728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dirty="0"/>
              <a:t>L3</a:t>
            </a:r>
          </a:p>
        </p:txBody>
      </p:sp>
      <p:grpSp>
        <p:nvGrpSpPr>
          <p:cNvPr id="80" name="Group 79"/>
          <p:cNvGrpSpPr/>
          <p:nvPr/>
        </p:nvGrpSpPr>
        <p:grpSpPr>
          <a:xfrm flipH="1" flipV="1">
            <a:off x="6061972" y="4583938"/>
            <a:ext cx="256278" cy="711690"/>
            <a:chOff x="7367549" y="4212629"/>
            <a:chExt cx="313509" cy="65359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 flipH="1" flipV="1">
            <a:off x="7668645" y="3902508"/>
            <a:ext cx="256278" cy="711690"/>
            <a:chOff x="7367549" y="4212629"/>
            <a:chExt cx="313509" cy="65359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5608890" y="5458360"/>
            <a:ext cx="359534" cy="2875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702885" y="4385271"/>
            <a:ext cx="1071709" cy="1216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5336552" y="4939783"/>
            <a:ext cx="239156" cy="612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6"/>
          <p:cNvSpPr txBox="1">
            <a:spLocks noChangeArrowheads="1"/>
          </p:cNvSpPr>
          <p:nvPr/>
        </p:nvSpPr>
        <p:spPr bwMode="auto">
          <a:xfrm>
            <a:off x="7770434" y="6617792"/>
            <a:ext cx="728916" cy="2673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/>
              <a:t>Scrap</a:t>
            </a:r>
          </a:p>
        </p:txBody>
      </p:sp>
      <p:sp>
        <p:nvSpPr>
          <p:cNvPr id="110" name="TextBox 116"/>
          <p:cNvSpPr txBox="1">
            <a:spLocks noChangeArrowheads="1"/>
          </p:cNvSpPr>
          <p:nvPr/>
        </p:nvSpPr>
        <p:spPr bwMode="auto">
          <a:xfrm>
            <a:off x="5507053" y="5868017"/>
            <a:ext cx="1102212" cy="4076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/>
              <a:t>SPEDE PLC  Control Panel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5446090" y="5079021"/>
            <a:ext cx="599001" cy="503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109832" y="3141082"/>
            <a:ext cx="339017" cy="303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6526080" y="4175013"/>
            <a:ext cx="371732" cy="303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379573" y="3624413"/>
            <a:ext cx="957967" cy="469188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pPr algn="ctr"/>
            <a:r>
              <a:rPr lang="en-US" sz="900" b="1" dirty="0">
                <a:solidFill>
                  <a:srgbClr val="006600"/>
                </a:solidFill>
                <a:sym typeface="Symbol" panose="05050102010706020507" pitchFamily="18" charset="2"/>
              </a:rPr>
              <a:t>Parts Counting  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OK + 1</a:t>
            </a:r>
            <a:endParaRPr lang="en-US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18511060">
            <a:off x="7210052" y="1814530"/>
            <a:ext cx="1812419" cy="301910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300" dirty="0">
                <a:solidFill>
                  <a:schemeClr val="accent4"/>
                </a:solidFill>
                <a:sym typeface="Symbol" panose="05050102010706020507" pitchFamily="18" charset="2"/>
              </a:rPr>
              <a:t>Updating SQL DB ----</a:t>
            </a:r>
            <a:r>
              <a:rPr lang="en-US" sz="1300" dirty="0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endParaRPr lang="en-US" sz="1300" dirty="0">
              <a:solidFill>
                <a:schemeClr val="accent4"/>
              </a:solidFill>
              <a:latin typeface="Symbol" panose="05050102010706020507" pitchFamily="18" charset="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221240" y="6885165"/>
            <a:ext cx="3432264" cy="502702"/>
          </a:xfrm>
          <a:prstGeom prst="rect">
            <a:avLst/>
          </a:prstGeom>
          <a:noFill/>
        </p:spPr>
        <p:txBody>
          <a:bodyPr wrap="none" lIns="99615" tIns="49807" rIns="99615" bIns="49807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start animation</a:t>
            </a:r>
          </a:p>
        </p:txBody>
      </p:sp>
      <p:sp>
        <p:nvSpPr>
          <p:cNvPr id="113" name="Flowchart: Display 25"/>
          <p:cNvSpPr/>
          <p:nvPr/>
        </p:nvSpPr>
        <p:spPr>
          <a:xfrm rot="10800000" flipH="1">
            <a:off x="3811238" y="3910865"/>
            <a:ext cx="152410" cy="205012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117" name="Flowchart: Display 25"/>
          <p:cNvSpPr/>
          <p:nvPr/>
        </p:nvSpPr>
        <p:spPr>
          <a:xfrm rot="10800000" flipH="1">
            <a:off x="6243668" y="4795668"/>
            <a:ext cx="152410" cy="205012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120" name="Flowchart: Display 25"/>
          <p:cNvSpPr/>
          <p:nvPr/>
        </p:nvSpPr>
        <p:spPr>
          <a:xfrm rot="10800000" flipH="1">
            <a:off x="7809146" y="4093371"/>
            <a:ext cx="152410" cy="205012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653504" y="5593208"/>
            <a:ext cx="853550" cy="7404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Controls L1, L2, L3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V1, V2, V3</a:t>
            </a:r>
          </a:p>
        </p:txBody>
      </p:sp>
      <p:sp>
        <p:nvSpPr>
          <p:cNvPr id="132" name="Trapezoid 131"/>
          <p:cNvSpPr/>
          <p:nvPr/>
        </p:nvSpPr>
        <p:spPr>
          <a:xfrm rot="5400000">
            <a:off x="5165671" y="5902988"/>
            <a:ext cx="741776" cy="119578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6447198" y="4692861"/>
            <a:ext cx="685934" cy="364896"/>
          </a:xfrm>
          <a:prstGeom prst="rect">
            <a:avLst/>
          </a:prstGeom>
          <a:noFill/>
        </p:spPr>
      </p:pic>
      <p:sp>
        <p:nvSpPr>
          <p:cNvPr id="124" name="Flowchart: Data 5"/>
          <p:cNvSpPr/>
          <p:nvPr/>
        </p:nvSpPr>
        <p:spPr>
          <a:xfrm>
            <a:off x="6349942" y="4631763"/>
            <a:ext cx="522915" cy="6160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1600"/>
              <a:gd name="connsiteY0" fmla="*/ 10000 h 10000"/>
              <a:gd name="connsiteX1" fmla="*/ 2000 w 11600"/>
              <a:gd name="connsiteY1" fmla="*/ 0 h 10000"/>
              <a:gd name="connsiteX2" fmla="*/ 11600 w 11600"/>
              <a:gd name="connsiteY2" fmla="*/ 2750 h 10000"/>
              <a:gd name="connsiteX3" fmla="*/ 8000 w 11600"/>
              <a:gd name="connsiteY3" fmla="*/ 10000 h 10000"/>
              <a:gd name="connsiteX4" fmla="*/ 0 w 11600"/>
              <a:gd name="connsiteY4" fmla="*/ 10000 h 10000"/>
              <a:gd name="connsiteX0" fmla="*/ 143 w 11743"/>
              <a:gd name="connsiteY0" fmla="*/ 10000 h 10000"/>
              <a:gd name="connsiteX1" fmla="*/ 0 w 11743"/>
              <a:gd name="connsiteY1" fmla="*/ 0 h 10000"/>
              <a:gd name="connsiteX2" fmla="*/ 11743 w 11743"/>
              <a:gd name="connsiteY2" fmla="*/ 2750 h 10000"/>
              <a:gd name="connsiteX3" fmla="*/ 8143 w 11743"/>
              <a:gd name="connsiteY3" fmla="*/ 10000 h 10000"/>
              <a:gd name="connsiteX4" fmla="*/ 143 w 11743"/>
              <a:gd name="connsiteY4" fmla="*/ 10000 h 10000"/>
              <a:gd name="connsiteX0" fmla="*/ 143 w 11743"/>
              <a:gd name="connsiteY0" fmla="*/ 10000 h 13101"/>
              <a:gd name="connsiteX1" fmla="*/ 0 w 11743"/>
              <a:gd name="connsiteY1" fmla="*/ 0 h 13101"/>
              <a:gd name="connsiteX2" fmla="*/ 11743 w 11743"/>
              <a:gd name="connsiteY2" fmla="*/ 2750 h 13101"/>
              <a:gd name="connsiteX3" fmla="*/ 7639 w 11743"/>
              <a:gd name="connsiteY3" fmla="*/ 13101 h 13101"/>
              <a:gd name="connsiteX4" fmla="*/ 143 w 11743"/>
              <a:gd name="connsiteY4" fmla="*/ 10000 h 13101"/>
              <a:gd name="connsiteX0" fmla="*/ 143 w 11743"/>
              <a:gd name="connsiteY0" fmla="*/ 10000 h 12966"/>
              <a:gd name="connsiteX1" fmla="*/ 0 w 11743"/>
              <a:gd name="connsiteY1" fmla="*/ 0 h 12966"/>
              <a:gd name="connsiteX2" fmla="*/ 11743 w 11743"/>
              <a:gd name="connsiteY2" fmla="*/ 2750 h 12966"/>
              <a:gd name="connsiteX3" fmla="*/ 8900 w 11743"/>
              <a:gd name="connsiteY3" fmla="*/ 12966 h 12966"/>
              <a:gd name="connsiteX4" fmla="*/ 143 w 11743"/>
              <a:gd name="connsiteY4" fmla="*/ 10000 h 12966"/>
              <a:gd name="connsiteX0" fmla="*/ 143 w 9852"/>
              <a:gd name="connsiteY0" fmla="*/ 10000 h 12966"/>
              <a:gd name="connsiteX1" fmla="*/ 0 w 9852"/>
              <a:gd name="connsiteY1" fmla="*/ 0 h 12966"/>
              <a:gd name="connsiteX2" fmla="*/ 9852 w 9852"/>
              <a:gd name="connsiteY2" fmla="*/ 1941 h 12966"/>
              <a:gd name="connsiteX3" fmla="*/ 8900 w 9852"/>
              <a:gd name="connsiteY3" fmla="*/ 12966 h 12966"/>
              <a:gd name="connsiteX4" fmla="*/ 143 w 9852"/>
              <a:gd name="connsiteY4" fmla="*/ 10000 h 12966"/>
              <a:gd name="connsiteX0" fmla="*/ 145 w 10000"/>
              <a:gd name="connsiteY0" fmla="*/ 7712 h 10000"/>
              <a:gd name="connsiteX1" fmla="*/ 0 w 10000"/>
              <a:gd name="connsiteY1" fmla="*/ 0 h 10000"/>
              <a:gd name="connsiteX2" fmla="*/ 10000 w 10000"/>
              <a:gd name="connsiteY2" fmla="*/ 1497 h 10000"/>
              <a:gd name="connsiteX3" fmla="*/ 9034 w 10000"/>
              <a:gd name="connsiteY3" fmla="*/ 10000 h 10000"/>
              <a:gd name="connsiteX4" fmla="*/ 145 w 10000"/>
              <a:gd name="connsiteY4" fmla="*/ 7712 h 10000"/>
              <a:gd name="connsiteX0" fmla="*/ 145 w 10880"/>
              <a:gd name="connsiteY0" fmla="*/ 7712 h 10104"/>
              <a:gd name="connsiteX1" fmla="*/ 0 w 10880"/>
              <a:gd name="connsiteY1" fmla="*/ 0 h 10104"/>
              <a:gd name="connsiteX2" fmla="*/ 10000 w 10880"/>
              <a:gd name="connsiteY2" fmla="*/ 1497 h 10104"/>
              <a:gd name="connsiteX3" fmla="*/ 10826 w 10880"/>
              <a:gd name="connsiteY3" fmla="*/ 10104 h 10104"/>
              <a:gd name="connsiteX4" fmla="*/ 145 w 10880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" h="10104">
                <a:moveTo>
                  <a:pt x="145" y="7712"/>
                </a:moveTo>
                <a:cubicBezTo>
                  <a:pt x="96" y="5142"/>
                  <a:pt x="49" y="2571"/>
                  <a:pt x="0" y="0"/>
                </a:cubicBezTo>
                <a:lnTo>
                  <a:pt x="11408" y="2017"/>
                </a:lnTo>
                <a:cubicBezTo>
                  <a:pt x="11342" y="6099"/>
                  <a:pt x="11147" y="7270"/>
                  <a:pt x="10826" y="10104"/>
                </a:cubicBezTo>
                <a:lnTo>
                  <a:pt x="145" y="771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15" tIns="49807" rIns="99615" bIns="49807"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774910" y="3749960"/>
            <a:ext cx="543255" cy="335135"/>
          </a:xfrm>
          <a:prstGeom prst="rect">
            <a:avLst/>
          </a:prstGeom>
          <a:noFill/>
        </p:spPr>
        <p:txBody>
          <a:bodyPr wrap="square" lIns="99615" tIns="49807" rIns="99615" bIns="49807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</a:p>
        </p:txBody>
      </p:sp>
      <p:sp>
        <p:nvSpPr>
          <p:cNvPr id="99" name="TextBox 116"/>
          <p:cNvSpPr txBox="1">
            <a:spLocks noChangeArrowheads="1"/>
          </p:cNvSpPr>
          <p:nvPr/>
        </p:nvSpPr>
        <p:spPr bwMode="auto">
          <a:xfrm>
            <a:off x="8549808" y="5523734"/>
            <a:ext cx="728916" cy="2673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884" tIns="49444" rIns="98884" bIns="49444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888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8083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-0.04537 L 0.29167 0.13842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1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1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0938 -0.042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15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324 L 0.09739 -0.05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1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1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3" grpId="0" animBg="1"/>
      <p:bldP spid="53" grpId="0" animBg="1"/>
      <p:bldP spid="118" grpId="0"/>
      <p:bldP spid="119" grpId="0"/>
      <p:bldP spid="113" grpId="0" animBg="1"/>
      <p:bldP spid="117" grpId="0" animBg="1"/>
      <p:bldP spid="120" grpId="0" animBg="1"/>
      <p:bldP spid="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103822" y="7010400"/>
            <a:ext cx="29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196" y="1815642"/>
            <a:ext cx="7848242" cy="286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Weigh scale automatically triggers a label when </a:t>
            </a:r>
            <a:r>
              <a:rPr lang="en-US" sz="1600" dirty="0" smtClean="0">
                <a:cs typeface="Arial" panose="020B0604020202020204" pitchFamily="34" charset="0"/>
              </a:rPr>
              <a:t>count </a:t>
            </a:r>
            <a:r>
              <a:rPr lang="en-US" sz="1600" dirty="0" smtClean="0">
                <a:cs typeface="Arial" panose="020B0604020202020204" pitchFamily="34" charset="0"/>
              </a:rPr>
              <a:t>or weight is correct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Existing weigh scale provides piece weight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Weight can be used for piece counting / full </a:t>
            </a:r>
            <a:r>
              <a:rPr lang="en-US" sz="1600" dirty="0" smtClean="0">
                <a:cs typeface="Arial" panose="020B0604020202020204" pitchFamily="34" charset="0"/>
              </a:rPr>
              <a:t>pallet validation</a:t>
            </a:r>
            <a:endParaRPr lang="en-US" sz="1600" dirty="0" smtClean="0">
              <a:cs typeface="Arial" panose="020B0604020202020204" pitchFamily="34" charset="0"/>
            </a:endParaRP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Adjustable tolerances to accommodate piece weight variances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Actual weights are collected and stored with label data</a:t>
            </a:r>
          </a:p>
          <a:p>
            <a:pPr marL="731520" indent="-27432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Label database provides traceability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dirty="0" smtClean="0">
              <a:cs typeface="Arial" panose="020B0604020202020204" pitchFamily="34" charset="0"/>
            </a:endParaRPr>
          </a:p>
          <a:p>
            <a:pPr marL="245292" indent="-285750">
              <a:lnSpc>
                <a:spcPct val="1200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45292" indent="-285750">
              <a:lnSpc>
                <a:spcPct val="120000"/>
              </a:lnSpc>
              <a:spcBef>
                <a:spcPts val="300"/>
              </a:spcBef>
              <a:buClr>
                <a:schemeClr val="tx1">
                  <a:lumMod val="85000"/>
                  <a:lumOff val="1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2" descr="C:\Users\Cheryl\Documents\Marketing\Busche Pics\20150818_1304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r="18247"/>
          <a:stretch/>
        </p:blipFill>
        <p:spPr bwMode="auto">
          <a:xfrm>
            <a:off x="6390032" y="3270882"/>
            <a:ext cx="287165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4562" y="1384755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Weigh Scales for Container Labeling 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Interfacing to Weigh Scales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099988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746" y="1359379"/>
            <a:ext cx="8270488" cy="326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WIP Labeling</a:t>
            </a:r>
          </a:p>
          <a:p>
            <a:pPr marL="742950" indent="-28575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Prints serialized Internal (WIP) or Customer label</a:t>
            </a:r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Scan serial number on WIP label to create new Honda </a:t>
            </a:r>
            <a:r>
              <a:rPr lang="en-US" sz="1600" dirty="0" smtClean="0"/>
              <a:t>label</a:t>
            </a:r>
            <a:endParaRPr lang="en-US" sz="1600" dirty="0"/>
          </a:p>
          <a:p>
            <a:pPr lvl="0">
              <a:spcBef>
                <a:spcPts val="18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Pass-thru Verification / Re-pack / Re-label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Scanning the serial number on container to be </a:t>
            </a:r>
            <a:r>
              <a:rPr lang="en-US" sz="1600" dirty="0" smtClean="0"/>
              <a:t>re-packed/re-labeled </a:t>
            </a:r>
            <a:r>
              <a:rPr lang="en-US" sz="1600" dirty="0"/>
              <a:t>verifies </a:t>
            </a:r>
            <a:r>
              <a:rPr lang="en-US" sz="1600" dirty="0" smtClean="0"/>
              <a:t>part</a:t>
            </a:r>
            <a:br>
              <a:rPr lang="en-US" sz="1600" dirty="0" smtClean="0"/>
            </a:br>
            <a:r>
              <a:rPr lang="en-US" sz="1600" dirty="0" smtClean="0"/>
              <a:t>is correct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Vision sensor can also be used to capture image of vendor’s part / component 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SPEDE compares scanned image to stored image of correct part / component </a:t>
            </a:r>
          </a:p>
          <a:p>
            <a:pPr marL="742950" indent="-2857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Prevents errors due to incorrect vendor labeling of part/component</a:t>
            </a:r>
            <a:endParaRPr lang="en-US" sz="1600" dirty="0"/>
          </a:p>
          <a:p>
            <a:pPr marL="74295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91318" y="4495800"/>
            <a:ext cx="4292509" cy="1840444"/>
            <a:chOff x="4115173" y="4558809"/>
            <a:chExt cx="4292509" cy="1840444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0" r="6198"/>
            <a:stretch/>
          </p:blipFill>
          <p:spPr bwMode="auto">
            <a:xfrm>
              <a:off x="6037998" y="5105646"/>
              <a:ext cx="2369684" cy="1280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6462396" y="4558809"/>
              <a:ext cx="1489493" cy="476944"/>
              <a:chOff x="4687274" y="3195810"/>
              <a:chExt cx="3283019" cy="105124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7274" y="3538887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9628" y="3478073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9614" y="3333185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1787" y="3195810"/>
                <a:ext cx="1078506" cy="708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9" name="Picture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3451"/>
            <a:stretch/>
          </p:blipFill>
          <p:spPr bwMode="auto">
            <a:xfrm>
              <a:off x="4115173" y="4844773"/>
              <a:ext cx="1793633" cy="15544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5364162" y="254951"/>
            <a:ext cx="4438915" cy="278449"/>
          </a:xfrm>
          <a:prstGeom prst="rect">
            <a:avLst/>
          </a:prstGeom>
          <a:noFill/>
        </p:spPr>
        <p:txBody>
          <a:bodyPr wrap="square" lIns="75313" tIns="37657" rIns="75313" bIns="37657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Honda MPR Compliance Solutions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20159" y="589002"/>
            <a:ext cx="8183663" cy="630198"/>
            <a:chOff x="920159" y="589002"/>
            <a:chExt cx="8183663" cy="63019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20159" y="1219200"/>
              <a:ext cx="8183663" cy="0"/>
            </a:xfrm>
            <a:prstGeom prst="line">
              <a:avLst/>
            </a:prstGeom>
            <a:ln w="31750" cmpd="thickThin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046215" y="589002"/>
              <a:ext cx="756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94519">
                <a:spcBef>
                  <a:spcPct val="200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WIP Labeling and Re-pack Control</a:t>
              </a:r>
              <a:endParaRPr lang="en-US" sz="3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969" y="6836542"/>
            <a:ext cx="8534400" cy="470896"/>
            <a:chOff x="630969" y="6836542"/>
            <a:chExt cx="8534400" cy="470896"/>
          </a:xfrm>
        </p:grpSpPr>
        <p:sp>
          <p:nvSpPr>
            <p:cNvPr id="31" name="TextBox 2"/>
            <p:cNvSpPr txBox="1">
              <a:spLocks noChangeArrowheads="1"/>
            </p:cNvSpPr>
            <p:nvPr/>
          </p:nvSpPr>
          <p:spPr bwMode="auto">
            <a:xfrm>
              <a:off x="796399" y="6904251"/>
              <a:ext cx="8203542" cy="40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287" tIns="0" rIns="83287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2905" eaLnBrk="1" fontAlgn="base" hangingPunct="1">
                <a:lnSpc>
                  <a:spcPct val="130000"/>
                </a:lnSpc>
                <a:spcBef>
                  <a:spcPts val="275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2020,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SPEDE Technologies.      440-808-8888       www.SPEDE.com </a:t>
              </a:r>
            </a:p>
            <a:p>
              <a:pPr algn="ctr" defTabSz="832905" eaLnBrk="1" fontAlgn="base" hangingPunct="1">
                <a:lnSpc>
                  <a:spcPct val="110000"/>
                </a:lnSpc>
                <a:spcAft>
                  <a:spcPct val="0"/>
                </a:spcAft>
              </a:pPr>
              <a:r>
                <a:rPr lang="en-US" sz="1200" i="1" dirty="0">
                  <a:solidFill>
                    <a:srgbClr val="C00000"/>
                  </a:solidFill>
                  <a:latin typeface="+mn-lt"/>
                </a:rPr>
                <a:t>Simplifying Processes...  Standardizing Excellence.</a:t>
              </a:r>
              <a:r>
                <a:rPr lang="en-US" sz="1200" i="1" baseline="30000" dirty="0">
                  <a:solidFill>
                    <a:srgbClr val="C00000"/>
                  </a:solidFill>
                  <a:latin typeface="+mn-lt"/>
                </a:rPr>
                <a:t>®</a:t>
              </a:r>
              <a:endParaRPr lang="en-US" sz="1200" i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30969" y="6836542"/>
              <a:ext cx="8534400" cy="0"/>
            </a:xfrm>
            <a:prstGeom prst="line">
              <a:avLst/>
            </a:prstGeom>
            <a:ln w="31750" cmpd="thickThin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362" y="6408363"/>
            <a:ext cx="1724752" cy="6527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103822" y="7010400"/>
            <a:ext cx="347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44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EDE Template" id="{282C8F62-5C4A-46F8-ACDD-72EA485E3633}" vid="{2D705FA0-4ADE-4256-BDBA-EA9799791D0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EDE Template" id="{282C8F62-5C4A-46F8-ACDD-72EA485E3633}" vid="{5220B25D-3EBB-44C6-9E73-29587FC496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226182</TotalTime>
  <Words>1252</Words>
  <Application>Microsoft Office PowerPoint</Application>
  <PresentationFormat>Custom</PresentationFormat>
  <Paragraphs>249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SPEDE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Complying with Honda MPRs by Automating Processes</dc:title>
  <dc:subject>Honda MPR Compliance Solutions</dc:subject>
  <dc:creator>Bob</dc:creator>
  <cp:keywords>Honda MPR, MPR compliance, lineside labeling, automate lineside processes</cp:keywords>
  <cp:lastModifiedBy>Cheri</cp:lastModifiedBy>
  <cp:revision>933</cp:revision>
  <cp:lastPrinted>2019-09-18T19:16:40Z</cp:lastPrinted>
  <dcterms:created xsi:type="dcterms:W3CDTF">2012-10-18T16:11:45Z</dcterms:created>
  <dcterms:modified xsi:type="dcterms:W3CDTF">2021-04-27T17:01:21Z</dcterms:modified>
  <cp:category>Manufacturing, Automotive</cp:category>
</cp:coreProperties>
</file>